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5447" r:id="rId4"/>
  </p:sldMasterIdLst>
  <p:notesMasterIdLst>
    <p:notesMasterId r:id="rId10"/>
  </p:notesMasterIdLst>
  <p:handoutMasterIdLst>
    <p:handoutMasterId r:id="rId11"/>
  </p:handoutMasterIdLst>
  <p:sldIdLst>
    <p:sldId id="2147479594" r:id="rId5"/>
    <p:sldId id="256" r:id="rId6"/>
    <p:sldId id="2147481794" r:id="rId7"/>
    <p:sldId id="2147481797" r:id="rId8"/>
    <p:sldId id="258" r:id="rId9"/>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DF4EF"/>
    <a:srgbClr val="969696"/>
    <a:srgbClr val="959595"/>
    <a:srgbClr val="C03BC4"/>
    <a:srgbClr val="2A446F"/>
    <a:srgbClr val="FF5C39"/>
    <a:srgbClr val="FFE399"/>
    <a:srgbClr val="D7D2CB"/>
    <a:srgbClr val="8C82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1325EC-DC1E-46E4-823B-AC87C3C9AF97}" v="9" dt="2025-09-12T19:09:17.8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235" y="293"/>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8/10/relationships/authors" Target="author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commentAuthors" Target="commentAuthors.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10/6/2025 11:45 AM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10/6/2025 11:45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BE13A-D40A-AF99-84FC-3BFBA3F391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AB19F9-660B-FAA2-F02B-1C9BFE1AAA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1EE4DC-F1BA-14D4-2FE7-73A9A2C7FB96}"/>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0C89003F-BB72-14B4-7DD9-EEFDC7D54FE0}"/>
              </a:ext>
            </a:extLst>
          </p:cNvPr>
          <p:cNvSpPr>
            <a:spLocks noGrp="1"/>
          </p:cNvSpPr>
          <p:nvPr>
            <p:ph type="hdr" sz="quarter" idx="10"/>
          </p:nvPr>
        </p:nvSpPr>
        <p:spPr/>
        <p:txBody>
          <a:bodyPr/>
          <a:lstStyle/>
          <a:p>
            <a:endParaRPr lang="en-US"/>
          </a:p>
        </p:txBody>
      </p:sp>
      <p:sp>
        <p:nvSpPr>
          <p:cNvPr id="5" name="Footer Placeholder 4">
            <a:extLst>
              <a:ext uri="{FF2B5EF4-FFF2-40B4-BE49-F238E27FC236}">
                <a16:creationId xmlns:a16="http://schemas.microsoft.com/office/drawing/2014/main" id="{B7EE3167-8048-1D86-E48D-3B9EA60DED4B}"/>
              </a:ext>
            </a:extLst>
          </p:cNvPr>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63DFA6C-E9D0-F6E7-989B-82DD5BAE8FD1}"/>
              </a:ext>
            </a:extLst>
          </p:cNvPr>
          <p:cNvSpPr>
            <a:spLocks noGrp="1"/>
          </p:cNvSpPr>
          <p:nvPr>
            <p:ph type="dt" idx="12"/>
          </p:nvPr>
        </p:nvSpPr>
        <p:spPr/>
        <p:txBody>
          <a:bodyPr/>
          <a:lstStyle/>
          <a:p>
            <a:fld id="{62072DC8-D49D-432C-9D46-A7718B5F5490}" type="datetime8">
              <a:rPr lang="en-US" smtClean="0"/>
              <a:t>10/6/2025 11:45 AM</a:t>
            </a:fld>
            <a:endParaRPr lang="en-US"/>
          </a:p>
        </p:txBody>
      </p:sp>
      <p:sp>
        <p:nvSpPr>
          <p:cNvPr id="7" name="Slide Number Placeholder 6">
            <a:extLst>
              <a:ext uri="{FF2B5EF4-FFF2-40B4-BE49-F238E27FC236}">
                <a16:creationId xmlns:a16="http://schemas.microsoft.com/office/drawing/2014/main" id="{42168912-61AA-B3C1-EACD-1BA2070FCB57}"/>
              </a:ext>
            </a:extLst>
          </p:cNvPr>
          <p:cNvSpPr>
            <a:spLocks noGrp="1"/>
          </p:cNvSpPr>
          <p:nvPr>
            <p:ph type="sldNum" sz="quarter" idx="13"/>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2226752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DAC70-AB1B-B224-F3B9-61EC569D1E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A24E1D-2853-9BF0-A96C-E2FB8B7DCC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F20BC7-7E09-5FF0-D798-BD8C7558C4F5}"/>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D79F96C0-D075-E815-2F78-109DC1E28ADF}"/>
              </a:ext>
            </a:extLst>
          </p:cNvPr>
          <p:cNvSpPr>
            <a:spLocks noGrp="1"/>
          </p:cNvSpPr>
          <p:nvPr>
            <p:ph type="hdr" sz="quarter" idx="10"/>
          </p:nvPr>
        </p:nvSpPr>
        <p:spPr/>
        <p:txBody>
          <a:bodyPr/>
          <a:lstStyle/>
          <a:p>
            <a:endParaRPr lang="en-US"/>
          </a:p>
        </p:txBody>
      </p:sp>
      <p:sp>
        <p:nvSpPr>
          <p:cNvPr id="5" name="Footer Placeholder 4">
            <a:extLst>
              <a:ext uri="{FF2B5EF4-FFF2-40B4-BE49-F238E27FC236}">
                <a16:creationId xmlns:a16="http://schemas.microsoft.com/office/drawing/2014/main" id="{53B9A0BE-13C7-7FB1-2C4A-066DC5243CCB}"/>
              </a:ext>
            </a:extLst>
          </p:cNvPr>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FD03DBB-2103-7081-17B6-4AB0F21A75EC}"/>
              </a:ext>
            </a:extLst>
          </p:cNvPr>
          <p:cNvSpPr>
            <a:spLocks noGrp="1"/>
          </p:cNvSpPr>
          <p:nvPr>
            <p:ph type="dt" idx="12"/>
          </p:nvPr>
        </p:nvSpPr>
        <p:spPr/>
        <p:txBody>
          <a:bodyPr/>
          <a:lstStyle/>
          <a:p>
            <a:fld id="{72E0C910-0166-48E0-B8EF-5071277A02A8}" type="datetime8">
              <a:rPr lang="en-US" smtClean="0"/>
              <a:t>10/6/2025 11:45 AM</a:t>
            </a:fld>
            <a:endParaRPr lang="en-US"/>
          </a:p>
        </p:txBody>
      </p:sp>
      <p:sp>
        <p:nvSpPr>
          <p:cNvPr id="7" name="Slide Number Placeholder 6">
            <a:extLst>
              <a:ext uri="{FF2B5EF4-FFF2-40B4-BE49-F238E27FC236}">
                <a16:creationId xmlns:a16="http://schemas.microsoft.com/office/drawing/2014/main" id="{09492FAA-2BE0-E3DC-897E-27BD42A8591B}"/>
              </a:ext>
            </a:extLst>
          </p:cNvPr>
          <p:cNvSpPr>
            <a:spLocks noGrp="1"/>
          </p:cNvSpPr>
          <p:nvPr>
            <p:ph type="sldNum" sz="quarter" idx="13"/>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14883315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6.jpeg"/><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1.xml"/><Relationship Id="rId5" Type="http://schemas.openxmlformats.org/officeDocument/2006/relationships/image" Target="../media/image27.jpeg"/><Relationship Id="rId4" Type="http://schemas.openxmlformats.org/officeDocument/2006/relationships/image" Target="../media/image2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1.xml"/><Relationship Id="rId4" Type="http://schemas.openxmlformats.org/officeDocument/2006/relationships/image" Target="../media/image3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1.xml"/><Relationship Id="rId5" Type="http://schemas.openxmlformats.org/officeDocument/2006/relationships/image" Target="../media/image36.jpeg"/><Relationship Id="rId4" Type="http://schemas.openxmlformats.org/officeDocument/2006/relationships/image" Target="../media/image3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1.xml"/><Relationship Id="rId4" Type="http://schemas.openxmlformats.org/officeDocument/2006/relationships/image" Target="../media/image4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1.xml"/><Relationship Id="rId5" Type="http://schemas.openxmlformats.org/officeDocument/2006/relationships/image" Target="../media/image45.jpeg"/><Relationship Id="rId4" Type="http://schemas.openxmlformats.org/officeDocument/2006/relationships/image" Target="../media/image4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0.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Master" Target="../slideMasters/slideMaster1.xml"/><Relationship Id="rId4" Type="http://schemas.openxmlformats.org/officeDocument/2006/relationships/image" Target="../media/image68.sv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73.svg"/><Relationship Id="rId4" Type="http://schemas.openxmlformats.org/officeDocument/2006/relationships/image" Target="../media/image7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6" name="Picture 5" descr="A black background with white text&#10;&#10;AI-generated content may be incorrect.">
            <a:extLst>
              <a:ext uri="{FF2B5EF4-FFF2-40B4-BE49-F238E27FC236}">
                <a16:creationId xmlns:a16="http://schemas.microsoft.com/office/drawing/2014/main" id="{87EB78CB-2D42-05B4-A44B-341CA0A288ED}"/>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5343970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568972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7711343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8032442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1031725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3303334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70253071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53389884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422515393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3" name="Picture 2" descr="A black background with white text&#10;&#10;AI-generated content may be incorrect.">
            <a:extLst>
              <a:ext uri="{FF2B5EF4-FFF2-40B4-BE49-F238E27FC236}">
                <a16:creationId xmlns:a16="http://schemas.microsoft.com/office/drawing/2014/main" id="{04E03F2E-1378-98F8-9B51-54C89B0A370F}"/>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5355757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409036960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2158929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userDrawn="1">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5856364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userDrawn="1">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2744721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59681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6388858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432860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229000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2" name="Picture 1" descr="A black background with white text&#10;&#10;AI-generated content may be incorrect.">
            <a:extLst>
              <a:ext uri="{FF2B5EF4-FFF2-40B4-BE49-F238E27FC236}">
                <a16:creationId xmlns:a16="http://schemas.microsoft.com/office/drawing/2014/main" id="{ED05F2F1-18E8-317B-CB51-3A1DCF90F183}"/>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3864497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9186953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61383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368245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01018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367421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12362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83893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572822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544228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3"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3" name="Picture 2" descr="A black background with white text&#10;&#10;AI-generated content may be incorrect.">
            <a:extLst>
              <a:ext uri="{FF2B5EF4-FFF2-40B4-BE49-F238E27FC236}">
                <a16:creationId xmlns:a16="http://schemas.microsoft.com/office/drawing/2014/main" id="{D60EDCE9-88F7-1F88-5B80-F58E959B7F68}"/>
              </a:ext>
            </a:extLst>
          </p:cNvPr>
          <p:cNvPicPr>
            <a:picLocks noChangeAspect="1"/>
          </p:cNvPicPr>
          <p:nvPr userDrawn="1"/>
        </p:nvPicPr>
        <p:blipFill>
          <a:blip r:embed="rId4"/>
          <a:stretch>
            <a:fillRect/>
          </a:stretch>
        </p:blipFill>
        <p:spPr>
          <a:xfrm>
            <a:off x="571500" y="581978"/>
            <a:ext cx="1454782" cy="309085"/>
          </a:xfrm>
          <a:prstGeom prst="rect">
            <a:avLst/>
          </a:prstGeom>
        </p:spPr>
      </p:pic>
    </p:spTree>
    <p:extLst>
      <p:ext uri="{BB962C8B-B14F-4D97-AF65-F5344CB8AC3E}">
        <p14:creationId xmlns:p14="http://schemas.microsoft.com/office/powerpoint/2010/main" val="27829302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6848616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65763921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692859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5784024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9864169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12763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userDrawn="1">
          <p15:clr>
            <a:srgbClr val="5ACBF0"/>
          </p15:clr>
        </p15:guide>
        <p15:guide id="6" pos="3000" userDrawn="1">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21095874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userDrawn="1">
          <p15:clr>
            <a:srgbClr val="5ACBF0"/>
          </p15:clr>
        </p15:guide>
        <p15:guide id="6" pos="3000" userDrawn="1">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41369593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36300084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846281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userDrawn="1">
          <p15:clr>
            <a:srgbClr val="5ACBF0"/>
          </p15:clr>
        </p15:guide>
        <p15:guide id="3" orient="horz" pos="1910">
          <p15:clr>
            <a:srgbClr val="5ACBF0"/>
          </p15:clr>
        </p15:guide>
        <p15:guide id="4" pos="3000"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248273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40282414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userDrawn="1">
          <p15:clr>
            <a:srgbClr val="5ACBF0"/>
          </p15:clr>
        </p15:guide>
        <p15:guide id="3" orient="horz" pos="1910">
          <p15:clr>
            <a:srgbClr val="5ACBF0"/>
          </p15:clr>
        </p15:guide>
        <p15:guide id="4" pos="3000" userDrawn="1">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31522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38093190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2411694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956033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6450792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535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70361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Blank 2">
    <p:bg>
      <p:bgPr>
        <a:blipFill dpi="0" rotWithShape="1">
          <a:blip r:embed="rId2">
            <a:duotone>
              <a:schemeClr val="accent4">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pic>
        <p:nvPicPr>
          <p:cNvPr id="2" name="Picture 1" descr="A black background with white text&#10;&#10;AI-generated content may be incorrect.">
            <a:extLst>
              <a:ext uri="{FF2B5EF4-FFF2-40B4-BE49-F238E27FC236}">
                <a16:creationId xmlns:a16="http://schemas.microsoft.com/office/drawing/2014/main" id="{ADFA7CE6-958F-CAC2-32E9-DF93DDE325FC}"/>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6806160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19290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7965798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7984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338051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50273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r:embed="rId3">
            <a:lum bright="10000"/>
            <a:extLst>
              <a:ext uri="{96DAC541-7B7A-43D3-8B79-37D633B846F1}">
                <asvg:svgBlip xmlns:asvg="http://schemas.microsoft.com/office/drawing/2016/SVG/main" r:embed="rId4"/>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4701135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3435322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userDrawn="1">
          <p15:clr>
            <a:srgbClr val="A4A3A4"/>
          </p15:clr>
        </p15:guide>
        <p15:guide id="24" pos="6120" userDrawn="1">
          <p15:clr>
            <a:srgbClr val="A4A3A4"/>
          </p15:clr>
        </p15:guide>
        <p15:guide id="25" pos="6308">
          <p15:clr>
            <a:srgbClr val="A4A3A4"/>
          </p15:clr>
        </p15:guide>
        <p15:guide id="26" pos="6717">
          <p15:clr>
            <a:srgbClr val="A4A3A4"/>
          </p15:clr>
        </p15:guide>
        <p15:guide id="27" pos="6900">
          <p15:clr>
            <a:srgbClr val="A4A3A4"/>
          </p15:clr>
        </p15:guide>
        <p15:guide id="28" orient="horz" pos="888" userDrawn="1">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21386522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0960829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692344834"/>
      </p:ext>
    </p:extLst>
  </p:cSld>
  <p:clrMapOvr>
    <a:masterClrMapping/>
  </p:clrMapOvr>
  <p:transition>
    <p:fade/>
  </p:transition>
  <p:extLst>
    <p:ext uri="{DCECCB84-F9BA-43D5-87BE-67443E8EF086}">
      <p15:sldGuideLst xmlns:p15="http://schemas.microsoft.com/office/powerpoint/2012/main">
        <p15:guide id="1" orient="horz" pos="2184" userDrawn="1">
          <p15:clr>
            <a:srgbClr val="FBAE40"/>
          </p15:clr>
        </p15:guide>
        <p15:guide id="2" pos="3528" userDrawn="1">
          <p15:clr>
            <a:srgbClr val="FBAE40"/>
          </p15:clr>
        </p15:guide>
        <p15:guide id="3" pos="3168"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3935288850"/>
      </p:ext>
    </p:extLst>
  </p:cSld>
  <p:clrMapOvr>
    <a:masterClrMapping/>
  </p:clrMapOvr>
  <p:transition>
    <p:fade/>
  </p:transition>
  <p:extLst>
    <p:ext uri="{DCECCB84-F9BA-43D5-87BE-67443E8EF086}">
      <p15:sldGuideLst xmlns:p15="http://schemas.microsoft.com/office/powerpoint/2012/main">
        <p15:guide id="1" orient="horz" pos="2184" userDrawn="1">
          <p15:clr>
            <a:srgbClr val="FBAE40"/>
          </p15:clr>
        </p15:guide>
        <p15:guide id="2" pos="3528" userDrawn="1">
          <p15:clr>
            <a:srgbClr val="FBAE40"/>
          </p15:clr>
        </p15:guide>
        <p15:guide id="3" pos="3168"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356314786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309146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3" name="Picture 2" descr="A black background with white text&#10;&#10;AI-generated content may be incorrect.">
            <a:extLst>
              <a:ext uri="{FF2B5EF4-FFF2-40B4-BE49-F238E27FC236}">
                <a16:creationId xmlns:a16="http://schemas.microsoft.com/office/drawing/2014/main" id="{90C61D91-9BB4-1227-BFAB-6332849052E8}"/>
              </a:ext>
            </a:extLst>
          </p:cNvPr>
          <p:cNvPicPr>
            <a:picLocks noChangeAspect="1"/>
          </p:cNvPicPr>
          <p:nvPr userDrawn="1"/>
        </p:nvPicPr>
        <p:blipFill>
          <a:blip r:embed="rId2"/>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59451973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406547413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_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Text Placeholder 4">
            <a:extLst>
              <a:ext uri="{FF2B5EF4-FFF2-40B4-BE49-F238E27FC236}">
                <a16:creationId xmlns:a16="http://schemas.microsoft.com/office/drawing/2014/main" id="{92F8D753-D581-8D98-7561-3F1A83FEAD74}"/>
              </a:ext>
            </a:extLst>
          </p:cNvPr>
          <p:cNvSpPr>
            <a:spLocks noGrp="1"/>
          </p:cNvSpPr>
          <p:nvPr>
            <p:ph type="body" sz="quarter" idx="10" hasCustomPrompt="1"/>
          </p:nvPr>
        </p:nvSpPr>
        <p:spPr>
          <a:xfrm>
            <a:off x="588263" y="1068000"/>
            <a:ext cx="11018520" cy="276999"/>
          </a:xfrm>
        </p:spPr>
        <p:txBody>
          <a:bodyPr/>
          <a:lstStyle>
            <a:lvl1pPr marL="0" indent="0">
              <a:buNone/>
              <a:defRPr sz="1800">
                <a:latin typeface="+mj-lt"/>
              </a:defRPr>
            </a:lvl1pPr>
            <a:lvl5pPr>
              <a:defRPr/>
            </a:lvl5pPr>
          </a:lstStyle>
          <a:p>
            <a:pPr lvl="0"/>
            <a:r>
              <a:rPr lang="en-US"/>
              <a:t>Click to edit subtitle</a:t>
            </a:r>
          </a:p>
        </p:txBody>
      </p:sp>
    </p:spTree>
    <p:extLst>
      <p:ext uri="{BB962C8B-B14F-4D97-AF65-F5344CB8AC3E}">
        <p14:creationId xmlns:p14="http://schemas.microsoft.com/office/powerpoint/2010/main" val="11734802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4">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2">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861310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451" r:id="rId1"/>
    <p:sldLayoutId id="2147485497" r:id="rId2"/>
    <p:sldLayoutId id="2147485498" r:id="rId3"/>
    <p:sldLayoutId id="2147485528" r:id="rId4"/>
    <p:sldLayoutId id="2147485452" r:id="rId5"/>
    <p:sldLayoutId id="2147485453" r:id="rId6"/>
    <p:sldLayoutId id="2147485454" r:id="rId7"/>
    <p:sldLayoutId id="2147485455" r:id="rId8"/>
    <p:sldLayoutId id="2147485456" r:id="rId9"/>
    <p:sldLayoutId id="2147485457" r:id="rId10"/>
    <p:sldLayoutId id="2147485458" r:id="rId11"/>
    <p:sldLayoutId id="2147485459" r:id="rId12"/>
    <p:sldLayoutId id="2147485460" r:id="rId13"/>
    <p:sldLayoutId id="2147485461" r:id="rId14"/>
    <p:sldLayoutId id="2147485462" r:id="rId15"/>
    <p:sldLayoutId id="2147485463" r:id="rId16"/>
    <p:sldLayoutId id="2147485516" r:id="rId17"/>
    <p:sldLayoutId id="2147485517" r:id="rId18"/>
    <p:sldLayoutId id="2147485514" r:id="rId19"/>
    <p:sldLayoutId id="2147485515" r:id="rId20"/>
    <p:sldLayoutId id="2147485511" r:id="rId21"/>
    <p:sldLayoutId id="2147485512" r:id="rId22"/>
    <p:sldLayoutId id="2147485464" r:id="rId23"/>
    <p:sldLayoutId id="2147485465" r:id="rId24"/>
    <p:sldLayoutId id="2147485466" r:id="rId25"/>
    <p:sldLayoutId id="2147485470" r:id="rId26"/>
    <p:sldLayoutId id="2147485471" r:id="rId27"/>
    <p:sldLayoutId id="2147485472" r:id="rId28"/>
    <p:sldLayoutId id="2147485473" r:id="rId29"/>
    <p:sldLayoutId id="2147485474" r:id="rId30"/>
    <p:sldLayoutId id="2147485475" r:id="rId31"/>
    <p:sldLayoutId id="2147485476" r:id="rId32"/>
    <p:sldLayoutId id="2147485477" r:id="rId33"/>
    <p:sldLayoutId id="2147485478" r:id="rId34"/>
    <p:sldLayoutId id="2147485479" r:id="rId35"/>
    <p:sldLayoutId id="2147485480" r:id="rId36"/>
    <p:sldLayoutId id="2147485481" r:id="rId37"/>
    <p:sldLayoutId id="2147485482" r:id="rId38"/>
    <p:sldLayoutId id="2147485483" r:id="rId39"/>
    <p:sldLayoutId id="2147485484" r:id="rId40"/>
    <p:sldLayoutId id="2147485485" r:id="rId41"/>
    <p:sldLayoutId id="2147485486" r:id="rId42"/>
    <p:sldLayoutId id="2147485487" r:id="rId43"/>
    <p:sldLayoutId id="2147485488" r:id="rId44"/>
    <p:sldLayoutId id="2147485490" r:id="rId45"/>
    <p:sldLayoutId id="2147485499" r:id="rId46"/>
    <p:sldLayoutId id="2147485501" r:id="rId47"/>
    <p:sldLayoutId id="2147485503" r:id="rId48"/>
    <p:sldLayoutId id="2147485492" r:id="rId49"/>
    <p:sldLayoutId id="2147485500" r:id="rId50"/>
    <p:sldLayoutId id="2147485502" r:id="rId51"/>
    <p:sldLayoutId id="2147485504" r:id="rId52"/>
    <p:sldLayoutId id="2147485524" r:id="rId53"/>
    <p:sldLayoutId id="2147485525" r:id="rId54"/>
    <p:sldLayoutId id="2147485526" r:id="rId55"/>
    <p:sldLayoutId id="2147485493" r:id="rId56"/>
    <p:sldLayoutId id="2147485505" r:id="rId57"/>
    <p:sldLayoutId id="2147485532" r:id="rId58"/>
    <p:sldLayoutId id="2147485506" r:id="rId59"/>
    <p:sldLayoutId id="2147485507" r:id="rId60"/>
    <p:sldLayoutId id="2147485519" r:id="rId61"/>
    <p:sldLayoutId id="2147485520" r:id="rId62"/>
    <p:sldLayoutId id="2147485521" r:id="rId63"/>
    <p:sldLayoutId id="2147485508" r:id="rId64"/>
    <p:sldLayoutId id="2147485509" r:id="rId65"/>
    <p:sldLayoutId id="2147485510" r:id="rId66"/>
    <p:sldLayoutId id="2147485522" r:id="rId67"/>
    <p:sldLayoutId id="2147485527" r:id="rId68"/>
    <p:sldLayoutId id="2147485523" r:id="rId69"/>
    <p:sldLayoutId id="2147485495" r:id="rId70"/>
    <p:sldLayoutId id="2147485496" r:id="rId71"/>
    <p:sldLayoutId id="2147485533" r:id="rId7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6.xml"/><Relationship Id="rId7" Type="http://schemas.openxmlformats.org/officeDocument/2006/relationships/image" Target="../media/image78.png"/><Relationship Id="rId2" Type="http://schemas.openxmlformats.org/officeDocument/2006/relationships/video" Target="../media/media1.mp4"/><Relationship Id="rId1" Type="http://schemas.microsoft.com/office/2007/relationships/media" Target="../media/media1.mp4"/><Relationship Id="rId6" Type="http://schemas.microsoft.com/office/2017/04/relationships/track" Target="../media/track1.vtt"/><Relationship Id="rId11" Type="http://schemas.openxmlformats.org/officeDocument/2006/relationships/hyperlink" Target="https://learn.microsoft.com/en-us/microsoft-365-copilot/extensibility/prerequisites#agent-capabilities-for-microsoft-365-users" TargetMode="External"/><Relationship Id="rId5" Type="http://schemas.openxmlformats.org/officeDocument/2006/relationships/hyperlink" Target="https://adoption.microsoft.com/en-us/ai-agents/templates-and-examples/" TargetMode="External"/><Relationship Id="rId10" Type="http://schemas.openxmlformats.org/officeDocument/2006/relationships/hyperlink" Target="https://learn.microsoft.com/en-us/microsoft-365-copilot/extensibility/copilot-studio-agent-builder-build#sharepoint-content" TargetMode="External"/><Relationship Id="rId4" Type="http://schemas.openxmlformats.org/officeDocument/2006/relationships/notesSlide" Target="../notesSlides/notesSlide2.xml"/><Relationship Id="rId9" Type="http://schemas.openxmlformats.org/officeDocument/2006/relationships/hyperlink" Target="https://learn.microsoft.com/en-us/microsoft-copilot-studio/knowledge-add-file-uploa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learn.microsoft.com/en-us/microsoft-365-copilot/extensibility/copilot-studio-agent-builder-build" TargetMode="External"/><Relationship Id="rId1" Type="http://schemas.openxmlformats.org/officeDocument/2006/relationships/slideLayout" Target="../slideLayouts/slideLayout72.xml"/><Relationship Id="rId5" Type="http://schemas.openxmlformats.org/officeDocument/2006/relationships/image" Target="../media/image81.png"/><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learn.microsoft.com/en-us/microsoft-365-copilot/extensibility/copilot-studio-agent-builder-build" TargetMode="External"/><Relationship Id="rId1" Type="http://schemas.openxmlformats.org/officeDocument/2006/relationships/slideLayout" Target="../slideLayouts/slideLayout7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7.png"/><Relationship Id="rId1" Type="http://schemas.openxmlformats.org/officeDocument/2006/relationships/slideLayout" Target="../slideLayouts/slideLayout58.xml"/><Relationship Id="rId4" Type="http://schemas.openxmlformats.org/officeDocument/2006/relationships/hyperlink" Target="adoption.microsoft.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95433-CB2E-E0F4-3541-12FBBF8AC02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9174927-312E-512C-12D9-7B7E668065BE}"/>
              </a:ext>
            </a:extLst>
          </p:cNvPr>
          <p:cNvSpPr>
            <a:spLocks noGrp="1"/>
          </p:cNvSpPr>
          <p:nvPr>
            <p:ph type="title"/>
          </p:nvPr>
        </p:nvSpPr>
        <p:spPr>
          <a:xfrm>
            <a:off x="584200" y="2573004"/>
            <a:ext cx="9144000" cy="1231106"/>
          </a:xfrm>
        </p:spPr>
        <p:txBody>
          <a:bodyPr/>
          <a:lstStyle/>
          <a:p>
            <a:r>
              <a:rPr lang="en-US" dirty="0"/>
              <a:t>Storytelling </a:t>
            </a:r>
            <a:br>
              <a:rPr lang="en-US" dirty="0"/>
            </a:br>
            <a:r>
              <a:rPr lang="en-US" dirty="0"/>
              <a:t>Mentor</a:t>
            </a:r>
          </a:p>
        </p:txBody>
      </p:sp>
      <p:sp>
        <p:nvSpPr>
          <p:cNvPr id="5" name="Text Placeholder 4">
            <a:extLst>
              <a:ext uri="{FF2B5EF4-FFF2-40B4-BE49-F238E27FC236}">
                <a16:creationId xmlns:a16="http://schemas.microsoft.com/office/drawing/2014/main" id="{6C75EB1C-7C45-9860-0948-BF0A36DE82FD}"/>
              </a:ext>
            </a:extLst>
          </p:cNvPr>
          <p:cNvSpPr>
            <a:spLocks noGrp="1"/>
          </p:cNvSpPr>
          <p:nvPr>
            <p:ph type="body" sz="quarter" idx="12"/>
          </p:nvPr>
        </p:nvSpPr>
        <p:spPr>
          <a:xfrm>
            <a:off x="584200" y="3962400"/>
            <a:ext cx="9144000" cy="246221"/>
          </a:xfrm>
        </p:spPr>
        <p:txBody>
          <a:bodyPr/>
          <a:lstStyle/>
          <a:p>
            <a:r>
              <a:rPr lang="en-GB"/>
              <a:t>Build your M365 Copilot Agent </a:t>
            </a:r>
            <a:endParaRPr lang="en-US"/>
          </a:p>
        </p:txBody>
      </p:sp>
      <p:pic>
        <p:nvPicPr>
          <p:cNvPr id="13" name="Picture 12" descr="Coffee with latte art">
            <a:extLst>
              <a:ext uri="{FF2B5EF4-FFF2-40B4-BE49-F238E27FC236}">
                <a16:creationId xmlns:a16="http://schemas.microsoft.com/office/drawing/2014/main" id="{C0B3F7C4-715E-1B3F-91CD-FCD345AC8BE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6" b="89979" l="4154" r="90000">
                        <a14:foregroundMark x1="14154" y1="52531" x2="17385" y2="59200"/>
                        <a14:foregroundMark x1="16256" y1="52736" x2="19179" y2="54378"/>
                        <a14:foregroundMark x1="4154" y1="40458" x2="5949" y2="40663"/>
                        <a14:foregroundMark x1="50154" y1="32387" x2="60513" y2="33995"/>
                        <a14:foregroundMark x1="60513" y1="33995" x2="70872" y2="38167"/>
                        <a14:foregroundMark x1="70872" y1="38167" x2="72462" y2="39774"/>
                        <a14:foregroundMark x1="66821" y1="63714" x2="74103" y2="57661"/>
                        <a14:foregroundMark x1="74103" y1="57661" x2="76256" y2="50000"/>
                        <a14:foregroundMark x1="76256" y1="50000" x2="73487" y2="42784"/>
                        <a14:foregroundMark x1="73487" y1="42784" x2="71128" y2="40219"/>
                        <a14:foregroundMark x1="52821" y1="32148" x2="63282" y2="33995"/>
                        <a14:foregroundMark x1="63282" y1="33995" x2="72103" y2="40150"/>
                        <a14:foregroundMark x1="72103" y1="40150" x2="75846" y2="47230"/>
                        <a14:foregroundMark x1="75846" y1="47230" x2="76000" y2="54480"/>
                        <a14:foregroundMark x1="76000" y1="54480" x2="75128" y2="56361"/>
                        <a14:foregroundMark x1="72923" y1="40663" x2="76513" y2="48632"/>
                        <a14:foregroundMark x1="76513" y1="48632" x2="76154" y2="51710"/>
                        <a14:foregroundMark x1="72154" y1="40287" x2="76667" y2="48803"/>
                        <a14:foregroundMark x1="76667" y1="48803" x2="75385" y2="54754"/>
                        <a14:foregroundMark x1="74386" y1="42507" x2="76769" y2="48119"/>
                        <a14:foregroundMark x1="76769" y1="48119" x2="76462" y2="53112"/>
                        <a14:foregroundMark x1="73971" y1="42196" x2="77282" y2="49419"/>
                        <a14:foregroundMark x1="74769" y1="43023" x2="76872" y2="47503"/>
                        <a14:foregroundMark x1="73128" y1="40321" x2="75077" y2="43365"/>
                        <a14:backgroundMark x1="73897" y1="40014" x2="73692" y2="39911"/>
                        <a14:backgroundMark x1="72513" y1="38748" x2="73633" y2="40185"/>
                        <a14:backgroundMark x1="13590" y1="40698" x2="13590" y2="40698"/>
                      </a14:backgroundRemoval>
                    </a14:imgEffect>
                  </a14:imgLayer>
                </a14:imgProps>
              </a:ext>
            </a:extLst>
          </a:blip>
          <a:srcRect t="30784" r="21625" b="28424"/>
          <a:stretch/>
        </p:blipFill>
        <p:spPr>
          <a:xfrm rot="21139853">
            <a:off x="6336504" y="1632775"/>
            <a:ext cx="5052302" cy="3942969"/>
          </a:xfrm>
          <a:prstGeom prst="rect">
            <a:avLst/>
          </a:prstGeom>
          <a:effectLst>
            <a:outerShdw blurRad="38100" dist="50800" dir="10200000" algn="t" rotWithShape="0">
              <a:prstClr val="black">
                <a:alpha val="88000"/>
              </a:prstClr>
            </a:outerShdw>
          </a:effectLst>
        </p:spPr>
      </p:pic>
    </p:spTree>
    <p:extLst>
      <p:ext uri="{BB962C8B-B14F-4D97-AF65-F5344CB8AC3E}">
        <p14:creationId xmlns:p14="http://schemas.microsoft.com/office/powerpoint/2010/main" val="168359268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16211-B129-BD32-E444-947CB458D27B}"/>
            </a:ext>
          </a:extLst>
        </p:cNvPr>
        <p:cNvGrpSpPr/>
        <p:nvPr/>
      </p:nvGrpSpPr>
      <p:grpSpPr>
        <a:xfrm>
          <a:off x="0" y="0"/>
          <a:ext cx="0" cy="0"/>
          <a:chOff x="0" y="0"/>
          <a:chExt cx="0" cy="0"/>
        </a:xfrm>
      </p:grpSpPr>
      <p:sp>
        <p:nvSpPr>
          <p:cNvPr id="20" name="Text Placeholder 3">
            <a:extLst>
              <a:ext uri="{FF2B5EF4-FFF2-40B4-BE49-F238E27FC236}">
                <a16:creationId xmlns:a16="http://schemas.microsoft.com/office/drawing/2014/main" id="{FA3CDADE-756A-8045-1DE0-CF5E9C6418B4}"/>
              </a:ext>
              <a:ext uri="{C183D7F6-B498-43B3-948B-1728B52AA6E4}">
                <adec:decorative xmlns:adec="http://schemas.microsoft.com/office/drawing/2017/decorative" val="1"/>
              </a:ext>
            </a:extLst>
          </p:cNvPr>
          <p:cNvSpPr>
            <a:spLocks noGrp="1"/>
          </p:cNvSpPr>
          <p:nvPr>
            <p:ph type="body" sz="quarter" idx="11"/>
          </p:nvPr>
        </p:nvSpPr>
        <p:spPr>
          <a:xfrm>
            <a:off x="584200" y="292100"/>
            <a:ext cx="11018520" cy="153888"/>
          </a:xfrm>
        </p:spPr>
        <p:txBody>
          <a:bodyPr/>
          <a:lstStyle/>
          <a:p>
            <a:r>
              <a:rPr lang="en-GB" dirty="0"/>
              <a:t>MICROSOFT 365 Copilot</a:t>
            </a:r>
          </a:p>
        </p:txBody>
      </p:sp>
      <p:sp>
        <p:nvSpPr>
          <p:cNvPr id="17" name="Title 16">
            <a:extLst>
              <a:ext uri="{FF2B5EF4-FFF2-40B4-BE49-F238E27FC236}">
                <a16:creationId xmlns:a16="http://schemas.microsoft.com/office/drawing/2014/main" id="{EEFE9909-CF4B-2099-D018-2B47502AE003}"/>
              </a:ext>
            </a:extLst>
          </p:cNvPr>
          <p:cNvSpPr>
            <a:spLocks noGrp="1"/>
          </p:cNvSpPr>
          <p:nvPr>
            <p:ph type="title"/>
          </p:nvPr>
        </p:nvSpPr>
        <p:spPr>
          <a:xfrm>
            <a:off x="584200" y="457200"/>
            <a:ext cx="11018520" cy="553998"/>
          </a:xfrm>
        </p:spPr>
        <p:txBody>
          <a:bodyPr/>
          <a:lstStyle/>
          <a:p>
            <a:r>
              <a:rPr lang="en-US">
                <a:cs typeface="Segoe UI"/>
              </a:rPr>
              <a:t>Storytelling Mentor</a:t>
            </a:r>
            <a:endParaRPr lang="en-US"/>
          </a:p>
        </p:txBody>
      </p:sp>
      <p:sp>
        <p:nvSpPr>
          <p:cNvPr id="6" name="Text Placeholder 5">
            <a:extLst>
              <a:ext uri="{FF2B5EF4-FFF2-40B4-BE49-F238E27FC236}">
                <a16:creationId xmlns:a16="http://schemas.microsoft.com/office/drawing/2014/main" id="{B22541B1-C1F5-2FBD-0A03-66431ED33A95}"/>
              </a:ext>
            </a:extLst>
          </p:cNvPr>
          <p:cNvSpPr>
            <a:spLocks noGrp="1"/>
          </p:cNvSpPr>
          <p:nvPr>
            <p:ph type="body" sz="quarter" idx="10"/>
          </p:nvPr>
        </p:nvSpPr>
        <p:spPr>
          <a:xfrm>
            <a:off x="584200" y="1229205"/>
            <a:ext cx="5509610" cy="2570255"/>
          </a:xfrm>
        </p:spPr>
        <p:txBody>
          <a:bodyPr vert="horz" wrap="square" lIns="0" tIns="0" rIns="0" bIns="0" rtlCol="0" anchor="t">
            <a:spAutoFit/>
          </a:bodyPr>
          <a:lstStyle/>
          <a:p>
            <a:pPr defTabSz="582780">
              <a:lnSpc>
                <a:spcPct val="110000"/>
              </a:lnSpc>
              <a:spcBef>
                <a:spcPct val="0"/>
              </a:spcBef>
              <a:spcAft>
                <a:spcPts val="1200"/>
              </a:spcAft>
              <a:defRPr/>
            </a:pPr>
            <a:r>
              <a:rPr lang="en-US" sz="1600" b="1" dirty="0">
                <a:latin typeface="Segoe UI"/>
                <a:cs typeface="Segoe UI"/>
              </a:rPr>
              <a:t>The Storytelling Mentor </a:t>
            </a:r>
            <a:r>
              <a:rPr lang="en-US" sz="1600" dirty="0">
                <a:latin typeface="Segoe UI"/>
                <a:cs typeface="Segoe UI"/>
              </a:rPr>
              <a:t>helps users craft compelling narratives, structure engaging speeches, and improve their delivery techniques for pitches, presentations, and leadership talks. It acts as a virtual speech coach, providing proven frameworks, constructive feedback, and best practices for effective storytelling.</a:t>
            </a:r>
          </a:p>
          <a:p>
            <a:pPr defTabSz="582780">
              <a:lnSpc>
                <a:spcPct val="110000"/>
              </a:lnSpc>
              <a:spcBef>
                <a:spcPct val="0"/>
              </a:spcBef>
              <a:spcAft>
                <a:spcPts val="1200"/>
              </a:spcAft>
              <a:defRPr/>
            </a:pPr>
            <a:r>
              <a:rPr lang="en-US" sz="1600" dirty="0">
                <a:latin typeface="Segoe UI"/>
                <a:cs typeface="Segoe UI"/>
              </a:rPr>
              <a:t>The agent enables fast, clear, and effective communication across teams by streamlining content, ensuring consistent quality through storytelling frameworks, and boosting.</a:t>
            </a:r>
            <a:endParaRPr lang="en-US" sz="1600" dirty="0">
              <a:latin typeface="Segoe UI"/>
              <a:ea typeface="+mn-lt"/>
              <a:cs typeface="Segoe UI"/>
            </a:endParaRPr>
          </a:p>
        </p:txBody>
      </p:sp>
      <p:sp>
        <p:nvSpPr>
          <p:cNvPr id="5" name="TextBox 4">
            <a:extLst>
              <a:ext uri="{FF2B5EF4-FFF2-40B4-BE49-F238E27FC236}">
                <a16:creationId xmlns:a16="http://schemas.microsoft.com/office/drawing/2014/main" id="{7E3FC81B-4BC8-2E7C-6328-0443FE7278F4}"/>
              </a:ext>
            </a:extLst>
          </p:cNvPr>
          <p:cNvSpPr txBox="1"/>
          <p:nvPr/>
        </p:nvSpPr>
        <p:spPr>
          <a:xfrm>
            <a:off x="584200" y="3866599"/>
            <a:ext cx="5964882" cy="307777"/>
          </a:xfrm>
          <a:prstGeom prst="rect">
            <a:avLst/>
          </a:prstGeom>
          <a:noFill/>
        </p:spPr>
        <p:txBody>
          <a:bodyPr wrap="square" lIns="0" tIns="0" rIns="0" bIns="0" rtlCol="0">
            <a:spAutoFit/>
          </a:bodyPr>
          <a:lstStyle/>
          <a:p>
            <a:pPr algn="l"/>
            <a:r>
              <a:rPr lang="en-US" sz="1000">
                <a:solidFill>
                  <a:schemeClr val="accent1">
                    <a:lumMod val="75000"/>
                  </a:schemeClr>
                </a:solidFill>
                <a:effectLst/>
                <a:latin typeface="Segoe Sans Display" pitchFamily="2" charset="0"/>
              </a:rPr>
              <a:t>The necessary instructions and other information to build this agent are available in </a:t>
            </a:r>
            <a:r>
              <a:rPr lang="en-US" sz="1000" b="1">
                <a:solidFill>
                  <a:schemeClr val="accent1">
                    <a:lumMod val="75000"/>
                  </a:schemeClr>
                </a:solidFill>
                <a:effectLst/>
                <a:latin typeface="Segoe Sans Display" pitchFamily="2" charset="0"/>
              </a:rPr>
              <a:t>StorytellingMentor_AgentFiles.zip</a:t>
            </a:r>
            <a:r>
              <a:rPr lang="en-US" sz="1000">
                <a:solidFill>
                  <a:schemeClr val="accent1">
                    <a:lumMod val="75000"/>
                  </a:schemeClr>
                </a:solidFill>
                <a:effectLst/>
                <a:latin typeface="Segoe Sans Display" pitchFamily="2" charset="0"/>
              </a:rPr>
              <a:t>, which can be downloaded from the </a:t>
            </a:r>
            <a:r>
              <a:rPr lang="en-US" sz="1000">
                <a:solidFill>
                  <a:schemeClr val="accent1">
                    <a:lumMod val="75000"/>
                  </a:schemeClr>
                </a:solidFill>
                <a:effectLst/>
                <a:latin typeface="Segoe Sans Display" pitchFamily="2" charset="0"/>
                <a:hlinkClick r:id="rId5"/>
              </a:rPr>
              <a:t>Microsoft Adoption page</a:t>
            </a:r>
            <a:r>
              <a:rPr lang="en-US" sz="1000">
                <a:solidFill>
                  <a:schemeClr val="accent1">
                    <a:lumMod val="75000"/>
                  </a:schemeClr>
                </a:solidFill>
                <a:effectLst/>
                <a:latin typeface="Segoe Sans Display" pitchFamily="2" charset="0"/>
              </a:rPr>
              <a:t>.</a:t>
            </a:r>
            <a:endParaRPr lang="en-US" sz="1000">
              <a:solidFill>
                <a:schemeClr val="accent1">
                  <a:lumMod val="75000"/>
                </a:schemeClr>
              </a:solidFill>
            </a:endParaRPr>
          </a:p>
        </p:txBody>
      </p:sp>
      <p:sp>
        <p:nvSpPr>
          <p:cNvPr id="10" name="Text Placeholder 3">
            <a:extLst>
              <a:ext uri="{FF2B5EF4-FFF2-40B4-BE49-F238E27FC236}">
                <a16:creationId xmlns:a16="http://schemas.microsoft.com/office/drawing/2014/main" id="{E58A7D46-CA59-1D7D-EACD-0B6CE172443B}"/>
              </a:ext>
            </a:extLst>
          </p:cNvPr>
          <p:cNvSpPr txBox="1">
            <a:spLocks/>
          </p:cNvSpPr>
          <p:nvPr/>
        </p:nvSpPr>
        <p:spPr>
          <a:xfrm>
            <a:off x="6730314" y="1229205"/>
            <a:ext cx="4788000" cy="15388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cap="all"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b="1">
                <a:solidFill>
                  <a:schemeClr val="accent4"/>
                </a:solidFill>
              </a:rPr>
              <a:t>WATCH THIS DEMO VIDEO!</a:t>
            </a:r>
          </a:p>
        </p:txBody>
      </p:sp>
      <p:pic>
        <p:nvPicPr>
          <p:cNvPr id="2" name="Storytelling Mentor Demo" descr="Storytelling Mentor demo video">
            <a:hlinkClick r:id="" action="ppaction://media"/>
            <a:extLst>
              <a:ext uri="{FF2B5EF4-FFF2-40B4-BE49-F238E27FC236}">
                <a16:creationId xmlns:a16="http://schemas.microsoft.com/office/drawing/2014/main" id="{B45DA06A-DEC6-BDAC-1FAE-54E0A766ED5E}"/>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817668B4-0F29-47F5-9FA8-156789455E63}" label="" lang="en-us (1)" r:embed="rId6"/>
                        </p173:trackLst>
                      </p173:tracksInfo>
                    </p:ext>
                  </p14:extLst>
                </p14:media>
              </p:ext>
            </p:extLst>
          </p:nvPr>
        </p:nvPicPr>
        <p:blipFill>
          <a:blip r:embed="rId7"/>
          <a:stretch>
            <a:fillRect/>
          </a:stretch>
        </p:blipFill>
        <p:spPr>
          <a:xfrm>
            <a:off x="6710962" y="1438127"/>
            <a:ext cx="5044434" cy="2837494"/>
          </a:xfrm>
          <a:prstGeom prst="rect">
            <a:avLst/>
          </a:prstGeom>
        </p:spPr>
      </p:pic>
      <p:pic>
        <p:nvPicPr>
          <p:cNvPr id="7" name="Picture 6">
            <a:extLst>
              <a:ext uri="{FF2B5EF4-FFF2-40B4-BE49-F238E27FC236}">
                <a16:creationId xmlns:a16="http://schemas.microsoft.com/office/drawing/2014/main" id="{85DBF866-AAF2-C4F5-3B81-027BF65F7472}"/>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rcRect t="5393"/>
          <a:stretch/>
        </p:blipFill>
        <p:spPr>
          <a:xfrm>
            <a:off x="0" y="4400077"/>
            <a:ext cx="12192000" cy="2457923"/>
          </a:xfrm>
          <a:prstGeom prst="rect">
            <a:avLst/>
          </a:prstGeom>
        </p:spPr>
      </p:pic>
      <p:sp>
        <p:nvSpPr>
          <p:cNvPr id="13" name="TextBox 12">
            <a:extLst>
              <a:ext uri="{FF2B5EF4-FFF2-40B4-BE49-F238E27FC236}">
                <a16:creationId xmlns:a16="http://schemas.microsoft.com/office/drawing/2014/main" id="{7D67E46E-0F8D-57B9-64A3-CD1CEC10405C}"/>
              </a:ext>
            </a:extLst>
          </p:cNvPr>
          <p:cNvSpPr txBox="1"/>
          <p:nvPr/>
        </p:nvSpPr>
        <p:spPr>
          <a:xfrm>
            <a:off x="584200" y="4589871"/>
            <a:ext cx="10404504" cy="1544462"/>
          </a:xfrm>
          <a:prstGeom prst="rect">
            <a:avLst/>
          </a:prstGeom>
          <a:noFill/>
        </p:spPr>
        <p:txBody>
          <a:bodyPr wrap="square" lIns="0" tIns="45720" rIns="91440" bIns="45720" anchor="t">
            <a:spAutoFit/>
          </a:bodyPr>
          <a:lstStyle/>
          <a:p>
            <a:pPr defTabSz="582780">
              <a:lnSpc>
                <a:spcPct val="110000"/>
              </a:lnSpc>
              <a:spcBef>
                <a:spcPct val="0"/>
              </a:spcBef>
              <a:spcAft>
                <a:spcPts val="800"/>
              </a:spcAft>
              <a:tabLst>
                <a:tab pos="2693988" algn="l"/>
              </a:tabLst>
              <a:defRPr/>
            </a:pPr>
            <a:r>
              <a:rPr lang="en-US" sz="1500" b="1" dirty="0"/>
              <a:t>How to further enhance your Storytelling Mentor</a:t>
            </a:r>
            <a:r>
              <a:rPr lang="en-US" sz="1500" b="1" baseline="30000" dirty="0"/>
              <a:t>*</a:t>
            </a:r>
          </a:p>
          <a:p>
            <a:pPr marL="182563" indent="-182563" defTabSz="582780">
              <a:lnSpc>
                <a:spcPct val="110000"/>
              </a:lnSpc>
              <a:spcBef>
                <a:spcPct val="0"/>
              </a:spcBef>
              <a:spcAft>
                <a:spcPts val="800"/>
              </a:spcAft>
              <a:buFontTx/>
              <a:buChar char="-"/>
              <a:tabLst>
                <a:tab pos="2693988" algn="l"/>
              </a:tabLst>
              <a:defRPr/>
            </a:pPr>
            <a:r>
              <a:rPr lang="en-US" sz="1500" dirty="0">
                <a:effectLst/>
                <a:ea typeface="Aptos" panose="020B0004020202020204" pitchFamily="34" charset="0"/>
                <a:cs typeface="Times New Roman" panose="02020603050405020304" pitchFamily="18" charset="0"/>
              </a:rPr>
              <a:t>Encourage users to upload example storytelling frameworks to the agent as files to </a:t>
            </a:r>
            <a:r>
              <a:rPr lang="en-US" sz="1500" u="sng" dirty="0">
                <a:effectLst/>
                <a:ea typeface="Aptos" panose="020B0004020202020204" pitchFamily="34" charset="0"/>
                <a:cs typeface="Times New Roman" panose="02020603050405020304" pitchFamily="18" charset="0"/>
              </a:rPr>
              <a:t>increase the variety</a:t>
            </a:r>
            <a:r>
              <a:rPr lang="en-US" sz="1500" dirty="0">
                <a:effectLst/>
                <a:ea typeface="Aptos" panose="020B0004020202020204" pitchFamily="34" charset="0"/>
                <a:cs typeface="Times New Roman" panose="02020603050405020304" pitchFamily="18" charset="0"/>
              </a:rPr>
              <a:t> of storytelling frameworks the agent can draw from. </a:t>
            </a:r>
            <a:r>
              <a:rPr lang="en-US" sz="1500" dirty="0"/>
              <a:t>(</a:t>
            </a:r>
            <a:r>
              <a:rPr lang="en-US" sz="1500" dirty="0">
                <a:hlinkClick r:id="rId9"/>
              </a:rPr>
              <a:t>learn more…</a:t>
            </a:r>
            <a:r>
              <a:rPr lang="en-US" sz="1500" dirty="0"/>
              <a:t>)</a:t>
            </a:r>
            <a:endParaRPr lang="en-US" sz="1500" dirty="0">
              <a:effectLst/>
              <a:ea typeface="Aptos" panose="020B0004020202020204" pitchFamily="34" charset="0"/>
              <a:cs typeface="Times New Roman" panose="02020603050405020304" pitchFamily="18" charset="0"/>
            </a:endParaRPr>
          </a:p>
          <a:p>
            <a:pPr marL="182563" indent="-182563" defTabSz="582780">
              <a:lnSpc>
                <a:spcPct val="110000"/>
              </a:lnSpc>
              <a:spcBef>
                <a:spcPct val="0"/>
              </a:spcBef>
              <a:spcAft>
                <a:spcPts val="800"/>
              </a:spcAft>
              <a:buFontTx/>
              <a:buChar char="-"/>
              <a:tabLst>
                <a:tab pos="2693988" algn="l"/>
              </a:tabLst>
              <a:defRPr/>
            </a:pPr>
            <a:r>
              <a:rPr lang="en-US" sz="1500" u="sng" dirty="0">
                <a:cs typeface="Segoe Sans Display"/>
              </a:rPr>
              <a:t>Leverage content best practices and style guide documents</a:t>
            </a:r>
            <a:r>
              <a:rPr lang="en-US" sz="1500" dirty="0">
                <a:cs typeface="Segoe Sans Display"/>
              </a:rPr>
              <a:t> by adding a SharePoint folder with them to the agent’s knowledge. </a:t>
            </a:r>
            <a:r>
              <a:rPr lang="en-US" sz="1500" dirty="0"/>
              <a:t>(</a:t>
            </a:r>
            <a:r>
              <a:rPr lang="en-US" sz="1500" dirty="0">
                <a:hlinkClick r:id="rId10"/>
              </a:rPr>
              <a:t>learn more…</a:t>
            </a:r>
            <a:r>
              <a:rPr lang="en-US" sz="1500" dirty="0"/>
              <a:t>)</a:t>
            </a:r>
          </a:p>
        </p:txBody>
      </p:sp>
      <p:sp>
        <p:nvSpPr>
          <p:cNvPr id="8" name="TextBox 7">
            <a:extLst>
              <a:ext uri="{FF2B5EF4-FFF2-40B4-BE49-F238E27FC236}">
                <a16:creationId xmlns:a16="http://schemas.microsoft.com/office/drawing/2014/main" id="{FCC89B75-9FD4-DF88-32F3-38A6F734F636}"/>
              </a:ext>
            </a:extLst>
          </p:cNvPr>
          <p:cNvSpPr txBox="1"/>
          <p:nvPr/>
        </p:nvSpPr>
        <p:spPr>
          <a:xfrm>
            <a:off x="8362094" y="6558015"/>
            <a:ext cx="3268219" cy="272734"/>
          </a:xfrm>
          <a:prstGeom prst="roundRect">
            <a:avLst/>
          </a:prstGeom>
          <a:noFill/>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50">
                <a:cs typeface="Segoe Sans Display"/>
                <a:hlinkClick r:id="rId11"/>
              </a:rPr>
              <a:t>* May require additional licensing and/or development </a:t>
            </a:r>
            <a:endParaRPr lang="en-US" sz="1050">
              <a:cs typeface="Segoe Sans Display"/>
            </a:endParaRPr>
          </a:p>
        </p:txBody>
      </p:sp>
    </p:spTree>
    <p:extLst>
      <p:ext uri="{BB962C8B-B14F-4D97-AF65-F5344CB8AC3E}">
        <p14:creationId xmlns:p14="http://schemas.microsoft.com/office/powerpoint/2010/main" val="672538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3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59DFD2-C147-5E00-B559-2D3D1E97B020}"/>
              </a:ext>
              <a:ext uri="{C183D7F6-B498-43B3-948B-1728B52AA6E4}">
                <adec:decorative xmlns:adec="http://schemas.microsoft.com/office/drawing/2017/decorative" val="1"/>
              </a:ext>
            </a:extLst>
          </p:cNvPr>
          <p:cNvSpPr/>
          <p:nvPr/>
        </p:nvSpPr>
        <p:spPr>
          <a:xfrm>
            <a:off x="0" y="1"/>
            <a:ext cx="12192000" cy="1419224"/>
          </a:xfrm>
          <a:prstGeom prst="rect">
            <a:avLst/>
          </a:prstGeom>
          <a:solidFill>
            <a:schemeClr val="accent1"/>
          </a:soli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p>
            <a:pPr defTabSz="457200">
              <a:spcAft>
                <a:spcPts val="800"/>
              </a:spcAft>
            </a:pPr>
            <a:endParaRPr lang="en-US" sz="1400">
              <a:solidFill>
                <a:srgbClr val="FFFFFF"/>
              </a:solidFill>
              <a:latin typeface="Segoe Sans Display Semibold"/>
              <a:ea typeface="+mj-ea"/>
              <a:cs typeface="Segoe UI"/>
            </a:endParaRPr>
          </a:p>
        </p:txBody>
      </p:sp>
      <p:sp>
        <p:nvSpPr>
          <p:cNvPr id="4" name="Rectangle 3">
            <a:extLst>
              <a:ext uri="{FF2B5EF4-FFF2-40B4-BE49-F238E27FC236}">
                <a16:creationId xmlns:a16="http://schemas.microsoft.com/office/drawing/2014/main" id="{07BF609C-C697-7497-A32A-AFDD8092814C}"/>
              </a:ext>
              <a:ext uri="{C183D7F6-B498-43B3-948B-1728B52AA6E4}">
                <adec:decorative xmlns:adec="http://schemas.microsoft.com/office/drawing/2017/decorative" val="1"/>
              </a:ext>
            </a:extLst>
          </p:cNvPr>
          <p:cNvSpPr/>
          <p:nvPr/>
        </p:nvSpPr>
        <p:spPr>
          <a:xfrm>
            <a:off x="0" y="1409700"/>
            <a:ext cx="12192000" cy="64008"/>
          </a:xfrm>
          <a:prstGeom prst="rect">
            <a:avLst/>
          </a:prstGeom>
          <a:gradFill flip="none" rotWithShape="1">
            <a:gsLst>
              <a:gs pos="0">
                <a:srgbClr val="0078D4"/>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Title 2">
            <a:extLst>
              <a:ext uri="{FF2B5EF4-FFF2-40B4-BE49-F238E27FC236}">
                <a16:creationId xmlns:a16="http://schemas.microsoft.com/office/drawing/2014/main" id="{6A3B20BF-F0F0-9EE7-6CEA-952A56A88AE3}"/>
              </a:ext>
            </a:extLst>
          </p:cNvPr>
          <p:cNvSpPr>
            <a:spLocks noGrp="1"/>
          </p:cNvSpPr>
          <p:nvPr>
            <p:ph type="title"/>
          </p:nvPr>
        </p:nvSpPr>
        <p:spPr>
          <a:xfrm>
            <a:off x="588263" y="512064"/>
            <a:ext cx="11018520" cy="553998"/>
          </a:xfrm>
        </p:spPr>
        <p:txBody>
          <a:bodyPr>
            <a:spAutoFit/>
          </a:bodyPr>
          <a:lstStyle/>
          <a:p>
            <a:r>
              <a:rPr lang="en-US" dirty="0">
                <a:solidFill>
                  <a:schemeClr val="bg1"/>
                </a:solidFill>
                <a:ea typeface="+mj-ea"/>
                <a:cs typeface="+mj-cs"/>
              </a:rPr>
              <a:t>Build agents in Copilot | Summary Steps 1/2</a:t>
            </a:r>
          </a:p>
        </p:txBody>
      </p:sp>
      <p:sp>
        <p:nvSpPr>
          <p:cNvPr id="48" name="Text Placeholder 47">
            <a:extLst>
              <a:ext uri="{FF2B5EF4-FFF2-40B4-BE49-F238E27FC236}">
                <a16:creationId xmlns:a16="http://schemas.microsoft.com/office/drawing/2014/main" id="{D8BAA654-C9B2-1222-DCEB-ABFA254322F1}"/>
              </a:ext>
            </a:extLst>
          </p:cNvPr>
          <p:cNvSpPr>
            <a:spLocks noGrp="1"/>
          </p:cNvSpPr>
          <p:nvPr>
            <p:ph type="body" sz="quarter" idx="10"/>
          </p:nvPr>
        </p:nvSpPr>
        <p:spPr>
          <a:xfrm>
            <a:off x="588263" y="1004500"/>
            <a:ext cx="11018520" cy="276999"/>
          </a:xfrm>
        </p:spPr>
        <p:txBody>
          <a:bodyPr/>
          <a:lstStyle/>
          <a:p>
            <a:r>
              <a:rPr lang="en-US">
                <a:solidFill>
                  <a:schemeClr val="bg1"/>
                </a:solidFill>
                <a:ea typeface="+mj-ea"/>
                <a:cs typeface="+mj-cs"/>
              </a:rPr>
              <a:t>For more information – </a:t>
            </a:r>
            <a:r>
              <a:rPr lang="en-US">
                <a:solidFill>
                  <a:schemeClr val="accent1">
                    <a:lumMod val="20000"/>
                    <a:lumOff val="80000"/>
                  </a:schemeClr>
                </a:solidFill>
                <a:ea typeface="+mj-ea"/>
                <a:cs typeface="+mj-cs"/>
                <a:hlinkClick r:id="rId2">
                  <a:extLst>
                    <a:ext uri="{A12FA001-AC4F-418D-AE19-62706E023703}">
                      <ahyp:hlinkClr xmlns:ahyp="http://schemas.microsoft.com/office/drawing/2018/hyperlinkcolor" val="tx"/>
                    </a:ext>
                  </a:extLst>
                </a:hlinkClick>
              </a:rPr>
              <a:t>Build agents with Copilot Studio agent builder</a:t>
            </a:r>
            <a:endParaRPr lang="en-US">
              <a:solidFill>
                <a:schemeClr val="accent1">
                  <a:lumMod val="20000"/>
                  <a:lumOff val="80000"/>
                </a:schemeClr>
              </a:solidFill>
              <a:ea typeface="+mj-ea"/>
              <a:cs typeface="+mj-cs"/>
            </a:endParaRPr>
          </a:p>
        </p:txBody>
      </p:sp>
      <p:sp>
        <p:nvSpPr>
          <p:cNvPr id="9" name="Content Placeholder 217">
            <a:extLst>
              <a:ext uri="{FF2B5EF4-FFF2-40B4-BE49-F238E27FC236}">
                <a16:creationId xmlns:a16="http://schemas.microsoft.com/office/drawing/2014/main" id="{8453D286-1C8B-F0E7-62A4-77367CEDCE56}"/>
              </a:ext>
              <a:ext uri="{C183D7F6-B498-43B3-948B-1728B52AA6E4}">
                <adec:decorative xmlns:adec="http://schemas.microsoft.com/office/drawing/2017/decorative" val="1"/>
              </a:ext>
            </a:extLst>
          </p:cNvPr>
          <p:cNvSpPr txBox="1">
            <a:spLocks/>
          </p:cNvSpPr>
          <p:nvPr/>
        </p:nvSpPr>
        <p:spPr>
          <a:xfrm rot="5400000">
            <a:off x="1367511" y="-1269326"/>
            <a:ext cx="387589" cy="3122614"/>
          </a:xfrm>
          <a:prstGeom prst="round2SameRect">
            <a:avLst>
              <a:gd name="adj1" fmla="val 50000"/>
              <a:gd name="adj2" fmla="val 0"/>
            </a:avLst>
          </a:prstGeom>
          <a:gradFill>
            <a:gsLst>
              <a:gs pos="14000">
                <a:schemeClr val="accent2"/>
              </a:gs>
              <a:gs pos="100000">
                <a:srgbClr val="0078D4"/>
              </a:gs>
            </a:gsLst>
            <a:lin ang="5400000" scaled="1"/>
          </a:gradFill>
          <a:ln w="19050">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defPPr>
              <a:defRPr lang="en-US"/>
            </a:defPPr>
            <a:lvl1pPr marR="0" lvl="0" indent="0" defTabSz="457200" fontAlgn="auto">
              <a:lnSpc>
                <a:spcPct val="100000"/>
              </a:lnSpc>
              <a:spcBef>
                <a:spcPts val="0"/>
              </a:spcBef>
              <a:spcAft>
                <a:spcPts val="800"/>
              </a:spcAft>
              <a:buClrTx/>
              <a:buSzTx/>
              <a:buFontTx/>
              <a:buNone/>
              <a:tabLst/>
              <a:defRPr kumimoji="0" sz="1400" b="0" i="0" u="none" strike="noStrike" cap="none" spc="0" normalizeH="0" baseline="0">
                <a:ln>
                  <a:noFill/>
                </a:ln>
                <a:solidFill>
                  <a:schemeClr val="bg1"/>
                </a:solidFill>
                <a:effectLst/>
                <a:uLnTx/>
                <a:uFillTx/>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Sans Display Semibold"/>
                <a:ea typeface="+mj-ea"/>
                <a:cs typeface="+mj-cs"/>
              </a:rPr>
              <a:t>Agents in Copilot</a:t>
            </a:r>
          </a:p>
        </p:txBody>
      </p:sp>
      <p:sp>
        <p:nvSpPr>
          <p:cNvPr id="35" name="TextBox 34">
            <a:extLst>
              <a:ext uri="{FF2B5EF4-FFF2-40B4-BE49-F238E27FC236}">
                <a16:creationId xmlns:a16="http://schemas.microsoft.com/office/drawing/2014/main" id="{F4CECC24-8EAB-8DBF-1830-39FB2ACCF3D0}"/>
              </a:ext>
            </a:extLst>
          </p:cNvPr>
          <p:cNvSpPr txBox="1"/>
          <p:nvPr/>
        </p:nvSpPr>
        <p:spPr>
          <a:xfrm>
            <a:off x="366940" y="2264038"/>
            <a:ext cx="1418483" cy="108234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1</a:t>
            </a:r>
          </a:p>
          <a:p>
            <a:pPr lvl="0" defTabSz="914400">
              <a:spcBef>
                <a:spcPts val="200"/>
              </a:spcBef>
              <a:defRPr/>
            </a:pPr>
            <a:r>
              <a:rPr lang="en-US" sz="900" dirty="0">
                <a:solidFill>
                  <a:srgbClr val="091F2C"/>
                </a:solidFill>
                <a:latin typeface="Segoe Sans Display Semibold"/>
              </a:rPr>
              <a:t>Access agents in Copilot</a:t>
            </a:r>
          </a:p>
          <a:p>
            <a:pPr lvl="0" defTabSz="914400">
              <a:spcBef>
                <a:spcPts val="200"/>
              </a:spcBef>
              <a:defRPr/>
            </a:pPr>
            <a:r>
              <a:rPr lang="en-US" sz="800" dirty="0">
                <a:solidFill>
                  <a:srgbClr val="091F2C"/>
                </a:solidFill>
              </a:rPr>
              <a:t>Open Copilot and navigate to "Create agent” in the left pane. The left pane is where you will find your latest chats and can access the ability to add and create your own agents</a:t>
            </a:r>
            <a:endParaRPr lang="en-US" sz="1600" dirty="0">
              <a:solidFill>
                <a:srgbClr val="091F2C"/>
              </a:solidFill>
            </a:endParaRPr>
          </a:p>
        </p:txBody>
      </p:sp>
      <p:sp>
        <p:nvSpPr>
          <p:cNvPr id="36" name="Rectangle: Rounded Corners 35">
            <a:extLst>
              <a:ext uri="{FF2B5EF4-FFF2-40B4-BE49-F238E27FC236}">
                <a16:creationId xmlns:a16="http://schemas.microsoft.com/office/drawing/2014/main" id="{C5C50431-CFF9-E38C-78FB-09A62ABF5F95}"/>
              </a:ext>
              <a:ext uri="{C183D7F6-B498-43B3-948B-1728B52AA6E4}">
                <adec:decorative xmlns:adec="http://schemas.microsoft.com/office/drawing/2017/decorative" val="1"/>
              </a:ext>
            </a:extLst>
          </p:cNvPr>
          <p:cNvSpPr>
            <a:spLocks/>
          </p:cNvSpPr>
          <p:nvPr/>
        </p:nvSpPr>
        <p:spPr bwMode="auto">
          <a:xfrm>
            <a:off x="1958907" y="1871827"/>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7" name="Rectangle: Rounded Corners 36">
            <a:extLst>
              <a:ext uri="{FF2B5EF4-FFF2-40B4-BE49-F238E27FC236}">
                <a16:creationId xmlns:a16="http://schemas.microsoft.com/office/drawing/2014/main" id="{5ED2D18B-5D4A-D6FB-3A67-2FAF7071BE39}"/>
              </a:ext>
              <a:ext uri="{C183D7F6-B498-43B3-948B-1728B52AA6E4}">
                <adec:decorative xmlns:adec="http://schemas.microsoft.com/office/drawing/2017/decorative" val="1"/>
              </a:ext>
            </a:extLst>
          </p:cNvPr>
          <p:cNvSpPr/>
          <p:nvPr/>
        </p:nvSpPr>
        <p:spPr bwMode="auto">
          <a:xfrm>
            <a:off x="2071670" y="1954521"/>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8" name="Picture 37" descr="Screenshot showing the Copilot welcome page with the &quot;Create agent&quot; link in the left pane.">
            <a:extLst>
              <a:ext uri="{FF2B5EF4-FFF2-40B4-BE49-F238E27FC236}">
                <a16:creationId xmlns:a16="http://schemas.microsoft.com/office/drawing/2014/main" id="{F4A20EA8-6E04-C50F-67AC-DBE47955A104}"/>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208351" y="1954521"/>
            <a:ext cx="3551694" cy="1858380"/>
          </a:xfrm>
          <a:prstGeom prst="rect">
            <a:avLst/>
          </a:prstGeom>
        </p:spPr>
      </p:pic>
      <p:cxnSp>
        <p:nvCxnSpPr>
          <p:cNvPr id="39" name="Straight Arrow Connector 38">
            <a:extLst>
              <a:ext uri="{FF2B5EF4-FFF2-40B4-BE49-F238E27FC236}">
                <a16:creationId xmlns:a16="http://schemas.microsoft.com/office/drawing/2014/main" id="{F9BF1066-CE6D-B92B-D3F5-7E1C3B908C3A}"/>
              </a:ext>
              <a:ext uri="{C183D7F6-B498-43B3-948B-1728B52AA6E4}">
                <adec:decorative xmlns:adec="http://schemas.microsoft.com/office/drawing/2017/decorative" val="1"/>
              </a:ext>
            </a:extLst>
          </p:cNvPr>
          <p:cNvCxnSpPr>
            <a:cxnSpLocks/>
          </p:cNvCxnSpPr>
          <p:nvPr/>
        </p:nvCxnSpPr>
        <p:spPr>
          <a:xfrm flipH="1">
            <a:off x="2529840" y="265176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5F941D02-252C-8952-64EA-5CE8DEB8E62D}"/>
              </a:ext>
              <a:ext uri="{C183D7F6-B498-43B3-948B-1728B52AA6E4}">
                <adec:decorative xmlns:adec="http://schemas.microsoft.com/office/drawing/2017/decorative" val="1"/>
              </a:ext>
            </a:extLst>
          </p:cNvPr>
          <p:cNvSpPr>
            <a:spLocks/>
          </p:cNvSpPr>
          <p:nvPr/>
        </p:nvSpPr>
        <p:spPr bwMode="auto">
          <a:xfrm>
            <a:off x="6182742" y="1871827"/>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9" name="Rectangle: Rounded Corners 48">
            <a:extLst>
              <a:ext uri="{FF2B5EF4-FFF2-40B4-BE49-F238E27FC236}">
                <a16:creationId xmlns:a16="http://schemas.microsoft.com/office/drawing/2014/main" id="{CCD6583D-5DAC-1CAB-BCE6-A1297B96D3D7}"/>
              </a:ext>
              <a:ext uri="{C183D7F6-B498-43B3-948B-1728B52AA6E4}">
                <adec:decorative xmlns:adec="http://schemas.microsoft.com/office/drawing/2017/decorative" val="1"/>
              </a:ext>
            </a:extLst>
          </p:cNvPr>
          <p:cNvSpPr/>
          <p:nvPr/>
        </p:nvSpPr>
        <p:spPr bwMode="auto">
          <a:xfrm>
            <a:off x="6295504" y="1954521"/>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0" name="Picture 49" descr="The Agent Builder interface. The user has switched to the Configure tab.">
            <a:extLst>
              <a:ext uri="{FF2B5EF4-FFF2-40B4-BE49-F238E27FC236}">
                <a16:creationId xmlns:a16="http://schemas.microsoft.com/office/drawing/2014/main" id="{7589CB0F-9C2E-4DBA-0E83-2C7B7C9D7743}"/>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416833" y="1954521"/>
            <a:ext cx="3557951" cy="1857773"/>
          </a:xfrm>
          <a:prstGeom prst="rect">
            <a:avLst/>
          </a:prstGeom>
        </p:spPr>
      </p:pic>
      <p:cxnSp>
        <p:nvCxnSpPr>
          <p:cNvPr id="51" name="Straight Arrow Connector 50">
            <a:extLst>
              <a:ext uri="{FF2B5EF4-FFF2-40B4-BE49-F238E27FC236}">
                <a16:creationId xmlns:a16="http://schemas.microsoft.com/office/drawing/2014/main" id="{A451EC4A-9413-5AE6-3F6B-E66625C0E344}"/>
              </a:ext>
              <a:ext uri="{C183D7F6-B498-43B3-948B-1728B52AA6E4}">
                <adec:decorative xmlns:adec="http://schemas.microsoft.com/office/drawing/2017/decorative" val="1"/>
              </a:ext>
            </a:extLst>
          </p:cNvPr>
          <p:cNvCxnSpPr>
            <a:cxnSpLocks/>
          </p:cNvCxnSpPr>
          <p:nvPr/>
        </p:nvCxnSpPr>
        <p:spPr>
          <a:xfrm flipH="1">
            <a:off x="7955280" y="219456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8F32D3B0-1704-3ED2-5632-9C6824E154E6}"/>
              </a:ext>
            </a:extLst>
          </p:cNvPr>
          <p:cNvSpPr txBox="1"/>
          <p:nvPr/>
        </p:nvSpPr>
        <p:spPr>
          <a:xfrm>
            <a:off x="10516779" y="2259321"/>
            <a:ext cx="1418483" cy="959237"/>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a:gsLst>
                    <a:gs pos="29000">
                      <a:srgbClr val="0078D4"/>
                    </a:gs>
                    <a:gs pos="100000">
                      <a:srgbClr val="C53FCC"/>
                    </a:gs>
                  </a:gsLst>
                  <a:lin ang="0" scaled="1"/>
                  <a:tileRect/>
                </a:gradFill>
                <a:effectLst/>
                <a:uLnTx/>
                <a:uFillTx/>
                <a:latin typeface="Segoe Sans Display Semibold"/>
                <a:ea typeface="+mn-ea"/>
                <a:cs typeface="+mn-cs"/>
              </a:rPr>
              <a:t>Step 2</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Select the Configure tab</a:t>
            </a:r>
            <a:endParaRPr lang="en-US" sz="900" b="0" i="0" u="none" strike="noStrike" kern="1200" cap="none" spc="0" normalizeH="0" baseline="0" noProof="0" dirty="0">
              <a:ln>
                <a:noFill/>
              </a:ln>
              <a:solidFill>
                <a:srgbClr val="091F2C"/>
              </a:solidFill>
              <a:effectLst/>
              <a:uLnTx/>
              <a:uFillTx/>
              <a:latin typeface="Segoe Sans Display Semibold"/>
              <a:cs typeface="Segoe Sans Display Semibold"/>
            </a:endParaRPr>
          </a:p>
          <a:p>
            <a:pPr defTabSz="914400">
              <a:spcBef>
                <a:spcPts val="200"/>
              </a:spcBef>
              <a:defRPr/>
            </a:pPr>
            <a:r>
              <a:rPr lang="en-US" sz="800" dirty="0">
                <a:solidFill>
                  <a:srgbClr val="091F2C"/>
                </a:solidFill>
                <a:latin typeface="Segoe Sans Display"/>
              </a:rPr>
              <a:t>In the</a:t>
            </a: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 lightweight Copilot Studio agent builder experience, select the Configure tab to start creating the agent.</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53" name="TextBox 52">
            <a:extLst>
              <a:ext uri="{FF2B5EF4-FFF2-40B4-BE49-F238E27FC236}">
                <a16:creationId xmlns:a16="http://schemas.microsoft.com/office/drawing/2014/main" id="{938601BE-73FD-9E2F-3DA0-CC57BF8DDCE0}"/>
              </a:ext>
            </a:extLst>
          </p:cNvPr>
          <p:cNvSpPr txBox="1"/>
          <p:nvPr/>
        </p:nvSpPr>
        <p:spPr>
          <a:xfrm>
            <a:off x="366939" y="4676095"/>
            <a:ext cx="1418483" cy="1205458"/>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a:gsLst>
                    <a:gs pos="29000">
                      <a:srgbClr val="0078D4"/>
                    </a:gs>
                    <a:gs pos="100000">
                      <a:srgbClr val="C53FCC"/>
                    </a:gs>
                  </a:gsLst>
                  <a:lin ang="0" scaled="1"/>
                  <a:tileRect/>
                </a:gradFill>
                <a:effectLst/>
                <a:uLnTx/>
                <a:uFillTx/>
                <a:latin typeface="Segoe Sans Display Semibold"/>
                <a:ea typeface="+mn-ea"/>
                <a:cs typeface="+mn-cs"/>
              </a:rPr>
              <a:t>Step 3</a:t>
            </a:r>
          </a:p>
          <a:p>
            <a:pPr lvl="0" defTabSz="914400">
              <a:spcBef>
                <a:spcPts val="200"/>
              </a:spcBef>
              <a:defRPr/>
            </a:pPr>
            <a:r>
              <a:rPr lang="en-US" sz="900" dirty="0">
                <a:solidFill>
                  <a:srgbClr val="091F2C"/>
                </a:solidFill>
                <a:latin typeface="Segoe Sans Display Semibold"/>
              </a:rPr>
              <a:t>Define agent behavior</a:t>
            </a:r>
          </a:p>
          <a:p>
            <a:pPr lvl="0" defTabSz="914400">
              <a:spcBef>
                <a:spcPts val="200"/>
              </a:spcBef>
              <a:defRPr/>
            </a:pPr>
            <a:r>
              <a:rPr lang="en-US" sz="800" dirty="0">
                <a:solidFill>
                  <a:srgbClr val="091F2C"/>
                </a:solidFill>
              </a:rPr>
              <a:t>Use the Configure tab form to define how your Copilot will work. Use the icon, name, description and instructions provided for the agent, adapt them to your use case or use your own</a:t>
            </a:r>
            <a:endParaRPr lang="en-US" sz="1600" dirty="0">
              <a:solidFill>
                <a:srgbClr val="091F2C"/>
              </a:solidFill>
            </a:endParaRPr>
          </a:p>
        </p:txBody>
      </p:sp>
      <p:sp>
        <p:nvSpPr>
          <p:cNvPr id="54" name="Rectangle: Rounded Corners 53">
            <a:extLst>
              <a:ext uri="{FF2B5EF4-FFF2-40B4-BE49-F238E27FC236}">
                <a16:creationId xmlns:a16="http://schemas.microsoft.com/office/drawing/2014/main" id="{392A668C-A79B-73AD-142E-48720D6BD634}"/>
              </a:ext>
              <a:ext uri="{C183D7F6-B498-43B3-948B-1728B52AA6E4}">
                <adec:decorative xmlns:adec="http://schemas.microsoft.com/office/drawing/2017/decorative" val="1"/>
              </a:ext>
            </a:extLst>
          </p:cNvPr>
          <p:cNvSpPr>
            <a:spLocks/>
          </p:cNvSpPr>
          <p:nvPr/>
        </p:nvSpPr>
        <p:spPr bwMode="auto">
          <a:xfrm>
            <a:off x="1962007" y="4288601"/>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55" name="Rectangle: Rounded Corners 54">
            <a:extLst>
              <a:ext uri="{FF2B5EF4-FFF2-40B4-BE49-F238E27FC236}">
                <a16:creationId xmlns:a16="http://schemas.microsoft.com/office/drawing/2014/main" id="{4794BAE3-B408-32B3-2F76-A1F30E2CD51C}"/>
              </a:ext>
              <a:ext uri="{C183D7F6-B498-43B3-948B-1728B52AA6E4}">
                <adec:decorative xmlns:adec="http://schemas.microsoft.com/office/drawing/2017/decorative" val="1"/>
              </a:ext>
            </a:extLst>
          </p:cNvPr>
          <p:cNvSpPr/>
          <p:nvPr/>
        </p:nvSpPr>
        <p:spPr bwMode="auto">
          <a:xfrm>
            <a:off x="2074770" y="4371295"/>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71" name="Picture 70" descr="The Agent Builder interface. The user has switched to the Configure tab.">
            <a:extLst>
              <a:ext uri="{FF2B5EF4-FFF2-40B4-BE49-F238E27FC236}">
                <a16:creationId xmlns:a16="http://schemas.microsoft.com/office/drawing/2014/main" id="{F0D27435-263C-8E69-A03D-ACC5ED507589}"/>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202094" y="4371295"/>
            <a:ext cx="3557951" cy="1857773"/>
          </a:xfrm>
          <a:prstGeom prst="rect">
            <a:avLst/>
          </a:prstGeom>
        </p:spPr>
      </p:pic>
      <p:cxnSp>
        <p:nvCxnSpPr>
          <p:cNvPr id="57" name="Straight Arrow Connector 56">
            <a:extLst>
              <a:ext uri="{FF2B5EF4-FFF2-40B4-BE49-F238E27FC236}">
                <a16:creationId xmlns:a16="http://schemas.microsoft.com/office/drawing/2014/main" id="{B3CB7B6E-C65B-72C8-919B-4307B29FA743}"/>
              </a:ext>
              <a:ext uri="{C183D7F6-B498-43B3-948B-1728B52AA6E4}">
                <adec:decorative xmlns:adec="http://schemas.microsoft.com/office/drawing/2017/decorative" val="1"/>
              </a:ext>
            </a:extLst>
          </p:cNvPr>
          <p:cNvCxnSpPr>
            <a:cxnSpLocks/>
          </p:cNvCxnSpPr>
          <p:nvPr/>
        </p:nvCxnSpPr>
        <p:spPr>
          <a:xfrm flipH="1">
            <a:off x="3122613" y="4927555"/>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7D2B7268-C9ED-0BF1-787B-AEF2E9322CCD}"/>
              </a:ext>
              <a:ext uri="{C183D7F6-B498-43B3-948B-1728B52AA6E4}">
                <adec:decorative xmlns:adec="http://schemas.microsoft.com/office/drawing/2017/decorative" val="1"/>
              </a:ext>
            </a:extLst>
          </p:cNvPr>
          <p:cNvCxnSpPr>
            <a:cxnSpLocks/>
          </p:cNvCxnSpPr>
          <p:nvPr/>
        </p:nvCxnSpPr>
        <p:spPr>
          <a:xfrm flipH="1">
            <a:off x="4166553" y="5087575"/>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8096722C-2B82-BBD4-D85B-494195249B4D}"/>
              </a:ext>
              <a:ext uri="{C183D7F6-B498-43B3-948B-1728B52AA6E4}">
                <adec:decorative xmlns:adec="http://schemas.microsoft.com/office/drawing/2017/decorative" val="1"/>
              </a:ext>
            </a:extLst>
          </p:cNvPr>
          <p:cNvCxnSpPr>
            <a:cxnSpLocks/>
          </p:cNvCxnSpPr>
          <p:nvPr/>
        </p:nvCxnSpPr>
        <p:spPr>
          <a:xfrm flipH="1">
            <a:off x="4166553" y="5253379"/>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B2CC3414-BD57-BD6B-9364-861B599D77D6}"/>
              </a:ext>
              <a:ext uri="{C183D7F6-B498-43B3-948B-1728B52AA6E4}">
                <adec:decorative xmlns:adec="http://schemas.microsoft.com/office/drawing/2017/decorative" val="1"/>
              </a:ext>
            </a:extLst>
          </p:cNvPr>
          <p:cNvCxnSpPr>
            <a:cxnSpLocks/>
          </p:cNvCxnSpPr>
          <p:nvPr/>
        </p:nvCxnSpPr>
        <p:spPr>
          <a:xfrm flipH="1">
            <a:off x="4166553" y="544830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8" name="Rectangle: Rounded Corners 57">
            <a:extLst>
              <a:ext uri="{FF2B5EF4-FFF2-40B4-BE49-F238E27FC236}">
                <a16:creationId xmlns:a16="http://schemas.microsoft.com/office/drawing/2014/main" id="{D3469CFE-5926-1B0C-17BB-3266961EC8C2}"/>
              </a:ext>
              <a:ext uri="{C183D7F6-B498-43B3-948B-1728B52AA6E4}">
                <adec:decorative xmlns:adec="http://schemas.microsoft.com/office/drawing/2017/decorative" val="1"/>
              </a:ext>
            </a:extLst>
          </p:cNvPr>
          <p:cNvSpPr>
            <a:spLocks/>
          </p:cNvSpPr>
          <p:nvPr/>
        </p:nvSpPr>
        <p:spPr bwMode="auto">
          <a:xfrm>
            <a:off x="6185842" y="4288601"/>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67" name="Rectangle: Rounded Corners 66">
            <a:extLst>
              <a:ext uri="{FF2B5EF4-FFF2-40B4-BE49-F238E27FC236}">
                <a16:creationId xmlns:a16="http://schemas.microsoft.com/office/drawing/2014/main" id="{BCB7EFAA-142A-18BD-644B-C9E57E61F9C9}"/>
              </a:ext>
              <a:ext uri="{C183D7F6-B498-43B3-948B-1728B52AA6E4}">
                <adec:decorative xmlns:adec="http://schemas.microsoft.com/office/drawing/2017/decorative" val="1"/>
              </a:ext>
            </a:extLst>
          </p:cNvPr>
          <p:cNvSpPr/>
          <p:nvPr/>
        </p:nvSpPr>
        <p:spPr bwMode="auto">
          <a:xfrm>
            <a:off x="6298604" y="4371295"/>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68" name="Picture 67" descr="The Agent Builder interface. The fields are filled with the template content. The user is adding knowledge to the Knowledge section in the Agent builder.">
            <a:extLst>
              <a:ext uri="{FF2B5EF4-FFF2-40B4-BE49-F238E27FC236}">
                <a16:creationId xmlns:a16="http://schemas.microsoft.com/office/drawing/2014/main" id="{42ECDD7E-8C80-FD1E-4845-940BD67AE233}"/>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6435372" y="4372662"/>
            <a:ext cx="3551624" cy="1856405"/>
          </a:xfrm>
          <a:prstGeom prst="rect">
            <a:avLst/>
          </a:prstGeom>
        </p:spPr>
      </p:pic>
      <p:cxnSp>
        <p:nvCxnSpPr>
          <p:cNvPr id="69" name="Straight Arrow Connector 68">
            <a:extLst>
              <a:ext uri="{FF2B5EF4-FFF2-40B4-BE49-F238E27FC236}">
                <a16:creationId xmlns:a16="http://schemas.microsoft.com/office/drawing/2014/main" id="{A437B586-2921-1BC3-74B5-06A4E4E618D7}"/>
              </a:ext>
              <a:ext uri="{C183D7F6-B498-43B3-948B-1728B52AA6E4}">
                <adec:decorative xmlns:adec="http://schemas.microsoft.com/office/drawing/2017/decorative" val="1"/>
              </a:ext>
            </a:extLst>
          </p:cNvPr>
          <p:cNvCxnSpPr>
            <a:cxnSpLocks/>
          </p:cNvCxnSpPr>
          <p:nvPr/>
        </p:nvCxnSpPr>
        <p:spPr>
          <a:xfrm flipH="1">
            <a:off x="7437120" y="477003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B926CD1C-20E5-C2F6-15F5-A6145E8AD1BE}"/>
              </a:ext>
            </a:extLst>
          </p:cNvPr>
          <p:cNvSpPr txBox="1"/>
          <p:nvPr/>
        </p:nvSpPr>
        <p:spPr>
          <a:xfrm>
            <a:off x="10516779" y="4676095"/>
            <a:ext cx="1418483" cy="1467068"/>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a:gsLst>
                    <a:gs pos="29000">
                      <a:srgbClr val="0078D4"/>
                    </a:gs>
                    <a:gs pos="100000">
                      <a:srgbClr val="C53FCC"/>
                    </a:gs>
                  </a:gsLst>
                  <a:lin ang="0" scaled="1"/>
                  <a:tileRect/>
                </a:gradFill>
                <a:effectLst/>
                <a:uLnTx/>
                <a:uFillTx/>
                <a:latin typeface="Segoe Sans Display Semibold"/>
                <a:ea typeface="+mn-ea"/>
                <a:cs typeface="+mn-cs"/>
              </a:rPr>
              <a:t>Step 4</a:t>
            </a:r>
          </a:p>
          <a:p>
            <a:pPr lvl="0" defTabSz="914400">
              <a:spcBef>
                <a:spcPts val="200"/>
              </a:spcBef>
              <a:defRPr/>
            </a:pPr>
            <a:r>
              <a:rPr lang="en-US" sz="900" dirty="0">
                <a:solidFill>
                  <a:srgbClr val="091F2C"/>
                </a:solidFill>
                <a:latin typeface="Segoe Sans Display Semibold"/>
              </a:rPr>
              <a:t>Add your organization’s data</a:t>
            </a:r>
          </a:p>
          <a:p>
            <a:pPr lvl="0" defTabSz="914400">
              <a:spcBef>
                <a:spcPts val="200"/>
              </a:spcBef>
              <a:defRPr/>
            </a:pPr>
            <a:r>
              <a:rPr lang="en-US" sz="800" dirty="0">
                <a:solidFill>
                  <a:srgbClr val="091F2C"/>
                </a:solidFill>
              </a:rPr>
              <a:t>Connect your agent to any necessary data sources as described for the agent. You can also add your organization's internal data, third-party business data, or other relevant information for the use case</a:t>
            </a:r>
            <a:endParaRPr lang="en-US" sz="1600" dirty="0">
              <a:solidFill>
                <a:srgbClr val="091F2C"/>
              </a:solidFill>
            </a:endParaRPr>
          </a:p>
        </p:txBody>
      </p:sp>
    </p:spTree>
    <p:extLst>
      <p:ext uri="{BB962C8B-B14F-4D97-AF65-F5344CB8AC3E}">
        <p14:creationId xmlns:p14="http://schemas.microsoft.com/office/powerpoint/2010/main" val="327261967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32192-B954-BBEB-00C8-712D5838BB9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DAEE88B-0966-5072-16B9-09771CBAB9CF}"/>
              </a:ext>
              <a:ext uri="{C183D7F6-B498-43B3-948B-1728B52AA6E4}">
                <adec:decorative xmlns:adec="http://schemas.microsoft.com/office/drawing/2017/decorative" val="1"/>
              </a:ext>
            </a:extLst>
          </p:cNvPr>
          <p:cNvSpPr/>
          <p:nvPr/>
        </p:nvSpPr>
        <p:spPr>
          <a:xfrm>
            <a:off x="0" y="1"/>
            <a:ext cx="12192000" cy="1419224"/>
          </a:xfrm>
          <a:prstGeom prst="rect">
            <a:avLst/>
          </a:prstGeom>
          <a:solidFill>
            <a:schemeClr val="accent1"/>
          </a:soli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p>
            <a:pPr defTabSz="457200">
              <a:spcAft>
                <a:spcPts val="800"/>
              </a:spcAft>
            </a:pPr>
            <a:endParaRPr lang="en-US" sz="1400">
              <a:solidFill>
                <a:srgbClr val="FFFFFF"/>
              </a:solidFill>
              <a:latin typeface="Segoe Sans Display Semibold"/>
              <a:ea typeface="+mj-ea"/>
              <a:cs typeface="Segoe UI"/>
            </a:endParaRPr>
          </a:p>
        </p:txBody>
      </p:sp>
      <p:sp>
        <p:nvSpPr>
          <p:cNvPr id="4" name="Rectangle 3">
            <a:extLst>
              <a:ext uri="{FF2B5EF4-FFF2-40B4-BE49-F238E27FC236}">
                <a16:creationId xmlns:a16="http://schemas.microsoft.com/office/drawing/2014/main" id="{6DDACEB0-AB62-4EED-422C-14F6A9ED0135}"/>
              </a:ext>
              <a:ext uri="{C183D7F6-B498-43B3-948B-1728B52AA6E4}">
                <adec:decorative xmlns:adec="http://schemas.microsoft.com/office/drawing/2017/decorative" val="1"/>
              </a:ext>
            </a:extLst>
          </p:cNvPr>
          <p:cNvSpPr/>
          <p:nvPr/>
        </p:nvSpPr>
        <p:spPr>
          <a:xfrm>
            <a:off x="0" y="1409700"/>
            <a:ext cx="12192000" cy="64008"/>
          </a:xfrm>
          <a:prstGeom prst="rect">
            <a:avLst/>
          </a:prstGeom>
          <a:gradFill flip="none" rotWithShape="1">
            <a:gsLst>
              <a:gs pos="0">
                <a:srgbClr val="0078D4"/>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Title 2">
            <a:extLst>
              <a:ext uri="{FF2B5EF4-FFF2-40B4-BE49-F238E27FC236}">
                <a16:creationId xmlns:a16="http://schemas.microsoft.com/office/drawing/2014/main" id="{D7EA6B3C-8AD5-B89B-BB96-AB48C628161F}"/>
              </a:ext>
            </a:extLst>
          </p:cNvPr>
          <p:cNvSpPr>
            <a:spLocks noGrp="1"/>
          </p:cNvSpPr>
          <p:nvPr>
            <p:ph type="title"/>
          </p:nvPr>
        </p:nvSpPr>
        <p:spPr>
          <a:xfrm>
            <a:off x="588263" y="512064"/>
            <a:ext cx="11018520" cy="553998"/>
          </a:xfrm>
        </p:spPr>
        <p:txBody>
          <a:bodyPr>
            <a:spAutoFit/>
          </a:bodyPr>
          <a:lstStyle/>
          <a:p>
            <a:r>
              <a:rPr lang="en-US" dirty="0">
                <a:solidFill>
                  <a:schemeClr val="bg1"/>
                </a:solidFill>
                <a:ea typeface="+mj-ea"/>
                <a:cs typeface="+mj-cs"/>
              </a:rPr>
              <a:t>Build agents in Copilot | Summary Steps 2/2</a:t>
            </a:r>
          </a:p>
        </p:txBody>
      </p:sp>
      <p:sp>
        <p:nvSpPr>
          <p:cNvPr id="48" name="Text Placeholder 47">
            <a:extLst>
              <a:ext uri="{FF2B5EF4-FFF2-40B4-BE49-F238E27FC236}">
                <a16:creationId xmlns:a16="http://schemas.microsoft.com/office/drawing/2014/main" id="{1A0666FF-618F-AD80-EB9B-E8492F5C7F72}"/>
              </a:ext>
            </a:extLst>
          </p:cNvPr>
          <p:cNvSpPr>
            <a:spLocks noGrp="1"/>
          </p:cNvSpPr>
          <p:nvPr>
            <p:ph type="body" sz="quarter" idx="10"/>
          </p:nvPr>
        </p:nvSpPr>
        <p:spPr>
          <a:xfrm>
            <a:off x="588263" y="1004500"/>
            <a:ext cx="11018520" cy="276999"/>
          </a:xfrm>
        </p:spPr>
        <p:txBody>
          <a:bodyPr/>
          <a:lstStyle/>
          <a:p>
            <a:r>
              <a:rPr lang="en-US">
                <a:solidFill>
                  <a:schemeClr val="bg1"/>
                </a:solidFill>
                <a:ea typeface="+mj-ea"/>
                <a:cs typeface="+mj-cs"/>
              </a:rPr>
              <a:t>For more information – </a:t>
            </a:r>
            <a:r>
              <a:rPr lang="en-US">
                <a:solidFill>
                  <a:schemeClr val="accent1">
                    <a:lumMod val="20000"/>
                    <a:lumOff val="80000"/>
                  </a:schemeClr>
                </a:solidFill>
                <a:ea typeface="+mj-ea"/>
                <a:cs typeface="+mj-cs"/>
                <a:hlinkClick r:id="rId2">
                  <a:extLst>
                    <a:ext uri="{A12FA001-AC4F-418D-AE19-62706E023703}">
                      <ahyp:hlinkClr xmlns:ahyp="http://schemas.microsoft.com/office/drawing/2018/hyperlinkcolor" val="tx"/>
                    </a:ext>
                  </a:extLst>
                </a:hlinkClick>
              </a:rPr>
              <a:t>Build agents with Copilot Studio agent builder</a:t>
            </a:r>
            <a:endParaRPr lang="en-US">
              <a:solidFill>
                <a:schemeClr val="accent1">
                  <a:lumMod val="20000"/>
                  <a:lumOff val="80000"/>
                </a:schemeClr>
              </a:solidFill>
              <a:ea typeface="+mj-ea"/>
              <a:cs typeface="+mj-cs"/>
            </a:endParaRPr>
          </a:p>
        </p:txBody>
      </p:sp>
      <p:sp>
        <p:nvSpPr>
          <p:cNvPr id="9" name="Content Placeholder 217">
            <a:extLst>
              <a:ext uri="{FF2B5EF4-FFF2-40B4-BE49-F238E27FC236}">
                <a16:creationId xmlns:a16="http://schemas.microsoft.com/office/drawing/2014/main" id="{9A4460A7-AB2F-A6DB-0E4A-D7ABE5B0F33C}"/>
              </a:ext>
              <a:ext uri="{C183D7F6-B498-43B3-948B-1728B52AA6E4}">
                <adec:decorative xmlns:adec="http://schemas.microsoft.com/office/drawing/2017/decorative" val="1"/>
              </a:ext>
            </a:extLst>
          </p:cNvPr>
          <p:cNvSpPr txBox="1">
            <a:spLocks/>
          </p:cNvSpPr>
          <p:nvPr/>
        </p:nvSpPr>
        <p:spPr>
          <a:xfrm rot="5400000">
            <a:off x="1367511" y="-1269326"/>
            <a:ext cx="387589" cy="3122614"/>
          </a:xfrm>
          <a:prstGeom prst="round2SameRect">
            <a:avLst>
              <a:gd name="adj1" fmla="val 50000"/>
              <a:gd name="adj2" fmla="val 0"/>
            </a:avLst>
          </a:prstGeom>
          <a:gradFill>
            <a:gsLst>
              <a:gs pos="14000">
                <a:schemeClr val="accent2"/>
              </a:gs>
              <a:gs pos="100000">
                <a:srgbClr val="0078D4"/>
              </a:gs>
            </a:gsLst>
            <a:lin ang="5400000" scaled="1"/>
          </a:gradFill>
          <a:ln w="19050">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defPPr>
              <a:defRPr lang="en-US"/>
            </a:defPPr>
            <a:lvl1pPr marR="0" lvl="0" indent="0" defTabSz="457200" fontAlgn="auto">
              <a:lnSpc>
                <a:spcPct val="100000"/>
              </a:lnSpc>
              <a:spcBef>
                <a:spcPts val="0"/>
              </a:spcBef>
              <a:spcAft>
                <a:spcPts val="800"/>
              </a:spcAft>
              <a:buClrTx/>
              <a:buSzTx/>
              <a:buFontTx/>
              <a:buNone/>
              <a:tabLst/>
              <a:defRPr kumimoji="0" sz="1400" b="0" i="0" u="none" strike="noStrike" cap="none" spc="0" normalizeH="0" baseline="0">
                <a:ln>
                  <a:noFill/>
                </a:ln>
                <a:solidFill>
                  <a:schemeClr val="bg1"/>
                </a:solidFill>
                <a:effectLst/>
                <a:uLnTx/>
                <a:uFillTx/>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Sans Display Semibold"/>
                <a:ea typeface="+mj-ea"/>
                <a:cs typeface="+mj-cs"/>
              </a:rPr>
              <a:t>Agents in Copilot</a:t>
            </a:r>
          </a:p>
        </p:txBody>
      </p:sp>
      <p:sp>
        <p:nvSpPr>
          <p:cNvPr id="5" name="TextBox 4">
            <a:extLst>
              <a:ext uri="{FF2B5EF4-FFF2-40B4-BE49-F238E27FC236}">
                <a16:creationId xmlns:a16="http://schemas.microsoft.com/office/drawing/2014/main" id="{7024B4F5-5EF0-DE96-084C-5EB546A21F86}"/>
              </a:ext>
            </a:extLst>
          </p:cNvPr>
          <p:cNvSpPr txBox="1"/>
          <p:nvPr/>
        </p:nvSpPr>
        <p:spPr>
          <a:xfrm>
            <a:off x="366940" y="2264038"/>
            <a:ext cx="1418400" cy="120545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5</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Add sample prompts </a:t>
            </a:r>
            <a:endParaRPr lang="en-US" sz="900" dirty="0">
              <a:solidFill>
                <a:srgbClr val="091F2C"/>
              </a:solidFill>
              <a:latin typeface="Segoe Sans Display Semibold"/>
            </a:endParaRPr>
          </a:p>
          <a:p>
            <a:pPr lvl="0" defTabSz="914400">
              <a:spcBef>
                <a:spcPts val="200"/>
              </a:spcBef>
              <a:defRPr/>
            </a:pPr>
            <a:r>
              <a:rPr lang="en-US" sz="800" dirty="0">
                <a:solidFill>
                  <a:srgbClr val="091F2C"/>
                </a:solidFill>
              </a:rPr>
              <a:t>Add sample prompts for your agent’s users. These provide an example of how to use the agent. Use the provided sample prompts for the agent, adapt them to your use case or create your own</a:t>
            </a:r>
            <a:endParaRPr lang="en-US" sz="1600" dirty="0">
              <a:solidFill>
                <a:srgbClr val="091F2C"/>
              </a:solidFill>
            </a:endParaRPr>
          </a:p>
        </p:txBody>
      </p:sp>
      <p:sp>
        <p:nvSpPr>
          <p:cNvPr id="6" name="Rectangle: Rounded Corners 5">
            <a:extLst>
              <a:ext uri="{FF2B5EF4-FFF2-40B4-BE49-F238E27FC236}">
                <a16:creationId xmlns:a16="http://schemas.microsoft.com/office/drawing/2014/main" id="{919352F9-F564-5713-44B1-8F851AF268FC}"/>
              </a:ext>
              <a:ext uri="{C183D7F6-B498-43B3-948B-1728B52AA6E4}">
                <adec:decorative xmlns:adec="http://schemas.microsoft.com/office/drawing/2017/decorative" val="1"/>
              </a:ext>
            </a:extLst>
          </p:cNvPr>
          <p:cNvSpPr>
            <a:spLocks/>
          </p:cNvSpPr>
          <p:nvPr/>
        </p:nvSpPr>
        <p:spPr bwMode="auto">
          <a:xfrm>
            <a:off x="1958909" y="1878304"/>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7" name="Rectangle: Rounded Corners 6">
            <a:extLst>
              <a:ext uri="{FF2B5EF4-FFF2-40B4-BE49-F238E27FC236}">
                <a16:creationId xmlns:a16="http://schemas.microsoft.com/office/drawing/2014/main" id="{5E9C9075-3472-4CA6-542E-7A301D0A885B}"/>
              </a:ext>
              <a:ext uri="{C183D7F6-B498-43B3-948B-1728B52AA6E4}">
                <adec:decorative xmlns:adec="http://schemas.microsoft.com/office/drawing/2017/decorative" val="1"/>
              </a:ext>
            </a:extLst>
          </p:cNvPr>
          <p:cNvSpPr/>
          <p:nvPr/>
        </p:nvSpPr>
        <p:spPr bwMode="auto">
          <a:xfrm>
            <a:off x="2071672" y="1960998"/>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8" name="Picture 7" descr="The Agent Builder interface. The fields are filled with the template content. The user is customising the example prompts">
            <a:extLst>
              <a:ext uri="{FF2B5EF4-FFF2-40B4-BE49-F238E27FC236}">
                <a16:creationId xmlns:a16="http://schemas.microsoft.com/office/drawing/2014/main" id="{AD264D1A-5EB1-9121-2A09-2804DF3087A5}"/>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203449" y="1959290"/>
            <a:ext cx="3561502" cy="1857772"/>
          </a:xfrm>
          <a:prstGeom prst="rect">
            <a:avLst/>
          </a:prstGeom>
        </p:spPr>
      </p:pic>
      <p:cxnSp>
        <p:nvCxnSpPr>
          <p:cNvPr id="10" name="Straight Arrow Connector 9">
            <a:extLst>
              <a:ext uri="{FF2B5EF4-FFF2-40B4-BE49-F238E27FC236}">
                <a16:creationId xmlns:a16="http://schemas.microsoft.com/office/drawing/2014/main" id="{B94EA66C-20D0-1B13-AF28-60857EEC017F}"/>
              </a:ext>
              <a:ext uri="{C183D7F6-B498-43B3-948B-1728B52AA6E4}">
                <adec:decorative xmlns:adec="http://schemas.microsoft.com/office/drawing/2017/decorative" val="1"/>
              </a:ext>
            </a:extLst>
          </p:cNvPr>
          <p:cNvCxnSpPr>
            <a:cxnSpLocks/>
          </p:cNvCxnSpPr>
          <p:nvPr/>
        </p:nvCxnSpPr>
        <p:spPr>
          <a:xfrm flipH="1">
            <a:off x="3231016" y="303176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C24226C9-C83B-B71A-3673-CDC763C8F781}"/>
              </a:ext>
              <a:ext uri="{C183D7F6-B498-43B3-948B-1728B52AA6E4}">
                <adec:decorative xmlns:adec="http://schemas.microsoft.com/office/drawing/2017/decorative" val="1"/>
              </a:ext>
            </a:extLst>
          </p:cNvPr>
          <p:cNvSpPr>
            <a:spLocks/>
          </p:cNvSpPr>
          <p:nvPr/>
        </p:nvSpPr>
        <p:spPr bwMode="auto">
          <a:xfrm>
            <a:off x="6182742" y="1878304"/>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2" name="Rectangle: Rounded Corners 11">
            <a:extLst>
              <a:ext uri="{FF2B5EF4-FFF2-40B4-BE49-F238E27FC236}">
                <a16:creationId xmlns:a16="http://schemas.microsoft.com/office/drawing/2014/main" id="{199C2F75-5DC2-8E24-1AED-88AA5D6B429D}"/>
              </a:ext>
              <a:ext uri="{C183D7F6-B498-43B3-948B-1728B52AA6E4}">
                <adec:decorative xmlns:adec="http://schemas.microsoft.com/office/drawing/2017/decorative" val="1"/>
              </a:ext>
            </a:extLst>
          </p:cNvPr>
          <p:cNvSpPr/>
          <p:nvPr/>
        </p:nvSpPr>
        <p:spPr bwMode="auto">
          <a:xfrm>
            <a:off x="6267185" y="1959290"/>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3" name="Picture 12" descr="The Agent Builder interface. The fields are filled with the template content. The agent is ready. The Create button is prominent on the top right of the screen">
            <a:extLst>
              <a:ext uri="{FF2B5EF4-FFF2-40B4-BE49-F238E27FC236}">
                <a16:creationId xmlns:a16="http://schemas.microsoft.com/office/drawing/2014/main" id="{AB6FDEA4-502F-A2E9-558F-5B79B9C6C6F2}"/>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415133" y="1959290"/>
            <a:ext cx="3561349" cy="1857772"/>
          </a:xfrm>
          <a:prstGeom prst="rect">
            <a:avLst/>
          </a:prstGeom>
        </p:spPr>
      </p:pic>
      <p:cxnSp>
        <p:nvCxnSpPr>
          <p:cNvPr id="14" name="Straight Arrow Connector 13">
            <a:extLst>
              <a:ext uri="{FF2B5EF4-FFF2-40B4-BE49-F238E27FC236}">
                <a16:creationId xmlns:a16="http://schemas.microsoft.com/office/drawing/2014/main" id="{44225E5E-192A-AA82-EE66-99D9AC9A1F1C}"/>
              </a:ext>
              <a:ext uri="{C183D7F6-B498-43B3-948B-1728B52AA6E4}">
                <adec:decorative xmlns:adec="http://schemas.microsoft.com/office/drawing/2017/decorative" val="1"/>
              </a:ext>
            </a:extLst>
          </p:cNvPr>
          <p:cNvCxnSpPr>
            <a:cxnSpLocks/>
          </p:cNvCxnSpPr>
          <p:nvPr/>
        </p:nvCxnSpPr>
        <p:spPr>
          <a:xfrm flipH="1">
            <a:off x="9824356" y="205481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E64B961-A4FE-7710-D359-C7B93D1E5461}"/>
              </a:ext>
            </a:extLst>
          </p:cNvPr>
          <p:cNvSpPr txBox="1"/>
          <p:nvPr/>
        </p:nvSpPr>
        <p:spPr>
          <a:xfrm>
            <a:off x="10516779" y="2259321"/>
            <a:ext cx="1418400" cy="836126"/>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6</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Publish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When you have finished editing and reviewing your agent, select “Create” to complete the agent building process</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16" name="TextBox 15">
            <a:extLst>
              <a:ext uri="{FF2B5EF4-FFF2-40B4-BE49-F238E27FC236}">
                <a16:creationId xmlns:a16="http://schemas.microsoft.com/office/drawing/2014/main" id="{CC1A4613-D19A-0B94-A15F-C72CA046508F}"/>
              </a:ext>
            </a:extLst>
          </p:cNvPr>
          <p:cNvSpPr txBox="1"/>
          <p:nvPr/>
        </p:nvSpPr>
        <p:spPr>
          <a:xfrm>
            <a:off x="366939" y="4676095"/>
            <a:ext cx="1418400" cy="108234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7</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Share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Once created, you will be able to share your agent across your organization to unlock capacity at scale. Or </a:t>
            </a:r>
            <a:r>
              <a:rPr lang="en-US" sz="800" dirty="0">
                <a:solidFill>
                  <a:srgbClr val="091F2C"/>
                </a:solidFill>
                <a:latin typeface="Segoe Sans Display"/>
              </a:rPr>
              <a:t>y</a:t>
            </a:r>
            <a:r>
              <a:rPr kumimoji="0" lang="en-US" sz="800" b="0" i="0" u="none" strike="noStrike" kern="1200" cap="none" spc="0" normalizeH="0" baseline="0" noProof="0" dirty="0" err="1">
                <a:ln>
                  <a:noFill/>
                </a:ln>
                <a:solidFill>
                  <a:srgbClr val="091F2C"/>
                </a:solidFill>
                <a:effectLst/>
                <a:uLnTx/>
                <a:uFillTx/>
                <a:latin typeface="Segoe Sans Display"/>
                <a:ea typeface="+mn-ea"/>
                <a:cs typeface="+mn-cs"/>
              </a:rPr>
              <a:t>ou</a:t>
            </a: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 can also review the agent using the right pane in Copilot</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17" name="Rectangle: Rounded Corners 16">
            <a:extLst>
              <a:ext uri="{FF2B5EF4-FFF2-40B4-BE49-F238E27FC236}">
                <a16:creationId xmlns:a16="http://schemas.microsoft.com/office/drawing/2014/main" id="{978BAB13-CA03-2EB3-3747-A02318B373C2}"/>
              </a:ext>
              <a:ext uri="{C183D7F6-B498-43B3-948B-1728B52AA6E4}">
                <adec:decorative xmlns:adec="http://schemas.microsoft.com/office/drawing/2017/decorative" val="1"/>
              </a:ext>
            </a:extLst>
          </p:cNvPr>
          <p:cNvSpPr>
            <a:spLocks/>
          </p:cNvSpPr>
          <p:nvPr/>
        </p:nvSpPr>
        <p:spPr bwMode="auto">
          <a:xfrm>
            <a:off x="1958909" y="4292647"/>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8" name="Rectangle: Rounded Corners 17">
            <a:extLst>
              <a:ext uri="{FF2B5EF4-FFF2-40B4-BE49-F238E27FC236}">
                <a16:creationId xmlns:a16="http://schemas.microsoft.com/office/drawing/2014/main" id="{D2D39021-AF79-28A5-A106-73AF0E8BD41B}"/>
              </a:ext>
              <a:ext uri="{C183D7F6-B498-43B3-948B-1728B52AA6E4}">
                <adec:decorative xmlns:adec="http://schemas.microsoft.com/office/drawing/2017/decorative" val="1"/>
              </a:ext>
            </a:extLst>
          </p:cNvPr>
          <p:cNvSpPr/>
          <p:nvPr/>
        </p:nvSpPr>
        <p:spPr bwMode="auto">
          <a:xfrm>
            <a:off x="2071672" y="4375341"/>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9" name="Picture 18" descr="The user has clicked the create button and the agent is created. A tooltip is asking the user to share or access the agent">
            <a:extLst>
              <a:ext uri="{FF2B5EF4-FFF2-40B4-BE49-F238E27FC236}">
                <a16:creationId xmlns:a16="http://schemas.microsoft.com/office/drawing/2014/main" id="{3E178FF4-F8EB-9EA8-CCAB-0E9D6382832F}"/>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2208272" y="4374910"/>
            <a:ext cx="3570877" cy="1855219"/>
          </a:xfrm>
          <a:prstGeom prst="rect">
            <a:avLst/>
          </a:prstGeom>
        </p:spPr>
      </p:pic>
      <p:cxnSp>
        <p:nvCxnSpPr>
          <p:cNvPr id="20" name="Straight Arrow Connector 19">
            <a:extLst>
              <a:ext uri="{FF2B5EF4-FFF2-40B4-BE49-F238E27FC236}">
                <a16:creationId xmlns:a16="http://schemas.microsoft.com/office/drawing/2014/main" id="{AAE4182A-D392-F356-4C2C-3DC218BD861C}"/>
              </a:ext>
              <a:ext uri="{C183D7F6-B498-43B3-948B-1728B52AA6E4}">
                <adec:decorative xmlns:adec="http://schemas.microsoft.com/office/drawing/2017/decorative" val="1"/>
              </a:ext>
            </a:extLst>
          </p:cNvPr>
          <p:cNvCxnSpPr>
            <a:cxnSpLocks/>
          </p:cNvCxnSpPr>
          <p:nvPr/>
        </p:nvCxnSpPr>
        <p:spPr>
          <a:xfrm flipH="1">
            <a:off x="4653416" y="544830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C87ACFDC-E88E-7D82-CDB9-BFA8A939A938}"/>
              </a:ext>
              <a:ext uri="{C183D7F6-B498-43B3-948B-1728B52AA6E4}">
                <adec:decorative xmlns:adec="http://schemas.microsoft.com/office/drawing/2017/decorative" val="1"/>
              </a:ext>
            </a:extLst>
          </p:cNvPr>
          <p:cNvSpPr>
            <a:spLocks/>
          </p:cNvSpPr>
          <p:nvPr/>
        </p:nvSpPr>
        <p:spPr bwMode="auto">
          <a:xfrm>
            <a:off x="6182742" y="4292647"/>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2" name="Rectangle: Rounded Corners 21">
            <a:extLst>
              <a:ext uri="{FF2B5EF4-FFF2-40B4-BE49-F238E27FC236}">
                <a16:creationId xmlns:a16="http://schemas.microsoft.com/office/drawing/2014/main" id="{58BFBAFC-DFD3-19BB-74F2-6F4095AFD395}"/>
              </a:ext>
              <a:ext uri="{C183D7F6-B498-43B3-948B-1728B52AA6E4}">
                <adec:decorative xmlns:adec="http://schemas.microsoft.com/office/drawing/2017/decorative" val="1"/>
              </a:ext>
            </a:extLst>
          </p:cNvPr>
          <p:cNvSpPr/>
          <p:nvPr/>
        </p:nvSpPr>
        <p:spPr bwMode="auto">
          <a:xfrm>
            <a:off x="6295504" y="4375341"/>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23" name="Picture 22" descr="The new agent interface. The user is using the agent">
            <a:extLst>
              <a:ext uri="{FF2B5EF4-FFF2-40B4-BE49-F238E27FC236}">
                <a16:creationId xmlns:a16="http://schemas.microsoft.com/office/drawing/2014/main" id="{C04F8A3B-F50E-3B62-F66D-C9F9700075BA}"/>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6432105" y="4374271"/>
            <a:ext cx="3551958" cy="1856495"/>
          </a:xfrm>
          <a:prstGeom prst="rect">
            <a:avLst/>
          </a:prstGeom>
        </p:spPr>
      </p:pic>
      <p:cxnSp>
        <p:nvCxnSpPr>
          <p:cNvPr id="24" name="Straight Arrow Connector 23">
            <a:extLst>
              <a:ext uri="{FF2B5EF4-FFF2-40B4-BE49-F238E27FC236}">
                <a16:creationId xmlns:a16="http://schemas.microsoft.com/office/drawing/2014/main" id="{1CE372DD-26D7-2D9E-E6CE-B35DBC412CEA}"/>
              </a:ext>
              <a:ext uri="{C183D7F6-B498-43B3-948B-1728B52AA6E4}">
                <adec:decorative xmlns:adec="http://schemas.microsoft.com/office/drawing/2017/decorative" val="1"/>
              </a:ext>
            </a:extLst>
          </p:cNvPr>
          <p:cNvCxnSpPr>
            <a:cxnSpLocks/>
          </p:cNvCxnSpPr>
          <p:nvPr/>
        </p:nvCxnSpPr>
        <p:spPr>
          <a:xfrm flipH="1">
            <a:off x="9225416" y="602896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21C58E8-7598-90DA-9282-65CDBCB8BE6E}"/>
              </a:ext>
            </a:extLst>
          </p:cNvPr>
          <p:cNvSpPr txBox="1"/>
          <p:nvPr/>
        </p:nvSpPr>
        <p:spPr>
          <a:xfrm>
            <a:off x="10516779" y="4676095"/>
            <a:ext cx="1418400" cy="108234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8</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Use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You can now use the agent or @mention your agent </a:t>
            </a:r>
            <a:r>
              <a:rPr lang="en-US" sz="800" dirty="0">
                <a:solidFill>
                  <a:srgbClr val="091F2C"/>
                </a:solidFill>
                <a:latin typeface="Segoe Sans Display"/>
              </a:rPr>
              <a:t>and</a:t>
            </a: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 ask it questions directly in Copilot, saving you valuable time to focus on your most important tasks</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Tree>
    <p:extLst>
      <p:ext uri="{BB962C8B-B14F-4D97-AF65-F5344CB8AC3E}">
        <p14:creationId xmlns:p14="http://schemas.microsoft.com/office/powerpoint/2010/main" val="249113348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F72A6-34C0-E708-61DE-DDD6E9A7A37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5679B44-C756-A51B-D129-1E3BCCE88817}"/>
              </a:ext>
              <a:ext uri="{C183D7F6-B498-43B3-948B-1728B52AA6E4}">
                <adec:decorative xmlns:adec="http://schemas.microsoft.com/office/drawing/2017/decorative" val="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86" b="89979" l="4154" r="90000">
                        <a14:foregroundMark x1="14154" y1="52531" x2="17385" y2="59200"/>
                        <a14:foregroundMark x1="16256" y1="52736" x2="19179" y2="54378"/>
                        <a14:foregroundMark x1="4154" y1="40458" x2="5949" y2="40663"/>
                        <a14:foregroundMark x1="50154" y1="32387" x2="60513" y2="33995"/>
                        <a14:foregroundMark x1="60513" y1="33995" x2="70872" y2="38167"/>
                        <a14:foregroundMark x1="70872" y1="38167" x2="72462" y2="39774"/>
                        <a14:foregroundMark x1="66821" y1="63714" x2="74103" y2="57661"/>
                        <a14:foregroundMark x1="74103" y1="57661" x2="76256" y2="50000"/>
                        <a14:foregroundMark x1="76256" y1="50000" x2="73487" y2="42784"/>
                        <a14:foregroundMark x1="73487" y1="42784" x2="71128" y2="40219"/>
                        <a14:foregroundMark x1="52821" y1="32148" x2="63282" y2="33995"/>
                        <a14:foregroundMark x1="63282" y1="33995" x2="72103" y2="40150"/>
                        <a14:foregroundMark x1="72103" y1="40150" x2="75846" y2="47230"/>
                        <a14:foregroundMark x1="75846" y1="47230" x2="76000" y2="54480"/>
                        <a14:foregroundMark x1="76000" y1="54480" x2="75128" y2="56361"/>
                        <a14:foregroundMark x1="72923" y1="40663" x2="76513" y2="48632"/>
                        <a14:foregroundMark x1="76513" y1="48632" x2="76154" y2="51710"/>
                        <a14:foregroundMark x1="72154" y1="40287" x2="76667" y2="48803"/>
                        <a14:foregroundMark x1="76667" y1="48803" x2="75385" y2="54754"/>
                        <a14:foregroundMark x1="74386" y1="42507" x2="76769" y2="48119"/>
                        <a14:foregroundMark x1="76769" y1="48119" x2="76462" y2="53112"/>
                        <a14:foregroundMark x1="73971" y1="42196" x2="77282" y2="49419"/>
                        <a14:foregroundMark x1="74769" y1="43023" x2="76872" y2="47503"/>
                        <a14:foregroundMark x1="73128" y1="40321" x2="75077" y2="43365"/>
                        <a14:backgroundMark x1="73897" y1="40014" x2="73692" y2="39911"/>
                        <a14:backgroundMark x1="72513" y1="38748" x2="73633" y2="40185"/>
                        <a14:backgroundMark x1="13590" y1="40698" x2="13590" y2="40698"/>
                      </a14:backgroundRemoval>
                    </a14:imgEffect>
                  </a14:imgLayer>
                </a14:imgProps>
              </a:ext>
            </a:extLst>
          </a:blip>
          <a:srcRect t="30784" r="21625" b="28424"/>
          <a:stretch/>
        </p:blipFill>
        <p:spPr>
          <a:xfrm rot="21139853">
            <a:off x="6336504" y="1632775"/>
            <a:ext cx="5052302" cy="3942969"/>
          </a:xfrm>
          <a:prstGeom prst="rect">
            <a:avLst/>
          </a:prstGeom>
          <a:effectLst>
            <a:outerShdw blurRad="38100" dist="50800" dir="10200000" algn="t" rotWithShape="0">
              <a:prstClr val="black">
                <a:alpha val="88000"/>
              </a:prstClr>
            </a:outerShdw>
          </a:effectLst>
        </p:spPr>
      </p:pic>
      <p:sp>
        <p:nvSpPr>
          <p:cNvPr id="2" name="Title 1">
            <a:extLst>
              <a:ext uri="{FF2B5EF4-FFF2-40B4-BE49-F238E27FC236}">
                <a16:creationId xmlns:a16="http://schemas.microsoft.com/office/drawing/2014/main" id="{9E1FCC50-22D2-14E7-76E0-EB4895C20633}"/>
              </a:ext>
            </a:extLst>
          </p:cNvPr>
          <p:cNvSpPr>
            <a:spLocks noGrp="1"/>
          </p:cNvSpPr>
          <p:nvPr>
            <p:ph type="title" idx="4294967295"/>
          </p:nvPr>
        </p:nvSpPr>
        <p:spPr>
          <a:xfrm>
            <a:off x="584200" y="3147367"/>
            <a:ext cx="11018520" cy="615553"/>
          </a:xfrm>
        </p:spPr>
        <p:txBody>
          <a:bodyPr lIns="0"/>
          <a:lstStyle/>
          <a:p>
            <a:r>
              <a:rPr lang="en-GB" sz="4000" dirty="0"/>
              <a:t>Thank you!</a:t>
            </a:r>
            <a:endParaRPr lang="en-US" sz="4000" dirty="0"/>
          </a:p>
        </p:txBody>
      </p:sp>
      <p:sp>
        <p:nvSpPr>
          <p:cNvPr id="9" name="Text Placeholder 4">
            <a:extLst>
              <a:ext uri="{FF2B5EF4-FFF2-40B4-BE49-F238E27FC236}">
                <a16:creationId xmlns:a16="http://schemas.microsoft.com/office/drawing/2014/main" id="{A9CEB151-09E5-CCC0-15B2-C165A31E4B4D}"/>
              </a:ext>
            </a:extLst>
          </p:cNvPr>
          <p:cNvSpPr txBox="1">
            <a:spLocks/>
          </p:cNvSpPr>
          <p:nvPr/>
        </p:nvSpPr>
        <p:spPr>
          <a:xfrm>
            <a:off x="584200" y="3912972"/>
            <a:ext cx="9144000" cy="246221"/>
          </a:xfrm>
          <a:prstGeom prst="rect">
            <a:avLst/>
          </a:prstGeom>
        </p:spPr>
        <p:txBody>
          <a:bodyPr lIns="0"/>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600"/>
              <a:t>Find your next Copilot agent at </a:t>
            </a:r>
            <a:r>
              <a:rPr lang="en-GB" sz="1600">
                <a:hlinkClick r:id="rId4"/>
              </a:rPr>
              <a:t>adoption.microsoft.com</a:t>
            </a:r>
            <a:endParaRPr lang="en-US" sz="1600"/>
          </a:p>
        </p:txBody>
      </p:sp>
    </p:spTree>
    <p:extLst>
      <p:ext uri="{BB962C8B-B14F-4D97-AF65-F5344CB8AC3E}">
        <p14:creationId xmlns:p14="http://schemas.microsoft.com/office/powerpoint/2010/main" val="1505687252"/>
      </p:ext>
    </p:extLst>
  </p:cSld>
  <p:clrMapOvr>
    <a:masterClrMapping/>
  </p:clrMapOvr>
  <p:transition>
    <p:fade/>
  </p:transition>
</p:sld>
</file>

<file path=ppt/theme/theme1.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365-Copilot-Powerpoint-Template_2504" id="{6BE6AC59-600F-BB42-A9B7-9CD9420BD9FE}" vid="{0B8AE68D-9F32-1749-802B-95169DCEFF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0B966FD79224D4BA85F25A47B1A9825" ma:contentTypeVersion="22" ma:contentTypeDescription="Create a new document." ma:contentTypeScope="" ma:versionID="8f4790c07f4a8cd98e83c6e3960eca35">
  <xsd:schema xmlns:xsd="http://www.w3.org/2001/XMLSchema" xmlns:xs="http://www.w3.org/2001/XMLSchema" xmlns:p="http://schemas.microsoft.com/office/2006/metadata/properties" xmlns:ns1="http://schemas.microsoft.com/sharepoint/v3" xmlns:ns2="64e0a3ad-3a37-4cff-beb8-cdd69c3a68b9" xmlns:ns3="afefc9b0-eaf5-4f8f-8c91-d01d7cb6f86f" targetNamespace="http://schemas.microsoft.com/office/2006/metadata/properties" ma:root="true" ma:fieldsID="72a3e29b101d7ecc7c08ca719c1acb2e" ns1:_="" ns2:_="" ns3:_="">
    <xsd:import namespace="http://schemas.microsoft.com/sharepoint/v3"/>
    <xsd:import namespace="64e0a3ad-3a37-4cff-beb8-cdd69c3a68b9"/>
    <xsd:import namespace="afefc9b0-eaf5-4f8f-8c91-d01d7cb6f86f"/>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BillingMetadata" minOccurs="0"/>
                <xsd:element ref="ns2:Status" minOccurs="0"/>
                <xsd:element ref="ns2:MediaServiceLocation" minOccurs="0"/>
                <xsd:element ref="ns2:MediaServiceDocTags" minOccurs="0"/>
                <xsd:element ref="ns2:HasDigitalSignature" minOccurs="0"/>
                <xsd:element ref="ns2:DigitalSignatureProvi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e0a3ad-3a37-4cff-beb8-cdd69c3a68b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4" nillable="true" ma:displayName="MediaServiceBillingMetadata" ma:hidden="true" ma:internalName="MediaServiceBillingMetadata" ma:readOnly="true">
      <xsd:simpleType>
        <xsd:restriction base="dms:Text"/>
      </xsd:simpleType>
    </xsd:element>
    <xsd:element name="Status" ma:index="25" nillable="true" ma:displayName="Status" ma:default="Draft" ma:format="Dropdown" ma:internalName="Status">
      <xsd:simpleType>
        <xsd:restriction base="dms:Choice">
          <xsd:enumeration value="Draft"/>
          <xsd:enumeration value="Final"/>
          <xsd:enumeration value="Reference"/>
          <xsd:enumeration value="Dont Use"/>
        </xsd:restriction>
      </xsd:simpleType>
    </xsd:element>
    <xsd:element name="MediaServiceLocation" ma:index="26" nillable="true" ma:displayName="Location" ma:indexed="true" ma:internalName="MediaServiceLocation" ma:readOnly="true">
      <xsd:simpleType>
        <xsd:restriction base="dms:Text"/>
      </xsd:simpleType>
    </xsd:element>
    <xsd:element name="MediaServiceDocTags" ma:index="27" nillable="true" ma:displayName="MediaServiceDocTags" ma:hidden="true" ma:internalName="MediaServiceDocTags" ma:readOnly="true">
      <xsd:simpleType>
        <xsd:restriction base="dms:Note"/>
      </xsd:simpleType>
    </xsd:element>
    <xsd:element name="HasDigitalSignature" ma:index="28" nillable="true" ma:displayName="Has Digital Signature" ma:internalName="HasDigitalSignature" ma:readOnly="false">
      <xsd:simpleType>
        <xsd:restriction base="dms:Boolean"/>
      </xsd:simpleType>
    </xsd:element>
    <xsd:element name="DigitalSignatureProvider" ma:index="29" nillable="true" ma:displayName="Digital Signature Provider" ma:internalName="DigitalSignatureProvider"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efc9b0-eaf5-4f8f-8c91-d01d7cb6f86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28586fa-fa4e-4fdc-9f22-8e4b8976a0d9}" ma:internalName="TaxCatchAll" ma:showField="CatchAllData" ma:web="afefc9b0-eaf5-4f8f-8c91-d01d7cb6f8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64e0a3ad-3a37-4cff-beb8-cdd69c3a68b9">Draft</Status>
    <_ip_UnifiedCompliancePolicyUIAction xmlns="http://schemas.microsoft.com/sharepoint/v3" xsi:nil="true"/>
    <HasDigitalSignature xmlns="64e0a3ad-3a37-4cff-beb8-cdd69c3a68b9" xsi:nil="true"/>
    <TaxCatchAll xmlns="afefc9b0-eaf5-4f8f-8c91-d01d7cb6f86f" xsi:nil="true"/>
    <_ip_UnifiedCompliancePolicyProperties xmlns="http://schemas.microsoft.com/sharepoint/v3" xsi:nil="true"/>
    <lcf76f155ced4ddcb4097134ff3c332f xmlns="64e0a3ad-3a37-4cff-beb8-cdd69c3a68b9">
      <Terms xmlns="http://schemas.microsoft.com/office/infopath/2007/PartnerControls"/>
    </lcf76f155ced4ddcb4097134ff3c332f>
    <DigitalSignatureProvider xmlns="64e0a3ad-3a37-4cff-beb8-cdd69c3a68b9" xsi:nil="true"/>
  </documentManagement>
</p:properties>
</file>

<file path=customXml/itemProps1.xml><?xml version="1.0" encoding="utf-8"?>
<ds:datastoreItem xmlns:ds="http://schemas.openxmlformats.org/officeDocument/2006/customXml" ds:itemID="{032C9E6A-4891-4346-B70B-A0A085893B3B}">
  <ds:schemaRefs>
    <ds:schemaRef ds:uri="http://schemas.microsoft.com/sharepoint/v3/contenttype/forms"/>
  </ds:schemaRefs>
</ds:datastoreItem>
</file>

<file path=customXml/itemProps2.xml><?xml version="1.0" encoding="utf-8"?>
<ds:datastoreItem xmlns:ds="http://schemas.openxmlformats.org/officeDocument/2006/customXml" ds:itemID="{E1E1A2D3-8434-43FD-BD64-F3698D5ED7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4e0a3ad-3a37-4cff-beb8-cdd69c3a68b9"/>
    <ds:schemaRef ds:uri="afefc9b0-eaf5-4f8f-8c91-d01d7cb6f8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2FC885F-E5BA-404F-AFF2-9B0DCB07932D}">
  <ds:schemaRefs>
    <ds:schemaRef ds:uri="http://schemas.microsoft.com/office/2006/metadata/properties"/>
    <ds:schemaRef ds:uri="http://schemas.microsoft.com/office/infopath/2007/PartnerControls"/>
    <ds:schemaRef ds:uri="64e0a3ad-3a37-4cff-beb8-cdd69c3a68b9"/>
    <ds:schemaRef ds:uri="http://schemas.microsoft.com/sharepoint/v3"/>
    <ds:schemaRef ds:uri="afefc9b0-eaf5-4f8f-8c91-d01d7cb6f86f"/>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Microsoft365-Copilot-Powerpoint-Template_2504</Template>
  <TotalTime>0</TotalTime>
  <Words>600</Words>
  <Application>Microsoft Office PowerPoint</Application>
  <PresentationFormat>Widescreen</PresentationFormat>
  <Paragraphs>50</Paragraphs>
  <Slides>5</Slides>
  <Notes>2</Notes>
  <HiddenSlides>0</HiddenSlides>
  <MMClips>1</MMClip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Microsoft 365 Copilot Template</vt:lpstr>
      <vt:lpstr>Storytelling  Mentor</vt:lpstr>
      <vt:lpstr>Storytelling Mentor</vt:lpstr>
      <vt:lpstr>Build agents in Copilot | Summary Steps 1/2</vt:lpstr>
      <vt:lpstr>Build agents in Copilot | Summary Steps 2/2</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2</cp:revision>
  <dcterms:created xsi:type="dcterms:W3CDTF">2025-09-12T17:53:12Z</dcterms:created>
  <dcterms:modified xsi:type="dcterms:W3CDTF">2025-10-06T18:45:53Z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0x01010000B966FD79224D4BA85F25A47B1A9825</vt:lpwstr>
  </property>
</Properties>
</file>