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 id="2147485534" r:id="rId2"/>
  </p:sldMasterIdLst>
  <p:notesMasterIdLst>
    <p:notesMasterId r:id="rId8"/>
  </p:notesMasterIdLst>
  <p:handoutMasterIdLst>
    <p:handoutMasterId r:id="rId9"/>
  </p:handoutMasterIdLst>
  <p:sldIdLst>
    <p:sldId id="2147479594" r:id="rId3"/>
    <p:sldId id="256" r:id="rId4"/>
    <p:sldId id="2147481794" r:id="rId5"/>
    <p:sldId id="2147481797" r:id="rId6"/>
    <p:sldId id="258" r:id="rId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DA3A38-CD80-4D86-9B8A-4315FC7C7ED6}" v="5" dt="2025-12-05T20:00:07.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434" y="306"/>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18" Type="http://schemas.openxmlformats.org/officeDocument/2006/relationships/customXml" Target="../customXml/item2.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17" Type="http://schemas.openxmlformats.org/officeDocument/2006/relationships/customXml" Target="../customXml/item1.xml"/><Relationship Id="rId2" Type="http://schemas.openxmlformats.org/officeDocument/2006/relationships/slideMaster" Target="slideMasters/slideMaster2.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5/10/relationships/revisionInfo" Target="revisionInfo.xml"/><Relationship Id="rId10" Type="http://schemas.openxmlformats.org/officeDocument/2006/relationships/commentAuthors" Target="commentAuthors.xml"/><Relationship Id="rId19"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12/5/2025 9:00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12/5/2025 8:56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12/5/2025 8:56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12/5/2025 8:56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9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Master" Target="../slideMasters/slideMaster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3.jpeg"/><Relationship Id="rId3" Type="http://schemas.microsoft.com/office/2007/relationships/hdphoto" Target="../media/hdphoto4.wdp"/><Relationship Id="rId7" Type="http://schemas.openxmlformats.org/officeDocument/2006/relationships/image" Target="../media/image82.jpeg"/><Relationship Id="rId2" Type="http://schemas.openxmlformats.org/officeDocument/2006/relationships/image" Target="../media/image84.png"/><Relationship Id="rId1" Type="http://schemas.openxmlformats.org/officeDocument/2006/relationships/slideMaster" Target="../slideMasters/slideMaster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9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6.xml"/><Relationship Id="rId7" Type="http://schemas.openxmlformats.org/officeDocument/2006/relationships/hyperlink" Target="https://adoption.microsoft.com/en-us/ai-agents/templates-and-examples/" TargetMode="External"/><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openxmlformats.org/officeDocument/2006/relationships/hyperlink" Target="https://learn.microsoft.com/en-us/microsoft-365-copilot/extensibility/copilot-studio-agent-builder-build#sharepoint-content" TargetMode="External"/><Relationship Id="rId5" Type="http://schemas.openxmlformats.org/officeDocument/2006/relationships/image" Target="../media/image96.png"/><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5.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a:t>Store Readiness </a:t>
            </a:r>
            <a:br>
              <a:rPr lang="en-US"/>
            </a:br>
            <a:r>
              <a:rPr lang="en-US"/>
              <a:t>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a:cs typeface="Segoe UI"/>
              </a:rPr>
              <a:t>Store Readiness Assistant</a:t>
            </a:r>
            <a:endParaRPr lang="en-US"/>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199" y="1229205"/>
            <a:ext cx="5509610" cy="2299412"/>
          </a:xfrm>
        </p:spPr>
        <p:txBody>
          <a:bodyPr vert="horz" wrap="square" lIns="0" tIns="0" rIns="0" bIns="0" rtlCol="0" anchor="t">
            <a:spAutoFit/>
          </a:bodyPr>
          <a:lstStyle/>
          <a:p>
            <a:pPr defTabSz="582780">
              <a:lnSpc>
                <a:spcPct val="110000"/>
              </a:lnSpc>
              <a:spcBef>
                <a:spcPct val="0"/>
              </a:spcBef>
              <a:spcAft>
                <a:spcPts val="1200"/>
              </a:spcAft>
              <a:defRPr/>
            </a:pPr>
            <a:r>
              <a:rPr lang="en-US" sz="1600">
                <a:latin typeface="Segoe UI"/>
                <a:cs typeface="Segoe UI"/>
              </a:rPr>
              <a:t>The </a:t>
            </a:r>
            <a:r>
              <a:rPr lang="en-US" sz="1600" b="1">
                <a:latin typeface="Segoe UI"/>
                <a:cs typeface="Segoe UI"/>
              </a:rPr>
              <a:t>Store Readiness Assistant </a:t>
            </a:r>
            <a:r>
              <a:rPr lang="en-US" sz="1600">
                <a:latin typeface="Segoe UI"/>
                <a:cs typeface="Segoe UI"/>
              </a:rPr>
              <a:t>helps employees with the procedure for opening and/or closing of a retail store. It ensures that all tasks associated with opening and closing the store are understood and will help guide the user through the process.</a:t>
            </a:r>
          </a:p>
          <a:p>
            <a:pPr defTabSz="582780">
              <a:lnSpc>
                <a:spcPct val="110000"/>
              </a:lnSpc>
              <a:spcBef>
                <a:spcPct val="0"/>
              </a:spcBef>
              <a:spcAft>
                <a:spcPts val="1200"/>
              </a:spcAft>
              <a:defRPr/>
            </a:pPr>
            <a:r>
              <a:rPr lang="en-US" sz="1600">
                <a:latin typeface="Segoe UI"/>
                <a:cs typeface="Segoe UI"/>
              </a:rPr>
              <a:t>The agent accelerates openings with structured, error free processes. It drives efficiency, consistency, and reduce operational delays across locations.</a:t>
            </a: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a:solidFill>
                  <a:schemeClr val="accent1">
                    <a:lumMod val="75000"/>
                  </a:schemeClr>
                </a:solidFill>
                <a:effectLst/>
                <a:latin typeface="Segoe Sans Display" pitchFamily="2" charset="0"/>
              </a:rPr>
              <a:t>The necessary instructions and other information to build this agent are available in </a:t>
            </a:r>
            <a:r>
              <a:rPr lang="en-US" sz="1000" b="1">
                <a:solidFill>
                  <a:schemeClr val="accent1">
                    <a:lumMod val="75000"/>
                  </a:schemeClr>
                </a:solidFill>
                <a:latin typeface="Segoe Sans Display" pitchFamily="2" charset="0"/>
              </a:rPr>
              <a:t>StoreReadinesAssistant</a:t>
            </a:r>
            <a:r>
              <a:rPr lang="en-US" sz="1000" b="1">
                <a:solidFill>
                  <a:schemeClr val="accent1">
                    <a:lumMod val="75000"/>
                  </a:schemeClr>
                </a:solidFill>
                <a:effectLst/>
                <a:latin typeface="Segoe Sans Display" pitchFamily="2" charset="0"/>
              </a:rPr>
              <a:t>_AgentFiles.zip</a:t>
            </a:r>
            <a:r>
              <a:rPr lang="en-US" sz="1000">
                <a:solidFill>
                  <a:schemeClr val="accent1">
                    <a:lumMod val="75000"/>
                  </a:schemeClr>
                </a:solidFill>
                <a:effectLst/>
                <a:latin typeface="Segoe Sans Display" pitchFamily="2" charset="0"/>
              </a:rPr>
              <a:t>, which can be downloaded from the </a:t>
            </a:r>
            <a:r>
              <a:rPr lang="en-US" sz="1000">
                <a:solidFill>
                  <a:schemeClr val="accent1">
                    <a:lumMod val="75000"/>
                  </a:schemeClr>
                </a:solidFill>
                <a:effectLst/>
                <a:latin typeface="Segoe Sans Display" pitchFamily="2" charset="0"/>
                <a:hlinkClick r:id="rId7"/>
              </a:rPr>
              <a:t>Microsoft Adoption page</a:t>
            </a:r>
            <a:r>
              <a:rPr lang="en-US" sz="1000">
                <a:solidFill>
                  <a:schemeClr val="accent1">
                    <a:lumMod val="75000"/>
                  </a:schemeClr>
                </a:solidFill>
                <a:effectLst/>
                <a:latin typeface="Segoe Sans Display" pitchFamily="2" charset="0"/>
              </a:rPr>
              <a:t>.</a:t>
            </a:r>
            <a:endParaRPr lang="en-US" sz="100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5" name="Store Readiness Assistant Demo" descr="Store Readiness Assistant Demo video">
            <a:hlinkClick r:id="" action="ppaction://media"/>
            <a:extLst>
              <a:ext uri="{FF2B5EF4-FFF2-40B4-BE49-F238E27FC236}">
                <a16:creationId xmlns:a16="http://schemas.microsoft.com/office/drawing/2014/main" id="{286B2E7C-6A86-1937-FA4D-4EEBF6907354}"/>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EA1B12E-9330-456E-9B1C-A9E8E2964979}" label="" lang="en-us" r:embed="rId8"/>
                        </p173:trackLst>
                      </p173:tracksInfo>
                    </p:ext>
                  </p14:extLst>
                </p14:media>
              </p:ext>
            </p:extLst>
          </p:nvPr>
        </p:nvPicPr>
        <p:blipFill>
          <a:blip r:embed="rId9"/>
          <a:stretch>
            <a:fillRect/>
          </a:stretch>
        </p:blipFill>
        <p:spPr>
          <a:xfrm>
            <a:off x="6730314" y="1452282"/>
            <a:ext cx="4695567" cy="2734177"/>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199" y="4589871"/>
            <a:ext cx="11175181" cy="1589346"/>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a:t>How to further enhance your Store Readiness Assistant</a:t>
            </a:r>
            <a:r>
              <a:rPr lang="en-US" sz="1500" b="1" baseline="30000"/>
              <a:t>*</a:t>
            </a: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u="sng">
                <a:ea typeface="+mn-lt"/>
                <a:cs typeface="+mn-lt"/>
              </a:rPr>
              <a:t>Deliver smarter, real-time assistance</a:t>
            </a:r>
            <a:r>
              <a:rPr lang="en-US" sz="1500">
                <a:ea typeface="+mn-lt"/>
                <a:cs typeface="+mn-lt"/>
              </a:rPr>
              <a:t> based by integrating your knowledge management tools or intranet solution in the agent knowledge with Copilot connectors.</a:t>
            </a:r>
            <a:r>
              <a:rPr lang="en-US" sz="1500"/>
              <a:t> (</a:t>
            </a:r>
            <a:r>
              <a:rPr lang="en-US" sz="1500" u="sng">
                <a:hlinkClick r:id="rId10"/>
              </a:rPr>
              <a:t>learn more…</a:t>
            </a:r>
            <a:r>
              <a:rPr lang="en-US" sz="1500"/>
              <a:t>)</a:t>
            </a:r>
          </a:p>
          <a:p>
            <a:pPr marL="198120" indent="-198120" defTabSz="582780">
              <a:lnSpc>
                <a:spcPct val="110000"/>
              </a:lnSpc>
              <a:spcBef>
                <a:spcPct val="0"/>
              </a:spcBef>
              <a:spcAft>
                <a:spcPts val="800"/>
              </a:spcAft>
              <a:buFont typeface="Segoe Sans Display" pitchFamily="2" charset="0"/>
              <a:buChar char="₋"/>
              <a:tabLst>
                <a:tab pos="2693988" algn="l"/>
              </a:tabLst>
              <a:defRPr/>
            </a:pPr>
            <a:r>
              <a:rPr lang="en-US" sz="1500" u="sng"/>
              <a:t>Improve consistency and localization</a:t>
            </a:r>
            <a:r>
              <a:rPr lang="en-US" sz="1500"/>
              <a:t> by adding a SharePoint folder to the agent knowledge containing SOPs and training materials so the assistant always references the relevant procedures (</a:t>
            </a:r>
            <a:r>
              <a:rPr lang="en-US" sz="1500" u="sng">
                <a:hlinkClick r:id="rId11"/>
              </a:rPr>
              <a:t>learn more…</a:t>
            </a:r>
            <a:r>
              <a:rPr lang="en-US" sz="1500"/>
              <a:t>)</a:t>
            </a:r>
            <a:endParaRPr lang="en-US" sz="1500">
              <a:cs typeface="Segoe Sans Display"/>
            </a:endParaRPr>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cs typeface="Segoe Sans Display"/>
                <a:hlinkClick r:id="rId12"/>
              </a:rPr>
              <a:t>* May require additional licensing and/or development </a:t>
            </a:r>
            <a:endParaRPr lang="en-US" sz="105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a:solidFill>
                  <a:srgbClr val="091F2C"/>
                </a:solidFill>
                <a:latin typeface="Segoe Sans Display Semibold"/>
              </a:rPr>
              <a:t>Access agents in Copilot</a:t>
            </a:r>
          </a:p>
          <a:p>
            <a:pPr lvl="0" defTabSz="914400">
              <a:spcBef>
                <a:spcPts val="200"/>
              </a:spcBef>
              <a:defRPr/>
            </a:pPr>
            <a:r>
              <a:rPr lang="en-US" sz="800">
                <a:solidFill>
                  <a:srgbClr val="091F2C"/>
                </a:solidFill>
              </a:rPr>
              <a:t>Open Copilot and navigate to "Create agent” in the left pane. The left pane is where you will find your latest chats and can access the ability to add and create your own agents</a:t>
            </a:r>
            <a:endParaRPr lang="en-US" sz="160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a:ln>
                <a:noFill/>
              </a:ln>
              <a:solidFill>
                <a:srgbClr val="091F2C"/>
              </a:solidFill>
              <a:effectLst/>
              <a:uLnTx/>
              <a:uFillTx/>
              <a:latin typeface="Segoe Sans Display Semibold"/>
              <a:cs typeface="Segoe Sans Display Semibold"/>
            </a:endParaRPr>
          </a:p>
          <a:p>
            <a:pPr defTabSz="914400">
              <a:spcBef>
                <a:spcPts val="200"/>
              </a:spcBef>
              <a:defRPr/>
            </a:pPr>
            <a:r>
              <a:rPr lang="en-US" sz="800">
                <a:solidFill>
                  <a:srgbClr val="091F2C"/>
                </a:solidFill>
                <a:latin typeface="Segoe Sans Display"/>
              </a:rPr>
              <a:t>In the</a:t>
            </a:r>
            <a:r>
              <a:rPr kumimoji="0" lang="en-US" sz="800" b="0" i="0" u="none" strike="noStrike" kern="1200" cap="none" spc="0" normalizeH="0" baseline="0" noProof="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a:solidFill>
                  <a:srgbClr val="091F2C"/>
                </a:solidFill>
                <a:latin typeface="Segoe Sans Display Semibold"/>
              </a:rPr>
              <a:t>Define agent behavior</a:t>
            </a:r>
          </a:p>
          <a:p>
            <a:pPr lvl="0" defTabSz="914400">
              <a:spcBef>
                <a:spcPts val="200"/>
              </a:spcBef>
              <a:defRPr/>
            </a:pPr>
            <a:r>
              <a:rPr lang="en-US" sz="800">
                <a:solidFill>
                  <a:srgbClr val="091F2C"/>
                </a:solidFill>
              </a:rPr>
              <a:t>Use the Configure tab form to define how your Copilot will work. Use the icon, name, description and instructions provided for the agent, adapt them to your use case or use your own</a:t>
            </a:r>
            <a:endParaRPr lang="en-US" sz="160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a:solidFill>
                  <a:srgbClr val="091F2C"/>
                </a:solidFill>
                <a:latin typeface="Segoe Sans Display Semibold"/>
              </a:rPr>
              <a:t>Add your organization’s data</a:t>
            </a:r>
          </a:p>
          <a:p>
            <a:pPr lvl="0" defTabSz="914400">
              <a:spcBef>
                <a:spcPts val="200"/>
              </a:spcBef>
              <a:defRPr/>
            </a:pPr>
            <a:r>
              <a:rPr lang="en-US" sz="80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sample prompts </a:t>
            </a:r>
            <a:endParaRPr lang="en-US" sz="900">
              <a:solidFill>
                <a:srgbClr val="091F2C"/>
              </a:solidFill>
              <a:latin typeface="Segoe Sans Display Semibold"/>
            </a:endParaRPr>
          </a:p>
          <a:p>
            <a:pPr lvl="0" defTabSz="914400">
              <a:spcBef>
                <a:spcPts val="200"/>
              </a:spcBef>
              <a:defRPr/>
            </a:pPr>
            <a:r>
              <a:rPr lang="en-US" sz="800">
                <a:solidFill>
                  <a:srgbClr val="091F2C"/>
                </a:solidFill>
              </a:rPr>
              <a:t>Add sample prompts for your agent’s users. These provide an example of how to use the agent. Use the provided sample prompts for the agent, adapt them to your use case or create your own</a:t>
            </a:r>
            <a:endParaRPr lang="en-US" sz="160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a:solidFill>
                  <a:srgbClr val="091F2C"/>
                </a:solidFill>
                <a:latin typeface="Segoe Sans Display"/>
              </a:rPr>
              <a:t>y</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use the agent or @mention your agent </a:t>
            </a:r>
            <a:r>
              <a:rPr lang="en-US" sz="800">
                <a:solidFill>
                  <a:srgbClr val="091F2C"/>
                </a:solidFill>
                <a:latin typeface="Segoe Sans Display"/>
              </a:rPr>
              <a:t>and</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a:t>Thank you!</a:t>
            </a:r>
            <a:endParaRPr lang="en-US" sz="400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474B0FAC-5495-424F-A274-82CED8B5DF30}"/>
</file>

<file path=customXml/itemProps2.xml><?xml version="1.0" encoding="utf-8"?>
<ds:datastoreItem xmlns:ds="http://schemas.openxmlformats.org/officeDocument/2006/customXml" ds:itemID="{9E15D722-2D16-4B63-A004-22D2A0328ACC}"/>
</file>

<file path=customXml/itemProps3.xml><?xml version="1.0" encoding="utf-8"?>
<ds:datastoreItem xmlns:ds="http://schemas.openxmlformats.org/officeDocument/2006/customXml" ds:itemID="{56468AA8-9274-4813-9223-7D5B692B14CB}"/>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600</Words>
  <Application>Microsoft Office PowerPoint</Application>
  <PresentationFormat>Widescreen</PresentationFormat>
  <Paragraphs>50</Paragraphs>
  <Slides>5</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vt:i4>
      </vt:variant>
    </vt:vector>
  </HeadingPairs>
  <TitlesOfParts>
    <vt:vector size="15" baseType="lpstr">
      <vt:lpstr>Arial</vt:lpstr>
      <vt:lpstr>Calibri</vt:lpstr>
      <vt:lpstr>Consolas</vt:lpstr>
      <vt:lpstr>Segoe Sans Display</vt:lpstr>
      <vt:lpstr>Segoe Sans Display Semibold</vt:lpstr>
      <vt:lpstr>Segoe UI</vt:lpstr>
      <vt:lpstr>Segoe UI Semibold</vt:lpstr>
      <vt:lpstr>Wingdings</vt:lpstr>
      <vt:lpstr>Microsoft 365 Copilot Template</vt:lpstr>
      <vt:lpstr>White Template</vt:lpstr>
      <vt:lpstr>Store Readiness  Assistant</vt:lpstr>
      <vt:lpstr>Store Readiness Assistant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2025-12-05T20:00:07Z</dcterms:created>
  <dcterms:modified xsi:type="dcterms:W3CDTF">2025-12-05T20:04:01Z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