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Lst>
  <p:notesMasterIdLst>
    <p:notesMasterId r:id="rId7"/>
  </p:notesMasterIdLst>
  <p:handoutMasterIdLst>
    <p:handoutMasterId r:id="rId8"/>
  </p:handoutMasterIdLst>
  <p:sldIdLst>
    <p:sldId id="2147479594" r:id="rId2"/>
    <p:sldId id="256" r:id="rId3"/>
    <p:sldId id="2147481794" r:id="rId4"/>
    <p:sldId id="2147481797" r:id="rId5"/>
    <p:sldId id="2147481796" r:id="rId6"/>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55CA"/>
    <a:srgbClr val="C03BC4"/>
    <a:srgbClr val="FFFFFF"/>
    <a:srgbClr val="969696"/>
    <a:srgbClr val="959595"/>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EF3D25-4E6D-477C-9100-FA235A9BFFEF}" v="12" dt="2025-07-10T16:14:02.8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408" y="28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tableStyles" Target="tableStyle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heme" Target="theme/theme1.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7/22/2025 9:49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7/22/2025 9:49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7/22/2025 9:49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7/22/2025 9:49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7/22/2025 9:49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1383896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8.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5" Type="http://schemas.openxmlformats.org/officeDocument/2006/relationships/image" Target="../media/image38.jpeg"/><Relationship Id="rId4" Type="http://schemas.openxmlformats.org/officeDocument/2006/relationships/image" Target="../media/image3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1.xml"/><Relationship Id="rId5" Type="http://schemas.openxmlformats.org/officeDocument/2006/relationships/image" Target="../media/image47.jpeg"/><Relationship Id="rId4" Type="http://schemas.openxmlformats.org/officeDocument/2006/relationships/image" Target="../media/image4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4" Type="http://schemas.openxmlformats.org/officeDocument/2006/relationships/image" Target="../media/image70.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5.svg"/><Relationship Id="rId4" Type="http://schemas.openxmlformats.org/officeDocument/2006/relationships/image" Target="../media/image7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6040304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1.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4">
            <a:extLst>
              <a:ext uri="{96DAC541-7B7A-43D3-8B79-37D633B846F1}">
                <asvg:svgBlip xmlns:asvg="http://schemas.microsoft.com/office/drawing/2016/SVG/main" r:embed="rId75"/>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0"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xml"/><Relationship Id="rId7" Type="http://schemas.openxmlformats.org/officeDocument/2006/relationships/image" Target="../media/image80.png"/><Relationship Id="rId12" Type="http://schemas.openxmlformats.org/officeDocument/2006/relationships/hyperlink" Target="https://learn.microsoft.com/en-us/microsoft-365-copilot/extensibility/prerequisites#agent-capabilities-for-microsoft-365-users" TargetMode="External"/><Relationship Id="rId2" Type="http://schemas.openxmlformats.org/officeDocument/2006/relationships/video" Target="../media/media1.mp4"/><Relationship Id="rId1" Type="http://schemas.microsoft.com/office/2007/relationships/media" Target="../media/media1.mp4"/><Relationship Id="rId6" Type="http://schemas.microsoft.com/office/2017/04/relationships/track" Target="../media/track1.vtt"/><Relationship Id="rId11" Type="http://schemas.openxmlformats.org/officeDocument/2006/relationships/hyperlink" Target="https://learn.microsoft.com/en-us/microsoft-365-copilot/extensibility/copilot-studio-agent-builder-build#copilot-connectors" TargetMode="External"/><Relationship Id="rId5" Type="http://schemas.openxmlformats.org/officeDocument/2006/relationships/hyperlink" Target="https://learn.microsoft.com/en-us/microsoft-365-copilot/extensibility/agent-builder-template-scrum-assistant" TargetMode="External"/><Relationship Id="rId10" Type="http://schemas.openxmlformats.org/officeDocument/2006/relationships/hyperlink" Target="https://learn.microsoft.com/en-us/microsoft-365-copilot/extensibility/copilot-studio-agent-builder-build#sharepoint-content" TargetMode="External"/><Relationship Id="rId4" Type="http://schemas.openxmlformats.org/officeDocument/2006/relationships/notesSlide" Target="../notesSlides/notesSlide2.xml"/><Relationship Id="rId9" Type="http://schemas.openxmlformats.org/officeDocument/2006/relationships/hyperlink" Target="https://learn.microsoft.com/en-us/microsoft-365-copilot/extensibility/copilot-studio-agent-builder-build#website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learn.microsoft.com/en-us/microsoft-365-copilot/extensibility/agent-builder-templates" TargetMode="External"/><Relationship Id="rId7" Type="http://schemas.openxmlformats.org/officeDocument/2006/relationships/image" Target="../media/image84.png"/><Relationship Id="rId2" Type="http://schemas.openxmlformats.org/officeDocument/2006/relationships/notesSlide" Target="../notesSlides/notesSlide3.xml"/><Relationship Id="rId1" Type="http://schemas.openxmlformats.org/officeDocument/2006/relationships/slideLayout" Target="../slideLayouts/slideLayout7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learn.microsoft.com/en-us/microsoft-365-copilot/extensibility/agent-builder-templates" TargetMode="External"/><Relationship Id="rId1" Type="http://schemas.openxmlformats.org/officeDocument/2006/relationships/slideLayout" Target="../slideLayouts/slideLayout7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9.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3188557"/>
            <a:ext cx="9144000" cy="615553"/>
          </a:xfrm>
        </p:spPr>
        <p:txBody>
          <a:bodyPr/>
          <a:lstStyle/>
          <a:p>
            <a:r>
              <a:rPr lang="en-US" dirty="0"/>
              <a:t>Scrum 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dirty="0"/>
              <a:t>Build your Microsoft 365 Copilot Agent </a:t>
            </a:r>
            <a:endParaRPr lang="en-US" dirty="0"/>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dirty="0">
                <a:cs typeface="Segoe UI"/>
              </a:rPr>
              <a:t>Scrum Assistant </a:t>
            </a:r>
            <a:endParaRPr lang="en-US" dirty="0"/>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824421" cy="2390847"/>
          </a:xfrm>
        </p:spPr>
        <p:txBody>
          <a:bodyPr/>
          <a:lstStyle/>
          <a:p>
            <a:pPr marL="0" indent="0" defTabSz="582780">
              <a:lnSpc>
                <a:spcPct val="110000"/>
              </a:lnSpc>
              <a:spcBef>
                <a:spcPct val="0"/>
              </a:spcBef>
              <a:spcAft>
                <a:spcPts val="1200"/>
              </a:spcAft>
              <a:buNone/>
              <a:defRPr/>
            </a:pPr>
            <a:r>
              <a:rPr lang="en-US" sz="1600" dirty="0">
                <a:latin typeface="Segoe UI"/>
                <a:cs typeface="Segoe UI"/>
              </a:rPr>
              <a:t>The </a:t>
            </a:r>
            <a:r>
              <a:rPr lang="en-US" sz="1600" b="1" dirty="0">
                <a:latin typeface="Segoe UI"/>
                <a:cs typeface="Segoe UI"/>
              </a:rPr>
              <a:t>Scrum Assistant </a:t>
            </a:r>
            <a:r>
              <a:rPr lang="en-US" sz="1600" dirty="0">
                <a:latin typeface="Segoe UI"/>
                <a:cs typeface="Segoe UI"/>
              </a:rPr>
              <a:t>supports agile teams by offering real-time guidance on ceremonies, backlog management, and agile best practices. It helps teams stay aligned and continuously improve by analyzing sprint artifacts and surfacing actionable insights.</a:t>
            </a:r>
          </a:p>
          <a:p>
            <a:pPr marL="0" indent="0" defTabSz="582780">
              <a:lnSpc>
                <a:spcPct val="110000"/>
              </a:lnSpc>
              <a:spcBef>
                <a:spcPct val="0"/>
              </a:spcBef>
              <a:spcAft>
                <a:spcPts val="1200"/>
              </a:spcAft>
              <a:buNone/>
              <a:defRPr/>
            </a:pPr>
            <a:r>
              <a:rPr lang="en-US" sz="1600" dirty="0">
                <a:latin typeface="Segoe UI"/>
                <a:cs typeface="Segoe UI"/>
              </a:rPr>
              <a:t>This assistant is designed to reduce friction and time spent in daily workflows, enabling teams to focus on delivering value while improving collaboration and operational efficiency.</a:t>
            </a:r>
          </a:p>
          <a:p>
            <a:pPr marL="0" indent="0" defTabSz="582780">
              <a:lnSpc>
                <a:spcPct val="110000"/>
              </a:lnSpc>
              <a:spcBef>
                <a:spcPct val="0"/>
              </a:spcBef>
              <a:spcAft>
                <a:spcPts val="1200"/>
              </a:spcAft>
              <a:buNone/>
              <a:defRPr/>
            </a:pPr>
            <a:r>
              <a:rPr lang="en-US" sz="1200" dirty="0">
                <a:latin typeface="Segoe UI"/>
                <a:ea typeface="+mn-lt"/>
                <a:cs typeface="+mn-lt"/>
                <a:hlinkClick r:id="rId5"/>
              </a:rPr>
              <a:t>More info on the Scrum Assistant template can be found on Microsoft Learn</a:t>
            </a:r>
            <a:endParaRPr lang="en-US" sz="1200" dirty="0">
              <a:latin typeface="Segoe UI"/>
              <a:ea typeface="+mn-lt"/>
              <a:cs typeface="Segoe UI"/>
            </a:endParaRP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dirty="0">
                <a:solidFill>
                  <a:schemeClr val="accent4"/>
                </a:solidFill>
              </a:rPr>
              <a:t>WATCH THIS DEMO VIDEO!</a:t>
            </a:r>
          </a:p>
        </p:txBody>
      </p:sp>
      <p:pic>
        <p:nvPicPr>
          <p:cNvPr id="3" name="ScrumAssistant" descr="Demo video for the Scrum Assistant">
            <a:hlinkClick r:id="" action="ppaction://media"/>
            <a:extLst>
              <a:ext uri="{FF2B5EF4-FFF2-40B4-BE49-F238E27FC236}">
                <a16:creationId xmlns:a16="http://schemas.microsoft.com/office/drawing/2014/main" id="{D0F238C6-0653-490B-A55E-3F36435447BC}"/>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5ED74CC6-B404-4C59-B058-2F36FD6AC68A}" label="" lang="en-us" r:embed="rId6"/>
                        </p173:trackLst>
                      </p173:tracksInfo>
                    </p:ext>
                  </p14:extLst>
                </p14:media>
              </p:ext>
            </p:extLst>
          </p:nvPr>
        </p:nvPicPr>
        <p:blipFill>
          <a:blip r:embed="rId7"/>
          <a:stretch>
            <a:fillRect/>
          </a:stretch>
        </p:blipFill>
        <p:spPr>
          <a:xfrm>
            <a:off x="6730312" y="1446082"/>
            <a:ext cx="4900000" cy="2756250"/>
          </a:xfrm>
          <a:prstGeom prst="rect">
            <a:avLst/>
          </a:prstGeom>
        </p:spPr>
      </p:pic>
      <p:pic>
        <p:nvPicPr>
          <p:cNvPr id="8" name="Picture 7">
            <a:extLst>
              <a:ext uri="{FF2B5EF4-FFF2-40B4-BE49-F238E27FC236}">
                <a16:creationId xmlns:a16="http://schemas.microsoft.com/office/drawing/2014/main" id="{4CCCFA7C-BCED-9409-FF13-BB17B18DD7BF}"/>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rcRect t="5393"/>
          <a:stretch/>
        </p:blipFill>
        <p:spPr>
          <a:xfrm>
            <a:off x="0" y="4400077"/>
            <a:ext cx="12192000" cy="2457923"/>
          </a:xfrm>
          <a:prstGeom prst="rect">
            <a:avLst/>
          </a:prstGeom>
        </p:spPr>
      </p:pic>
      <p:sp>
        <p:nvSpPr>
          <p:cNvPr id="9" name="TextBox 8">
            <a:extLst>
              <a:ext uri="{FF2B5EF4-FFF2-40B4-BE49-F238E27FC236}">
                <a16:creationId xmlns:a16="http://schemas.microsoft.com/office/drawing/2014/main" id="{837830DA-E4C6-3D22-62B3-66660FC839EA}"/>
              </a:ext>
            </a:extLst>
          </p:cNvPr>
          <p:cNvSpPr txBox="1"/>
          <p:nvPr/>
        </p:nvSpPr>
        <p:spPr>
          <a:xfrm>
            <a:off x="584199" y="4589871"/>
            <a:ext cx="11046111" cy="2360070"/>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Scrum Assistant</a:t>
            </a:r>
            <a:r>
              <a:rPr lang="en-US" sz="1500" b="1" baseline="30000" dirty="0"/>
              <a:t>*</a:t>
            </a:r>
          </a:p>
          <a:p>
            <a:pPr marL="182563" indent="-182563" defTabSz="582780">
              <a:lnSpc>
                <a:spcPct val="110000"/>
              </a:lnSpc>
              <a:spcBef>
                <a:spcPct val="0"/>
              </a:spcBef>
              <a:spcAft>
                <a:spcPts val="800"/>
              </a:spcAft>
              <a:buFontTx/>
              <a:buChar char="-"/>
              <a:tabLst>
                <a:tab pos="2693988" algn="l"/>
              </a:tabLst>
              <a:defRPr/>
            </a:pPr>
            <a:r>
              <a:rPr lang="en-US" sz="1500" dirty="0"/>
              <a:t>Adapt the agent to </a:t>
            </a:r>
            <a:r>
              <a:rPr lang="en-US" sz="1500" u="sng" dirty="0"/>
              <a:t>your chosen agile flavor</a:t>
            </a:r>
            <a:r>
              <a:rPr lang="en-US" sz="1500" dirty="0"/>
              <a:t> by changing the webpages in the agent’s knowledge sources to your preferred references (</a:t>
            </a:r>
            <a:r>
              <a:rPr lang="en-US" sz="1500" dirty="0">
                <a:hlinkClick r:id="rId9"/>
              </a:rPr>
              <a:t>learn more…</a:t>
            </a:r>
            <a:r>
              <a:rPr lang="en-US" sz="1500" dirty="0"/>
              <a:t>)</a:t>
            </a: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r>
              <a:rPr lang="en-US" sz="1500" dirty="0">
                <a:cs typeface="Segoe Sans Display"/>
              </a:rPr>
              <a:t>Use </a:t>
            </a:r>
            <a:r>
              <a:rPr lang="en-US" sz="1500" u="sng" dirty="0">
                <a:cs typeface="Segoe Sans Display"/>
              </a:rPr>
              <a:t>customized agile templates</a:t>
            </a:r>
            <a:r>
              <a:rPr lang="en-US" sz="1500" dirty="0">
                <a:cs typeface="Segoe Sans Display"/>
              </a:rPr>
              <a:t> by saving them to a SharePoint folder and adding it to the agent’s knowledge </a:t>
            </a:r>
            <a:r>
              <a:rPr lang="en-US" sz="1500" dirty="0"/>
              <a:t>(</a:t>
            </a:r>
            <a:r>
              <a:rPr lang="en-US" sz="1500" dirty="0">
                <a:hlinkClick r:id="rId10"/>
              </a:rPr>
              <a:t>learn more…</a:t>
            </a:r>
            <a:r>
              <a:rPr lang="en-US" sz="1500" dirty="0"/>
              <a:t>)</a:t>
            </a: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r>
              <a:rPr lang="en-US" sz="1500" u="sng" dirty="0">
                <a:cs typeface="Segoe Sans Display"/>
              </a:rPr>
              <a:t>Incorporate the data from your agile tools</a:t>
            </a:r>
            <a:r>
              <a:rPr lang="en-US" sz="1500" dirty="0">
                <a:cs typeface="Segoe Sans Display"/>
              </a:rPr>
              <a:t> by integrating them via Copilot Connectors (</a:t>
            </a:r>
            <a:r>
              <a:rPr lang="en-US" sz="1500" dirty="0">
                <a:cs typeface="Segoe Sans Display"/>
                <a:hlinkClick r:id="rId11"/>
              </a:rPr>
              <a:t>learn more…</a:t>
            </a:r>
            <a:r>
              <a:rPr lang="en-US" sz="1500" dirty="0">
                <a:cs typeface="Segoe Sans Display"/>
              </a:rPr>
              <a:t>)</a:t>
            </a:r>
          </a:p>
          <a:p>
            <a:pPr defTabSz="582780">
              <a:lnSpc>
                <a:spcPct val="110000"/>
              </a:lnSpc>
              <a:spcBef>
                <a:spcPct val="0"/>
              </a:spcBef>
              <a:spcAft>
                <a:spcPts val="800"/>
              </a:spcAft>
              <a:tabLst>
                <a:tab pos="2693988" algn="l"/>
              </a:tabLst>
              <a:defRPr/>
            </a:pPr>
            <a:endParaRPr lang="en-US" sz="1500" dirty="0">
              <a:cs typeface="Segoe Sans Display"/>
            </a:endParaRPr>
          </a:p>
          <a:p>
            <a:pPr marL="182563" indent="-182563" defTabSz="582780">
              <a:lnSpc>
                <a:spcPct val="110000"/>
              </a:lnSpc>
              <a:spcBef>
                <a:spcPct val="0"/>
              </a:spcBef>
              <a:spcAft>
                <a:spcPts val="800"/>
              </a:spcAft>
              <a:buFontTx/>
              <a:buChar char="-"/>
              <a:tabLst>
                <a:tab pos="2693988" algn="l"/>
              </a:tabLst>
              <a:defRPr/>
            </a:pPr>
            <a:endParaRPr lang="en-US" sz="1500" dirty="0"/>
          </a:p>
        </p:txBody>
      </p:sp>
      <p:sp>
        <p:nvSpPr>
          <p:cNvPr id="10" name="TextBox 9">
            <a:extLst>
              <a:ext uri="{FF2B5EF4-FFF2-40B4-BE49-F238E27FC236}">
                <a16:creationId xmlns:a16="http://schemas.microsoft.com/office/drawing/2014/main" id="{7C6E3783-ABC8-F52C-820D-CB63CBB20205}"/>
              </a:ext>
            </a:extLst>
          </p:cNvPr>
          <p:cNvSpPr txBox="1"/>
          <p:nvPr/>
        </p:nvSpPr>
        <p:spPr>
          <a:xfrm>
            <a:off x="8362094" y="6558015"/>
            <a:ext cx="3268219" cy="27273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dirty="0">
                <a:cs typeface="Segoe Sans Display"/>
                <a:hlinkClick r:id="rId12"/>
              </a:rPr>
              <a:t>* May require additional licensing and/or development </a:t>
            </a:r>
            <a:endParaRPr lang="en-US" sz="1050" dirty="0">
              <a:cs typeface="Segoe Sans Display"/>
            </a:endParaRPr>
          </a:p>
        </p:txBody>
      </p:sp>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3">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2" name="TextBox 121">
            <a:extLst>
              <a:ext uri="{FF2B5EF4-FFF2-40B4-BE49-F238E27FC236}">
                <a16:creationId xmlns:a16="http://schemas.microsoft.com/office/drawing/2014/main" id="{550E1AE5-B3C8-02F5-91B7-C403D16D7BD5}"/>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Access agent</a:t>
            </a:r>
            <a:r>
              <a:rPr lang="en-US" sz="900" dirty="0">
                <a:solidFill>
                  <a:srgbClr val="091F2C"/>
                </a:solidFill>
                <a:latin typeface="Segoe Sans Display Semibold"/>
              </a:rPr>
              <a:t>s </a:t>
            </a: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in Copilot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Open Copilot and navigate to "Create agent” in the left pane. The left pane is where you will find your latest chats and can access the ability to add and create your own agents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7C0FDC1E-9301-20CF-6028-D92DBC25763B}"/>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3" name="Rectangle: Rounded Corners 32">
            <a:extLst>
              <a:ext uri="{FF2B5EF4-FFF2-40B4-BE49-F238E27FC236}">
                <a16:creationId xmlns:a16="http://schemas.microsoft.com/office/drawing/2014/main" id="{BA535949-D9C8-37B2-4BF1-037F6FE0FEC6}"/>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Screenshot showing the Copilot welcome page with the &quot;Create agent&quot; link in the left pane.">
            <a:extLst>
              <a:ext uri="{FF2B5EF4-FFF2-40B4-BE49-F238E27FC236}">
                <a16:creationId xmlns:a16="http://schemas.microsoft.com/office/drawing/2014/main" id="{E6723E64-54FC-3545-2128-BC45417AD29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8351" y="1954521"/>
            <a:ext cx="3551694" cy="1858380"/>
          </a:xfrm>
          <a:prstGeom prst="rect">
            <a:avLst/>
          </a:prstGeom>
        </p:spPr>
      </p:pic>
      <p:cxnSp>
        <p:nvCxnSpPr>
          <p:cNvPr id="12" name="Straight Arrow Connector 11">
            <a:extLst>
              <a:ext uri="{FF2B5EF4-FFF2-40B4-BE49-F238E27FC236}">
                <a16:creationId xmlns:a16="http://schemas.microsoft.com/office/drawing/2014/main" id="{A5072AB3-1D18-4071-001E-7871B03F9355}"/>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9965CB17-A5EF-52E6-37F6-9D3E4E235CE7}"/>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7" name="Rectangle: Rounded Corners 46">
            <a:extLst>
              <a:ext uri="{FF2B5EF4-FFF2-40B4-BE49-F238E27FC236}">
                <a16:creationId xmlns:a16="http://schemas.microsoft.com/office/drawing/2014/main" id="{B4C2487F-54B3-4F1C-B98A-437FD4FE52AC}"/>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1" name="Picture 10" descr="The Agent Builder interface. The user has switched to the Configure tab.">
            <a:extLst>
              <a:ext uri="{FF2B5EF4-FFF2-40B4-BE49-F238E27FC236}">
                <a16:creationId xmlns:a16="http://schemas.microsoft.com/office/drawing/2014/main" id="{149336A9-6DDE-CE3F-A16C-E77A87D641C8}"/>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16833" y="1954521"/>
            <a:ext cx="3557951" cy="1857773"/>
          </a:xfrm>
          <a:prstGeom prst="rect">
            <a:avLst/>
          </a:prstGeom>
        </p:spPr>
      </p:pic>
      <p:cxnSp>
        <p:nvCxnSpPr>
          <p:cNvPr id="13" name="Straight Arrow Connector 12">
            <a:extLst>
              <a:ext uri="{FF2B5EF4-FFF2-40B4-BE49-F238E27FC236}">
                <a16:creationId xmlns:a16="http://schemas.microsoft.com/office/drawing/2014/main" id="{7C20E8F7-846F-2850-5EE9-0EA26D37D4AF}"/>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E988DDC9-0F0E-8CA9-8306-A78B2D8C406D}"/>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defTabSz="914400">
              <a:spcBef>
                <a:spcPts val="200"/>
              </a:spcBef>
              <a:defRPr/>
            </a:pPr>
            <a:r>
              <a:rPr lang="en-US" sz="800" dirty="0">
                <a:solidFill>
                  <a:srgbClr val="091F2C"/>
                </a:solidFill>
                <a:latin typeface="Segoe Sans Display"/>
              </a:rPr>
              <a:t>In the</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5" name="TextBox 124">
            <a:extLst>
              <a:ext uri="{FF2B5EF4-FFF2-40B4-BE49-F238E27FC236}">
                <a16:creationId xmlns:a16="http://schemas.microsoft.com/office/drawing/2014/main" id="{E19F4F5F-248E-78C0-0BB8-9D11311CE826}"/>
              </a:ext>
            </a:extLst>
          </p:cNvPr>
          <p:cNvSpPr txBox="1"/>
          <p:nvPr/>
        </p:nvSpPr>
        <p:spPr>
          <a:xfrm>
            <a:off x="36693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marL="0" marR="0" lvl="0" indent="0" algn="l" defTabSz="914400" rtl="0" eaLnBrk="1" fontAlgn="auto" latinLnBrk="0" hangingPunct="1">
              <a:lnSpc>
                <a:spcPct val="100000"/>
              </a:lnSpc>
              <a:spcBef>
                <a:spcPts val="200"/>
              </a:spcBef>
              <a:spcAft>
                <a:spcPts val="0"/>
              </a:spcAft>
              <a:buClrTx/>
              <a:buSzTx/>
              <a:buFontTx/>
              <a:buNone/>
              <a:tabLst/>
              <a:defRPr/>
            </a:pPr>
            <a:r>
              <a:rPr lang="en-US" sz="900" dirty="0">
                <a:solidFill>
                  <a:srgbClr val="091F2C"/>
                </a:solidFill>
                <a:latin typeface="Segoe Sans Display Semibold"/>
              </a:rPr>
              <a:t>Choose a template and adapt it</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From the template dropdown, select the template you want to use. You can then adapt </a:t>
            </a:r>
            <a:r>
              <a:rPr lang="en-US" sz="800" dirty="0">
                <a:solidFill>
                  <a:srgbClr val="091F2C"/>
                </a:solidFill>
                <a:latin typeface="Segoe Sans Display"/>
              </a:rPr>
              <a:t>the pre-populated description, Instructions, name or logo </a:t>
            </a: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to best suit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1" name="Rectangle: Rounded Corners 60">
            <a:extLst>
              <a:ext uri="{FF2B5EF4-FFF2-40B4-BE49-F238E27FC236}">
                <a16:creationId xmlns:a16="http://schemas.microsoft.com/office/drawing/2014/main" id="{26F5D698-5EE9-977F-EAA4-7E78E6D8680E}"/>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6" name="Rectangle: Rounded Corners 45">
            <a:extLst>
              <a:ext uri="{FF2B5EF4-FFF2-40B4-BE49-F238E27FC236}">
                <a16:creationId xmlns:a16="http://schemas.microsoft.com/office/drawing/2014/main" id="{363D2530-7B6B-7CF0-1AED-3BB0942DDB26}"/>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5" name="Picture 14" descr="The Agent Builder interface. The user is selecting a template from the template dropdown menu">
            <a:extLst>
              <a:ext uri="{FF2B5EF4-FFF2-40B4-BE49-F238E27FC236}">
                <a16:creationId xmlns:a16="http://schemas.microsoft.com/office/drawing/2014/main" id="{6BD2755B-37F0-346F-5BAA-5E3CD5A5F50D}"/>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220998" y="4371295"/>
            <a:ext cx="3551624" cy="1859227"/>
          </a:xfrm>
          <a:prstGeom prst="rect">
            <a:avLst/>
          </a:prstGeom>
        </p:spPr>
      </p:pic>
      <p:cxnSp>
        <p:nvCxnSpPr>
          <p:cNvPr id="14" name="Straight Arrow Connector 13">
            <a:extLst>
              <a:ext uri="{FF2B5EF4-FFF2-40B4-BE49-F238E27FC236}">
                <a16:creationId xmlns:a16="http://schemas.microsoft.com/office/drawing/2014/main" id="{347518FB-5786-2F7A-DA03-48BBC93D9C5E}"/>
              </a:ext>
              <a:ext uri="{C183D7F6-B498-43B3-948B-1728B52AA6E4}">
                <adec:decorative xmlns:adec="http://schemas.microsoft.com/office/drawing/2017/decorative" val="1"/>
              </a:ext>
            </a:extLst>
          </p:cNvPr>
          <p:cNvCxnSpPr>
            <a:cxnSpLocks/>
          </p:cNvCxnSpPr>
          <p:nvPr/>
        </p:nvCxnSpPr>
        <p:spPr>
          <a:xfrm flipH="1">
            <a:off x="3566160" y="4706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2" name="Rectangle: Rounded Corners 61">
            <a:extLst>
              <a:ext uri="{FF2B5EF4-FFF2-40B4-BE49-F238E27FC236}">
                <a16:creationId xmlns:a16="http://schemas.microsoft.com/office/drawing/2014/main" id="{E9D5B6DF-AEF6-2B46-6840-C080B7C3140E}"/>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5" name="Rectangle: Rounded Corners 44">
            <a:extLst>
              <a:ext uri="{FF2B5EF4-FFF2-40B4-BE49-F238E27FC236}">
                <a16:creationId xmlns:a16="http://schemas.microsoft.com/office/drawing/2014/main" id="{349A2651-3DB1-4642-7684-36864B28F301}"/>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7" name="Picture 16" descr="The Agent Builder interface. The fields are filled with the template content. The user is adding knowledge to the Knowledge section in the Agent builder.">
            <a:extLst>
              <a:ext uri="{FF2B5EF4-FFF2-40B4-BE49-F238E27FC236}">
                <a16:creationId xmlns:a16="http://schemas.microsoft.com/office/drawing/2014/main" id="{2FEB7F26-BCFB-0B86-A0F2-9EDB7D366463}"/>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6435372" y="4372662"/>
            <a:ext cx="3551624" cy="1856405"/>
          </a:xfrm>
          <a:prstGeom prst="rect">
            <a:avLst/>
          </a:prstGeom>
        </p:spPr>
      </p:pic>
      <p:cxnSp>
        <p:nvCxnSpPr>
          <p:cNvPr id="16" name="Straight Arrow Connector 15">
            <a:extLst>
              <a:ext uri="{FF2B5EF4-FFF2-40B4-BE49-F238E27FC236}">
                <a16:creationId xmlns:a16="http://schemas.microsoft.com/office/drawing/2014/main" id="{BA7B38F0-8349-F97D-F26C-7A1C05471909}"/>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FDEA750D-3387-95E0-C71F-3E2AD1C1E1EA}"/>
              </a:ext>
            </a:extLst>
          </p:cNvPr>
          <p:cNvSpPr txBox="1"/>
          <p:nvPr/>
        </p:nvSpPr>
        <p:spPr>
          <a:xfrm>
            <a:off x="10516779" y="4676095"/>
            <a:ext cx="1418483" cy="122084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Add your organization’s data</a:t>
            </a:r>
            <a:endParaRPr lang="en-US" sz="900" b="0" i="0" u="none" strike="noStrike" kern="1200" cap="none" spc="0" normalizeH="0" baseline="0" noProof="0" dirty="0">
              <a:ln>
                <a:noFill/>
              </a:ln>
              <a:solidFill>
                <a:srgbClr val="091F2C"/>
              </a:solidFill>
              <a:effectLst/>
              <a:uLnTx/>
              <a:uFillTx/>
              <a:latin typeface="Segoe Sans Display Semibold"/>
              <a:cs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Connect your agent to any data sources you want to use. You can add your organization's internal data, third-party business data, or other relevant information for your use case</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875560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EA4C8-3CEE-5FF8-185D-9FB84A9CE9B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55DF7A-BB69-EE0C-A505-316545C2064F}"/>
              </a:ext>
              <a:ext uri="{C183D7F6-B498-43B3-948B-1728B52AA6E4}">
                <adec:decorative xmlns:adec="http://schemas.microsoft.com/office/drawing/2017/decorative" val="1"/>
              </a:ext>
            </a:extLst>
          </p:cNvPr>
          <p:cNvSpPr/>
          <p:nvPr/>
        </p:nvSpPr>
        <p:spPr>
          <a:xfrm>
            <a:off x="0" y="1"/>
            <a:ext cx="12192000" cy="1419224"/>
          </a:xfrm>
          <a:prstGeom prst="rect">
            <a:avLst/>
          </a:prstGeom>
          <a:solidFill>
            <a:srgbClr val="6F55CA"/>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A4CFA829-E64A-8FCC-ECE6-3004A16B8D38}"/>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9" name="Content Placeholder 217">
            <a:extLst>
              <a:ext uri="{FF2B5EF4-FFF2-40B4-BE49-F238E27FC236}">
                <a16:creationId xmlns:a16="http://schemas.microsoft.com/office/drawing/2014/main" id="{658EBAF2-33F3-57B2-2B14-5ACE90F6C1B2}"/>
              </a:ext>
              <a:ext uri="{C183D7F6-B498-43B3-948B-1728B52AA6E4}">
                <adec:decorative xmlns:adec="http://schemas.microsoft.com/office/drawing/2017/decorative" val="0"/>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Sans Display Semibold"/>
                <a:ea typeface="+mj-ea"/>
                <a:cs typeface="+mj-cs"/>
              </a:rPr>
              <a:t>Templates in Copilot</a:t>
            </a:r>
          </a:p>
        </p:txBody>
      </p:sp>
      <p:sp>
        <p:nvSpPr>
          <p:cNvPr id="3" name="Title 2">
            <a:extLst>
              <a:ext uri="{FF2B5EF4-FFF2-40B4-BE49-F238E27FC236}">
                <a16:creationId xmlns:a16="http://schemas.microsoft.com/office/drawing/2014/main" id="{3239FE17-2783-CF4A-5BF0-83C72E9CE293}"/>
              </a:ext>
            </a:extLst>
          </p:cNvPr>
          <p:cNvSpPr>
            <a:spLocks noGrp="1"/>
          </p:cNvSpPr>
          <p:nvPr>
            <p:ph type="title"/>
          </p:nvPr>
        </p:nvSpPr>
        <p:spPr>
          <a:xfrm>
            <a:off x="588263" y="512064"/>
            <a:ext cx="11018520" cy="553998"/>
          </a:xfrm>
        </p:spPr>
        <p:txBody>
          <a:bodyPr>
            <a:spAutoFit/>
          </a:bodyPr>
          <a:lstStyle/>
          <a:p>
            <a:r>
              <a:rPr lang="en-US" dirty="0">
                <a:solidFill>
                  <a:schemeClr val="bg1"/>
                </a:solidFill>
                <a:ea typeface="+mj-ea"/>
                <a:cs typeface="+mj-cs"/>
              </a:rPr>
              <a:t>Using templates in Copilot | Summary Steps 2/2</a:t>
            </a:r>
          </a:p>
        </p:txBody>
      </p:sp>
      <p:sp>
        <p:nvSpPr>
          <p:cNvPr id="48" name="Text Placeholder 47">
            <a:extLst>
              <a:ext uri="{FF2B5EF4-FFF2-40B4-BE49-F238E27FC236}">
                <a16:creationId xmlns:a16="http://schemas.microsoft.com/office/drawing/2014/main" id="{57B27877-A24F-E632-99EF-2B3C8550FD79}"/>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 templates</a:t>
            </a:r>
            <a:endParaRPr lang="en-US">
              <a:solidFill>
                <a:schemeClr val="accent1">
                  <a:lumMod val="20000"/>
                  <a:lumOff val="80000"/>
                </a:schemeClr>
              </a:solidFill>
              <a:ea typeface="+mj-ea"/>
              <a:cs typeface="+mj-cs"/>
            </a:endParaRPr>
          </a:p>
        </p:txBody>
      </p:sp>
      <p:sp>
        <p:nvSpPr>
          <p:cNvPr id="126" name="TextBox 125">
            <a:extLst>
              <a:ext uri="{FF2B5EF4-FFF2-40B4-BE49-F238E27FC236}">
                <a16:creationId xmlns:a16="http://schemas.microsoft.com/office/drawing/2014/main" id="{456D5955-26E7-8EC0-3A84-31EC45F82313}"/>
              </a:ext>
            </a:extLst>
          </p:cNvPr>
          <p:cNvSpPr txBox="1"/>
          <p:nvPr/>
        </p:nvSpPr>
        <p:spPr>
          <a:xfrm>
            <a:off x="366940" y="2264038"/>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Adapt sample prompts </a:t>
            </a:r>
            <a:endParaRPr lang="en-US" sz="900" dirty="0">
              <a:solidFill>
                <a:srgbClr val="091F2C"/>
              </a:solidFill>
              <a:latin typeface="Segoe Sans Display Semibold"/>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Review the pre-populated sample prompts and adapt them to your agent’s users. These provide an example of how to use the agent. </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3" name="Rectangle: Rounded Corners 62">
            <a:extLst>
              <a:ext uri="{FF2B5EF4-FFF2-40B4-BE49-F238E27FC236}">
                <a16:creationId xmlns:a16="http://schemas.microsoft.com/office/drawing/2014/main" id="{269A3049-366E-8C6A-83FF-8DB30D717B13}"/>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4" name="Rectangle: Rounded Corners 43">
            <a:extLst>
              <a:ext uri="{FF2B5EF4-FFF2-40B4-BE49-F238E27FC236}">
                <a16:creationId xmlns:a16="http://schemas.microsoft.com/office/drawing/2014/main" id="{91BA014E-5ACC-0456-1055-B1DD05CA4918}"/>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Agent Builder interface. The fields are filled with the template content. The user is customising the example prompts">
            <a:extLst>
              <a:ext uri="{FF2B5EF4-FFF2-40B4-BE49-F238E27FC236}">
                <a16:creationId xmlns:a16="http://schemas.microsoft.com/office/drawing/2014/main" id="{3211B9B9-3E29-122C-FE88-484F814075A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24" name="Straight Arrow Connector 23">
            <a:extLst>
              <a:ext uri="{FF2B5EF4-FFF2-40B4-BE49-F238E27FC236}">
                <a16:creationId xmlns:a16="http://schemas.microsoft.com/office/drawing/2014/main" id="{849B7C23-88FF-9FB9-E32A-BB4898841901}"/>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CCB349FF-C452-DE29-DF85-084480F0CF93}"/>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3" name="Rectangle: Rounded Corners 42">
            <a:extLst>
              <a:ext uri="{FF2B5EF4-FFF2-40B4-BE49-F238E27FC236}">
                <a16:creationId xmlns:a16="http://schemas.microsoft.com/office/drawing/2014/main" id="{7CAC2956-A4D5-2C28-97DE-5C3DD20B95E8}"/>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1" name="Picture 20"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6F025A7B-35A1-AC13-EDBB-BCA8ED723DD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54" name="Straight Arrow Connector 53">
            <a:extLst>
              <a:ext uri="{FF2B5EF4-FFF2-40B4-BE49-F238E27FC236}">
                <a16:creationId xmlns:a16="http://schemas.microsoft.com/office/drawing/2014/main" id="{2751D6F8-40F4-801F-6E0A-B3E0448A9616}"/>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FF9AD018-527C-A627-474D-D6265AA15C8F}"/>
              </a:ext>
            </a:extLst>
          </p:cNvPr>
          <p:cNvSpPr txBox="1"/>
          <p:nvPr/>
        </p:nvSpPr>
        <p:spPr>
          <a:xfrm>
            <a:off x="10516779" y="2259321"/>
            <a:ext cx="1418400" cy="738664"/>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When you have finished editing and reviewing your agent, select “Create” to complete the agent </a:t>
            </a:r>
            <a:br>
              <a:rPr kumimoji="0" lang="en-US" sz="800" b="0" i="0" u="none" strike="noStrike" kern="1200" cap="none" spc="0" normalizeH="0" baseline="0" noProof="0" dirty="0">
                <a:ln>
                  <a:noFill/>
                </a:ln>
                <a:solidFill>
                  <a:srgbClr val="091F2C"/>
                </a:solidFill>
                <a:effectLst/>
                <a:uLnTx/>
                <a:uFillTx/>
                <a:latin typeface="Segoe Sans Display"/>
                <a:ea typeface="+mn-ea"/>
                <a:cs typeface="+mn-cs"/>
              </a:rPr>
            </a:b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building process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128" name="TextBox 127">
            <a:extLst>
              <a:ext uri="{FF2B5EF4-FFF2-40B4-BE49-F238E27FC236}">
                <a16:creationId xmlns:a16="http://schemas.microsoft.com/office/drawing/2014/main" id="{295A6854-6C84-8E03-067C-82E53A7656B4}"/>
              </a:ext>
            </a:extLst>
          </p:cNvPr>
          <p:cNvSpPr txBox="1"/>
          <p:nvPr/>
        </p:nvSpPr>
        <p:spPr>
          <a:xfrm>
            <a:off x="36693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Once created, you will be able to share your agent across your organization to unlock capacity at scale. You can also review the agent using the right pane in Copilot</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
        <p:nvSpPr>
          <p:cNvPr id="65" name="Rectangle: Rounded Corners 64">
            <a:extLst>
              <a:ext uri="{FF2B5EF4-FFF2-40B4-BE49-F238E27FC236}">
                <a16:creationId xmlns:a16="http://schemas.microsoft.com/office/drawing/2014/main" id="{3782AC1B-B426-49E3-1A41-D91621EE9033}"/>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2" name="Rectangle: Rounded Corners 41">
            <a:extLst>
              <a:ext uri="{FF2B5EF4-FFF2-40B4-BE49-F238E27FC236}">
                <a16:creationId xmlns:a16="http://schemas.microsoft.com/office/drawing/2014/main" id="{A605D7AB-BDAF-04A3-DADC-6F7E7FDDEBB4}"/>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5" name="Picture 24" descr="The user has clicked the create button and the agent is created. A tooltip is asking the user to share or access the agent">
            <a:extLst>
              <a:ext uri="{FF2B5EF4-FFF2-40B4-BE49-F238E27FC236}">
                <a16:creationId xmlns:a16="http://schemas.microsoft.com/office/drawing/2014/main" id="{1FE656F3-B02D-A7C1-0E4A-E6E28F01A879}"/>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55" name="Straight Arrow Connector 54">
            <a:extLst>
              <a:ext uri="{FF2B5EF4-FFF2-40B4-BE49-F238E27FC236}">
                <a16:creationId xmlns:a16="http://schemas.microsoft.com/office/drawing/2014/main" id="{40B1D307-DC98-F3F3-D77B-B21BCDD6CBE7}"/>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4403F09E-E147-9809-96BA-A9A055319884}"/>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1" name="Rectangle: Rounded Corners 40">
            <a:extLst>
              <a:ext uri="{FF2B5EF4-FFF2-40B4-BE49-F238E27FC236}">
                <a16:creationId xmlns:a16="http://schemas.microsoft.com/office/drawing/2014/main" id="{D1FBE436-C7DC-5596-F669-5A05CBBBDEF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9" name="Picture 28" descr="The new agent interface. The user is using the agent">
            <a:extLst>
              <a:ext uri="{FF2B5EF4-FFF2-40B4-BE49-F238E27FC236}">
                <a16:creationId xmlns:a16="http://schemas.microsoft.com/office/drawing/2014/main" id="{11EF3A84-DF06-A123-409D-6057EBF7E45B}"/>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56" name="Straight Arrow Connector 55">
            <a:extLst>
              <a:ext uri="{FF2B5EF4-FFF2-40B4-BE49-F238E27FC236}">
                <a16:creationId xmlns:a16="http://schemas.microsoft.com/office/drawing/2014/main" id="{1F2B10F2-A787-E1A2-0918-1ABD91F70ABF}"/>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91BA3443-5E07-81DF-0F61-C3B9CA8B7F43}"/>
              </a:ext>
            </a:extLst>
          </p:cNvPr>
          <p:cNvSpPr txBox="1"/>
          <p:nvPr/>
        </p:nvSpPr>
        <p:spPr>
          <a:xfrm>
            <a:off x="10516779" y="4676095"/>
            <a:ext cx="1418400" cy="71301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dirty="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dirty="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dirty="0">
                <a:ln>
                  <a:noFill/>
                </a:ln>
                <a:solidFill>
                  <a:srgbClr val="091F2C"/>
                </a:solidFill>
                <a:effectLst/>
                <a:uLnTx/>
                <a:uFillTx/>
                <a:latin typeface="Segoe Sans Display"/>
                <a:ea typeface="+mn-ea"/>
                <a:cs typeface="+mn-cs"/>
              </a:rPr>
              <a:t>You can now @mention your agent or ask it questions directly in Copilot, saving you valuable time to focus on your most important tasks</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426261309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dirty="0"/>
              <a:t>Thank you!</a:t>
            </a:r>
            <a:endParaRPr lang="en-US" sz="4000" dirty="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4369855"/>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0" ma:contentTypeDescription="Create a new document." ma:contentTypeScope="" ma:versionID="b23a30b79ddcb34bda9f627ad153368e">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d071d04bc0e151dc6eb94c2bfbec4022"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4e0a3ad-3a37-4cff-beb8-cdd69c3a68b9">
      <Terms xmlns="http://schemas.microsoft.com/office/infopath/2007/PartnerControls"/>
    </lcf76f155ced4ddcb4097134ff3c332f>
    <Status xmlns="64e0a3ad-3a37-4cff-beb8-cdd69c3a68b9">Draft</Status>
    <TaxCatchAll xmlns="afefc9b0-eaf5-4f8f-8c91-d01d7cb6f86f" xsi:nil="true"/>
  </documentManagement>
</p:properties>
</file>

<file path=customXml/itemProps1.xml><?xml version="1.0" encoding="utf-8"?>
<ds:datastoreItem xmlns:ds="http://schemas.openxmlformats.org/officeDocument/2006/customXml" ds:itemID="{94868C7E-CC78-4166-B70C-A79EFAB38509}"/>
</file>

<file path=customXml/itemProps2.xml><?xml version="1.0" encoding="utf-8"?>
<ds:datastoreItem xmlns:ds="http://schemas.openxmlformats.org/officeDocument/2006/customXml" ds:itemID="{AD0BE392-992E-486C-A828-B5043FE42D53}"/>
</file>

<file path=customXml/itemProps3.xml><?xml version="1.0" encoding="utf-8"?>
<ds:datastoreItem xmlns:ds="http://schemas.openxmlformats.org/officeDocument/2006/customXml" ds:itemID="{A27F8D5E-5761-4788-B1FE-A77E8E4D22FD}"/>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594</Words>
  <Application>Microsoft Office PowerPoint</Application>
  <PresentationFormat>Widescreen</PresentationFormat>
  <Paragraphs>54</Paragraphs>
  <Slides>5</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Consolas</vt:lpstr>
      <vt:lpstr>Segoe Sans Display</vt:lpstr>
      <vt:lpstr>Segoe Sans Display Semibold</vt:lpstr>
      <vt:lpstr>Segoe UI</vt:lpstr>
      <vt:lpstr>Wingdings</vt:lpstr>
      <vt:lpstr>Microsoft 365 Copilot Template</vt:lpstr>
      <vt:lpstr>Scrum Assistant</vt:lpstr>
      <vt:lpstr>Scrum Assistant </vt:lpstr>
      <vt:lpstr>Using templates in Copilot | Summary Steps 1/2</vt:lpstr>
      <vt:lpstr>Using templates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2025-07-22T19:52:48Z</dcterms:created>
  <dcterms:modified xsi:type="dcterms:W3CDTF">2025-07-22T19:53:09Z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1dbacbd0e564fc293d11b6c4775302e">
    <vt:lpwstr/>
  </property>
  <property fmtid="{D5CDD505-2E9C-101B-9397-08002B2CF9AE}" pid="3" name="MSIP_Label_f42aa342-8706-4288-bd11-ebb85995028c_Enabled">
    <vt:lpwstr>True</vt:lpwstr>
  </property>
  <property fmtid="{D5CDD505-2E9C-101B-9397-08002B2CF9AE}" pid="4" name="MediaServiceImageTags">
    <vt:lpwstr/>
  </property>
  <property fmtid="{D5CDD505-2E9C-101B-9397-08002B2CF9AE}" pid="5" name="j7ed6b1749d644c580569ee38d7710d7">
    <vt:lpwstr/>
  </property>
  <property fmtid="{D5CDD505-2E9C-101B-9397-08002B2CF9AE}" pid="6" name="ContentTypeId">
    <vt:lpwstr>0x01010000B966FD79224D4BA85F25A47B1A9825</vt:lpwstr>
  </property>
  <property fmtid="{D5CDD505-2E9C-101B-9397-08002B2CF9AE}" pid="7" name="Audience">
    <vt:lpwstr/>
  </property>
  <property fmtid="{D5CDD505-2E9C-101B-9397-08002B2CF9AE}" pid="8" name="MSIP_Label_f42aa342-8706-4288-bd11-ebb85995028c_SetDate">
    <vt:lpwstr>2017-08-29T14:27:20.8568347-07:00</vt:lpwstr>
  </property>
  <property fmtid="{D5CDD505-2E9C-101B-9397-08002B2CF9AE}" pid="9" name="MSIP_Label_f42aa342-8706-4288-bd11-ebb85995028c_Name">
    <vt:lpwstr>General</vt:lpwstr>
  </property>
  <property fmtid="{D5CDD505-2E9C-101B-9397-08002B2CF9AE}" pid="10" name="MSIP_Label_f42aa342-8706-4288-bd11-ebb85995028c_SiteId">
    <vt:lpwstr>72f988bf-86f1-41af-91ab-2d7cd011db47</vt:lpwstr>
  </property>
  <property fmtid="{D5CDD505-2E9C-101B-9397-08002B2CF9AE}" pid="11" name="MSIP_Label_f42aa342-8706-4288-bd11-ebb85995028c_Extended_MSFT_Method">
    <vt:lpwstr>Automatic</vt:lpwstr>
  </property>
  <property fmtid="{D5CDD505-2E9C-101B-9397-08002B2CF9AE}" pid="12" name="Track">
    <vt:lpwstr/>
  </property>
  <property fmtid="{D5CDD505-2E9C-101B-9397-08002B2CF9AE}" pid="13" name="Event Venue">
    <vt:lpwstr/>
  </property>
  <property fmtid="{D5CDD505-2E9C-101B-9397-08002B2CF9AE}" pid="14" name="o92d4232daec467abb08246282070aa9">
    <vt:lpwstr/>
  </property>
  <property fmtid="{D5CDD505-2E9C-101B-9397-08002B2CF9AE}" pid="15" name="IsMyDocuments">
    <vt:bool>true</vt:bool>
  </property>
  <property fmtid="{D5CDD505-2E9C-101B-9397-08002B2CF9AE}" pid="16" name="Sensitivity">
    <vt:lpwstr>General</vt:lpwstr>
  </property>
  <property fmtid="{D5CDD505-2E9C-101B-9397-08002B2CF9AE}" pid="17" name="bc8cca776fa8455c8c00307ee3c527ad">
    <vt:lpwstr/>
  </property>
  <property fmtid="{D5CDD505-2E9C-101B-9397-08002B2CF9AE}" pid="18" name="MSIP_Label_f42aa342-8706-4288-bd11-ebb85995028c_Ref">
    <vt:lpwstr>https://api.informationprotection.azure.com/api/72f988bf-86f1-41af-91ab-2d7cd011db47</vt:lpwstr>
  </property>
  <property fmtid="{D5CDD505-2E9C-101B-9397-08002B2CF9AE}" pid="19" name="Product">
    <vt:lpwstr/>
  </property>
  <property fmtid="{D5CDD505-2E9C-101B-9397-08002B2CF9AE}" pid="20" name="epPlatforms">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_dlc_DocIdItemGuid">
    <vt:lpwstr>4230617f-e31b-4f22-8a5a-7761a22ded76</vt:lpwstr>
  </property>
  <property fmtid="{D5CDD505-2E9C-101B-9397-08002B2CF9AE}" pid="24" name="e93e2550f0ac4199ae3cf1406d72085e">
    <vt:lpwstr/>
  </property>
  <property fmtid="{D5CDD505-2E9C-101B-9397-08002B2CF9AE}" pid="25" name="Campaign">
    <vt:lpwstr/>
  </property>
</Properties>
</file>