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7"/>
  </p:notesMasterIdLst>
  <p:handoutMasterIdLst>
    <p:handoutMasterId r:id="rId8"/>
  </p:handoutMasterIdLst>
  <p:sldIdLst>
    <p:sldId id="2147479594" r:id="rId2"/>
    <p:sldId id="256" r:id="rId3"/>
    <p:sldId id="2147481794" r:id="rId4"/>
    <p:sldId id="2147481797" r:id="rId5"/>
    <p:sldId id="2147481796" r:id="rId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59595"/>
    <a:srgbClr val="C03BC4"/>
    <a:srgbClr val="2A446F"/>
    <a:srgbClr val="FF5C39"/>
    <a:srgbClr val="FFE399"/>
    <a:srgbClr val="D7D2CB"/>
    <a:srgbClr val="8C8279"/>
    <a:srgbClr val="FFB900"/>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C3028-FB83-423E-98CF-4774DE1BAD8F}" v="9" dt="2025-07-02T20:46:49.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408" y="28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7/22/2025 9:42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7/22/2025 9:42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7/22/2025 9:42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7/22/2025 9:42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7/22/2025 9:42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13838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80.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copilot-connectors" TargetMode="External"/><Relationship Id="rId5" Type="http://schemas.openxmlformats.org/officeDocument/2006/relationships/hyperlink" Target="https://learn.microsoft.com/en-us/microsoft-365-copilot/extensibility/agent-builder-template-quiz-tutor"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hyperlink" Target="https://learn.microsoft.com/en-us/microsoft-copilot-studio/knowledge-add-file-uploa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learn.microsoft.com/en-us/microsoft-365-copilot/extensibility/agent-builder-templates" TargetMode="External"/><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microsoft.com/en-us/microsoft-365-copilot/extensibility/agent-builder-templates" TargetMode="External"/><Relationship Id="rId1" Type="http://schemas.openxmlformats.org/officeDocument/2006/relationships/slideLayout" Target="../slideLayouts/slideLayout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3188557"/>
            <a:ext cx="9144000" cy="615553"/>
          </a:xfrm>
        </p:spPr>
        <p:txBody>
          <a:bodyPr/>
          <a:lstStyle/>
          <a:p>
            <a:r>
              <a:rPr lang="en-US" dirty="0"/>
              <a:t>Quiz Tutor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Microsoft 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Quiz Tutor </a:t>
            </a:r>
            <a:endParaRPr lang="en-US" dirty="0"/>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390847"/>
          </a:xfrm>
        </p:spPr>
        <p:txBody>
          <a:bodyPr/>
          <a:lstStyle/>
          <a:p>
            <a:pPr marL="0" indent="0" defTabSz="582780">
              <a:lnSpc>
                <a:spcPct val="110000"/>
              </a:lnSpc>
              <a:spcBef>
                <a:spcPct val="0"/>
              </a:spcBef>
              <a:spcAft>
                <a:spcPts val="1200"/>
              </a:spcAft>
              <a:buNone/>
              <a:defRPr/>
            </a:pPr>
            <a:r>
              <a:rPr lang="en-US" sz="1600" dirty="0">
                <a:latin typeface="Segoe UI"/>
                <a:cs typeface="Segoe UI"/>
              </a:rPr>
              <a:t>The </a:t>
            </a:r>
            <a:r>
              <a:rPr lang="en-US" sz="1600" b="1" dirty="0">
                <a:latin typeface="Segoe UI"/>
                <a:cs typeface="Segoe UI"/>
              </a:rPr>
              <a:t>Quiz Tutor </a:t>
            </a:r>
            <a:r>
              <a:rPr lang="en-US" sz="1600" dirty="0">
                <a:latin typeface="Segoe UI"/>
                <a:cs typeface="Segoe UI"/>
              </a:rPr>
              <a:t>transforms static training materials into fun, bite-sized quizzes that make learning more interactive and engaging. It supports users with coaching and feedback, helping them better understand and retain new material.</a:t>
            </a:r>
          </a:p>
          <a:p>
            <a:pPr marL="0" indent="0" defTabSz="582780">
              <a:lnSpc>
                <a:spcPct val="110000"/>
              </a:lnSpc>
              <a:spcBef>
                <a:spcPct val="0"/>
              </a:spcBef>
              <a:spcAft>
                <a:spcPts val="1200"/>
              </a:spcAft>
              <a:buNone/>
              <a:defRPr/>
            </a:pPr>
            <a:r>
              <a:rPr lang="en-US" sz="1600" dirty="0">
                <a:latin typeface="Segoe UI"/>
                <a:cs typeface="Segoe UI"/>
              </a:rPr>
              <a:t>This assistant is ideal for onboarding, compliance, or continuous learning, and can be configured quickly using uploaded documents as knowledge sources.</a:t>
            </a:r>
          </a:p>
          <a:p>
            <a:pPr defTabSz="582780">
              <a:lnSpc>
                <a:spcPct val="110000"/>
              </a:lnSpc>
              <a:spcBef>
                <a:spcPct val="0"/>
              </a:spcBef>
              <a:spcAft>
                <a:spcPts val="1200"/>
              </a:spcAft>
              <a:defRPr/>
            </a:pPr>
            <a:r>
              <a:rPr lang="en-US" sz="1200" dirty="0">
                <a:latin typeface="Segoe UI"/>
                <a:ea typeface="+mn-lt"/>
                <a:cs typeface="+mn-lt"/>
                <a:hlinkClick r:id="rId5"/>
              </a:rPr>
              <a:t>More info on the Quiz Tutor template can be found on Microsoft Learn</a:t>
            </a:r>
            <a:endParaRPr lang="en-US" sz="1200" dirty="0">
              <a:latin typeface="Segoe UI"/>
              <a:ea typeface="+mn-lt"/>
              <a:cs typeface="Segoe UI"/>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5" name="QuizTutor" descr="Demo video for the Quiz Tutor agent.">
            <a:hlinkClick r:id="" action="ppaction://media"/>
            <a:extLst>
              <a:ext uri="{FF2B5EF4-FFF2-40B4-BE49-F238E27FC236}">
                <a16:creationId xmlns:a16="http://schemas.microsoft.com/office/drawing/2014/main" id="{85645A91-C0EC-194A-6A85-7F041483488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D153178E-E8F1-4EFB-B27B-BB55A96E2EA4}" label="" lang="en-us (1)" r:embed="rId6"/>
                        </p173:trackLst>
                      </p173:tracksInfo>
                    </p:ext>
                  </p14:extLst>
                </p14:media>
              </p:ext>
            </p:extLst>
          </p:nvPr>
        </p:nvPicPr>
        <p:blipFill>
          <a:blip r:embed="rId7"/>
          <a:stretch>
            <a:fillRect/>
          </a:stretch>
        </p:blipFill>
        <p:spPr>
          <a:xfrm>
            <a:off x="6732503" y="1446081"/>
            <a:ext cx="4899998" cy="2756249"/>
          </a:xfrm>
          <a:prstGeom prst="rect">
            <a:avLst/>
          </a:prstGeom>
        </p:spPr>
      </p:pic>
      <p:pic>
        <p:nvPicPr>
          <p:cNvPr id="3" name="Picture 2">
            <a:extLst>
              <a:ext uri="{FF2B5EF4-FFF2-40B4-BE49-F238E27FC236}">
                <a16:creationId xmlns:a16="http://schemas.microsoft.com/office/drawing/2014/main" id="{F03AEF79-1BBC-0804-2D18-E1A66108307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8" name="TextBox 7">
            <a:extLst>
              <a:ext uri="{FF2B5EF4-FFF2-40B4-BE49-F238E27FC236}">
                <a16:creationId xmlns:a16="http://schemas.microsoft.com/office/drawing/2014/main" id="{87917A61-EDFC-34BF-6241-C5728E524B43}"/>
              </a:ext>
            </a:extLst>
          </p:cNvPr>
          <p:cNvSpPr txBox="1"/>
          <p:nvPr/>
        </p:nvSpPr>
        <p:spPr>
          <a:xfrm>
            <a:off x="584199" y="4589871"/>
            <a:ext cx="11046111" cy="2842253"/>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Quiz Tutor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u="sng" dirty="0">
                <a:cs typeface="Segoe Sans Display"/>
              </a:rPr>
              <a:t>Support self-learning</a:t>
            </a:r>
            <a:r>
              <a:rPr lang="en-US" sz="1500" dirty="0">
                <a:cs typeface="Segoe Sans Display"/>
              </a:rPr>
              <a:t> </a:t>
            </a:r>
            <a:r>
              <a:rPr lang="en-US" sz="1500" dirty="0"/>
              <a:t>by encouraging employees to upload files on their topics of interest directly to the agent (</a:t>
            </a:r>
            <a:r>
              <a:rPr lang="en-US" sz="1500" dirty="0">
                <a:hlinkClick r:id="rId9"/>
              </a:rPr>
              <a:t>learn more…</a:t>
            </a:r>
            <a:r>
              <a:rPr lang="en-US" sz="1500" dirty="0"/>
              <a:t>)</a:t>
            </a:r>
            <a:endParaRPr lang="en-US" sz="1500" b="1" u="sng" dirty="0"/>
          </a:p>
          <a:p>
            <a:pPr marL="182563" indent="-182563" defTabSz="582780">
              <a:lnSpc>
                <a:spcPct val="110000"/>
              </a:lnSpc>
              <a:spcBef>
                <a:spcPct val="0"/>
              </a:spcBef>
              <a:spcAft>
                <a:spcPts val="800"/>
              </a:spcAft>
              <a:buFontTx/>
              <a:buChar char="-"/>
              <a:tabLst>
                <a:tab pos="2693988" algn="l"/>
              </a:tabLst>
              <a:defRPr/>
            </a:pPr>
            <a:r>
              <a:rPr lang="en-US" sz="1500" u="sng" dirty="0"/>
              <a:t>Enable in-depth learning with quiz tutors scoped to a particular topic</a:t>
            </a:r>
            <a:r>
              <a:rPr lang="en-US" sz="1500" dirty="0"/>
              <a:t> by adding a SharePoint site containing documentation to the agent’s knowledge (</a:t>
            </a:r>
            <a:r>
              <a:rPr lang="en-US" sz="1500" dirty="0">
                <a:hlinkClick r:id="rId10"/>
              </a:rPr>
              <a:t>learn more…</a:t>
            </a:r>
            <a:r>
              <a:rPr lang="en-US" sz="1500" dirty="0"/>
              <a:t>)</a:t>
            </a:r>
          </a:p>
          <a:p>
            <a:pPr marL="104775" indent="-104775" defTabSz="582780">
              <a:lnSpc>
                <a:spcPct val="110000"/>
              </a:lnSpc>
              <a:spcBef>
                <a:spcPct val="0"/>
              </a:spcBef>
              <a:spcAft>
                <a:spcPts val="300"/>
              </a:spcAft>
              <a:buFontTx/>
              <a:buChar char="-"/>
              <a:tabLst>
                <a:tab pos="2693988" algn="l"/>
              </a:tabLst>
              <a:defRPr/>
            </a:pPr>
            <a:r>
              <a:rPr lang="en-US" sz="1500" u="sng" dirty="0">
                <a:cs typeface="Segoe Sans Display"/>
              </a:rPr>
              <a:t>Generate quizzes for any topic</a:t>
            </a:r>
            <a:r>
              <a:rPr lang="en-US" sz="1500" dirty="0">
                <a:cs typeface="Segoe Sans Display"/>
              </a:rPr>
              <a:t> in your Learning Management System (LMS) by connecting it using Copilot Connectors (</a:t>
            </a:r>
            <a:r>
              <a:rPr lang="en-US" sz="1500" dirty="0">
                <a:cs typeface="Segoe Sans Display"/>
                <a:hlinkClick r:id="rId11"/>
              </a:rPr>
              <a:t>learn more…</a:t>
            </a:r>
            <a:r>
              <a:rPr lang="en-US" sz="1500" dirty="0">
                <a:cs typeface="Segoe Sans Display"/>
              </a:rPr>
              <a:t>)</a:t>
            </a:r>
          </a:p>
          <a:p>
            <a:pPr marL="104775" indent="-104775" defTabSz="582780">
              <a:lnSpc>
                <a:spcPct val="110000"/>
              </a:lnSpc>
              <a:spcBef>
                <a:spcPct val="0"/>
              </a:spcBef>
              <a:spcAft>
                <a:spcPts val="300"/>
              </a:spcAft>
              <a:buFontTx/>
              <a:buChar char="-"/>
              <a:tabLst>
                <a:tab pos="2693988" algn="l"/>
              </a:tabLst>
              <a:defRPr/>
            </a:pP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endParaRPr lang="en-US" sz="1500" dirty="0"/>
          </a:p>
        </p:txBody>
      </p:sp>
      <p:sp>
        <p:nvSpPr>
          <p:cNvPr id="9" name="TextBox 8">
            <a:extLst>
              <a:ext uri="{FF2B5EF4-FFF2-40B4-BE49-F238E27FC236}">
                <a16:creationId xmlns:a16="http://schemas.microsoft.com/office/drawing/2014/main" id="{B8B04DEA-90AE-523B-6AE8-0C5059C00DB1}"/>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3">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2" name="TextBox 121">
            <a:extLst>
              <a:ext uri="{FF2B5EF4-FFF2-40B4-BE49-F238E27FC236}">
                <a16:creationId xmlns:a16="http://schemas.microsoft.com/office/drawing/2014/main" id="{550E1AE5-B3C8-02F5-91B7-C403D16D7BD5}"/>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Access agent</a:t>
            </a:r>
            <a:r>
              <a:rPr lang="en-US" sz="900" dirty="0">
                <a:solidFill>
                  <a:srgbClr val="091F2C"/>
                </a:solidFill>
                <a:latin typeface="Segoe Sans Display Semibold"/>
              </a:rPr>
              <a:t>s </a:t>
            </a: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in Copilot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Open Copilot and navigate to "Create agent” in the left pane. The left pane is where you will find your latest chats and can access the ability to add and create your own agents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7C0FDC1E-9301-20CF-6028-D92DBC25763B}"/>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3" name="Rectangle: Rounded Corners 32">
            <a:extLst>
              <a:ext uri="{FF2B5EF4-FFF2-40B4-BE49-F238E27FC236}">
                <a16:creationId xmlns:a16="http://schemas.microsoft.com/office/drawing/2014/main" id="{BA535949-D9C8-37B2-4BF1-037F6FE0FEC6}"/>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Screenshot showing the Copilot welcome page with the &quot;Create agent&quot; link in the left pane.">
            <a:extLst>
              <a:ext uri="{FF2B5EF4-FFF2-40B4-BE49-F238E27FC236}">
                <a16:creationId xmlns:a16="http://schemas.microsoft.com/office/drawing/2014/main" id="{E6723E64-54FC-3545-2128-BC45417AD29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8351" y="1954521"/>
            <a:ext cx="3551694" cy="1858380"/>
          </a:xfrm>
          <a:prstGeom prst="rect">
            <a:avLst/>
          </a:prstGeom>
        </p:spPr>
      </p:pic>
      <p:cxnSp>
        <p:nvCxnSpPr>
          <p:cNvPr id="12" name="Straight Arrow Connector 11">
            <a:extLst>
              <a:ext uri="{FF2B5EF4-FFF2-40B4-BE49-F238E27FC236}">
                <a16:creationId xmlns:a16="http://schemas.microsoft.com/office/drawing/2014/main" id="{A5072AB3-1D18-4071-001E-7871B03F9355}"/>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9965CB17-A5EF-52E6-37F6-9D3E4E235CE7}"/>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7" name="Rectangle: Rounded Corners 46">
            <a:extLst>
              <a:ext uri="{FF2B5EF4-FFF2-40B4-BE49-F238E27FC236}">
                <a16:creationId xmlns:a16="http://schemas.microsoft.com/office/drawing/2014/main" id="{B4C2487F-54B3-4F1C-B98A-437FD4FE52AC}"/>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Picture 10" descr="The Agent Builder interface. The user has switched to the Configure tab.">
            <a:extLst>
              <a:ext uri="{FF2B5EF4-FFF2-40B4-BE49-F238E27FC236}">
                <a16:creationId xmlns:a16="http://schemas.microsoft.com/office/drawing/2014/main" id="{149336A9-6DDE-CE3F-A16C-E77A87D641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16833" y="1954521"/>
            <a:ext cx="3557951" cy="1857773"/>
          </a:xfrm>
          <a:prstGeom prst="rect">
            <a:avLst/>
          </a:prstGeom>
        </p:spPr>
      </p:pic>
      <p:cxnSp>
        <p:nvCxnSpPr>
          <p:cNvPr id="13" name="Straight Arrow Connector 12">
            <a:extLst>
              <a:ext uri="{FF2B5EF4-FFF2-40B4-BE49-F238E27FC236}">
                <a16:creationId xmlns:a16="http://schemas.microsoft.com/office/drawing/2014/main" id="{7C20E8F7-846F-2850-5EE9-0EA26D37D4AF}"/>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988DDC9-0F0E-8CA9-8306-A78B2D8C406D}"/>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5" name="TextBox 124">
            <a:extLst>
              <a:ext uri="{FF2B5EF4-FFF2-40B4-BE49-F238E27FC236}">
                <a16:creationId xmlns:a16="http://schemas.microsoft.com/office/drawing/2014/main" id="{E19F4F5F-248E-78C0-0BB8-9D11311CE826}"/>
              </a:ext>
            </a:extLst>
          </p:cNvPr>
          <p:cNvSpPr txBox="1"/>
          <p:nvPr/>
        </p:nvSpPr>
        <p:spPr>
          <a:xfrm>
            <a:off x="36693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900" dirty="0">
                <a:solidFill>
                  <a:srgbClr val="091F2C"/>
                </a:solidFill>
                <a:latin typeface="Segoe Sans Display Semibold"/>
              </a:rPr>
              <a:t>Choose a template and adapt it</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From the template dropdown, select the template you want to use. You can then adapt </a:t>
            </a:r>
            <a:r>
              <a:rPr lang="en-US" sz="800" dirty="0">
                <a:solidFill>
                  <a:srgbClr val="091F2C"/>
                </a:solidFill>
                <a:latin typeface="Segoe Sans Display"/>
              </a:rPr>
              <a:t>the pre-populated description, Instructions, name or logo </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to best suit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1" name="Rectangle: Rounded Corners 60">
            <a:extLst>
              <a:ext uri="{FF2B5EF4-FFF2-40B4-BE49-F238E27FC236}">
                <a16:creationId xmlns:a16="http://schemas.microsoft.com/office/drawing/2014/main" id="{26F5D698-5EE9-977F-EAA4-7E78E6D8680E}"/>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6" name="Rectangle: Rounded Corners 45">
            <a:extLst>
              <a:ext uri="{FF2B5EF4-FFF2-40B4-BE49-F238E27FC236}">
                <a16:creationId xmlns:a16="http://schemas.microsoft.com/office/drawing/2014/main" id="{363D2530-7B6B-7CF0-1AED-3BB0942DDB26}"/>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 name="Picture 14" descr="The Agent Builder interface. The user is selecting a template from the template dropdown menu">
            <a:extLst>
              <a:ext uri="{FF2B5EF4-FFF2-40B4-BE49-F238E27FC236}">
                <a16:creationId xmlns:a16="http://schemas.microsoft.com/office/drawing/2014/main" id="{6BD2755B-37F0-346F-5BAA-5E3CD5A5F50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220998" y="4371295"/>
            <a:ext cx="3551624" cy="1859227"/>
          </a:xfrm>
          <a:prstGeom prst="rect">
            <a:avLst/>
          </a:prstGeom>
        </p:spPr>
      </p:pic>
      <p:cxnSp>
        <p:nvCxnSpPr>
          <p:cNvPr id="14" name="Straight Arrow Connector 13">
            <a:extLst>
              <a:ext uri="{FF2B5EF4-FFF2-40B4-BE49-F238E27FC236}">
                <a16:creationId xmlns:a16="http://schemas.microsoft.com/office/drawing/2014/main" id="{347518FB-5786-2F7A-DA03-48BBC93D9C5E}"/>
              </a:ext>
              <a:ext uri="{C183D7F6-B498-43B3-948B-1728B52AA6E4}">
                <adec:decorative xmlns:adec="http://schemas.microsoft.com/office/drawing/2017/decorative" val="1"/>
              </a:ext>
            </a:extLst>
          </p:cNvPr>
          <p:cNvCxnSpPr>
            <a:cxnSpLocks/>
          </p:cNvCxnSpPr>
          <p:nvPr/>
        </p:nvCxnSpPr>
        <p:spPr>
          <a:xfrm flipH="1">
            <a:off x="3566160" y="4706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E9D5B6DF-AEF6-2B46-6840-C080B7C3140E}"/>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5" name="Rectangle: Rounded Corners 44">
            <a:extLst>
              <a:ext uri="{FF2B5EF4-FFF2-40B4-BE49-F238E27FC236}">
                <a16:creationId xmlns:a16="http://schemas.microsoft.com/office/drawing/2014/main" id="{349A2651-3DB1-4642-7684-36864B28F301}"/>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7" name="Picture 16" descr="The Agent Builder interface. The fields are filled with the template content. The user is adding knowledge to the Knowledge section in the Agent builder.">
            <a:extLst>
              <a:ext uri="{FF2B5EF4-FFF2-40B4-BE49-F238E27FC236}">
                <a16:creationId xmlns:a16="http://schemas.microsoft.com/office/drawing/2014/main" id="{2FEB7F26-BCFB-0B86-A0F2-9EDB7D36646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6435372" y="4372662"/>
            <a:ext cx="3551624" cy="1856405"/>
          </a:xfrm>
          <a:prstGeom prst="rect">
            <a:avLst/>
          </a:prstGeom>
        </p:spPr>
      </p:pic>
      <p:cxnSp>
        <p:nvCxnSpPr>
          <p:cNvPr id="16" name="Straight Arrow Connector 15">
            <a:extLst>
              <a:ext uri="{FF2B5EF4-FFF2-40B4-BE49-F238E27FC236}">
                <a16:creationId xmlns:a16="http://schemas.microsoft.com/office/drawing/2014/main" id="{BA7B38F0-8349-F97D-F26C-7A1C05471909}"/>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FDEA750D-3387-95E0-C71F-3E2AD1C1E1EA}"/>
              </a:ext>
            </a:extLst>
          </p:cNvPr>
          <p:cNvSpPr txBox="1"/>
          <p:nvPr/>
        </p:nvSpPr>
        <p:spPr>
          <a:xfrm>
            <a:off x="1051677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your organization’s data</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Connect your agent to any data sources you want to use. You can add your organization's internal data, third-party business data, or other relevant information for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875560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A4C8-3CEE-5FF8-185D-9FB84A9CE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55DF7A-BB69-EE0C-A505-316545C2064F}"/>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A4CFA829-E64A-8FCC-ECE6-3004A16B8D38}"/>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658EBAF2-33F3-57B2-2B14-5ACE90F6C1B2}"/>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3239FE17-2783-CF4A-5BF0-83C72E9CE29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2/2</a:t>
            </a:r>
          </a:p>
        </p:txBody>
      </p:sp>
      <p:sp>
        <p:nvSpPr>
          <p:cNvPr id="48" name="Text Placeholder 47">
            <a:extLst>
              <a:ext uri="{FF2B5EF4-FFF2-40B4-BE49-F238E27FC236}">
                <a16:creationId xmlns:a16="http://schemas.microsoft.com/office/drawing/2014/main" id="{57B27877-A24F-E632-99EF-2B3C8550FD79}"/>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6" name="TextBox 125">
            <a:extLst>
              <a:ext uri="{FF2B5EF4-FFF2-40B4-BE49-F238E27FC236}">
                <a16:creationId xmlns:a16="http://schemas.microsoft.com/office/drawing/2014/main" id="{456D5955-26E7-8EC0-3A84-31EC45F82313}"/>
              </a:ext>
            </a:extLst>
          </p:cNvPr>
          <p:cNvSpPr txBox="1"/>
          <p:nvPr/>
        </p:nvSpPr>
        <p:spPr>
          <a:xfrm>
            <a:off x="366940" y="2264038"/>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Adapt sample prompts </a:t>
            </a:r>
            <a:endParaRPr lang="en-US" sz="900" dirty="0">
              <a:solidFill>
                <a:srgbClr val="091F2C"/>
              </a:solidFill>
              <a:latin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Review the pre-populated sample prompts and adapt them to your agent’s users. These provide an example of how to use the agent. </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269A3049-366E-8C6A-83FF-8DB30D717B13}"/>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4" name="Rectangle: Rounded Corners 43">
            <a:extLst>
              <a:ext uri="{FF2B5EF4-FFF2-40B4-BE49-F238E27FC236}">
                <a16:creationId xmlns:a16="http://schemas.microsoft.com/office/drawing/2014/main" id="{91BA014E-5ACC-0456-1055-B1DD05CA4918}"/>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Agent Builder interface. The fields are filled with the template content. The user is customising the example prompts">
            <a:extLst>
              <a:ext uri="{FF2B5EF4-FFF2-40B4-BE49-F238E27FC236}">
                <a16:creationId xmlns:a16="http://schemas.microsoft.com/office/drawing/2014/main" id="{3211B9B9-3E29-122C-FE88-484F814075A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24" name="Straight Arrow Connector 23">
            <a:extLst>
              <a:ext uri="{FF2B5EF4-FFF2-40B4-BE49-F238E27FC236}">
                <a16:creationId xmlns:a16="http://schemas.microsoft.com/office/drawing/2014/main" id="{849B7C23-88FF-9FB9-E32A-BB4898841901}"/>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CCB349FF-C452-DE29-DF85-084480F0CF93}"/>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3" name="Rectangle: Rounded Corners 42">
            <a:extLst>
              <a:ext uri="{FF2B5EF4-FFF2-40B4-BE49-F238E27FC236}">
                <a16:creationId xmlns:a16="http://schemas.microsoft.com/office/drawing/2014/main" id="{7CAC2956-A4D5-2C28-97DE-5C3DD20B95E8}"/>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1" name="Picture 20"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6F025A7B-35A1-AC13-EDBB-BCA8ED723DD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54" name="Straight Arrow Connector 53">
            <a:extLst>
              <a:ext uri="{FF2B5EF4-FFF2-40B4-BE49-F238E27FC236}">
                <a16:creationId xmlns:a16="http://schemas.microsoft.com/office/drawing/2014/main" id="{2751D6F8-40F4-801F-6E0A-B3E0448A9616}"/>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F9AD018-527C-A627-474D-D6265AA15C8F}"/>
              </a:ext>
            </a:extLst>
          </p:cNvPr>
          <p:cNvSpPr txBox="1"/>
          <p:nvPr/>
        </p:nvSpPr>
        <p:spPr>
          <a:xfrm>
            <a:off x="10516779" y="2259321"/>
            <a:ext cx="1418400"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a:t>
            </a:r>
            <a:br>
              <a:rPr kumimoji="0" lang="en-US" sz="800" b="0" i="0" u="none" strike="noStrike" kern="1200" cap="none" spc="0" normalizeH="0" baseline="0" noProof="0" dirty="0">
                <a:ln>
                  <a:noFill/>
                </a:ln>
                <a:solidFill>
                  <a:srgbClr val="091F2C"/>
                </a:solidFill>
                <a:effectLst/>
                <a:uLnTx/>
                <a:uFillTx/>
                <a:latin typeface="Segoe Sans Display"/>
                <a:ea typeface="+mn-ea"/>
                <a:cs typeface="+mn-cs"/>
              </a:rPr>
            </a:b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8" name="TextBox 127">
            <a:extLst>
              <a:ext uri="{FF2B5EF4-FFF2-40B4-BE49-F238E27FC236}">
                <a16:creationId xmlns:a16="http://schemas.microsoft.com/office/drawing/2014/main" id="{295A6854-6C84-8E03-067C-82E53A7656B4}"/>
              </a:ext>
            </a:extLst>
          </p:cNvPr>
          <p:cNvSpPr txBox="1"/>
          <p:nvPr/>
        </p:nvSpPr>
        <p:spPr>
          <a:xfrm>
            <a:off x="36693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5" name="Rectangle: Rounded Corners 64">
            <a:extLst>
              <a:ext uri="{FF2B5EF4-FFF2-40B4-BE49-F238E27FC236}">
                <a16:creationId xmlns:a16="http://schemas.microsoft.com/office/drawing/2014/main" id="{3782AC1B-B426-49E3-1A41-D91621EE9033}"/>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2" name="Rectangle: Rounded Corners 41">
            <a:extLst>
              <a:ext uri="{FF2B5EF4-FFF2-40B4-BE49-F238E27FC236}">
                <a16:creationId xmlns:a16="http://schemas.microsoft.com/office/drawing/2014/main" id="{A605D7AB-BDAF-04A3-DADC-6F7E7FDDEBB4}"/>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5" name="Picture 24" descr="The user has clicked the create button and the agent is created. A tooltip is asking the user to share or access the agent">
            <a:extLst>
              <a:ext uri="{FF2B5EF4-FFF2-40B4-BE49-F238E27FC236}">
                <a16:creationId xmlns:a16="http://schemas.microsoft.com/office/drawing/2014/main" id="{1FE656F3-B02D-A7C1-0E4A-E6E28F01A87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55" name="Straight Arrow Connector 54">
            <a:extLst>
              <a:ext uri="{FF2B5EF4-FFF2-40B4-BE49-F238E27FC236}">
                <a16:creationId xmlns:a16="http://schemas.microsoft.com/office/drawing/2014/main" id="{40B1D307-DC98-F3F3-D77B-B21BCDD6CBE7}"/>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403F09E-E147-9809-96BA-A9A055319884}"/>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1" name="Rectangle: Rounded Corners 40">
            <a:extLst>
              <a:ext uri="{FF2B5EF4-FFF2-40B4-BE49-F238E27FC236}">
                <a16:creationId xmlns:a16="http://schemas.microsoft.com/office/drawing/2014/main" id="{D1FBE436-C7DC-5596-F669-5A05CBBBDEF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9" name="Picture 28" descr="The new agent interface. The user is using the agent">
            <a:extLst>
              <a:ext uri="{FF2B5EF4-FFF2-40B4-BE49-F238E27FC236}">
                <a16:creationId xmlns:a16="http://schemas.microsoft.com/office/drawing/2014/main" id="{11EF3A84-DF06-A123-409D-6057EBF7E45B}"/>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56" name="Straight Arrow Connector 55">
            <a:extLst>
              <a:ext uri="{FF2B5EF4-FFF2-40B4-BE49-F238E27FC236}">
                <a16:creationId xmlns:a16="http://schemas.microsoft.com/office/drawing/2014/main" id="{1F2B10F2-A787-E1A2-0918-1ABD91F70ABF}"/>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91BA3443-5E07-81DF-0F61-C3B9CA8B7F43}"/>
              </a:ext>
            </a:extLst>
          </p:cNvPr>
          <p:cNvSpPr txBox="1"/>
          <p:nvPr/>
        </p:nvSpPr>
        <p:spPr>
          <a:xfrm>
            <a:off x="1051677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@mention your agent or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626130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4369855"/>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0" ma:contentTypeDescription="Create a new document." ma:contentTypeScope="" ma:versionID="b23a30b79ddcb34bda9f627ad153368e">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d071d04bc0e151dc6eb94c2bfbec4022"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4e0a3ad-3a37-4cff-beb8-cdd69c3a68b9">
      <Terms xmlns="http://schemas.microsoft.com/office/infopath/2007/PartnerControls"/>
    </lcf76f155ced4ddcb4097134ff3c332f>
    <Status xmlns="64e0a3ad-3a37-4cff-beb8-cdd69c3a68b9">Draft</Status>
    <TaxCatchAll xmlns="afefc9b0-eaf5-4f8f-8c91-d01d7cb6f86f" xsi:nil="true"/>
  </documentManagement>
</p:properties>
</file>

<file path=customXml/itemProps1.xml><?xml version="1.0" encoding="utf-8"?>
<ds:datastoreItem xmlns:ds="http://schemas.openxmlformats.org/officeDocument/2006/customXml" ds:itemID="{2DE09AF1-16D0-4E12-A378-FF9F17EC200A}"/>
</file>

<file path=customXml/itemProps2.xml><?xml version="1.0" encoding="utf-8"?>
<ds:datastoreItem xmlns:ds="http://schemas.openxmlformats.org/officeDocument/2006/customXml" ds:itemID="{1A1C77F2-18B3-451D-A63D-30ABE89063D2}"/>
</file>

<file path=customXml/itemProps3.xml><?xml version="1.0" encoding="utf-8"?>
<ds:datastoreItem xmlns:ds="http://schemas.openxmlformats.org/officeDocument/2006/customXml" ds:itemID="{56E494C3-DAD2-4EDF-BEFD-DEFCCD4D6C74}"/>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596</Words>
  <Application>Microsoft Office PowerPoint</Application>
  <PresentationFormat>Widescreen</PresentationFormat>
  <Paragraphs>55</Paragraphs>
  <Slides>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Consolas</vt:lpstr>
      <vt:lpstr>Segoe Sans Display</vt:lpstr>
      <vt:lpstr>Segoe Sans Display Semibold</vt:lpstr>
      <vt:lpstr>Segoe UI</vt:lpstr>
      <vt:lpstr>Wingdings</vt:lpstr>
      <vt:lpstr>Microsoft 365 Copilot Template</vt:lpstr>
      <vt:lpstr>Quiz Tutor</vt:lpstr>
      <vt:lpstr>Quiz Tutor </vt:lpstr>
      <vt:lpstr>Using templates in Copilot | Summary Steps 1/2</vt:lpstr>
      <vt:lpstr>Using templates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2025-07-22T19:46:44Z</dcterms:created>
  <dcterms:modified xsi:type="dcterms:W3CDTF">2025-07-22T19:47:10Z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0x01010000B966FD79224D4BA85F25A47B1A9825</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MSIP_Label_f42aa342-8706-4288-bd11-ebb85995028c_Extended_MSFT_Method">
    <vt:lpwstr>Automatic</vt:lpwstr>
  </property>
  <property fmtid="{D5CDD505-2E9C-101B-9397-08002B2CF9AE}" pid="12" name="Track">
    <vt:lpwstr/>
  </property>
  <property fmtid="{D5CDD505-2E9C-101B-9397-08002B2CF9AE}" pid="13" name="Event Venue">
    <vt:lpwstr/>
  </property>
  <property fmtid="{D5CDD505-2E9C-101B-9397-08002B2CF9AE}" pid="14" name="o92d4232daec467abb08246282070aa9">
    <vt:lpwstr/>
  </property>
  <property fmtid="{D5CDD505-2E9C-101B-9397-08002B2CF9AE}" pid="15" name="IsMyDocuments">
    <vt:bool>true</vt:bool>
  </property>
  <property fmtid="{D5CDD505-2E9C-101B-9397-08002B2CF9AE}" pid="16" name="Sensitivity">
    <vt:lpwstr>General</vt:lpwstr>
  </property>
  <property fmtid="{D5CDD505-2E9C-101B-9397-08002B2CF9AE}" pid="17" name="bc8cca776fa8455c8c00307ee3c527ad">
    <vt:lpwstr/>
  </property>
  <property fmtid="{D5CDD505-2E9C-101B-9397-08002B2CF9AE}" pid="18" name="MSIP_Label_f42aa342-8706-4288-bd11-ebb85995028c_Ref">
    <vt:lpwstr>https://api.informationprotection.azure.com/api/72f988bf-86f1-41af-91ab-2d7cd011db47</vt:lpwstr>
  </property>
  <property fmtid="{D5CDD505-2E9C-101B-9397-08002B2CF9AE}" pid="19" name="epPlatforms">
    <vt:lpwstr/>
  </property>
  <property fmtid="{D5CDD505-2E9C-101B-9397-08002B2CF9AE}" pid="20" name="Product">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_dlc_DocIdItemGuid">
    <vt:lpwstr>4230617f-e31b-4f22-8a5a-7761a22ded76</vt:lpwstr>
  </property>
  <property fmtid="{D5CDD505-2E9C-101B-9397-08002B2CF9AE}" pid="24" name="e93e2550f0ac4199ae3cf1406d72085e">
    <vt:lpwstr/>
  </property>
  <property fmtid="{D5CDD505-2E9C-101B-9397-08002B2CF9AE}" pid="25" name="Campaign">
    <vt:lpwstr/>
  </property>
</Properties>
</file>