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Lst>
  <p:notesMasterIdLst>
    <p:notesMasterId r:id="rId10"/>
  </p:notesMasterIdLst>
  <p:handoutMasterIdLst>
    <p:handoutMasterId r:id="rId11"/>
  </p:handoutMasterIdLst>
  <p:sldIdLst>
    <p:sldId id="2147479594" r:id="rId5"/>
    <p:sldId id="256" r:id="rId6"/>
    <p:sldId id="2147481794" r:id="rId7"/>
    <p:sldId id="2147481797" r:id="rId8"/>
    <p:sldId id="258" r:id="rId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0D2AAD-3CBD-4E77-9F78-9E5DA261FA19}" v="10" dt="2025-09-12T19:13:54.8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110" d="100"/>
          <a:sy n="110" d="100"/>
        </p:scale>
        <p:origin x="499" y="8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10/6/2025 11:41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10/6/2025 11:41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10/6/2025 11:41 AM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10/6/2025 11:41 AM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6.jpeg"/><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5" Type="http://schemas.openxmlformats.org/officeDocument/2006/relationships/image" Target="../media/image45.jpeg"/><Relationship Id="rId4"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68.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3.svg"/><Relationship Id="rId4" Type="http://schemas.openxmlformats.org/officeDocument/2006/relationships/image" Target="../media/image7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475571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3"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78.png"/><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11" Type="http://schemas.openxmlformats.org/officeDocument/2006/relationships/hyperlink" Target="https://learn.microsoft.com/en-us/microsoft-365-copilot/extensibility/prerequisites#agent-capabilities-for-microsoft-365-users" TargetMode="External"/><Relationship Id="rId5" Type="http://schemas.openxmlformats.org/officeDocument/2006/relationships/hyperlink" Target="https://adoption.microsoft.com/en-us/ai-agents/templates-and-examples/" TargetMode="External"/><Relationship Id="rId10" Type="http://schemas.openxmlformats.org/officeDocument/2006/relationships/hyperlink" Target="https://learn.microsoft.com/en-us/microsoft-365-copilot/extensibility/copilot-studio-agent-builder-build#websites" TargetMode="External"/><Relationship Id="rId4" Type="http://schemas.openxmlformats.org/officeDocument/2006/relationships/notesSlide" Target="../notesSlides/notesSlide2.xml"/><Relationship Id="rId9" Type="http://schemas.openxmlformats.org/officeDocument/2006/relationships/hyperlink" Target="https://learn.microsoft.com/en-us/microsoft-365-copilot/extensibility/copilot-studio-agent-builder-build#sharepoint-conte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dirty="0"/>
              <a:t>Product </a:t>
            </a:r>
            <a:br>
              <a:rPr lang="en-US" dirty="0"/>
            </a:br>
            <a:r>
              <a:rPr lang="en-US" dirty="0"/>
              <a:t>Crafter</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a:t>Build your M365 Copilot Agent </a:t>
            </a:r>
            <a:endParaRPr lang="en-US"/>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a:t>MICROSOFT 365 Copilot</a:t>
            </a:r>
          </a:p>
        </p:txBody>
      </p:sp>
      <p:sp>
        <p:nvSpPr>
          <p:cNvPr id="17" name="Title 16">
            <a:extLst>
              <a:ext uri="{FF2B5EF4-FFF2-40B4-BE49-F238E27FC236}">
                <a16:creationId xmlns:a16="http://schemas.microsoft.com/office/drawing/2014/main" id="{EEFE9909-CF4B-2099-D018-2B47502AE003}"/>
              </a:ext>
              <a:ext uri="{C183D7F6-B498-43B3-948B-1728B52AA6E4}">
                <adec:decorative xmlns:adec="http://schemas.microsoft.com/office/drawing/2017/decorative" val="0"/>
              </a:ext>
            </a:extLst>
          </p:cNvPr>
          <p:cNvSpPr>
            <a:spLocks noGrp="1"/>
          </p:cNvSpPr>
          <p:nvPr>
            <p:ph type="title"/>
          </p:nvPr>
        </p:nvSpPr>
        <p:spPr>
          <a:xfrm>
            <a:off x="584200" y="457200"/>
            <a:ext cx="11018520" cy="553998"/>
          </a:xfrm>
        </p:spPr>
        <p:txBody>
          <a:bodyPr/>
          <a:lstStyle/>
          <a:p>
            <a:r>
              <a:rPr lang="en-US" dirty="0">
                <a:cs typeface="Segoe UI"/>
              </a:rPr>
              <a:t>Product Crafter</a:t>
            </a:r>
            <a:endParaRPr lang="en-US" dirty="0"/>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200" y="1229205"/>
            <a:ext cx="5509610" cy="2299412"/>
          </a:xfrm>
        </p:spPr>
        <p:txBody>
          <a:bodyPr vert="horz" wrap="square" lIns="0" tIns="0" rIns="0" bIns="0" rtlCol="0" anchor="t">
            <a:spAutoFit/>
          </a:bodyPr>
          <a:lstStyle/>
          <a:p>
            <a:pPr defTabSz="582780">
              <a:lnSpc>
                <a:spcPct val="110000"/>
              </a:lnSpc>
              <a:spcBef>
                <a:spcPct val="0"/>
              </a:spcBef>
              <a:spcAft>
                <a:spcPts val="1200"/>
              </a:spcAft>
              <a:defRPr/>
            </a:pPr>
            <a:r>
              <a:rPr lang="en-US" sz="1600" dirty="0">
                <a:latin typeface="Segoe UI"/>
                <a:cs typeface="Segoe UI"/>
              </a:rPr>
              <a:t>The </a:t>
            </a:r>
            <a:r>
              <a:rPr lang="en-US" sz="1600" b="1" dirty="0">
                <a:latin typeface="Segoe UI"/>
                <a:cs typeface="Segoe UI"/>
              </a:rPr>
              <a:t>Product Crafter </a:t>
            </a:r>
            <a:r>
              <a:rPr lang="en-US" sz="1600" dirty="0">
                <a:latin typeface="Segoe UI"/>
                <a:cs typeface="Segoe UI"/>
              </a:rPr>
              <a:t>supports product managers, designers, and developers in early-stage planning by mapping customer journeys, generating user stories, and applying the Jobs-to-Be-Done framework to inform design decisions.</a:t>
            </a:r>
          </a:p>
          <a:p>
            <a:pPr defTabSz="582780">
              <a:lnSpc>
                <a:spcPct val="110000"/>
              </a:lnSpc>
              <a:spcBef>
                <a:spcPct val="0"/>
              </a:spcBef>
              <a:spcAft>
                <a:spcPts val="1200"/>
              </a:spcAft>
              <a:defRPr/>
            </a:pPr>
            <a:r>
              <a:rPr lang="en-US" sz="1600" dirty="0">
                <a:latin typeface="Segoe UI"/>
                <a:cs typeface="Segoe UI"/>
              </a:rPr>
              <a:t>By following proven product management practices, like the standard user story format and JTBD principles, the agent produces consistent, high-quality artefacts that align with business objectives.</a:t>
            </a:r>
          </a:p>
        </p:txBody>
      </p:sp>
      <p:sp>
        <p:nvSpPr>
          <p:cNvPr id="8" name="TextBox 7">
            <a:extLst>
              <a:ext uri="{FF2B5EF4-FFF2-40B4-BE49-F238E27FC236}">
                <a16:creationId xmlns:a16="http://schemas.microsoft.com/office/drawing/2014/main" id="{50DDE80E-DD04-05BB-5A01-1BEB0F607F07}"/>
              </a:ext>
            </a:extLst>
          </p:cNvPr>
          <p:cNvSpPr txBox="1"/>
          <p:nvPr/>
        </p:nvSpPr>
        <p:spPr>
          <a:xfrm>
            <a:off x="584200" y="3866599"/>
            <a:ext cx="5964882" cy="307777"/>
          </a:xfrm>
          <a:prstGeom prst="rect">
            <a:avLst/>
          </a:prstGeom>
          <a:noFill/>
        </p:spPr>
        <p:txBody>
          <a:bodyPr wrap="square" lIns="0" tIns="0" rIns="0" bIns="0" rtlCol="0">
            <a:spAutoFit/>
          </a:bodyPr>
          <a:lstStyle/>
          <a:p>
            <a:pPr algn="l"/>
            <a:r>
              <a:rPr lang="en-US" sz="1000" dirty="0">
                <a:solidFill>
                  <a:schemeClr val="accent1">
                    <a:lumMod val="75000"/>
                  </a:schemeClr>
                </a:solidFill>
                <a:effectLst/>
                <a:latin typeface="Segoe Sans Display" pitchFamily="2" charset="0"/>
              </a:rPr>
              <a:t>The necessary instructions and other information to build this agent are available in </a:t>
            </a:r>
            <a:r>
              <a:rPr lang="en-US" sz="1000" b="1" dirty="0">
                <a:solidFill>
                  <a:schemeClr val="accent1">
                    <a:lumMod val="75000"/>
                  </a:schemeClr>
                </a:solidFill>
                <a:effectLst/>
                <a:latin typeface="Segoe Sans Display" pitchFamily="2" charset="0"/>
              </a:rPr>
              <a:t>ProductCrafter_AgentFiles.zip</a:t>
            </a:r>
            <a:r>
              <a:rPr lang="en-US" sz="1000" dirty="0">
                <a:solidFill>
                  <a:schemeClr val="accent1">
                    <a:lumMod val="75000"/>
                  </a:schemeClr>
                </a:solidFill>
                <a:effectLst/>
                <a:latin typeface="Segoe Sans Display" pitchFamily="2" charset="0"/>
              </a:rPr>
              <a:t>, which can be downloaded from the </a:t>
            </a:r>
            <a:r>
              <a:rPr lang="en-US" sz="1000" dirty="0">
                <a:solidFill>
                  <a:schemeClr val="accent1">
                    <a:lumMod val="75000"/>
                  </a:schemeClr>
                </a:solidFill>
                <a:effectLst/>
                <a:latin typeface="Segoe Sans Display" pitchFamily="2" charset="0"/>
                <a:hlinkClick r:id="rId5"/>
              </a:rPr>
              <a:t>Microsoft Adoption page</a:t>
            </a:r>
            <a:r>
              <a:rPr lang="en-US" sz="1000" dirty="0">
                <a:solidFill>
                  <a:schemeClr val="accent1">
                    <a:lumMod val="75000"/>
                  </a:schemeClr>
                </a:solidFill>
                <a:effectLst/>
                <a:latin typeface="Segoe Sans Display" pitchFamily="2" charset="0"/>
              </a:rPr>
              <a:t>.</a:t>
            </a:r>
            <a:endParaRPr lang="en-US" sz="1000" dirty="0">
              <a:solidFill>
                <a:schemeClr val="accent1">
                  <a:lumMod val="75000"/>
                </a:schemeClr>
              </a:solidFill>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dirty="0">
                <a:solidFill>
                  <a:schemeClr val="accent4"/>
                </a:solidFill>
              </a:rPr>
              <a:t>WATCH THIS DEMO VIDEO!</a:t>
            </a:r>
          </a:p>
        </p:txBody>
      </p:sp>
      <p:pic>
        <p:nvPicPr>
          <p:cNvPr id="15" name="Product Crafter Demo" descr="Product Crafter demo video.">
            <a:hlinkClick r:id="" action="ppaction://media"/>
            <a:extLst>
              <a:ext uri="{FF2B5EF4-FFF2-40B4-BE49-F238E27FC236}">
                <a16:creationId xmlns:a16="http://schemas.microsoft.com/office/drawing/2014/main" id="{2F4FBFED-2A6E-2C10-977E-37F6B7D8914A}"/>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284B4395-F1F3-425D-94BB-453D9B3FD8F2}" label="" lang="en-us (1)" r:embed="rId6"/>
                        </p173:trackLst>
                      </p173:tracksInfo>
                    </p:ext>
                  </p14:extLst>
                </p14:media>
              </p:ext>
            </p:extLst>
          </p:nvPr>
        </p:nvPicPr>
        <p:blipFill>
          <a:blip r:embed="rId7"/>
          <a:stretch>
            <a:fillRect/>
          </a:stretch>
        </p:blipFill>
        <p:spPr>
          <a:xfrm>
            <a:off x="6719151" y="1444190"/>
            <a:ext cx="4986817" cy="2805085"/>
          </a:xfrm>
          <a:prstGeom prst="rect">
            <a:avLst/>
          </a:prstGeom>
        </p:spPr>
      </p:pic>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200" y="4589871"/>
            <a:ext cx="10404504" cy="1544462"/>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Product Crafter</a:t>
            </a:r>
            <a:r>
              <a:rPr lang="en-US" sz="1500" b="1" baseline="30000" dirty="0"/>
              <a:t>*</a:t>
            </a:r>
          </a:p>
          <a:p>
            <a:pPr marL="198438" indent="-198438" defTabSz="582780">
              <a:lnSpc>
                <a:spcPct val="110000"/>
              </a:lnSpc>
              <a:spcBef>
                <a:spcPct val="0"/>
              </a:spcBef>
              <a:spcAft>
                <a:spcPts val="800"/>
              </a:spcAft>
              <a:buFont typeface="Segoe Sans Display" pitchFamily="2" charset="0"/>
              <a:buChar char="₋"/>
              <a:tabLst>
                <a:tab pos="2693988" algn="l"/>
              </a:tabLst>
              <a:defRPr/>
            </a:pPr>
            <a:r>
              <a:rPr lang="en-US" sz="1500" u="sng" dirty="0"/>
              <a:t>Generate realistic personas and journeys</a:t>
            </a:r>
            <a:r>
              <a:rPr lang="en-US" sz="1500" dirty="0"/>
              <a:t> based on real data by connecting to a SharePoint repository containing documented user research findings, customer personas, and journey maps (</a:t>
            </a:r>
            <a:r>
              <a:rPr lang="en-US" sz="1500" dirty="0">
                <a:hlinkClick r:id="rId9"/>
              </a:rPr>
              <a:t>learn more…</a:t>
            </a:r>
            <a:r>
              <a:rPr lang="en-US" sz="1500" dirty="0"/>
              <a:t>)</a:t>
            </a:r>
          </a:p>
          <a:p>
            <a:pPr marL="198438" indent="-198438" defTabSz="582780">
              <a:lnSpc>
                <a:spcPct val="110000"/>
              </a:lnSpc>
              <a:spcBef>
                <a:spcPct val="0"/>
              </a:spcBef>
              <a:spcAft>
                <a:spcPts val="800"/>
              </a:spcAft>
              <a:buFont typeface="Segoe Sans Display" pitchFamily="2" charset="0"/>
              <a:buChar char="₋"/>
              <a:tabLst>
                <a:tab pos="2693988" algn="l"/>
              </a:tabLst>
              <a:defRPr/>
            </a:pPr>
            <a:r>
              <a:rPr lang="en-US" sz="1500" dirty="0">
                <a:cs typeface="Segoe Sans Display"/>
              </a:rPr>
              <a:t>By including webpages in the knowledge, the agent can </a:t>
            </a:r>
            <a:r>
              <a:rPr lang="en-US" sz="1500" u="sng" dirty="0">
                <a:cs typeface="Segoe Sans Display"/>
              </a:rPr>
              <a:t>access publicly available resources</a:t>
            </a:r>
            <a:r>
              <a:rPr lang="en-US" sz="1500" dirty="0">
                <a:cs typeface="Segoe Sans Display"/>
              </a:rPr>
              <a:t>, such as industry reports, product reviews, and user forums, and use that information to enrich its answers. </a:t>
            </a:r>
            <a:r>
              <a:rPr lang="en-US" sz="1500" dirty="0"/>
              <a:t>(</a:t>
            </a:r>
            <a:r>
              <a:rPr lang="en-US" sz="1500" dirty="0">
                <a:hlinkClick r:id="rId10"/>
              </a:rPr>
              <a:t>learn more…</a:t>
            </a:r>
            <a:r>
              <a:rPr lang="en-US" sz="1500" dirty="0"/>
              <a:t>)</a:t>
            </a:r>
            <a:endParaRPr lang="en-US" sz="1500" dirty="0">
              <a:cs typeface="Segoe Sans Display"/>
            </a:endParaRPr>
          </a:p>
        </p:txBody>
      </p:sp>
      <p:sp>
        <p:nvSpPr>
          <p:cNvPr id="10" name="TextBox 9">
            <a:extLst>
              <a:ext uri="{FF2B5EF4-FFF2-40B4-BE49-F238E27FC236}">
                <a16:creationId xmlns:a16="http://schemas.microsoft.com/office/drawing/2014/main" id="{689D5A2B-8657-CB34-0D27-284AF10CF3C7}"/>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dirty="0">
                <a:cs typeface="Segoe Sans Display"/>
                <a:hlinkClick r:id="rId11"/>
              </a:rPr>
              <a:t>* May require additional licensing and/or development </a:t>
            </a:r>
            <a:endParaRPr lang="en-US" sz="1050" dirty="0">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4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dirty="0">
                <a:solidFill>
                  <a:srgbClr val="091F2C"/>
                </a:solidFill>
                <a:latin typeface="Segoe Sans Display Semibold"/>
              </a:rPr>
              <a:t>Access agents in Copilot</a:t>
            </a:r>
          </a:p>
          <a:p>
            <a:pPr lvl="0" defTabSz="914400">
              <a:spcBef>
                <a:spcPts val="200"/>
              </a:spcBef>
              <a:defRPr/>
            </a:pPr>
            <a:r>
              <a:rPr lang="en-US" sz="800" dirty="0">
                <a:solidFill>
                  <a:srgbClr val="091F2C"/>
                </a:solidFill>
              </a:rPr>
              <a:t>Open Copilot and navigate to "Create agent” in the left pane. The left pane is where you will find your latest chats and can access the ability to add and create your own agents</a:t>
            </a:r>
            <a:endParaRPr lang="en-US" sz="1600" dirty="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defTabSz="914400">
              <a:spcBef>
                <a:spcPts val="200"/>
              </a:spcBef>
              <a:defRPr/>
            </a:pPr>
            <a:r>
              <a:rPr lang="en-US" sz="800" dirty="0">
                <a:solidFill>
                  <a:srgbClr val="091F2C"/>
                </a:solidFill>
                <a:latin typeface="Segoe Sans Display"/>
              </a:rPr>
              <a:t>In the</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dirty="0">
                <a:solidFill>
                  <a:srgbClr val="091F2C"/>
                </a:solidFill>
                <a:latin typeface="Segoe Sans Display Semibold"/>
              </a:rPr>
              <a:t>Define agent behavior</a:t>
            </a:r>
          </a:p>
          <a:p>
            <a:pPr lvl="0" defTabSz="914400">
              <a:spcBef>
                <a:spcPts val="200"/>
              </a:spcBef>
              <a:defRPr/>
            </a:pPr>
            <a:r>
              <a:rPr lang="en-US" sz="800" dirty="0">
                <a:solidFill>
                  <a:srgbClr val="091F2C"/>
                </a:solidFill>
              </a:rPr>
              <a:t>Use the Configure tab form to define how your Copilot will work. Use the icon, name, description and instructions provided for the agent, adapt them to your use case or use your own</a:t>
            </a:r>
            <a:endParaRPr lang="en-US" sz="1600" dirty="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dirty="0">
                <a:solidFill>
                  <a:srgbClr val="091F2C"/>
                </a:solidFill>
                <a:latin typeface="Segoe Sans Display Semibold"/>
              </a:rPr>
              <a:t>Add your organization’s data</a:t>
            </a:r>
          </a:p>
          <a:p>
            <a:pPr lvl="0" defTabSz="914400">
              <a:spcBef>
                <a:spcPts val="200"/>
              </a:spcBef>
              <a:defRPr/>
            </a:pPr>
            <a:r>
              <a:rPr lang="en-US" sz="800" dirty="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dirty="0">
              <a:solidFill>
                <a:srgbClr val="091F2C"/>
              </a:solidFill>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Add sample prompts </a:t>
            </a:r>
            <a:endParaRPr lang="en-US" sz="900" dirty="0">
              <a:solidFill>
                <a:srgbClr val="091F2C"/>
              </a:solidFill>
              <a:latin typeface="Segoe Sans Display Semibold"/>
            </a:endParaRPr>
          </a:p>
          <a:p>
            <a:pPr lvl="0" defTabSz="914400">
              <a:spcBef>
                <a:spcPts val="200"/>
              </a:spcBef>
              <a:defRPr/>
            </a:pPr>
            <a:r>
              <a:rPr lang="en-US" sz="800" dirty="0">
                <a:solidFill>
                  <a:srgbClr val="091F2C"/>
                </a:solidFill>
              </a:rPr>
              <a:t>Add sample prompts for your agent’s users. These provide an example of how to use the agent. Use the provided sample prompts for the agent, adapt them to your use case or create your own</a:t>
            </a:r>
            <a:endParaRPr lang="en-US" sz="1600" dirty="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dirty="0">
                <a:solidFill>
                  <a:srgbClr val="091F2C"/>
                </a:solidFill>
                <a:latin typeface="Segoe Sans Display"/>
              </a:rPr>
              <a:t>y</a:t>
            </a:r>
            <a:r>
              <a:rPr kumimoji="0" lang="en-US" sz="800" b="0" i="0" u="none" strike="noStrike" kern="1200" cap="none" spc="0" normalizeH="0" baseline="0" noProof="0" dirty="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You can now use the agent or @mention your agent </a:t>
            </a:r>
            <a:r>
              <a:rPr lang="en-US" sz="800" dirty="0">
                <a:solidFill>
                  <a:srgbClr val="091F2C"/>
                </a:solidFill>
                <a:latin typeface="Segoe Sans Display"/>
              </a:rPr>
              <a:t>and</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dirty="0"/>
              <a:t>Thank you!</a:t>
            </a:r>
            <a:endParaRPr lang="en-US" sz="4000" dirty="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hlinkClick r:id="rId4"/>
              </a:rPr>
              <a:t>adoption.microsoft.com</a:t>
            </a:r>
            <a:endParaRPr lang="en-US" sz="1600"/>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8f4790c07f4a8cd98e83c6e3960eca35">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72a3e29b101d7ecc7c08ca719c1acb2e"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Props1.xml><?xml version="1.0" encoding="utf-8"?>
<ds:datastoreItem xmlns:ds="http://schemas.openxmlformats.org/officeDocument/2006/customXml" ds:itemID="{FF878367-6536-4689-A5A4-74D272E753E2}">
  <ds:schemaRefs>
    <ds:schemaRef ds:uri="http://schemas.microsoft.com/sharepoint/v3/contenttype/forms"/>
  </ds:schemaRefs>
</ds:datastoreItem>
</file>

<file path=customXml/itemProps2.xml><?xml version="1.0" encoding="utf-8"?>
<ds:datastoreItem xmlns:ds="http://schemas.openxmlformats.org/officeDocument/2006/customXml" ds:itemID="{9025D59D-2BBA-474C-817B-AFDC881322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054577-2124-4734-A21C-0FE67FFE225F}">
  <ds:schemaRefs>
    <ds:schemaRef ds:uri="http://schemas.microsoft.com/office/2006/metadata/properties"/>
    <ds:schemaRef ds:uri="http://schemas.microsoft.com/office/infopath/2007/PartnerControls"/>
    <ds:schemaRef ds:uri="64e0a3ad-3a37-4cff-beb8-cdd69c3a68b9"/>
    <ds:schemaRef ds:uri="http://schemas.microsoft.com/sharepoint/v3"/>
    <ds:schemaRef ds:uri="afefc9b0-eaf5-4f8f-8c91-d01d7cb6f86f"/>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606</Words>
  <Application>Microsoft Office PowerPoint</Application>
  <PresentationFormat>Widescreen</PresentationFormat>
  <Paragraphs>50</Paragraphs>
  <Slides>5</Slides>
  <Notes>2</Notes>
  <HiddenSlides>0</HiddenSlides>
  <MMClips>1</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Microsoft 365 Copilot Template</vt:lpstr>
      <vt:lpstr>Product  Crafter</vt:lpstr>
      <vt:lpstr>Product Crafter</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2025-09-12T19:13:54Z</dcterms:created>
  <dcterms:modified xsi:type="dcterms:W3CDTF">2025-10-06T18:41:18Z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