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6046" r:id="rId5"/>
    <p:sldMasterId id="2147486063" r:id="rId6"/>
    <p:sldMasterId id="2147486070" r:id="rId7"/>
    <p:sldMasterId id="2147486120" r:id="rId8"/>
    <p:sldMasterId id="2147486129" r:id="rId9"/>
    <p:sldMasterId id="2147486134" r:id="rId10"/>
    <p:sldMasterId id="2147486147" r:id="rId11"/>
  </p:sldMasterIdLst>
  <p:notesMasterIdLst>
    <p:notesMasterId r:id="rId50"/>
  </p:notesMasterIdLst>
  <p:handoutMasterIdLst>
    <p:handoutMasterId r:id="rId51"/>
  </p:handoutMasterIdLst>
  <p:sldIdLst>
    <p:sldId id="2147483627" r:id="rId12"/>
    <p:sldId id="285" r:id="rId13"/>
    <p:sldId id="266" r:id="rId14"/>
    <p:sldId id="291" r:id="rId15"/>
    <p:sldId id="2147483467" r:id="rId16"/>
    <p:sldId id="256" r:id="rId17"/>
    <p:sldId id="2147483628" r:id="rId18"/>
    <p:sldId id="263" r:id="rId19"/>
    <p:sldId id="273" r:id="rId20"/>
    <p:sldId id="2147479570" r:id="rId21"/>
    <p:sldId id="257" r:id="rId22"/>
    <p:sldId id="2147483630" r:id="rId23"/>
    <p:sldId id="2147483631" r:id="rId24"/>
    <p:sldId id="2147483632" r:id="rId25"/>
    <p:sldId id="265" r:id="rId26"/>
    <p:sldId id="259" r:id="rId27"/>
    <p:sldId id="258" r:id="rId28"/>
    <p:sldId id="2147483635" r:id="rId29"/>
    <p:sldId id="2147483636" r:id="rId30"/>
    <p:sldId id="262" r:id="rId31"/>
    <p:sldId id="2147483639" r:id="rId32"/>
    <p:sldId id="274" r:id="rId33"/>
    <p:sldId id="275" r:id="rId34"/>
    <p:sldId id="276" r:id="rId35"/>
    <p:sldId id="268" r:id="rId36"/>
    <p:sldId id="260" r:id="rId37"/>
    <p:sldId id="2147483641" r:id="rId38"/>
    <p:sldId id="2147483642" r:id="rId39"/>
    <p:sldId id="2147483643" r:id="rId40"/>
    <p:sldId id="261" r:id="rId41"/>
    <p:sldId id="2147483646" r:id="rId42"/>
    <p:sldId id="2147483645" r:id="rId43"/>
    <p:sldId id="270" r:id="rId44"/>
    <p:sldId id="269" r:id="rId45"/>
    <p:sldId id="272" r:id="rId46"/>
    <p:sldId id="2147483647" r:id="rId47"/>
    <p:sldId id="264" r:id="rId48"/>
    <p:sldId id="267" r:id="rId49"/>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066205E-5009-45C5-861D-B3EDD8CECFF8}">
          <p14:sldIdLst>
            <p14:sldId id="2147483627"/>
            <p14:sldId id="285"/>
            <p14:sldId id="266"/>
          </p14:sldIdLst>
        </p14:section>
        <p14:section name="Plan &amp; Prepare" id="{55E3CE5B-77E3-46F9-B3C3-34618B87E82A}">
          <p14:sldIdLst>
            <p14:sldId id="291"/>
            <p14:sldId id="2147483467"/>
            <p14:sldId id="256"/>
            <p14:sldId id="2147483628"/>
            <p14:sldId id="263"/>
            <p14:sldId id="273"/>
            <p14:sldId id="2147479570"/>
          </p14:sldIdLst>
        </p14:section>
        <p14:section name="Setup pre-requisites" id="{6F52E2F1-241A-41D0-AFA0-63B4E2B4079A}">
          <p14:sldIdLst>
            <p14:sldId id="257"/>
            <p14:sldId id="2147483630"/>
            <p14:sldId id="2147483631"/>
            <p14:sldId id="2147483632"/>
            <p14:sldId id="265"/>
          </p14:sldIdLst>
        </p14:section>
        <p14:section name="Setup People Skills" id="{91549275-6668-4550-B2E0-E617F989E24D}">
          <p14:sldIdLst>
            <p14:sldId id="259"/>
            <p14:sldId id="258"/>
            <p14:sldId id="2147483635"/>
            <p14:sldId id="2147483636"/>
            <p14:sldId id="262"/>
            <p14:sldId id="2147483639"/>
            <p14:sldId id="274"/>
            <p14:sldId id="275"/>
            <p14:sldId id="276"/>
            <p14:sldId id="268"/>
          </p14:sldIdLst>
        </p14:section>
        <p14:section name="Deploy to users" id="{26D6EAA6-6B59-420E-8D30-393A58ABC3B4}">
          <p14:sldIdLst>
            <p14:sldId id="260"/>
            <p14:sldId id="2147483641"/>
            <p14:sldId id="2147483642"/>
            <p14:sldId id="2147483643"/>
          </p14:sldIdLst>
        </p14:section>
        <p14:section name="Resources" id="{D0F719AA-8CCF-4C77-A446-7872C8D4D9DF}">
          <p14:sldIdLst>
            <p14:sldId id="261"/>
            <p14:sldId id="2147483646"/>
            <p14:sldId id="2147483645"/>
            <p14:sldId id="270"/>
            <p14:sldId id="269"/>
            <p14:sldId id="272"/>
            <p14:sldId id="2147483647"/>
            <p14:sldId id="264"/>
            <p14:sldId id="26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87FD0D05-1B6C-B9DD-05F5-5BAF8705D900}" name="Ron Sasaki" initials="RS" userId="S::rsasaki@microsoft.com::d50e61ca-c12c-4489-bcc9-f00936fa5f6e" providerId="AD"/>
  <p188:author id="{5A02B80E-149C-7DFD-4E8D-3782118F40E7}" name="Alicia Peterson (NAYAMODE INC)" initials="AP" userId="S::v-petersonal@microsoft.com::f8898314-5523-4930-acf0-2b563b2b4dc9" providerId="AD"/>
  <p188:author id="{9F74D31E-2A00-0449-0395-BFBE76809CBE}" name="Stacey Fang" initials="SF" userId="S::stfan@microsoft.com::2226f318-a573-4aa3-b1a4-189b5f5bd5a4" providerId="AD"/>
  <p188:author id="{2343EC37-96B6-7609-4A98-89C7DC423C62}" name="Jenny He" initials="JH" userId="S::jenny@stinson.co::a6e4b8db-d734-48f0-9d1e-a758940ee3af" providerId="AD"/>
  <p188:author id="{59B1B649-DB4E-6700-2653-FDCC695F36FC}" name="Diego Suarez Castillo" initials="DC" userId="S::disuarez@microsoft.com::2b55180a-c511-4764-b7c9-db15900ae9c3" providerId="AD"/>
  <p188:author id="{56B00C4E-EBE6-31C4-AF23-838DF2FCA70A}" name="Stephanie Mylenski" initials="SM" userId="S::stephmy@microsoft.com::8445b86e-5df3-4594-897c-dcd99eaa685a" providerId="AD"/>
  <p188:author id="{A68FA253-EFBF-A424-18C1-E84AA4C8C3EE}" name="Srivathsan Jagadeesan" initials="SJ" userId="S::srjagade@microsoft.com::25529d56-c5ad-4106-8907-e069b363e60c" providerId="AD"/>
  <p188:author id="{2599D662-58F1-05D4-B897-7B596CC238E7}" name="Anirudh Bajaj" initials="AB" userId="S::anirudhbajaj@microsoft.com::b8d2d9f0-3b31-4c1f-9aa9-d458d04bbb25" providerId="AD"/>
  <p188:author id="{1FDB258B-9A64-FFCC-3643-D260BBFB3383}" name="Olga Gordon" initials="OG" userId="S::ogordon@microsoft.com::102a02ab-8cd3-475b-8633-7a419b8c421c" providerId="AD"/>
  <p188:author id="{CB7B68A1-4208-96B1-9DF4-C573EB67B07D}" name="Jessie Hwang (MCAG)" initials="JH" userId="S::jhwang@microsoft.com::85f2306c-fd56-49d2-8dff-e96751c6f345" providerId="AD"/>
  <p188:author id="{603A48A6-C068-B949-1A4C-8F442BDCEF41}" name="Jim Banach" initials="" userId="S::jimbanach@microsoft.com::013eedea-94d2-42f2-be9a-aa78dc8e03ce" providerId="AD"/>
  <p188:author id="{F7817CB4-C1FC-07B0-08A7-4802814EC0F0}" name="Alex Pozin" initials="AP" userId="S::alexpozin@microsoft.com::41364d21-b8fe-4f09-9e65-a310296a1330" providerId="AD"/>
  <p188:author id="{A5B1E0B5-51BB-F383-05BD-7951C51A1983}" name="Kären Engelbrecht" initials="" userId="S::karenengelbrecht@velatrio.com::ade955cc-00d5-42d2-a1ea-9fcd0bd300f3" providerId="AD"/>
  <p188:author id="{84A72AC3-AFAC-727E-31AA-2E0222DD5CDB}" name="Rohit Mani" initials="RM" userId="S::rohitmani@microsoft.com::becd6ae0-0d99-44f2-a8f0-4232def08cb4" providerId="AD"/>
  <p188:author id="{B6AE05CB-BA50-71A0-E82B-3C80F4DC848B}" name="Alicia Peterson (NAYAMODE INC)" initials="AI" userId="S::v-petersonal_microsoft.com#ext#@stinsondesigninc.onmicrosoft.com::c18212e6-e44a-4b8c-8c3b-952f2b4ec637" providerId="AD"/>
  <p188:author id="{C4E76AE7-B1EA-7E45-08DF-405491BDFF1A}" name="Jojo Wright (She/Her)" initials="J(" userId="S::jowrig@microsoft.com::1adc0f8a-2bb3-4325-8852-161fb46abe3c" providerId="AD"/>
  <p188:author id="{A3AD1AF1-234F-6D92-FD5F-3650C5246166}" name="Chea Thaing" initials="CT" userId="S::cheathaing@microsoft.com::887d4e37-e5bf-4906-a4d0-3591ba59944d" providerId="AD"/>
  <p188:author id="{D32105F9-9EEB-E7C2-C53E-F99C3BFD1267}" name="Ben Summers" initials="" userId="S::bensum@microsoft.com::e52e1095-c0ac-4ef3-9ac8-6c98960055c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cmAuthor id="3" name="Mary Feil-Jacobs" initials="MF" lastIdx="27"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DFD"/>
    <a:srgbClr val="2764E7"/>
    <a:srgbClr val="6D78D8"/>
    <a:srgbClr val="FF6CE8"/>
    <a:srgbClr val="20BBC6"/>
    <a:srgbClr val="F9F7F6"/>
    <a:srgbClr val="3F6CE9"/>
    <a:srgbClr val="1EC8B0"/>
    <a:srgbClr val="764FF5"/>
    <a:srgbClr val="902C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AB543B-F889-4CFD-8AF1-91BCE069AEE5}" v="20" dt="2025-06-10T23:38:29.3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604" y="284"/>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microsoft.com/office/2018/10/relationships/authors" Target="author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microsoft.com/office/2016/11/relationships/changesInfo" Target="changesInfos/changesInfo1.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irudh Bajaj" userId="b8d2d9f0-3b31-4c1f-9aa9-d458d04bbb25" providerId="ADAL" clId="{6DAB543B-F889-4CFD-8AF1-91BCE069AEE5}"/>
    <pc:docChg chg="undo custSel addSld delSld modSld addSection modSection">
      <pc:chgData name="Anirudh Bajaj" userId="b8d2d9f0-3b31-4c1f-9aa9-d458d04bbb25" providerId="ADAL" clId="{6DAB543B-F889-4CFD-8AF1-91BCE069AEE5}" dt="2025-06-10T23:38:36.494" v="149" actId="47"/>
      <pc:docMkLst>
        <pc:docMk/>
      </pc:docMkLst>
      <pc:sldChg chg="addSp delSp modSp mod">
        <pc:chgData name="Anirudh Bajaj" userId="b8d2d9f0-3b31-4c1f-9aa9-d458d04bbb25" providerId="ADAL" clId="{6DAB543B-F889-4CFD-8AF1-91BCE069AEE5}" dt="2025-06-09T19:49:10.099" v="9" actId="21"/>
        <pc:sldMkLst>
          <pc:docMk/>
          <pc:sldMk cId="3297775300" sldId="268"/>
        </pc:sldMkLst>
        <pc:spChg chg="add del">
          <ac:chgData name="Anirudh Bajaj" userId="b8d2d9f0-3b31-4c1f-9aa9-d458d04bbb25" providerId="ADAL" clId="{6DAB543B-F889-4CFD-8AF1-91BCE069AEE5}" dt="2025-06-09T19:49:10.099" v="9" actId="21"/>
          <ac:spMkLst>
            <pc:docMk/>
            <pc:sldMk cId="3297775300" sldId="268"/>
            <ac:spMk id="2" creationId="{3A5EF140-1D8E-3A1D-DE0A-53049B769154}"/>
          </ac:spMkLst>
        </pc:spChg>
        <pc:spChg chg="add del">
          <ac:chgData name="Anirudh Bajaj" userId="b8d2d9f0-3b31-4c1f-9aa9-d458d04bbb25" providerId="ADAL" clId="{6DAB543B-F889-4CFD-8AF1-91BCE069AEE5}" dt="2025-06-09T19:49:10.099" v="9" actId="21"/>
          <ac:spMkLst>
            <pc:docMk/>
            <pc:sldMk cId="3297775300" sldId="268"/>
            <ac:spMk id="6" creationId="{AFC21DB6-84BC-A264-947E-28ACF9EEFA07}"/>
          </ac:spMkLst>
        </pc:spChg>
        <pc:graphicFrameChg chg="mod">
          <ac:chgData name="Anirudh Bajaj" userId="b8d2d9f0-3b31-4c1f-9aa9-d458d04bbb25" providerId="ADAL" clId="{6DAB543B-F889-4CFD-8AF1-91BCE069AEE5}" dt="2025-06-09T19:48:55.313" v="7"/>
          <ac:graphicFrameMkLst>
            <pc:docMk/>
            <pc:sldMk cId="3297775300" sldId="268"/>
            <ac:graphicFrameMk id="4" creationId="{1965BDAA-361C-F8A3-16D2-1FEA5522A1F2}"/>
          </ac:graphicFrameMkLst>
        </pc:graphicFrameChg>
      </pc:sldChg>
      <pc:sldChg chg="add">
        <pc:chgData name="Anirudh Bajaj" userId="b8d2d9f0-3b31-4c1f-9aa9-d458d04bbb25" providerId="ADAL" clId="{6DAB543B-F889-4CFD-8AF1-91BCE069AEE5}" dt="2025-06-10T23:38:29.352" v="148"/>
        <pc:sldMkLst>
          <pc:docMk/>
          <pc:sldMk cId="2399591741" sldId="269"/>
        </pc:sldMkLst>
      </pc:sldChg>
      <pc:sldChg chg="modSp del mod">
        <pc:chgData name="Anirudh Bajaj" userId="b8d2d9f0-3b31-4c1f-9aa9-d458d04bbb25" providerId="ADAL" clId="{6DAB543B-F889-4CFD-8AF1-91BCE069AEE5}" dt="2025-06-10T23:38:36.494" v="149" actId="47"/>
        <pc:sldMkLst>
          <pc:docMk/>
          <pc:sldMk cId="3837534899" sldId="271"/>
        </pc:sldMkLst>
        <pc:graphicFrameChg chg="modGraphic">
          <ac:chgData name="Anirudh Bajaj" userId="b8d2d9f0-3b31-4c1f-9aa9-d458d04bbb25" providerId="ADAL" clId="{6DAB543B-F889-4CFD-8AF1-91BCE069AEE5}" dt="2025-06-09T19:49:43.110" v="14" actId="207"/>
          <ac:graphicFrameMkLst>
            <pc:docMk/>
            <pc:sldMk cId="3837534899" sldId="271"/>
            <ac:graphicFrameMk id="7" creationId="{C45EBA61-E15A-F0CF-FB79-650143E69AAF}"/>
          </ac:graphicFrameMkLst>
        </pc:graphicFrameChg>
      </pc:sldChg>
      <pc:sldChg chg="addSp delSp modSp mod">
        <pc:chgData name="Anirudh Bajaj" userId="b8d2d9f0-3b31-4c1f-9aa9-d458d04bbb25" providerId="ADAL" clId="{6DAB543B-F889-4CFD-8AF1-91BCE069AEE5}" dt="2025-06-09T19:49:19.296" v="13"/>
        <pc:sldMkLst>
          <pc:docMk/>
          <pc:sldMk cId="2674790805" sldId="275"/>
        </pc:sldMkLst>
        <pc:spChg chg="del">
          <ac:chgData name="Anirudh Bajaj" userId="b8d2d9f0-3b31-4c1f-9aa9-d458d04bbb25" providerId="ADAL" clId="{6DAB543B-F889-4CFD-8AF1-91BCE069AEE5}" dt="2025-06-09T19:49:18.901" v="12" actId="478"/>
          <ac:spMkLst>
            <pc:docMk/>
            <pc:sldMk cId="2674790805" sldId="275"/>
            <ac:spMk id="4" creationId="{8BA70218-FCB2-6D81-503D-B0F0405D9375}"/>
          </ac:spMkLst>
        </pc:spChg>
        <pc:spChg chg="add mod">
          <ac:chgData name="Anirudh Bajaj" userId="b8d2d9f0-3b31-4c1f-9aa9-d458d04bbb25" providerId="ADAL" clId="{6DAB543B-F889-4CFD-8AF1-91BCE069AEE5}" dt="2025-06-09T19:49:19.296" v="13"/>
          <ac:spMkLst>
            <pc:docMk/>
            <pc:sldMk cId="2674790805" sldId="275"/>
            <ac:spMk id="8" creationId="{AAA2E99B-CDC4-ED01-DD62-718116CF8751}"/>
          </ac:spMkLst>
        </pc:spChg>
        <pc:spChg chg="add mod">
          <ac:chgData name="Anirudh Bajaj" userId="b8d2d9f0-3b31-4c1f-9aa9-d458d04bbb25" providerId="ADAL" clId="{6DAB543B-F889-4CFD-8AF1-91BCE069AEE5}" dt="2025-06-09T19:49:19.296" v="13"/>
          <ac:spMkLst>
            <pc:docMk/>
            <pc:sldMk cId="2674790805" sldId="275"/>
            <ac:spMk id="9" creationId="{F83A3EA0-5F89-E41E-9CF5-16078D0D5AFA}"/>
          </ac:spMkLst>
        </pc:spChg>
        <pc:graphicFrameChg chg="mod">
          <ac:chgData name="Anirudh Bajaj" userId="b8d2d9f0-3b31-4c1f-9aa9-d458d04bbb25" providerId="ADAL" clId="{6DAB543B-F889-4CFD-8AF1-91BCE069AEE5}" dt="2025-06-09T19:48:38.980" v="5" actId="572"/>
          <ac:graphicFrameMkLst>
            <pc:docMk/>
            <pc:sldMk cId="2674790805" sldId="275"/>
            <ac:graphicFrameMk id="7" creationId="{BC14A260-A008-5B0B-3020-7CE3B2BF382E}"/>
          </ac:graphicFrameMkLst>
        </pc:graphicFrameChg>
      </pc:sldChg>
      <pc:sldChg chg="addSp delSp modSp mod">
        <pc:chgData name="Anirudh Bajaj" userId="b8d2d9f0-3b31-4c1f-9aa9-d458d04bbb25" providerId="ADAL" clId="{6DAB543B-F889-4CFD-8AF1-91BCE069AEE5}" dt="2025-06-09T19:49:15.799" v="11"/>
        <pc:sldMkLst>
          <pc:docMk/>
          <pc:sldMk cId="1702495220" sldId="276"/>
        </pc:sldMkLst>
        <pc:spChg chg="add mod">
          <ac:chgData name="Anirudh Bajaj" userId="b8d2d9f0-3b31-4c1f-9aa9-d458d04bbb25" providerId="ADAL" clId="{6DAB543B-F889-4CFD-8AF1-91BCE069AEE5}" dt="2025-06-09T19:49:15.799" v="11"/>
          <ac:spMkLst>
            <pc:docMk/>
            <pc:sldMk cId="1702495220" sldId="276"/>
            <ac:spMk id="3" creationId="{5B3BF025-0009-F6E9-86BD-099037321563}"/>
          </ac:spMkLst>
        </pc:spChg>
        <pc:spChg chg="del">
          <ac:chgData name="Anirudh Bajaj" userId="b8d2d9f0-3b31-4c1f-9aa9-d458d04bbb25" providerId="ADAL" clId="{6DAB543B-F889-4CFD-8AF1-91BCE069AEE5}" dt="2025-06-09T19:49:15.249" v="10" actId="478"/>
          <ac:spMkLst>
            <pc:docMk/>
            <pc:sldMk cId="1702495220" sldId="276"/>
            <ac:spMk id="5" creationId="{E70B4EFE-DDD9-82B9-DAB7-B8E4D417457D}"/>
          </ac:spMkLst>
        </pc:spChg>
        <pc:spChg chg="add mod">
          <ac:chgData name="Anirudh Bajaj" userId="b8d2d9f0-3b31-4c1f-9aa9-d458d04bbb25" providerId="ADAL" clId="{6DAB543B-F889-4CFD-8AF1-91BCE069AEE5}" dt="2025-06-09T19:49:15.799" v="11"/>
          <ac:spMkLst>
            <pc:docMk/>
            <pc:sldMk cId="1702495220" sldId="276"/>
            <ac:spMk id="9" creationId="{AB728722-7B04-9394-A3BE-47ADF177F676}"/>
          </ac:spMkLst>
        </pc:spChg>
        <pc:graphicFrameChg chg="mod">
          <ac:chgData name="Anirudh Bajaj" userId="b8d2d9f0-3b31-4c1f-9aa9-d458d04bbb25" providerId="ADAL" clId="{6DAB543B-F889-4CFD-8AF1-91BCE069AEE5}" dt="2025-06-09T19:48:49.227" v="6"/>
          <ac:graphicFrameMkLst>
            <pc:docMk/>
            <pc:sldMk cId="1702495220" sldId="276"/>
            <ac:graphicFrameMk id="8" creationId="{EC0D31BD-3D4F-47AB-0F0B-F80013D25E40}"/>
          </ac:graphicFrameMkLst>
        </pc:graphicFrameChg>
      </pc:sldChg>
      <pc:sldChg chg="modSp mod">
        <pc:chgData name="Anirudh Bajaj" userId="b8d2d9f0-3b31-4c1f-9aa9-d458d04bbb25" providerId="ADAL" clId="{6DAB543B-F889-4CFD-8AF1-91BCE069AEE5}" dt="2025-06-09T19:53:14.167" v="139" actId="108"/>
        <pc:sldMkLst>
          <pc:docMk/>
          <pc:sldMk cId="136387547" sldId="285"/>
        </pc:sldMkLst>
        <pc:spChg chg="mod">
          <ac:chgData name="Anirudh Bajaj" userId="b8d2d9f0-3b31-4c1f-9aa9-d458d04bbb25" providerId="ADAL" clId="{6DAB543B-F889-4CFD-8AF1-91BCE069AEE5}" dt="2025-06-09T19:53:00.458" v="138" actId="108"/>
          <ac:spMkLst>
            <pc:docMk/>
            <pc:sldMk cId="136387547" sldId="285"/>
            <ac:spMk id="22" creationId="{4888A236-B9FB-907F-AAE1-9337CCA50FA1}"/>
          </ac:spMkLst>
        </pc:spChg>
        <pc:spChg chg="mod">
          <ac:chgData name="Anirudh Bajaj" userId="b8d2d9f0-3b31-4c1f-9aa9-d458d04bbb25" providerId="ADAL" clId="{6DAB543B-F889-4CFD-8AF1-91BCE069AEE5}" dt="2025-06-09T19:52:46.208" v="136" actId="108"/>
          <ac:spMkLst>
            <pc:docMk/>
            <pc:sldMk cId="136387547" sldId="285"/>
            <ac:spMk id="33" creationId="{11A7D9FC-A90E-BDC6-B171-DAA91DD1AA84}"/>
          </ac:spMkLst>
        </pc:spChg>
        <pc:spChg chg="mod">
          <ac:chgData name="Anirudh Bajaj" userId="b8d2d9f0-3b31-4c1f-9aa9-d458d04bbb25" providerId="ADAL" clId="{6DAB543B-F889-4CFD-8AF1-91BCE069AEE5}" dt="2025-06-09T19:52:43.753" v="135" actId="108"/>
          <ac:spMkLst>
            <pc:docMk/>
            <pc:sldMk cId="136387547" sldId="285"/>
            <ac:spMk id="35" creationId="{02D75A41-AAAF-85E0-6A97-C78FDA1657D8}"/>
          </ac:spMkLst>
        </pc:spChg>
        <pc:spChg chg="mod">
          <ac:chgData name="Anirudh Bajaj" userId="b8d2d9f0-3b31-4c1f-9aa9-d458d04bbb25" providerId="ADAL" clId="{6DAB543B-F889-4CFD-8AF1-91BCE069AEE5}" dt="2025-06-09T19:52:40.544" v="134" actId="108"/>
          <ac:spMkLst>
            <pc:docMk/>
            <pc:sldMk cId="136387547" sldId="285"/>
            <ac:spMk id="37" creationId="{AB503F3C-8E23-35B4-936E-FBD750D4E6A2}"/>
          </ac:spMkLst>
        </pc:spChg>
        <pc:spChg chg="mod">
          <ac:chgData name="Anirudh Bajaj" userId="b8d2d9f0-3b31-4c1f-9aa9-d458d04bbb25" providerId="ADAL" clId="{6DAB543B-F889-4CFD-8AF1-91BCE069AEE5}" dt="2025-06-09T19:53:14.167" v="139" actId="108"/>
          <ac:spMkLst>
            <pc:docMk/>
            <pc:sldMk cId="136387547" sldId="285"/>
            <ac:spMk id="39" creationId="{17CD8889-2AB4-A7FC-2F79-A83601046D3A}"/>
          </ac:spMkLst>
        </pc:spChg>
      </pc:sldChg>
      <pc:sldChg chg="addSp delSp modSp mod">
        <pc:chgData name="Anirudh Bajaj" userId="b8d2d9f0-3b31-4c1f-9aa9-d458d04bbb25" providerId="ADAL" clId="{6DAB543B-F889-4CFD-8AF1-91BCE069AEE5}" dt="2025-06-10T05:33:57.402" v="143" actId="21"/>
        <pc:sldMkLst>
          <pc:docMk/>
          <pc:sldMk cId="1231772915" sldId="2147483628"/>
        </pc:sldMkLst>
        <pc:spChg chg="add del mod">
          <ac:chgData name="Anirudh Bajaj" userId="b8d2d9f0-3b31-4c1f-9aa9-d458d04bbb25" providerId="ADAL" clId="{6DAB543B-F889-4CFD-8AF1-91BCE069AEE5}" dt="2025-06-10T05:33:57.402" v="143" actId="21"/>
          <ac:spMkLst>
            <pc:docMk/>
            <pc:sldMk cId="1231772915" sldId="2147483628"/>
            <ac:spMk id="2" creationId="{E84CD52D-BF2C-24CB-F15B-B3F00FCA0499}"/>
          </ac:spMkLst>
        </pc:spChg>
      </pc:sldChg>
      <pc:sldChg chg="addSp delSp modSp mod">
        <pc:chgData name="Anirudh Bajaj" userId="b8d2d9f0-3b31-4c1f-9aa9-d458d04bbb25" providerId="ADAL" clId="{6DAB543B-F889-4CFD-8AF1-91BCE069AEE5}" dt="2025-06-10T05:34:30.532" v="147" actId="21"/>
        <pc:sldMkLst>
          <pc:docMk/>
          <pc:sldMk cId="3698160806" sldId="2147483641"/>
        </pc:sldMkLst>
        <pc:spChg chg="add del mod">
          <ac:chgData name="Anirudh Bajaj" userId="b8d2d9f0-3b31-4c1f-9aa9-d458d04bbb25" providerId="ADAL" clId="{6DAB543B-F889-4CFD-8AF1-91BCE069AEE5}" dt="2025-06-10T05:34:30.532" v="147" actId="21"/>
          <ac:spMkLst>
            <pc:docMk/>
            <pc:sldMk cId="3698160806" sldId="2147483641"/>
            <ac:spMk id="5" creationId="{E84CD52D-BF2C-24CB-F15B-B3F00FCA049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52700EF-4563-E740-92E4-E23BA3F5389B}" type="datetime8">
              <a:rPr lang="en-US" smtClean="0">
                <a:latin typeface="Segoe UI" pitchFamily="34" charset="0"/>
              </a:rPr>
              <a:t>6/10/2025 4:38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AE102C2F-94C0-F241-B1C9-209EC2594BC4}" type="datetime8">
              <a:rPr lang="en-US" smtClean="0"/>
              <a:t>6/10/2025 4:38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Light"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2025-06-10 4:38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91936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EF465-0BC8-77C3-25BB-AC5F25EE77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CAD1BE-C25D-4C32-4B55-A0461E9460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18AA7B-146E-2DF7-BEF1-209DC92FC2FE}"/>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a:solidFill>
                  <a:schemeClr val="tx1"/>
                </a:solidFill>
                <a:effectLst/>
                <a:latin typeface="Segoe UI Light" pitchFamily="34" charset="0"/>
                <a:ea typeface="+mn-ea"/>
                <a:cs typeface="+mn-cs"/>
              </a:rPr>
              <a:t>The planning phase is critical for deployment success. This section ensures you understand what People Skills can do, have the right licenses, select appropriate pilot users, and plan security controls before any technical implementation begins.</a:t>
            </a:r>
          </a:p>
          <a:p>
            <a:endParaRPr lang="en-US"/>
          </a:p>
        </p:txBody>
      </p:sp>
      <p:sp>
        <p:nvSpPr>
          <p:cNvPr id="4" name="Header Placeholder 3">
            <a:extLst>
              <a:ext uri="{FF2B5EF4-FFF2-40B4-BE49-F238E27FC236}">
                <a16:creationId xmlns:a16="http://schemas.microsoft.com/office/drawing/2014/main" id="{02505B61-5893-1890-10F5-B6E39CF9F786}"/>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3122BAE2-7553-8BE9-B319-3644877C1ADB}"/>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062DE23-ECB4-1AC4-FE7D-A38E96A9637A}"/>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2025-06-10 4:38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58E99854-1AB7-A8AC-A5C3-4A0D89999C8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26204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62F34-1E21-59CB-71F8-9EDC958427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6A5871-1E84-65DC-932C-F54ADC53A6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1ACC5C-718E-ACC9-9E37-1B59B79B915A}"/>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a:solidFill>
                  <a:schemeClr val="tx1"/>
                </a:solidFill>
                <a:effectLst/>
                <a:latin typeface="Segoe UI Light" pitchFamily="34" charset="0"/>
                <a:ea typeface="+mn-ea"/>
                <a:cs typeface="+mn-cs"/>
              </a:rPr>
              <a:t>The planning phase is critical for deployment success. This section ensures you understand what People Skills can do, have the right licenses, select appropriate pilot users, and plan security controls before any technical implementation begins.</a:t>
            </a:r>
          </a:p>
          <a:p>
            <a:endParaRPr lang="en-US"/>
          </a:p>
        </p:txBody>
      </p:sp>
      <p:sp>
        <p:nvSpPr>
          <p:cNvPr id="4" name="Header Placeholder 3">
            <a:extLst>
              <a:ext uri="{FF2B5EF4-FFF2-40B4-BE49-F238E27FC236}">
                <a16:creationId xmlns:a16="http://schemas.microsoft.com/office/drawing/2014/main" id="{B40C2B94-7560-046B-8113-DFA8D9D13936}"/>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B5557E51-DE53-3E98-E938-25EB20AB3CFF}"/>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B8571BB-3098-C030-619D-4A7ECD1C15CE}"/>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2025-06-10 4:38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1C4D4499-EDFE-B4B6-E5A3-F4FA42C674A9}"/>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84430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B9E55-5C25-E7BC-1875-41AB607B0E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5D98BC-B9DC-43CD-05EA-5C64C63CC6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FA756B-75BF-BFF8-32C5-BE0DB652C5F7}"/>
              </a:ext>
            </a:extLst>
          </p:cNvPr>
          <p:cNvSpPr>
            <a:spLocks noGrp="1"/>
          </p:cNvSpPr>
          <p:nvPr>
            <p:ph type="body" idx="1"/>
          </p:nvPr>
        </p:nvSpPr>
        <p:spPr/>
        <p:txBody>
          <a:bodyPr/>
          <a:lstStyle/>
          <a:p>
            <a:pPr marL="285750" lvl="0" indent="-285750">
              <a:buFont typeface="Arial" panose="020B0604020202020204" pitchFamily="34" charset="0"/>
              <a:buChar char="•"/>
            </a:pPr>
            <a:r>
              <a:rPr lang="en-US"/>
              <a:t>After initial setup, Skills inference will start showing to users within 48 hours but it may take up to 5 days. For each subsequent change after initial setup, such as changes to the skills library, It may take up to 3 days for changes to be reflected in users’ suggested skills</a:t>
            </a:r>
          </a:p>
          <a:p>
            <a:pPr marL="285750" lvl="0" indent="-285750">
              <a:buFont typeface="Arial" panose="020B0604020202020204" pitchFamily="34" charset="0"/>
              <a:buChar char="•"/>
            </a:pPr>
            <a:r>
              <a:rPr lang="en-US"/>
              <a:t>For Skills experiences for leaders (in Skills Agent or Viva Insights), or Skills landscape report in Copilot Analytics please ensure the org. data file is uploaded which tells the system about your org. hierarchies, and the required roles (such as Analyst or Group Leader) are assigned in Viva Insights. Please review the previous section (Pre-requisites) for more details. </a:t>
            </a:r>
          </a:p>
          <a:p>
            <a:endParaRPr lang="en-US"/>
          </a:p>
        </p:txBody>
      </p:sp>
      <p:sp>
        <p:nvSpPr>
          <p:cNvPr id="4" name="Header Placeholder 3">
            <a:extLst>
              <a:ext uri="{FF2B5EF4-FFF2-40B4-BE49-F238E27FC236}">
                <a16:creationId xmlns:a16="http://schemas.microsoft.com/office/drawing/2014/main" id="{758BB0E2-C602-D53D-2AD8-AFAE53E310D4}"/>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DD046412-D09A-4618-CBEF-D990553BAFF5}"/>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EC5158F3-FBE6-1C2A-464C-DEC6F76FF486}"/>
              </a:ext>
            </a:extLst>
          </p:cNvPr>
          <p:cNvSpPr>
            <a:spLocks noGrp="1"/>
          </p:cNvSpPr>
          <p:nvPr>
            <p:ph type="dt" idx="1"/>
          </p:nvPr>
        </p:nvSpPr>
        <p:spPr/>
        <p:txBody>
          <a:bodyPr/>
          <a:lstStyle/>
          <a:p>
            <a:fld id="{AE102C2F-94C0-F241-B1C9-209EC2594BC4}" type="datetime8">
              <a:rPr lang="en-US" smtClean="0"/>
              <a:t>6/10/2025 4:38 PM</a:t>
            </a:fld>
            <a:endParaRPr lang="en-US"/>
          </a:p>
        </p:txBody>
      </p:sp>
      <p:sp>
        <p:nvSpPr>
          <p:cNvPr id="7" name="Slide Number Placeholder 6">
            <a:extLst>
              <a:ext uri="{FF2B5EF4-FFF2-40B4-BE49-F238E27FC236}">
                <a16:creationId xmlns:a16="http://schemas.microsoft.com/office/drawing/2014/main" id="{46074DA9-5F1C-88F8-A29A-028ED8D2CA38}"/>
              </a:ext>
            </a:extLst>
          </p:cNvPr>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2842006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*Note: </a:t>
            </a:r>
            <a:r>
              <a:rPr lang="en-US" sz="882" kern="1200" dirty="0">
                <a:solidFill>
                  <a:schemeClr val="tx1"/>
                </a:solidFill>
                <a:effectLst/>
                <a:latin typeface="Segoe UI Light" pitchFamily="34" charset="0"/>
                <a:ea typeface="+mn-ea"/>
                <a:cs typeface="+mn-cs"/>
              </a:rPr>
              <a:t>Admins can only soft-disable skill profile sharing, meaning you can opt-out all users of sharing their skills by default, but users are always able to add skills manually and opt-in to sharing those skills if they like. </a:t>
            </a:r>
          </a:p>
          <a:p>
            <a:endParaRPr lang="en-US" dirty="0"/>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6/10/2025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823441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DEB71-9960-DECC-416C-F88E6DFF36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06984C-8820-04F8-3093-3ADA9AE7D1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6188C9-DFCB-A37D-37E1-7E149DE0854E}"/>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*Note: </a:t>
            </a:r>
            <a:r>
              <a:rPr lang="en-US" sz="882" kern="1200" dirty="0">
                <a:solidFill>
                  <a:schemeClr val="tx1"/>
                </a:solidFill>
                <a:effectLst/>
                <a:latin typeface="Segoe UI Light" pitchFamily="34" charset="0"/>
                <a:ea typeface="+mn-ea"/>
                <a:cs typeface="+mn-cs"/>
              </a:rPr>
              <a:t>Admins can only soft-disable skill profile sharing, meaning you can opt-out all users of sharing their skills by default, but users are always able to add skills manually and opt-in to sharing those skills if they like. </a:t>
            </a:r>
          </a:p>
          <a:p>
            <a:endParaRPr lang="en-US" dirty="0"/>
          </a:p>
          <a:p>
            <a:endParaRPr lang="en-US" dirty="0"/>
          </a:p>
        </p:txBody>
      </p:sp>
      <p:sp>
        <p:nvSpPr>
          <p:cNvPr id="4" name="Header Placeholder 3">
            <a:extLst>
              <a:ext uri="{FF2B5EF4-FFF2-40B4-BE49-F238E27FC236}">
                <a16:creationId xmlns:a16="http://schemas.microsoft.com/office/drawing/2014/main" id="{A6DD10E1-81E6-92F4-91D0-A07EA0D7302B}"/>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71FABA42-0334-F3D4-185E-5AC8CB28180C}"/>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5715EFC-D39E-69EB-1CCF-F39E463CF0A3}"/>
              </a:ext>
            </a:extLst>
          </p:cNvPr>
          <p:cNvSpPr>
            <a:spLocks noGrp="1"/>
          </p:cNvSpPr>
          <p:nvPr>
            <p:ph type="dt" idx="1"/>
          </p:nvPr>
        </p:nvSpPr>
        <p:spPr/>
        <p:txBody>
          <a:bodyPr/>
          <a:lstStyle/>
          <a:p>
            <a:fld id="{AE102C2F-94C0-F241-B1C9-209EC2594BC4}" type="datetime8">
              <a:rPr lang="en-US" smtClean="0"/>
              <a:t>6/10/2025 4:38 PM</a:t>
            </a:fld>
            <a:endParaRPr lang="en-US"/>
          </a:p>
        </p:txBody>
      </p:sp>
      <p:sp>
        <p:nvSpPr>
          <p:cNvPr id="7" name="Slide Number Placeholder 6">
            <a:extLst>
              <a:ext uri="{FF2B5EF4-FFF2-40B4-BE49-F238E27FC236}">
                <a16:creationId xmlns:a16="http://schemas.microsoft.com/office/drawing/2014/main" id="{32FFCC60-3BAD-C9C5-3623-BF8901A461CC}"/>
              </a:ext>
            </a:extLst>
          </p:cNvPr>
          <p:cNvSpPr>
            <a:spLocks noGrp="1"/>
          </p:cNvSpPr>
          <p:nvPr>
            <p:ph type="sldNum" sz="quarter" idx="5"/>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2958747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0B180-4CF8-CBB2-8E1A-0A1ED9EF78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98A9BF-0E9E-3C09-9FA7-BB7FED1388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02BD23-A54B-C5AB-3655-144039753450}"/>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*Note: </a:t>
            </a:r>
            <a:r>
              <a:rPr lang="en-US" sz="882" kern="1200" dirty="0">
                <a:solidFill>
                  <a:schemeClr val="tx1"/>
                </a:solidFill>
                <a:effectLst/>
                <a:latin typeface="Segoe UI Light" pitchFamily="34" charset="0"/>
                <a:ea typeface="+mn-ea"/>
                <a:cs typeface="+mn-cs"/>
              </a:rPr>
              <a:t>Admins can only soft-disable skill profile sharing, meaning you can opt-out all users of sharing their skills by default, but users are always able to add skills manually and opt-in to sharing those skills if they like. </a:t>
            </a:r>
          </a:p>
          <a:p>
            <a:endParaRPr lang="en-US" dirty="0"/>
          </a:p>
          <a:p>
            <a:endParaRPr lang="en-US" dirty="0"/>
          </a:p>
        </p:txBody>
      </p:sp>
      <p:sp>
        <p:nvSpPr>
          <p:cNvPr id="4" name="Header Placeholder 3">
            <a:extLst>
              <a:ext uri="{FF2B5EF4-FFF2-40B4-BE49-F238E27FC236}">
                <a16:creationId xmlns:a16="http://schemas.microsoft.com/office/drawing/2014/main" id="{6C78CD53-C72E-0397-DEBB-991E17BC8EB3}"/>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6DE7AFCF-7084-7B5C-17EF-39287E639DC8}"/>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B90C938-E248-FE7E-2EEB-CF777F54A5D6}"/>
              </a:ext>
            </a:extLst>
          </p:cNvPr>
          <p:cNvSpPr>
            <a:spLocks noGrp="1"/>
          </p:cNvSpPr>
          <p:nvPr>
            <p:ph type="dt" idx="1"/>
          </p:nvPr>
        </p:nvSpPr>
        <p:spPr/>
        <p:txBody>
          <a:bodyPr/>
          <a:lstStyle/>
          <a:p>
            <a:fld id="{AE102C2F-94C0-F241-B1C9-209EC2594BC4}" type="datetime8">
              <a:rPr lang="en-US" smtClean="0"/>
              <a:t>6/10/2025 4:38 PM</a:t>
            </a:fld>
            <a:endParaRPr lang="en-US"/>
          </a:p>
        </p:txBody>
      </p:sp>
      <p:sp>
        <p:nvSpPr>
          <p:cNvPr id="7" name="Slide Number Placeholder 6">
            <a:extLst>
              <a:ext uri="{FF2B5EF4-FFF2-40B4-BE49-F238E27FC236}">
                <a16:creationId xmlns:a16="http://schemas.microsoft.com/office/drawing/2014/main" id="{916AB0B3-899F-7238-65BE-748C24267408}"/>
              </a:ext>
            </a:extLst>
          </p:cNvPr>
          <p:cNvSpPr>
            <a:spLocks noGrp="1"/>
          </p:cNvSpPr>
          <p:nvPr>
            <p:ph type="sldNum" sz="quarter" idx="5"/>
          </p:nvPr>
        </p:nvSpPr>
        <p:spPr/>
        <p:txBody>
          <a:bodyPr/>
          <a:lstStyle/>
          <a:p>
            <a:fld id="{B4008EB6-D09E-4580-8CD6-DDB14511944F}" type="slidenum">
              <a:rPr lang="en-US" smtClean="0"/>
              <a:pPr/>
              <a:t>25</a:t>
            </a:fld>
            <a:endParaRPr lang="en-US"/>
          </a:p>
        </p:txBody>
      </p:sp>
    </p:spTree>
    <p:extLst>
      <p:ext uri="{BB962C8B-B14F-4D97-AF65-F5344CB8AC3E}">
        <p14:creationId xmlns:p14="http://schemas.microsoft.com/office/powerpoint/2010/main" val="3703210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1C99F-0D07-1366-CF7C-14D798669A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86AE37-B450-4AEF-1359-2DBA946611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1E49E6-E2F3-26D1-77D9-CF9CCF68B7A2}"/>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a:solidFill>
                  <a:schemeClr val="tx1"/>
                </a:solidFill>
                <a:effectLst/>
                <a:latin typeface="Segoe UI Light" pitchFamily="34" charset="0"/>
                <a:ea typeface="+mn-ea"/>
                <a:cs typeface="+mn-cs"/>
              </a:rPr>
              <a:t>The planning phase is critical for deployment success. This section ensures you understand what People Skills can do, have the right licenses, select appropriate pilot users, and plan security controls before any technical implementation begins.</a:t>
            </a:r>
          </a:p>
          <a:p>
            <a:endParaRPr lang="en-US"/>
          </a:p>
        </p:txBody>
      </p:sp>
      <p:sp>
        <p:nvSpPr>
          <p:cNvPr id="4" name="Header Placeholder 3">
            <a:extLst>
              <a:ext uri="{FF2B5EF4-FFF2-40B4-BE49-F238E27FC236}">
                <a16:creationId xmlns:a16="http://schemas.microsoft.com/office/drawing/2014/main" id="{6F467B96-755E-4CA2-2028-81D9A5D64CCF}"/>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59445A9A-B682-9D0A-2C8F-B25E27E3BF05}"/>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5B513B1-0BE7-4367-6274-30C62B196C4E}"/>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2025-06-10 4:38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A25BDAC8-B7A5-614E-8C0F-445A068301D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06787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a:solidFill>
                  <a:schemeClr val="tx1"/>
                </a:solidFill>
                <a:effectLst/>
                <a:latin typeface="Segoe UI Light" pitchFamily="34" charset="0"/>
                <a:ea typeface="+mn-ea"/>
                <a:cs typeface="+mn-cs"/>
              </a:rPr>
              <a:t>Effective communication is crucial for pilot success. Use the provided templates to ensure consistent messaging about People Skills capabilities and pilot expectations. Tailor your communication to highlight the scenarios most relevant to your pilot users. Encourage direct feedback through in-product mechanisms and establish clear channels for questions or issues. Consider appointing champions within each department to provide peer support and encourage adoption.</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6/10/2025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165474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a:solidFill>
                  <a:schemeClr val="tx1"/>
                </a:solidFill>
                <a:effectLst/>
                <a:latin typeface="Segoe UI Light" pitchFamily="34" charset="0"/>
                <a:ea typeface="+mn-ea"/>
                <a:cs typeface="+mn-cs"/>
              </a:rPr>
              <a:t>Successful feedback collection requires targeting the right users for each scenario. HR analysts and organizational leaders provide the most valuable feedback for workforce planning scenarios, while end users can evaluate people discovery and networking improvements. Use interviews for deep insights from leaders and surveys for broader user input. Focus feedback collection on your original implementation goals to assess whether People Skills is delivering expected value.</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6/10/2025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2717415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a:solidFill>
                  <a:schemeClr val="tx1"/>
                </a:solidFill>
                <a:effectLst/>
                <a:latin typeface="Segoe UI Light" pitchFamily="34" charset="0"/>
                <a:ea typeface="+mn-ea"/>
                <a:cs typeface="+mn-cs"/>
              </a:rPr>
              <a:t>Evaluate pilot success by returning to your original implementation goals. Different scenarios require different success criteria - workforce planning scenarios should show value to HR professionals and leaders, while networking scenarios should improve employee collaboration. Analyze both quantitative metrics (adoption rates, feature usage) and qualitative feedback (user satisfaction, perceived value). Use this analysis to determine whether to proceed with broader deployment and what adjustments might be needed.</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6/10/2025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1986016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04B96-D637-717A-ECB1-5C2DC512B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700E8-8D4E-D0A9-B17C-203F5E87E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C4972-068E-45EA-9E3B-B580BC2B131D}"/>
              </a:ext>
            </a:extLst>
          </p:cNvPr>
          <p:cNvSpPr>
            <a:spLocks noGrp="1"/>
          </p:cNvSpPr>
          <p:nvPr>
            <p:ph type="body" idx="1"/>
          </p:nvPr>
        </p:nvSpPr>
        <p:spPr/>
        <p:txBody>
          <a:bodyPr/>
          <a:lstStyle/>
          <a:p>
            <a:r>
              <a:rPr lang="en-US" sz="882" kern="1200">
                <a:solidFill>
                  <a:schemeClr val="tx1"/>
                </a:solidFill>
                <a:effectLst/>
                <a:latin typeface="Segoe UI Light" pitchFamily="34" charset="0"/>
                <a:ea typeface="+mn-ea"/>
                <a:cs typeface="+mn-cs"/>
              </a:rPr>
              <a:t>This process flow provides a high-level roadmap for your People Skills deployment. Each section builds upon the previous one, ensuring a structured approach to implementation. </a:t>
            </a:r>
          </a:p>
        </p:txBody>
      </p:sp>
      <p:sp>
        <p:nvSpPr>
          <p:cNvPr id="4" name="Slide Number Placeholder 3">
            <a:extLst>
              <a:ext uri="{FF2B5EF4-FFF2-40B4-BE49-F238E27FC236}">
                <a16:creationId xmlns:a16="http://schemas.microsoft.com/office/drawing/2014/main" id="{1E7B3CA0-DEC4-7D64-B68E-773F3F1B2A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89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E57E4-4E6D-931F-F62F-B64DA01163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F9B882-94D9-B09E-38F1-61AC86D61D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1CFB05-F0F8-1AC1-DE1F-5F467015D7DE}"/>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a:solidFill>
                  <a:schemeClr val="tx1"/>
                </a:solidFill>
                <a:effectLst/>
                <a:latin typeface="Segoe UI Light" pitchFamily="34" charset="0"/>
                <a:ea typeface="+mn-ea"/>
                <a:cs typeface="+mn-cs"/>
              </a:rPr>
              <a:t>The planning phase is critical for deployment success. This section ensures you understand what People Skills can do, have the right licenses, select appropriate pilot users, and plan security controls before any technical implementation begins.</a:t>
            </a:r>
          </a:p>
          <a:p>
            <a:endParaRPr lang="en-US"/>
          </a:p>
        </p:txBody>
      </p:sp>
      <p:sp>
        <p:nvSpPr>
          <p:cNvPr id="4" name="Header Placeholder 3">
            <a:extLst>
              <a:ext uri="{FF2B5EF4-FFF2-40B4-BE49-F238E27FC236}">
                <a16:creationId xmlns:a16="http://schemas.microsoft.com/office/drawing/2014/main" id="{43CC5D37-07F6-7093-D67D-6063975AE39D}"/>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97D2A8D7-D705-6AFF-74E8-B1123CEFD431}"/>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C82765DE-6B72-C30C-55F1-7A9DDDA18DE6}"/>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2025-06-10 4:38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3F76B97E-DD77-124D-DC3C-B3B167C78CE4}"/>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19467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6/10/2025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36</a:t>
            </a:fld>
            <a:endParaRPr lang="en-US"/>
          </a:p>
        </p:txBody>
      </p:sp>
    </p:spTree>
    <p:extLst>
      <p:ext uri="{BB962C8B-B14F-4D97-AF65-F5344CB8AC3E}">
        <p14:creationId xmlns:p14="http://schemas.microsoft.com/office/powerpoint/2010/main" val="4164744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a:solidFill>
                  <a:schemeClr val="tx1"/>
                </a:solidFill>
                <a:effectLst/>
                <a:latin typeface="Segoe UI Light" pitchFamily="34" charset="0"/>
                <a:ea typeface="+mn-ea"/>
                <a:cs typeface="+mn-cs"/>
              </a:rPr>
              <a:t>The planning phase is critical for deployment success. This section ensures you understand what People Skills can do, have the right licenses, select appropriate pilot users, and plan security controls before any technical implementation begins.</a:t>
            </a: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2025-06-10 4:38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71425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have completed the Optimization assessment, it is recommended to hold a meeting with the User enablement group to make sure you address any additional questions about Copilot, data security, governance and data access, or any other questions about the responsible use of AI within the business. </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181DE0A4-41F7-C645-BBF5-9BB866804F69}"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2025-06-10 4:38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34711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1BA84-8BA8-F02E-D33F-BA9CFD6179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4D6DC5-79A0-83A8-E18E-9C106DA27C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317ADD-4C62-0149-C011-6FA4C2E8B818}"/>
              </a:ext>
            </a:extLst>
          </p:cNvPr>
          <p:cNvSpPr>
            <a:spLocks noGrp="1"/>
          </p:cNvSpPr>
          <p:nvPr>
            <p:ph type="body" idx="1"/>
          </p:nvPr>
        </p:nvSpPr>
        <p:spPr/>
        <p:txBody>
          <a:bodyPr/>
          <a:lstStyle/>
          <a:p>
            <a:r>
              <a:rPr lang="en-US" sz="882" kern="1200">
                <a:solidFill>
                  <a:schemeClr val="tx1"/>
                </a:solidFill>
                <a:effectLst/>
                <a:latin typeface="Segoe UI Light" pitchFamily="34" charset="0"/>
                <a:ea typeface="+mn-ea"/>
                <a:cs typeface="+mn-cs"/>
              </a:rPr>
              <a:t>People Skills provides capabilities across multiple Microsoft 365 experiences. End-user scenarios require minimal setup and provide immediate value through enhanced profile information and search capabilities. Advanced scenarios like learning recommendations and analytics require additional configuration but offer deeper insights for workforce planning and talent development. Understanding which scenarios matter most to your organization will guide your deployment strategy and licensing decisions.</a:t>
            </a:r>
          </a:p>
        </p:txBody>
      </p:sp>
      <p:sp>
        <p:nvSpPr>
          <p:cNvPr id="4" name="Slide Number Placeholder 3">
            <a:extLst>
              <a:ext uri="{FF2B5EF4-FFF2-40B4-BE49-F238E27FC236}">
                <a16:creationId xmlns:a16="http://schemas.microsoft.com/office/drawing/2014/main" id="{FED44D4D-91A0-1BB5-AF81-307EB307DA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23661E-A767-47CC-93FD-5DE84E538F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04275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a:solidFill>
                  <a:schemeClr val="tx1"/>
                </a:solidFill>
                <a:effectLst/>
                <a:latin typeface="Segoe UI Light" pitchFamily="34" charset="0"/>
                <a:ea typeface="+mn-ea"/>
                <a:cs typeface="+mn-cs"/>
              </a:rPr>
              <a:t>People Skills provides capabilities across multiple Microsoft 365 experiences. End-user scenarios require minimal setup and provide immediate value through enhanced profile information and search capabilities. Advanced scenarios like learning recommendations and analytics require additional configuration but offer deeper insights for workforce planning and talent development. Understanding which scenarios matter most to your organization will guide your deployment strategy and licensing decisions.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23661E-A767-47CC-93FD-5DE84E538F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9047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a:solidFill>
                  <a:schemeClr val="tx1"/>
                </a:solidFill>
                <a:effectLst/>
                <a:latin typeface="Segoe UI Light" pitchFamily="34" charset="0"/>
                <a:ea typeface="+mn-ea"/>
                <a:cs typeface="+mn-cs"/>
              </a:rPr>
              <a:t>Licensing requirements vary significantly by scenario. End-user experiences are the most accessible, requiring only People Skills setup. Learning scenarios need Viva Learning configuration. For Copilot Analytics scenarios every user being analyzed needs premium licenses, not just the person viewing reports. Leader scenarios require premium licenses for both the leader and all team members, with minimum team sizes for meaningful insights.</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6/10/2025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2001810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ECFD9-EB02-14E0-59EB-E5184E827F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A48DD3-E352-C2E6-7058-7B36DF6625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724CE5-D613-889C-F176-2ABEB266146D}"/>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649A86F-C111-9BA5-FA80-801099EE674C}"/>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19EDFBCB-3B1F-2D8D-3568-ADFBFADF2C6F}"/>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3FD9E13-42EF-282F-AFA7-9548129A60ED}"/>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181DE0A4-41F7-C645-BBF5-9BB866804F69}"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2025-06-10 4:38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2A3A1BB7-1194-F653-454F-BA4C6F5050A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25032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882" kern="1200">
                <a:solidFill>
                  <a:schemeClr val="tx1"/>
                </a:solidFill>
                <a:effectLst/>
                <a:latin typeface="Segoe UI Light" pitchFamily="34" charset="0"/>
                <a:ea typeface="+mn-ea"/>
                <a:cs typeface="+mn-cs"/>
              </a:rPr>
              <a:t>Pilot user selection significantly impacts deployment success. </a:t>
            </a:r>
            <a:br>
              <a:rPr lang="en-US" sz="882" kern="1200">
                <a:solidFill>
                  <a:schemeClr val="tx1"/>
                </a:solidFill>
                <a:effectLst/>
                <a:latin typeface="Segoe UI Light" pitchFamily="34" charset="0"/>
                <a:ea typeface="+mn-ea"/>
                <a:cs typeface="+mn-cs"/>
              </a:rPr>
            </a:br>
            <a:r>
              <a:rPr lang="en-US" sz="882" kern="1200">
                <a:solidFill>
                  <a:schemeClr val="tx1"/>
                </a:solidFill>
                <a:effectLst/>
                <a:latin typeface="Segoe UI Light" pitchFamily="34" charset="0"/>
                <a:ea typeface="+mn-ea"/>
                <a:cs typeface="+mn-cs"/>
              </a:rPr>
              <a:t>- Ensure you have representation from the required roles to test your key scenarios </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a:solidFill>
                  <a:schemeClr val="tx1"/>
                </a:solidFill>
                <a:effectLst/>
                <a:latin typeface="Segoe UI Light" pitchFamily="34" charset="0"/>
                <a:ea typeface="+mn-ea"/>
                <a:cs typeface="+mn-cs"/>
              </a:rPr>
              <a:t>For example, For those who want to test People Skills for Leaders, ensure there are some Org. Leaders (and/or Leader Delegates) in your list. </a:t>
            </a:r>
            <a:br>
              <a:rPr lang="en-US" sz="882" kern="1200">
                <a:solidFill>
                  <a:schemeClr val="tx1"/>
                </a:solidFill>
                <a:effectLst/>
                <a:latin typeface="Segoe UI Light" pitchFamily="34" charset="0"/>
                <a:ea typeface="+mn-ea"/>
                <a:cs typeface="+mn-cs"/>
              </a:rPr>
            </a:br>
            <a:r>
              <a:rPr lang="en-US" sz="882" kern="1200">
                <a:solidFill>
                  <a:schemeClr val="tx1"/>
                </a:solidFill>
                <a:effectLst/>
                <a:latin typeface="Segoe UI Light" pitchFamily="34" charset="0"/>
                <a:ea typeface="+mn-ea"/>
                <a:cs typeface="+mn-cs"/>
              </a:rPr>
              <a:t>- Ensure representation from diverse skill sets in your pilot group: Avoid over representation from one department such as HR or IT. Note that People Skills works best with technical skills (for example, Software Engineering) and performance may be limited with soft and functional skills (e.g. Project management, project leadership)</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a:solidFill>
                  <a:schemeClr val="tx1"/>
                </a:solidFill>
                <a:effectLst/>
                <a:latin typeface="Segoe UI Light" pitchFamily="34" charset="0"/>
                <a:ea typeface="+mn-ea"/>
                <a:cs typeface="+mn-cs"/>
              </a:rPr>
              <a:t>- Consider which users are likely to receive the best skills suggestions: Skills AI inferencing processes skills suggestions based on M365 work activity, and therefore works best with digital users who spend a significant portion of the work time in M365. Skills AI suggestions may be limited for frontline or field workers who do not spend time on M365. Remember AI suggestions may be limited for customers in industries which have higher restrictions on sharing sensitive skills, such as Healthcare or Legal.</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a:solidFill>
                  <a:schemeClr val="tx1"/>
                </a:solidFill>
                <a:effectLst/>
                <a:latin typeface="Segoe UI Light" pitchFamily="34" charset="0"/>
                <a:ea typeface="+mn-ea"/>
                <a:cs typeface="+mn-cs"/>
              </a:rPr>
              <a:t>- We recommend a minimum of 100 users for the experience to be effective, especially if you are considering creating PowerBI reports in Copilot Analytics. This is because users begin to realize the value of finding people in their network with certain skills in larger groups; and we need a minimum of 100 users make the org level filters and distribution in the Skills Landscape report effective. </a:t>
            </a:r>
          </a:p>
          <a:p>
            <a:pPr lvl="0"/>
            <a:br>
              <a:rPr lang="en-US" sz="882" kern="1200">
                <a:solidFill>
                  <a:schemeClr val="tx1"/>
                </a:solidFill>
                <a:effectLst/>
                <a:latin typeface="Segoe UI Light" pitchFamily="34" charset="0"/>
                <a:ea typeface="+mn-ea"/>
                <a:cs typeface="+mn-cs"/>
              </a:rPr>
            </a:br>
            <a:endParaRPr lang="en-US" sz="882" kern="1200">
              <a:solidFill>
                <a:schemeClr val="tx1"/>
              </a:solidFill>
              <a:effectLst/>
              <a:latin typeface="Segoe UI Light" pitchFamily="34" charset="0"/>
              <a:ea typeface="+mn-ea"/>
              <a:cs typeface="+mn-cs"/>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6/10/2025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1726250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9.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8.xml"/><Relationship Id="rId6" Type="http://schemas.openxmlformats.org/officeDocument/2006/relationships/image" Target="../media/image54.png"/><Relationship Id="rId5" Type="http://schemas.openxmlformats.org/officeDocument/2006/relationships/image" Target="../media/image4.emf"/><Relationship Id="rId4" Type="http://schemas.microsoft.com/office/2007/relationships/hdphoto" Target="../media/hdphoto2.wdp"/></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5.jpeg"/><Relationship Id="rId1" Type="http://schemas.openxmlformats.org/officeDocument/2006/relationships/slideMaster" Target="../slideMasters/slideMaster8.xml"/><Relationship Id="rId4" Type="http://schemas.openxmlformats.org/officeDocument/2006/relationships/image" Target="../media/image56.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7.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8.xml"/><Relationship Id="rId4" Type="http://schemas.microsoft.com/office/2007/relationships/hdphoto" Target="../media/hdphoto3.wdp"/></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8.xml"/><Relationship Id="rId4" Type="http://schemas.microsoft.com/office/2007/relationships/hdphoto" Target="../media/hdphoto3.wdp"/></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8.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8.xml"/><Relationship Id="rId6" Type="http://schemas.openxmlformats.org/officeDocument/2006/relationships/image" Target="../media/image14.png"/><Relationship Id="rId5" Type="http://schemas.openxmlformats.org/officeDocument/2006/relationships/image" Target="../media/image64.png"/><Relationship Id="rId4" Type="http://schemas.openxmlformats.org/officeDocument/2006/relationships/image" Target="../media/image13.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1.png"/><Relationship Id="rId1" Type="http://schemas.openxmlformats.org/officeDocument/2006/relationships/slideMaster" Target="../slideMasters/slideMaster8.xml"/><Relationship Id="rId4" Type="http://schemas.microsoft.com/office/2007/relationships/hdphoto" Target="../media/hdphoto4.wdp"/></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25.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Master" Target="../slideMasters/slideMaster4.xml"/><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4.xml"/><Relationship Id="rId4" Type="http://schemas.openxmlformats.org/officeDocument/2006/relationships/image" Target="../media/image31.jpe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4.xml"/><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Master" Target="../slideMasters/slideMaster4.xml"/><Relationship Id="rId6" Type="http://schemas.openxmlformats.org/officeDocument/2006/relationships/image" Target="../media/image36.jpeg"/><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25.jpe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Master" Target="../slideMasters/slideMaster4.xml"/><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12985457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10241280" cy="6858000"/>
          </a:xfrm>
          <a:prstGeom prst="rect">
            <a:avLst/>
          </a:prstGeom>
          <a:gradFill>
            <a:gsLst>
              <a:gs pos="30000">
                <a:srgbClr val="FFF8F3">
                  <a:alpha val="77451"/>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5993383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23174090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8_Color BG">
    <p:bg>
      <p:bgPr>
        <a:solidFill>
          <a:srgbClr val="E9E6E0"/>
        </a:solidFill>
        <a:effectLst/>
      </p:bgPr>
    </p:bg>
    <p:spTree>
      <p:nvGrpSpPr>
        <p:cNvPr id="1" name=""/>
        <p:cNvGrpSpPr/>
        <p:nvPr/>
      </p:nvGrpSpPr>
      <p:grpSpPr>
        <a:xfrm>
          <a:off x="0" y="0"/>
          <a:ext cx="0" cy="0"/>
          <a:chOff x="0" y="0"/>
          <a:chExt cx="0" cy="0"/>
        </a:xfrm>
      </p:grpSpPr>
      <p:pic>
        <p:nvPicPr>
          <p:cNvPr id="7" name="Picture 6" descr="A close up of a toy&#10;&#10;Description automatically generated">
            <a:extLst>
              <a:ext uri="{FF2B5EF4-FFF2-40B4-BE49-F238E27FC236}">
                <a16:creationId xmlns:a16="http://schemas.microsoft.com/office/drawing/2014/main" id="{FAAA01C7-D9B4-5FD5-4FEA-61756841FDB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4949" r="2" b="4951"/>
          <a:stretch/>
        </p:blipFill>
        <p:spPr>
          <a:xfrm>
            <a:off x="0" y="0"/>
            <a:ext cx="12191638" cy="6857796"/>
          </a:xfrm>
          <a:prstGeom prst="rect">
            <a:avLst/>
          </a:prstGeom>
        </p:spPr>
      </p:pic>
      <p:sp>
        <p:nvSpPr>
          <p:cNvPr id="3" name="Title Placeholder 1">
            <a:extLst>
              <a:ext uri="{FF2B5EF4-FFF2-40B4-BE49-F238E27FC236}">
                <a16:creationId xmlns:a16="http://schemas.microsoft.com/office/drawing/2014/main" id="{8479D426-82A7-259D-687F-28F57F1E609A}"/>
              </a:ext>
            </a:extLst>
          </p:cNvPr>
          <p:cNvSpPr>
            <a:spLocks noGrp="1"/>
          </p:cNvSpPr>
          <p:nvPr>
            <p:ph type="title"/>
          </p:nvPr>
        </p:nvSpPr>
        <p:spPr>
          <a:xfrm>
            <a:off x="588263" y="2875002"/>
            <a:ext cx="4853532" cy="1107996"/>
          </a:xfrm>
          <a:prstGeom prst="rect">
            <a:avLst/>
          </a:prstGeom>
        </p:spPr>
        <p:txBody>
          <a:bodyPr vert="horz" wrap="square" lIns="0" tIns="0" rIns="0" bIns="0" rtlCol="0" anchor="t">
            <a:spAutoFit/>
          </a:bodyPr>
          <a:lstStyle>
            <a:lvl1pPr>
              <a:defRPr sz="3600" b="1" i="0">
                <a:solidFill>
                  <a:schemeClr val="accent4">
                    <a:lumMod val="75000"/>
                  </a:schemeClr>
                </a:solidFill>
                <a:latin typeface="Segoe Sans Display Semibold" pitchFamily="2" charset="0"/>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115362020"/>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CEAD74-397D-0D97-9041-3CFAF98275DD}"/>
              </a:ext>
            </a:extLst>
          </p:cNvPr>
          <p:cNvSpPr>
            <a:spLocks noGrp="1"/>
          </p:cNvSpPr>
          <p:nvPr>
            <p:ph type="title"/>
          </p:nvPr>
        </p:nvSpPr>
        <p:spPr/>
        <p:txBody>
          <a:bodyPr/>
          <a:lstStyle/>
          <a:p>
            <a:r>
              <a:rPr lang="en-US"/>
              <a:t>Click to edit Master title style</a:t>
            </a:r>
          </a:p>
        </p:txBody>
      </p:sp>
      <p:sp>
        <p:nvSpPr>
          <p:cNvPr id="4" name="Text Placeholder 4">
            <a:extLst>
              <a:ext uri="{FF2B5EF4-FFF2-40B4-BE49-F238E27FC236}">
                <a16:creationId xmlns:a16="http://schemas.microsoft.com/office/drawing/2014/main" id="{06C78FC9-571D-C292-CABC-D6E40E5EF179}"/>
              </a:ext>
            </a:extLst>
          </p:cNvPr>
          <p:cNvSpPr>
            <a:spLocks noGrp="1"/>
          </p:cNvSpPr>
          <p:nvPr>
            <p:ph type="body" sz="quarter" idx="11" hasCustomPrompt="1"/>
          </p:nvPr>
        </p:nvSpPr>
        <p:spPr>
          <a:xfrm>
            <a:off x="576072" y="342645"/>
            <a:ext cx="11018520" cy="184666"/>
          </a:xfrm>
        </p:spPr>
        <p:txBody>
          <a:bodyPr/>
          <a:lstStyle>
            <a:lvl1pPr marL="0" indent="0">
              <a:buNone/>
              <a:defRPr sz="12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add optional eyebrow text</a:t>
            </a:r>
          </a:p>
        </p:txBody>
      </p:sp>
    </p:spTree>
    <p:extLst>
      <p:ext uri="{BB962C8B-B14F-4D97-AF65-F5344CB8AC3E}">
        <p14:creationId xmlns:p14="http://schemas.microsoft.com/office/powerpoint/2010/main" val="6315879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Only w bei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D2C7A-4F5B-353D-0C06-7346A8207B45}"/>
              </a:ext>
            </a:extLst>
          </p:cNvPr>
          <p:cNvSpPr/>
          <p:nvPr userDrawn="1"/>
        </p:nvSpPr>
        <p:spPr bwMode="auto">
          <a:xfrm>
            <a:off x="0" y="0"/>
            <a:ext cx="12188952" cy="6858000"/>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Sans Display" pitchFamily="2" charset="0"/>
            </a:endParaRP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0ABAD7C-69B5-267A-50D7-D08FB74F67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4651"/>
            <a:ext cx="12188952" cy="133281"/>
          </a:xfrm>
          <a:prstGeom prst="roundRect">
            <a:avLst>
              <a:gd name="adj" fmla="val 0"/>
            </a:avLst>
          </a:prstGeom>
        </p:spPr>
      </p:pic>
      <p:sp>
        <p:nvSpPr>
          <p:cNvPr id="5" name="Title 4">
            <a:extLst>
              <a:ext uri="{FF2B5EF4-FFF2-40B4-BE49-F238E27FC236}">
                <a16:creationId xmlns:a16="http://schemas.microsoft.com/office/drawing/2014/main" id="{0BCEAD74-397D-0D97-9041-3CFAF98275DD}"/>
              </a:ext>
            </a:extLst>
          </p:cNvPr>
          <p:cNvSpPr>
            <a:spLocks noGrp="1"/>
          </p:cNvSpPr>
          <p:nvPr>
            <p:ph type="title"/>
          </p:nvPr>
        </p:nvSpPr>
        <p:spPr/>
        <p:txBody>
          <a:bodyPr/>
          <a:lstStyle/>
          <a:p>
            <a:r>
              <a:rPr lang="en-US"/>
              <a:t>Click to edit Master title style</a:t>
            </a:r>
          </a:p>
        </p:txBody>
      </p:sp>
      <p:sp>
        <p:nvSpPr>
          <p:cNvPr id="4" name="Text Placeholder 4">
            <a:extLst>
              <a:ext uri="{FF2B5EF4-FFF2-40B4-BE49-F238E27FC236}">
                <a16:creationId xmlns:a16="http://schemas.microsoft.com/office/drawing/2014/main" id="{06C78FC9-571D-C292-CABC-D6E40E5EF179}"/>
              </a:ext>
            </a:extLst>
          </p:cNvPr>
          <p:cNvSpPr>
            <a:spLocks noGrp="1"/>
          </p:cNvSpPr>
          <p:nvPr>
            <p:ph type="body" sz="quarter" idx="11" hasCustomPrompt="1"/>
          </p:nvPr>
        </p:nvSpPr>
        <p:spPr>
          <a:xfrm>
            <a:off x="576072" y="342645"/>
            <a:ext cx="11018520" cy="184666"/>
          </a:xfrm>
        </p:spPr>
        <p:txBody>
          <a:bodyPr/>
          <a:lstStyle>
            <a:lvl1pPr marL="0" indent="0">
              <a:buNone/>
              <a:defRPr sz="12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add optional eyebrow text</a:t>
            </a:r>
          </a:p>
        </p:txBody>
      </p:sp>
    </p:spTree>
    <p:extLst>
      <p:ext uri="{BB962C8B-B14F-4D97-AF65-F5344CB8AC3E}">
        <p14:creationId xmlns:p14="http://schemas.microsoft.com/office/powerpoint/2010/main" val="5525839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Half content beige and blue gradi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E45F2B-FBCB-1B84-28EE-496686F1B43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1999" cy="6857999"/>
          </a:xfrm>
          <a:prstGeom prst="rect">
            <a:avLst/>
          </a:prstGeom>
        </p:spPr>
      </p:pic>
      <p:sp>
        <p:nvSpPr>
          <p:cNvPr id="3" name="Rectangle 2">
            <a:extLst>
              <a:ext uri="{FF2B5EF4-FFF2-40B4-BE49-F238E27FC236}">
                <a16:creationId xmlns:a16="http://schemas.microsoft.com/office/drawing/2014/main" id="{40251FF2-9BAA-90D6-CB54-C5329CC65C30}"/>
              </a:ext>
            </a:extLst>
          </p:cNvPr>
          <p:cNvSpPr/>
          <p:nvPr userDrawn="1"/>
        </p:nvSpPr>
        <p:spPr bwMode="auto">
          <a:xfrm>
            <a:off x="0" y="0"/>
            <a:ext cx="4267200" cy="6858000"/>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Sans Display" pitchFamily="2" charset="0"/>
            </a:endParaRPr>
          </a:p>
        </p:txBody>
      </p:sp>
      <p:pic>
        <p:nvPicPr>
          <p:cNvPr id="6" name="Picture 5" descr="A colorful gradient going from darker blue on the left side to light blue to magenta to orange on the right side">
            <a:extLst>
              <a:ext uri="{FF2B5EF4-FFF2-40B4-BE49-F238E27FC236}">
                <a16:creationId xmlns:a16="http://schemas.microsoft.com/office/drawing/2014/main" id="{3B0115F8-0692-C4F4-4C0A-0A3BCD6835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24651"/>
            <a:ext cx="12188952" cy="133281"/>
          </a:xfrm>
          <a:prstGeom prst="roundRect">
            <a:avLst>
              <a:gd name="adj" fmla="val 0"/>
            </a:avLst>
          </a:prstGeom>
        </p:spPr>
      </p:pic>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76073" y="512064"/>
            <a:ext cx="3383468" cy="430887"/>
          </a:xfrm>
        </p:spPr>
        <p:txBody>
          <a:bodyPr/>
          <a:lstStyle/>
          <a:p>
            <a:r>
              <a:rPr lang="en-US"/>
              <a:t>Click to edit Master title style</a:t>
            </a:r>
          </a:p>
        </p:txBody>
      </p:sp>
      <p:sp>
        <p:nvSpPr>
          <p:cNvPr id="4" name="Text Placeholder 4">
            <a:extLst>
              <a:ext uri="{FF2B5EF4-FFF2-40B4-BE49-F238E27FC236}">
                <a16:creationId xmlns:a16="http://schemas.microsoft.com/office/drawing/2014/main" id="{CE607471-1714-DF09-D946-DE3D04781CEF}"/>
              </a:ext>
            </a:extLst>
          </p:cNvPr>
          <p:cNvSpPr>
            <a:spLocks noGrp="1"/>
          </p:cNvSpPr>
          <p:nvPr>
            <p:ph type="body" sz="quarter" idx="11" hasCustomPrompt="1"/>
          </p:nvPr>
        </p:nvSpPr>
        <p:spPr>
          <a:xfrm>
            <a:off x="576073" y="342645"/>
            <a:ext cx="3383468" cy="184666"/>
          </a:xfrm>
        </p:spPr>
        <p:txBody>
          <a:bodyPr/>
          <a:lstStyle>
            <a:lvl1pPr marL="0" indent="0">
              <a:buNone/>
              <a:defRPr sz="12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add optional eyebrow text</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2063750"/>
            <a:ext cx="3378200" cy="4205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9488153"/>
      </p:ext>
    </p:extLst>
  </p:cSld>
  <p:clrMapOvr>
    <a:masterClrMapping/>
  </p:clrMapOvr>
  <p:transition>
    <p:fade/>
  </p:transition>
  <p:extLst>
    <p:ext uri="{DCECCB84-F9BA-43D5-87BE-67443E8EF086}">
      <p15:sldGuideLst xmlns:p15="http://schemas.microsoft.com/office/powerpoint/2012/main">
        <p15:guide id="1" orient="horz" pos="312">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_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gradFill flip="none" rotWithShape="1">
            <a:gsLst>
              <a:gs pos="0">
                <a:schemeClr val="accent6">
                  <a:lumMod val="20000"/>
                  <a:lumOff val="80000"/>
                </a:schemeClr>
              </a:gs>
              <a:gs pos="100000">
                <a:schemeClr val="bg2">
                  <a:lumMod val="90000"/>
                </a:schemeClr>
              </a:gs>
              <a:gs pos="69000">
                <a:srgbClr val="F9F2ED"/>
              </a:gs>
            </a:gsLst>
            <a:lin ang="1800000" scaled="0"/>
            <a:tileRect/>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latin typeface="Segoe Sans Display" pitchFamily="2"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76072" y="588963"/>
            <a:ext cx="4745164" cy="1514157"/>
          </a:xfrm>
        </p:spPr>
        <p:txBody>
          <a:bodyPr anchor="b"/>
          <a:lstStyle>
            <a:lvl1pPr>
              <a:defRPr/>
            </a:lvl1pPr>
          </a:lstStyle>
          <a:p>
            <a:r>
              <a:rPr lang="en-US"/>
              <a:t>Title square photo layout </a:t>
            </a:r>
          </a:p>
        </p:txBody>
      </p:sp>
      <p:sp>
        <p:nvSpPr>
          <p:cNvPr id="10" name="Text Placeholder 9">
            <a:extLst>
              <a:ext uri="{FF2B5EF4-FFF2-40B4-BE49-F238E27FC236}">
                <a16:creationId xmlns:a16="http://schemas.microsoft.com/office/drawing/2014/main" id="{93DC828C-6415-94AB-ED16-5F15E2D8994D}"/>
              </a:ext>
              <a:ext uri="{C183D7F6-B498-43B3-948B-1728B52AA6E4}">
                <adec:decorative xmlns:adec="http://schemas.microsoft.com/office/drawing/2017/decorative" val="0"/>
              </a:ext>
            </a:extLst>
          </p:cNvPr>
          <p:cNvSpPr>
            <a:spLocks noGrp="1"/>
          </p:cNvSpPr>
          <p:nvPr>
            <p:ph type="body" sz="quarter" idx="12"/>
          </p:nvPr>
        </p:nvSpPr>
        <p:spPr>
          <a:xfrm>
            <a:off x="576263" y="2743200"/>
            <a:ext cx="4745037" cy="3525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hqprint">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127944439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4419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
        <p:nvSpPr>
          <p:cNvPr id="3" name="Title 2">
            <a:extLst>
              <a:ext uri="{FF2B5EF4-FFF2-40B4-BE49-F238E27FC236}">
                <a16:creationId xmlns:a16="http://schemas.microsoft.com/office/drawing/2014/main" id="{1643C870-A3BC-0AE9-86FC-9186C69D574A}"/>
              </a:ext>
            </a:extLst>
          </p:cNvPr>
          <p:cNvSpPr>
            <a:spLocks noGrp="1"/>
          </p:cNvSpPr>
          <p:nvPr>
            <p:ph type="title" hasCustomPrompt="1"/>
          </p:nvPr>
        </p:nvSpPr>
        <p:spPr>
          <a:xfrm>
            <a:off x="585216" y="-420892"/>
            <a:ext cx="11018520" cy="276999"/>
          </a:xfrm>
        </p:spPr>
        <p:txBody>
          <a:bodyPr vert="horz" wrap="square" lIns="0" tIns="0" rIns="0" bIns="0" rtlCol="0" anchor="t">
            <a:spAutoFit/>
          </a:bodyPr>
          <a:lstStyle>
            <a:lvl1pPr>
              <a:defRPr lang="en-US" sz="1800" dirty="0"/>
            </a:lvl1pPr>
          </a:lstStyle>
          <a:p>
            <a:pPr lvl="0"/>
            <a:r>
              <a:rPr lang="en-US"/>
              <a:t>Close</a:t>
            </a:r>
          </a:p>
        </p:txBody>
      </p:sp>
    </p:spTree>
    <p:extLst>
      <p:ext uri="{BB962C8B-B14F-4D97-AF65-F5344CB8AC3E}">
        <p14:creationId xmlns:p14="http://schemas.microsoft.com/office/powerpoint/2010/main" val="3329349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1_Title Only w bei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D2C7A-4F5B-353D-0C06-7346A8207B45}"/>
              </a:ext>
            </a:extLst>
          </p:cNvPr>
          <p:cNvSpPr/>
          <p:nvPr userDrawn="1"/>
        </p:nvSpPr>
        <p:spPr bwMode="auto">
          <a:xfrm>
            <a:off x="0" y="0"/>
            <a:ext cx="12188952" cy="6858000"/>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Sans Display" pitchFamily="2" charset="0"/>
            </a:endParaRP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0ABAD7C-69B5-267A-50D7-D08FB74F67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4651"/>
            <a:ext cx="12188952" cy="133281"/>
          </a:xfrm>
          <a:prstGeom prst="roundRect">
            <a:avLst>
              <a:gd name="adj" fmla="val 0"/>
            </a:avLst>
          </a:prstGeom>
        </p:spPr>
      </p:pic>
      <p:sp>
        <p:nvSpPr>
          <p:cNvPr id="5" name="Title 4">
            <a:extLst>
              <a:ext uri="{FF2B5EF4-FFF2-40B4-BE49-F238E27FC236}">
                <a16:creationId xmlns:a16="http://schemas.microsoft.com/office/drawing/2014/main" id="{0BCEAD74-397D-0D97-9041-3CFAF98275DD}"/>
              </a:ext>
            </a:extLst>
          </p:cNvPr>
          <p:cNvSpPr>
            <a:spLocks noGrp="1"/>
          </p:cNvSpPr>
          <p:nvPr>
            <p:ph type="title"/>
          </p:nvPr>
        </p:nvSpPr>
        <p:spPr>
          <a:xfrm>
            <a:off x="419804" y="411480"/>
            <a:ext cx="11352392" cy="430887"/>
          </a:xfrm>
        </p:spPr>
        <p:txBody>
          <a:bodyPr/>
          <a:lstStyle>
            <a:lvl1pPr>
              <a:defRPr spc="0" baseline="0"/>
            </a:lvl1pPr>
          </a:lstStyle>
          <a:p>
            <a:r>
              <a:rPr lang="en-US"/>
              <a:t>Click to edit Master title style</a:t>
            </a:r>
          </a:p>
        </p:txBody>
      </p:sp>
    </p:spTree>
    <p:extLst>
      <p:ext uri="{BB962C8B-B14F-4D97-AF65-F5344CB8AC3E}">
        <p14:creationId xmlns:p14="http://schemas.microsoft.com/office/powerpoint/2010/main" val="35471898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495300" y="444095"/>
            <a:ext cx="11201400" cy="889405"/>
          </a:xfrm>
        </p:spPr>
        <p:txBody>
          <a:bodyPr anchor="t"/>
          <a:lstStyle/>
          <a:p>
            <a:r>
              <a:rPr lang="en-US"/>
              <a:t>Click to edit Master title style</a:t>
            </a:r>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042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6183323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495300" y="802540"/>
            <a:ext cx="2011680" cy="2694126"/>
          </a:xfrm>
        </p:spPr>
        <p:txBody>
          <a:bodyPr anchor="t"/>
          <a:lstStyle>
            <a:lvl1pPr>
              <a:defRPr sz="2200"/>
            </a:lvl1pPr>
          </a:lstStyle>
          <a:p>
            <a:r>
              <a:rPr lang="en-US"/>
              <a:t>Click to edit Master title style</a:t>
            </a:r>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4">
            <a:extLst>
              <a:ext uri="{FF2B5EF4-FFF2-40B4-BE49-F238E27FC236}">
                <a16:creationId xmlns:a16="http://schemas.microsoft.com/office/drawing/2014/main" id="{110C3206-54EC-E545-5D96-0ACA99E4DE18}"/>
              </a:ext>
            </a:extLst>
          </p:cNvPr>
          <p:cNvSpPr txBox="1">
            <a:spLocks/>
          </p:cNvSpPr>
          <p:nvPr userDrawn="1"/>
        </p:nvSpPr>
        <p:spPr>
          <a:xfrm>
            <a:off x="495300" y="458725"/>
            <a:ext cx="1963102" cy="246221"/>
          </a:xfrm>
          <a:prstGeom prst="rect">
            <a:avLst/>
          </a:prstGeom>
        </p:spPr>
        <p:txBody>
          <a:bodyPr vert="horz" wrap="square" lIns="0" tIns="0" rIns="0" bIns="0" rtlCol="0">
            <a:spAutoFit/>
          </a:bodyPr>
          <a:lstStyle>
            <a:lvl1pPr marL="0" marR="0" indent="0" algn="l" defTabSz="914400" rtl="0" eaLnBrk="1" fontAlgn="auto" latinLnBrk="0" hangingPunct="1">
              <a:lnSpc>
                <a:spcPct val="100000"/>
              </a:lnSpc>
              <a:spcBef>
                <a:spcPct val="0"/>
              </a:spcBef>
              <a:spcAft>
                <a:spcPts val="0"/>
              </a:spcAft>
              <a:buClrTx/>
              <a:buSzPct val="90000"/>
              <a:buFont typeface="Wingdings" panose="05000000000000000000" pitchFamily="2" charset="2"/>
              <a:buNone/>
              <a:tabLst/>
              <a:defRPr lang="en-US" sz="1600" b="1" i="0" kern="1200" cap="none" spc="300" baseline="0" dirty="0" smtClean="0">
                <a:ln w="3175">
                  <a:noFill/>
                </a:ln>
                <a:gradFill>
                  <a:gsLst>
                    <a:gs pos="0">
                      <a:srgbClr val="0078D4"/>
                    </a:gs>
                    <a:gs pos="99000">
                      <a:srgbClr val="C347C6"/>
                    </a:gs>
                  </a:gsLst>
                  <a:lin ang="2700000" scaled="0"/>
                </a:gradFill>
                <a:effectLst/>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Pct val="90000"/>
              <a:buFont typeface="Wingdings" panose="05000000000000000000" pitchFamily="2" charset="2"/>
              <a:buNone/>
              <a:tabLst/>
              <a:defRPr/>
            </a:pPr>
            <a:r>
              <a:rPr kumimoji="0" lang="en-US" sz="1600" b="1" i="0" u="none" strike="noStrike" kern="1200" cap="none" spc="300" normalizeH="0" baseline="0" noProof="0">
                <a:ln w="3175">
                  <a:noFill/>
                </a:ln>
                <a:gradFill>
                  <a:gsLst>
                    <a:gs pos="0">
                      <a:srgbClr val="0078D4"/>
                    </a:gs>
                    <a:gs pos="99000">
                      <a:srgbClr val="C347C6"/>
                    </a:gs>
                  </a:gsLst>
                  <a:lin ang="2700000" scaled="0"/>
                </a:gradFill>
                <a:effectLst/>
                <a:uLnTx/>
                <a:uFillTx/>
                <a:latin typeface="Segoe UI Semibold"/>
                <a:ea typeface="+mn-ea"/>
                <a:cs typeface="Segoe UI Semibold" panose="020B0502040204020203" pitchFamily="34" charset="0"/>
              </a:rPr>
              <a:t>PEOPLE SKILLS</a:t>
            </a:r>
          </a:p>
        </p:txBody>
      </p:sp>
    </p:spTree>
    <p:extLst>
      <p:ext uri="{BB962C8B-B14F-4D97-AF65-F5344CB8AC3E}">
        <p14:creationId xmlns:p14="http://schemas.microsoft.com/office/powerpoint/2010/main" val="23089323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descr="A close-up of a colorful spiral&#10;&#10;Description automatically generated">
            <a:extLst>
              <a:ext uri="{FF2B5EF4-FFF2-40B4-BE49-F238E27FC236}">
                <a16:creationId xmlns:a16="http://schemas.microsoft.com/office/drawing/2014/main" id="{05AD6BD6-B499-AF84-E9A5-BE7C78BBE3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1765" r="11765"/>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DF4F93-13B7-9E90-F2C3-66C182809D1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colorful spiral&#10;&#10;Description automatically generated">
            <a:extLst>
              <a:ext uri="{FF2B5EF4-FFF2-40B4-BE49-F238E27FC236}">
                <a16:creationId xmlns:a16="http://schemas.microsoft.com/office/drawing/2014/main" id="{799145B4-A11C-C3DF-BA47-3700F47BF4ED}"/>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artisticBlur radius="56"/>
                    </a14:imgEffect>
                  </a14:imgLayer>
                </a14:imgProps>
              </a:ext>
              <a:ext uri="{28A0092B-C50C-407E-A947-70E740481C1C}">
                <a14:useLocalDpi xmlns:a14="http://schemas.microsoft.com/office/drawing/2010/main"/>
              </a:ext>
            </a:extLst>
          </a:blip>
          <a:srcRect l="3677" t="41133" r="34559" b="20191"/>
          <a:stretch/>
        </p:blipFill>
        <p:spPr>
          <a:xfrm>
            <a:off x="508000" y="2282624"/>
            <a:ext cx="8534400" cy="3006050"/>
          </a:xfrm>
          <a:prstGeom prst="roundRect">
            <a:avLst>
              <a:gd name="adj" fmla="val 16667"/>
            </a:avLst>
          </a:prstGeom>
          <a:ln>
            <a:noFill/>
          </a:ln>
          <a:effectLst>
            <a:softEdge rad="0"/>
          </a:effectLst>
          <a:scene3d>
            <a:camera prst="orthographicFront"/>
            <a:lightRig rig="contrasting" dir="t">
              <a:rot lat="0" lon="0" rev="4200000"/>
            </a:lightRig>
          </a:scene3d>
          <a:sp3d prstMaterial="plastic">
            <a:bevelT w="0" h="0" prst="relaxedInset"/>
            <a:contourClr>
              <a:srgbClr val="969696"/>
            </a:contourClr>
          </a:sp3d>
        </p:spPr>
      </p:pic>
      <p:sp>
        <p:nvSpPr>
          <p:cNvPr id="4" name="Rectangle: Rounded Corners 3">
            <a:extLst>
              <a:ext uri="{FF2B5EF4-FFF2-40B4-BE49-F238E27FC236}">
                <a16:creationId xmlns:a16="http://schemas.microsoft.com/office/drawing/2014/main" id="{6CFC3848-31B0-12FC-5D3C-1FC94FD228E5}"/>
              </a:ext>
            </a:extLst>
          </p:cNvPr>
          <p:cNvSpPr/>
          <p:nvPr userDrawn="1"/>
        </p:nvSpPr>
        <p:spPr>
          <a:xfrm>
            <a:off x="508000" y="2282623"/>
            <a:ext cx="8534400" cy="3006050"/>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7DF3D89-1F38-68AF-6810-97AA81AC8C89}"/>
              </a:ext>
            </a:extLst>
          </p:cNvPr>
          <p:cNvSpPr/>
          <p:nvPr userDrawn="1"/>
        </p:nvSpPr>
        <p:spPr>
          <a:xfrm>
            <a:off x="968887" y="4124123"/>
            <a:ext cx="7552813" cy="7078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gnify" title="Icon of a magnifying glass">
            <a:extLst>
              <a:ext uri="{FF2B5EF4-FFF2-40B4-BE49-F238E27FC236}">
                <a16:creationId xmlns:a16="http://schemas.microsoft.com/office/drawing/2014/main" id="{B5E74FB4-99CE-B56C-F3BE-9224CCF064E1}"/>
              </a:ext>
            </a:extLst>
          </p:cNvPr>
          <p:cNvSpPr>
            <a:spLocks noChangeAspect="1" noEditPoints="1"/>
          </p:cNvSpPr>
          <p:nvPr userDrawn="1"/>
        </p:nvSpPr>
        <p:spPr bwMode="auto">
          <a:xfrm flipH="1">
            <a:off x="7929465" y="4314225"/>
            <a:ext cx="308170" cy="302281"/>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9124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980803"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Freeform: Shape 33">
            <a:extLst>
              <a:ext uri="{FF2B5EF4-FFF2-40B4-BE49-F238E27FC236}">
                <a16:creationId xmlns:a16="http://schemas.microsoft.com/office/drawing/2014/main" id="{F93F6363-616A-CDD2-CAE0-DBC4E69EE419}"/>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A rainbow colored logo on a black background&#10;&#10;Description automatically generated">
            <a:extLst>
              <a:ext uri="{FF2B5EF4-FFF2-40B4-BE49-F238E27FC236}">
                <a16:creationId xmlns:a16="http://schemas.microsoft.com/office/drawing/2014/main" id="{05BE0791-80D1-1E71-0D66-E138D9AA311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68887" y="2562822"/>
            <a:ext cx="539617" cy="539617"/>
          </a:xfrm>
          <a:prstGeom prst="rect">
            <a:avLst/>
          </a:prstGeom>
        </p:spPr>
      </p:pic>
    </p:spTree>
    <p:extLst>
      <p:ext uri="{BB962C8B-B14F-4D97-AF65-F5344CB8AC3E}">
        <p14:creationId xmlns:p14="http://schemas.microsoft.com/office/powerpoint/2010/main" val="41500249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2" name="Picture 1" descr="A field of pink flowers&#10;&#10;Description automatically generated">
            <a:extLst>
              <a:ext uri="{FF2B5EF4-FFF2-40B4-BE49-F238E27FC236}">
                <a16:creationId xmlns:a16="http://schemas.microsoft.com/office/drawing/2014/main" id="{E214436C-D4A0-F3A5-8A2C-F0899EA45D2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6" t="9553" r="-5" b="21753"/>
          <a:stretch/>
        </p:blipFill>
        <p:spPr>
          <a:xfrm>
            <a:off x="0" y="0"/>
            <a:ext cx="12191999" cy="6858000"/>
          </a:xfrm>
          <a:prstGeom prst="rect">
            <a:avLst/>
          </a:prstGeom>
        </p:spPr>
      </p:pic>
      <p:sp>
        <p:nvSpPr>
          <p:cNvPr id="3" name="Rectangle 2">
            <a:extLst>
              <a:ext uri="{FF2B5EF4-FFF2-40B4-BE49-F238E27FC236}">
                <a16:creationId xmlns:a16="http://schemas.microsoft.com/office/drawing/2014/main" id="{29C5B611-9E79-BB05-EC82-68BE6DA6C09B}"/>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0D373B-7E3C-5172-898A-E68815F86C99}"/>
              </a:ext>
            </a:extLst>
          </p:cNvPr>
          <p:cNvSpPr/>
          <p:nvPr userDrawn="1"/>
        </p:nvSpPr>
        <p:spPr>
          <a:xfrm>
            <a:off x="-1" y="0"/>
            <a:ext cx="12191999" cy="4660900"/>
          </a:xfrm>
          <a:prstGeom prst="rect">
            <a:avLst/>
          </a:prstGeom>
          <a:gradFill flip="none" rotWithShape="1">
            <a:gsLst>
              <a:gs pos="66000">
                <a:srgbClr val="DAE4F6"/>
              </a:gs>
              <a:gs pos="100000">
                <a:srgbClr val="D2DEF4">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34A422B-193F-0122-2EBB-9AA5518DC152}"/>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57CA07E5-8E9D-00BD-7408-F3245E8E0D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5D95FC42-106B-19E0-E35B-3803B328B943}"/>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itle 15">
            <a:extLst>
              <a:ext uri="{FF2B5EF4-FFF2-40B4-BE49-F238E27FC236}">
                <a16:creationId xmlns:a16="http://schemas.microsoft.com/office/drawing/2014/main" id="{75D6AF87-1434-C2B6-0E65-E273393E9249}"/>
              </a:ext>
            </a:extLst>
          </p:cNvPr>
          <p:cNvSpPr>
            <a:spLocks noGrp="1"/>
          </p:cNvSpPr>
          <p:nvPr>
            <p:ph type="title"/>
          </p:nvPr>
        </p:nvSpPr>
        <p:spPr>
          <a:xfrm>
            <a:off x="379021" y="2811645"/>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0" name="Text Placeholder 23">
            <a:extLst>
              <a:ext uri="{FF2B5EF4-FFF2-40B4-BE49-F238E27FC236}">
                <a16:creationId xmlns:a16="http://schemas.microsoft.com/office/drawing/2014/main" id="{370DEDA7-8EE8-1112-20E5-FA2CDB772C12}"/>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11" name="Group 10">
            <a:extLst>
              <a:ext uri="{FF2B5EF4-FFF2-40B4-BE49-F238E27FC236}">
                <a16:creationId xmlns:a16="http://schemas.microsoft.com/office/drawing/2014/main" id="{EA727BF0-05C5-E783-1FA3-E34ADE78C90E}"/>
              </a:ext>
            </a:extLst>
          </p:cNvPr>
          <p:cNvGrpSpPr/>
          <p:nvPr userDrawn="1"/>
        </p:nvGrpSpPr>
        <p:grpSpPr>
          <a:xfrm>
            <a:off x="8694674" y="636943"/>
            <a:ext cx="2996945" cy="427721"/>
            <a:chOff x="8694674" y="636943"/>
            <a:chExt cx="2996945" cy="427721"/>
          </a:xfrm>
        </p:grpSpPr>
        <p:sp>
          <p:nvSpPr>
            <p:cNvPr id="16" name="Freeform: Shape 15">
              <a:extLst>
                <a:ext uri="{FF2B5EF4-FFF2-40B4-BE49-F238E27FC236}">
                  <a16:creationId xmlns:a16="http://schemas.microsoft.com/office/drawing/2014/main" id="{390B6F5F-B474-F6D1-DB87-339220473810}"/>
                </a:ext>
              </a:extLst>
            </p:cNvPr>
            <p:cNvSpPr/>
            <p:nvPr userDrawn="1"/>
          </p:nvSpPr>
          <p:spPr>
            <a:xfrm>
              <a:off x="9225722" y="759293"/>
              <a:ext cx="2465897" cy="241807"/>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rainbow colored logo on a black background&#10;&#10;Description automatically generated">
              <a:extLst>
                <a:ext uri="{FF2B5EF4-FFF2-40B4-BE49-F238E27FC236}">
                  <a16:creationId xmlns:a16="http://schemas.microsoft.com/office/drawing/2014/main" id="{D012DBBA-2919-315E-CDE6-61539CD3D33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94674" y="636943"/>
              <a:ext cx="427721" cy="427721"/>
            </a:xfrm>
            <a:prstGeom prst="rect">
              <a:avLst/>
            </a:prstGeom>
          </p:spPr>
        </p:pic>
      </p:grpSp>
    </p:spTree>
    <p:extLst>
      <p:ext uri="{BB962C8B-B14F-4D97-AF65-F5344CB8AC3E}">
        <p14:creationId xmlns:p14="http://schemas.microsoft.com/office/powerpoint/2010/main" val="31288728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715" t="2691" r="10494" b="9519"/>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4" name="Group 3">
            <a:extLst>
              <a:ext uri="{FF2B5EF4-FFF2-40B4-BE49-F238E27FC236}">
                <a16:creationId xmlns:a16="http://schemas.microsoft.com/office/drawing/2014/main" id="{8A28A465-870A-6602-9C7B-97DF435D1128}"/>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3F274DE3-02DC-2E23-F53C-D843786042C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21C72947-95BA-A8C0-EE2A-CEA933019FF9}"/>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0439994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715" t="2691" r="10494" b="9519"/>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4239954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pic>
        <p:nvPicPr>
          <p:cNvPr id="5" name="Picture 4" descr="A black background with white text&#10;&#10;Description automatically generated">
            <a:extLst>
              <a:ext uri="{FF2B5EF4-FFF2-40B4-BE49-F238E27FC236}">
                <a16:creationId xmlns:a16="http://schemas.microsoft.com/office/drawing/2014/main" id="{9B85F8E1-7640-1F49-FB11-1928C83889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101" y="505600"/>
            <a:ext cx="1870905" cy="688200"/>
          </a:xfrm>
          <a:prstGeom prst="rect">
            <a:avLst/>
          </a:prstGeom>
        </p:spPr>
      </p:pic>
    </p:spTree>
    <p:extLst>
      <p:ext uri="{BB962C8B-B14F-4D97-AF65-F5344CB8AC3E}">
        <p14:creationId xmlns:p14="http://schemas.microsoft.com/office/powerpoint/2010/main" val="39808001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3413005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611" t="10609" r="1529" b="6823"/>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a:ext>
            </a:extLst>
          </a:blip>
          <a:srcRect l="5911" t="40500" r="25587" b="35275"/>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8530482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611" t="10609" r="1529" b="6823"/>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a:ext>
            </a:extLst>
          </a:blip>
          <a:srcRect l="5911" t="40500" r="25587" b="35275"/>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167579" y="294565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67578" y="2981468"/>
            <a:ext cx="7552813" cy="895065"/>
          </a:xfrm>
        </p:spPr>
        <p:txBody>
          <a:bodyPr anchor="ctr">
            <a:normAutofit/>
          </a:bodyPr>
          <a:lstStyle>
            <a:lvl1pPr algn="ct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20491311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chat messages&#10;&#10;Description automatically generated">
            <a:extLst>
              <a:ext uri="{FF2B5EF4-FFF2-40B4-BE49-F238E27FC236}">
                <a16:creationId xmlns:a16="http://schemas.microsoft.com/office/drawing/2014/main" id="{5815694D-AE46-6A56-2B91-7EC4DC7518F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8202" r="11480" b="3278"/>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2826079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359398820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userDrawn="1">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7173188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266242"/>
            <a:ext cx="9144000" cy="677108"/>
          </a:xfrm>
          <a:noFill/>
        </p:spPr>
        <p:txBody>
          <a:bodyPr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10" name="Picture 9" descr="A close-up of a logo&#10;&#10;Description automatically generated with medium confidence">
            <a:extLst>
              <a:ext uri="{FF2B5EF4-FFF2-40B4-BE49-F238E27FC236}">
                <a16:creationId xmlns:a16="http://schemas.microsoft.com/office/drawing/2014/main" id="{97B1F2AE-6C5C-018D-7632-164C4B21705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5" name="Picture 4" descr="A rainbow colored logo on a black background&#10;&#10;Description automatically generated">
            <a:extLst>
              <a:ext uri="{FF2B5EF4-FFF2-40B4-BE49-F238E27FC236}">
                <a16:creationId xmlns:a16="http://schemas.microsoft.com/office/drawing/2014/main" id="{8F5D48D4-68C8-E7DD-5132-34A2E643437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33937426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1_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41350" t="6371" r="22947" b="4804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589133"/>
            <a:ext cx="5511800" cy="1354217"/>
          </a:xfrm>
          <a:noFill/>
        </p:spPr>
        <p:txBody>
          <a:bodyPr wrap="square"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5" name="Picture 4" descr="A close-up of a logo&#10;&#10;Description automatically generated with medium confidence">
            <a:extLst>
              <a:ext uri="{FF2B5EF4-FFF2-40B4-BE49-F238E27FC236}">
                <a16:creationId xmlns:a16="http://schemas.microsoft.com/office/drawing/2014/main" id="{B7CCD9CC-6226-0424-5409-124F7DF60F6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6" name="Picture 2" descr="Map, photo with location pin, mobile device with likes icon in magenta, purple, and yellow color">
            <a:extLst>
              <a:ext uri="{FF2B5EF4-FFF2-40B4-BE49-F238E27FC236}">
                <a16:creationId xmlns:a16="http://schemas.microsoft.com/office/drawing/2014/main" id="{0A983905-67D2-5C33-136D-E6F40D6AC0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038244" y="1060538"/>
            <a:ext cx="4736924" cy="4736924"/>
          </a:xfrm>
          <a:prstGeom prst="rect">
            <a:avLst/>
          </a:prstGeom>
        </p:spPr>
      </p:pic>
      <p:pic>
        <p:nvPicPr>
          <p:cNvPr id="4" name="Picture 3" descr="A rainbow colored logo on a black background&#10;&#10;Description automatically generated">
            <a:extLst>
              <a:ext uri="{FF2B5EF4-FFF2-40B4-BE49-F238E27FC236}">
                <a16:creationId xmlns:a16="http://schemas.microsoft.com/office/drawing/2014/main" id="{FC1991CB-5F9D-1CCE-D823-76489CAAA08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10769440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Use Case with Text">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6" name="Text Placeholder 5"/>
          <p:cNvSpPr>
            <a:spLocks noGrp="1"/>
          </p:cNvSpPr>
          <p:nvPr>
            <p:ph type="body" sz="quarter" idx="10"/>
          </p:nvPr>
        </p:nvSpPr>
        <p:spPr>
          <a:xfrm>
            <a:off x="269239" y="1189176"/>
            <a:ext cx="8516036" cy="1753279"/>
          </a:xfrm>
        </p:spPr>
        <p:txBody>
          <a:bodyPr lIns="182880" tIns="146304" rIns="182880" bIns="146304"/>
          <a:lstStyle>
            <a:lvl1pPr marL="0" indent="0">
              <a:buNone/>
              <a:defRPr sz="2745">
                <a:gradFill>
                  <a:gsLst>
                    <a:gs pos="100000">
                      <a:schemeClr val="accent1"/>
                    </a:gs>
                    <a:gs pos="0">
                      <a:schemeClr val="accent1"/>
                    </a:gs>
                  </a:gsLst>
                  <a:lin ang="5400000" scaled="0"/>
                </a:gradFill>
              </a:defRPr>
            </a:lvl1pPr>
            <a:lvl2pPr marL="0" indent="0">
              <a:buFontTx/>
              <a:buNone/>
              <a:defRPr sz="1765">
                <a:latin typeface="+mj-lt"/>
              </a:defRPr>
            </a:lvl2pPr>
            <a:lvl3pPr marL="166517" indent="-166517">
              <a:buFont typeface="Arial" panose="020B0604020202020204" pitchFamily="34" charset="0"/>
              <a:buChar char="•"/>
              <a:defRPr sz="1568"/>
            </a:lvl3pPr>
            <a:lvl4pPr marL="340814" indent="-174297">
              <a:buFont typeface="Arial" panose="020B0604020202020204" pitchFamily="34" charset="0"/>
              <a:buChar char="•"/>
              <a:defRPr sz="1372"/>
            </a:lvl4pPr>
            <a:lvl5pPr marL="504217" indent="-166517">
              <a:buFont typeface="Arial" panose="020B0604020202020204" pitchFamily="34" charset="0"/>
              <a:buChar char="•"/>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430386"/>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029655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a:xfrm>
            <a:off x="381000" y="6229350"/>
            <a:ext cx="2743200" cy="365125"/>
          </a:xfrm>
          <a:prstGeom prst="rect">
            <a:avLst/>
          </a:prstGeom>
        </p:spPr>
        <p:txBody>
          <a:bodyPr/>
          <a:lstStyle/>
          <a:p>
            <a:fld id="{DC2E2A91-B98C-49DE-8553-119ECA58152C}" type="datetimeFigureOut">
              <a:rPr lang="en-US" smtClean="0"/>
              <a:t>6/10/2025</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a:xfrm>
            <a:off x="3581400" y="6229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a:xfrm>
            <a:off x="8153400" y="6229350"/>
            <a:ext cx="2743200" cy="365125"/>
          </a:xfrm>
          <a:prstGeom prst="rect">
            <a:avLst/>
          </a:prstGeo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53245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pic>
        <p:nvPicPr>
          <p:cNvPr id="7" name="Picture 6" descr="A computer screen with a couple of screens&#10;&#10;Description automatically generated">
            <a:extLst>
              <a:ext uri="{FF2B5EF4-FFF2-40B4-BE49-F238E27FC236}">
                <a16:creationId xmlns:a16="http://schemas.microsoft.com/office/drawing/2014/main" id="{F13A281E-B91B-B33F-8CAC-511DFDC79F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69" r="769" b="988"/>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a:xfrm>
            <a:off x="381000" y="6229350"/>
            <a:ext cx="2743200" cy="365125"/>
          </a:xfrm>
          <a:prstGeom prst="rect">
            <a:avLst/>
          </a:prstGeom>
        </p:spPr>
        <p:txBody>
          <a:bodyPr/>
          <a:lstStyle/>
          <a:p>
            <a:fld id="{DC2E2A91-B98C-49DE-8553-119ECA58152C}" type="datetimeFigureOut">
              <a:rPr lang="en-US" smtClean="0"/>
              <a:t>6/10/2025</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a:xfrm>
            <a:off x="3581400" y="6229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a:xfrm>
            <a:off x="8153400" y="6229350"/>
            <a:ext cx="2743200" cy="365125"/>
          </a:xfrm>
          <a:prstGeom prst="rect">
            <a:avLst/>
          </a:prstGeom>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42897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589133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0C8AED29-A2C9-D869-28FB-33C34244EB2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8284" r="37862"/>
          <a:stretch/>
        </p:blipFill>
        <p:spPr>
          <a:xfrm>
            <a:off x="0" y="0"/>
            <a:ext cx="5540029"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960363" y="509156"/>
            <a:ext cx="580390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956299" y="1435497"/>
            <a:ext cx="580390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758105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pic>
        <p:nvPicPr>
          <p:cNvPr id="8" name="Picture 7" descr="A close up of a colorful object&#10;&#10;Description automatically generated">
            <a:extLst>
              <a:ext uri="{FF2B5EF4-FFF2-40B4-BE49-F238E27FC236}">
                <a16:creationId xmlns:a16="http://schemas.microsoft.com/office/drawing/2014/main" id="{8FA3090A-C743-6442-6B26-85597FDE3AA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36021" r="10124"/>
          <a:stretch/>
        </p:blipFill>
        <p:spPr>
          <a:xfrm>
            <a:off x="6651970" y="0"/>
            <a:ext cx="554003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5063" y="6107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380999" y="15370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109008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a:prstGeom prst="rect">
            <a:avLst/>
          </a:prstGeom>
        </p:spPr>
        <p:txBody>
          <a:bodyPr/>
          <a:lstStyle/>
          <a:p>
            <a:fld id="{DC2E2A91-B98C-49DE-8553-119ECA58152C}" type="datetimeFigureOut">
              <a:rPr lang="en-US" smtClean="0"/>
              <a:t>6/10/2025</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a:prstGeom prst="rect">
            <a:avLst/>
          </a:prstGeo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7803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74390701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1_Section Title photo">
    <p:spTree>
      <p:nvGrpSpPr>
        <p:cNvPr id="1" name=""/>
        <p:cNvGrpSpPr/>
        <p:nvPr/>
      </p:nvGrpSpPr>
      <p:grpSpPr>
        <a:xfrm>
          <a:off x="0" y="0"/>
          <a:ext cx="0" cy="0"/>
          <a:chOff x="0" y="0"/>
          <a:chExt cx="0" cy="0"/>
        </a:xfrm>
      </p:grpSpPr>
      <p:pic>
        <p:nvPicPr>
          <p:cNvPr id="4" name="Picture 3" descr="A close-up of a ribbon&#10;&#10;Description automatically generated">
            <a:extLst>
              <a:ext uri="{FF2B5EF4-FFF2-40B4-BE49-F238E27FC236}">
                <a16:creationId xmlns:a16="http://schemas.microsoft.com/office/drawing/2014/main" id="{8D106E32-AE8C-D4ED-B83A-9ECE4F6522F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555" r="23455" b="21900"/>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390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5625"/>
          <a:stretch/>
        </p:blipFill>
        <p:spPr>
          <a:xfrm>
            <a:off x="0" y="0"/>
            <a:ext cx="12192000" cy="6858000"/>
          </a:xfrm>
          <a:prstGeom prst="rect">
            <a:avLst/>
          </a:prstGeom>
        </p:spPr>
      </p:pic>
    </p:spTree>
    <p:extLst>
      <p:ext uri="{BB962C8B-B14F-4D97-AF65-F5344CB8AC3E}">
        <p14:creationId xmlns:p14="http://schemas.microsoft.com/office/powerpoint/2010/main" val="235229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Summary page_Big headline">
    <p:bg>
      <p:bgPr>
        <a:solidFill>
          <a:schemeClr val="bg2"/>
        </a:solidFill>
        <a:effectLst/>
      </p:bgPr>
    </p:bg>
    <p:spTree>
      <p:nvGrpSpPr>
        <p:cNvPr id="1" name=""/>
        <p:cNvGrpSpPr/>
        <p:nvPr/>
      </p:nvGrpSpPr>
      <p:grpSpPr>
        <a:xfrm>
          <a:off x="0" y="0"/>
          <a:ext cx="0" cy="0"/>
          <a:chOff x="0" y="0"/>
          <a:chExt cx="0" cy="0"/>
        </a:xfrm>
      </p:grpSpPr>
      <p:pic>
        <p:nvPicPr>
          <p:cNvPr id="6" name="Picture 5" descr="A group of chat boxes&#10;&#10;Description automatically generated">
            <a:extLst>
              <a:ext uri="{FF2B5EF4-FFF2-40B4-BE49-F238E27FC236}">
                <a16:creationId xmlns:a16="http://schemas.microsoft.com/office/drawing/2014/main" id="{7EC4F649-6224-35AC-63DA-ED13663C2B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879" r="50000" b="1010"/>
          <a:stretch/>
        </p:blipFill>
        <p:spPr>
          <a:xfrm>
            <a:off x="7661204" y="685800"/>
            <a:ext cx="4035496" cy="5600700"/>
          </a:xfrm>
          <a:prstGeom prst="rect">
            <a:avLst/>
          </a:prstGeom>
        </p:spPr>
      </p:pic>
      <p:pic>
        <p:nvPicPr>
          <p:cNvPr id="3" name="Picture 2" descr="A blurry image of a person's hand&#10;&#10;Description automatically generated">
            <a:extLst>
              <a:ext uri="{FF2B5EF4-FFF2-40B4-BE49-F238E27FC236}">
                <a16:creationId xmlns:a16="http://schemas.microsoft.com/office/drawing/2014/main" id="{1886A6EB-DC3A-AC64-803E-AEC23C354B34}"/>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4" name="Rectangle 3">
            <a:extLst>
              <a:ext uri="{FF2B5EF4-FFF2-40B4-BE49-F238E27FC236}">
                <a16:creationId xmlns:a16="http://schemas.microsoft.com/office/drawing/2014/main" id="{F0F8B4D4-45FE-8A6B-0940-2613A4013FC0}"/>
              </a:ext>
            </a:extLst>
          </p:cNvPr>
          <p:cNvSpPr/>
          <p:nvPr userDrawn="1"/>
        </p:nvSpPr>
        <p:spPr>
          <a:xfrm>
            <a:off x="0" y="0"/>
            <a:ext cx="12192000" cy="6692900"/>
          </a:xfrm>
          <a:prstGeom prst="rect">
            <a:avLst/>
          </a:prstGeom>
          <a:gradFill flip="none" rotWithShape="1">
            <a:gsLst>
              <a:gs pos="36000">
                <a:schemeClr val="bg1">
                  <a:alpha val="68000"/>
                </a:schemeClr>
              </a:gs>
              <a:gs pos="100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387350" y="1619611"/>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CD367F4E-8C73-E0F8-F13E-FE82EB5E8890}"/>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at boxes&#10;&#10;Description automatically generated">
            <a:extLst>
              <a:ext uri="{FF2B5EF4-FFF2-40B4-BE49-F238E27FC236}">
                <a16:creationId xmlns:a16="http://schemas.microsoft.com/office/drawing/2014/main" id="{C9DC74CC-1FDA-D2C2-CA47-399C0C900E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879" r="50000" b="1010"/>
          <a:stretch/>
        </p:blipFill>
        <p:spPr>
          <a:xfrm>
            <a:off x="7688192" y="685800"/>
            <a:ext cx="4035496" cy="5600700"/>
          </a:xfrm>
          <a:prstGeom prst="rect">
            <a:avLst/>
          </a:prstGeom>
        </p:spPr>
      </p:pic>
      <p:sp>
        <p:nvSpPr>
          <p:cNvPr id="8" name="Title 1">
            <a:extLst>
              <a:ext uri="{FF2B5EF4-FFF2-40B4-BE49-F238E27FC236}">
                <a16:creationId xmlns:a16="http://schemas.microsoft.com/office/drawing/2014/main" id="{E1AC44E4-6E8B-3264-6C80-836DA134E7E9}"/>
              </a:ext>
            </a:extLst>
          </p:cNvPr>
          <p:cNvSpPr>
            <a:spLocks noGrp="1"/>
          </p:cNvSpPr>
          <p:nvPr>
            <p:ph type="title"/>
          </p:nvPr>
        </p:nvSpPr>
        <p:spPr>
          <a:xfrm>
            <a:off x="393700" y="250825"/>
            <a:ext cx="6924604" cy="1325563"/>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43601749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904">
          <p15:clr>
            <a:srgbClr val="954F72"/>
          </p15:clr>
        </p15:guide>
        <p15:guide id="38" orient="horz" pos="3323">
          <p15:clr>
            <a:srgbClr val="954F72"/>
          </p15:clr>
        </p15:guide>
        <p15:guide id="39" orient="horz" pos="3507">
          <p15:clr>
            <a:srgbClr val="954F72"/>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DFB7-70A0-1665-D6E3-4A8CAF915DD2}"/>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B76B0EF-C30F-FDAC-0650-753D06E042BA}"/>
              </a:ext>
            </a:extLst>
          </p:cNvPr>
          <p:cNvSpPr>
            <a:spLocks noGrp="1"/>
          </p:cNvSpPr>
          <p:nvPr>
            <p:ph sz="half" idx="1"/>
          </p:nvPr>
        </p:nvSpPr>
        <p:spPr>
          <a:xfrm>
            <a:off x="381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0EDF9-509E-B7B5-406B-7749F5FC06ED}"/>
              </a:ext>
            </a:extLst>
          </p:cNvPr>
          <p:cNvSpPr>
            <a:spLocks noGrp="1"/>
          </p:cNvSpPr>
          <p:nvPr>
            <p:ph sz="half" idx="2"/>
          </p:nvPr>
        </p:nvSpPr>
        <p:spPr>
          <a:xfrm>
            <a:off x="5715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ECACDD53-1F86-E418-E788-467AF6D1530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73422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8B8E-7848-30AF-3D59-8AF1A4C608FE}"/>
              </a:ext>
            </a:extLst>
          </p:cNvPr>
          <p:cNvSpPr>
            <a:spLocks noGrp="1"/>
          </p:cNvSpPr>
          <p:nvPr>
            <p:ph type="title"/>
          </p:nvPr>
        </p:nvSpPr>
        <p:spPr>
          <a:xfrm>
            <a:off x="382588" y="2508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92D2E-5DBF-88B7-5F5C-652CFE965F95}"/>
              </a:ext>
            </a:extLst>
          </p:cNvPr>
          <p:cNvSpPr>
            <a:spLocks noGrp="1"/>
          </p:cNvSpPr>
          <p:nvPr>
            <p:ph type="body" idx="1"/>
          </p:nvPr>
        </p:nvSpPr>
        <p:spPr>
          <a:xfrm>
            <a:off x="382588" y="15668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B60D5-5D33-75D9-93C0-377F2BC4602D}"/>
              </a:ext>
            </a:extLst>
          </p:cNvPr>
          <p:cNvSpPr>
            <a:spLocks noGrp="1"/>
          </p:cNvSpPr>
          <p:nvPr>
            <p:ph sz="half" idx="2"/>
          </p:nvPr>
        </p:nvSpPr>
        <p:spPr>
          <a:xfrm>
            <a:off x="382588" y="23907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25DA9-5EB4-C98D-5B05-C4523B8821C8}"/>
              </a:ext>
            </a:extLst>
          </p:cNvPr>
          <p:cNvSpPr>
            <a:spLocks noGrp="1"/>
          </p:cNvSpPr>
          <p:nvPr>
            <p:ph type="body" sz="quarter" idx="3"/>
          </p:nvPr>
        </p:nvSpPr>
        <p:spPr>
          <a:xfrm>
            <a:off x="5715000" y="15668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B6702-3DE9-928A-A39D-8180D4597F96}"/>
              </a:ext>
            </a:extLst>
          </p:cNvPr>
          <p:cNvSpPr>
            <a:spLocks noGrp="1"/>
          </p:cNvSpPr>
          <p:nvPr>
            <p:ph sz="quarter" idx="4"/>
          </p:nvPr>
        </p:nvSpPr>
        <p:spPr>
          <a:xfrm>
            <a:off x="5715000" y="23907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5032FE57-96C7-114F-2AF4-DD1802AB550E}"/>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123707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4739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3_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C334A4-80F0-0517-01D3-9FB59A6648F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3">
            <a:extLst>
              <a:ext uri="{FF2B5EF4-FFF2-40B4-BE49-F238E27FC236}">
                <a16:creationId xmlns:a16="http://schemas.microsoft.com/office/drawing/2014/main" id="{50661093-86A0-E4FF-4C56-9A1EED202FF7}"/>
              </a:ext>
            </a:extLst>
          </p:cNvPr>
          <p:cNvSpPr txBox="1">
            <a:spLocks/>
          </p:cNvSpPr>
          <p:nvPr userDrawn="1"/>
        </p:nvSpPr>
        <p:spPr>
          <a:xfrm>
            <a:off x="701221" y="6246326"/>
            <a:ext cx="1139312" cy="140648"/>
          </a:xfrm>
          <a:prstGeom prst="rect">
            <a:avLst/>
          </a:prstGeom>
        </p:spPr>
        <p:txBody>
          <a:bodyPr vert="horz" wrap="square" lIns="0" tIns="0" rIns="0" bIns="0" rtlCol="0" anchor="t">
            <a:normAutofit fontScale="92500"/>
          </a:bodyPr>
          <a:lstStyle>
            <a:lvl1pPr algn="l" defTabSz="932742" rtl="0" eaLnBrk="1" latinLnBrk="0" hangingPunct="1">
              <a:lnSpc>
                <a:spcPct val="100000"/>
              </a:lnSpc>
              <a:spcBef>
                <a:spcPct val="0"/>
              </a:spcBef>
              <a:buNone/>
              <a:defRPr lang="en-US" sz="4000" b="0" kern="1200" cap="none" spc="-50" baseline="0">
                <a:ln w="3175">
                  <a:noFill/>
                </a:ln>
                <a:gradFill>
                  <a:gsLst>
                    <a:gs pos="0">
                      <a:srgbClr val="3C4EE9"/>
                    </a:gs>
                    <a:gs pos="100000">
                      <a:srgbClr val="53D5E9"/>
                    </a:gs>
                  </a:gsLst>
                  <a:lin ang="10800000" scaled="0"/>
                </a:gradFill>
                <a:effectLst/>
                <a:latin typeface="+mj-lt"/>
                <a:ea typeface="+mn-ea"/>
                <a:cs typeface="Segoe UI" pitchFamily="34"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en-IN" sz="1000" b="0" i="0" u="none" strike="noStrike" kern="1200" cap="none" spc="0" normalizeH="0" baseline="0" noProof="0">
                <a:ln w="3175">
                  <a:noFill/>
                </a:ln>
                <a:solidFill>
                  <a:prstClr val="black">
                    <a:lumMod val="65000"/>
                    <a:lumOff val="35000"/>
                  </a:prstClr>
                </a:solidFill>
                <a:effectLst/>
                <a:uLnTx/>
                <a:uFillTx/>
                <a:latin typeface="Segoe UI" panose="020B0502040204020203" pitchFamily="34" charset="0"/>
                <a:ea typeface="+mn-ea"/>
                <a:cs typeface="Segoe UI" pitchFamily="34" charset="0"/>
              </a:rPr>
              <a:t>Microsoft Confidential</a:t>
            </a:r>
          </a:p>
        </p:txBody>
      </p:sp>
      <p:pic>
        <p:nvPicPr>
          <p:cNvPr id="3074" name="Picture 2" descr="Actionable Viva Insights - by Mark Kashman - The KashBox">
            <a:extLst>
              <a:ext uri="{FF2B5EF4-FFF2-40B4-BE49-F238E27FC236}">
                <a16:creationId xmlns:a16="http://schemas.microsoft.com/office/drawing/2014/main" id="{5AFE8555-F435-5B9B-5520-115F207C77B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81654" y="394696"/>
            <a:ext cx="310661" cy="310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240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6912588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9778112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68393825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4196181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38193143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501913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425179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68030199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1492230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37351581"/>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4470409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5482237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5446902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10241280" cy="6858000"/>
          </a:xfrm>
          <a:prstGeom prst="rect">
            <a:avLst/>
          </a:prstGeom>
          <a:gradFill>
            <a:gsLst>
              <a:gs pos="30000">
                <a:srgbClr val="FFF8F3">
                  <a:alpha val="77451"/>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6673860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6179188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40481625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103952114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7356945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324865349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41903569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fld id="{DC2E2A91-B98C-49DE-8553-119ECA58152C}" type="datetimeFigureOut">
              <a:rPr lang="en-US" smtClean="0"/>
              <a:t>6/10/2025</a:t>
            </a:fld>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9078581F-5D4E-17D5-8605-805C603ACD65}"/>
              </a:ext>
            </a:extLst>
          </p:cNvPr>
          <p:cNvSpPr>
            <a:spLocks noGrp="1"/>
          </p:cNvSpPr>
          <p:nvPr>
            <p:ph type="title"/>
          </p:nvPr>
        </p:nvSpPr>
        <p:spPr>
          <a:xfrm>
            <a:off x="381000" y="605441"/>
            <a:ext cx="10515600" cy="590931"/>
          </a:xfrm>
        </p:spPr>
        <p:txBody>
          <a:bodyPr>
            <a:spAutoFit/>
          </a:bodyPr>
          <a:lstStyle>
            <a:lvl1pPr>
              <a:defRPr sz="3600"/>
            </a:lvl1pPr>
          </a:lstStyle>
          <a:p>
            <a:r>
              <a:rPr lang="en-US"/>
              <a:t>Click to edit Master title style</a:t>
            </a:r>
          </a:p>
        </p:txBody>
      </p:sp>
    </p:spTree>
    <p:extLst>
      <p:ext uri="{BB962C8B-B14F-4D97-AF65-F5344CB8AC3E}">
        <p14:creationId xmlns:p14="http://schemas.microsoft.com/office/powerpoint/2010/main" val="41067657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266242"/>
            <a:ext cx="9144000" cy="677108"/>
          </a:xfrm>
          <a:noFill/>
        </p:spPr>
        <p:txBody>
          <a:bodyPr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10" name="Picture 9" descr="A close-up of a logo&#10;&#10;Description automatically generated with medium confidence">
            <a:extLst>
              <a:ext uri="{FF2B5EF4-FFF2-40B4-BE49-F238E27FC236}">
                <a16:creationId xmlns:a16="http://schemas.microsoft.com/office/drawing/2014/main" id="{97B1F2AE-6C5C-018D-7632-164C4B21705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5" name="Picture 4" descr="A rainbow colored logo on a black background&#10;&#10;Description automatically generated">
            <a:extLst>
              <a:ext uri="{FF2B5EF4-FFF2-40B4-BE49-F238E27FC236}">
                <a16:creationId xmlns:a16="http://schemas.microsoft.com/office/drawing/2014/main" id="{8F5D48D4-68C8-E7DD-5132-34A2E643437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82001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668AE-5CD6-D782-C7B5-872E7248B9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0"/>
            <a:ext cx="5577840" cy="110799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4D3677"/>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B2684EB-34E2-E67F-1ABA-8374FB1B88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3538675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8927952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DA74E6E-8AF0-F391-8A9F-F8D7A625FCF0}"/>
              </a:ext>
            </a:extLst>
          </p:cNvPr>
          <p:cNvGrpSpPr/>
          <p:nvPr userDrawn="1"/>
        </p:nvGrpSpPr>
        <p:grpSpPr>
          <a:xfrm>
            <a:off x="-1" y="0"/>
            <a:ext cx="12192001" cy="6858000"/>
            <a:chOff x="-1" y="0"/>
            <a:chExt cx="12192001" cy="6858000"/>
          </a:xfrm>
        </p:grpSpPr>
        <p:pic>
          <p:nvPicPr>
            <p:cNvPr id="4" name="Picture 3">
              <a:extLst>
                <a:ext uri="{FF2B5EF4-FFF2-40B4-BE49-F238E27FC236}">
                  <a16:creationId xmlns:a16="http://schemas.microsoft.com/office/drawing/2014/main" id="{1E9849E7-F690-9812-FAA2-5ABF97E96778}"/>
                </a:ext>
              </a:extLst>
            </p:cNvPr>
            <p:cNvPicPr>
              <a:picLocks/>
            </p:cNvPicPr>
            <p:nvPr/>
          </p:nvPicPr>
          <p:blipFill>
            <a:blip r:embed="rId2">
              <a:alphaModFix amt="37000"/>
            </a:blip>
            <a:stretch>
              <a:fillRect/>
            </a:stretch>
          </p:blipFill>
          <p:spPr>
            <a:xfrm>
              <a:off x="-1" y="0"/>
              <a:ext cx="12192000" cy="6858000"/>
            </a:xfrm>
            <a:prstGeom prst="rect">
              <a:avLst/>
            </a:prstGeom>
          </p:spPr>
        </p:pic>
        <p:sp>
          <p:nvSpPr>
            <p:cNvPr id="5" name="Rectangle: Rounded Corners 24" descr="Light: small container">
              <a:extLst>
                <a:ext uri="{FF2B5EF4-FFF2-40B4-BE49-F238E27FC236}">
                  <a16:creationId xmlns:a16="http://schemas.microsoft.com/office/drawing/2014/main" id="{8AAA0C69-D02D-5767-7AB9-7295AA618B40}"/>
                </a:ext>
              </a:extLst>
            </p:cNvPr>
            <p:cNvSpPr/>
            <p:nvPr/>
          </p:nvSpPr>
          <p:spPr bwMode="auto">
            <a:xfrm>
              <a:off x="0" y="0"/>
              <a:ext cx="12192000" cy="6858000"/>
            </a:xfrm>
            <a:prstGeom prst="rect">
              <a:avLst/>
            </a:prstGeom>
            <a:gradFill flip="none" rotWithShape="1">
              <a:gsLst>
                <a:gs pos="59000">
                  <a:srgbClr val="FFFFFF"/>
                </a:gs>
                <a:gs pos="100000">
                  <a:srgbClr val="FFFFFF">
                    <a:alpha val="0"/>
                  </a:srgbClr>
                </a:gs>
                <a:gs pos="40000">
                  <a:srgbClr val="FFFFFF"/>
                </a:gs>
                <a:gs pos="24000">
                  <a:srgbClr val="FFFFFF">
                    <a:alpha val="79225"/>
                  </a:srgbClr>
                </a:gs>
                <a:gs pos="9000">
                  <a:srgbClr val="FFFFFF">
                    <a:alpha val="15000"/>
                  </a:srgbClr>
                </a:gs>
              </a:gsLst>
              <a:path path="circle">
                <a:fillToRect l="100000" t="100000"/>
              </a:path>
              <a:tileRect r="-100000" b="-100000"/>
            </a:gradFill>
            <a:ln w="12700" cap="flat" cmpd="sng" algn="ctr">
              <a:noFill/>
              <a:prstDash val="solid"/>
              <a:headEnd type="none" w="med" len="med"/>
              <a:tailEnd type="none" w="med" len="med"/>
            </a:ln>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34939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Demo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A31B0-DA79-E282-BD21-42CF3B67D8EA}"/>
              </a:ext>
            </a:extLst>
          </p:cNvPr>
          <p:cNvPicPr>
            <a:picLocks noChangeAspect="1"/>
          </p:cNvPicPr>
          <p:nvPr userDrawn="1"/>
        </p:nvPicPr>
        <p:blipFill>
          <a:blip r:embed="rId2"/>
          <a:srcRect/>
          <a:stretch/>
        </p:blipFill>
        <p:spPr>
          <a:xfrm>
            <a:off x="0" y="762"/>
            <a:ext cx="12189291" cy="6856476"/>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FFFFFF"/>
                </a:solidFill>
                <a:latin typeface="+mn-lt"/>
              </a:defRPr>
            </a:lvl1pPr>
          </a:lstStyle>
          <a:p>
            <a:pPr lvl="0"/>
            <a:r>
              <a:rPr lang="en-US"/>
              <a:t>Speaker name</a:t>
            </a:r>
          </a:p>
        </p:txBody>
      </p:sp>
    </p:spTree>
    <p:extLst>
      <p:ext uri="{BB962C8B-B14F-4D97-AF65-F5344CB8AC3E}">
        <p14:creationId xmlns:p14="http://schemas.microsoft.com/office/powerpoint/2010/main" val="7072425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836A1D-4FA3-EC42-91B1-2A9666F978E0}"/>
              </a:ext>
            </a:extLst>
          </p:cNvPr>
          <p:cNvGrpSpPr/>
          <p:nvPr userDrawn="1"/>
        </p:nvGrpSpPr>
        <p:grpSpPr>
          <a:xfrm>
            <a:off x="-1" y="0"/>
            <a:ext cx="12192001" cy="6858000"/>
            <a:chOff x="-1" y="0"/>
            <a:chExt cx="12192001" cy="6858000"/>
          </a:xfrm>
        </p:grpSpPr>
        <p:pic>
          <p:nvPicPr>
            <p:cNvPr id="3" name="Picture 2">
              <a:extLst>
                <a:ext uri="{FF2B5EF4-FFF2-40B4-BE49-F238E27FC236}">
                  <a16:creationId xmlns:a16="http://schemas.microsoft.com/office/drawing/2014/main" id="{A2FDB522-1B02-9121-DE26-B8E728B46309}"/>
                </a:ext>
              </a:extLst>
            </p:cNvPr>
            <p:cNvPicPr>
              <a:picLocks/>
            </p:cNvPicPr>
            <p:nvPr/>
          </p:nvPicPr>
          <p:blipFill>
            <a:blip r:embed="rId2">
              <a:alphaModFix amt="37000"/>
            </a:blip>
            <a:stretch>
              <a:fillRect/>
            </a:stretch>
          </p:blipFill>
          <p:spPr>
            <a:xfrm>
              <a:off x="-1" y="0"/>
              <a:ext cx="12192000" cy="6858000"/>
            </a:xfrm>
            <a:prstGeom prst="rect">
              <a:avLst/>
            </a:prstGeom>
          </p:spPr>
        </p:pic>
        <p:sp>
          <p:nvSpPr>
            <p:cNvPr id="4" name="Rectangle: Rounded Corners 24" descr="Light: small container">
              <a:extLst>
                <a:ext uri="{FF2B5EF4-FFF2-40B4-BE49-F238E27FC236}">
                  <a16:creationId xmlns:a16="http://schemas.microsoft.com/office/drawing/2014/main" id="{FC7B247E-BDDE-C2D0-3207-817628B45F7F}"/>
                </a:ext>
              </a:extLst>
            </p:cNvPr>
            <p:cNvSpPr/>
            <p:nvPr/>
          </p:nvSpPr>
          <p:spPr bwMode="auto">
            <a:xfrm>
              <a:off x="0" y="0"/>
              <a:ext cx="12192000" cy="6858000"/>
            </a:xfrm>
            <a:prstGeom prst="rect">
              <a:avLst/>
            </a:prstGeom>
            <a:gradFill flip="none" rotWithShape="1">
              <a:gsLst>
                <a:gs pos="59000">
                  <a:srgbClr val="FFFFFF"/>
                </a:gs>
                <a:gs pos="100000">
                  <a:srgbClr val="FFFFFF">
                    <a:alpha val="0"/>
                  </a:srgbClr>
                </a:gs>
                <a:gs pos="40000">
                  <a:srgbClr val="FFFFFF"/>
                </a:gs>
                <a:gs pos="24000">
                  <a:srgbClr val="FFFFFF">
                    <a:alpha val="79225"/>
                  </a:srgbClr>
                </a:gs>
                <a:gs pos="9000">
                  <a:srgbClr val="FFFFFF">
                    <a:alpha val="15000"/>
                  </a:srgbClr>
                </a:gs>
              </a:gsLst>
              <a:path path="circle">
                <a:fillToRect l="100000" t="100000"/>
              </a:path>
              <a:tileRect r="-100000" b="-100000"/>
            </a:gradFill>
            <a:ln w="12700" cap="flat" cmpd="sng" algn="ctr">
              <a:noFill/>
              <a:prstDash val="solid"/>
              <a:headEnd type="none" w="med" len="med"/>
              <a:tailEnd type="none" w="med" len="med"/>
            </a:ln>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Tree>
    <p:extLst>
      <p:ext uri="{BB962C8B-B14F-4D97-AF65-F5344CB8AC3E}">
        <p14:creationId xmlns:p14="http://schemas.microsoft.com/office/powerpoint/2010/main" val="12236193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AC481-62D7-6A70-DFDA-1C7A1B5A57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87D121-CF5D-AC7A-D7A2-C299B691A0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355D3D-AB0B-D4FE-DFAD-815CFB5BFC7A}"/>
              </a:ext>
            </a:extLst>
          </p:cNvPr>
          <p:cNvSpPr>
            <a:spLocks noGrp="1"/>
          </p:cNvSpPr>
          <p:nvPr>
            <p:ph type="dt" sz="half" idx="10"/>
          </p:nvPr>
        </p:nvSpPr>
        <p:spPr/>
        <p:txBody>
          <a:bodyPr/>
          <a:lstStyle/>
          <a:p>
            <a:fld id="{63AFD09D-A8DE-40EE-882E-321C88F46BDA}" type="datetimeFigureOut">
              <a:rPr lang="en-US" smtClean="0"/>
              <a:t>6/10/2025</a:t>
            </a:fld>
            <a:endParaRPr lang="en-US"/>
          </a:p>
        </p:txBody>
      </p:sp>
      <p:sp>
        <p:nvSpPr>
          <p:cNvPr id="5" name="Footer Placeholder 4">
            <a:extLst>
              <a:ext uri="{FF2B5EF4-FFF2-40B4-BE49-F238E27FC236}">
                <a16:creationId xmlns:a16="http://schemas.microsoft.com/office/drawing/2014/main" id="{4E37F2CA-DE0C-2AC0-A3BE-AD4F869417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C59844-8DBB-AF0B-6AE3-6DA6EA616DEA}"/>
              </a:ext>
            </a:extLst>
          </p:cNvPr>
          <p:cNvSpPr>
            <a:spLocks noGrp="1"/>
          </p:cNvSpPr>
          <p:nvPr>
            <p:ph type="sldNum" sz="quarter" idx="12"/>
          </p:nvPr>
        </p:nvSpPr>
        <p:spPr/>
        <p:txBody>
          <a:bodyPr/>
          <a:lstStyle/>
          <a:p>
            <a:fld id="{6C5A3774-C687-4E17-A5DC-889505EBEAC9}" type="slidenum">
              <a:rPr lang="en-US" smtClean="0"/>
              <a:t>‹#›</a:t>
            </a:fld>
            <a:endParaRPr lang="en-US"/>
          </a:p>
        </p:txBody>
      </p:sp>
    </p:spTree>
    <p:extLst>
      <p:ext uri="{BB962C8B-B14F-4D97-AF65-F5344CB8AC3E}">
        <p14:creationId xmlns:p14="http://schemas.microsoft.com/office/powerpoint/2010/main" val="1109322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61004736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Walki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4B38E-92AC-9B53-41A9-CB9180F933C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MS logo gray - EMF" descr="Microsoft logo, gray text version">
            <a:extLst>
              <a:ext uri="{FF2B5EF4-FFF2-40B4-BE49-F238E27FC236}">
                <a16:creationId xmlns:a16="http://schemas.microsoft.com/office/drawing/2014/main" id="{44B5640C-FD56-0DD1-3E3E-225048EF6B8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4" name="Graphic 2">
            <a:extLst>
              <a:ext uri="{FF2B5EF4-FFF2-40B4-BE49-F238E27FC236}">
                <a16:creationId xmlns:a16="http://schemas.microsoft.com/office/drawing/2014/main" id="{FC2B69AA-28DE-9B7C-2E42-A3C042FD5956}"/>
              </a:ext>
            </a:extLst>
          </p:cNvPr>
          <p:cNvSpPr/>
          <p:nvPr userDrawn="1"/>
        </p:nvSpPr>
        <p:spPr>
          <a:xfrm>
            <a:off x="584728" y="2517698"/>
            <a:ext cx="3633699" cy="1822605"/>
          </a:xfrm>
          <a:custGeom>
            <a:avLst/>
            <a:gdLst>
              <a:gd name="connsiteX0" fmla="*/ 452057 w 3246882"/>
              <a:gd name="connsiteY0" fmla="*/ 39338 h 1628584"/>
              <a:gd name="connsiteX1" fmla="*/ 576739 w 3246882"/>
              <a:gd name="connsiteY1" fmla="*/ 39338 h 1628584"/>
              <a:gd name="connsiteX2" fmla="*/ 576739 w 3246882"/>
              <a:gd name="connsiteY2" fmla="*/ 572929 h 1628584"/>
              <a:gd name="connsiteX3" fmla="*/ 486347 w 3246882"/>
              <a:gd name="connsiteY3" fmla="*/ 572929 h 1628584"/>
              <a:gd name="connsiteX4" fmla="*/ 486347 w 3246882"/>
              <a:gd name="connsiteY4" fmla="*/ 234315 h 1628584"/>
              <a:gd name="connsiteX5" fmla="*/ 486918 w 3246882"/>
              <a:gd name="connsiteY5" fmla="*/ 193548 h 1628584"/>
              <a:gd name="connsiteX6" fmla="*/ 487871 w 3246882"/>
              <a:gd name="connsiteY6" fmla="*/ 149066 h 1628584"/>
              <a:gd name="connsiteX7" fmla="*/ 485680 w 3246882"/>
              <a:gd name="connsiteY7" fmla="*/ 149066 h 1628584"/>
              <a:gd name="connsiteX8" fmla="*/ 479393 w 3246882"/>
              <a:gd name="connsiteY8" fmla="*/ 168593 h 1628584"/>
              <a:gd name="connsiteX9" fmla="*/ 472726 w 3246882"/>
              <a:gd name="connsiteY9" fmla="*/ 186309 h 1628584"/>
              <a:gd name="connsiteX10" fmla="*/ 319088 w 3246882"/>
              <a:gd name="connsiteY10" fmla="*/ 572929 h 1628584"/>
              <a:gd name="connsiteX11" fmla="*/ 254699 w 3246882"/>
              <a:gd name="connsiteY11" fmla="*/ 572929 h 1628584"/>
              <a:gd name="connsiteX12" fmla="*/ 99727 w 3246882"/>
              <a:gd name="connsiteY12" fmla="*/ 189643 h 1628584"/>
              <a:gd name="connsiteX13" fmla="*/ 93631 w 3246882"/>
              <a:gd name="connsiteY13" fmla="*/ 172307 h 1628584"/>
              <a:gd name="connsiteX14" fmla="*/ 85630 w 3246882"/>
              <a:gd name="connsiteY14" fmla="*/ 149066 h 1628584"/>
              <a:gd name="connsiteX15" fmla="*/ 83439 w 3246882"/>
              <a:gd name="connsiteY15" fmla="*/ 149066 h 1628584"/>
              <a:gd name="connsiteX16" fmla="*/ 84582 w 3246882"/>
              <a:gd name="connsiteY16" fmla="*/ 195739 h 1628584"/>
              <a:gd name="connsiteX17" fmla="*/ 84963 w 3246882"/>
              <a:gd name="connsiteY17" fmla="*/ 246507 h 1628584"/>
              <a:gd name="connsiteX18" fmla="*/ 84963 w 3246882"/>
              <a:gd name="connsiteY18" fmla="*/ 572834 h 1628584"/>
              <a:gd name="connsiteX19" fmla="*/ 0 w 3246882"/>
              <a:gd name="connsiteY19" fmla="*/ 572834 h 1628584"/>
              <a:gd name="connsiteX20" fmla="*/ 0 w 3246882"/>
              <a:gd name="connsiteY20" fmla="*/ 39338 h 1628584"/>
              <a:gd name="connsiteX21" fmla="*/ 129826 w 3246882"/>
              <a:gd name="connsiteY21" fmla="*/ 39338 h 1628584"/>
              <a:gd name="connsiteX22" fmla="*/ 266414 w 3246882"/>
              <a:gd name="connsiteY22" fmla="*/ 383477 h 1628584"/>
              <a:gd name="connsiteX23" fmla="*/ 278892 w 3246882"/>
              <a:gd name="connsiteY23" fmla="*/ 415671 h 1628584"/>
              <a:gd name="connsiteX24" fmla="*/ 288036 w 3246882"/>
              <a:gd name="connsiteY24" fmla="*/ 444913 h 1628584"/>
              <a:gd name="connsiteX25" fmla="*/ 290227 w 3246882"/>
              <a:gd name="connsiteY25" fmla="*/ 444913 h 1628584"/>
              <a:gd name="connsiteX26" fmla="*/ 302324 w 3246882"/>
              <a:gd name="connsiteY26" fmla="*/ 412528 h 1628584"/>
              <a:gd name="connsiteX27" fmla="*/ 313658 w 3246882"/>
              <a:gd name="connsiteY27" fmla="*/ 382429 h 1628584"/>
              <a:gd name="connsiteX28" fmla="*/ 452057 w 3246882"/>
              <a:gd name="connsiteY28" fmla="*/ 39338 h 1628584"/>
              <a:gd name="connsiteX29" fmla="*/ 712375 w 3246882"/>
              <a:gd name="connsiteY29" fmla="*/ 120872 h 1628584"/>
              <a:gd name="connsiteX30" fmla="*/ 752570 w 3246882"/>
              <a:gd name="connsiteY30" fmla="*/ 105632 h 1628584"/>
              <a:gd name="connsiteX31" fmla="*/ 767810 w 3246882"/>
              <a:gd name="connsiteY31" fmla="*/ 67723 h 1628584"/>
              <a:gd name="connsiteX32" fmla="*/ 752570 w 3246882"/>
              <a:gd name="connsiteY32" fmla="*/ 29813 h 1628584"/>
              <a:gd name="connsiteX33" fmla="*/ 712375 w 3246882"/>
              <a:gd name="connsiteY33" fmla="*/ 14573 h 1628584"/>
              <a:gd name="connsiteX34" fmla="*/ 672941 w 3246882"/>
              <a:gd name="connsiteY34" fmla="*/ 29813 h 1628584"/>
              <a:gd name="connsiteX35" fmla="*/ 657701 w 3246882"/>
              <a:gd name="connsiteY35" fmla="*/ 67437 h 1628584"/>
              <a:gd name="connsiteX36" fmla="*/ 672941 w 3246882"/>
              <a:gd name="connsiteY36" fmla="*/ 105156 h 1628584"/>
              <a:gd name="connsiteX37" fmla="*/ 712375 w 3246882"/>
              <a:gd name="connsiteY37" fmla="*/ 120968 h 1628584"/>
              <a:gd name="connsiteX38" fmla="*/ 667703 w 3246882"/>
              <a:gd name="connsiteY38" fmla="*/ 572929 h 1628584"/>
              <a:gd name="connsiteX39" fmla="*/ 756666 w 3246882"/>
              <a:gd name="connsiteY39" fmla="*/ 572929 h 1628584"/>
              <a:gd name="connsiteX40" fmla="*/ 756666 w 3246882"/>
              <a:gd name="connsiteY40" fmla="*/ 191929 h 1628584"/>
              <a:gd name="connsiteX41" fmla="*/ 667703 w 3246882"/>
              <a:gd name="connsiteY41" fmla="*/ 191929 h 1628584"/>
              <a:gd name="connsiteX42" fmla="*/ 667703 w 3246882"/>
              <a:gd name="connsiteY42" fmla="*/ 572929 h 1628584"/>
              <a:gd name="connsiteX43" fmla="*/ 1179100 w 3246882"/>
              <a:gd name="connsiteY43" fmla="*/ 500348 h 1628584"/>
              <a:gd name="connsiteX44" fmla="*/ 1110234 w 3246882"/>
              <a:gd name="connsiteY44" fmla="*/ 461677 h 1628584"/>
              <a:gd name="connsiteX45" fmla="*/ 1072325 w 3246882"/>
              <a:gd name="connsiteY45" fmla="*/ 497205 h 1628584"/>
              <a:gd name="connsiteX46" fmla="*/ 1025843 w 3246882"/>
              <a:gd name="connsiteY46" fmla="*/ 507778 h 1628584"/>
              <a:gd name="connsiteX47" fmla="*/ 948500 w 3246882"/>
              <a:gd name="connsiteY47" fmla="*/ 475393 h 1628584"/>
              <a:gd name="connsiteX48" fmla="*/ 919448 w 3246882"/>
              <a:gd name="connsiteY48" fmla="*/ 383096 h 1628584"/>
              <a:gd name="connsiteX49" fmla="*/ 948881 w 3246882"/>
              <a:gd name="connsiteY49" fmla="*/ 288608 h 1628584"/>
              <a:gd name="connsiteX50" fmla="*/ 1023652 w 3246882"/>
              <a:gd name="connsiteY50" fmla="*/ 254794 h 1628584"/>
              <a:gd name="connsiteX51" fmla="*/ 1069753 w 3246882"/>
              <a:gd name="connsiteY51" fmla="*/ 265557 h 1628584"/>
              <a:gd name="connsiteX52" fmla="*/ 1106996 w 3246882"/>
              <a:gd name="connsiteY52" fmla="*/ 302038 h 1628584"/>
              <a:gd name="connsiteX53" fmla="*/ 1176909 w 3246882"/>
              <a:gd name="connsiteY53" fmla="*/ 267462 h 1628584"/>
              <a:gd name="connsiteX54" fmla="*/ 1116806 w 3246882"/>
              <a:gd name="connsiteY54" fmla="*/ 204407 h 1628584"/>
              <a:gd name="connsiteX55" fmla="*/ 1026605 w 3246882"/>
              <a:gd name="connsiteY55" fmla="*/ 182975 h 1628584"/>
              <a:gd name="connsiteX56" fmla="*/ 883730 w 3246882"/>
              <a:gd name="connsiteY56" fmla="*/ 238220 h 1628584"/>
              <a:gd name="connsiteX57" fmla="*/ 828675 w 3246882"/>
              <a:gd name="connsiteY57" fmla="*/ 389096 h 1628584"/>
              <a:gd name="connsiteX58" fmla="*/ 880396 w 3246882"/>
              <a:gd name="connsiteY58" fmla="*/ 529019 h 1628584"/>
              <a:gd name="connsiteX59" fmla="*/ 1023652 w 3246882"/>
              <a:gd name="connsiteY59" fmla="*/ 581882 h 1628584"/>
              <a:gd name="connsiteX60" fmla="*/ 1113473 w 3246882"/>
              <a:gd name="connsiteY60" fmla="*/ 561785 h 1628584"/>
              <a:gd name="connsiteX61" fmla="*/ 1179100 w 3246882"/>
              <a:gd name="connsiteY61" fmla="*/ 500348 h 1628584"/>
              <a:gd name="connsiteX62" fmla="*/ 1438656 w 3246882"/>
              <a:gd name="connsiteY62" fmla="*/ 185166 h 1628584"/>
              <a:gd name="connsiteX63" fmla="*/ 1378363 w 3246882"/>
              <a:gd name="connsiteY63" fmla="*/ 204692 h 1628584"/>
              <a:gd name="connsiteX64" fmla="*/ 1338929 w 3246882"/>
              <a:gd name="connsiteY64" fmla="*/ 260699 h 1628584"/>
              <a:gd name="connsiteX65" fmla="*/ 1337405 w 3246882"/>
              <a:gd name="connsiteY65" fmla="*/ 260699 h 1628584"/>
              <a:gd name="connsiteX66" fmla="*/ 1337405 w 3246882"/>
              <a:gd name="connsiteY66" fmla="*/ 191834 h 1628584"/>
              <a:gd name="connsiteX67" fmla="*/ 1248442 w 3246882"/>
              <a:gd name="connsiteY67" fmla="*/ 191834 h 1628584"/>
              <a:gd name="connsiteX68" fmla="*/ 1248442 w 3246882"/>
              <a:gd name="connsiteY68" fmla="*/ 572834 h 1628584"/>
              <a:gd name="connsiteX69" fmla="*/ 1337405 w 3246882"/>
              <a:gd name="connsiteY69" fmla="*/ 572834 h 1628584"/>
              <a:gd name="connsiteX70" fmla="*/ 1337405 w 3246882"/>
              <a:gd name="connsiteY70" fmla="*/ 384524 h 1628584"/>
              <a:gd name="connsiteX71" fmla="*/ 1361027 w 3246882"/>
              <a:gd name="connsiteY71" fmla="*/ 296323 h 1628584"/>
              <a:gd name="connsiteX72" fmla="*/ 1422940 w 3246882"/>
              <a:gd name="connsiteY72" fmla="*/ 262795 h 1628584"/>
              <a:gd name="connsiteX73" fmla="*/ 1446181 w 3246882"/>
              <a:gd name="connsiteY73" fmla="*/ 265176 h 1628584"/>
              <a:gd name="connsiteX74" fmla="*/ 1467993 w 3246882"/>
              <a:gd name="connsiteY74" fmla="*/ 271653 h 1628584"/>
              <a:gd name="connsiteX75" fmla="*/ 1491806 w 3246882"/>
              <a:gd name="connsiteY75" fmla="*/ 195739 h 1628584"/>
              <a:gd name="connsiteX76" fmla="*/ 1465421 w 3246882"/>
              <a:gd name="connsiteY76" fmla="*/ 187166 h 1628584"/>
              <a:gd name="connsiteX77" fmla="*/ 1438656 w 3246882"/>
              <a:gd name="connsiteY77" fmla="*/ 184976 h 1628584"/>
              <a:gd name="connsiteX78" fmla="*/ 1855375 w 3246882"/>
              <a:gd name="connsiteY78" fmla="*/ 237649 h 1628584"/>
              <a:gd name="connsiteX79" fmla="*/ 1907667 w 3246882"/>
              <a:gd name="connsiteY79" fmla="*/ 379000 h 1628584"/>
              <a:gd name="connsiteX80" fmla="*/ 1852613 w 3246882"/>
              <a:gd name="connsiteY80" fmla="*/ 524637 h 1628584"/>
              <a:gd name="connsiteX81" fmla="*/ 1707166 w 3246882"/>
              <a:gd name="connsiteY81" fmla="*/ 581787 h 1628584"/>
              <a:gd name="connsiteX82" fmla="*/ 1562957 w 3246882"/>
              <a:gd name="connsiteY82" fmla="*/ 528542 h 1628584"/>
              <a:gd name="connsiteX83" fmla="*/ 1509522 w 3246882"/>
              <a:gd name="connsiteY83" fmla="*/ 385286 h 1628584"/>
              <a:gd name="connsiteX84" fmla="*/ 1566101 w 3246882"/>
              <a:gd name="connsiteY84" fmla="*/ 238506 h 1628584"/>
              <a:gd name="connsiteX85" fmla="*/ 1712309 w 3246882"/>
              <a:gd name="connsiteY85" fmla="*/ 182880 h 1628584"/>
              <a:gd name="connsiteX86" fmla="*/ 1855375 w 3246882"/>
              <a:gd name="connsiteY86" fmla="*/ 237554 h 1628584"/>
              <a:gd name="connsiteX87" fmla="*/ 1816513 w 3246882"/>
              <a:gd name="connsiteY87" fmla="*/ 381286 h 1628584"/>
              <a:gd name="connsiteX88" fmla="*/ 1788605 w 3246882"/>
              <a:gd name="connsiteY88" fmla="*/ 289751 h 1628584"/>
              <a:gd name="connsiteX89" fmla="*/ 1710118 w 3246882"/>
              <a:gd name="connsiteY89" fmla="*/ 255175 h 1628584"/>
              <a:gd name="connsiteX90" fmla="*/ 1630299 w 3246882"/>
              <a:gd name="connsiteY90" fmla="*/ 290894 h 1628584"/>
              <a:gd name="connsiteX91" fmla="*/ 1600391 w 3246882"/>
              <a:gd name="connsiteY91" fmla="*/ 383572 h 1628584"/>
              <a:gd name="connsiteX92" fmla="*/ 1630013 w 3246882"/>
              <a:gd name="connsiteY92" fmla="*/ 476250 h 1628584"/>
              <a:gd name="connsiteX93" fmla="*/ 1710595 w 3246882"/>
              <a:gd name="connsiteY93" fmla="*/ 510064 h 1628584"/>
              <a:gd name="connsiteX94" fmla="*/ 1788890 w 3246882"/>
              <a:gd name="connsiteY94" fmla="*/ 475107 h 1628584"/>
              <a:gd name="connsiteX95" fmla="*/ 1816608 w 3246882"/>
              <a:gd name="connsiteY95" fmla="*/ 381381 h 1628584"/>
              <a:gd name="connsiteX96" fmla="*/ 2123313 w 3246882"/>
              <a:gd name="connsiteY96" fmla="*/ 339566 h 1628584"/>
              <a:gd name="connsiteX97" fmla="*/ 2068068 w 3246882"/>
              <a:gd name="connsiteY97" fmla="*/ 321374 h 1628584"/>
              <a:gd name="connsiteX98" fmla="*/ 2053400 w 3246882"/>
              <a:gd name="connsiteY98" fmla="*/ 292322 h 1628584"/>
              <a:gd name="connsiteX99" fmla="*/ 2067497 w 3246882"/>
              <a:gd name="connsiteY99" fmla="*/ 261461 h 1628584"/>
              <a:gd name="connsiteX100" fmla="*/ 2108835 w 3246882"/>
              <a:gd name="connsiteY100" fmla="*/ 249555 h 1628584"/>
              <a:gd name="connsiteX101" fmla="*/ 2152555 w 3246882"/>
              <a:gd name="connsiteY101" fmla="*/ 258509 h 1628584"/>
              <a:gd name="connsiteX102" fmla="*/ 2188083 w 3246882"/>
              <a:gd name="connsiteY102" fmla="*/ 285274 h 1628584"/>
              <a:gd name="connsiteX103" fmla="*/ 2239804 w 3246882"/>
              <a:gd name="connsiteY103" fmla="*/ 238411 h 1628584"/>
              <a:gd name="connsiteX104" fmla="*/ 2184368 w 3246882"/>
              <a:gd name="connsiteY104" fmla="*/ 196691 h 1628584"/>
              <a:gd name="connsiteX105" fmla="*/ 2111407 w 3246882"/>
              <a:gd name="connsiteY105" fmla="*/ 182880 h 1628584"/>
              <a:gd name="connsiteX106" fmla="*/ 2010251 w 3246882"/>
              <a:gd name="connsiteY106" fmla="*/ 214694 h 1628584"/>
              <a:gd name="connsiteX107" fmla="*/ 1970056 w 3246882"/>
              <a:gd name="connsiteY107" fmla="*/ 302324 h 1628584"/>
              <a:gd name="connsiteX108" fmla="*/ 1999679 w 3246882"/>
              <a:gd name="connsiteY108" fmla="*/ 375476 h 1628584"/>
              <a:gd name="connsiteX109" fmla="*/ 2104073 w 3246882"/>
              <a:gd name="connsiteY109" fmla="*/ 418052 h 1628584"/>
              <a:gd name="connsiteX110" fmla="*/ 2149983 w 3246882"/>
              <a:gd name="connsiteY110" fmla="*/ 436055 h 1628584"/>
              <a:gd name="connsiteX111" fmla="*/ 2165414 w 3246882"/>
              <a:gd name="connsiteY111" fmla="*/ 467106 h 1628584"/>
              <a:gd name="connsiteX112" fmla="*/ 2149031 w 3246882"/>
              <a:gd name="connsiteY112" fmla="*/ 502253 h 1628584"/>
              <a:gd name="connsiteX113" fmla="*/ 2103311 w 3246882"/>
              <a:gd name="connsiteY113" fmla="*/ 514731 h 1628584"/>
              <a:gd name="connsiteX114" fmla="*/ 2053685 w 3246882"/>
              <a:gd name="connsiteY114" fmla="*/ 503015 h 1628584"/>
              <a:gd name="connsiteX115" fmla="*/ 2009204 w 3246882"/>
              <a:gd name="connsiteY115" fmla="*/ 463772 h 1628584"/>
              <a:gd name="connsiteX116" fmla="*/ 1955673 w 3246882"/>
              <a:gd name="connsiteY116" fmla="*/ 511778 h 1628584"/>
              <a:gd name="connsiteX117" fmla="*/ 2015966 w 3246882"/>
              <a:gd name="connsiteY117" fmla="*/ 563880 h 1628584"/>
              <a:gd name="connsiteX118" fmla="*/ 2102644 w 3246882"/>
              <a:gd name="connsiteY118" fmla="*/ 581787 h 1628584"/>
              <a:gd name="connsiteX119" fmla="*/ 2208657 w 3246882"/>
              <a:gd name="connsiteY119" fmla="*/ 547973 h 1628584"/>
              <a:gd name="connsiteX120" fmla="*/ 2249234 w 3246882"/>
              <a:gd name="connsiteY120" fmla="*/ 459010 h 1628584"/>
              <a:gd name="connsiteX121" fmla="*/ 2217992 w 3246882"/>
              <a:gd name="connsiteY121" fmla="*/ 380143 h 1628584"/>
              <a:gd name="connsiteX122" fmla="*/ 2123504 w 3246882"/>
              <a:gd name="connsiteY122" fmla="*/ 339566 h 1628584"/>
              <a:gd name="connsiteX123" fmla="*/ 2658332 w 3246882"/>
              <a:gd name="connsiteY123" fmla="*/ 237649 h 1628584"/>
              <a:gd name="connsiteX124" fmla="*/ 2710624 w 3246882"/>
              <a:gd name="connsiteY124" fmla="*/ 379000 h 1628584"/>
              <a:gd name="connsiteX125" fmla="*/ 2655570 w 3246882"/>
              <a:gd name="connsiteY125" fmla="*/ 524637 h 1628584"/>
              <a:gd name="connsiteX126" fmla="*/ 2510123 w 3246882"/>
              <a:gd name="connsiteY126" fmla="*/ 581787 h 1628584"/>
              <a:gd name="connsiteX127" fmla="*/ 2365915 w 3246882"/>
              <a:gd name="connsiteY127" fmla="*/ 528542 h 1628584"/>
              <a:gd name="connsiteX128" fmla="*/ 2312480 w 3246882"/>
              <a:gd name="connsiteY128" fmla="*/ 385286 h 1628584"/>
              <a:gd name="connsiteX129" fmla="*/ 2369058 w 3246882"/>
              <a:gd name="connsiteY129" fmla="*/ 238506 h 1628584"/>
              <a:gd name="connsiteX130" fmla="*/ 2515267 w 3246882"/>
              <a:gd name="connsiteY130" fmla="*/ 182880 h 1628584"/>
              <a:gd name="connsiteX131" fmla="*/ 2658332 w 3246882"/>
              <a:gd name="connsiteY131" fmla="*/ 237554 h 1628584"/>
              <a:gd name="connsiteX132" fmla="*/ 2619375 w 3246882"/>
              <a:gd name="connsiteY132" fmla="*/ 381286 h 1628584"/>
              <a:gd name="connsiteX133" fmla="*/ 2591467 w 3246882"/>
              <a:gd name="connsiteY133" fmla="*/ 289751 h 1628584"/>
              <a:gd name="connsiteX134" fmla="*/ 2512981 w 3246882"/>
              <a:gd name="connsiteY134" fmla="*/ 255175 h 1628584"/>
              <a:gd name="connsiteX135" fmla="*/ 2433161 w 3246882"/>
              <a:gd name="connsiteY135" fmla="*/ 290894 h 1628584"/>
              <a:gd name="connsiteX136" fmla="*/ 2403253 w 3246882"/>
              <a:gd name="connsiteY136" fmla="*/ 383572 h 1628584"/>
              <a:gd name="connsiteX137" fmla="*/ 2432876 w 3246882"/>
              <a:gd name="connsiteY137" fmla="*/ 476250 h 1628584"/>
              <a:gd name="connsiteX138" fmla="*/ 2513457 w 3246882"/>
              <a:gd name="connsiteY138" fmla="*/ 510064 h 1628584"/>
              <a:gd name="connsiteX139" fmla="*/ 2591753 w 3246882"/>
              <a:gd name="connsiteY139" fmla="*/ 475107 h 1628584"/>
              <a:gd name="connsiteX140" fmla="*/ 2619470 w 3246882"/>
              <a:gd name="connsiteY140" fmla="*/ 381381 h 1628584"/>
              <a:gd name="connsiteX141" fmla="*/ 3219260 w 3246882"/>
              <a:gd name="connsiteY141" fmla="*/ 494729 h 1628584"/>
              <a:gd name="connsiteX142" fmla="*/ 3196209 w 3246882"/>
              <a:gd name="connsiteY142" fmla="*/ 507397 h 1628584"/>
              <a:gd name="connsiteX143" fmla="*/ 3175349 w 3246882"/>
              <a:gd name="connsiteY143" fmla="*/ 511112 h 1628584"/>
              <a:gd name="connsiteX144" fmla="*/ 3144107 w 3246882"/>
              <a:gd name="connsiteY144" fmla="*/ 497872 h 1628584"/>
              <a:gd name="connsiteX145" fmla="*/ 3132963 w 3246882"/>
              <a:gd name="connsiteY145" fmla="*/ 456724 h 1628584"/>
              <a:gd name="connsiteX146" fmla="*/ 3132963 w 3246882"/>
              <a:gd name="connsiteY146" fmla="*/ 260985 h 1628584"/>
              <a:gd name="connsiteX147" fmla="*/ 3230118 w 3246882"/>
              <a:gd name="connsiteY147" fmla="*/ 260985 h 1628584"/>
              <a:gd name="connsiteX148" fmla="*/ 3230118 w 3246882"/>
              <a:gd name="connsiteY148" fmla="*/ 191738 h 1628584"/>
              <a:gd name="connsiteX149" fmla="*/ 3132963 w 3246882"/>
              <a:gd name="connsiteY149" fmla="*/ 191738 h 1628584"/>
              <a:gd name="connsiteX150" fmla="*/ 3132963 w 3246882"/>
              <a:gd name="connsiteY150" fmla="*/ 82677 h 1628584"/>
              <a:gd name="connsiteX151" fmla="*/ 3043999 w 3246882"/>
              <a:gd name="connsiteY151" fmla="*/ 98298 h 1628584"/>
              <a:gd name="connsiteX152" fmla="*/ 3043999 w 3246882"/>
              <a:gd name="connsiteY152" fmla="*/ 191643 h 1628584"/>
              <a:gd name="connsiteX153" fmla="*/ 2893028 w 3246882"/>
              <a:gd name="connsiteY153" fmla="*/ 191643 h 1628584"/>
              <a:gd name="connsiteX154" fmla="*/ 2893028 w 3246882"/>
              <a:gd name="connsiteY154" fmla="*/ 130969 h 1628584"/>
              <a:gd name="connsiteX155" fmla="*/ 2905887 w 3246882"/>
              <a:gd name="connsiteY155" fmla="*/ 86297 h 1628584"/>
              <a:gd name="connsiteX156" fmla="*/ 2942558 w 3246882"/>
              <a:gd name="connsiteY156" fmla="*/ 71438 h 1628584"/>
              <a:gd name="connsiteX157" fmla="*/ 2965037 w 3246882"/>
              <a:gd name="connsiteY157" fmla="*/ 74962 h 1628584"/>
              <a:gd name="connsiteX158" fmla="*/ 2984945 w 3246882"/>
              <a:gd name="connsiteY158" fmla="*/ 84868 h 1628584"/>
              <a:gd name="connsiteX159" fmla="*/ 3021425 w 3246882"/>
              <a:gd name="connsiteY159" fmla="*/ 20479 h 1628584"/>
              <a:gd name="connsiteX160" fmla="*/ 2981230 w 3246882"/>
              <a:gd name="connsiteY160" fmla="*/ 5048 h 1628584"/>
              <a:gd name="connsiteX161" fmla="*/ 2938844 w 3246882"/>
              <a:gd name="connsiteY161" fmla="*/ 0 h 1628584"/>
              <a:gd name="connsiteX162" fmla="*/ 2839688 w 3246882"/>
              <a:gd name="connsiteY162" fmla="*/ 34957 h 1628584"/>
              <a:gd name="connsiteX163" fmla="*/ 2804541 w 3246882"/>
              <a:gd name="connsiteY163" fmla="*/ 130207 h 1628584"/>
              <a:gd name="connsiteX164" fmla="*/ 2804541 w 3246882"/>
              <a:gd name="connsiteY164" fmla="*/ 191643 h 1628584"/>
              <a:gd name="connsiteX165" fmla="*/ 2739771 w 3246882"/>
              <a:gd name="connsiteY165" fmla="*/ 191643 h 1628584"/>
              <a:gd name="connsiteX166" fmla="*/ 2739771 w 3246882"/>
              <a:gd name="connsiteY166" fmla="*/ 260890 h 1628584"/>
              <a:gd name="connsiteX167" fmla="*/ 2804541 w 3246882"/>
              <a:gd name="connsiteY167" fmla="*/ 260890 h 1628584"/>
              <a:gd name="connsiteX168" fmla="*/ 2804541 w 3246882"/>
              <a:gd name="connsiteY168" fmla="*/ 572643 h 1628584"/>
              <a:gd name="connsiteX169" fmla="*/ 2893124 w 3246882"/>
              <a:gd name="connsiteY169" fmla="*/ 572643 h 1628584"/>
              <a:gd name="connsiteX170" fmla="*/ 2893124 w 3246882"/>
              <a:gd name="connsiteY170" fmla="*/ 261080 h 1628584"/>
              <a:gd name="connsiteX171" fmla="*/ 3044095 w 3246882"/>
              <a:gd name="connsiteY171" fmla="*/ 261080 h 1628584"/>
              <a:gd name="connsiteX172" fmla="*/ 3044095 w 3246882"/>
              <a:gd name="connsiteY172" fmla="*/ 469487 h 1628584"/>
              <a:gd name="connsiteX173" fmla="*/ 3072384 w 3246882"/>
              <a:gd name="connsiteY173" fmla="*/ 553212 h 1628584"/>
              <a:gd name="connsiteX174" fmla="*/ 3156871 w 3246882"/>
              <a:gd name="connsiteY174" fmla="*/ 581882 h 1628584"/>
              <a:gd name="connsiteX175" fmla="*/ 3208020 w 3246882"/>
              <a:gd name="connsiteY175" fmla="*/ 574643 h 1628584"/>
              <a:gd name="connsiteX176" fmla="*/ 3246882 w 3246882"/>
              <a:gd name="connsiteY176" fmla="*/ 555117 h 1628584"/>
              <a:gd name="connsiteX177" fmla="*/ 3219355 w 3246882"/>
              <a:gd name="connsiteY177" fmla="*/ 494824 h 1628584"/>
              <a:gd name="connsiteX178" fmla="*/ 0 w 3246882"/>
              <a:gd name="connsiteY178" fmla="*/ 1449229 h 1628584"/>
              <a:gd name="connsiteX179" fmla="*/ 91154 w 3246882"/>
              <a:gd name="connsiteY179" fmla="*/ 1449229 h 1628584"/>
              <a:gd name="connsiteX180" fmla="*/ 91154 w 3246882"/>
              <a:gd name="connsiteY180" fmla="*/ 915638 h 1628584"/>
              <a:gd name="connsiteX181" fmla="*/ 0 w 3246882"/>
              <a:gd name="connsiteY181" fmla="*/ 915638 h 1628584"/>
              <a:gd name="connsiteX182" fmla="*/ 0 w 3246882"/>
              <a:gd name="connsiteY182" fmla="*/ 1449229 h 1628584"/>
              <a:gd name="connsiteX183" fmla="*/ 463391 w 3246882"/>
              <a:gd name="connsiteY183" fmla="*/ 1068229 h 1628584"/>
              <a:gd name="connsiteX184" fmla="*/ 552355 w 3246882"/>
              <a:gd name="connsiteY184" fmla="*/ 1068229 h 1628584"/>
              <a:gd name="connsiteX185" fmla="*/ 552355 w 3246882"/>
              <a:gd name="connsiteY185" fmla="*/ 1426559 h 1628584"/>
              <a:gd name="connsiteX186" fmla="*/ 499682 w 3246882"/>
              <a:gd name="connsiteY186" fmla="*/ 1575721 h 1628584"/>
              <a:gd name="connsiteX187" fmla="*/ 354806 w 3246882"/>
              <a:gd name="connsiteY187" fmla="*/ 1628585 h 1628584"/>
              <a:gd name="connsiteX188" fmla="*/ 254318 w 3246882"/>
              <a:gd name="connsiteY188" fmla="*/ 1608677 h 1628584"/>
              <a:gd name="connsiteX189" fmla="*/ 176213 w 3246882"/>
              <a:gd name="connsiteY189" fmla="*/ 1547431 h 1628584"/>
              <a:gd name="connsiteX190" fmla="*/ 240983 w 3246882"/>
              <a:gd name="connsiteY190" fmla="*/ 1499426 h 1628584"/>
              <a:gd name="connsiteX191" fmla="*/ 290322 w 3246882"/>
              <a:gd name="connsiteY191" fmla="*/ 1543907 h 1628584"/>
              <a:gd name="connsiteX192" fmla="*/ 356330 w 3246882"/>
              <a:gd name="connsiteY192" fmla="*/ 1558576 h 1628584"/>
              <a:gd name="connsiteX193" fmla="*/ 434816 w 3246882"/>
              <a:gd name="connsiteY193" fmla="*/ 1529144 h 1628584"/>
              <a:gd name="connsiteX194" fmla="*/ 463487 w 3246882"/>
              <a:gd name="connsiteY194" fmla="*/ 1441704 h 1628584"/>
              <a:gd name="connsiteX195" fmla="*/ 463487 w 3246882"/>
              <a:gd name="connsiteY195" fmla="*/ 1398175 h 1628584"/>
              <a:gd name="connsiteX196" fmla="*/ 461963 w 3246882"/>
              <a:gd name="connsiteY196" fmla="*/ 1398175 h 1628584"/>
              <a:gd name="connsiteX197" fmla="*/ 411194 w 3246882"/>
              <a:gd name="connsiteY197" fmla="*/ 1442847 h 1628584"/>
              <a:gd name="connsiteX198" fmla="*/ 336995 w 3246882"/>
              <a:gd name="connsiteY198" fmla="*/ 1458087 h 1628584"/>
              <a:gd name="connsiteX199" fmla="*/ 217932 w 3246882"/>
              <a:gd name="connsiteY199" fmla="*/ 1408081 h 1628584"/>
              <a:gd name="connsiteX200" fmla="*/ 172879 w 3246882"/>
              <a:gd name="connsiteY200" fmla="*/ 1268730 h 1628584"/>
              <a:gd name="connsiteX201" fmla="*/ 224790 w 3246882"/>
              <a:gd name="connsiteY201" fmla="*/ 1114520 h 1628584"/>
              <a:gd name="connsiteX202" fmla="*/ 353759 w 3246882"/>
              <a:gd name="connsiteY202" fmla="*/ 1059275 h 1628584"/>
              <a:gd name="connsiteX203" fmla="*/ 416052 w 3246882"/>
              <a:gd name="connsiteY203" fmla="*/ 1071944 h 1628584"/>
              <a:gd name="connsiteX204" fmla="*/ 461963 w 3246882"/>
              <a:gd name="connsiteY204" fmla="*/ 1108043 h 1628584"/>
              <a:gd name="connsiteX205" fmla="*/ 463487 w 3246882"/>
              <a:gd name="connsiteY205" fmla="*/ 1108043 h 1628584"/>
              <a:gd name="connsiteX206" fmla="*/ 463487 w 3246882"/>
              <a:gd name="connsiteY206" fmla="*/ 1068229 h 1628584"/>
              <a:gd name="connsiteX207" fmla="*/ 464153 w 3246882"/>
              <a:gd name="connsiteY207" fmla="*/ 1228154 h 1628584"/>
              <a:gd name="connsiteX208" fmla="*/ 437007 w 3246882"/>
              <a:gd name="connsiteY208" fmla="*/ 1159478 h 1628584"/>
              <a:gd name="connsiteX209" fmla="*/ 367094 w 3246882"/>
              <a:gd name="connsiteY209" fmla="*/ 1130999 h 1628584"/>
              <a:gd name="connsiteX210" fmla="*/ 291560 w 3246882"/>
              <a:gd name="connsiteY210" fmla="*/ 1165765 h 1628584"/>
              <a:gd name="connsiteX211" fmla="*/ 263652 w 3246882"/>
              <a:gd name="connsiteY211" fmla="*/ 1263777 h 1628584"/>
              <a:gd name="connsiteX212" fmla="*/ 289465 w 3246882"/>
              <a:gd name="connsiteY212" fmla="*/ 1353407 h 1628584"/>
              <a:gd name="connsiteX213" fmla="*/ 361093 w 3246882"/>
              <a:gd name="connsiteY213" fmla="*/ 1386173 h 1628584"/>
              <a:gd name="connsiteX214" fmla="*/ 435483 w 3246882"/>
              <a:gd name="connsiteY214" fmla="*/ 1354360 h 1628584"/>
              <a:gd name="connsiteX215" fmla="*/ 464153 w 3246882"/>
              <a:gd name="connsiteY215" fmla="*/ 1271588 h 1628584"/>
              <a:gd name="connsiteX216" fmla="*/ 464153 w 3246882"/>
              <a:gd name="connsiteY216" fmla="*/ 1228058 h 1628584"/>
              <a:gd name="connsiteX217" fmla="*/ 860965 w 3246882"/>
              <a:gd name="connsiteY217" fmla="*/ 1059275 h 1628584"/>
              <a:gd name="connsiteX218" fmla="*/ 791432 w 3246882"/>
              <a:gd name="connsiteY218" fmla="*/ 1075087 h 1628584"/>
              <a:gd name="connsiteX219" fmla="*/ 738950 w 3246882"/>
              <a:gd name="connsiteY219" fmla="*/ 1119950 h 1628584"/>
              <a:gd name="connsiteX220" fmla="*/ 737426 w 3246882"/>
              <a:gd name="connsiteY220" fmla="*/ 1119950 h 1628584"/>
              <a:gd name="connsiteX221" fmla="*/ 737426 w 3246882"/>
              <a:gd name="connsiteY221" fmla="*/ 1068229 h 1628584"/>
              <a:gd name="connsiteX222" fmla="*/ 648462 w 3246882"/>
              <a:gd name="connsiteY222" fmla="*/ 1068229 h 1628584"/>
              <a:gd name="connsiteX223" fmla="*/ 648462 w 3246882"/>
              <a:gd name="connsiteY223" fmla="*/ 1449229 h 1628584"/>
              <a:gd name="connsiteX224" fmla="*/ 737426 w 3246882"/>
              <a:gd name="connsiteY224" fmla="*/ 1449229 h 1628584"/>
              <a:gd name="connsiteX225" fmla="*/ 737426 w 3246882"/>
              <a:gd name="connsiteY225" fmla="*/ 1231964 h 1628584"/>
              <a:gd name="connsiteX226" fmla="*/ 762572 w 3246882"/>
              <a:gd name="connsiteY226" fmla="*/ 1159764 h 1628584"/>
              <a:gd name="connsiteX227" fmla="*/ 827151 w 3246882"/>
              <a:gd name="connsiteY227" fmla="*/ 1131094 h 1628584"/>
              <a:gd name="connsiteX228" fmla="*/ 882968 w 3246882"/>
              <a:gd name="connsiteY228" fmla="*/ 1155668 h 1628584"/>
              <a:gd name="connsiteX229" fmla="*/ 901541 w 3246882"/>
              <a:gd name="connsiteY229" fmla="*/ 1226725 h 1628584"/>
              <a:gd name="connsiteX230" fmla="*/ 901541 w 3246882"/>
              <a:gd name="connsiteY230" fmla="*/ 1449229 h 1628584"/>
              <a:gd name="connsiteX231" fmla="*/ 990505 w 3246882"/>
              <a:gd name="connsiteY231" fmla="*/ 1449229 h 1628584"/>
              <a:gd name="connsiteX232" fmla="*/ 990505 w 3246882"/>
              <a:gd name="connsiteY232" fmla="*/ 1214819 h 1628584"/>
              <a:gd name="connsiteX233" fmla="*/ 957358 w 3246882"/>
              <a:gd name="connsiteY233" fmla="*/ 1099661 h 1628584"/>
              <a:gd name="connsiteX234" fmla="*/ 860965 w 3246882"/>
              <a:gd name="connsiteY234" fmla="*/ 1059275 h 1628584"/>
              <a:gd name="connsiteX235" fmla="*/ 1124236 w 3246882"/>
              <a:gd name="connsiteY235" fmla="*/ 890683 h 1628584"/>
              <a:gd name="connsiteX236" fmla="*/ 1084802 w 3246882"/>
              <a:gd name="connsiteY236" fmla="*/ 905923 h 1628584"/>
              <a:gd name="connsiteX237" fmla="*/ 1069562 w 3246882"/>
              <a:gd name="connsiteY237" fmla="*/ 943547 h 1628584"/>
              <a:gd name="connsiteX238" fmla="*/ 1084802 w 3246882"/>
              <a:gd name="connsiteY238" fmla="*/ 981266 h 1628584"/>
              <a:gd name="connsiteX239" fmla="*/ 1124236 w 3246882"/>
              <a:gd name="connsiteY239" fmla="*/ 997077 h 1628584"/>
              <a:gd name="connsiteX240" fmla="*/ 1164431 w 3246882"/>
              <a:gd name="connsiteY240" fmla="*/ 981837 h 1628584"/>
              <a:gd name="connsiteX241" fmla="*/ 1179671 w 3246882"/>
              <a:gd name="connsiteY241" fmla="*/ 943928 h 1628584"/>
              <a:gd name="connsiteX242" fmla="*/ 1164431 w 3246882"/>
              <a:gd name="connsiteY242" fmla="*/ 906018 h 1628584"/>
              <a:gd name="connsiteX243" fmla="*/ 1124236 w 3246882"/>
              <a:gd name="connsiteY243" fmla="*/ 890778 h 1628584"/>
              <a:gd name="connsiteX244" fmla="*/ 1079564 w 3246882"/>
              <a:gd name="connsiteY244" fmla="*/ 1449229 h 1628584"/>
              <a:gd name="connsiteX245" fmla="*/ 1168527 w 3246882"/>
              <a:gd name="connsiteY245" fmla="*/ 1449229 h 1628584"/>
              <a:gd name="connsiteX246" fmla="*/ 1168527 w 3246882"/>
              <a:gd name="connsiteY246" fmla="*/ 1068229 h 1628584"/>
              <a:gd name="connsiteX247" fmla="*/ 1079564 w 3246882"/>
              <a:gd name="connsiteY247" fmla="*/ 1068229 h 1628584"/>
              <a:gd name="connsiteX248" fmla="*/ 1079564 w 3246882"/>
              <a:gd name="connsiteY248" fmla="*/ 1449229 h 1628584"/>
              <a:gd name="connsiteX249" fmla="*/ 1440656 w 3246882"/>
              <a:gd name="connsiteY249" fmla="*/ 1383697 h 1628584"/>
              <a:gd name="connsiteX250" fmla="*/ 1419797 w 3246882"/>
              <a:gd name="connsiteY250" fmla="*/ 1387412 h 1628584"/>
              <a:gd name="connsiteX251" fmla="*/ 1388555 w 3246882"/>
              <a:gd name="connsiteY251" fmla="*/ 1374172 h 1628584"/>
              <a:gd name="connsiteX252" fmla="*/ 1377410 w 3246882"/>
              <a:gd name="connsiteY252" fmla="*/ 1333024 h 1628584"/>
              <a:gd name="connsiteX253" fmla="*/ 1377410 w 3246882"/>
              <a:gd name="connsiteY253" fmla="*/ 1137285 h 1628584"/>
              <a:gd name="connsiteX254" fmla="*/ 1474565 w 3246882"/>
              <a:gd name="connsiteY254" fmla="*/ 1137285 h 1628584"/>
              <a:gd name="connsiteX255" fmla="*/ 1474565 w 3246882"/>
              <a:gd name="connsiteY255" fmla="*/ 1068038 h 1628584"/>
              <a:gd name="connsiteX256" fmla="*/ 1377410 w 3246882"/>
              <a:gd name="connsiteY256" fmla="*/ 1068038 h 1628584"/>
              <a:gd name="connsiteX257" fmla="*/ 1377410 w 3246882"/>
              <a:gd name="connsiteY257" fmla="*/ 958977 h 1628584"/>
              <a:gd name="connsiteX258" fmla="*/ 1288447 w 3246882"/>
              <a:gd name="connsiteY258" fmla="*/ 974598 h 1628584"/>
              <a:gd name="connsiteX259" fmla="*/ 1288447 w 3246882"/>
              <a:gd name="connsiteY259" fmla="*/ 1067943 h 1628584"/>
              <a:gd name="connsiteX260" fmla="*/ 1224820 w 3246882"/>
              <a:gd name="connsiteY260" fmla="*/ 1067943 h 1628584"/>
              <a:gd name="connsiteX261" fmla="*/ 1224820 w 3246882"/>
              <a:gd name="connsiteY261" fmla="*/ 1137190 h 1628584"/>
              <a:gd name="connsiteX262" fmla="*/ 1288447 w 3246882"/>
              <a:gd name="connsiteY262" fmla="*/ 1137190 h 1628584"/>
              <a:gd name="connsiteX263" fmla="*/ 1288447 w 3246882"/>
              <a:gd name="connsiteY263" fmla="*/ 1345597 h 1628584"/>
              <a:gd name="connsiteX264" fmla="*/ 1316736 w 3246882"/>
              <a:gd name="connsiteY264" fmla="*/ 1429322 h 1628584"/>
              <a:gd name="connsiteX265" fmla="*/ 1401223 w 3246882"/>
              <a:gd name="connsiteY265" fmla="*/ 1457992 h 1628584"/>
              <a:gd name="connsiteX266" fmla="*/ 1452372 w 3246882"/>
              <a:gd name="connsiteY266" fmla="*/ 1450753 h 1628584"/>
              <a:gd name="connsiteX267" fmla="*/ 1491234 w 3246882"/>
              <a:gd name="connsiteY267" fmla="*/ 1431227 h 1628584"/>
              <a:gd name="connsiteX268" fmla="*/ 1463707 w 3246882"/>
              <a:gd name="connsiteY268" fmla="*/ 1370933 h 1628584"/>
              <a:gd name="connsiteX269" fmla="*/ 1440656 w 3246882"/>
              <a:gd name="connsiteY269" fmla="*/ 1383602 h 1628584"/>
              <a:gd name="connsiteX270" fmla="*/ 1829657 w 3246882"/>
              <a:gd name="connsiteY270" fmla="*/ 1107662 h 1628584"/>
              <a:gd name="connsiteX271" fmla="*/ 1873949 w 3246882"/>
              <a:gd name="connsiteY271" fmla="*/ 1247204 h 1628584"/>
              <a:gd name="connsiteX272" fmla="*/ 1873949 w 3246882"/>
              <a:gd name="connsiteY272" fmla="*/ 1280731 h 1628584"/>
              <a:gd name="connsiteX273" fmla="*/ 1612392 w 3246882"/>
              <a:gd name="connsiteY273" fmla="*/ 1280731 h 1628584"/>
              <a:gd name="connsiteX274" fmla="*/ 1641824 w 3246882"/>
              <a:gd name="connsiteY274" fmla="*/ 1362075 h 1628584"/>
              <a:gd name="connsiteX275" fmla="*/ 1711738 w 3246882"/>
              <a:gd name="connsiteY275" fmla="*/ 1389031 h 1628584"/>
              <a:gd name="connsiteX276" fmla="*/ 1763459 w 3246882"/>
              <a:gd name="connsiteY276" fmla="*/ 1375220 h 1628584"/>
              <a:gd name="connsiteX277" fmla="*/ 1802130 w 3246882"/>
              <a:gd name="connsiteY277" fmla="*/ 1334262 h 1628584"/>
              <a:gd name="connsiteX278" fmla="*/ 1870234 w 3246882"/>
              <a:gd name="connsiteY278" fmla="*/ 1371505 h 1628584"/>
              <a:gd name="connsiteX279" fmla="*/ 1803464 w 3246882"/>
              <a:gd name="connsiteY279" fmla="*/ 1435703 h 1628584"/>
              <a:gd name="connsiteX280" fmla="*/ 1708785 w 3246882"/>
              <a:gd name="connsiteY280" fmla="*/ 1458182 h 1628584"/>
              <a:gd name="connsiteX281" fmla="*/ 1573149 w 3246882"/>
              <a:gd name="connsiteY281" fmla="*/ 1407605 h 1628584"/>
              <a:gd name="connsiteX282" fmla="*/ 1522381 w 3246882"/>
              <a:gd name="connsiteY282" fmla="*/ 1262158 h 1628584"/>
              <a:gd name="connsiteX283" fmla="*/ 1574673 w 3246882"/>
              <a:gd name="connsiteY283" fmla="*/ 1115568 h 1628584"/>
              <a:gd name="connsiteX284" fmla="*/ 1705070 w 3246882"/>
              <a:gd name="connsiteY284" fmla="*/ 1059371 h 1628584"/>
              <a:gd name="connsiteX285" fmla="*/ 1829753 w 3246882"/>
              <a:gd name="connsiteY285" fmla="*/ 1107758 h 1628584"/>
              <a:gd name="connsiteX286" fmla="*/ 1788414 w 3246882"/>
              <a:gd name="connsiteY286" fmla="*/ 1218152 h 1628584"/>
              <a:gd name="connsiteX287" fmla="*/ 1766602 w 3246882"/>
              <a:gd name="connsiteY287" fmla="*/ 1149858 h 1628584"/>
              <a:gd name="connsiteX288" fmla="*/ 1706499 w 3246882"/>
              <a:gd name="connsiteY288" fmla="*/ 1125855 h 1628584"/>
              <a:gd name="connsiteX289" fmla="*/ 1641729 w 3246882"/>
              <a:gd name="connsiteY289" fmla="*/ 1152049 h 1628584"/>
              <a:gd name="connsiteX290" fmla="*/ 1612011 w 3246882"/>
              <a:gd name="connsiteY290" fmla="*/ 1218057 h 1628584"/>
              <a:gd name="connsiteX291" fmla="*/ 1788414 w 3246882"/>
              <a:gd name="connsiteY291" fmla="*/ 1218057 h 162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Lst>
            <a:rect l="l" t="t" r="r" b="b"/>
            <a:pathLst>
              <a:path w="3246882" h="1628584">
                <a:moveTo>
                  <a:pt x="452057" y="39338"/>
                </a:moveTo>
                <a:lnTo>
                  <a:pt x="576739" y="39338"/>
                </a:lnTo>
                <a:lnTo>
                  <a:pt x="576739" y="572929"/>
                </a:lnTo>
                <a:lnTo>
                  <a:pt x="486347" y="572929"/>
                </a:lnTo>
                <a:lnTo>
                  <a:pt x="486347" y="234315"/>
                </a:lnTo>
                <a:cubicBezTo>
                  <a:pt x="486347" y="220218"/>
                  <a:pt x="486537" y="206597"/>
                  <a:pt x="486918" y="193548"/>
                </a:cubicBezTo>
                <a:cubicBezTo>
                  <a:pt x="487299" y="180499"/>
                  <a:pt x="487585" y="165735"/>
                  <a:pt x="487871" y="149066"/>
                </a:cubicBezTo>
                <a:lnTo>
                  <a:pt x="485680" y="149066"/>
                </a:lnTo>
                <a:cubicBezTo>
                  <a:pt x="483489" y="156496"/>
                  <a:pt x="481298" y="162973"/>
                  <a:pt x="479393" y="168593"/>
                </a:cubicBezTo>
                <a:cubicBezTo>
                  <a:pt x="477393" y="174212"/>
                  <a:pt x="475202" y="180023"/>
                  <a:pt x="472726" y="186309"/>
                </a:cubicBezTo>
                <a:lnTo>
                  <a:pt x="319088" y="572929"/>
                </a:lnTo>
                <a:lnTo>
                  <a:pt x="254699" y="572929"/>
                </a:lnTo>
                <a:lnTo>
                  <a:pt x="99727" y="189643"/>
                </a:lnTo>
                <a:cubicBezTo>
                  <a:pt x="97727" y="183928"/>
                  <a:pt x="95726" y="178213"/>
                  <a:pt x="93631" y="172307"/>
                </a:cubicBezTo>
                <a:cubicBezTo>
                  <a:pt x="91535" y="166497"/>
                  <a:pt x="88868" y="158686"/>
                  <a:pt x="85630" y="149066"/>
                </a:cubicBezTo>
                <a:lnTo>
                  <a:pt x="83439" y="149066"/>
                </a:lnTo>
                <a:cubicBezTo>
                  <a:pt x="83915" y="164402"/>
                  <a:pt x="84296" y="180023"/>
                  <a:pt x="84582" y="195739"/>
                </a:cubicBezTo>
                <a:cubicBezTo>
                  <a:pt x="84868" y="211455"/>
                  <a:pt x="84963" y="228410"/>
                  <a:pt x="84963" y="246507"/>
                </a:cubicBezTo>
                <a:lnTo>
                  <a:pt x="84963" y="572834"/>
                </a:lnTo>
                <a:lnTo>
                  <a:pt x="0" y="572834"/>
                </a:lnTo>
                <a:lnTo>
                  <a:pt x="0" y="39338"/>
                </a:lnTo>
                <a:lnTo>
                  <a:pt x="129826" y="39338"/>
                </a:lnTo>
                <a:lnTo>
                  <a:pt x="266414" y="383477"/>
                </a:lnTo>
                <a:cubicBezTo>
                  <a:pt x="271653" y="396145"/>
                  <a:pt x="275749" y="406813"/>
                  <a:pt x="278892" y="415671"/>
                </a:cubicBezTo>
                <a:cubicBezTo>
                  <a:pt x="282035" y="424434"/>
                  <a:pt x="284988" y="434245"/>
                  <a:pt x="288036" y="444913"/>
                </a:cubicBezTo>
                <a:lnTo>
                  <a:pt x="290227" y="444913"/>
                </a:lnTo>
                <a:cubicBezTo>
                  <a:pt x="294704" y="433007"/>
                  <a:pt x="298704" y="422243"/>
                  <a:pt x="302324" y="412528"/>
                </a:cubicBezTo>
                <a:cubicBezTo>
                  <a:pt x="305943" y="402812"/>
                  <a:pt x="309658" y="392811"/>
                  <a:pt x="313658" y="382429"/>
                </a:cubicBezTo>
                <a:lnTo>
                  <a:pt x="452057" y="39338"/>
                </a:lnTo>
                <a:close/>
                <a:moveTo>
                  <a:pt x="712375" y="120872"/>
                </a:moveTo>
                <a:cubicBezTo>
                  <a:pt x="728948" y="120872"/>
                  <a:pt x="742379" y="115824"/>
                  <a:pt x="752570" y="105632"/>
                </a:cubicBezTo>
                <a:cubicBezTo>
                  <a:pt x="762762" y="95441"/>
                  <a:pt x="767810" y="82772"/>
                  <a:pt x="767810" y="67723"/>
                </a:cubicBezTo>
                <a:cubicBezTo>
                  <a:pt x="767810" y="52673"/>
                  <a:pt x="762762" y="39910"/>
                  <a:pt x="752570" y="29813"/>
                </a:cubicBezTo>
                <a:cubicBezTo>
                  <a:pt x="742379" y="19622"/>
                  <a:pt x="729044" y="14573"/>
                  <a:pt x="712375" y="14573"/>
                </a:cubicBezTo>
                <a:cubicBezTo>
                  <a:pt x="695706" y="14573"/>
                  <a:pt x="683133" y="19622"/>
                  <a:pt x="672941" y="29813"/>
                </a:cubicBezTo>
                <a:cubicBezTo>
                  <a:pt x="662750" y="40005"/>
                  <a:pt x="657701" y="52483"/>
                  <a:pt x="657701" y="67437"/>
                </a:cubicBezTo>
                <a:cubicBezTo>
                  <a:pt x="657701" y="82391"/>
                  <a:pt x="662750" y="94679"/>
                  <a:pt x="672941" y="105156"/>
                </a:cubicBezTo>
                <a:cubicBezTo>
                  <a:pt x="683133" y="115729"/>
                  <a:pt x="696278" y="120968"/>
                  <a:pt x="712375" y="120968"/>
                </a:cubicBezTo>
                <a:close/>
                <a:moveTo>
                  <a:pt x="667703" y="572929"/>
                </a:moveTo>
                <a:lnTo>
                  <a:pt x="756666" y="572929"/>
                </a:lnTo>
                <a:lnTo>
                  <a:pt x="756666" y="191929"/>
                </a:lnTo>
                <a:lnTo>
                  <a:pt x="667703" y="191929"/>
                </a:lnTo>
                <a:lnTo>
                  <a:pt x="667703" y="572929"/>
                </a:lnTo>
                <a:close/>
                <a:moveTo>
                  <a:pt x="1179100" y="500348"/>
                </a:moveTo>
                <a:lnTo>
                  <a:pt x="1110234" y="461677"/>
                </a:lnTo>
                <a:cubicBezTo>
                  <a:pt x="1099090" y="478346"/>
                  <a:pt x="1086422" y="490157"/>
                  <a:pt x="1072325" y="497205"/>
                </a:cubicBezTo>
                <a:cubicBezTo>
                  <a:pt x="1058228" y="504254"/>
                  <a:pt x="1042702" y="507778"/>
                  <a:pt x="1025843" y="507778"/>
                </a:cubicBezTo>
                <a:cubicBezTo>
                  <a:pt x="993553" y="507778"/>
                  <a:pt x="967835" y="497015"/>
                  <a:pt x="948500" y="475393"/>
                </a:cubicBezTo>
                <a:cubicBezTo>
                  <a:pt x="929164" y="453771"/>
                  <a:pt x="919448" y="423101"/>
                  <a:pt x="919448" y="383096"/>
                </a:cubicBezTo>
                <a:cubicBezTo>
                  <a:pt x="919448" y="343091"/>
                  <a:pt x="929259" y="311182"/>
                  <a:pt x="948881" y="288608"/>
                </a:cubicBezTo>
                <a:cubicBezTo>
                  <a:pt x="968502" y="266033"/>
                  <a:pt x="993362" y="254794"/>
                  <a:pt x="1023652" y="254794"/>
                </a:cubicBezTo>
                <a:cubicBezTo>
                  <a:pt x="1040987" y="254794"/>
                  <a:pt x="1056418" y="258413"/>
                  <a:pt x="1069753" y="265557"/>
                </a:cubicBezTo>
                <a:cubicBezTo>
                  <a:pt x="1083183" y="272796"/>
                  <a:pt x="1095566" y="284893"/>
                  <a:pt x="1106996" y="302038"/>
                </a:cubicBezTo>
                <a:lnTo>
                  <a:pt x="1176909" y="267462"/>
                </a:lnTo>
                <a:cubicBezTo>
                  <a:pt x="1163479" y="239649"/>
                  <a:pt x="1143476" y="218694"/>
                  <a:pt x="1116806" y="204407"/>
                </a:cubicBezTo>
                <a:cubicBezTo>
                  <a:pt x="1090136" y="190119"/>
                  <a:pt x="1060037" y="182975"/>
                  <a:pt x="1026605" y="182975"/>
                </a:cubicBezTo>
                <a:cubicBezTo>
                  <a:pt x="968026" y="182975"/>
                  <a:pt x="920401" y="201359"/>
                  <a:pt x="883730" y="238220"/>
                </a:cubicBezTo>
                <a:cubicBezTo>
                  <a:pt x="847058" y="275082"/>
                  <a:pt x="828675" y="325374"/>
                  <a:pt x="828675" y="389096"/>
                </a:cubicBezTo>
                <a:cubicBezTo>
                  <a:pt x="828675" y="447104"/>
                  <a:pt x="845915" y="493776"/>
                  <a:pt x="880396" y="529019"/>
                </a:cubicBezTo>
                <a:cubicBezTo>
                  <a:pt x="914876" y="564261"/>
                  <a:pt x="962597" y="581882"/>
                  <a:pt x="1023652" y="581882"/>
                </a:cubicBezTo>
                <a:cubicBezTo>
                  <a:pt x="1056608" y="581882"/>
                  <a:pt x="1086612" y="575215"/>
                  <a:pt x="1113473" y="561785"/>
                </a:cubicBezTo>
                <a:cubicBezTo>
                  <a:pt x="1140333" y="548354"/>
                  <a:pt x="1162241" y="527971"/>
                  <a:pt x="1179100" y="500348"/>
                </a:cubicBezTo>
                <a:close/>
                <a:moveTo>
                  <a:pt x="1438656" y="185166"/>
                </a:moveTo>
                <a:cubicBezTo>
                  <a:pt x="1415796" y="185166"/>
                  <a:pt x="1395698" y="191643"/>
                  <a:pt x="1378363" y="204692"/>
                </a:cubicBezTo>
                <a:cubicBezTo>
                  <a:pt x="1361027" y="217742"/>
                  <a:pt x="1347883" y="236411"/>
                  <a:pt x="1338929" y="260699"/>
                </a:cubicBezTo>
                <a:lnTo>
                  <a:pt x="1337405" y="260699"/>
                </a:lnTo>
                <a:lnTo>
                  <a:pt x="1337405" y="191834"/>
                </a:lnTo>
                <a:lnTo>
                  <a:pt x="1248442" y="191834"/>
                </a:lnTo>
                <a:lnTo>
                  <a:pt x="1248442" y="572834"/>
                </a:lnTo>
                <a:lnTo>
                  <a:pt x="1337405" y="572834"/>
                </a:lnTo>
                <a:lnTo>
                  <a:pt x="1337405" y="384524"/>
                </a:lnTo>
                <a:cubicBezTo>
                  <a:pt x="1337405" y="348043"/>
                  <a:pt x="1345311" y="318707"/>
                  <a:pt x="1361027" y="296323"/>
                </a:cubicBezTo>
                <a:cubicBezTo>
                  <a:pt x="1376743" y="274034"/>
                  <a:pt x="1397413" y="262795"/>
                  <a:pt x="1422940" y="262795"/>
                </a:cubicBezTo>
                <a:cubicBezTo>
                  <a:pt x="1431131" y="262795"/>
                  <a:pt x="1438847" y="263557"/>
                  <a:pt x="1446181" y="265176"/>
                </a:cubicBezTo>
                <a:cubicBezTo>
                  <a:pt x="1453515" y="266795"/>
                  <a:pt x="1460754" y="268986"/>
                  <a:pt x="1467993" y="271653"/>
                </a:cubicBezTo>
                <a:lnTo>
                  <a:pt x="1491806" y="195739"/>
                </a:lnTo>
                <a:cubicBezTo>
                  <a:pt x="1482376" y="191548"/>
                  <a:pt x="1473613" y="188690"/>
                  <a:pt x="1465421" y="187166"/>
                </a:cubicBezTo>
                <a:cubicBezTo>
                  <a:pt x="1457230" y="185642"/>
                  <a:pt x="1448276" y="184976"/>
                  <a:pt x="1438656" y="184976"/>
                </a:cubicBezTo>
                <a:close/>
                <a:moveTo>
                  <a:pt x="1855375" y="237649"/>
                </a:moveTo>
                <a:cubicBezTo>
                  <a:pt x="1890236" y="274130"/>
                  <a:pt x="1907667" y="321278"/>
                  <a:pt x="1907667" y="379000"/>
                </a:cubicBezTo>
                <a:cubicBezTo>
                  <a:pt x="1907667" y="436721"/>
                  <a:pt x="1889284" y="486632"/>
                  <a:pt x="1852613" y="524637"/>
                </a:cubicBezTo>
                <a:cubicBezTo>
                  <a:pt x="1815941" y="562737"/>
                  <a:pt x="1767364" y="581787"/>
                  <a:pt x="1707166" y="581787"/>
                </a:cubicBezTo>
                <a:cubicBezTo>
                  <a:pt x="1646968" y="581787"/>
                  <a:pt x="1598581" y="564071"/>
                  <a:pt x="1562957" y="528542"/>
                </a:cubicBezTo>
                <a:cubicBezTo>
                  <a:pt x="1527334" y="493109"/>
                  <a:pt x="1509522" y="445294"/>
                  <a:pt x="1509522" y="385286"/>
                </a:cubicBezTo>
                <a:cubicBezTo>
                  <a:pt x="1509808" y="324517"/>
                  <a:pt x="1528667" y="275558"/>
                  <a:pt x="1566101" y="238506"/>
                </a:cubicBezTo>
                <a:cubicBezTo>
                  <a:pt x="1603534" y="201454"/>
                  <a:pt x="1652302" y="182880"/>
                  <a:pt x="1712309" y="182880"/>
                </a:cubicBezTo>
                <a:cubicBezTo>
                  <a:pt x="1772317" y="182880"/>
                  <a:pt x="1820513" y="201073"/>
                  <a:pt x="1855375" y="237554"/>
                </a:cubicBezTo>
                <a:close/>
                <a:moveTo>
                  <a:pt x="1816513" y="381286"/>
                </a:moveTo>
                <a:cubicBezTo>
                  <a:pt x="1816513" y="343376"/>
                  <a:pt x="1807178" y="312801"/>
                  <a:pt x="1788605" y="289751"/>
                </a:cubicBezTo>
                <a:cubicBezTo>
                  <a:pt x="1770031" y="266700"/>
                  <a:pt x="1743837" y="255175"/>
                  <a:pt x="1710118" y="255175"/>
                </a:cubicBezTo>
                <a:cubicBezTo>
                  <a:pt x="1676400" y="255175"/>
                  <a:pt x="1650302" y="267081"/>
                  <a:pt x="1630299" y="290894"/>
                </a:cubicBezTo>
                <a:cubicBezTo>
                  <a:pt x="1610297" y="314706"/>
                  <a:pt x="1600391" y="345567"/>
                  <a:pt x="1600391" y="383572"/>
                </a:cubicBezTo>
                <a:cubicBezTo>
                  <a:pt x="1600391" y="421577"/>
                  <a:pt x="1610297" y="453676"/>
                  <a:pt x="1630013" y="476250"/>
                </a:cubicBezTo>
                <a:cubicBezTo>
                  <a:pt x="1649730" y="498824"/>
                  <a:pt x="1676591" y="510064"/>
                  <a:pt x="1710595" y="510064"/>
                </a:cubicBezTo>
                <a:cubicBezTo>
                  <a:pt x="1744599" y="510064"/>
                  <a:pt x="1770412" y="498443"/>
                  <a:pt x="1788890" y="475107"/>
                </a:cubicBezTo>
                <a:cubicBezTo>
                  <a:pt x="1807369" y="451771"/>
                  <a:pt x="1816608" y="420529"/>
                  <a:pt x="1816608" y="381381"/>
                </a:cubicBezTo>
                <a:close/>
                <a:moveTo>
                  <a:pt x="2123313" y="339566"/>
                </a:moveTo>
                <a:cubicBezTo>
                  <a:pt x="2096262" y="334328"/>
                  <a:pt x="2077879" y="328327"/>
                  <a:pt x="2068068" y="321374"/>
                </a:cubicBezTo>
                <a:cubicBezTo>
                  <a:pt x="2058257" y="314420"/>
                  <a:pt x="2053400" y="304800"/>
                  <a:pt x="2053400" y="292322"/>
                </a:cubicBezTo>
                <a:cubicBezTo>
                  <a:pt x="2053400" y="279845"/>
                  <a:pt x="2058067" y="269367"/>
                  <a:pt x="2067497" y="261461"/>
                </a:cubicBezTo>
                <a:cubicBezTo>
                  <a:pt x="2076926" y="253556"/>
                  <a:pt x="2090642" y="249555"/>
                  <a:pt x="2108835" y="249555"/>
                </a:cubicBezTo>
                <a:cubicBezTo>
                  <a:pt x="2125694" y="249555"/>
                  <a:pt x="2140268" y="252508"/>
                  <a:pt x="2152555" y="258509"/>
                </a:cubicBezTo>
                <a:cubicBezTo>
                  <a:pt x="2164842" y="264509"/>
                  <a:pt x="2176653" y="273368"/>
                  <a:pt x="2188083" y="285274"/>
                </a:cubicBezTo>
                <a:lnTo>
                  <a:pt x="2239804" y="238411"/>
                </a:lnTo>
                <a:cubicBezTo>
                  <a:pt x="2225421" y="219837"/>
                  <a:pt x="2206943" y="205931"/>
                  <a:pt x="2184368" y="196691"/>
                </a:cubicBezTo>
                <a:cubicBezTo>
                  <a:pt x="2161794" y="187547"/>
                  <a:pt x="2137505" y="182880"/>
                  <a:pt x="2111407" y="182880"/>
                </a:cubicBezTo>
                <a:cubicBezTo>
                  <a:pt x="2070735" y="182880"/>
                  <a:pt x="2037017" y="193453"/>
                  <a:pt x="2010251" y="214694"/>
                </a:cubicBezTo>
                <a:cubicBezTo>
                  <a:pt x="1983486" y="235934"/>
                  <a:pt x="1970056" y="265081"/>
                  <a:pt x="1970056" y="302324"/>
                </a:cubicBezTo>
                <a:cubicBezTo>
                  <a:pt x="1970056" y="331375"/>
                  <a:pt x="1979962" y="355759"/>
                  <a:pt x="1999679" y="375476"/>
                </a:cubicBezTo>
                <a:cubicBezTo>
                  <a:pt x="2019395" y="395192"/>
                  <a:pt x="2054162" y="409385"/>
                  <a:pt x="2104073" y="418052"/>
                </a:cubicBezTo>
                <a:cubicBezTo>
                  <a:pt x="2124361" y="421767"/>
                  <a:pt x="2139696" y="427768"/>
                  <a:pt x="2149983" y="436055"/>
                </a:cubicBezTo>
                <a:cubicBezTo>
                  <a:pt x="2160270" y="444341"/>
                  <a:pt x="2165414" y="454724"/>
                  <a:pt x="2165414" y="467106"/>
                </a:cubicBezTo>
                <a:cubicBezTo>
                  <a:pt x="2165414" y="482251"/>
                  <a:pt x="2159984" y="493967"/>
                  <a:pt x="2149031" y="502253"/>
                </a:cubicBezTo>
                <a:cubicBezTo>
                  <a:pt x="2138077" y="510540"/>
                  <a:pt x="2122837" y="514731"/>
                  <a:pt x="2103311" y="514731"/>
                </a:cubicBezTo>
                <a:cubicBezTo>
                  <a:pt x="2085975" y="514731"/>
                  <a:pt x="2069402" y="510826"/>
                  <a:pt x="2053685" y="503015"/>
                </a:cubicBezTo>
                <a:cubicBezTo>
                  <a:pt x="2037969" y="495205"/>
                  <a:pt x="2023110" y="482156"/>
                  <a:pt x="2009204" y="463772"/>
                </a:cubicBezTo>
                <a:lnTo>
                  <a:pt x="1955673" y="511778"/>
                </a:lnTo>
                <a:cubicBezTo>
                  <a:pt x="1969770" y="534638"/>
                  <a:pt x="1989868" y="551974"/>
                  <a:pt x="2015966" y="563880"/>
                </a:cubicBezTo>
                <a:cubicBezTo>
                  <a:pt x="2042065" y="575786"/>
                  <a:pt x="2070926" y="581787"/>
                  <a:pt x="2102644" y="581787"/>
                </a:cubicBezTo>
                <a:cubicBezTo>
                  <a:pt x="2146268" y="581787"/>
                  <a:pt x="2181606" y="570548"/>
                  <a:pt x="2208657" y="547973"/>
                </a:cubicBezTo>
                <a:cubicBezTo>
                  <a:pt x="2235708" y="525399"/>
                  <a:pt x="2249234" y="495776"/>
                  <a:pt x="2249234" y="459010"/>
                </a:cubicBezTo>
                <a:cubicBezTo>
                  <a:pt x="2249234" y="426244"/>
                  <a:pt x="2238851" y="399955"/>
                  <a:pt x="2217992" y="380143"/>
                </a:cubicBezTo>
                <a:cubicBezTo>
                  <a:pt x="2197132" y="360331"/>
                  <a:pt x="2165604" y="346805"/>
                  <a:pt x="2123504" y="339566"/>
                </a:cubicBezTo>
                <a:close/>
                <a:moveTo>
                  <a:pt x="2658332" y="237649"/>
                </a:moveTo>
                <a:cubicBezTo>
                  <a:pt x="2693194" y="274130"/>
                  <a:pt x="2710624" y="321278"/>
                  <a:pt x="2710624" y="379000"/>
                </a:cubicBezTo>
                <a:cubicBezTo>
                  <a:pt x="2710624" y="436721"/>
                  <a:pt x="2692241" y="486632"/>
                  <a:pt x="2655570" y="524637"/>
                </a:cubicBezTo>
                <a:cubicBezTo>
                  <a:pt x="2618899" y="562737"/>
                  <a:pt x="2570321" y="581787"/>
                  <a:pt x="2510123" y="581787"/>
                </a:cubicBezTo>
                <a:cubicBezTo>
                  <a:pt x="2449925" y="581787"/>
                  <a:pt x="2401538" y="564071"/>
                  <a:pt x="2365915" y="528542"/>
                </a:cubicBezTo>
                <a:cubicBezTo>
                  <a:pt x="2330291" y="493109"/>
                  <a:pt x="2312480" y="445294"/>
                  <a:pt x="2312480" y="385286"/>
                </a:cubicBezTo>
                <a:cubicBezTo>
                  <a:pt x="2312765" y="324517"/>
                  <a:pt x="2331625" y="275558"/>
                  <a:pt x="2369058" y="238506"/>
                </a:cubicBezTo>
                <a:cubicBezTo>
                  <a:pt x="2406491" y="201454"/>
                  <a:pt x="2455259" y="182880"/>
                  <a:pt x="2515267" y="182880"/>
                </a:cubicBezTo>
                <a:cubicBezTo>
                  <a:pt x="2575274" y="182880"/>
                  <a:pt x="2623471" y="201073"/>
                  <a:pt x="2658332" y="237554"/>
                </a:cubicBezTo>
                <a:close/>
                <a:moveTo>
                  <a:pt x="2619375" y="381286"/>
                </a:moveTo>
                <a:cubicBezTo>
                  <a:pt x="2619375" y="343376"/>
                  <a:pt x="2610041" y="312801"/>
                  <a:pt x="2591467" y="289751"/>
                </a:cubicBezTo>
                <a:cubicBezTo>
                  <a:pt x="2572893" y="266700"/>
                  <a:pt x="2546699" y="255175"/>
                  <a:pt x="2512981" y="255175"/>
                </a:cubicBezTo>
                <a:cubicBezTo>
                  <a:pt x="2479262" y="255175"/>
                  <a:pt x="2453164" y="267081"/>
                  <a:pt x="2433161" y="290894"/>
                </a:cubicBezTo>
                <a:cubicBezTo>
                  <a:pt x="2413159" y="314706"/>
                  <a:pt x="2403253" y="345567"/>
                  <a:pt x="2403253" y="383572"/>
                </a:cubicBezTo>
                <a:cubicBezTo>
                  <a:pt x="2403253" y="421577"/>
                  <a:pt x="2413159" y="453676"/>
                  <a:pt x="2432876" y="476250"/>
                </a:cubicBezTo>
                <a:cubicBezTo>
                  <a:pt x="2452592" y="498824"/>
                  <a:pt x="2479453" y="510064"/>
                  <a:pt x="2513457" y="510064"/>
                </a:cubicBezTo>
                <a:cubicBezTo>
                  <a:pt x="2547461" y="510064"/>
                  <a:pt x="2573274" y="498443"/>
                  <a:pt x="2591753" y="475107"/>
                </a:cubicBezTo>
                <a:cubicBezTo>
                  <a:pt x="2610231" y="451771"/>
                  <a:pt x="2619470" y="420529"/>
                  <a:pt x="2619470" y="381381"/>
                </a:cubicBezTo>
                <a:close/>
                <a:moveTo>
                  <a:pt x="3219260" y="494729"/>
                </a:moveTo>
                <a:cubicBezTo>
                  <a:pt x="3210782" y="500634"/>
                  <a:pt x="3203162" y="504920"/>
                  <a:pt x="3196209" y="507397"/>
                </a:cubicBezTo>
                <a:cubicBezTo>
                  <a:pt x="3189256" y="509873"/>
                  <a:pt x="3182303" y="511112"/>
                  <a:pt x="3175349" y="511112"/>
                </a:cubicBezTo>
                <a:cubicBezTo>
                  <a:pt x="3161919" y="511112"/>
                  <a:pt x="3151537" y="506730"/>
                  <a:pt x="3144107" y="497872"/>
                </a:cubicBezTo>
                <a:cubicBezTo>
                  <a:pt x="3136678" y="489109"/>
                  <a:pt x="3132963" y="475393"/>
                  <a:pt x="3132963" y="456724"/>
                </a:cubicBezTo>
                <a:lnTo>
                  <a:pt x="3132963" y="260985"/>
                </a:lnTo>
                <a:lnTo>
                  <a:pt x="3230118" y="260985"/>
                </a:lnTo>
                <a:lnTo>
                  <a:pt x="3230118" y="191738"/>
                </a:lnTo>
                <a:lnTo>
                  <a:pt x="3132963" y="191738"/>
                </a:lnTo>
                <a:lnTo>
                  <a:pt x="3132963" y="82677"/>
                </a:lnTo>
                <a:lnTo>
                  <a:pt x="3043999" y="98298"/>
                </a:lnTo>
                <a:lnTo>
                  <a:pt x="3043999" y="191643"/>
                </a:lnTo>
                <a:lnTo>
                  <a:pt x="2893028" y="191643"/>
                </a:lnTo>
                <a:lnTo>
                  <a:pt x="2893028" y="130969"/>
                </a:lnTo>
                <a:cubicBezTo>
                  <a:pt x="2893028" y="111157"/>
                  <a:pt x="2897315" y="96203"/>
                  <a:pt x="2905887" y="86297"/>
                </a:cubicBezTo>
                <a:cubicBezTo>
                  <a:pt x="2914460" y="76391"/>
                  <a:pt x="2926652" y="71438"/>
                  <a:pt x="2942558" y="71438"/>
                </a:cubicBezTo>
                <a:cubicBezTo>
                  <a:pt x="2950750" y="71438"/>
                  <a:pt x="2958274" y="72581"/>
                  <a:pt x="2965037" y="74962"/>
                </a:cubicBezTo>
                <a:cubicBezTo>
                  <a:pt x="2971895" y="77343"/>
                  <a:pt x="2978468" y="80582"/>
                  <a:pt x="2984945" y="84868"/>
                </a:cubicBezTo>
                <a:lnTo>
                  <a:pt x="3021425" y="20479"/>
                </a:lnTo>
                <a:cubicBezTo>
                  <a:pt x="3008281" y="13526"/>
                  <a:pt x="2994851" y="8382"/>
                  <a:pt x="2981230" y="5048"/>
                </a:cubicBezTo>
                <a:cubicBezTo>
                  <a:pt x="2967609" y="1715"/>
                  <a:pt x="2953417" y="0"/>
                  <a:pt x="2938844" y="0"/>
                </a:cubicBezTo>
                <a:cubicBezTo>
                  <a:pt x="2896172" y="0"/>
                  <a:pt x="2863120" y="11621"/>
                  <a:pt x="2839688" y="34957"/>
                </a:cubicBezTo>
                <a:cubicBezTo>
                  <a:pt x="2816257" y="58293"/>
                  <a:pt x="2804541" y="90011"/>
                  <a:pt x="2804541" y="130207"/>
                </a:cubicBezTo>
                <a:lnTo>
                  <a:pt x="2804541" y="191643"/>
                </a:lnTo>
                <a:lnTo>
                  <a:pt x="2739771" y="191643"/>
                </a:lnTo>
                <a:lnTo>
                  <a:pt x="2739771" y="260890"/>
                </a:lnTo>
                <a:lnTo>
                  <a:pt x="2804541" y="260890"/>
                </a:lnTo>
                <a:lnTo>
                  <a:pt x="2804541" y="572643"/>
                </a:lnTo>
                <a:lnTo>
                  <a:pt x="2893124" y="572643"/>
                </a:lnTo>
                <a:lnTo>
                  <a:pt x="2893124" y="261080"/>
                </a:lnTo>
                <a:lnTo>
                  <a:pt x="3044095" y="261080"/>
                </a:lnTo>
                <a:lnTo>
                  <a:pt x="3044095" y="469487"/>
                </a:lnTo>
                <a:cubicBezTo>
                  <a:pt x="3044095" y="506159"/>
                  <a:pt x="3053524" y="534067"/>
                  <a:pt x="3072384" y="553212"/>
                </a:cubicBezTo>
                <a:cubicBezTo>
                  <a:pt x="3091244" y="572357"/>
                  <a:pt x="3119342" y="581882"/>
                  <a:pt x="3156871" y="581882"/>
                </a:cubicBezTo>
                <a:cubicBezTo>
                  <a:pt x="3175254" y="581882"/>
                  <a:pt x="3192304" y="579501"/>
                  <a:pt x="3208020" y="574643"/>
                </a:cubicBezTo>
                <a:cubicBezTo>
                  <a:pt x="3223736" y="569786"/>
                  <a:pt x="3236690" y="563309"/>
                  <a:pt x="3246882" y="555117"/>
                </a:cubicBezTo>
                <a:lnTo>
                  <a:pt x="3219355" y="494824"/>
                </a:lnTo>
                <a:close/>
                <a:moveTo>
                  <a:pt x="0" y="1449229"/>
                </a:moveTo>
                <a:lnTo>
                  <a:pt x="91154" y="1449229"/>
                </a:lnTo>
                <a:lnTo>
                  <a:pt x="91154" y="915638"/>
                </a:lnTo>
                <a:lnTo>
                  <a:pt x="0" y="915638"/>
                </a:lnTo>
                <a:lnTo>
                  <a:pt x="0" y="1449229"/>
                </a:lnTo>
                <a:close/>
                <a:moveTo>
                  <a:pt x="463391" y="1068229"/>
                </a:moveTo>
                <a:lnTo>
                  <a:pt x="552355" y="1068229"/>
                </a:lnTo>
                <a:lnTo>
                  <a:pt x="552355" y="1426559"/>
                </a:lnTo>
                <a:cubicBezTo>
                  <a:pt x="552355" y="1490758"/>
                  <a:pt x="534829" y="1540574"/>
                  <a:pt x="499682" y="1575721"/>
                </a:cubicBezTo>
                <a:cubicBezTo>
                  <a:pt x="464534" y="1610963"/>
                  <a:pt x="416243" y="1628585"/>
                  <a:pt x="354806" y="1628585"/>
                </a:cubicBezTo>
                <a:cubicBezTo>
                  <a:pt x="318325" y="1628585"/>
                  <a:pt x="284893" y="1621917"/>
                  <a:pt x="254318" y="1608677"/>
                </a:cubicBezTo>
                <a:cubicBezTo>
                  <a:pt x="223838" y="1595438"/>
                  <a:pt x="197739" y="1574959"/>
                  <a:pt x="176213" y="1547431"/>
                </a:cubicBezTo>
                <a:lnTo>
                  <a:pt x="240983" y="1499426"/>
                </a:lnTo>
                <a:cubicBezTo>
                  <a:pt x="255365" y="1519238"/>
                  <a:pt x="271844" y="1534097"/>
                  <a:pt x="290322" y="1543907"/>
                </a:cubicBezTo>
                <a:cubicBezTo>
                  <a:pt x="308800" y="1553718"/>
                  <a:pt x="330803" y="1558576"/>
                  <a:pt x="356330" y="1558576"/>
                </a:cubicBezTo>
                <a:cubicBezTo>
                  <a:pt x="389573" y="1558576"/>
                  <a:pt x="415766" y="1548765"/>
                  <a:pt x="434816" y="1529144"/>
                </a:cubicBezTo>
                <a:cubicBezTo>
                  <a:pt x="453962" y="1509522"/>
                  <a:pt x="463487" y="1480376"/>
                  <a:pt x="463487" y="1441704"/>
                </a:cubicBezTo>
                <a:lnTo>
                  <a:pt x="463487" y="1398175"/>
                </a:lnTo>
                <a:lnTo>
                  <a:pt x="461963" y="1398175"/>
                </a:lnTo>
                <a:cubicBezTo>
                  <a:pt x="448056" y="1417796"/>
                  <a:pt x="431101" y="1432655"/>
                  <a:pt x="411194" y="1442847"/>
                </a:cubicBezTo>
                <a:cubicBezTo>
                  <a:pt x="391287" y="1453039"/>
                  <a:pt x="366522" y="1458087"/>
                  <a:pt x="336995" y="1458087"/>
                </a:cubicBezTo>
                <a:cubicBezTo>
                  <a:pt x="287655" y="1458087"/>
                  <a:pt x="247936" y="1441418"/>
                  <a:pt x="217932" y="1408081"/>
                </a:cubicBezTo>
                <a:cubicBezTo>
                  <a:pt x="187928" y="1374743"/>
                  <a:pt x="172879" y="1328261"/>
                  <a:pt x="172879" y="1268730"/>
                </a:cubicBezTo>
                <a:cubicBezTo>
                  <a:pt x="172879" y="1202722"/>
                  <a:pt x="190214" y="1151382"/>
                  <a:pt x="224790" y="1114520"/>
                </a:cubicBezTo>
                <a:cubicBezTo>
                  <a:pt x="259366" y="1077659"/>
                  <a:pt x="302324" y="1059275"/>
                  <a:pt x="353759" y="1059275"/>
                </a:cubicBezTo>
                <a:cubicBezTo>
                  <a:pt x="376333" y="1059275"/>
                  <a:pt x="397097" y="1063466"/>
                  <a:pt x="416052" y="1071944"/>
                </a:cubicBezTo>
                <a:cubicBezTo>
                  <a:pt x="435007" y="1080421"/>
                  <a:pt x="450342" y="1092422"/>
                  <a:pt x="461963" y="1108043"/>
                </a:cubicBezTo>
                <a:lnTo>
                  <a:pt x="463487" y="1108043"/>
                </a:lnTo>
                <a:lnTo>
                  <a:pt x="463487" y="1068229"/>
                </a:lnTo>
                <a:close/>
                <a:moveTo>
                  <a:pt x="464153" y="1228154"/>
                </a:moveTo>
                <a:cubicBezTo>
                  <a:pt x="464153" y="1201388"/>
                  <a:pt x="455105" y="1178528"/>
                  <a:pt x="437007" y="1159478"/>
                </a:cubicBezTo>
                <a:cubicBezTo>
                  <a:pt x="418910" y="1140428"/>
                  <a:pt x="395573" y="1130999"/>
                  <a:pt x="367094" y="1130999"/>
                </a:cubicBezTo>
                <a:cubicBezTo>
                  <a:pt x="335375" y="1130999"/>
                  <a:pt x="310134" y="1142619"/>
                  <a:pt x="291560" y="1165765"/>
                </a:cubicBezTo>
                <a:cubicBezTo>
                  <a:pt x="272987" y="1189006"/>
                  <a:pt x="263652" y="1221677"/>
                  <a:pt x="263652" y="1263777"/>
                </a:cubicBezTo>
                <a:cubicBezTo>
                  <a:pt x="263652" y="1301687"/>
                  <a:pt x="272225" y="1331595"/>
                  <a:pt x="289465" y="1353407"/>
                </a:cubicBezTo>
                <a:cubicBezTo>
                  <a:pt x="306705" y="1375220"/>
                  <a:pt x="330613" y="1386173"/>
                  <a:pt x="361093" y="1386173"/>
                </a:cubicBezTo>
                <a:cubicBezTo>
                  <a:pt x="391573" y="1386173"/>
                  <a:pt x="416433" y="1375601"/>
                  <a:pt x="435483" y="1354360"/>
                </a:cubicBezTo>
                <a:cubicBezTo>
                  <a:pt x="454533" y="1333119"/>
                  <a:pt x="464153" y="1305592"/>
                  <a:pt x="464153" y="1271588"/>
                </a:cubicBezTo>
                <a:lnTo>
                  <a:pt x="464153" y="1228058"/>
                </a:lnTo>
                <a:close/>
                <a:moveTo>
                  <a:pt x="860965" y="1059275"/>
                </a:moveTo>
                <a:cubicBezTo>
                  <a:pt x="835914" y="1059275"/>
                  <a:pt x="812673" y="1064514"/>
                  <a:pt x="791432" y="1075087"/>
                </a:cubicBezTo>
                <a:cubicBezTo>
                  <a:pt x="770096" y="1085660"/>
                  <a:pt x="752570" y="1100614"/>
                  <a:pt x="738950" y="1119950"/>
                </a:cubicBezTo>
                <a:lnTo>
                  <a:pt x="737426" y="1119950"/>
                </a:lnTo>
                <a:lnTo>
                  <a:pt x="737426" y="1068229"/>
                </a:lnTo>
                <a:lnTo>
                  <a:pt x="648462" y="1068229"/>
                </a:lnTo>
                <a:lnTo>
                  <a:pt x="648462" y="1449229"/>
                </a:lnTo>
                <a:lnTo>
                  <a:pt x="737426" y="1449229"/>
                </a:lnTo>
                <a:lnTo>
                  <a:pt x="737426" y="1231964"/>
                </a:lnTo>
                <a:cubicBezTo>
                  <a:pt x="737426" y="1202912"/>
                  <a:pt x="745808" y="1178909"/>
                  <a:pt x="762572" y="1159764"/>
                </a:cubicBezTo>
                <a:cubicBezTo>
                  <a:pt x="779336" y="1140714"/>
                  <a:pt x="800862" y="1131094"/>
                  <a:pt x="827151" y="1131094"/>
                </a:cubicBezTo>
                <a:cubicBezTo>
                  <a:pt x="851916" y="1131094"/>
                  <a:pt x="870585" y="1139285"/>
                  <a:pt x="882968" y="1155668"/>
                </a:cubicBezTo>
                <a:cubicBezTo>
                  <a:pt x="895350" y="1172051"/>
                  <a:pt x="901541" y="1195769"/>
                  <a:pt x="901541" y="1226725"/>
                </a:cubicBezTo>
                <a:lnTo>
                  <a:pt x="901541" y="1449229"/>
                </a:lnTo>
                <a:lnTo>
                  <a:pt x="990505" y="1449229"/>
                </a:lnTo>
                <a:lnTo>
                  <a:pt x="990505" y="1214819"/>
                </a:lnTo>
                <a:cubicBezTo>
                  <a:pt x="990505" y="1165003"/>
                  <a:pt x="979456" y="1126617"/>
                  <a:pt x="957358" y="1099661"/>
                </a:cubicBezTo>
                <a:cubicBezTo>
                  <a:pt x="935260" y="1072706"/>
                  <a:pt x="903161" y="1059275"/>
                  <a:pt x="860965" y="1059275"/>
                </a:cubicBezTo>
                <a:close/>
                <a:moveTo>
                  <a:pt x="1124236" y="890683"/>
                </a:moveTo>
                <a:cubicBezTo>
                  <a:pt x="1108139" y="890683"/>
                  <a:pt x="1094994" y="895731"/>
                  <a:pt x="1084802" y="905923"/>
                </a:cubicBezTo>
                <a:cubicBezTo>
                  <a:pt x="1074611" y="916115"/>
                  <a:pt x="1069562" y="928592"/>
                  <a:pt x="1069562" y="943547"/>
                </a:cubicBezTo>
                <a:cubicBezTo>
                  <a:pt x="1069562" y="958501"/>
                  <a:pt x="1074611" y="970788"/>
                  <a:pt x="1084802" y="981266"/>
                </a:cubicBezTo>
                <a:cubicBezTo>
                  <a:pt x="1094994" y="991838"/>
                  <a:pt x="1108139" y="997077"/>
                  <a:pt x="1124236" y="997077"/>
                </a:cubicBezTo>
                <a:cubicBezTo>
                  <a:pt x="1140333" y="997077"/>
                  <a:pt x="1154240" y="992029"/>
                  <a:pt x="1164431" y="981837"/>
                </a:cubicBezTo>
                <a:cubicBezTo>
                  <a:pt x="1174623" y="971645"/>
                  <a:pt x="1179671" y="958977"/>
                  <a:pt x="1179671" y="943928"/>
                </a:cubicBezTo>
                <a:cubicBezTo>
                  <a:pt x="1179671" y="928878"/>
                  <a:pt x="1174623" y="916115"/>
                  <a:pt x="1164431" y="906018"/>
                </a:cubicBezTo>
                <a:cubicBezTo>
                  <a:pt x="1154240" y="895826"/>
                  <a:pt x="1140905" y="890778"/>
                  <a:pt x="1124236" y="890778"/>
                </a:cubicBezTo>
                <a:close/>
                <a:moveTo>
                  <a:pt x="1079564" y="1449229"/>
                </a:moveTo>
                <a:lnTo>
                  <a:pt x="1168527" y="1449229"/>
                </a:lnTo>
                <a:lnTo>
                  <a:pt x="1168527" y="1068229"/>
                </a:lnTo>
                <a:lnTo>
                  <a:pt x="1079564" y="1068229"/>
                </a:lnTo>
                <a:lnTo>
                  <a:pt x="1079564" y="1449229"/>
                </a:lnTo>
                <a:close/>
                <a:moveTo>
                  <a:pt x="1440656" y="1383697"/>
                </a:moveTo>
                <a:cubicBezTo>
                  <a:pt x="1433703" y="1386173"/>
                  <a:pt x="1426750" y="1387412"/>
                  <a:pt x="1419797" y="1387412"/>
                </a:cubicBezTo>
                <a:cubicBezTo>
                  <a:pt x="1406366" y="1387412"/>
                  <a:pt x="1395984" y="1383030"/>
                  <a:pt x="1388555" y="1374172"/>
                </a:cubicBezTo>
                <a:cubicBezTo>
                  <a:pt x="1381125" y="1365409"/>
                  <a:pt x="1377410" y="1351693"/>
                  <a:pt x="1377410" y="1333024"/>
                </a:cubicBezTo>
                <a:lnTo>
                  <a:pt x="1377410" y="1137285"/>
                </a:lnTo>
                <a:lnTo>
                  <a:pt x="1474565" y="1137285"/>
                </a:lnTo>
                <a:lnTo>
                  <a:pt x="1474565" y="1068038"/>
                </a:lnTo>
                <a:lnTo>
                  <a:pt x="1377410" y="1068038"/>
                </a:lnTo>
                <a:lnTo>
                  <a:pt x="1377410" y="958977"/>
                </a:lnTo>
                <a:lnTo>
                  <a:pt x="1288447" y="974598"/>
                </a:lnTo>
                <a:lnTo>
                  <a:pt x="1288447" y="1067943"/>
                </a:lnTo>
                <a:lnTo>
                  <a:pt x="1224820" y="1067943"/>
                </a:lnTo>
                <a:lnTo>
                  <a:pt x="1224820" y="1137190"/>
                </a:lnTo>
                <a:lnTo>
                  <a:pt x="1288447" y="1137190"/>
                </a:lnTo>
                <a:lnTo>
                  <a:pt x="1288447" y="1345597"/>
                </a:lnTo>
                <a:cubicBezTo>
                  <a:pt x="1288447" y="1382268"/>
                  <a:pt x="1297877" y="1410176"/>
                  <a:pt x="1316736" y="1429322"/>
                </a:cubicBezTo>
                <a:cubicBezTo>
                  <a:pt x="1335596" y="1448467"/>
                  <a:pt x="1363789" y="1457992"/>
                  <a:pt x="1401223" y="1457992"/>
                </a:cubicBezTo>
                <a:cubicBezTo>
                  <a:pt x="1419606" y="1457992"/>
                  <a:pt x="1436656" y="1455610"/>
                  <a:pt x="1452372" y="1450753"/>
                </a:cubicBezTo>
                <a:cubicBezTo>
                  <a:pt x="1468088" y="1445895"/>
                  <a:pt x="1481042" y="1439418"/>
                  <a:pt x="1491234" y="1431227"/>
                </a:cubicBezTo>
                <a:lnTo>
                  <a:pt x="1463707" y="1370933"/>
                </a:lnTo>
                <a:cubicBezTo>
                  <a:pt x="1455230" y="1376839"/>
                  <a:pt x="1447610" y="1381125"/>
                  <a:pt x="1440656" y="1383602"/>
                </a:cubicBezTo>
                <a:close/>
                <a:moveTo>
                  <a:pt x="1829657" y="1107662"/>
                </a:moveTo>
                <a:cubicBezTo>
                  <a:pt x="1859185" y="1139952"/>
                  <a:pt x="1873949" y="1186434"/>
                  <a:pt x="1873949" y="1247204"/>
                </a:cubicBezTo>
                <a:lnTo>
                  <a:pt x="1873949" y="1280731"/>
                </a:lnTo>
                <a:lnTo>
                  <a:pt x="1612392" y="1280731"/>
                </a:lnTo>
                <a:cubicBezTo>
                  <a:pt x="1613154" y="1316927"/>
                  <a:pt x="1622965" y="1344073"/>
                  <a:pt x="1641824" y="1362075"/>
                </a:cubicBezTo>
                <a:cubicBezTo>
                  <a:pt x="1660684" y="1380077"/>
                  <a:pt x="1684020" y="1389031"/>
                  <a:pt x="1711738" y="1389031"/>
                </a:cubicBezTo>
                <a:cubicBezTo>
                  <a:pt x="1731074" y="1389031"/>
                  <a:pt x="1748314" y="1384459"/>
                  <a:pt x="1763459" y="1375220"/>
                </a:cubicBezTo>
                <a:cubicBezTo>
                  <a:pt x="1778603" y="1366076"/>
                  <a:pt x="1791462" y="1352360"/>
                  <a:pt x="1802130" y="1334262"/>
                </a:cubicBezTo>
                <a:lnTo>
                  <a:pt x="1870234" y="1371505"/>
                </a:lnTo>
                <a:cubicBezTo>
                  <a:pt x="1852613" y="1399318"/>
                  <a:pt x="1830324" y="1420654"/>
                  <a:pt x="1803464" y="1435703"/>
                </a:cubicBezTo>
                <a:cubicBezTo>
                  <a:pt x="1776508" y="1450753"/>
                  <a:pt x="1744980" y="1458182"/>
                  <a:pt x="1708785" y="1458182"/>
                </a:cubicBezTo>
                <a:cubicBezTo>
                  <a:pt x="1652207" y="1458182"/>
                  <a:pt x="1607058" y="1441323"/>
                  <a:pt x="1573149" y="1407605"/>
                </a:cubicBezTo>
                <a:cubicBezTo>
                  <a:pt x="1539335" y="1373886"/>
                  <a:pt x="1522381" y="1325404"/>
                  <a:pt x="1522381" y="1262158"/>
                </a:cubicBezTo>
                <a:cubicBezTo>
                  <a:pt x="1522667" y="1201865"/>
                  <a:pt x="1540097" y="1153001"/>
                  <a:pt x="1574673" y="1115568"/>
                </a:cubicBezTo>
                <a:cubicBezTo>
                  <a:pt x="1609249" y="1078135"/>
                  <a:pt x="1652778" y="1059371"/>
                  <a:pt x="1705070" y="1059371"/>
                </a:cubicBezTo>
                <a:cubicBezTo>
                  <a:pt x="1757363" y="1059371"/>
                  <a:pt x="1800225" y="1075468"/>
                  <a:pt x="1829753" y="1107758"/>
                </a:cubicBezTo>
                <a:close/>
                <a:moveTo>
                  <a:pt x="1788414" y="1218152"/>
                </a:moveTo>
                <a:cubicBezTo>
                  <a:pt x="1788414" y="1188625"/>
                  <a:pt x="1781175" y="1165860"/>
                  <a:pt x="1766602" y="1149858"/>
                </a:cubicBezTo>
                <a:cubicBezTo>
                  <a:pt x="1752029" y="1133856"/>
                  <a:pt x="1732026" y="1125855"/>
                  <a:pt x="1706499" y="1125855"/>
                </a:cubicBezTo>
                <a:cubicBezTo>
                  <a:pt x="1680972" y="1125855"/>
                  <a:pt x="1658398" y="1134618"/>
                  <a:pt x="1641729" y="1152049"/>
                </a:cubicBezTo>
                <a:cubicBezTo>
                  <a:pt x="1625060" y="1169575"/>
                  <a:pt x="1615154" y="1191578"/>
                  <a:pt x="1612011" y="1218057"/>
                </a:cubicBezTo>
                <a:lnTo>
                  <a:pt x="1788414" y="1218057"/>
                </a:lnTo>
                <a:close/>
              </a:path>
            </a:pathLst>
          </a:custGeom>
          <a:gradFill>
            <a:gsLst>
              <a:gs pos="0">
                <a:srgbClr val="243F6D"/>
              </a:gs>
              <a:gs pos="71000">
                <a:srgbClr val="0D67B3"/>
              </a:gs>
              <a:gs pos="100000">
                <a:srgbClr val="0374CD"/>
              </a:gs>
            </a:gsLst>
            <a:lin ang="0" scaled="1"/>
          </a:gra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28389406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795DD1-EE31-6EA9-5CEB-7EFB6F3612E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302670"/>
            <a:ext cx="5577840" cy="123110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243F6E"/>
                </a:soli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3" name="MS logo gray - EMF" descr="Microsoft logo, gray text version">
            <a:extLst>
              <a:ext uri="{FF2B5EF4-FFF2-40B4-BE49-F238E27FC236}">
                <a16:creationId xmlns:a16="http://schemas.microsoft.com/office/drawing/2014/main" id="{528725CB-B775-081A-D40D-3A222E9843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9464997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007794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1301132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08225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072384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67336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27772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728425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4133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28815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977966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823663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00804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9358455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9262192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391225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1269524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0483651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738497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3400163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981004211"/>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30329273"/>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5976258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5203159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8978354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9856679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289696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314363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6023706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718312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83965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8408432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0591435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3958905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8873413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62485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0835564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8325269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36182093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12469408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9725757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4169465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5089153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Demo slide">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274401-DBC2-9496-5064-46F436CBD27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A446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76999"/>
          </a:xfrm>
          <a:noFill/>
        </p:spPr>
        <p:txBody>
          <a:bodyPr lIns="0" tIns="0" rIns="0" bIns="0">
            <a:spAutoFit/>
          </a:bodyPr>
          <a:lstStyle>
            <a:lvl1pPr marL="0" indent="0">
              <a:spcBef>
                <a:spcPts val="0"/>
              </a:spcBef>
              <a:spcAft>
                <a:spcPts val="0"/>
              </a:spcAft>
              <a:buFont typeface="Arial" panose="020B0604020202020204" pitchFamily="34" charset="0"/>
              <a:buNone/>
              <a:defRPr sz="1800" spc="0" baseline="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14321740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76999"/>
          </a:xfrm>
          <a:noFill/>
        </p:spPr>
        <p:txBody>
          <a:bodyPr lIns="0" tIns="0" rIns="0" bIns="0">
            <a:spAutoFit/>
          </a:bodyPr>
          <a:lstStyle>
            <a:lvl1pPr marL="0" indent="0">
              <a:spcBef>
                <a:spcPts val="0"/>
              </a:spcBef>
              <a:spcAft>
                <a:spcPts val="0"/>
              </a:spcAft>
              <a:buFont typeface="Arial" panose="020B0604020202020204" pitchFamily="34" charset="0"/>
              <a:buNone/>
              <a:defRPr sz="18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0012978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rgbClr val="B2E8E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2204B5-4865-0CFD-A2A3-19B1A301ACE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A446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5060112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735834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23314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17446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3019248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67537322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89780761"/>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3113580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45053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8_Color BG">
    <p:bg>
      <p:bgPr>
        <a:solidFill>
          <a:srgbClr val="E9E6E0"/>
        </a:solidFill>
        <a:effectLst/>
      </p:bgPr>
    </p:bg>
    <p:spTree>
      <p:nvGrpSpPr>
        <p:cNvPr id="1" name=""/>
        <p:cNvGrpSpPr/>
        <p:nvPr/>
      </p:nvGrpSpPr>
      <p:grpSpPr>
        <a:xfrm>
          <a:off x="0" y="0"/>
          <a:ext cx="0" cy="0"/>
          <a:chOff x="0" y="0"/>
          <a:chExt cx="0" cy="0"/>
        </a:xfrm>
      </p:grpSpPr>
      <p:pic>
        <p:nvPicPr>
          <p:cNvPr id="7" name="Picture 6" descr="A close up of a toy&#10;&#10;Description automatically generated">
            <a:extLst>
              <a:ext uri="{FF2B5EF4-FFF2-40B4-BE49-F238E27FC236}">
                <a16:creationId xmlns:a16="http://schemas.microsoft.com/office/drawing/2014/main" id="{FAAA01C7-D9B4-5FD5-4FEA-61756841FDB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4949" r="2" b="4951"/>
          <a:stretch/>
        </p:blipFill>
        <p:spPr>
          <a:xfrm>
            <a:off x="0" y="0"/>
            <a:ext cx="12191638" cy="6857796"/>
          </a:xfrm>
          <a:prstGeom prst="rect">
            <a:avLst/>
          </a:prstGeom>
        </p:spPr>
      </p:pic>
      <p:sp>
        <p:nvSpPr>
          <p:cNvPr id="3" name="Title Placeholder 1">
            <a:extLst>
              <a:ext uri="{FF2B5EF4-FFF2-40B4-BE49-F238E27FC236}">
                <a16:creationId xmlns:a16="http://schemas.microsoft.com/office/drawing/2014/main" id="{8479D426-82A7-259D-687F-28F57F1E609A}"/>
              </a:ext>
            </a:extLst>
          </p:cNvPr>
          <p:cNvSpPr>
            <a:spLocks noGrp="1"/>
          </p:cNvSpPr>
          <p:nvPr>
            <p:ph type="title"/>
          </p:nvPr>
        </p:nvSpPr>
        <p:spPr>
          <a:xfrm>
            <a:off x="588263" y="2875002"/>
            <a:ext cx="4853532" cy="1107996"/>
          </a:xfrm>
          <a:prstGeom prst="rect">
            <a:avLst/>
          </a:prstGeom>
        </p:spPr>
        <p:txBody>
          <a:bodyPr vert="horz" wrap="square" lIns="0" tIns="0" rIns="0" bIns="0" rtlCol="0" anchor="t">
            <a:spAutoFit/>
          </a:bodyPr>
          <a:lstStyle>
            <a:lvl1pPr>
              <a:defRPr sz="3600" b="1" i="0">
                <a:solidFill>
                  <a:schemeClr val="accent4">
                    <a:lumMod val="75000"/>
                  </a:schemeClr>
                </a:solidFill>
                <a:latin typeface="Segoe Sans Display Semibold" pitchFamily="2" charset="0"/>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2884503647"/>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CEAD74-397D-0D97-9041-3CFAF98275DD}"/>
              </a:ext>
            </a:extLst>
          </p:cNvPr>
          <p:cNvSpPr>
            <a:spLocks noGrp="1"/>
          </p:cNvSpPr>
          <p:nvPr>
            <p:ph type="title"/>
          </p:nvPr>
        </p:nvSpPr>
        <p:spPr/>
        <p:txBody>
          <a:bodyPr/>
          <a:lstStyle/>
          <a:p>
            <a:r>
              <a:rPr lang="en-US"/>
              <a:t>Click to edit Master title style</a:t>
            </a:r>
          </a:p>
        </p:txBody>
      </p:sp>
      <p:sp>
        <p:nvSpPr>
          <p:cNvPr id="4" name="Text Placeholder 4">
            <a:extLst>
              <a:ext uri="{FF2B5EF4-FFF2-40B4-BE49-F238E27FC236}">
                <a16:creationId xmlns:a16="http://schemas.microsoft.com/office/drawing/2014/main" id="{06C78FC9-571D-C292-CABC-D6E40E5EF179}"/>
              </a:ext>
            </a:extLst>
          </p:cNvPr>
          <p:cNvSpPr>
            <a:spLocks noGrp="1"/>
          </p:cNvSpPr>
          <p:nvPr>
            <p:ph type="body" sz="quarter" idx="11" hasCustomPrompt="1"/>
          </p:nvPr>
        </p:nvSpPr>
        <p:spPr>
          <a:xfrm>
            <a:off x="576072" y="342645"/>
            <a:ext cx="11018520" cy="184666"/>
          </a:xfrm>
        </p:spPr>
        <p:txBody>
          <a:bodyPr/>
          <a:lstStyle>
            <a:lvl1pPr marL="0" indent="0">
              <a:buNone/>
              <a:defRPr sz="12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add optional eyebrow text</a:t>
            </a:r>
          </a:p>
        </p:txBody>
      </p:sp>
    </p:spTree>
    <p:extLst>
      <p:ext uri="{BB962C8B-B14F-4D97-AF65-F5344CB8AC3E}">
        <p14:creationId xmlns:p14="http://schemas.microsoft.com/office/powerpoint/2010/main" val="21136232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Only w bei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D2C7A-4F5B-353D-0C06-7346A8207B45}"/>
              </a:ext>
            </a:extLst>
          </p:cNvPr>
          <p:cNvSpPr/>
          <p:nvPr userDrawn="1"/>
        </p:nvSpPr>
        <p:spPr bwMode="auto">
          <a:xfrm>
            <a:off x="0" y="0"/>
            <a:ext cx="12188952" cy="6858000"/>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Sans Display" pitchFamily="2" charset="0"/>
            </a:endParaRP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0ABAD7C-69B5-267A-50D7-D08FB74F67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4651"/>
            <a:ext cx="12188952" cy="133281"/>
          </a:xfrm>
          <a:prstGeom prst="roundRect">
            <a:avLst>
              <a:gd name="adj" fmla="val 0"/>
            </a:avLst>
          </a:prstGeom>
        </p:spPr>
      </p:pic>
      <p:sp>
        <p:nvSpPr>
          <p:cNvPr id="5" name="Title 4">
            <a:extLst>
              <a:ext uri="{FF2B5EF4-FFF2-40B4-BE49-F238E27FC236}">
                <a16:creationId xmlns:a16="http://schemas.microsoft.com/office/drawing/2014/main" id="{0BCEAD74-397D-0D97-9041-3CFAF98275DD}"/>
              </a:ext>
            </a:extLst>
          </p:cNvPr>
          <p:cNvSpPr>
            <a:spLocks noGrp="1"/>
          </p:cNvSpPr>
          <p:nvPr>
            <p:ph type="title"/>
          </p:nvPr>
        </p:nvSpPr>
        <p:spPr/>
        <p:txBody>
          <a:bodyPr/>
          <a:lstStyle/>
          <a:p>
            <a:r>
              <a:rPr lang="en-US"/>
              <a:t>Click to edit Master title style</a:t>
            </a:r>
          </a:p>
        </p:txBody>
      </p:sp>
      <p:sp>
        <p:nvSpPr>
          <p:cNvPr id="4" name="Text Placeholder 4">
            <a:extLst>
              <a:ext uri="{FF2B5EF4-FFF2-40B4-BE49-F238E27FC236}">
                <a16:creationId xmlns:a16="http://schemas.microsoft.com/office/drawing/2014/main" id="{06C78FC9-571D-C292-CABC-D6E40E5EF179}"/>
              </a:ext>
            </a:extLst>
          </p:cNvPr>
          <p:cNvSpPr>
            <a:spLocks noGrp="1"/>
          </p:cNvSpPr>
          <p:nvPr>
            <p:ph type="body" sz="quarter" idx="11" hasCustomPrompt="1"/>
          </p:nvPr>
        </p:nvSpPr>
        <p:spPr>
          <a:xfrm>
            <a:off x="576072" y="342645"/>
            <a:ext cx="11018520" cy="184666"/>
          </a:xfrm>
        </p:spPr>
        <p:txBody>
          <a:bodyPr/>
          <a:lstStyle>
            <a:lvl1pPr marL="0" indent="0">
              <a:buNone/>
              <a:defRPr sz="12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add optional eyebrow text</a:t>
            </a:r>
          </a:p>
        </p:txBody>
      </p:sp>
    </p:spTree>
    <p:extLst>
      <p:ext uri="{BB962C8B-B14F-4D97-AF65-F5344CB8AC3E}">
        <p14:creationId xmlns:p14="http://schemas.microsoft.com/office/powerpoint/2010/main" val="20195729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Half content beige and blue gradi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E45F2B-FBCB-1B84-28EE-496686F1B43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1999" cy="6857999"/>
          </a:xfrm>
          <a:prstGeom prst="rect">
            <a:avLst/>
          </a:prstGeom>
        </p:spPr>
      </p:pic>
      <p:sp>
        <p:nvSpPr>
          <p:cNvPr id="3" name="Rectangle 2">
            <a:extLst>
              <a:ext uri="{FF2B5EF4-FFF2-40B4-BE49-F238E27FC236}">
                <a16:creationId xmlns:a16="http://schemas.microsoft.com/office/drawing/2014/main" id="{40251FF2-9BAA-90D6-CB54-C5329CC65C30}"/>
              </a:ext>
            </a:extLst>
          </p:cNvPr>
          <p:cNvSpPr/>
          <p:nvPr userDrawn="1"/>
        </p:nvSpPr>
        <p:spPr bwMode="auto">
          <a:xfrm>
            <a:off x="0" y="0"/>
            <a:ext cx="4267200" cy="6858000"/>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Sans Display" pitchFamily="2" charset="0"/>
            </a:endParaRPr>
          </a:p>
        </p:txBody>
      </p:sp>
      <p:pic>
        <p:nvPicPr>
          <p:cNvPr id="6" name="Picture 5" descr="A colorful gradient going from darker blue on the left side to light blue to magenta to orange on the right side">
            <a:extLst>
              <a:ext uri="{FF2B5EF4-FFF2-40B4-BE49-F238E27FC236}">
                <a16:creationId xmlns:a16="http://schemas.microsoft.com/office/drawing/2014/main" id="{3B0115F8-0692-C4F4-4C0A-0A3BCD6835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24651"/>
            <a:ext cx="12188952" cy="133281"/>
          </a:xfrm>
          <a:prstGeom prst="roundRect">
            <a:avLst>
              <a:gd name="adj" fmla="val 0"/>
            </a:avLst>
          </a:prstGeom>
        </p:spPr>
      </p:pic>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76073" y="512064"/>
            <a:ext cx="3383468" cy="430887"/>
          </a:xfrm>
        </p:spPr>
        <p:txBody>
          <a:bodyPr/>
          <a:lstStyle/>
          <a:p>
            <a:r>
              <a:rPr lang="en-US"/>
              <a:t>Click to edit Master title style</a:t>
            </a:r>
          </a:p>
        </p:txBody>
      </p:sp>
      <p:sp>
        <p:nvSpPr>
          <p:cNvPr id="4" name="Text Placeholder 4">
            <a:extLst>
              <a:ext uri="{FF2B5EF4-FFF2-40B4-BE49-F238E27FC236}">
                <a16:creationId xmlns:a16="http://schemas.microsoft.com/office/drawing/2014/main" id="{CE607471-1714-DF09-D946-DE3D04781CEF}"/>
              </a:ext>
            </a:extLst>
          </p:cNvPr>
          <p:cNvSpPr>
            <a:spLocks noGrp="1"/>
          </p:cNvSpPr>
          <p:nvPr>
            <p:ph type="body" sz="quarter" idx="11" hasCustomPrompt="1"/>
          </p:nvPr>
        </p:nvSpPr>
        <p:spPr>
          <a:xfrm>
            <a:off x="576073" y="342645"/>
            <a:ext cx="3383468" cy="184666"/>
          </a:xfrm>
        </p:spPr>
        <p:txBody>
          <a:bodyPr/>
          <a:lstStyle>
            <a:lvl1pPr marL="0" indent="0">
              <a:buNone/>
              <a:defRPr sz="12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add optional eyebrow text</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2063750"/>
            <a:ext cx="3378200" cy="4205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0266656"/>
      </p:ext>
    </p:extLst>
  </p:cSld>
  <p:clrMapOvr>
    <a:masterClrMapping/>
  </p:clrMapOvr>
  <p:transition>
    <p:fade/>
  </p:transition>
  <p:extLst>
    <p:ext uri="{DCECCB84-F9BA-43D5-87BE-67443E8EF086}">
      <p15:sldGuideLst xmlns:p15="http://schemas.microsoft.com/office/powerpoint/2012/main">
        <p15:guide id="1" orient="horz" pos="312">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_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gradFill flip="none" rotWithShape="1">
            <a:gsLst>
              <a:gs pos="0">
                <a:schemeClr val="accent6">
                  <a:lumMod val="20000"/>
                  <a:lumOff val="80000"/>
                </a:schemeClr>
              </a:gs>
              <a:gs pos="100000">
                <a:schemeClr val="bg2">
                  <a:lumMod val="90000"/>
                </a:schemeClr>
              </a:gs>
              <a:gs pos="69000">
                <a:srgbClr val="F9F2ED"/>
              </a:gs>
            </a:gsLst>
            <a:lin ang="1800000" scaled="0"/>
            <a:tileRect/>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latin typeface="Segoe Sans Display" pitchFamily="2"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76072" y="588963"/>
            <a:ext cx="4745164" cy="1514157"/>
          </a:xfrm>
        </p:spPr>
        <p:txBody>
          <a:bodyPr anchor="b"/>
          <a:lstStyle>
            <a:lvl1pPr>
              <a:defRPr/>
            </a:lvl1pPr>
          </a:lstStyle>
          <a:p>
            <a:r>
              <a:rPr lang="en-US"/>
              <a:t>Title square photo layout </a:t>
            </a:r>
          </a:p>
        </p:txBody>
      </p:sp>
      <p:sp>
        <p:nvSpPr>
          <p:cNvPr id="10" name="Text Placeholder 9">
            <a:extLst>
              <a:ext uri="{FF2B5EF4-FFF2-40B4-BE49-F238E27FC236}">
                <a16:creationId xmlns:a16="http://schemas.microsoft.com/office/drawing/2014/main" id="{93DC828C-6415-94AB-ED16-5F15E2D8994D}"/>
              </a:ext>
              <a:ext uri="{C183D7F6-B498-43B3-948B-1728B52AA6E4}">
                <adec:decorative xmlns:adec="http://schemas.microsoft.com/office/drawing/2017/decorative" val="0"/>
              </a:ext>
            </a:extLst>
          </p:cNvPr>
          <p:cNvSpPr>
            <a:spLocks noGrp="1"/>
          </p:cNvSpPr>
          <p:nvPr>
            <p:ph type="body" sz="quarter" idx="12"/>
          </p:nvPr>
        </p:nvSpPr>
        <p:spPr>
          <a:xfrm>
            <a:off x="576263" y="2743200"/>
            <a:ext cx="4745037" cy="3525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hqprint">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172675536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6994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
        <p:nvSpPr>
          <p:cNvPr id="3" name="Title 2">
            <a:extLst>
              <a:ext uri="{FF2B5EF4-FFF2-40B4-BE49-F238E27FC236}">
                <a16:creationId xmlns:a16="http://schemas.microsoft.com/office/drawing/2014/main" id="{1643C870-A3BC-0AE9-86FC-9186C69D574A}"/>
              </a:ext>
            </a:extLst>
          </p:cNvPr>
          <p:cNvSpPr>
            <a:spLocks noGrp="1"/>
          </p:cNvSpPr>
          <p:nvPr>
            <p:ph type="title" hasCustomPrompt="1"/>
          </p:nvPr>
        </p:nvSpPr>
        <p:spPr>
          <a:xfrm>
            <a:off x="585216" y="-420892"/>
            <a:ext cx="11018520" cy="276999"/>
          </a:xfrm>
        </p:spPr>
        <p:txBody>
          <a:bodyPr vert="horz" wrap="square" lIns="0" tIns="0" rIns="0" bIns="0" rtlCol="0" anchor="t">
            <a:spAutoFit/>
          </a:bodyPr>
          <a:lstStyle>
            <a:lvl1pPr>
              <a:defRPr lang="en-US" sz="1800" dirty="0"/>
            </a:lvl1pPr>
          </a:lstStyle>
          <a:p>
            <a:pPr lvl="0"/>
            <a:r>
              <a:rPr lang="en-US"/>
              <a:t>Close</a:t>
            </a:r>
          </a:p>
        </p:txBody>
      </p:sp>
    </p:spTree>
    <p:extLst>
      <p:ext uri="{BB962C8B-B14F-4D97-AF65-F5344CB8AC3E}">
        <p14:creationId xmlns:p14="http://schemas.microsoft.com/office/powerpoint/2010/main" val="293772501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7293450"/>
      </p:ext>
    </p:extLst>
  </p:cSld>
  <p:clrMapOvr>
    <a:masterClrMapping/>
  </p:clrMapOvr>
  <p:transition>
    <p:fade/>
  </p:transition>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CC994E0E-C6FE-4806-923C-54839B56F9FC}" type="datetimeFigureOut">
              <a:rPr lang="en-US" smtClean="0"/>
              <a:t>6/10/2025</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71620F1D-A8C6-43DA-A336-63E03F2E7571}" type="slidenum">
              <a:rPr lang="en-US" smtClean="0"/>
              <a:t>‹#›</a:t>
            </a:fld>
            <a:endParaRPr lang="en-US"/>
          </a:p>
        </p:txBody>
      </p:sp>
    </p:spTree>
    <p:extLst>
      <p:ext uri="{BB962C8B-B14F-4D97-AF65-F5344CB8AC3E}">
        <p14:creationId xmlns:p14="http://schemas.microsoft.com/office/powerpoint/2010/main" val="4745311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2795039"/>
      </p:ext>
    </p:extLst>
  </p:cSld>
  <p:clrMapOvr>
    <a:masterClrMapping/>
  </p:clrMapOvr>
  <p:transition>
    <p:fade/>
  </p:transition>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2.sv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slideLayout" Target="../slideLayouts/slideLayout78.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42" Type="http://schemas.openxmlformats.org/officeDocument/2006/relationships/slideLayout" Target="../slideLayouts/slideLayout81.xml"/><Relationship Id="rId47" Type="http://schemas.openxmlformats.org/officeDocument/2006/relationships/slideLayout" Target="../slideLayouts/slideLayout86.xml"/><Relationship Id="rId50" Type="http://schemas.openxmlformats.org/officeDocument/2006/relationships/theme" Target="../theme/theme4.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9" Type="http://schemas.openxmlformats.org/officeDocument/2006/relationships/slideLayout" Target="../slideLayouts/slideLayout68.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40" Type="http://schemas.openxmlformats.org/officeDocument/2006/relationships/slideLayout" Target="../slideLayouts/slideLayout79.xml"/><Relationship Id="rId45" Type="http://schemas.openxmlformats.org/officeDocument/2006/relationships/slideLayout" Target="../slideLayouts/slideLayout84.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49" Type="http://schemas.openxmlformats.org/officeDocument/2006/relationships/slideLayout" Target="../slideLayouts/slideLayout88.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4" Type="http://schemas.openxmlformats.org/officeDocument/2006/relationships/slideLayout" Target="../slideLayouts/slideLayout83.xml"/><Relationship Id="rId52" Type="http://schemas.openxmlformats.org/officeDocument/2006/relationships/image" Target="../media/image2.sv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43" Type="http://schemas.openxmlformats.org/officeDocument/2006/relationships/slideLayout" Target="../slideLayouts/slideLayout82.xml"/><Relationship Id="rId48" Type="http://schemas.openxmlformats.org/officeDocument/2006/relationships/slideLayout" Target="../slideLayouts/slideLayout87.xml"/><Relationship Id="rId8" Type="http://schemas.openxmlformats.org/officeDocument/2006/relationships/slideLayout" Target="../slideLayouts/slideLayout47.xml"/><Relationship Id="rId51" Type="http://schemas.openxmlformats.org/officeDocument/2006/relationships/image" Target="../media/image1.png"/><Relationship Id="rId3" Type="http://schemas.openxmlformats.org/officeDocument/2006/relationships/slideLayout" Target="../slideLayouts/slideLayout42.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 Id="rId46" Type="http://schemas.openxmlformats.org/officeDocument/2006/relationships/slideLayout" Target="../slideLayouts/slideLayout85.xml"/><Relationship Id="rId20" Type="http://schemas.openxmlformats.org/officeDocument/2006/relationships/slideLayout" Target="../slideLayouts/slideLayout59.xml"/><Relationship Id="rId41" Type="http://schemas.openxmlformats.org/officeDocument/2006/relationships/slideLayout" Target="../slideLayouts/slideLayout80.xml"/><Relationship Id="rId1" Type="http://schemas.openxmlformats.org/officeDocument/2006/relationships/slideLayout" Target="../slideLayouts/slideLayout40.xml"/><Relationship Id="rId6"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image" Target="../media/image2.svg"/><Relationship Id="rId5" Type="http://schemas.openxmlformats.org/officeDocument/2006/relationships/slideLayout" Target="../slideLayouts/slideLayout93.xml"/><Relationship Id="rId10" Type="http://schemas.openxmlformats.org/officeDocument/2006/relationships/image" Target="../media/image1.png"/><Relationship Id="rId4" Type="http://schemas.openxmlformats.org/officeDocument/2006/relationships/slideLayout" Target="../slideLayouts/slideLayout92.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image" Target="../media/image2.svg"/><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image" Target="../media/image1.png"/><Relationship Id="rId5" Type="http://schemas.openxmlformats.org/officeDocument/2006/relationships/slideLayout" Target="../slideLayouts/slideLayout104.xml"/><Relationship Id="rId10" Type="http://schemas.openxmlformats.org/officeDocument/2006/relationships/theme" Target="../theme/theme7.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26" Type="http://schemas.openxmlformats.org/officeDocument/2006/relationships/slideLayout" Target="../slideLayouts/slideLayout134.xml"/><Relationship Id="rId3" Type="http://schemas.openxmlformats.org/officeDocument/2006/relationships/slideLayout" Target="../slideLayouts/slideLayout111.xml"/><Relationship Id="rId21" Type="http://schemas.openxmlformats.org/officeDocument/2006/relationships/slideLayout" Target="../slideLayouts/slideLayout129.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slideLayout" Target="../slideLayouts/slideLayout133.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29" Type="http://schemas.openxmlformats.org/officeDocument/2006/relationships/theme" Target="../theme/theme8.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24" Type="http://schemas.openxmlformats.org/officeDocument/2006/relationships/slideLayout" Target="../slideLayouts/slideLayout132.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slideLayout" Target="../slideLayouts/slideLayout131.xml"/><Relationship Id="rId28" Type="http://schemas.openxmlformats.org/officeDocument/2006/relationships/slideLayout" Target="../slideLayouts/slideLayout136.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31" Type="http://schemas.openxmlformats.org/officeDocument/2006/relationships/image" Target="../media/image2.svg"/><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 Id="rId27" Type="http://schemas.openxmlformats.org/officeDocument/2006/relationships/slideLayout" Target="../slideLayouts/slideLayout135.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797" r:id="rId1"/>
    <p:sldLayoutId id="2147484749" r:id="rId2"/>
    <p:sldLayoutId id="2147484742" r:id="rId3"/>
    <p:sldLayoutId id="2147484827" r:id="rId4"/>
    <p:sldLayoutId id="2147484828" r:id="rId5"/>
    <p:sldLayoutId id="2147484829" r:id="rId6"/>
    <p:sldLayoutId id="2147484830" r:id="rId7"/>
    <p:sldLayoutId id="2147484679" r:id="rId8"/>
    <p:sldLayoutId id="2147484824" r:id="rId9"/>
    <p:sldLayoutId id="2147484825" r:id="rId10"/>
    <p:sldLayoutId id="2147484817" r:id="rId11"/>
    <p:sldLayoutId id="2147484745" r:id="rId12"/>
    <p:sldLayoutId id="2147484743" r:id="rId13"/>
    <p:sldLayoutId id="2147484728" r:id="rId14"/>
    <p:sldLayoutId id="2147484826" r:id="rId15"/>
    <p:sldLayoutId id="2147486182" r:id="rId16"/>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A5A5A5"/>
          </p15:clr>
        </p15:guide>
        <p15:guide id="2" pos="7680" userDrawn="1">
          <p15:clr>
            <a:srgbClr val="A5A5A5"/>
          </p15:clr>
        </p15:guide>
        <p15:guide id="3" pos="186" userDrawn="1">
          <p15:clr>
            <a:srgbClr val="A5A5A5"/>
          </p15:clr>
        </p15:guide>
        <p15:guide id="26" pos="7496" userDrawn="1">
          <p15:clr>
            <a:srgbClr val="A5A5A5"/>
          </p15:clr>
        </p15:guide>
        <p15:guide id="27" orient="horz" userDrawn="1">
          <p15:clr>
            <a:srgbClr val="A5A5A5"/>
          </p15:clr>
        </p15:guide>
        <p15:guide id="28" orient="horz" pos="4320" userDrawn="1">
          <p15:clr>
            <a:srgbClr val="A5A5A5"/>
          </p15:clr>
        </p15:guide>
        <p15:guide id="29" orient="horz" pos="184" userDrawn="1">
          <p15:clr>
            <a:srgbClr val="A5A5A5"/>
          </p15:clr>
        </p15:guide>
        <p15:guide id="40" orient="horz" pos="4134" userDrawn="1">
          <p15:clr>
            <a:srgbClr val="A5A5A5"/>
          </p15:clr>
        </p15:guide>
        <p15:guide id="42" pos="365" userDrawn="1">
          <p15:clr>
            <a:srgbClr val="C35EA4"/>
          </p15:clr>
        </p15:guide>
        <p15:guide id="43" orient="horz" pos="367" userDrawn="1">
          <p15:clr>
            <a:srgbClr val="C35EA4"/>
          </p15:clr>
        </p15:guide>
        <p15:guide id="44" orient="horz" pos="3953" userDrawn="1">
          <p15:clr>
            <a:srgbClr val="C35EA4"/>
          </p15:clr>
        </p15:guide>
        <p15:guide id="45" pos="7307"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19">
            <a:extLst>
              <a:ext uri="{96DAC541-7B7A-43D3-8B79-37D633B846F1}">
                <asvg:svgBlip xmlns:asvg="http://schemas.microsoft.com/office/drawing/2016/SVG/main" r:embed="rId2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99192593"/>
      </p:ext>
    </p:extLst>
  </p:cSld>
  <p:clrMap bg1="lt1" tx1="dk1" bg2="lt2" tx2="dk2" accent1="accent1" accent2="accent2" accent3="accent3" accent4="accent4" accent5="accent5" accent6="accent6" hlink="hlink" folHlink="folHlink"/>
  <p:sldLayoutIdLst>
    <p:sldLayoutId id="2147486047" r:id="rId1"/>
    <p:sldLayoutId id="2147486048" r:id="rId2"/>
    <p:sldLayoutId id="2147486049" r:id="rId3"/>
    <p:sldLayoutId id="2147486050" r:id="rId4"/>
    <p:sldLayoutId id="2147486051" r:id="rId5"/>
    <p:sldLayoutId id="2147486052" r:id="rId6"/>
    <p:sldLayoutId id="2147486053" r:id="rId7"/>
    <p:sldLayoutId id="2147486054" r:id="rId8"/>
    <p:sldLayoutId id="2147486055" r:id="rId9"/>
    <p:sldLayoutId id="2147486056" r:id="rId10"/>
    <p:sldLayoutId id="2147486057" r:id="rId11"/>
    <p:sldLayoutId id="2147486058" r:id="rId12"/>
    <p:sldLayoutId id="2147486059" r:id="rId13"/>
    <p:sldLayoutId id="2147486060" r:id="rId14"/>
    <p:sldLayoutId id="2147486061" r:id="rId15"/>
    <p:sldLayoutId id="2147486062" r:id="rId16"/>
    <p:sldLayoutId id="2147486145" r:id="rId17"/>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246704795"/>
      </p:ext>
    </p:extLst>
  </p:cSld>
  <p:clrMap bg1="lt1" tx1="dk1" bg2="lt2" tx2="dk2" accent1="accent1" accent2="accent2" accent3="accent3" accent4="accent4" accent5="accent5" accent6="accent6" hlink="hlink" folHlink="folHlink"/>
  <p:sldLayoutIdLst>
    <p:sldLayoutId id="2147486064" r:id="rId1"/>
    <p:sldLayoutId id="2147486065" r:id="rId2"/>
    <p:sldLayoutId id="2147486066" r:id="rId3"/>
    <p:sldLayoutId id="2147486067" r:id="rId4"/>
    <p:sldLayoutId id="2147486068" r:id="rId5"/>
    <p:sldLayoutId id="2147486069" r:id="rId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1">
            <a:extLst>
              <a:ext uri="{96DAC541-7B7A-43D3-8B79-37D633B846F1}">
                <asvg:svgBlip xmlns:asvg="http://schemas.microsoft.com/office/drawing/2016/SVG/main" r:embed="rId5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747608886"/>
      </p:ext>
    </p:extLst>
  </p:cSld>
  <p:clrMap bg1="lt1" tx1="dk1" bg2="lt2" tx2="dk2" accent1="accent1" accent2="accent2" accent3="accent3" accent4="accent4" accent5="accent5" accent6="accent6" hlink="hlink" folHlink="folHlink"/>
  <p:sldLayoutIdLst>
    <p:sldLayoutId id="2147486071" r:id="rId1"/>
    <p:sldLayoutId id="2147486072" r:id="rId2"/>
    <p:sldLayoutId id="2147486073" r:id="rId3"/>
    <p:sldLayoutId id="2147486074" r:id="rId4"/>
    <p:sldLayoutId id="2147486075" r:id="rId5"/>
    <p:sldLayoutId id="2147486076" r:id="rId6"/>
    <p:sldLayoutId id="2147486077" r:id="rId7"/>
    <p:sldLayoutId id="2147486078" r:id="rId8"/>
    <p:sldLayoutId id="2147486079" r:id="rId9"/>
    <p:sldLayoutId id="2147486080" r:id="rId10"/>
    <p:sldLayoutId id="2147486081" r:id="rId11"/>
    <p:sldLayoutId id="2147486082" r:id="rId12"/>
    <p:sldLayoutId id="2147486083" r:id="rId13"/>
    <p:sldLayoutId id="2147486084" r:id="rId14"/>
    <p:sldLayoutId id="2147486085" r:id="rId15"/>
    <p:sldLayoutId id="2147486086" r:id="rId16"/>
    <p:sldLayoutId id="2147486087" r:id="rId17"/>
    <p:sldLayoutId id="2147486088" r:id="rId18"/>
    <p:sldLayoutId id="2147486089" r:id="rId19"/>
    <p:sldLayoutId id="2147486090" r:id="rId20"/>
    <p:sldLayoutId id="2147486091" r:id="rId21"/>
    <p:sldLayoutId id="2147486092" r:id="rId22"/>
    <p:sldLayoutId id="2147486093" r:id="rId23"/>
    <p:sldLayoutId id="2147486094" r:id="rId24"/>
    <p:sldLayoutId id="2147486095" r:id="rId25"/>
    <p:sldLayoutId id="2147486096" r:id="rId26"/>
    <p:sldLayoutId id="2147486097" r:id="rId27"/>
    <p:sldLayoutId id="2147486098" r:id="rId28"/>
    <p:sldLayoutId id="2147486099" r:id="rId29"/>
    <p:sldLayoutId id="2147486100" r:id="rId30"/>
    <p:sldLayoutId id="2147486101" r:id="rId31"/>
    <p:sldLayoutId id="2147486102" r:id="rId32"/>
    <p:sldLayoutId id="2147486103" r:id="rId33"/>
    <p:sldLayoutId id="2147486104" r:id="rId34"/>
    <p:sldLayoutId id="2147486105" r:id="rId35"/>
    <p:sldLayoutId id="2147486106" r:id="rId36"/>
    <p:sldLayoutId id="2147486107" r:id="rId37"/>
    <p:sldLayoutId id="2147486108" r:id="rId38"/>
    <p:sldLayoutId id="2147486109" r:id="rId39"/>
    <p:sldLayoutId id="2147486110" r:id="rId40"/>
    <p:sldLayoutId id="2147486111" r:id="rId41"/>
    <p:sldLayoutId id="2147486112" r:id="rId42"/>
    <p:sldLayoutId id="2147486113" r:id="rId43"/>
    <p:sldLayoutId id="2147486114" r:id="rId44"/>
    <p:sldLayoutId id="2147486115" r:id="rId45"/>
    <p:sldLayoutId id="2147486116" r:id="rId46"/>
    <p:sldLayoutId id="2147486117" r:id="rId47"/>
    <p:sldLayoutId id="2147486118" r:id="rId48"/>
    <p:sldLayoutId id="2147486119" r:id="rId4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512064"/>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76072" y="1435503"/>
            <a:ext cx="11018520" cy="1517338"/>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rot="5400000">
            <a:off x="9509919" y="2743200"/>
            <a:ext cx="6858000" cy="1371600"/>
          </a:xfrm>
          <a:prstGeom prst="rect">
            <a:avLst/>
          </a:prstGeom>
        </p:spPr>
      </p:pic>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253119" y="-203944"/>
            <a:ext cx="1165384" cy="153888"/>
          </a:xfrm>
          <a:prstGeom prst="rect">
            <a:avLst/>
          </a:prstGeom>
          <a:noFill/>
        </p:spPr>
        <p:txBody>
          <a:bodyPr wrap="none" lIns="0" tIns="0" rIns="0" bIns="0" rtlCol="0">
            <a:spAutoFit/>
          </a:bodyPr>
          <a:lstStyle/>
          <a:p>
            <a:pPr algn="l"/>
            <a:r>
              <a:rPr lang="en-US" sz="1000">
                <a:solidFill>
                  <a:srgbClr val="A3A3A3"/>
                </a:solidFill>
              </a:rPr>
              <a:t>365/CoP DE 10.16.24 </a:t>
            </a:r>
          </a:p>
        </p:txBody>
      </p:sp>
    </p:spTree>
    <p:extLst>
      <p:ext uri="{BB962C8B-B14F-4D97-AF65-F5344CB8AC3E}">
        <p14:creationId xmlns:p14="http://schemas.microsoft.com/office/powerpoint/2010/main" val="1795955160"/>
      </p:ext>
    </p:extLst>
  </p:cSld>
  <p:clrMap bg1="lt1" tx1="dk1" bg2="lt2" tx2="dk2" accent1="accent1" accent2="accent2" accent3="accent3" accent4="accent4" accent5="accent5" accent6="accent6" hlink="hlink" folHlink="folHlink"/>
  <p:sldLayoutIdLst>
    <p:sldLayoutId id="2147486121" r:id="rId1"/>
    <p:sldLayoutId id="2147486122" r:id="rId2"/>
    <p:sldLayoutId id="2147486123" r:id="rId3"/>
    <p:sldLayoutId id="2147486124" r:id="rId4"/>
    <p:sldLayoutId id="2147486125" r:id="rId5"/>
    <p:sldLayoutId id="2147486126" r:id="rId6"/>
    <p:sldLayoutId id="2147486127" r:id="rId7"/>
    <p:sldLayoutId id="2147486128" r:id="rId8"/>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Sans Display" pitchFamily="2"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Sans Display" pitchFamily="2"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201168" marR="0" indent="-201168"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402336" marR="0" indent="-201168" algn="l" defTabSz="932742" rtl="0" eaLnBrk="1" fontAlgn="auto" latinLnBrk="0" hangingPunct="1">
        <a:lnSpc>
          <a:spcPct val="100000"/>
        </a:lnSpc>
        <a:spcBef>
          <a:spcPts val="3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603504" marR="0" indent="-201168" algn="l" defTabSz="932742" rtl="0" eaLnBrk="1" fontAlgn="auto" latinLnBrk="0" hangingPunct="1">
        <a:lnSpc>
          <a:spcPct val="100000"/>
        </a:lnSpc>
        <a:spcBef>
          <a:spcPts val="3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78">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guide id="32" orient="horz" pos="54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381000" y="238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381000" y="1698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381000" y="6229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994E0E-C6FE-4806-923C-54839B56F9FC}" type="datetimeFigureOut">
              <a:rPr lang="en-US" smtClean="0"/>
              <a:t>6/10/2025</a:t>
            </a:fld>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35814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1534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0F1D-A8C6-43DA-A336-63E03F2E7571}" type="slidenum">
              <a:rPr lang="en-US" smtClean="0"/>
              <a:t>‹#›</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423128862"/>
      </p:ext>
    </p:extLst>
  </p:cSld>
  <p:clrMap bg1="lt1" tx1="dk1" bg2="lt2" tx2="dk2" accent1="accent1" accent2="accent2" accent3="accent3" accent4="accent4" accent5="accent5" accent6="accent6" hlink="hlink" folHlink="folHlink"/>
  <p:sldLayoutIdLst>
    <p:sldLayoutId id="2147486131" r:id="rId1"/>
    <p:sldLayoutId id="2147486132" r:id="rId2"/>
    <p:sldLayoutId id="214748613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guide id="7" orient="horz" pos="1104">
          <p15:clr>
            <a:srgbClr val="F26B43"/>
          </p15:clr>
        </p15:guide>
        <p15:guide id="8" orient="horz" pos="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512064"/>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76072" y="1435503"/>
            <a:ext cx="11018520" cy="1517338"/>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rot="5400000">
            <a:off x="9509919" y="2743200"/>
            <a:ext cx="6858000" cy="1371600"/>
          </a:xfrm>
          <a:prstGeom prst="rect">
            <a:avLst/>
          </a:prstGeom>
        </p:spPr>
      </p:pic>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253119" y="-203944"/>
            <a:ext cx="1165384" cy="153888"/>
          </a:xfrm>
          <a:prstGeom prst="rect">
            <a:avLst/>
          </a:prstGeom>
          <a:noFill/>
        </p:spPr>
        <p:txBody>
          <a:bodyPr wrap="none" lIns="0" tIns="0" rIns="0" bIns="0" rtlCol="0">
            <a:spAutoFit/>
          </a:bodyPr>
          <a:lstStyle/>
          <a:p>
            <a:pPr algn="l"/>
            <a:r>
              <a:rPr lang="en-US" sz="1000">
                <a:solidFill>
                  <a:srgbClr val="A3A3A3"/>
                </a:solidFill>
              </a:rPr>
              <a:t>365/CoP DE 10.16.24 </a:t>
            </a:r>
          </a:p>
        </p:txBody>
      </p:sp>
    </p:spTree>
    <p:extLst>
      <p:ext uri="{BB962C8B-B14F-4D97-AF65-F5344CB8AC3E}">
        <p14:creationId xmlns:p14="http://schemas.microsoft.com/office/powerpoint/2010/main" val="2733114036"/>
      </p:ext>
    </p:extLst>
  </p:cSld>
  <p:clrMap bg1="lt1" tx1="dk1" bg2="lt2" tx2="dk2" accent1="accent1" accent2="accent2" accent3="accent3" accent4="accent4" accent5="accent5" accent6="accent6" hlink="hlink" folHlink="folHlink"/>
  <p:sldLayoutIdLst>
    <p:sldLayoutId id="2147486135" r:id="rId1"/>
    <p:sldLayoutId id="2147486136" r:id="rId2"/>
    <p:sldLayoutId id="2147486137" r:id="rId3"/>
    <p:sldLayoutId id="2147486138" r:id="rId4"/>
    <p:sldLayoutId id="2147486139" r:id="rId5"/>
    <p:sldLayoutId id="2147486140" r:id="rId6"/>
    <p:sldLayoutId id="2147486141" r:id="rId7"/>
    <p:sldLayoutId id="2147486142" r:id="rId8"/>
    <p:sldLayoutId id="2147486144" r:id="rId9"/>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Sans Display" pitchFamily="2"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Sans Display" pitchFamily="2"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201168" marR="0" indent="-201168"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402336" marR="0" indent="-201168" algn="l" defTabSz="932742" rtl="0" eaLnBrk="1" fontAlgn="auto" latinLnBrk="0" hangingPunct="1">
        <a:lnSpc>
          <a:spcPct val="100000"/>
        </a:lnSpc>
        <a:spcBef>
          <a:spcPts val="3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603504" marR="0" indent="-201168" algn="l" defTabSz="932742" rtl="0" eaLnBrk="1" fontAlgn="auto" latinLnBrk="0" hangingPunct="1">
        <a:lnSpc>
          <a:spcPct val="100000"/>
        </a:lnSpc>
        <a:spcBef>
          <a:spcPts val="3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78">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guide id="32" orient="horz" pos="54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483410" y="461402"/>
            <a:ext cx="11205669" cy="1325563"/>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502920" y="1750390"/>
            <a:ext cx="11205669" cy="460595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r:embed="rId30">
            <a:extLst>
              <a:ext uri="{96DAC541-7B7A-43D3-8B79-37D633B846F1}">
                <asvg:svgBlip xmlns:asvg="http://schemas.microsoft.com/office/drawing/2016/SVG/main" r:embed="rId31"/>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2694220235"/>
      </p:ext>
    </p:extLst>
  </p:cSld>
  <p:clrMap bg1="lt1" tx1="dk1" bg2="lt2" tx2="dk2" accent1="accent1" accent2="accent2" accent3="accent3" accent4="accent4" accent5="accent5" accent6="accent6" hlink="hlink" folHlink="folHlink"/>
  <p:sldLayoutIdLst>
    <p:sldLayoutId id="2147486148" r:id="rId1"/>
    <p:sldLayoutId id="2147486149" r:id="rId2"/>
    <p:sldLayoutId id="2147486150" r:id="rId3"/>
    <p:sldLayoutId id="2147486151" r:id="rId4"/>
    <p:sldLayoutId id="2147486152" r:id="rId5"/>
    <p:sldLayoutId id="2147486153" r:id="rId6"/>
    <p:sldLayoutId id="2147486154" r:id="rId7"/>
    <p:sldLayoutId id="2147486155" r:id="rId8"/>
    <p:sldLayoutId id="2147486156" r:id="rId9"/>
    <p:sldLayoutId id="2147486157" r:id="rId10"/>
    <p:sldLayoutId id="2147486158" r:id="rId11"/>
    <p:sldLayoutId id="2147486159" r:id="rId12"/>
    <p:sldLayoutId id="2147486160" r:id="rId13"/>
    <p:sldLayoutId id="2147486161" r:id="rId14"/>
    <p:sldLayoutId id="2147486162" r:id="rId15"/>
    <p:sldLayoutId id="2147486163" r:id="rId16"/>
    <p:sldLayoutId id="2147486164" r:id="rId17"/>
    <p:sldLayoutId id="2147486165" r:id="rId18"/>
    <p:sldLayoutId id="2147486166" r:id="rId19"/>
    <p:sldLayoutId id="2147486167" r:id="rId20"/>
    <p:sldLayoutId id="2147486168" r:id="rId21"/>
    <p:sldLayoutId id="2147486169" r:id="rId22"/>
    <p:sldLayoutId id="2147486170" r:id="rId23"/>
    <p:sldLayoutId id="2147486171" r:id="rId24"/>
    <p:sldLayoutId id="2147486172" r:id="rId25"/>
    <p:sldLayoutId id="2147486173" r:id="rId26"/>
    <p:sldLayoutId id="2147486174" r:id="rId27"/>
    <p:sldLayoutId id="2147486175" r:id="rId28"/>
  </p:sldLayoutIdLst>
  <p:txStyles>
    <p:titleStyle>
      <a:lvl1pPr algn="l" defTabSz="9144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5" orient="horz" pos="312">
          <p15:clr>
            <a:srgbClr val="F26B43"/>
          </p15:clr>
        </p15:guide>
        <p15:guide id="6" orient="horz" pos="4004">
          <p15:clr>
            <a:srgbClr val="F26B43"/>
          </p15:clr>
        </p15:guide>
        <p15:guide id="7" orient="horz" pos="1104">
          <p15:clr>
            <a:srgbClr val="F26B43"/>
          </p15:clr>
        </p15:guide>
        <p15:guide id="8" orient="horz" pos="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83.jpeg"/></Relationships>
</file>

<file path=ppt/slides/_rels/slide1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2.xml.rels><?xml version="1.0" encoding="UTF-8" standalone="yes"?>
<Relationships xmlns="http://schemas.openxmlformats.org/package/2006/relationships"><Relationship Id="rId3" Type="http://schemas.openxmlformats.org/officeDocument/2006/relationships/hyperlink" Target="https://learn.microsoft.com/en-us/copilot/microsoft-365/microsoft-365-copilot-setup" TargetMode="External"/><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hyperlink" Target="https://learn.microsoft.com/en-us/viva/insights/advanced/setup-maint/assign-licenses"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learn.microsoft.com/en-us/viva/learning/set-up-viva-learning" TargetMode="External"/><Relationship Id="rId2" Type="http://schemas.openxmlformats.org/officeDocument/2006/relationships/hyperlink" Target="https://learn.microsoft.com/en-us/microsoft-365-apps/companions/people" TargetMode="External"/><Relationship Id="rId1" Type="http://schemas.openxmlformats.org/officeDocument/2006/relationships/slideLayout" Target="../slideLayouts/slideLayout2.xml"/><Relationship Id="rId4" Type="http://schemas.openxmlformats.org/officeDocument/2006/relationships/hyperlink" Target="https://learn.microsoft.com/en-us/viva/learning/configure-lms"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learn.microsoft.com/en-us/viva/insights/advanced/setup-maint/manager-settings" TargetMode="External"/><Relationship Id="rId2" Type="http://schemas.openxmlformats.org/officeDocument/2006/relationships/hyperlink" Target="https://learn.microsoft.com/en-us/viva/insights/advanced/setup-maint/setup-overview"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learn.microsoft.com/en-us/copilot/microsoft-365/people-skills-setup" TargetMode="External"/><Relationship Id="rId5" Type="http://schemas.openxmlformats.org/officeDocument/2006/relationships/hyperlink" Target="https://aka.ms/peopleskills-admin-setup" TargetMode="External"/><Relationship Id="rId4" Type="http://schemas.openxmlformats.org/officeDocument/2006/relationships/image" Target="../media/image76.jpeg"/></Relationships>
</file>

<file path=ppt/slides/_rels/slide19.xml.rels><?xml version="1.0" encoding="UTF-8" standalone="yes"?>
<Relationships xmlns="http://schemas.openxmlformats.org/package/2006/relationships"><Relationship Id="rId3" Type="http://schemas.openxmlformats.org/officeDocument/2006/relationships/hyperlink" Target="https://learn.microsoft.com/en-us/viva/feature-access-management" TargetMode="External"/><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hyperlink" Target="https://aka.ms/peopleskills-settings"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74.jpeg"/><Relationship Id="rId7" Type="http://schemas.openxmlformats.org/officeDocument/2006/relationships/slide" Target="slide26.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slide" Target="slide11.xml"/><Relationship Id="rId4" Type="http://schemas.openxmlformats.org/officeDocument/2006/relationships/slide" Target="slide4.xml"/><Relationship Id="rId9" Type="http://schemas.openxmlformats.org/officeDocument/2006/relationships/image" Target="../media/image75.png"/></Relationships>
</file>

<file path=ppt/slides/_rels/slide20.xml.rels><?xml version="1.0" encoding="UTF-8" standalone="yes"?>
<Relationships xmlns="http://schemas.openxmlformats.org/package/2006/relationships"><Relationship Id="rId3" Type="http://schemas.openxmlformats.org/officeDocument/2006/relationships/hyperlink" Target="https://learn.microsoft.com/en-us/viva/feature-access-management" TargetMode="External"/><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hyperlink" Target="https://aka.ms/peopleskills-settings"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aka.ms/peopleskills-settings"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hyperlink" Target="https://learn.microsoft.com/en-us/viva/feature-access-management"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go.microsoft.com/fwlink/?linkid=2313228"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hyperlink" Target="https://learn.microsoft.com/en-us/viva/feature-access-management"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aka.ms/peopleskills-settings"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hyperlink" Target="https://learn.microsoft.com/en-us/viva/feature-access-managemen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adoption.microsoft.com/fasttrack/" TargetMode="External"/><Relationship Id="rId3" Type="http://schemas.openxmlformats.org/officeDocument/2006/relationships/image" Target="../media/image76.jpeg"/><Relationship Id="rId7" Type="http://schemas.openxmlformats.org/officeDocument/2006/relationships/hyperlink" Target="https://learn.microsoft.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aka.ms/peopleskills-overview" TargetMode="External"/><Relationship Id="rId5" Type="http://schemas.openxmlformats.org/officeDocument/2006/relationships/hyperlink" Target="https://adoption.microsoft.com/" TargetMode="External"/><Relationship Id="rId10" Type="http://schemas.openxmlformats.org/officeDocument/2006/relationships/image" Target="../media/image77.png"/><Relationship Id="rId4" Type="http://schemas.openxmlformats.org/officeDocument/2006/relationships/hyperlink" Target="https://aka.ms/peopleskills-adoption" TargetMode="External"/><Relationship Id="rId9" Type="http://schemas.openxmlformats.org/officeDocument/2006/relationships/hyperlink" Target="https://aka.ms/peopleskills-admin-setup"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8" Type="http://schemas.openxmlformats.org/officeDocument/2006/relationships/hyperlink" Target="https://support.microsoft.com/en-us/office/ai-transparency-in-people-skills-4fc9a94d-24cf-42c4-9f2f-e95ff95b263e" TargetMode="External"/><Relationship Id="rId3" Type="http://schemas.openxmlformats.org/officeDocument/2006/relationships/hyperlink" Target="https://aka.ms/peopleskills-admin-setup" TargetMode="External"/><Relationship Id="rId7" Type="http://schemas.openxmlformats.org/officeDocument/2006/relationships/hyperlink" Target="https://techcommunity.microsoft.com/blog/microsoft365copilotblog/announcing-people-skills-general-availability-and-new-skills-agent/4406364" TargetMode="External"/><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hyperlink" Target="https://aka.ms/peopleskills-adoption" TargetMode="External"/><Relationship Id="rId5" Type="http://schemas.openxmlformats.org/officeDocument/2006/relationships/hyperlink" Target="https://aka.ms/peopleskills-overview" TargetMode="External"/><Relationship Id="rId4" Type="http://schemas.openxmlformats.org/officeDocument/2006/relationships/hyperlink" Target="https://aka.ms/peopleskills-user-doc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support.microsoft.com/en-us/office/manage-ai-and-sharing-options-90c09758-c877-4940-bc2c-f7e4caea6ae4" TargetMode="External"/><Relationship Id="rId2" Type="http://schemas.openxmlformats.org/officeDocument/2006/relationships/hyperlink" Target="https://go.microsoft.com/fwlink/?linkid=2313228" TargetMode="External"/><Relationship Id="rId1" Type="http://schemas.openxmlformats.org/officeDocument/2006/relationships/slideLayout" Target="../slideLayouts/slideLayout2.xml"/><Relationship Id="rId5" Type="http://schemas.openxmlformats.org/officeDocument/2006/relationships/hyperlink" Target="https://learn.microsoft.com/en-us/viva/feature-access-management" TargetMode="External"/><Relationship Id="rId4" Type="http://schemas.openxmlformats.org/officeDocument/2006/relationships/hyperlink" Target="https://aka.ms/peopleskills-setting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microsoft.com/en-us/ai/responsible-ai?msockid=154ce9bde0236a9e239afb72e4236c97" TargetMode="External"/><Relationship Id="rId2" Type="http://schemas.openxmlformats.org/officeDocument/2006/relationships/hyperlink" Target="https://support.microsoft.com/en-us/office/ai-transparency-in-people-skills-4fc9a94d-24cf-42c4-9f2f-e95ff95b263e" TargetMode="External"/><Relationship Id="rId1" Type="http://schemas.openxmlformats.org/officeDocument/2006/relationships/slideLayout" Target="../slideLayouts/slideLayout2.xml"/><Relationship Id="rId4" Type="http://schemas.openxmlformats.org/officeDocument/2006/relationships/hyperlink" Target="https://cdn-dynmedia-1.microsoft.com/is/content/microsoftcorp/microsoft/final/en-us/microsoft-brand/documents/Microsoft-Responsible-AI-Standard-General-Requirements.pdf?culture=en-us&amp;country=u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support.microsoft.com/en-us/office/manage-ai-and-sharing-options-90c09758-c877-4940-bc2c-f7e4caea6ae4" TargetMode="External"/><Relationship Id="rId2" Type="http://schemas.openxmlformats.org/officeDocument/2006/relationships/hyperlink" Target="https://www.microsoft.com/trustcenter/default.aspx"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microsoft.com/en-us/ai/responsible-ai?msockid=154ce9bde0236a9e239afb72e4236c97" TargetMode="External"/><Relationship Id="rId2" Type="http://schemas.openxmlformats.org/officeDocument/2006/relationships/hyperlink" Target="https://support.microsoft.com/en-us/office/ai-transparency-in-people-skills-4fc9a94d-24cf-42c4-9f2f-e95ff95b263e" TargetMode="External"/><Relationship Id="rId1" Type="http://schemas.openxmlformats.org/officeDocument/2006/relationships/slideLayout" Target="../slideLayouts/slideLayout2.xml"/><Relationship Id="rId5" Type="http://schemas.openxmlformats.org/officeDocument/2006/relationships/hyperlink" Target="https://support.microsoft.com/en-us/office/manage-ai-and-sharing-options-90c09758-c877-4940-bc2c-f7e4caea6ae4" TargetMode="External"/><Relationship Id="rId4" Type="http://schemas.openxmlformats.org/officeDocument/2006/relationships/hyperlink" Target="https://cdn-dynmedia-1.microsoft.com/is/content/microsoftcorp/microsoft/final/en-us/microsoft-brand/documents/Microsoft-Responsible-AI-Standard-General-Requirements.pdf?culture=en-us&amp;country=us"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8" Type="http://schemas.openxmlformats.org/officeDocument/2006/relationships/hyperlink" Target="https://aka.ms/Copilot/UserEnablementGuide" TargetMode="External"/><Relationship Id="rId3" Type="http://schemas.openxmlformats.org/officeDocument/2006/relationships/image" Target="../media/image76.jpeg"/><Relationship Id="rId7" Type="http://schemas.openxmlformats.org/officeDocument/2006/relationships/hyperlink" Target="https://aka.ms/peopleskills-admin-setup"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techcommunity.microsoft.com/blog/microsoft365copilotblog/announcing-people-skills-general-availability-and-new-skills-agent/4406364" TargetMode="External"/><Relationship Id="rId5" Type="http://schemas.openxmlformats.org/officeDocument/2006/relationships/hyperlink" Target="https://aka.ms/peopleskills-adoption" TargetMode="External"/><Relationship Id="rId4" Type="http://schemas.openxmlformats.org/officeDocument/2006/relationships/hyperlink" Target="https://aka.ms/peopleskills-overview"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xml"/><Relationship Id="rId1" Type="http://schemas.openxmlformats.org/officeDocument/2006/relationships/slideLayout" Target="../slideLayouts/slideLayout110.xml"/></Relationships>
</file>

<file path=ppt/slides/_rels/slide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xml"/><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xml"/><Relationship Id="rId1" Type="http://schemas.openxmlformats.org/officeDocument/2006/relationships/slideLayout" Target="../slideLayouts/slideLayout135.xml"/><Relationship Id="rId4" Type="http://schemas.openxmlformats.org/officeDocument/2006/relationships/hyperlink" Target="https://aka.ms/peopleskills-admin-setup"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support.microsoft.com/office/ai-transparency-in-skills-c54f3ded-58bf-44dd-9fa1-6cbe49fba10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B1672-A2B5-E470-F62C-2D9C5A6DB95A}"/>
              </a:ext>
            </a:extLst>
          </p:cNvPr>
          <p:cNvSpPr>
            <a:spLocks noGrp="1"/>
          </p:cNvSpPr>
          <p:nvPr>
            <p:ph type="title"/>
          </p:nvPr>
        </p:nvSpPr>
        <p:spPr>
          <a:xfrm>
            <a:off x="584200" y="2194487"/>
            <a:ext cx="9144000" cy="2000548"/>
          </a:xfrm>
        </p:spPr>
        <p:txBody>
          <a:bodyPr/>
          <a:lstStyle/>
          <a:p>
            <a:r>
              <a:rPr lang="en-US" sz="6400">
                <a:gradFill>
                  <a:gsLst>
                    <a:gs pos="100000">
                      <a:srgbClr val="1EC8B0"/>
                    </a:gs>
                    <a:gs pos="0">
                      <a:srgbClr val="764FF5"/>
                    </a:gs>
                    <a:gs pos="100000">
                      <a:srgbClr val="20BBC6"/>
                    </a:gs>
                  </a:gsLst>
                  <a:lin ang="2400000" scaled="0"/>
                </a:gradFill>
              </a:rPr>
              <a:t>People Skills</a:t>
            </a:r>
            <a:br>
              <a:rPr lang="en-US" sz="6400">
                <a:gradFill>
                  <a:gsLst>
                    <a:gs pos="100000">
                      <a:srgbClr val="1EC8B0"/>
                    </a:gs>
                    <a:gs pos="0">
                      <a:srgbClr val="764FF5"/>
                    </a:gs>
                    <a:gs pos="100000">
                      <a:srgbClr val="20BBC6"/>
                    </a:gs>
                  </a:gsLst>
                  <a:lin ang="2400000" scaled="0"/>
                </a:gradFill>
              </a:rPr>
            </a:br>
            <a:r>
              <a:rPr lang="en-US" sz="6400">
                <a:gradFill>
                  <a:gsLst>
                    <a:gs pos="100000">
                      <a:srgbClr val="1EC8B0"/>
                    </a:gs>
                    <a:gs pos="0">
                      <a:srgbClr val="764FF5"/>
                    </a:gs>
                    <a:gs pos="100000">
                      <a:srgbClr val="20BBC6"/>
                    </a:gs>
                  </a:gsLst>
                  <a:lin ang="2400000" scaled="0"/>
                </a:gradFill>
              </a:rPr>
              <a:t>Deployment Guide</a:t>
            </a:r>
          </a:p>
        </p:txBody>
      </p:sp>
      <p:sp>
        <p:nvSpPr>
          <p:cNvPr id="3" name="Title 1">
            <a:extLst>
              <a:ext uri="{FF2B5EF4-FFF2-40B4-BE49-F238E27FC236}">
                <a16:creationId xmlns:a16="http://schemas.microsoft.com/office/drawing/2014/main" id="{DE5FA544-414C-B6AE-03FF-CBFD4AB12269}"/>
              </a:ext>
            </a:extLst>
          </p:cNvPr>
          <p:cNvSpPr txBox="1">
            <a:spLocks/>
          </p:cNvSpPr>
          <p:nvPr/>
        </p:nvSpPr>
        <p:spPr>
          <a:xfrm>
            <a:off x="584200" y="4195035"/>
            <a:ext cx="6771341" cy="830997"/>
          </a:xfrm>
          <a:prstGeom prst="rect">
            <a:avLst/>
          </a:prstGeom>
          <a:noFill/>
        </p:spPr>
        <p:txBody>
          <a:bodyPr vert="horz" wrap="square" lIns="0" tIns="0" rIns="0" bIns="0" rtlCol="0" anchor="b" anchorCtr="0">
            <a:spAutoFit/>
          </a:bodyPr>
          <a:lstStyle>
            <a:lvl1pPr algn="l" defTabSz="914400" rtl="0" eaLnBrk="1" latinLnBrk="0" hangingPunct="1">
              <a:lnSpc>
                <a:spcPct val="90000"/>
              </a:lnSpc>
              <a:spcBef>
                <a:spcPct val="0"/>
              </a:spcBef>
              <a:buNone/>
              <a:defRPr sz="4400" kern="1200" spc="-50" baseline="0">
                <a:gradFill>
                  <a:gsLst>
                    <a:gs pos="50000">
                      <a:srgbClr val="8661C5"/>
                    </a:gs>
                    <a:gs pos="0">
                      <a:srgbClr val="3E76D4"/>
                    </a:gs>
                    <a:gs pos="100000">
                      <a:srgbClr val="C73ECC"/>
                    </a:gs>
                  </a:gsLst>
                  <a:lin ang="2700000" scaled="1"/>
                </a:gradFill>
                <a:latin typeface="+mj-lt"/>
                <a:ea typeface="+mj-ea"/>
                <a:cs typeface="Segoe UI" panose="020B0502040204020203" pitchFamily="34" charset="0"/>
              </a:defRPr>
            </a:lvl1pPr>
          </a:lstStyle>
          <a:p>
            <a:endParaRPr lang="en-US" sz="2000">
              <a:solidFill>
                <a:schemeClr val="tx1">
                  <a:lumMod val="75000"/>
                  <a:lumOff val="25000"/>
                </a:schemeClr>
              </a:solidFill>
            </a:endParaRPr>
          </a:p>
          <a:p>
            <a:r>
              <a:rPr lang="en-US" sz="2000">
                <a:solidFill>
                  <a:schemeClr val="tx1">
                    <a:lumMod val="75000"/>
                    <a:lumOff val="25000"/>
                  </a:schemeClr>
                </a:solidFill>
              </a:rPr>
              <a:t>Set up and pilot People Skills in your organization</a:t>
            </a:r>
          </a:p>
          <a:p>
            <a:endParaRPr lang="en-US" sz="2000">
              <a:solidFill>
                <a:schemeClr val="tx1">
                  <a:lumMod val="75000"/>
                  <a:lumOff val="25000"/>
                </a:schemeClr>
              </a:solidFill>
            </a:endParaRPr>
          </a:p>
        </p:txBody>
      </p:sp>
      <p:sp>
        <p:nvSpPr>
          <p:cNvPr id="5" name="Title 1">
            <a:extLst>
              <a:ext uri="{FF2B5EF4-FFF2-40B4-BE49-F238E27FC236}">
                <a16:creationId xmlns:a16="http://schemas.microsoft.com/office/drawing/2014/main" id="{F8F6442F-6792-6594-AB14-DF3998B08220}"/>
              </a:ext>
            </a:extLst>
          </p:cNvPr>
          <p:cNvSpPr txBox="1">
            <a:spLocks/>
          </p:cNvSpPr>
          <p:nvPr/>
        </p:nvSpPr>
        <p:spPr>
          <a:xfrm>
            <a:off x="584200" y="6127388"/>
            <a:ext cx="3763109" cy="193899"/>
          </a:xfrm>
          <a:prstGeom prst="rect">
            <a:avLst/>
          </a:prstGeom>
          <a:noFill/>
        </p:spPr>
        <p:txBody>
          <a:bodyPr vert="horz" wrap="square" lIns="0" tIns="0" rIns="0" bIns="0" rtlCol="0" anchor="b" anchorCtr="0">
            <a:spAutoFit/>
          </a:bodyPr>
          <a:lstStyle>
            <a:lvl1pPr algn="l" defTabSz="914400" rtl="0" eaLnBrk="1" latinLnBrk="0" hangingPunct="1">
              <a:lnSpc>
                <a:spcPct val="90000"/>
              </a:lnSpc>
              <a:spcBef>
                <a:spcPct val="0"/>
              </a:spcBef>
              <a:buNone/>
              <a:defRPr sz="4400" kern="1200" spc="-50" baseline="0">
                <a:gradFill>
                  <a:gsLst>
                    <a:gs pos="50000">
                      <a:srgbClr val="8661C5"/>
                    </a:gs>
                    <a:gs pos="0">
                      <a:srgbClr val="3E76D4"/>
                    </a:gs>
                    <a:gs pos="100000">
                      <a:srgbClr val="C73ECC"/>
                    </a:gs>
                  </a:gsLst>
                  <a:lin ang="2700000" scaled="1"/>
                </a:gradFill>
                <a:latin typeface="+mj-lt"/>
                <a:ea typeface="+mj-ea"/>
                <a:cs typeface="Segoe UI" panose="020B0502040204020203" pitchFamily="34" charset="0"/>
              </a:defRPr>
            </a:lvl1pPr>
          </a:lstStyle>
          <a:p>
            <a:r>
              <a:rPr lang="en-US" sz="1400">
                <a:solidFill>
                  <a:schemeClr val="tx1">
                    <a:lumMod val="65000"/>
                    <a:lumOff val="35000"/>
                  </a:schemeClr>
                </a:solidFill>
                <a:latin typeface="+mn-lt"/>
              </a:rPr>
              <a:t>Confidential – this document is under NDA</a:t>
            </a:r>
          </a:p>
        </p:txBody>
      </p:sp>
    </p:spTree>
    <p:extLst>
      <p:ext uri="{BB962C8B-B14F-4D97-AF65-F5344CB8AC3E}">
        <p14:creationId xmlns:p14="http://schemas.microsoft.com/office/powerpoint/2010/main" val="137199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EA1DAE4-FFCA-E825-DDED-A45AB8F18BF6}"/>
              </a:ext>
            </a:extLst>
          </p:cNvPr>
          <p:cNvPicPr>
            <a:picLocks noChangeAspect="1"/>
          </p:cNvPicPr>
          <p:nvPr/>
        </p:nvPicPr>
        <p:blipFill>
          <a:blip r:embed="rId3"/>
          <a:srcRect/>
          <a:stretch/>
        </p:blipFill>
        <p:spPr>
          <a:xfrm>
            <a:off x="0" y="0"/>
            <a:ext cx="12192000" cy="6858000"/>
          </a:xfrm>
          <a:prstGeom prst="rect">
            <a:avLst/>
          </a:prstGeom>
        </p:spPr>
      </p:pic>
      <p:pic>
        <p:nvPicPr>
          <p:cNvPr id="5" name="Picture Placeholder 4" descr="A person and person looking at a computer&#10;&#10;AI-generated content may be incorrect.">
            <a:extLst>
              <a:ext uri="{FF2B5EF4-FFF2-40B4-BE49-F238E27FC236}">
                <a16:creationId xmlns:a16="http://schemas.microsoft.com/office/drawing/2014/main" id="{EB6E8448-5D51-FC3D-CE59-313D1B935037}"/>
              </a:ext>
            </a:extLst>
          </p:cNvPr>
          <p:cNvPicPr>
            <a:picLocks noGrp="1" noChangeAspect="1"/>
          </p:cNvPicPr>
          <p:nvPr>
            <p:ph type="pic" sz="quarter" idx="12"/>
          </p:nvPr>
        </p:nvPicPr>
        <p:blipFill>
          <a:blip r:embed="rId4"/>
          <a:srcRect l="9392" t="7753" b="7753"/>
          <a:stretch>
            <a:fillRect/>
          </a:stretch>
        </p:blipFill>
        <p:spPr>
          <a:xfrm>
            <a:off x="0" y="0"/>
            <a:ext cx="3920858" cy="2438546"/>
          </a:xfrm>
          <a:effectLst/>
        </p:spPr>
      </p:pic>
      <p:sp>
        <p:nvSpPr>
          <p:cNvPr id="14" name="TextBox 13">
            <a:extLst>
              <a:ext uri="{FF2B5EF4-FFF2-40B4-BE49-F238E27FC236}">
                <a16:creationId xmlns:a16="http://schemas.microsoft.com/office/drawing/2014/main" id="{3DE3548D-83AE-B5D9-8D01-7CD7A3962475}"/>
              </a:ext>
            </a:extLst>
          </p:cNvPr>
          <p:cNvSpPr txBox="1"/>
          <p:nvPr/>
        </p:nvSpPr>
        <p:spPr>
          <a:xfrm>
            <a:off x="4922519" y="2502701"/>
            <a:ext cx="2926080" cy="3262432"/>
          </a:xfrm>
          <a:prstGeom prst="rect">
            <a:avLst/>
          </a:prstGeom>
          <a:noFill/>
        </p:spPr>
        <p:txBody>
          <a:bodyPr wrap="square" lIns="0" tIns="0" rIns="0" bIns="0" rtlCol="0">
            <a:spAutoFit/>
          </a:bodyPr>
          <a:lstStyle/>
          <a:p>
            <a:pPr marL="164592" indent="-164592">
              <a:spcAft>
                <a:spcPts val="1200"/>
              </a:spcAft>
              <a:buFont typeface="Arial" panose="020B0604020202020204" pitchFamily="34" charset="0"/>
              <a:buChar char="•"/>
            </a:pPr>
            <a:r>
              <a:rPr lang="en-US" sz="1400">
                <a:solidFill>
                  <a:schemeClr val="tx1">
                    <a:lumMod val="75000"/>
                    <a:lumOff val="25000"/>
                  </a:schemeClr>
                </a:solidFill>
              </a:rPr>
              <a:t>Include representatives for each target scenario (For example, include org leaders to test leader functionality)</a:t>
            </a:r>
          </a:p>
          <a:p>
            <a:pPr marL="164592" indent="-164592">
              <a:spcAft>
                <a:spcPts val="1200"/>
              </a:spcAft>
              <a:buFont typeface="Arial" panose="020B0604020202020204" pitchFamily="34" charset="0"/>
              <a:buChar char="•"/>
            </a:pPr>
            <a:r>
              <a:rPr lang="en-US" sz="1400">
                <a:solidFill>
                  <a:schemeClr val="tx1">
                    <a:lumMod val="75000"/>
                    <a:lumOff val="25000"/>
                  </a:schemeClr>
                </a:solidFill>
              </a:rPr>
              <a:t>Ensure diverse department representation, avoid HR/IT </a:t>
            </a:r>
            <a:br>
              <a:rPr lang="en-US" sz="1400">
                <a:solidFill>
                  <a:schemeClr val="tx1">
                    <a:lumMod val="75000"/>
                    <a:lumOff val="25000"/>
                  </a:schemeClr>
                </a:solidFill>
              </a:rPr>
            </a:br>
            <a:r>
              <a:rPr lang="en-US" sz="1400">
                <a:solidFill>
                  <a:schemeClr val="tx1">
                    <a:lumMod val="75000"/>
                    <a:lumOff val="25000"/>
                  </a:schemeClr>
                </a:solidFill>
              </a:rPr>
              <a:t>over-representation</a:t>
            </a:r>
          </a:p>
          <a:p>
            <a:pPr marL="164592" indent="-164592">
              <a:spcAft>
                <a:spcPts val="1200"/>
              </a:spcAft>
              <a:buFont typeface="Arial" panose="020B0604020202020204" pitchFamily="34" charset="0"/>
              <a:buChar char="•"/>
            </a:pPr>
            <a:r>
              <a:rPr lang="en-US" sz="1400">
                <a:solidFill>
                  <a:schemeClr val="tx1">
                    <a:lumMod val="75000"/>
                    <a:lumOff val="25000"/>
                  </a:schemeClr>
                </a:solidFill>
              </a:rPr>
              <a:t>Focus on digital users with significant M365 activity, consider </a:t>
            </a:r>
            <a:br>
              <a:rPr lang="en-US" sz="1400">
                <a:solidFill>
                  <a:schemeClr val="tx1">
                    <a:lumMod val="75000"/>
                    <a:lumOff val="25000"/>
                  </a:schemeClr>
                </a:solidFill>
              </a:rPr>
            </a:br>
            <a:r>
              <a:rPr lang="en-US" sz="1400">
                <a:solidFill>
                  <a:schemeClr val="tx1">
                    <a:lumMod val="75000"/>
                    <a:lumOff val="25000"/>
                  </a:schemeClr>
                </a:solidFill>
              </a:rPr>
              <a:t>AI inferencing limitations for frontline/field workers</a:t>
            </a:r>
          </a:p>
          <a:p>
            <a:pPr marL="164592" indent="-164592">
              <a:spcAft>
                <a:spcPts val="1200"/>
              </a:spcAft>
              <a:buFont typeface="Arial" panose="020B0604020202020204" pitchFamily="34" charset="0"/>
              <a:buChar char="•"/>
            </a:pPr>
            <a:r>
              <a:rPr lang="en-US" sz="1400">
                <a:solidFill>
                  <a:schemeClr val="tx1">
                    <a:lumMod val="75000"/>
                    <a:lumOff val="25000"/>
                  </a:schemeClr>
                </a:solidFill>
              </a:rPr>
              <a:t>Consider local or regulatory compliance requirements</a:t>
            </a:r>
          </a:p>
        </p:txBody>
      </p:sp>
      <p:sp>
        <p:nvSpPr>
          <p:cNvPr id="15" name="TextBox 14">
            <a:extLst>
              <a:ext uri="{FF2B5EF4-FFF2-40B4-BE49-F238E27FC236}">
                <a16:creationId xmlns:a16="http://schemas.microsoft.com/office/drawing/2014/main" id="{E1D431C5-6499-0927-5236-262FA4F70EEF}"/>
              </a:ext>
            </a:extLst>
          </p:cNvPr>
          <p:cNvSpPr txBox="1"/>
          <p:nvPr/>
        </p:nvSpPr>
        <p:spPr>
          <a:xfrm>
            <a:off x="4922519" y="1986884"/>
            <a:ext cx="2120773" cy="276999"/>
          </a:xfrm>
          <a:prstGeom prst="rect">
            <a:avLst/>
          </a:prstGeom>
          <a:noFill/>
        </p:spPr>
        <p:txBody>
          <a:bodyPr wrap="none" lIns="0" tIns="0" rIns="0" bIns="0" rtlCol="0">
            <a:spAutoFit/>
          </a:bodyPr>
          <a:lstStyle/>
          <a:p>
            <a:pPr algn="l"/>
            <a:r>
              <a:rPr lang="en-US" sz="1800">
                <a:solidFill>
                  <a:schemeClr val="tx1">
                    <a:lumMod val="85000"/>
                    <a:lumOff val="15000"/>
                  </a:schemeClr>
                </a:solidFill>
                <a:latin typeface="+mj-lt"/>
              </a:rPr>
              <a:t>Selection Guidelines</a:t>
            </a:r>
          </a:p>
        </p:txBody>
      </p:sp>
      <p:sp>
        <p:nvSpPr>
          <p:cNvPr id="19" name="TextBox 18">
            <a:extLst>
              <a:ext uri="{FF2B5EF4-FFF2-40B4-BE49-F238E27FC236}">
                <a16:creationId xmlns:a16="http://schemas.microsoft.com/office/drawing/2014/main" id="{768FAD70-44EA-D67A-5372-17680BC5A898}"/>
              </a:ext>
            </a:extLst>
          </p:cNvPr>
          <p:cNvSpPr txBox="1"/>
          <p:nvPr/>
        </p:nvSpPr>
        <p:spPr>
          <a:xfrm>
            <a:off x="8418772" y="2494628"/>
            <a:ext cx="2926080" cy="1877437"/>
          </a:xfrm>
          <a:prstGeom prst="rect">
            <a:avLst/>
          </a:prstGeom>
          <a:noFill/>
        </p:spPr>
        <p:txBody>
          <a:bodyPr wrap="square" lIns="0" tIns="0" rIns="0" bIns="0" rtlCol="0">
            <a:spAutoFit/>
          </a:bodyPr>
          <a:lstStyle/>
          <a:p>
            <a:pPr marL="164592" indent="-164592" algn="l">
              <a:spcAft>
                <a:spcPts val="1200"/>
              </a:spcAft>
              <a:buFont typeface="Arial" panose="020B0604020202020204" pitchFamily="34" charset="0"/>
              <a:buChar char="•"/>
            </a:pPr>
            <a:r>
              <a:rPr lang="en-US" sz="1400">
                <a:solidFill>
                  <a:schemeClr val="tx1">
                    <a:lumMod val="75000"/>
                    <a:lumOff val="25000"/>
                  </a:schemeClr>
                </a:solidFill>
              </a:rPr>
              <a:t>You will need a minimum 10 users in a team for leader scenarios, and we recommend 100+ users for Copilot Analytics landscape reports</a:t>
            </a:r>
          </a:p>
          <a:p>
            <a:pPr marL="164592" indent="-164592" algn="l">
              <a:spcAft>
                <a:spcPts val="1200"/>
              </a:spcAft>
              <a:buFont typeface="Arial" panose="020B0604020202020204" pitchFamily="34" charset="0"/>
              <a:buChar char="•"/>
            </a:pPr>
            <a:r>
              <a:rPr lang="en-US" sz="1400">
                <a:solidFill>
                  <a:schemeClr val="tx1">
                    <a:lumMod val="75000"/>
                    <a:lumOff val="25000"/>
                  </a:schemeClr>
                </a:solidFill>
              </a:rPr>
              <a:t>Consider industry restrictions for sensitive skills (such </a:t>
            </a:r>
            <a:br>
              <a:rPr lang="en-US" sz="1400">
                <a:solidFill>
                  <a:schemeClr val="tx1">
                    <a:lumMod val="75000"/>
                    <a:lumOff val="25000"/>
                  </a:schemeClr>
                </a:solidFill>
              </a:rPr>
            </a:br>
            <a:r>
              <a:rPr lang="en-US" sz="1400">
                <a:solidFill>
                  <a:schemeClr val="tx1">
                    <a:lumMod val="75000"/>
                    <a:lumOff val="25000"/>
                  </a:schemeClr>
                </a:solidFill>
              </a:rPr>
              <a:t>as healthcare, legal)</a:t>
            </a:r>
          </a:p>
        </p:txBody>
      </p:sp>
      <p:sp>
        <p:nvSpPr>
          <p:cNvPr id="20" name="TextBox 19">
            <a:extLst>
              <a:ext uri="{FF2B5EF4-FFF2-40B4-BE49-F238E27FC236}">
                <a16:creationId xmlns:a16="http://schemas.microsoft.com/office/drawing/2014/main" id="{28A1A312-59C4-46AA-B312-4C4DB79BC807}"/>
              </a:ext>
            </a:extLst>
          </p:cNvPr>
          <p:cNvSpPr txBox="1"/>
          <p:nvPr/>
        </p:nvSpPr>
        <p:spPr>
          <a:xfrm>
            <a:off x="8418771" y="1986884"/>
            <a:ext cx="2362826" cy="276999"/>
          </a:xfrm>
          <a:prstGeom prst="rect">
            <a:avLst/>
          </a:prstGeom>
          <a:noFill/>
        </p:spPr>
        <p:txBody>
          <a:bodyPr wrap="none" lIns="0" tIns="0" rIns="0" bIns="0" rtlCol="0">
            <a:spAutoFit/>
          </a:bodyPr>
          <a:lstStyle/>
          <a:p>
            <a:pPr algn="l"/>
            <a:r>
              <a:rPr lang="en-US" sz="1800">
                <a:solidFill>
                  <a:schemeClr val="tx1">
                    <a:lumMod val="85000"/>
                    <a:lumOff val="15000"/>
                  </a:schemeClr>
                </a:solidFill>
                <a:latin typeface="+mj-lt"/>
              </a:rPr>
              <a:t>Special Considerations</a:t>
            </a:r>
          </a:p>
        </p:txBody>
      </p:sp>
      <p:sp>
        <p:nvSpPr>
          <p:cNvPr id="4" name="Title 1">
            <a:extLst>
              <a:ext uri="{FF2B5EF4-FFF2-40B4-BE49-F238E27FC236}">
                <a16:creationId xmlns:a16="http://schemas.microsoft.com/office/drawing/2014/main" id="{242B92B6-BF6B-CF63-F54E-E217A6075FB2}"/>
              </a:ext>
            </a:extLst>
          </p:cNvPr>
          <p:cNvSpPr txBox="1">
            <a:spLocks/>
          </p:cNvSpPr>
          <p:nvPr/>
        </p:nvSpPr>
        <p:spPr>
          <a:xfrm>
            <a:off x="640081" y="3714545"/>
            <a:ext cx="3398520" cy="212365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4600" spc="-50">
                <a:gradFill>
                  <a:gsLst>
                    <a:gs pos="0">
                      <a:srgbClr val="2764E7"/>
                    </a:gs>
                    <a:gs pos="100000">
                      <a:srgbClr val="20BBC6"/>
                    </a:gs>
                    <a:gs pos="100000">
                      <a:schemeClr val="accent6">
                        <a:lumMod val="60000"/>
                        <a:lumOff val="40000"/>
                      </a:schemeClr>
                    </a:gs>
                  </a:gsLst>
                  <a:lin ang="2400000" scaled="0"/>
                </a:gradFill>
                <a:latin typeface="Segoe UI Semibold"/>
                <a:cs typeface="Segoe UI" pitchFamily="34" charset="0"/>
              </a:rPr>
              <a:t>Guidelines For Selecting Users</a:t>
            </a:r>
            <a:endParaRPr lang="en-CA" sz="4600">
              <a:gradFill>
                <a:gsLst>
                  <a:gs pos="0">
                    <a:srgbClr val="2764E7"/>
                  </a:gs>
                  <a:gs pos="100000">
                    <a:srgbClr val="20BBC6"/>
                  </a:gs>
                  <a:gs pos="100000">
                    <a:schemeClr val="accent6">
                      <a:lumMod val="60000"/>
                      <a:lumOff val="40000"/>
                    </a:schemeClr>
                  </a:gs>
                </a:gsLst>
                <a:lin ang="2400000" scaled="0"/>
              </a:gradFill>
              <a:latin typeface="Segoe UI Semibold"/>
            </a:endParaRPr>
          </a:p>
        </p:txBody>
      </p:sp>
      <p:sp>
        <p:nvSpPr>
          <p:cNvPr id="6" name="TextBox 5">
            <a:extLst>
              <a:ext uri="{FF2B5EF4-FFF2-40B4-BE49-F238E27FC236}">
                <a16:creationId xmlns:a16="http://schemas.microsoft.com/office/drawing/2014/main" id="{224B5AB8-0B4C-728F-B1F8-5E7F2A75BBB7}"/>
              </a:ext>
            </a:extLst>
          </p:cNvPr>
          <p:cNvSpPr txBox="1"/>
          <p:nvPr/>
        </p:nvSpPr>
        <p:spPr>
          <a:xfrm>
            <a:off x="640080" y="3474734"/>
            <a:ext cx="3398520" cy="2215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chemeClr val="tx1">
                    <a:lumMod val="65000"/>
                    <a:lumOff val="35000"/>
                  </a:schemeClr>
                </a:solidFill>
                <a:effectLst/>
                <a:uLnTx/>
                <a:uFillTx/>
                <a:ea typeface="+mn-ea"/>
                <a:cs typeface="Segoe UI" panose="020B0502040204020203" pitchFamily="34" charset="0"/>
              </a:rPr>
              <a:t>For Pilots</a:t>
            </a:r>
          </a:p>
        </p:txBody>
      </p:sp>
      <p:sp>
        <p:nvSpPr>
          <p:cNvPr id="11" name="TextBox 10">
            <a:extLst>
              <a:ext uri="{FF2B5EF4-FFF2-40B4-BE49-F238E27FC236}">
                <a16:creationId xmlns:a16="http://schemas.microsoft.com/office/drawing/2014/main" id="{FC388DD1-FBB3-B86D-CF51-03F81D048F97}"/>
              </a:ext>
            </a:extLst>
          </p:cNvPr>
          <p:cNvSpPr txBox="1"/>
          <p:nvPr/>
        </p:nvSpPr>
        <p:spPr>
          <a:xfrm>
            <a:off x="8418771" y="4633588"/>
            <a:ext cx="2926080" cy="861774"/>
          </a:xfrm>
          <a:prstGeom prst="rect">
            <a:avLst/>
          </a:prstGeom>
          <a:noFill/>
        </p:spPr>
        <p:txBody>
          <a:bodyPr wrap="square" lIns="0" tIns="0" rIns="0" bIns="0" rtlCol="0">
            <a:spAutoFit/>
          </a:bodyPr>
          <a:lstStyle/>
          <a:p>
            <a:pPr defTabSz="932472" fontAlgn="base">
              <a:spcBef>
                <a:spcPct val="0"/>
              </a:spcBef>
              <a:spcAft>
                <a:spcPct val="0"/>
              </a:spcAft>
            </a:pPr>
            <a:r>
              <a:rPr lang="en-US" sz="1400">
                <a:solidFill>
                  <a:schemeClr val="tx1">
                    <a:lumMod val="75000"/>
                    <a:lumOff val="25000"/>
                  </a:schemeClr>
                </a:solidFill>
              </a:rPr>
              <a:t>Once this list of users has been locked, we recommend adding all these users to a M365 group for </a:t>
            </a:r>
            <a:br>
              <a:rPr lang="en-US" sz="1400">
                <a:solidFill>
                  <a:schemeClr val="tx1">
                    <a:lumMod val="75000"/>
                    <a:lumOff val="25000"/>
                  </a:schemeClr>
                </a:solidFill>
              </a:rPr>
            </a:br>
            <a:r>
              <a:rPr lang="en-US" sz="1400">
                <a:solidFill>
                  <a:schemeClr val="tx1">
                    <a:lumMod val="75000"/>
                    <a:lumOff val="25000"/>
                  </a:schemeClr>
                </a:solidFill>
              </a:rPr>
              <a:t>easy access. </a:t>
            </a:r>
          </a:p>
        </p:txBody>
      </p:sp>
    </p:spTree>
    <p:extLst>
      <p:ext uri="{BB962C8B-B14F-4D97-AF65-F5344CB8AC3E}">
        <p14:creationId xmlns:p14="http://schemas.microsoft.com/office/powerpoint/2010/main" val="323179317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E0F7B-3FA0-6ECB-7442-978134AF8E7F}"/>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E8254B5B-FC2E-F07A-18EF-F25DB75714A0}"/>
              </a:ext>
            </a:extLst>
          </p:cNvPr>
          <p:cNvPicPr>
            <a:picLocks noChangeAspect="1"/>
          </p:cNvPicPr>
          <p:nvPr/>
        </p:nvPicPr>
        <p:blipFill>
          <a:blip r:embed="rId3"/>
          <a:srcRect/>
          <a:stretch/>
        </p:blipFill>
        <p:spPr>
          <a:xfrm>
            <a:off x="0" y="0"/>
            <a:ext cx="12192000" cy="6858000"/>
          </a:xfrm>
          <a:prstGeom prst="rect">
            <a:avLst/>
          </a:prstGeom>
        </p:spPr>
      </p:pic>
      <p:sp>
        <p:nvSpPr>
          <p:cNvPr id="18" name="Footer Placeholder 17">
            <a:extLst>
              <a:ext uri="{FF2B5EF4-FFF2-40B4-BE49-F238E27FC236}">
                <a16:creationId xmlns:a16="http://schemas.microsoft.com/office/drawing/2014/main" id="{071BEBFD-131B-723C-7A83-393D77348F7D}"/>
              </a:ext>
            </a:extLst>
          </p:cNvPr>
          <p:cNvSpPr>
            <a:spLocks noGrp="1"/>
          </p:cNvSpPr>
          <p:nvPr>
            <p:ph type="ftr" sz="quarter" idx="4294967295"/>
          </p:nvPr>
        </p:nvSpPr>
        <p:spPr>
          <a:xfrm>
            <a:off x="0" y="0"/>
            <a:ext cx="0" cy="0"/>
          </a:xfr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alpha val="0"/>
                  </a:prstClr>
                </a:solidFill>
                <a:effectLst/>
                <a:uLnTx/>
                <a:uFillTx/>
                <a:latin typeface="Segoe UI"/>
                <a:ea typeface="+mn-ea"/>
                <a:cs typeface="+mn-cs"/>
              </a:rPr>
              <a:t>Journey to Copilot</a:t>
            </a:r>
          </a:p>
        </p:txBody>
      </p:sp>
      <p:pic>
        <p:nvPicPr>
          <p:cNvPr id="5" name="Picture 4" descr="The Microsoft Copilot icon, which symbolizes a dual-part dialogue involving a conversation between the human and the computer in the form of a speech bubble coming together, almost like a handshake. The icon’s center features the concept of a forward slash, guiding you to connect with your people, your files, and your things. ">
            <a:extLst>
              <a:ext uri="{FF2B5EF4-FFF2-40B4-BE49-F238E27FC236}">
                <a16:creationId xmlns:a16="http://schemas.microsoft.com/office/drawing/2014/main" id="{75DBEF39-D62A-3324-05AE-03A9B5C9623C}"/>
              </a:ext>
            </a:extLst>
          </p:cNvPr>
          <p:cNvPicPr>
            <a:picLocks noChangeAspect="1"/>
          </p:cNvPicPr>
          <p:nvPr/>
        </p:nvPicPr>
        <p:blipFill>
          <a:blip r:embed="rId4">
            <a:extLst>
              <a:ext uri="{28A0092B-C50C-407E-A947-70E740481C1C}">
                <a14:useLocalDpi xmlns:a14="http://schemas.microsoft.com/office/drawing/2010/main" val="0"/>
              </a:ext>
            </a:extLst>
          </a:blip>
          <a:srcRect l="21697" t="21697" r="21697" b="21697"/>
          <a:stretch/>
        </p:blipFill>
        <p:spPr>
          <a:xfrm>
            <a:off x="548640" y="548640"/>
            <a:ext cx="498130" cy="435603"/>
          </a:xfrm>
          <a:prstGeom prst="rect">
            <a:avLst/>
          </a:prstGeom>
        </p:spPr>
      </p:pic>
      <p:sp>
        <p:nvSpPr>
          <p:cNvPr id="6" name="Title 1">
            <a:extLst>
              <a:ext uri="{FF2B5EF4-FFF2-40B4-BE49-F238E27FC236}">
                <a16:creationId xmlns:a16="http://schemas.microsoft.com/office/drawing/2014/main" id="{B4BA1162-17F9-C35D-8B82-37E938E2348D}"/>
              </a:ext>
            </a:extLst>
          </p:cNvPr>
          <p:cNvSpPr txBox="1">
            <a:spLocks/>
          </p:cNvSpPr>
          <p:nvPr/>
        </p:nvSpPr>
        <p:spPr>
          <a:xfrm>
            <a:off x="548640" y="4572000"/>
            <a:ext cx="9144000" cy="172354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r>
              <a:rPr lang="en-US" sz="5600">
                <a:gradFill>
                  <a:gsLst>
                    <a:gs pos="50000">
                      <a:srgbClr val="2764E7"/>
                    </a:gs>
                    <a:gs pos="100000">
                      <a:srgbClr val="20BBC6"/>
                    </a:gs>
                  </a:gsLst>
                  <a:lin ang="1200000" scaled="0"/>
                </a:gradFill>
              </a:rPr>
              <a:t>Setup</a:t>
            </a:r>
            <a:r>
              <a:rPr lang="en-US" sz="5600">
                <a:gradFill>
                  <a:gsLst>
                    <a:gs pos="100000">
                      <a:srgbClr val="1EC8B0"/>
                    </a:gs>
                    <a:gs pos="0">
                      <a:srgbClr val="764FF5"/>
                    </a:gs>
                    <a:gs pos="100000">
                      <a:srgbClr val="20BBC6"/>
                    </a:gs>
                  </a:gsLst>
                  <a:lin ang="2400000" scaled="0"/>
                </a:gradFill>
              </a:rPr>
              <a:t> </a:t>
            </a:r>
          </a:p>
          <a:p>
            <a:r>
              <a:rPr lang="en-US" sz="5600">
                <a:gradFill>
                  <a:gsLst>
                    <a:gs pos="100000">
                      <a:srgbClr val="1EC8B0"/>
                    </a:gs>
                    <a:gs pos="0">
                      <a:srgbClr val="764FF5"/>
                    </a:gs>
                    <a:gs pos="100000">
                      <a:srgbClr val="20BBC6"/>
                    </a:gs>
                  </a:gsLst>
                  <a:lin ang="2400000" scaled="0"/>
                </a:gradFill>
              </a:rPr>
              <a:t>Pre-requisites</a:t>
            </a:r>
          </a:p>
        </p:txBody>
      </p:sp>
    </p:spTree>
    <p:extLst>
      <p:ext uri="{BB962C8B-B14F-4D97-AF65-F5344CB8AC3E}">
        <p14:creationId xmlns:p14="http://schemas.microsoft.com/office/powerpoint/2010/main" val="360291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886A77C-19EB-E1ED-D11D-93F842B0B406}"/>
              </a:ext>
            </a:extLst>
          </p:cNvPr>
          <p:cNvPicPr>
            <a:picLocks noChangeAspect="1"/>
          </p:cNvPicPr>
          <p:nvPr/>
        </p:nvPicPr>
        <p:blipFill>
          <a:blip r:embed="rId2"/>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C70BC7E-A1DA-26E6-6D2E-A6E721C02AB2}"/>
              </a:ext>
            </a:extLst>
          </p:cNvPr>
          <p:cNvSpPr txBox="1"/>
          <p:nvPr/>
        </p:nvSpPr>
        <p:spPr>
          <a:xfrm>
            <a:off x="548639" y="1636080"/>
            <a:ext cx="5547359" cy="3785652"/>
          </a:xfrm>
          <a:prstGeom prst="rect">
            <a:avLst/>
          </a:prstGeom>
          <a:noFill/>
        </p:spPr>
        <p:txBody>
          <a:bodyPr wrap="square" lIns="0" tIns="0" rIns="0" bIns="0" rtlCol="0">
            <a:spAutoFit/>
          </a:bodyPr>
          <a:lstStyle/>
          <a:p>
            <a:pPr marL="219456" indent="-219456" algn="l">
              <a:spcAft>
                <a:spcPts val="1600"/>
              </a:spcAft>
              <a:buFont typeface="Arial" panose="020B0604020202020204" pitchFamily="34" charset="0"/>
              <a:buChar char="•"/>
            </a:pPr>
            <a:r>
              <a:rPr lang="en-US" sz="1800">
                <a:solidFill>
                  <a:schemeClr val="tx1">
                    <a:lumMod val="85000"/>
                    <a:lumOff val="15000"/>
                  </a:schemeClr>
                </a:solidFill>
              </a:rPr>
              <a:t>Assign the required licenses to users in your tenant to access your preferred People Skills experiences </a:t>
            </a:r>
          </a:p>
          <a:p>
            <a:pPr marL="219456" indent="-219456" algn="l">
              <a:spcAft>
                <a:spcPts val="1600"/>
              </a:spcAft>
              <a:buFont typeface="Arial" panose="020B0604020202020204" pitchFamily="34" charset="0"/>
              <a:buChar char="•"/>
            </a:pPr>
            <a:r>
              <a:rPr lang="en-US" sz="1800">
                <a:solidFill>
                  <a:schemeClr val="tx1">
                    <a:lumMod val="85000"/>
                    <a:lumOff val="15000"/>
                  </a:schemeClr>
                </a:solidFill>
              </a:rPr>
              <a:t>For organizations planning to pilot with a small user group – ensure the right licenses are assigned to all users in your pilot user group</a:t>
            </a:r>
          </a:p>
          <a:p>
            <a:pPr marL="219456" indent="-219456">
              <a:spcAft>
                <a:spcPts val="1600"/>
              </a:spcAft>
              <a:buFont typeface="Arial" panose="020B0604020202020204" pitchFamily="34" charset="0"/>
              <a:buChar char="•"/>
            </a:pPr>
            <a:r>
              <a:rPr lang="en-US" sz="1800">
                <a:solidFill>
                  <a:schemeClr val="tx1">
                    <a:lumMod val="85000"/>
                    <a:lumOff val="15000"/>
                  </a:schemeClr>
                </a:solidFill>
              </a:rPr>
              <a:t>Proper license verification prevents deployment delays and functionality issues. </a:t>
            </a:r>
          </a:p>
          <a:p>
            <a:pPr algn="l"/>
            <a:endParaRPr lang="en-US" sz="1600">
              <a:solidFill>
                <a:schemeClr val="tx1">
                  <a:lumMod val="85000"/>
                  <a:lumOff val="15000"/>
                </a:schemeClr>
              </a:solidFill>
            </a:endParaRPr>
          </a:p>
          <a:p>
            <a:endParaRPr lang="en-US" sz="1600">
              <a:solidFill>
                <a:schemeClr val="tx1">
                  <a:lumMod val="85000"/>
                  <a:lumOff val="15000"/>
                </a:schemeClr>
              </a:solidFill>
            </a:endParaRPr>
          </a:p>
          <a:p>
            <a:pPr algn="l"/>
            <a:endParaRPr lang="en-US" sz="1600">
              <a:solidFill>
                <a:schemeClr val="tx1">
                  <a:lumMod val="85000"/>
                  <a:lumOff val="15000"/>
                </a:schemeClr>
              </a:solidFill>
            </a:endParaRPr>
          </a:p>
          <a:p>
            <a:pPr algn="l"/>
            <a:endParaRPr lang="en-US" sz="1600">
              <a:solidFill>
                <a:schemeClr val="tx1">
                  <a:lumMod val="85000"/>
                  <a:lumOff val="15000"/>
                </a:schemeClr>
              </a:solidFill>
            </a:endParaRPr>
          </a:p>
          <a:p>
            <a:pPr algn="l"/>
            <a:endParaRPr lang="en-US" sz="1600">
              <a:solidFill>
                <a:schemeClr val="tx1">
                  <a:lumMod val="85000"/>
                  <a:lumOff val="15000"/>
                </a:schemeClr>
              </a:solidFill>
            </a:endParaRPr>
          </a:p>
        </p:txBody>
      </p:sp>
      <p:sp>
        <p:nvSpPr>
          <p:cNvPr id="4" name="Title 1">
            <a:extLst>
              <a:ext uri="{FF2B5EF4-FFF2-40B4-BE49-F238E27FC236}">
                <a16:creationId xmlns:a16="http://schemas.microsoft.com/office/drawing/2014/main" id="{C4A587A1-657F-EE94-633D-81C7D8474668}"/>
              </a:ext>
            </a:extLst>
          </p:cNvPr>
          <p:cNvSpPr txBox="1">
            <a:spLocks/>
          </p:cNvSpPr>
          <p:nvPr/>
        </p:nvSpPr>
        <p:spPr>
          <a:xfrm>
            <a:off x="548640" y="548640"/>
            <a:ext cx="554736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3200" spc="-50">
                <a:gradFill>
                  <a:gsLst>
                    <a:gs pos="0">
                      <a:srgbClr val="2764E7"/>
                    </a:gs>
                    <a:gs pos="100000">
                      <a:srgbClr val="20BBC6"/>
                    </a:gs>
                    <a:gs pos="100000">
                      <a:schemeClr val="accent6">
                        <a:lumMod val="60000"/>
                        <a:lumOff val="40000"/>
                      </a:schemeClr>
                    </a:gs>
                  </a:gsLst>
                  <a:lin ang="2400000" scaled="0"/>
                </a:gradFill>
                <a:latin typeface="Segoe UI Semibold"/>
                <a:cs typeface="Segoe UI" pitchFamily="34" charset="0"/>
              </a:rPr>
              <a:t>Assign Licenses To Your Users</a:t>
            </a:r>
            <a:endParaRPr lang="en-CA" sz="3200">
              <a:gradFill>
                <a:gsLst>
                  <a:gs pos="0">
                    <a:srgbClr val="2764E7"/>
                  </a:gs>
                  <a:gs pos="100000">
                    <a:srgbClr val="20BBC6"/>
                  </a:gs>
                  <a:gs pos="100000">
                    <a:schemeClr val="accent6">
                      <a:lumMod val="60000"/>
                      <a:lumOff val="40000"/>
                    </a:schemeClr>
                  </a:gs>
                </a:gsLst>
                <a:lin ang="2400000" scaled="0"/>
              </a:gradFill>
              <a:latin typeface="Segoe UI Semibold"/>
            </a:endParaRPr>
          </a:p>
        </p:txBody>
      </p:sp>
      <p:sp>
        <p:nvSpPr>
          <p:cNvPr id="10" name="TextBox 9">
            <a:extLst>
              <a:ext uri="{FF2B5EF4-FFF2-40B4-BE49-F238E27FC236}">
                <a16:creationId xmlns:a16="http://schemas.microsoft.com/office/drawing/2014/main" id="{C00994D8-D40C-56BC-256A-24F2E66A1607}"/>
              </a:ext>
            </a:extLst>
          </p:cNvPr>
          <p:cNvSpPr txBox="1"/>
          <p:nvPr/>
        </p:nvSpPr>
        <p:spPr>
          <a:xfrm>
            <a:off x="8372355" y="2127863"/>
            <a:ext cx="3091099" cy="4154984"/>
          </a:xfrm>
          <a:prstGeom prst="rect">
            <a:avLst/>
          </a:prstGeom>
          <a:noFill/>
        </p:spPr>
        <p:txBody>
          <a:bodyPr wrap="square" lIns="0" tIns="0" rIns="0" bIns="0" rtlCol="0">
            <a:spAutoFit/>
          </a:bodyPr>
          <a:lstStyle/>
          <a:p>
            <a:r>
              <a:rPr lang="en-US" sz="1200">
                <a:solidFill>
                  <a:schemeClr val="tx1">
                    <a:lumMod val="75000"/>
                    <a:lumOff val="25000"/>
                  </a:schemeClr>
                </a:solidFill>
              </a:rPr>
              <a:t>If you are intending to use Copilot Analytics, the entire group of users who will be analyzed needs to be licensed. This means: </a:t>
            </a:r>
          </a:p>
          <a:p>
            <a:endParaRPr lang="en-US" sz="1200">
              <a:solidFill>
                <a:schemeClr val="tx1">
                  <a:lumMod val="75000"/>
                  <a:lumOff val="25000"/>
                </a:schemeClr>
              </a:solidFill>
            </a:endParaRPr>
          </a:p>
          <a:p>
            <a:pPr lvl="0"/>
            <a:r>
              <a:rPr lang="en-US" sz="1200" b="1">
                <a:solidFill>
                  <a:schemeClr val="tx1">
                    <a:lumMod val="75000"/>
                    <a:lumOff val="25000"/>
                  </a:schemeClr>
                </a:solidFill>
                <a:latin typeface="+mj-lt"/>
              </a:rPr>
              <a:t>For Copilot Analytics – Skills landscape report</a:t>
            </a:r>
            <a:r>
              <a:rPr lang="en-US" sz="1200">
                <a:solidFill>
                  <a:schemeClr val="tx1">
                    <a:lumMod val="75000"/>
                    <a:lumOff val="25000"/>
                  </a:schemeClr>
                </a:solidFill>
                <a:latin typeface="+mj-lt"/>
              </a:rPr>
              <a:t> </a:t>
            </a:r>
            <a:r>
              <a:rPr lang="en-US" sz="1200" b="1">
                <a:solidFill>
                  <a:schemeClr val="tx1">
                    <a:lumMod val="75000"/>
                    <a:lumOff val="25000"/>
                  </a:schemeClr>
                </a:solidFill>
                <a:latin typeface="+mj-lt"/>
              </a:rPr>
              <a:t>in Analyst workbench</a:t>
            </a:r>
            <a:r>
              <a:rPr lang="en-US" sz="1200">
                <a:solidFill>
                  <a:schemeClr val="tx1">
                    <a:lumMod val="75000"/>
                    <a:lumOff val="25000"/>
                  </a:schemeClr>
                </a:solidFill>
              </a:rPr>
              <a:t>, the entire population of users in scope for the People Skills analysis must have a premium license assigned (M365 Copilot, Viva Insights or Viva Suite license). A minimum of 10 people is required.</a:t>
            </a:r>
          </a:p>
          <a:p>
            <a:pPr lvl="0"/>
            <a:endParaRPr lang="en-US" sz="1200">
              <a:solidFill>
                <a:schemeClr val="tx1">
                  <a:lumMod val="75000"/>
                  <a:lumOff val="25000"/>
                </a:schemeClr>
              </a:solidFill>
            </a:endParaRPr>
          </a:p>
          <a:p>
            <a:pPr lvl="0"/>
            <a:r>
              <a:rPr lang="en-US" sz="1200" b="1">
                <a:solidFill>
                  <a:schemeClr val="tx1">
                    <a:lumMod val="75000"/>
                    <a:lumOff val="25000"/>
                  </a:schemeClr>
                </a:solidFill>
                <a:latin typeface="+mj-lt"/>
              </a:rPr>
              <a:t>For Copilot Analytics – Leader scenarios –</a:t>
            </a:r>
            <a:r>
              <a:rPr lang="en-US" sz="1200">
                <a:solidFill>
                  <a:schemeClr val="tx1">
                    <a:lumMod val="75000"/>
                    <a:lumOff val="25000"/>
                  </a:schemeClr>
                </a:solidFill>
                <a:latin typeface="+mj-lt"/>
              </a:rPr>
              <a:t> </a:t>
            </a:r>
            <a:r>
              <a:rPr lang="en-US" sz="1200">
                <a:solidFill>
                  <a:schemeClr val="tx1">
                    <a:lumMod val="75000"/>
                    <a:lumOff val="25000"/>
                  </a:schemeClr>
                </a:solidFill>
              </a:rPr>
              <a:t>Both the leader and his team need to have premium (either M365 Copilot or Viva Insights*) licenses. A minimum of 10 people is required.</a:t>
            </a:r>
          </a:p>
          <a:p>
            <a:pPr lvl="0"/>
            <a:endParaRPr lang="en-US" sz="1200">
              <a:solidFill>
                <a:schemeClr val="tx1">
                  <a:lumMod val="75000"/>
                  <a:lumOff val="25000"/>
                </a:schemeClr>
              </a:solidFill>
            </a:endParaRPr>
          </a:p>
          <a:p>
            <a:r>
              <a:rPr lang="en-US" sz="1000">
                <a:solidFill>
                  <a:schemeClr val="tx1">
                    <a:lumMod val="65000"/>
                    <a:lumOff val="35000"/>
                  </a:schemeClr>
                </a:solidFill>
              </a:rPr>
              <a:t> *M365 Copilot licenses are required for access to the Skills agent. Viva Insights license can give you access to the leader experience in Viva Insights. </a:t>
            </a:r>
          </a:p>
          <a:p>
            <a:pPr lvl="0"/>
            <a:endParaRPr lang="en-US" sz="1200">
              <a:solidFill>
                <a:schemeClr val="tx1">
                  <a:lumMod val="75000"/>
                  <a:lumOff val="25000"/>
                </a:schemeClr>
              </a:solidFill>
            </a:endParaRPr>
          </a:p>
          <a:p>
            <a:endParaRPr lang="en-US" sz="1200">
              <a:solidFill>
                <a:schemeClr val="tx1">
                  <a:lumMod val="75000"/>
                  <a:lumOff val="25000"/>
                </a:schemeClr>
              </a:solidFill>
            </a:endParaRPr>
          </a:p>
        </p:txBody>
      </p:sp>
      <p:sp>
        <p:nvSpPr>
          <p:cNvPr id="13" name="TextBox 12">
            <a:extLst>
              <a:ext uri="{FF2B5EF4-FFF2-40B4-BE49-F238E27FC236}">
                <a16:creationId xmlns:a16="http://schemas.microsoft.com/office/drawing/2014/main" id="{4D0069DF-FC4E-F309-1DAA-3C2790336370}"/>
              </a:ext>
            </a:extLst>
          </p:cNvPr>
          <p:cNvSpPr txBox="1"/>
          <p:nvPr/>
        </p:nvSpPr>
        <p:spPr>
          <a:xfrm>
            <a:off x="8372353" y="1636080"/>
            <a:ext cx="3819647" cy="276999"/>
          </a:xfrm>
          <a:prstGeom prst="rect">
            <a:avLst/>
          </a:prstGeom>
          <a:noFill/>
        </p:spPr>
        <p:txBody>
          <a:bodyPr wrap="square" lIns="0" tIns="0" rIns="0" bIns="0" rtlCol="0">
            <a:spAutoFit/>
          </a:bodyPr>
          <a:lstStyle/>
          <a:p>
            <a:r>
              <a:rPr lang="en-US" sz="1800">
                <a:solidFill>
                  <a:schemeClr val="tx1">
                    <a:lumMod val="85000"/>
                    <a:lumOff val="15000"/>
                  </a:schemeClr>
                </a:solidFill>
                <a:latin typeface="+mj-lt"/>
              </a:rPr>
              <a:t>Keep In Mind</a:t>
            </a:r>
          </a:p>
        </p:txBody>
      </p:sp>
      <p:sp>
        <p:nvSpPr>
          <p:cNvPr id="14" name="TextBox 13">
            <a:extLst>
              <a:ext uri="{FF2B5EF4-FFF2-40B4-BE49-F238E27FC236}">
                <a16:creationId xmlns:a16="http://schemas.microsoft.com/office/drawing/2014/main" id="{54F17925-3A0D-D097-27BF-0EBE2AA4A4C2}"/>
              </a:ext>
            </a:extLst>
          </p:cNvPr>
          <p:cNvSpPr txBox="1"/>
          <p:nvPr/>
        </p:nvSpPr>
        <p:spPr>
          <a:xfrm>
            <a:off x="548639" y="4822157"/>
            <a:ext cx="2652504" cy="1938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ea typeface="+mn-ea"/>
                <a:cs typeface="Segoe UI" panose="020B0502040204020203" pitchFamily="34" charset="0"/>
              </a:rPr>
              <a:t>Resources</a:t>
            </a:r>
          </a:p>
        </p:txBody>
      </p:sp>
      <p:sp>
        <p:nvSpPr>
          <p:cNvPr id="15" name="TextBox 14">
            <a:extLst>
              <a:ext uri="{FF2B5EF4-FFF2-40B4-BE49-F238E27FC236}">
                <a16:creationId xmlns:a16="http://schemas.microsoft.com/office/drawing/2014/main" id="{7DABC478-FBEF-6D22-0D7C-7C93FD869F0C}"/>
              </a:ext>
            </a:extLst>
          </p:cNvPr>
          <p:cNvSpPr txBox="1"/>
          <p:nvPr/>
        </p:nvSpPr>
        <p:spPr>
          <a:xfrm>
            <a:off x="548639" y="5232167"/>
            <a:ext cx="3930763"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0" indent="0">
              <a:buNone/>
            </a:pPr>
            <a:r>
              <a:rPr lang="en-US">
                <a:solidFill>
                  <a:schemeClr val="tx1">
                    <a:lumMod val="75000"/>
                    <a:lumOff val="25000"/>
                  </a:schemeClr>
                </a:solidFill>
                <a:hlinkClick r:id="rId3"/>
              </a:rPr>
              <a:t>How to assign M365 Copilot licenses</a:t>
            </a:r>
            <a:endParaRPr lang="en-US">
              <a:solidFill>
                <a:schemeClr val="tx1">
                  <a:lumMod val="75000"/>
                  <a:lumOff val="25000"/>
                </a:schemeClr>
              </a:solidFill>
            </a:endParaRPr>
          </a:p>
        </p:txBody>
      </p:sp>
      <p:sp>
        <p:nvSpPr>
          <p:cNvPr id="16" name="TextBox 15">
            <a:extLst>
              <a:ext uri="{FF2B5EF4-FFF2-40B4-BE49-F238E27FC236}">
                <a16:creationId xmlns:a16="http://schemas.microsoft.com/office/drawing/2014/main" id="{D787C472-3683-EE5A-7F9F-E1AEF698CE43}"/>
              </a:ext>
            </a:extLst>
          </p:cNvPr>
          <p:cNvSpPr txBox="1"/>
          <p:nvPr/>
        </p:nvSpPr>
        <p:spPr>
          <a:xfrm>
            <a:off x="548639" y="5590403"/>
            <a:ext cx="3644216"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0" indent="0">
              <a:buNone/>
            </a:pPr>
            <a:r>
              <a:rPr lang="en-US">
                <a:solidFill>
                  <a:schemeClr val="tx1">
                    <a:lumMod val="75000"/>
                    <a:lumOff val="25000"/>
                  </a:schemeClr>
                </a:solidFill>
                <a:hlinkClick r:id="rId4"/>
              </a:rPr>
              <a:t>How to assign Viva licenses</a:t>
            </a:r>
            <a:endParaRPr lang="en-US">
              <a:solidFill>
                <a:schemeClr val="tx1">
                  <a:lumMod val="75000"/>
                  <a:lumOff val="25000"/>
                </a:schemeClr>
              </a:solidFill>
            </a:endParaRPr>
          </a:p>
        </p:txBody>
      </p:sp>
      <p:cxnSp>
        <p:nvCxnSpPr>
          <p:cNvPr id="19" name="Straight Connector 18">
            <a:extLst>
              <a:ext uri="{FF2B5EF4-FFF2-40B4-BE49-F238E27FC236}">
                <a16:creationId xmlns:a16="http://schemas.microsoft.com/office/drawing/2014/main" id="{E1F1B402-1D09-D004-DF5A-95EF7DDD1AB5}"/>
              </a:ext>
            </a:extLst>
          </p:cNvPr>
          <p:cNvCxnSpPr>
            <a:cxnSpLocks/>
          </p:cNvCxnSpPr>
          <p:nvPr/>
        </p:nvCxnSpPr>
        <p:spPr>
          <a:xfrm>
            <a:off x="8150336" y="1645920"/>
            <a:ext cx="0" cy="4208470"/>
          </a:xfrm>
          <a:prstGeom prst="line">
            <a:avLst/>
          </a:prstGeom>
          <a:ln>
            <a:solidFill>
              <a:schemeClr val="tx2">
                <a:lumMod val="50000"/>
                <a:lumOff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03850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blue and white sky&#10;&#10;AI-generated content may be incorrect.">
            <a:extLst>
              <a:ext uri="{FF2B5EF4-FFF2-40B4-BE49-F238E27FC236}">
                <a16:creationId xmlns:a16="http://schemas.microsoft.com/office/drawing/2014/main" id="{52130DEE-C4AA-0144-0D1C-590FBD35CD91}"/>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77D9229-FDBE-BFC2-EBA9-5E4BECBF47D2}"/>
              </a:ext>
            </a:extLst>
          </p:cNvPr>
          <p:cNvSpPr txBox="1"/>
          <p:nvPr/>
        </p:nvSpPr>
        <p:spPr>
          <a:xfrm>
            <a:off x="548640" y="1473869"/>
            <a:ext cx="10576560" cy="1156470"/>
          </a:xfrm>
          <a:prstGeom prst="rect">
            <a:avLst/>
          </a:prstGeom>
          <a:noFill/>
        </p:spPr>
        <p:txBody>
          <a:bodyPr wrap="square" lIns="0" tIns="0" rIns="0" bIns="0">
            <a:spAutoFit/>
          </a:bodyPr>
          <a:lstStyle/>
          <a:p>
            <a:pPr marL="0" marR="0">
              <a:lnSpc>
                <a:spcPct val="107000"/>
              </a:lnSpc>
              <a:spcAft>
                <a:spcPts val="800"/>
              </a:spcAft>
              <a:buNone/>
            </a:pPr>
            <a:r>
              <a:rPr lang="en-US" sz="2400" b="1">
                <a:solidFill>
                  <a:schemeClr val="tx1">
                    <a:lumMod val="75000"/>
                    <a:lumOff val="25000"/>
                  </a:schemeClr>
                </a:solidFill>
                <a:effectLst/>
                <a:latin typeface="+mj-lt"/>
                <a:ea typeface="Aptos" panose="020B0004020202020204" pitchFamily="34" charset="0"/>
                <a:cs typeface="Latha" panose="020B0604020202020204" pitchFamily="34" charset="0"/>
              </a:rPr>
              <a:t>If we have a subset of users that will have copilot licenses, and the remaining half of the company does not have copilot - what will the difference in their experience?</a:t>
            </a:r>
            <a:endParaRPr lang="en-US" sz="2400">
              <a:solidFill>
                <a:schemeClr val="tx1">
                  <a:lumMod val="75000"/>
                  <a:lumOff val="25000"/>
                </a:schemeClr>
              </a:solidFill>
              <a:effectLst/>
              <a:latin typeface="+mj-lt"/>
              <a:ea typeface="Aptos" panose="020B0004020202020204" pitchFamily="34" charset="0"/>
              <a:cs typeface="Latha" panose="020B0604020202020204" pitchFamily="34" charset="0"/>
            </a:endParaRPr>
          </a:p>
        </p:txBody>
      </p:sp>
      <p:sp>
        <p:nvSpPr>
          <p:cNvPr id="3" name="Title 1">
            <a:extLst>
              <a:ext uri="{FF2B5EF4-FFF2-40B4-BE49-F238E27FC236}">
                <a16:creationId xmlns:a16="http://schemas.microsoft.com/office/drawing/2014/main" id="{E9E7E081-2982-9335-0C73-7BA6C47BD723}"/>
              </a:ext>
            </a:extLst>
          </p:cNvPr>
          <p:cNvSpPr txBox="1">
            <a:spLocks/>
          </p:cNvSpPr>
          <p:nvPr/>
        </p:nvSpPr>
        <p:spPr>
          <a:xfrm>
            <a:off x="548640" y="548640"/>
            <a:ext cx="554736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3200" spc="-50">
                <a:gradFill>
                  <a:gsLst>
                    <a:gs pos="0">
                      <a:srgbClr val="2764E7"/>
                    </a:gs>
                    <a:gs pos="100000">
                      <a:srgbClr val="20BBC6"/>
                    </a:gs>
                    <a:gs pos="100000">
                      <a:schemeClr val="accent6">
                        <a:lumMod val="60000"/>
                        <a:lumOff val="40000"/>
                      </a:schemeClr>
                    </a:gs>
                  </a:gsLst>
                  <a:lin ang="2400000" scaled="0"/>
                </a:gradFill>
                <a:latin typeface="Segoe UI Semibold"/>
                <a:cs typeface="Segoe UI" pitchFamily="34" charset="0"/>
              </a:rPr>
              <a:t>Common FAQ About Licensing</a:t>
            </a:r>
            <a:endParaRPr lang="en-CA" sz="3200">
              <a:gradFill>
                <a:gsLst>
                  <a:gs pos="0">
                    <a:srgbClr val="2764E7"/>
                  </a:gs>
                  <a:gs pos="100000">
                    <a:srgbClr val="20BBC6"/>
                  </a:gs>
                  <a:gs pos="100000">
                    <a:schemeClr val="accent6">
                      <a:lumMod val="60000"/>
                      <a:lumOff val="40000"/>
                    </a:schemeClr>
                  </a:gs>
                </a:gsLst>
                <a:lin ang="2400000" scaled="0"/>
              </a:gradFill>
              <a:latin typeface="Segoe UI Semibold"/>
            </a:endParaRPr>
          </a:p>
        </p:txBody>
      </p:sp>
      <p:sp>
        <p:nvSpPr>
          <p:cNvPr id="8" name="TextBox 7">
            <a:extLst>
              <a:ext uri="{FF2B5EF4-FFF2-40B4-BE49-F238E27FC236}">
                <a16:creationId xmlns:a16="http://schemas.microsoft.com/office/drawing/2014/main" id="{55B39E99-6432-BFFE-44BA-84B2C2934B7A}"/>
              </a:ext>
            </a:extLst>
          </p:cNvPr>
          <p:cNvSpPr txBox="1"/>
          <p:nvPr/>
        </p:nvSpPr>
        <p:spPr>
          <a:xfrm>
            <a:off x="548640" y="3107028"/>
            <a:ext cx="9685606" cy="2893100"/>
          </a:xfrm>
          <a:prstGeom prst="rect">
            <a:avLst/>
          </a:prstGeom>
          <a:noFill/>
        </p:spPr>
        <p:txBody>
          <a:bodyPr wrap="square" lIns="0" tIns="0" rIns="0" bIns="0">
            <a:spAutoFit/>
          </a:bodyPr>
          <a:lstStyle/>
          <a:p>
            <a:pPr marL="0" marR="0">
              <a:spcAft>
                <a:spcPts val="600"/>
              </a:spcAft>
              <a:buNone/>
            </a:pPr>
            <a:r>
              <a:rPr lang="en-US" sz="1400">
                <a:solidFill>
                  <a:schemeClr val="tx1">
                    <a:lumMod val="75000"/>
                    <a:lumOff val="25000"/>
                  </a:schemeClr>
                </a:solidFill>
                <a:effectLst/>
                <a:ea typeface="Aptos" panose="020B0004020202020204" pitchFamily="34" charset="0"/>
                <a:cs typeface="Latha" panose="020B0604020202020204" pitchFamily="34" charset="0"/>
              </a:rPr>
              <a:t>If some users in your company have Copilot licenses while others do not, their experiences will differ:</a:t>
            </a:r>
          </a:p>
          <a:p>
            <a:pPr marL="0" marR="0">
              <a:spcAft>
                <a:spcPts val="600"/>
              </a:spcAft>
              <a:buNone/>
            </a:pPr>
            <a:endParaRPr lang="en-US" sz="1400" b="1">
              <a:solidFill>
                <a:schemeClr val="tx1">
                  <a:lumMod val="75000"/>
                  <a:lumOff val="25000"/>
                </a:schemeClr>
              </a:solidFill>
              <a:latin typeface="+mj-lt"/>
              <a:ea typeface="Aptos" panose="020B0004020202020204" pitchFamily="34" charset="0"/>
              <a:cs typeface="Latha" panose="020B0604020202020204" pitchFamily="34" charset="0"/>
            </a:endParaRPr>
          </a:p>
          <a:p>
            <a:pPr marL="0" marR="0">
              <a:spcAft>
                <a:spcPts val="600"/>
              </a:spcAft>
              <a:buNone/>
            </a:pPr>
            <a:r>
              <a:rPr lang="en-US" sz="1400" b="1">
                <a:solidFill>
                  <a:schemeClr val="tx1">
                    <a:lumMod val="75000"/>
                    <a:lumOff val="25000"/>
                  </a:schemeClr>
                </a:solidFill>
                <a:effectLst/>
                <a:latin typeface="+mj-lt"/>
                <a:ea typeface="Aptos" panose="020B0004020202020204" pitchFamily="34" charset="0"/>
                <a:cs typeface="Latha" panose="020B0604020202020204" pitchFamily="34" charset="0"/>
              </a:rPr>
              <a:t>For users with Advanced (Copilot or Viva) licenses:</a:t>
            </a:r>
            <a:r>
              <a:rPr lang="en-US" sz="1400">
                <a:solidFill>
                  <a:schemeClr val="tx1">
                    <a:lumMod val="75000"/>
                    <a:lumOff val="25000"/>
                  </a:schemeClr>
                </a:solidFill>
                <a:effectLst/>
                <a:latin typeface="+mj-lt"/>
                <a:ea typeface="Aptos" panose="020B0004020202020204" pitchFamily="34" charset="0"/>
                <a:cs typeface="Latha" panose="020B0604020202020204" pitchFamily="34" charset="0"/>
              </a:rPr>
              <a:t> </a:t>
            </a:r>
            <a:r>
              <a:rPr lang="en-US" sz="1400">
                <a:solidFill>
                  <a:schemeClr val="tx1">
                    <a:lumMod val="75000"/>
                    <a:lumOff val="25000"/>
                  </a:schemeClr>
                </a:solidFill>
                <a:effectLst/>
                <a:ea typeface="Aptos" panose="020B0004020202020204" pitchFamily="34" charset="0"/>
                <a:cs typeface="Latha" panose="020B0604020202020204" pitchFamily="34" charset="0"/>
              </a:rPr>
              <a:t>You will have access to AI-powered suggestions in the Skills editor and can choose to share your inferred skills with others (if you enable this option). When you look up someone else’s skills using Copilot, Org Explorer, or People Companion, you’ll see all users’ confirmed skills and, for those with Copilot or Viva, their inferred skills as well. You will have access to all premium Skills experiences in the apps you have setup, such as Learning recommendation in Viva Learning  or leader experiences in Copilot Analytics. </a:t>
            </a:r>
          </a:p>
          <a:p>
            <a:pPr marL="0" marR="0">
              <a:spcAft>
                <a:spcPts val="600"/>
              </a:spcAft>
              <a:buNone/>
            </a:pPr>
            <a:endParaRPr lang="en-US" sz="1400">
              <a:solidFill>
                <a:schemeClr val="tx1">
                  <a:lumMod val="75000"/>
                  <a:lumOff val="25000"/>
                </a:schemeClr>
              </a:solidFill>
              <a:effectLst/>
              <a:ea typeface="Aptos" panose="020B0004020202020204" pitchFamily="34" charset="0"/>
              <a:cs typeface="Latha" panose="020B0604020202020204" pitchFamily="34" charset="0"/>
            </a:endParaRPr>
          </a:p>
          <a:p>
            <a:pPr marL="0" marR="0">
              <a:spcAft>
                <a:spcPts val="600"/>
              </a:spcAft>
            </a:pPr>
            <a:r>
              <a:rPr lang="en-US" sz="1400" b="1">
                <a:solidFill>
                  <a:schemeClr val="tx1">
                    <a:lumMod val="75000"/>
                    <a:lumOff val="25000"/>
                  </a:schemeClr>
                </a:solidFill>
                <a:effectLst/>
                <a:latin typeface="+mj-lt"/>
                <a:ea typeface="Aptos" panose="020B0004020202020204" pitchFamily="34" charset="0"/>
                <a:cs typeface="Latha" panose="020B0604020202020204" pitchFamily="34" charset="0"/>
              </a:rPr>
              <a:t>For users with Foundation (M365 Commercial like ME3, ME5 licenses) and no Copilot or Viva licenses:</a:t>
            </a:r>
            <a:r>
              <a:rPr lang="en-US" sz="1400">
                <a:solidFill>
                  <a:schemeClr val="tx1">
                    <a:lumMod val="75000"/>
                    <a:lumOff val="25000"/>
                  </a:schemeClr>
                </a:solidFill>
                <a:effectLst/>
                <a:latin typeface="+mj-lt"/>
                <a:ea typeface="Aptos" panose="020B0004020202020204" pitchFamily="34" charset="0"/>
                <a:cs typeface="Latha" panose="020B0604020202020204" pitchFamily="34" charset="0"/>
              </a:rPr>
              <a:t> </a:t>
            </a:r>
            <a:r>
              <a:rPr lang="en-US" sz="1400">
                <a:solidFill>
                  <a:schemeClr val="tx1">
                    <a:lumMod val="75000"/>
                    <a:lumOff val="25000"/>
                  </a:schemeClr>
                </a:solidFill>
                <a:effectLst/>
                <a:ea typeface="Aptos" panose="020B0004020202020204" pitchFamily="34" charset="0"/>
                <a:cs typeface="Latha" panose="020B0604020202020204" pitchFamily="34" charset="0"/>
              </a:rPr>
              <a:t>AI suggestions in the Skills editor will not be available, but you can still manually add your own skills. When searching for others’ skills in Org Explorer or People Companion, you will see everyone’s confirmed skills and, where applicable, the inferred skills of users who have Copilot or Viva licenses.</a:t>
            </a:r>
          </a:p>
        </p:txBody>
      </p:sp>
    </p:spTree>
    <p:extLst>
      <p:ext uri="{BB962C8B-B14F-4D97-AF65-F5344CB8AC3E}">
        <p14:creationId xmlns:p14="http://schemas.microsoft.com/office/powerpoint/2010/main" val="309966940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9A0EFF-A098-86D7-5109-B31553352823}"/>
              </a:ext>
            </a:extLst>
          </p:cNvPr>
          <p:cNvSpPr txBox="1"/>
          <p:nvPr/>
        </p:nvSpPr>
        <p:spPr>
          <a:xfrm>
            <a:off x="548640" y="1423686"/>
            <a:ext cx="10648709" cy="1046440"/>
          </a:xfrm>
          <a:prstGeom prst="rect">
            <a:avLst/>
          </a:prstGeom>
          <a:noFill/>
        </p:spPr>
        <p:txBody>
          <a:bodyPr wrap="square" lIns="0" tIns="0" rIns="0" bIns="0" rtlCol="0">
            <a:spAutoFit/>
          </a:bodyPr>
          <a:lstStyle/>
          <a:p>
            <a:r>
              <a:rPr lang="en-US" sz="1800">
                <a:solidFill>
                  <a:schemeClr val="tx1">
                    <a:lumMod val="75000"/>
                    <a:lumOff val="25000"/>
                  </a:schemeClr>
                </a:solidFill>
              </a:rPr>
              <a:t>People Skills is a data layer that provides skills information to other Microsoft 365 experiences, so those underlying systems must be configured first.</a:t>
            </a:r>
          </a:p>
          <a:p>
            <a:endParaRPr lang="en-US" sz="1800">
              <a:solidFill>
                <a:schemeClr val="tx1">
                  <a:lumMod val="75000"/>
                  <a:lumOff val="25000"/>
                </a:schemeClr>
              </a:solidFill>
            </a:endParaRPr>
          </a:p>
          <a:p>
            <a:r>
              <a:rPr lang="en-US" sz="1200" i="1">
                <a:solidFill>
                  <a:schemeClr val="tx1">
                    <a:lumMod val="65000"/>
                    <a:lumOff val="35000"/>
                  </a:schemeClr>
                </a:solidFill>
              </a:rPr>
              <a:t>Note: Setting below is not essential—it depends on the People Skills scenarios you're interested in trying.</a:t>
            </a:r>
          </a:p>
        </p:txBody>
      </p:sp>
      <p:graphicFrame>
        <p:nvGraphicFramePr>
          <p:cNvPr id="4" name="Table 3">
            <a:extLst>
              <a:ext uri="{FF2B5EF4-FFF2-40B4-BE49-F238E27FC236}">
                <a16:creationId xmlns:a16="http://schemas.microsoft.com/office/drawing/2014/main" id="{4650E87A-A5EE-68AA-CEC4-3E96ED414D05}"/>
              </a:ext>
            </a:extLst>
          </p:cNvPr>
          <p:cNvGraphicFramePr>
            <a:graphicFrameLocks noGrp="1"/>
          </p:cNvGraphicFramePr>
          <p:nvPr>
            <p:extLst>
              <p:ext uri="{D42A27DB-BD31-4B8C-83A1-F6EECF244321}">
                <p14:modId xmlns:p14="http://schemas.microsoft.com/office/powerpoint/2010/main" val="28327062"/>
              </p:ext>
            </p:extLst>
          </p:nvPr>
        </p:nvGraphicFramePr>
        <p:xfrm>
          <a:off x="548640" y="3200400"/>
          <a:ext cx="10973687" cy="3092641"/>
        </p:xfrm>
        <a:graphic>
          <a:graphicData uri="http://schemas.openxmlformats.org/drawingml/2006/table">
            <a:tbl>
              <a:tblPr firstCol="1" bandRow="1">
                <a:tableStyleId>{E8B1032C-EA38-4F05-BA0D-38AFFFC7BED3}</a:tableStyleId>
              </a:tblPr>
              <a:tblGrid>
                <a:gridCol w="3672631">
                  <a:extLst>
                    <a:ext uri="{9D8B030D-6E8A-4147-A177-3AD203B41FA5}">
                      <a16:colId xmlns:a16="http://schemas.microsoft.com/office/drawing/2014/main" val="1510213142"/>
                    </a:ext>
                  </a:extLst>
                </a:gridCol>
                <a:gridCol w="7301056">
                  <a:extLst>
                    <a:ext uri="{9D8B030D-6E8A-4147-A177-3AD203B41FA5}">
                      <a16:colId xmlns:a16="http://schemas.microsoft.com/office/drawing/2014/main" val="356493442"/>
                    </a:ext>
                  </a:extLst>
                </a:gridCol>
              </a:tblGrid>
              <a:tr h="522455">
                <a:tc>
                  <a:txBody>
                    <a:bodyPr/>
                    <a:lstStyle/>
                    <a:p>
                      <a:pPr marL="0" marR="0">
                        <a:lnSpc>
                          <a:spcPct val="107000"/>
                        </a:lnSpc>
                        <a:spcAft>
                          <a:spcPts val="800"/>
                        </a:spcAft>
                        <a:buNone/>
                      </a:pPr>
                      <a:r>
                        <a:rPr lang="en-US" sz="1200" b="0">
                          <a:solidFill>
                            <a:schemeClr val="tx1">
                              <a:lumMod val="75000"/>
                              <a:lumOff val="25000"/>
                            </a:schemeClr>
                          </a:solidFill>
                          <a:effectLst/>
                          <a:latin typeface="+mj-lt"/>
                        </a:rPr>
                        <a:t>People Skills end-user experiences </a:t>
                      </a:r>
                    </a:p>
                    <a:p>
                      <a:pPr marL="0" marR="0" lvl="0" indent="0" algn="l" defTabSz="932742" rtl="0" eaLnBrk="1" fontAlgn="auto" latinLnBrk="0" hangingPunct="1">
                        <a:lnSpc>
                          <a:spcPct val="107000"/>
                        </a:lnSpc>
                        <a:spcBef>
                          <a:spcPts val="0"/>
                        </a:spcBef>
                        <a:spcAft>
                          <a:spcPts val="800"/>
                        </a:spcAft>
                        <a:buClrTx/>
                        <a:buSzTx/>
                        <a:buFontTx/>
                        <a:buNone/>
                        <a:tabLst/>
                        <a:defRPr/>
                      </a:pPr>
                      <a:r>
                        <a:rPr lang="en-US" sz="1200" b="0">
                          <a:solidFill>
                            <a:schemeClr val="tx1">
                              <a:lumMod val="75000"/>
                              <a:lumOff val="25000"/>
                            </a:schemeClr>
                          </a:solidFill>
                          <a:effectLst/>
                        </a:rPr>
                        <a:t>This includes skills in the Profile Card, managing skills via Profile Editor, People search in SharePoint, </a:t>
                      </a:r>
                      <a:r>
                        <a:rPr lang="en-US" sz="1200" b="0" u="sng">
                          <a:solidFill>
                            <a:srgbClr val="0078D4"/>
                          </a:solidFill>
                          <a:effectLst/>
                          <a:hlinkClick r:id="rId2">
                            <a:extLst>
                              <a:ext uri="{A12FA001-AC4F-418D-AE19-62706E023703}">
                                <ahyp:hlinkClr xmlns:ahyp="http://schemas.microsoft.com/office/drawing/2018/hyperlinkcolor" val="tx"/>
                              </a:ext>
                            </a:extLst>
                          </a:hlinkClick>
                        </a:rPr>
                        <a:t>People Companion</a:t>
                      </a:r>
                      <a:r>
                        <a:rPr lang="en-US" sz="1200" b="0">
                          <a:solidFill>
                            <a:schemeClr val="tx1">
                              <a:lumMod val="75000"/>
                              <a:lumOff val="25000"/>
                            </a:schemeClr>
                          </a:solidFill>
                          <a:effectLst/>
                        </a:rPr>
                        <a:t>*, Org Explorer, M365 Copilot</a:t>
                      </a:r>
                      <a:r>
                        <a:rPr lang="en-US" sz="1200">
                          <a:solidFill>
                            <a:schemeClr val="tx1">
                              <a:lumMod val="75000"/>
                              <a:lumOff val="25000"/>
                            </a:schemeClr>
                          </a:solidFill>
                          <a:effectLst/>
                        </a:rPr>
                        <a:t> </a:t>
                      </a:r>
                      <a:endParaRPr lang="en-US" sz="1200">
                        <a:solidFill>
                          <a:schemeClr val="tx1">
                            <a:lumMod val="75000"/>
                            <a:lumOff val="25000"/>
                          </a:schemeClr>
                        </a:solidFill>
                        <a:effectLst/>
                        <a:latin typeface="Aptos" panose="020B0004020202020204" pitchFamily="34" charset="0"/>
                        <a:ea typeface="Aptos" panose="020B0004020202020204" pitchFamily="34" charset="0"/>
                        <a:cs typeface="Latha" panose="020B0604020202020204" pitchFamily="34" charset="0"/>
                      </a:endParaRPr>
                    </a:p>
                  </a:txBody>
                  <a:tcPr marL="182880" marR="182880" marT="182880" marB="182880"/>
                </a:tc>
                <a:tc>
                  <a:txBody>
                    <a:bodyPr/>
                    <a:lstStyle/>
                    <a:p>
                      <a:pPr marL="0" marR="0">
                        <a:lnSpc>
                          <a:spcPct val="107000"/>
                        </a:lnSpc>
                        <a:spcAft>
                          <a:spcPts val="800"/>
                        </a:spcAft>
                        <a:buNone/>
                      </a:pPr>
                      <a:r>
                        <a:rPr lang="en-US" sz="1200">
                          <a:solidFill>
                            <a:schemeClr val="tx1">
                              <a:lumMod val="75000"/>
                              <a:lumOff val="25000"/>
                            </a:schemeClr>
                          </a:solidFill>
                          <a:effectLst/>
                        </a:rPr>
                        <a:t>No pre-requisite steps apart from setting up People Skills</a:t>
                      </a:r>
                      <a:endParaRPr lang="en-US" sz="1200">
                        <a:solidFill>
                          <a:schemeClr val="tx1">
                            <a:lumMod val="75000"/>
                            <a:lumOff val="25000"/>
                          </a:schemeClr>
                        </a:solidFill>
                        <a:effectLst/>
                        <a:latin typeface="Aptos" panose="020B0004020202020204" pitchFamily="34" charset="0"/>
                        <a:ea typeface="Aptos" panose="020B0004020202020204" pitchFamily="34" charset="0"/>
                        <a:cs typeface="Latha" panose="020B0604020202020204" pitchFamily="34" charset="0"/>
                      </a:endParaRPr>
                    </a:p>
                  </a:txBody>
                  <a:tcPr marL="182880" marR="182880" marT="182880" marB="0"/>
                </a:tc>
                <a:extLst>
                  <a:ext uri="{0D108BD9-81ED-4DB2-BD59-A6C34878D82A}">
                    <a16:rowId xmlns:a16="http://schemas.microsoft.com/office/drawing/2014/main" val="3883438197"/>
                  </a:ext>
                </a:extLst>
              </a:tr>
              <a:tr h="637014">
                <a:tc>
                  <a:txBody>
                    <a:bodyPr/>
                    <a:lstStyle/>
                    <a:p>
                      <a:pPr marL="0" marR="0">
                        <a:lnSpc>
                          <a:spcPct val="107000"/>
                        </a:lnSpc>
                        <a:spcAft>
                          <a:spcPts val="800"/>
                        </a:spcAft>
                        <a:buNone/>
                      </a:pPr>
                      <a:r>
                        <a:rPr lang="en-US" sz="1200" b="0">
                          <a:solidFill>
                            <a:schemeClr val="tx1">
                              <a:lumMod val="75000"/>
                              <a:lumOff val="25000"/>
                            </a:schemeClr>
                          </a:solidFill>
                          <a:effectLst/>
                          <a:latin typeface="+mj-lt"/>
                        </a:rPr>
                        <a:t>Skills based learning experiences </a:t>
                      </a:r>
                    </a:p>
                    <a:p>
                      <a:pPr marL="0" marR="0">
                        <a:lnSpc>
                          <a:spcPct val="107000"/>
                        </a:lnSpc>
                        <a:spcAft>
                          <a:spcPts val="800"/>
                        </a:spcAft>
                        <a:buNone/>
                      </a:pPr>
                      <a:r>
                        <a:rPr lang="en-US" sz="1200" b="0">
                          <a:solidFill>
                            <a:schemeClr val="tx1">
                              <a:lumMod val="75000"/>
                              <a:lumOff val="25000"/>
                            </a:schemeClr>
                          </a:solidFill>
                          <a:effectLst/>
                        </a:rPr>
                        <a:t>This includes learning recommendations in Viva Learning based on skills that you want to grow </a:t>
                      </a:r>
                      <a:endParaRPr lang="en-US" sz="1200" b="0">
                        <a:solidFill>
                          <a:schemeClr val="tx1">
                            <a:lumMod val="75000"/>
                            <a:lumOff val="25000"/>
                          </a:schemeClr>
                        </a:solidFill>
                        <a:effectLst/>
                        <a:latin typeface="Aptos" panose="020B0004020202020204" pitchFamily="34" charset="0"/>
                        <a:ea typeface="Aptos" panose="020B0004020202020204" pitchFamily="34" charset="0"/>
                        <a:cs typeface="Latha" panose="020B0604020202020204" pitchFamily="34" charset="0"/>
                      </a:endParaRPr>
                    </a:p>
                  </a:txBody>
                  <a:tcPr marL="182880" marR="182880" marT="182880" marB="0"/>
                </a:tc>
                <a:tc>
                  <a:txBody>
                    <a:bodyPr/>
                    <a:lstStyle/>
                    <a:p>
                      <a:pPr marL="0" marR="0">
                        <a:lnSpc>
                          <a:spcPct val="107000"/>
                        </a:lnSpc>
                        <a:spcAft>
                          <a:spcPts val="800"/>
                        </a:spcAft>
                        <a:buNone/>
                      </a:pPr>
                      <a:r>
                        <a:rPr lang="en-US" sz="1200">
                          <a:solidFill>
                            <a:schemeClr val="tx1">
                              <a:lumMod val="75000"/>
                              <a:lumOff val="25000"/>
                            </a:schemeClr>
                          </a:solidFill>
                          <a:effectLst/>
                        </a:rPr>
                        <a:t>Set up Viva Learning by following </a:t>
                      </a:r>
                      <a:r>
                        <a:rPr lang="en-US" sz="1200">
                          <a:solidFill>
                            <a:srgbClr val="0078D4"/>
                          </a:solidFill>
                          <a:effectLst/>
                          <a:hlinkClick r:id="rId3">
                            <a:extLst>
                              <a:ext uri="{A12FA001-AC4F-418D-AE19-62706E023703}">
                                <ahyp:hlinkClr xmlns:ahyp="http://schemas.microsoft.com/office/drawing/2018/hyperlinkcolor" val="tx"/>
                              </a:ext>
                            </a:extLst>
                          </a:hlinkClick>
                        </a:rPr>
                        <a:t>this guide</a:t>
                      </a:r>
                      <a:endParaRPr lang="en-US" sz="1200">
                        <a:solidFill>
                          <a:srgbClr val="0078D4"/>
                        </a:solidFill>
                        <a:effectLst/>
                      </a:endParaRPr>
                    </a:p>
                    <a:p>
                      <a:pPr marL="0" marR="0">
                        <a:lnSpc>
                          <a:spcPct val="107000"/>
                        </a:lnSpc>
                        <a:spcAft>
                          <a:spcPts val="800"/>
                        </a:spcAft>
                        <a:buNone/>
                      </a:pPr>
                      <a:r>
                        <a:rPr lang="en-US" sz="1200">
                          <a:solidFill>
                            <a:schemeClr val="tx1">
                              <a:lumMod val="75000"/>
                              <a:lumOff val="25000"/>
                            </a:schemeClr>
                          </a:solidFill>
                          <a:effectLst/>
                        </a:rPr>
                        <a:t>Learning recommendations will be based on integrations with LMS providers. </a:t>
                      </a:r>
                      <a:r>
                        <a:rPr lang="en-US" sz="1200">
                          <a:solidFill>
                            <a:srgbClr val="0078D4"/>
                          </a:solidFill>
                          <a:effectLst/>
                          <a:hlinkClick r:id="rId4">
                            <a:extLst>
                              <a:ext uri="{A12FA001-AC4F-418D-AE19-62706E023703}">
                                <ahyp:hlinkClr xmlns:ahyp="http://schemas.microsoft.com/office/drawing/2018/hyperlinkcolor" val="tx"/>
                              </a:ext>
                            </a:extLst>
                          </a:hlinkClick>
                        </a:rPr>
                        <a:t>Learn about setting up integrations </a:t>
                      </a:r>
                      <a:endParaRPr lang="en-US" sz="1200">
                        <a:solidFill>
                          <a:srgbClr val="0078D4"/>
                        </a:solidFill>
                        <a:effectLst/>
                      </a:endParaRPr>
                    </a:p>
                    <a:p>
                      <a:pPr marL="0" marR="0">
                        <a:lnSpc>
                          <a:spcPct val="107000"/>
                        </a:lnSpc>
                        <a:spcAft>
                          <a:spcPts val="800"/>
                        </a:spcAft>
                        <a:buNone/>
                      </a:pPr>
                      <a:r>
                        <a:rPr lang="en-US" sz="1200">
                          <a:solidFill>
                            <a:schemeClr val="tx1">
                              <a:lumMod val="75000"/>
                              <a:lumOff val="25000"/>
                            </a:schemeClr>
                          </a:solidFill>
                          <a:effectLst/>
                        </a:rPr>
                        <a:t>Once Viva Learning is setup, you must transition from interests to Skills for learning recommendations. </a:t>
                      </a:r>
                      <a:r>
                        <a:rPr lang="en-US" sz="1200">
                          <a:solidFill>
                            <a:schemeClr val="tx1">
                              <a:lumMod val="75000"/>
                              <a:lumOff val="25000"/>
                            </a:schemeClr>
                          </a:solidFill>
                          <a:effectLst/>
                          <a:hlinkClick r:id="rId3"/>
                        </a:rPr>
                        <a:t>Learn more here </a:t>
                      </a:r>
                      <a:endParaRPr lang="en-US" sz="1200">
                        <a:solidFill>
                          <a:schemeClr val="tx1">
                            <a:lumMod val="75000"/>
                            <a:lumOff val="25000"/>
                          </a:schemeClr>
                        </a:solidFill>
                        <a:effectLst/>
                      </a:endParaRPr>
                    </a:p>
                    <a:p>
                      <a:pPr marL="0" marR="0">
                        <a:lnSpc>
                          <a:spcPct val="107000"/>
                        </a:lnSpc>
                        <a:spcAft>
                          <a:spcPts val="800"/>
                        </a:spcAft>
                        <a:buNone/>
                      </a:pPr>
                      <a:endParaRPr lang="en-US" sz="1200">
                        <a:effectLst/>
                        <a:latin typeface="Aptos" panose="020B0004020202020204" pitchFamily="34" charset="0"/>
                        <a:ea typeface="Aptos" panose="020B0004020202020204" pitchFamily="34" charset="0"/>
                        <a:cs typeface="Latha" panose="020B0604020202020204" pitchFamily="34" charset="0"/>
                      </a:endParaRPr>
                    </a:p>
                  </a:txBody>
                  <a:tcPr marL="182880" marR="182880" marT="182880" marB="0"/>
                </a:tc>
                <a:extLst>
                  <a:ext uri="{0D108BD9-81ED-4DB2-BD59-A6C34878D82A}">
                    <a16:rowId xmlns:a16="http://schemas.microsoft.com/office/drawing/2014/main" val="3489502675"/>
                  </a:ext>
                </a:extLst>
              </a:tr>
            </a:tbl>
          </a:graphicData>
        </a:graphic>
      </p:graphicFrame>
      <p:sp>
        <p:nvSpPr>
          <p:cNvPr id="5" name="Title 1">
            <a:extLst>
              <a:ext uri="{FF2B5EF4-FFF2-40B4-BE49-F238E27FC236}">
                <a16:creationId xmlns:a16="http://schemas.microsoft.com/office/drawing/2014/main" id="{69204731-9C26-4F50-EE3A-90E5E66C3C08}"/>
              </a:ext>
            </a:extLst>
          </p:cNvPr>
          <p:cNvSpPr txBox="1">
            <a:spLocks/>
          </p:cNvSpPr>
          <p:nvPr/>
        </p:nvSpPr>
        <p:spPr>
          <a:xfrm>
            <a:off x="548640" y="548640"/>
            <a:ext cx="768096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3200" spc="-50">
                <a:gradFill>
                  <a:gsLst>
                    <a:gs pos="0">
                      <a:srgbClr val="2764E7"/>
                    </a:gs>
                    <a:gs pos="100000">
                      <a:srgbClr val="20BBC6"/>
                    </a:gs>
                    <a:gs pos="100000">
                      <a:schemeClr val="accent6">
                        <a:lumMod val="60000"/>
                        <a:lumOff val="40000"/>
                      </a:schemeClr>
                    </a:gs>
                  </a:gsLst>
                  <a:lin ang="2400000" scaled="0"/>
                </a:gradFill>
                <a:latin typeface="Segoe UI Semibold"/>
                <a:cs typeface="Segoe UI" pitchFamily="34" charset="0"/>
              </a:rPr>
              <a:t>Configure Pre-Requisite Experiences</a:t>
            </a:r>
            <a:endParaRPr lang="en-CA" sz="3200">
              <a:gradFill>
                <a:gsLst>
                  <a:gs pos="0">
                    <a:srgbClr val="2764E7"/>
                  </a:gs>
                  <a:gs pos="100000">
                    <a:srgbClr val="20BBC6"/>
                  </a:gs>
                  <a:gs pos="100000">
                    <a:schemeClr val="accent6">
                      <a:lumMod val="60000"/>
                      <a:lumOff val="40000"/>
                    </a:schemeClr>
                  </a:gs>
                </a:gsLst>
                <a:lin ang="2400000" scaled="0"/>
              </a:gradFill>
              <a:latin typeface="Segoe UI Semibold"/>
            </a:endParaRPr>
          </a:p>
        </p:txBody>
      </p:sp>
    </p:spTree>
    <p:extLst>
      <p:ext uri="{BB962C8B-B14F-4D97-AF65-F5344CB8AC3E}">
        <p14:creationId xmlns:p14="http://schemas.microsoft.com/office/powerpoint/2010/main" val="155965855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044D2-2C75-11AB-48C9-4218D1F0340A}"/>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55F37F9-0D7A-AA5D-C646-1273D0527A44}"/>
              </a:ext>
            </a:extLst>
          </p:cNvPr>
          <p:cNvGraphicFramePr>
            <a:graphicFrameLocks noGrp="1"/>
          </p:cNvGraphicFramePr>
          <p:nvPr>
            <p:extLst>
              <p:ext uri="{D42A27DB-BD31-4B8C-83A1-F6EECF244321}">
                <p14:modId xmlns:p14="http://schemas.microsoft.com/office/powerpoint/2010/main" val="2396121846"/>
              </p:ext>
            </p:extLst>
          </p:nvPr>
        </p:nvGraphicFramePr>
        <p:xfrm>
          <a:off x="548640" y="1556385"/>
          <a:ext cx="10972800" cy="4754373"/>
        </p:xfrm>
        <a:graphic>
          <a:graphicData uri="http://schemas.openxmlformats.org/drawingml/2006/table">
            <a:tbl>
              <a:tblPr firstCol="1" bandRow="1">
                <a:tableStyleId>{E8B1032C-EA38-4F05-BA0D-38AFFFC7BED3}</a:tableStyleId>
              </a:tblPr>
              <a:tblGrid>
                <a:gridCol w="3235960">
                  <a:extLst>
                    <a:ext uri="{9D8B030D-6E8A-4147-A177-3AD203B41FA5}">
                      <a16:colId xmlns:a16="http://schemas.microsoft.com/office/drawing/2014/main" val="1510213142"/>
                    </a:ext>
                  </a:extLst>
                </a:gridCol>
                <a:gridCol w="7736840">
                  <a:extLst>
                    <a:ext uri="{9D8B030D-6E8A-4147-A177-3AD203B41FA5}">
                      <a16:colId xmlns:a16="http://schemas.microsoft.com/office/drawing/2014/main" val="356493442"/>
                    </a:ext>
                  </a:extLst>
                </a:gridCol>
              </a:tblGrid>
              <a:tr h="1211861">
                <a:tc>
                  <a:txBody>
                    <a:bodyPr/>
                    <a:lstStyle/>
                    <a:p>
                      <a:pPr marL="0" marR="0">
                        <a:lnSpc>
                          <a:spcPct val="107000"/>
                        </a:lnSpc>
                        <a:spcAft>
                          <a:spcPts val="800"/>
                        </a:spcAft>
                        <a:buNone/>
                      </a:pPr>
                      <a:r>
                        <a:rPr lang="en-US" sz="1200" b="0">
                          <a:solidFill>
                            <a:schemeClr val="tx1">
                              <a:lumMod val="75000"/>
                              <a:lumOff val="25000"/>
                            </a:schemeClr>
                          </a:solidFill>
                          <a:effectLst/>
                          <a:latin typeface="+mj-lt"/>
                        </a:rPr>
                        <a:t>Skills in Copilot Analytics – Skills Landscape Report </a:t>
                      </a:r>
                    </a:p>
                    <a:p>
                      <a:pPr marL="0" marR="0">
                        <a:lnSpc>
                          <a:spcPct val="107000"/>
                        </a:lnSpc>
                        <a:spcAft>
                          <a:spcPts val="800"/>
                        </a:spcAft>
                        <a:buNone/>
                      </a:pPr>
                      <a:r>
                        <a:rPr lang="en-US" sz="1200">
                          <a:solidFill>
                            <a:schemeClr val="tx1">
                              <a:lumMod val="75000"/>
                              <a:lumOff val="25000"/>
                            </a:schemeClr>
                          </a:solidFill>
                          <a:effectLst/>
                        </a:rPr>
                        <a:t> </a:t>
                      </a:r>
                      <a:endParaRPr lang="en-US" sz="1200">
                        <a:solidFill>
                          <a:schemeClr val="tx1">
                            <a:lumMod val="75000"/>
                            <a:lumOff val="25000"/>
                          </a:schemeClr>
                        </a:solidFill>
                        <a:effectLst/>
                        <a:latin typeface="Aptos" panose="020B0004020202020204" pitchFamily="34" charset="0"/>
                        <a:ea typeface="Aptos" panose="020B0004020202020204" pitchFamily="34" charset="0"/>
                        <a:cs typeface="Latha" panose="020B0604020202020204" pitchFamily="34" charset="0"/>
                      </a:endParaRPr>
                    </a:p>
                  </a:txBody>
                  <a:tcPr marL="182880" marR="182880" marT="182880" marB="0"/>
                </a:tc>
                <a:tc>
                  <a:txBody>
                    <a:bodyPr/>
                    <a:lstStyle/>
                    <a:p>
                      <a:pPr marL="0" marR="0">
                        <a:lnSpc>
                          <a:spcPct val="107000"/>
                        </a:lnSpc>
                        <a:spcAft>
                          <a:spcPts val="800"/>
                        </a:spcAft>
                        <a:buNone/>
                      </a:pPr>
                      <a:r>
                        <a:rPr lang="en-US" sz="1200">
                          <a:solidFill>
                            <a:schemeClr val="tx1">
                              <a:lumMod val="75000"/>
                              <a:lumOff val="25000"/>
                            </a:schemeClr>
                          </a:solidFill>
                          <a:effectLst/>
                        </a:rPr>
                        <a:t>Set up Copilot Analytics Analyst workbench by following </a:t>
                      </a:r>
                      <a:r>
                        <a:rPr lang="en-US" sz="1200">
                          <a:solidFill>
                            <a:srgbClr val="0078D4"/>
                          </a:solidFill>
                          <a:effectLst/>
                          <a:hlinkClick r:id="rId2">
                            <a:extLst>
                              <a:ext uri="{A12FA001-AC4F-418D-AE19-62706E023703}">
                                <ahyp:hlinkClr xmlns:ahyp="http://schemas.microsoft.com/office/drawing/2018/hyperlinkcolor" val="tx"/>
                              </a:ext>
                            </a:extLst>
                          </a:hlinkClick>
                        </a:rPr>
                        <a:t>this guide</a:t>
                      </a:r>
                      <a:endParaRPr lang="en-US" sz="1200">
                        <a:solidFill>
                          <a:srgbClr val="0078D4"/>
                        </a:solidFill>
                        <a:effectLst/>
                      </a:endParaRPr>
                    </a:p>
                    <a:p>
                      <a:pPr marL="0" marR="0">
                        <a:lnSpc>
                          <a:spcPct val="107000"/>
                        </a:lnSpc>
                        <a:spcAft>
                          <a:spcPts val="800"/>
                        </a:spcAft>
                        <a:buNone/>
                      </a:pPr>
                      <a:r>
                        <a:rPr lang="en-US" sz="1200">
                          <a:solidFill>
                            <a:schemeClr val="tx1">
                              <a:lumMod val="75000"/>
                              <a:lumOff val="25000"/>
                            </a:schemeClr>
                          </a:solidFill>
                          <a:effectLst/>
                        </a:rPr>
                        <a:t>Please keep in mind the following: </a:t>
                      </a:r>
                    </a:p>
                    <a:p>
                      <a:pPr marL="160020" marR="0" lvl="0" indent="-160020">
                        <a:lnSpc>
                          <a:spcPct val="107000"/>
                        </a:lnSpc>
                        <a:spcAft>
                          <a:spcPts val="800"/>
                        </a:spcAft>
                        <a:buFont typeface="Symbol" panose="05050102010706020507" pitchFamily="18" charset="2"/>
                        <a:buChar char=""/>
                      </a:pPr>
                      <a:r>
                        <a:rPr lang="en-US" sz="1200">
                          <a:solidFill>
                            <a:schemeClr val="tx1">
                              <a:lumMod val="75000"/>
                              <a:lumOff val="25000"/>
                            </a:schemeClr>
                          </a:solidFill>
                          <a:effectLst/>
                        </a:rPr>
                        <a:t>The analyst is granted the Viva Insights analyst role and has access to the Viva Insights Advanced Insights platform. </a:t>
                      </a:r>
                    </a:p>
                    <a:p>
                      <a:pPr marL="160020" marR="0" lvl="0" indent="-160020">
                        <a:lnSpc>
                          <a:spcPct val="107000"/>
                        </a:lnSpc>
                        <a:spcAft>
                          <a:spcPts val="800"/>
                        </a:spcAft>
                        <a:buFont typeface="Symbol" panose="05050102010706020507" pitchFamily="18" charset="2"/>
                        <a:buChar char=""/>
                      </a:pPr>
                      <a:r>
                        <a:rPr lang="en-US" sz="1200">
                          <a:solidFill>
                            <a:schemeClr val="tx1">
                              <a:lumMod val="75000"/>
                              <a:lumOff val="25000"/>
                            </a:schemeClr>
                          </a:solidFill>
                          <a:effectLst/>
                        </a:rPr>
                        <a:t>Your HR org file has been uploaded to Viva Insights and is up-to-date for the preview population. These attributes will be available as filters and visuals breakdown criteria for the report.</a:t>
                      </a:r>
                    </a:p>
                    <a:p>
                      <a:pPr marL="160020" marR="0" lvl="0" indent="-160020">
                        <a:lnSpc>
                          <a:spcPct val="107000"/>
                        </a:lnSpc>
                        <a:spcAft>
                          <a:spcPts val="800"/>
                        </a:spcAft>
                        <a:buFont typeface="Symbol" panose="05050102010706020507" pitchFamily="18" charset="2"/>
                        <a:buChar char=""/>
                      </a:pPr>
                      <a:r>
                        <a:rPr lang="en-US" sz="1200">
                          <a:solidFill>
                            <a:schemeClr val="tx1">
                              <a:lumMod val="75000"/>
                              <a:lumOff val="25000"/>
                            </a:schemeClr>
                          </a:solidFill>
                          <a:effectLst/>
                        </a:rPr>
                        <a:t>The entire population of users in scope for the People Skills analysis must have a premium license assigned (M365 Copilot, Viva Insights or Viva Suite license). A minimum of 10 people is required, and we recommend more than 100 users for this experience to be effective. </a:t>
                      </a:r>
                    </a:p>
                  </a:txBody>
                  <a:tcPr marL="182880" marR="182880" marT="182880" marB="182880"/>
                </a:tc>
                <a:extLst>
                  <a:ext uri="{0D108BD9-81ED-4DB2-BD59-A6C34878D82A}">
                    <a16:rowId xmlns:a16="http://schemas.microsoft.com/office/drawing/2014/main" val="2402454709"/>
                  </a:ext>
                </a:extLst>
              </a:tr>
              <a:tr h="1094767">
                <a:tc>
                  <a:txBody>
                    <a:bodyPr/>
                    <a:lstStyle/>
                    <a:p>
                      <a:pPr marL="0" marR="0">
                        <a:lnSpc>
                          <a:spcPct val="107000"/>
                        </a:lnSpc>
                        <a:spcAft>
                          <a:spcPts val="800"/>
                        </a:spcAft>
                        <a:buNone/>
                      </a:pPr>
                      <a:r>
                        <a:rPr lang="en-US" sz="1200" b="0">
                          <a:solidFill>
                            <a:schemeClr val="tx1">
                              <a:lumMod val="75000"/>
                              <a:lumOff val="25000"/>
                            </a:schemeClr>
                          </a:solidFill>
                          <a:effectLst/>
                          <a:latin typeface="+mj-lt"/>
                        </a:rPr>
                        <a:t>Skills for leaders in Copilot Analytics and Skills Agent </a:t>
                      </a:r>
                      <a:endParaRPr lang="en-US" sz="1200" b="0">
                        <a:solidFill>
                          <a:schemeClr val="tx1">
                            <a:lumMod val="75000"/>
                            <a:lumOff val="25000"/>
                          </a:schemeClr>
                        </a:solidFill>
                        <a:effectLst/>
                        <a:latin typeface="+mj-lt"/>
                        <a:ea typeface="Aptos" panose="020B0004020202020204" pitchFamily="34" charset="0"/>
                        <a:cs typeface="Latha" panose="020B0604020202020204" pitchFamily="34" charset="0"/>
                      </a:endParaRPr>
                    </a:p>
                  </a:txBody>
                  <a:tcPr marL="182880" marR="182880" marT="182880" marB="0"/>
                </a:tc>
                <a:tc>
                  <a:txBody>
                    <a:bodyPr/>
                    <a:lstStyle/>
                    <a:p>
                      <a:pPr marL="0" marR="0">
                        <a:lnSpc>
                          <a:spcPct val="107000"/>
                        </a:lnSpc>
                        <a:spcAft>
                          <a:spcPts val="800"/>
                        </a:spcAft>
                        <a:buNone/>
                      </a:pPr>
                      <a:r>
                        <a:rPr lang="en-US" sz="1200">
                          <a:solidFill>
                            <a:schemeClr val="tx1">
                              <a:lumMod val="75000"/>
                              <a:lumOff val="25000"/>
                            </a:schemeClr>
                          </a:solidFill>
                          <a:effectLst/>
                        </a:rPr>
                        <a:t>For those testing the experience in the Skills Agent – setup the Skills Agent </a:t>
                      </a:r>
                    </a:p>
                    <a:p>
                      <a:pPr marL="0" marR="0">
                        <a:lnSpc>
                          <a:spcPct val="107000"/>
                        </a:lnSpc>
                        <a:spcAft>
                          <a:spcPts val="800"/>
                        </a:spcAft>
                        <a:buNone/>
                      </a:pPr>
                      <a:r>
                        <a:rPr lang="en-US" sz="1200">
                          <a:solidFill>
                            <a:schemeClr val="tx1">
                              <a:lumMod val="75000"/>
                              <a:lumOff val="25000"/>
                            </a:schemeClr>
                          </a:solidFill>
                          <a:effectLst/>
                        </a:rPr>
                        <a:t>Assign the group manager role</a:t>
                      </a:r>
                      <a:r>
                        <a:rPr lang="en-US" sz="1200">
                          <a:solidFill>
                            <a:srgbClr val="0078D4"/>
                          </a:solidFill>
                          <a:effectLst/>
                        </a:rPr>
                        <a:t> </a:t>
                      </a:r>
                      <a:r>
                        <a:rPr lang="en-US" sz="1200">
                          <a:solidFill>
                            <a:srgbClr val="0078D4"/>
                          </a:solidFill>
                          <a:effectLst/>
                          <a:hlinkClick r:id="rId3">
                            <a:extLst>
                              <a:ext uri="{A12FA001-AC4F-418D-AE19-62706E023703}">
                                <ahyp:hlinkClr xmlns:ahyp="http://schemas.microsoft.com/office/drawing/2018/hyperlinkcolor" val="tx"/>
                              </a:ext>
                            </a:extLst>
                          </a:hlinkClick>
                        </a:rPr>
                        <a:t>here</a:t>
                      </a:r>
                      <a:endParaRPr lang="en-US" sz="1200">
                        <a:solidFill>
                          <a:srgbClr val="0078D4"/>
                        </a:solidFill>
                        <a:effectLst/>
                      </a:endParaRPr>
                    </a:p>
                    <a:p>
                      <a:pPr marL="0" marR="0">
                        <a:lnSpc>
                          <a:spcPct val="107000"/>
                        </a:lnSpc>
                        <a:spcAft>
                          <a:spcPts val="800"/>
                        </a:spcAft>
                        <a:buNone/>
                      </a:pPr>
                      <a:r>
                        <a:rPr lang="en-US" sz="1200">
                          <a:solidFill>
                            <a:schemeClr val="tx1">
                              <a:lumMod val="75000"/>
                              <a:lumOff val="25000"/>
                            </a:schemeClr>
                          </a:solidFill>
                          <a:effectLst/>
                        </a:rPr>
                        <a:t>Please keep in mind the following: </a:t>
                      </a:r>
                    </a:p>
                    <a:p>
                      <a:pPr marL="160020" marR="0" lvl="0" indent="-160020">
                        <a:lnSpc>
                          <a:spcPct val="107000"/>
                        </a:lnSpc>
                        <a:spcAft>
                          <a:spcPts val="800"/>
                        </a:spcAft>
                        <a:buFont typeface="Symbol" panose="05050102010706020507" pitchFamily="18" charset="2"/>
                        <a:buChar char=""/>
                      </a:pPr>
                      <a:r>
                        <a:rPr lang="en-US" sz="1200">
                          <a:solidFill>
                            <a:schemeClr val="tx1">
                              <a:lumMod val="75000"/>
                              <a:lumOff val="25000"/>
                            </a:schemeClr>
                          </a:solidFill>
                          <a:effectLst/>
                        </a:rPr>
                        <a:t>Your HR org file has been uploaded to Viva Insights and is up-to-date for the preview population. </a:t>
                      </a:r>
                    </a:p>
                    <a:p>
                      <a:pPr marL="160020" marR="0" lvl="0" indent="-160020">
                        <a:lnSpc>
                          <a:spcPct val="107000"/>
                        </a:lnSpc>
                        <a:spcAft>
                          <a:spcPts val="800"/>
                        </a:spcAft>
                        <a:buFont typeface="Symbol" panose="05050102010706020507" pitchFamily="18" charset="2"/>
                        <a:buChar char=""/>
                      </a:pPr>
                      <a:r>
                        <a:rPr lang="en-US" sz="1200">
                          <a:solidFill>
                            <a:schemeClr val="tx1">
                              <a:lumMod val="75000"/>
                              <a:lumOff val="25000"/>
                            </a:schemeClr>
                          </a:solidFill>
                          <a:effectLst/>
                        </a:rPr>
                        <a:t>The org. leader must be assigned </a:t>
                      </a:r>
                      <a:r>
                        <a:rPr lang="en-US" sz="1200">
                          <a:solidFill>
                            <a:srgbClr val="0078D4"/>
                          </a:solidFill>
                          <a:effectLst/>
                          <a:hlinkClick r:id="rId3">
                            <a:extLst>
                              <a:ext uri="{A12FA001-AC4F-418D-AE19-62706E023703}">
                                <ahyp:hlinkClr xmlns:ahyp="http://schemas.microsoft.com/office/drawing/2018/hyperlinkcolor" val="tx"/>
                              </a:ext>
                            </a:extLst>
                          </a:hlinkClick>
                        </a:rPr>
                        <a:t>the group manager role </a:t>
                      </a:r>
                      <a:r>
                        <a:rPr lang="en-US" sz="1200">
                          <a:solidFill>
                            <a:schemeClr val="tx1">
                              <a:lumMod val="75000"/>
                              <a:lumOff val="25000"/>
                            </a:schemeClr>
                          </a:solidFill>
                          <a:effectLst/>
                        </a:rPr>
                        <a:t>in Viva Insights</a:t>
                      </a:r>
                    </a:p>
                    <a:p>
                      <a:pPr marL="160020" marR="0" lvl="0" indent="-160020">
                        <a:lnSpc>
                          <a:spcPct val="107000"/>
                        </a:lnSpc>
                        <a:spcAft>
                          <a:spcPts val="800"/>
                        </a:spcAft>
                        <a:buFont typeface="Symbol" panose="05050102010706020507" pitchFamily="18" charset="2"/>
                        <a:buChar char=""/>
                      </a:pPr>
                      <a:r>
                        <a:rPr lang="en-US" sz="1200">
                          <a:solidFill>
                            <a:schemeClr val="tx1">
                              <a:lumMod val="75000"/>
                              <a:lumOff val="25000"/>
                            </a:schemeClr>
                          </a:solidFill>
                          <a:effectLst/>
                        </a:rPr>
                        <a:t>Both the leader and his team need to have premium (either M365 Copilot or Viva Insights**) licenses. Each team must be a minimum of 10 people.</a:t>
                      </a:r>
                      <a:endParaRPr lang="en-US" sz="1200">
                        <a:solidFill>
                          <a:schemeClr val="tx1">
                            <a:lumMod val="75000"/>
                            <a:lumOff val="25000"/>
                          </a:schemeClr>
                        </a:solidFill>
                        <a:effectLst/>
                        <a:latin typeface="Aptos" panose="020B0004020202020204" pitchFamily="34" charset="0"/>
                        <a:ea typeface="Aptos" panose="020B0004020202020204" pitchFamily="34" charset="0"/>
                        <a:cs typeface="Latha" panose="020B0604020202020204" pitchFamily="34" charset="0"/>
                      </a:endParaRPr>
                    </a:p>
                  </a:txBody>
                  <a:tcPr marL="182880" marR="182880" marT="182880" marB="182880"/>
                </a:tc>
                <a:extLst>
                  <a:ext uri="{0D108BD9-81ED-4DB2-BD59-A6C34878D82A}">
                    <a16:rowId xmlns:a16="http://schemas.microsoft.com/office/drawing/2014/main" val="3010046141"/>
                  </a:ext>
                </a:extLst>
              </a:tr>
            </a:tbl>
          </a:graphicData>
        </a:graphic>
      </p:graphicFrame>
      <p:sp>
        <p:nvSpPr>
          <p:cNvPr id="5" name="Title 1">
            <a:extLst>
              <a:ext uri="{FF2B5EF4-FFF2-40B4-BE49-F238E27FC236}">
                <a16:creationId xmlns:a16="http://schemas.microsoft.com/office/drawing/2014/main" id="{1880C26E-5CC3-673F-2F7E-F8FD7AD8C8C1}"/>
              </a:ext>
            </a:extLst>
          </p:cNvPr>
          <p:cNvSpPr txBox="1">
            <a:spLocks/>
          </p:cNvSpPr>
          <p:nvPr/>
        </p:nvSpPr>
        <p:spPr>
          <a:xfrm>
            <a:off x="548640" y="548640"/>
            <a:ext cx="8150860" cy="3077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2000" spc="-50">
                <a:solidFill>
                  <a:schemeClr val="tx1">
                    <a:lumMod val="75000"/>
                    <a:lumOff val="25000"/>
                  </a:schemeClr>
                </a:solidFill>
                <a:latin typeface="Segoe UI Semibold"/>
                <a:cs typeface="Segoe UI" pitchFamily="34" charset="0"/>
              </a:rPr>
              <a:t>Configure Pre-Requisite Experiences</a:t>
            </a:r>
            <a:endParaRPr lang="en-CA" sz="2000">
              <a:solidFill>
                <a:schemeClr val="tx1">
                  <a:lumMod val="75000"/>
                  <a:lumOff val="25000"/>
                </a:schemeClr>
              </a:solidFill>
              <a:latin typeface="Segoe UI Semibold"/>
            </a:endParaRPr>
          </a:p>
        </p:txBody>
      </p:sp>
      <p:sp>
        <p:nvSpPr>
          <p:cNvPr id="2" name="TextBox 1">
            <a:extLst>
              <a:ext uri="{FF2B5EF4-FFF2-40B4-BE49-F238E27FC236}">
                <a16:creationId xmlns:a16="http://schemas.microsoft.com/office/drawing/2014/main" id="{F4119817-855C-B64E-89FC-700DAD012E68}"/>
              </a:ext>
            </a:extLst>
          </p:cNvPr>
          <p:cNvSpPr txBox="1"/>
          <p:nvPr/>
        </p:nvSpPr>
        <p:spPr>
          <a:xfrm>
            <a:off x="548640" y="932740"/>
            <a:ext cx="8283330" cy="1938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chemeClr val="tx1">
                    <a:lumMod val="65000"/>
                    <a:lumOff val="35000"/>
                  </a:schemeClr>
                </a:solidFill>
                <a:effectLst/>
                <a:uLnTx/>
                <a:uFillTx/>
                <a:latin typeface="+mn-lt"/>
                <a:ea typeface="+mn-ea"/>
                <a:cs typeface="Segoe UI" panose="020B0502040204020203" pitchFamily="34" charset="0"/>
              </a:rPr>
              <a:t>Continued</a:t>
            </a:r>
          </a:p>
        </p:txBody>
      </p:sp>
    </p:spTree>
    <p:extLst>
      <p:ext uri="{BB962C8B-B14F-4D97-AF65-F5344CB8AC3E}">
        <p14:creationId xmlns:p14="http://schemas.microsoft.com/office/powerpoint/2010/main" val="330991217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1E929-B282-009E-2420-F48F4C25221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E3DC2DE6-EC35-F41C-1508-A70F2EC0FE5A}"/>
              </a:ext>
            </a:extLst>
          </p:cNvPr>
          <p:cNvPicPr>
            <a:picLocks noChangeAspect="1"/>
          </p:cNvPicPr>
          <p:nvPr/>
        </p:nvPicPr>
        <p:blipFill>
          <a:blip r:embed="rId3"/>
          <a:srcRect/>
          <a:stretch/>
        </p:blipFill>
        <p:spPr>
          <a:xfrm>
            <a:off x="0" y="0"/>
            <a:ext cx="12192000" cy="6858000"/>
          </a:xfrm>
          <a:prstGeom prst="rect">
            <a:avLst/>
          </a:prstGeom>
        </p:spPr>
      </p:pic>
      <p:sp>
        <p:nvSpPr>
          <p:cNvPr id="18" name="Footer Placeholder 17">
            <a:extLst>
              <a:ext uri="{FF2B5EF4-FFF2-40B4-BE49-F238E27FC236}">
                <a16:creationId xmlns:a16="http://schemas.microsoft.com/office/drawing/2014/main" id="{A581DD54-42C0-73D9-2022-025D0BDF69E2}"/>
              </a:ext>
            </a:extLst>
          </p:cNvPr>
          <p:cNvSpPr>
            <a:spLocks noGrp="1"/>
          </p:cNvSpPr>
          <p:nvPr>
            <p:ph type="ftr" sz="quarter" idx="4294967295"/>
          </p:nvPr>
        </p:nvSpPr>
        <p:spPr>
          <a:xfrm>
            <a:off x="0" y="0"/>
            <a:ext cx="0" cy="0"/>
          </a:xfr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alpha val="0"/>
                  </a:prstClr>
                </a:solidFill>
                <a:effectLst/>
                <a:uLnTx/>
                <a:uFillTx/>
                <a:latin typeface="Segoe UI"/>
                <a:ea typeface="+mn-ea"/>
                <a:cs typeface="+mn-cs"/>
              </a:rPr>
              <a:t>Journey to Copilot</a:t>
            </a:r>
          </a:p>
        </p:txBody>
      </p:sp>
      <p:pic>
        <p:nvPicPr>
          <p:cNvPr id="5" name="Picture 4" descr="The Microsoft Copilot icon, which symbolizes a dual-part dialogue involving a conversation between the human and the computer in the form of a speech bubble coming together, almost like a handshake. The icon’s center features the concept of a forward slash, guiding you to connect with your people, your files, and your things. ">
            <a:extLst>
              <a:ext uri="{FF2B5EF4-FFF2-40B4-BE49-F238E27FC236}">
                <a16:creationId xmlns:a16="http://schemas.microsoft.com/office/drawing/2014/main" id="{1575587A-F067-04B1-3A1E-488777D7C306}"/>
              </a:ext>
            </a:extLst>
          </p:cNvPr>
          <p:cNvPicPr>
            <a:picLocks noChangeAspect="1"/>
          </p:cNvPicPr>
          <p:nvPr/>
        </p:nvPicPr>
        <p:blipFill>
          <a:blip r:embed="rId4">
            <a:extLst>
              <a:ext uri="{28A0092B-C50C-407E-A947-70E740481C1C}">
                <a14:useLocalDpi xmlns:a14="http://schemas.microsoft.com/office/drawing/2010/main" val="0"/>
              </a:ext>
            </a:extLst>
          </a:blip>
          <a:srcRect l="21697" t="21697" r="21697" b="21697"/>
          <a:stretch/>
        </p:blipFill>
        <p:spPr>
          <a:xfrm>
            <a:off x="548640" y="548640"/>
            <a:ext cx="498130" cy="435603"/>
          </a:xfrm>
          <a:prstGeom prst="rect">
            <a:avLst/>
          </a:prstGeom>
        </p:spPr>
      </p:pic>
      <p:sp>
        <p:nvSpPr>
          <p:cNvPr id="6" name="Title 1">
            <a:extLst>
              <a:ext uri="{FF2B5EF4-FFF2-40B4-BE49-F238E27FC236}">
                <a16:creationId xmlns:a16="http://schemas.microsoft.com/office/drawing/2014/main" id="{37159FD8-C790-8BEF-8E4D-DA0ABF521A7B}"/>
              </a:ext>
            </a:extLst>
          </p:cNvPr>
          <p:cNvSpPr txBox="1">
            <a:spLocks/>
          </p:cNvSpPr>
          <p:nvPr/>
        </p:nvSpPr>
        <p:spPr>
          <a:xfrm>
            <a:off x="548640" y="4572000"/>
            <a:ext cx="5547360" cy="172354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r>
              <a:rPr lang="en-US" sz="5600">
                <a:gradFill>
                  <a:gsLst>
                    <a:gs pos="100000">
                      <a:srgbClr val="1EC8B0"/>
                    </a:gs>
                    <a:gs pos="0">
                      <a:srgbClr val="764FF5"/>
                    </a:gs>
                    <a:gs pos="100000">
                      <a:srgbClr val="20BBC6"/>
                    </a:gs>
                  </a:gsLst>
                  <a:lin ang="2400000" scaled="0"/>
                </a:gradFill>
              </a:rPr>
              <a:t>Configure </a:t>
            </a:r>
            <a:r>
              <a:rPr lang="en-US" sz="5600">
                <a:gradFill>
                  <a:gsLst>
                    <a:gs pos="37000">
                      <a:srgbClr val="3F6CE9"/>
                    </a:gs>
                    <a:gs pos="100000">
                      <a:srgbClr val="20BBC6"/>
                    </a:gs>
                  </a:gsLst>
                  <a:lin ang="1200000" scaled="0"/>
                </a:gradFill>
              </a:rPr>
              <a:t>&amp; Deploy</a:t>
            </a:r>
            <a:endParaRPr lang="en-US" sz="5600">
              <a:gradFill>
                <a:gsLst>
                  <a:gs pos="100000">
                    <a:srgbClr val="1EC8B0"/>
                  </a:gs>
                  <a:gs pos="0">
                    <a:srgbClr val="764FF5"/>
                  </a:gs>
                  <a:gs pos="100000">
                    <a:srgbClr val="20BBC6"/>
                  </a:gs>
                </a:gsLst>
                <a:lin ang="2400000" scaled="0"/>
              </a:gradFill>
            </a:endParaRPr>
          </a:p>
        </p:txBody>
      </p:sp>
    </p:spTree>
    <p:extLst>
      <p:ext uri="{BB962C8B-B14F-4D97-AF65-F5344CB8AC3E}">
        <p14:creationId xmlns:p14="http://schemas.microsoft.com/office/powerpoint/2010/main" val="214222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C530A-C19A-AB2E-D995-46A17C24D8F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A512CFD-8845-983B-E832-151ADCCFAFFE}"/>
              </a:ext>
            </a:extLst>
          </p:cNvPr>
          <p:cNvSpPr txBox="1"/>
          <p:nvPr/>
        </p:nvSpPr>
        <p:spPr>
          <a:xfrm>
            <a:off x="548641" y="1463040"/>
            <a:ext cx="2905756" cy="861774"/>
          </a:xfrm>
          <a:prstGeom prst="rect">
            <a:avLst/>
          </a:prstGeom>
          <a:noFill/>
        </p:spPr>
        <p:txBody>
          <a:bodyPr wrap="square" lIns="0" tIns="0" rIns="0" bIns="0" rtlCol="0">
            <a:spAutoFit/>
          </a:bodyPr>
          <a:lstStyle/>
          <a:p>
            <a:pPr fontAlgn="t"/>
            <a:r>
              <a:rPr lang="en-US" sz="1400">
                <a:solidFill>
                  <a:schemeClr val="tx1">
                    <a:lumMod val="75000"/>
                    <a:lumOff val="25000"/>
                  </a:schemeClr>
                </a:solidFill>
                <a:latin typeface="+mj-lt"/>
              </a:rPr>
              <a:t>Admin roles required for setup</a:t>
            </a:r>
          </a:p>
          <a:p>
            <a:pPr fontAlgn="t"/>
            <a:r>
              <a:rPr lang="en-US" sz="1400">
                <a:solidFill>
                  <a:schemeClr val="tx1">
                    <a:lumMod val="75000"/>
                    <a:lumOff val="25000"/>
                  </a:schemeClr>
                </a:solidFill>
              </a:rPr>
              <a:t>AI administrator &amp; Knowledge Administrator</a:t>
            </a:r>
            <a:br>
              <a:rPr lang="en-US" sz="1400">
                <a:solidFill>
                  <a:schemeClr val="tx1">
                    <a:lumMod val="75000"/>
                    <a:lumOff val="25000"/>
                  </a:schemeClr>
                </a:solidFill>
              </a:rPr>
            </a:br>
            <a:endParaRPr lang="en-US" sz="1400">
              <a:solidFill>
                <a:schemeClr val="tx1">
                  <a:lumMod val="75000"/>
                  <a:lumOff val="25000"/>
                </a:schemeClr>
              </a:solidFill>
            </a:endParaRPr>
          </a:p>
        </p:txBody>
      </p:sp>
      <p:graphicFrame>
        <p:nvGraphicFramePr>
          <p:cNvPr id="8" name="Table 7">
            <a:extLst>
              <a:ext uri="{FF2B5EF4-FFF2-40B4-BE49-F238E27FC236}">
                <a16:creationId xmlns:a16="http://schemas.microsoft.com/office/drawing/2014/main" id="{5AA695A2-C378-27C2-A35C-EF656A476014}"/>
              </a:ext>
            </a:extLst>
          </p:cNvPr>
          <p:cNvGraphicFramePr>
            <a:graphicFrameLocks noGrp="1"/>
          </p:cNvGraphicFramePr>
          <p:nvPr>
            <p:extLst>
              <p:ext uri="{D42A27DB-BD31-4B8C-83A1-F6EECF244321}">
                <p14:modId xmlns:p14="http://schemas.microsoft.com/office/powerpoint/2010/main" val="2793411594"/>
              </p:ext>
            </p:extLst>
          </p:nvPr>
        </p:nvGraphicFramePr>
        <p:xfrm>
          <a:off x="4025899" y="2026309"/>
          <a:ext cx="7604759" cy="4203257"/>
        </p:xfrm>
        <a:graphic>
          <a:graphicData uri="http://schemas.openxmlformats.org/drawingml/2006/table">
            <a:tbl>
              <a:tblPr firstCol="1" bandRow="1">
                <a:tableStyleId>{E8B1032C-EA38-4F05-BA0D-38AFFFC7BED3}</a:tableStyleId>
              </a:tblPr>
              <a:tblGrid>
                <a:gridCol w="2628900">
                  <a:extLst>
                    <a:ext uri="{9D8B030D-6E8A-4147-A177-3AD203B41FA5}">
                      <a16:colId xmlns:a16="http://schemas.microsoft.com/office/drawing/2014/main" val="1925012434"/>
                    </a:ext>
                  </a:extLst>
                </a:gridCol>
                <a:gridCol w="4975859">
                  <a:extLst>
                    <a:ext uri="{9D8B030D-6E8A-4147-A177-3AD203B41FA5}">
                      <a16:colId xmlns:a16="http://schemas.microsoft.com/office/drawing/2014/main" val="521393905"/>
                    </a:ext>
                  </a:extLst>
                </a:gridCol>
              </a:tblGrid>
              <a:tr h="956431">
                <a:tc>
                  <a:txBody>
                    <a:bodyPr/>
                    <a:lstStyle/>
                    <a:p>
                      <a:pPr marL="0" marR="0">
                        <a:lnSpc>
                          <a:spcPct val="107000"/>
                        </a:lnSpc>
                        <a:buNone/>
                      </a:pPr>
                      <a:r>
                        <a:rPr lang="en-US" sz="1200" b="0">
                          <a:solidFill>
                            <a:schemeClr val="tx1">
                              <a:lumMod val="75000"/>
                              <a:lumOff val="25000"/>
                            </a:schemeClr>
                          </a:solidFill>
                          <a:effectLst/>
                          <a:latin typeface="+mj-lt"/>
                        </a:rPr>
                        <a:t>Quick setup with Out-of-the-box Skills Library with 16K+ skills </a:t>
                      </a:r>
                    </a:p>
                    <a:p>
                      <a:pPr marL="0" marR="0">
                        <a:lnSpc>
                          <a:spcPct val="107000"/>
                        </a:lnSpc>
                        <a:buNone/>
                      </a:pPr>
                      <a:r>
                        <a:rPr lang="en-US" sz="1200" b="0">
                          <a:solidFill>
                            <a:schemeClr val="tx1">
                              <a:lumMod val="75000"/>
                              <a:lumOff val="25000"/>
                            </a:schemeClr>
                          </a:solidFill>
                          <a:effectLst/>
                          <a:latin typeface="+mj-lt"/>
                        </a:rPr>
                        <a:t>Recommended for most customers </a:t>
                      </a:r>
                      <a:endParaRPr lang="en-US" sz="1200" b="0">
                        <a:solidFill>
                          <a:schemeClr val="tx1">
                            <a:lumMod val="75000"/>
                            <a:lumOff val="25000"/>
                          </a:schemeClr>
                        </a:solidFill>
                        <a:effectLst/>
                        <a:latin typeface="+mj-lt"/>
                        <a:ea typeface="Aptos" panose="020B0004020202020204" pitchFamily="34" charset="0"/>
                        <a:cs typeface="Latha" panose="020B0604020202020204" pitchFamily="34" charset="0"/>
                      </a:endParaRPr>
                    </a:p>
                  </a:txBody>
                  <a:tcPr marL="182880" marR="182880" marT="182880" marB="182880"/>
                </a:tc>
                <a:tc>
                  <a:txBody>
                    <a:bodyPr/>
                    <a:lstStyle/>
                    <a:p>
                      <a:pPr marL="0" marR="0">
                        <a:lnSpc>
                          <a:spcPct val="107000"/>
                        </a:lnSpc>
                        <a:buNone/>
                      </a:pPr>
                      <a:r>
                        <a:rPr lang="en-US" sz="1200">
                          <a:solidFill>
                            <a:schemeClr val="tx1">
                              <a:lumMod val="75000"/>
                              <a:lumOff val="25000"/>
                            </a:schemeClr>
                          </a:solidFill>
                          <a:effectLst/>
                        </a:rPr>
                        <a:t>This option is recommended for most customers as you can quickly get started with our robust out-of-the-box library of 16k+ industry recognized skills in just a few clicks. </a:t>
                      </a:r>
                    </a:p>
                    <a:p>
                      <a:pPr marL="0" marR="0">
                        <a:lnSpc>
                          <a:spcPct val="107000"/>
                        </a:lnSpc>
                        <a:buNone/>
                      </a:pPr>
                      <a:r>
                        <a:rPr lang="en-US" sz="1200">
                          <a:solidFill>
                            <a:schemeClr val="tx1">
                              <a:lumMod val="75000"/>
                              <a:lumOff val="25000"/>
                            </a:schemeClr>
                          </a:solidFill>
                          <a:effectLst/>
                        </a:rPr>
                        <a:t> </a:t>
                      </a:r>
                    </a:p>
                    <a:p>
                      <a:pPr marL="0" marR="0">
                        <a:lnSpc>
                          <a:spcPct val="107000"/>
                        </a:lnSpc>
                        <a:spcAft>
                          <a:spcPts val="800"/>
                        </a:spcAft>
                        <a:buNone/>
                      </a:pPr>
                      <a:r>
                        <a:rPr lang="en-US" sz="1200">
                          <a:solidFill>
                            <a:schemeClr val="tx1">
                              <a:lumMod val="75000"/>
                              <a:lumOff val="25000"/>
                            </a:schemeClr>
                          </a:solidFill>
                          <a:effectLst/>
                        </a:rPr>
                        <a:t>Note: By selecting this option, you also have the ability to exclude skills from the out-of-the-box list in the Admin center</a:t>
                      </a:r>
                      <a:endParaRPr lang="en-US" sz="1200">
                        <a:solidFill>
                          <a:schemeClr val="tx1">
                            <a:lumMod val="75000"/>
                            <a:lumOff val="25000"/>
                          </a:schemeClr>
                        </a:solidFill>
                        <a:effectLst/>
                        <a:latin typeface="Aptos" panose="020B0004020202020204" pitchFamily="34" charset="0"/>
                        <a:ea typeface="Aptos" panose="020B0004020202020204" pitchFamily="34" charset="0"/>
                        <a:cs typeface="Latha" panose="020B0604020202020204" pitchFamily="34" charset="0"/>
                      </a:endParaRPr>
                    </a:p>
                  </a:txBody>
                  <a:tcPr marL="182880" marR="182880" marT="182880" marB="182880"/>
                </a:tc>
                <a:extLst>
                  <a:ext uri="{0D108BD9-81ED-4DB2-BD59-A6C34878D82A}">
                    <a16:rowId xmlns:a16="http://schemas.microsoft.com/office/drawing/2014/main" val="3213024432"/>
                  </a:ext>
                </a:extLst>
              </a:tr>
              <a:tr h="1115022">
                <a:tc>
                  <a:txBody>
                    <a:bodyPr/>
                    <a:lstStyle/>
                    <a:p>
                      <a:pPr marL="0" marR="0">
                        <a:lnSpc>
                          <a:spcPct val="107000"/>
                        </a:lnSpc>
                        <a:buNone/>
                      </a:pPr>
                      <a:r>
                        <a:rPr lang="en-US" sz="1200" b="0">
                          <a:solidFill>
                            <a:schemeClr val="tx1">
                              <a:lumMod val="75000"/>
                              <a:lumOff val="25000"/>
                            </a:schemeClr>
                          </a:solidFill>
                          <a:effectLst/>
                          <a:latin typeface="+mj-lt"/>
                        </a:rPr>
                        <a:t>Combination of out-of-the-box People Skills Library &amp; custom library (provided by customer)</a:t>
                      </a:r>
                      <a:endParaRPr lang="en-US" sz="1200" b="0">
                        <a:solidFill>
                          <a:schemeClr val="tx1">
                            <a:lumMod val="75000"/>
                            <a:lumOff val="25000"/>
                          </a:schemeClr>
                        </a:solidFill>
                        <a:effectLst/>
                        <a:latin typeface="+mj-lt"/>
                        <a:ea typeface="Aptos" panose="020B0004020202020204" pitchFamily="34" charset="0"/>
                        <a:cs typeface="Latha" panose="020B0604020202020204" pitchFamily="34" charset="0"/>
                      </a:endParaRPr>
                    </a:p>
                  </a:txBody>
                  <a:tcPr marL="182880" marR="182880" marT="182880" marB="182880"/>
                </a:tc>
                <a:tc>
                  <a:txBody>
                    <a:bodyPr/>
                    <a:lstStyle/>
                    <a:p>
                      <a:pPr marL="0" marR="0">
                        <a:lnSpc>
                          <a:spcPct val="107000"/>
                        </a:lnSpc>
                        <a:buNone/>
                      </a:pPr>
                      <a:r>
                        <a:rPr lang="en-US" sz="1200">
                          <a:solidFill>
                            <a:schemeClr val="tx1">
                              <a:lumMod val="75000"/>
                              <a:lumOff val="25000"/>
                            </a:schemeClr>
                          </a:solidFill>
                          <a:effectLst/>
                        </a:rPr>
                        <a:t>For more mature customers who have an existing library of skills unique to their organization, we offer the option of combining your custom skills library with our out-of-box library of 16k+ skills. </a:t>
                      </a:r>
                    </a:p>
                    <a:p>
                      <a:pPr marL="0" marR="0">
                        <a:lnSpc>
                          <a:spcPct val="107000"/>
                        </a:lnSpc>
                        <a:buNone/>
                      </a:pPr>
                      <a:r>
                        <a:rPr lang="en-US" sz="1200">
                          <a:solidFill>
                            <a:schemeClr val="tx1">
                              <a:lumMod val="75000"/>
                              <a:lumOff val="25000"/>
                            </a:schemeClr>
                          </a:solidFill>
                          <a:effectLst/>
                        </a:rPr>
                        <a:t> </a:t>
                      </a:r>
                    </a:p>
                    <a:p>
                      <a:pPr marL="0" marR="0">
                        <a:lnSpc>
                          <a:spcPct val="107000"/>
                        </a:lnSpc>
                        <a:spcAft>
                          <a:spcPts val="800"/>
                        </a:spcAft>
                        <a:buNone/>
                      </a:pPr>
                      <a:r>
                        <a:rPr lang="en-US" sz="1200">
                          <a:solidFill>
                            <a:schemeClr val="tx1">
                              <a:lumMod val="75000"/>
                              <a:lumOff val="25000"/>
                            </a:schemeClr>
                          </a:solidFill>
                          <a:effectLst/>
                        </a:rPr>
                        <a:t>If this option is selected, People Skills will deduplicate and remove skills with same names to ensure there are no duplicate entries across the combined skills library </a:t>
                      </a:r>
                      <a:endParaRPr lang="en-US" sz="1200">
                        <a:solidFill>
                          <a:schemeClr val="tx1">
                            <a:lumMod val="75000"/>
                            <a:lumOff val="25000"/>
                          </a:schemeClr>
                        </a:solidFill>
                        <a:effectLst/>
                        <a:latin typeface="Aptos" panose="020B0004020202020204" pitchFamily="34" charset="0"/>
                        <a:ea typeface="Aptos" panose="020B0004020202020204" pitchFamily="34" charset="0"/>
                        <a:cs typeface="Latha" panose="020B0604020202020204" pitchFamily="34" charset="0"/>
                      </a:endParaRPr>
                    </a:p>
                  </a:txBody>
                  <a:tcPr marL="182880" marR="182880" marT="182880" marB="182880"/>
                </a:tc>
                <a:extLst>
                  <a:ext uri="{0D108BD9-81ED-4DB2-BD59-A6C34878D82A}">
                    <a16:rowId xmlns:a16="http://schemas.microsoft.com/office/drawing/2014/main" val="3060232246"/>
                  </a:ext>
                </a:extLst>
              </a:tr>
              <a:tr h="607281">
                <a:tc>
                  <a:txBody>
                    <a:bodyPr/>
                    <a:lstStyle/>
                    <a:p>
                      <a:pPr marL="0" marR="0">
                        <a:lnSpc>
                          <a:spcPct val="107000"/>
                        </a:lnSpc>
                        <a:buNone/>
                      </a:pPr>
                      <a:r>
                        <a:rPr lang="en-US" sz="1200" b="0">
                          <a:solidFill>
                            <a:schemeClr val="tx1">
                              <a:lumMod val="75000"/>
                              <a:lumOff val="25000"/>
                            </a:schemeClr>
                          </a:solidFill>
                          <a:effectLst/>
                          <a:latin typeface="+mj-lt"/>
                        </a:rPr>
                        <a:t>Only Custom skills library (provided by customer)</a:t>
                      </a:r>
                      <a:endParaRPr lang="en-US" sz="1200" b="0">
                        <a:solidFill>
                          <a:schemeClr val="tx1">
                            <a:lumMod val="75000"/>
                            <a:lumOff val="25000"/>
                          </a:schemeClr>
                        </a:solidFill>
                        <a:effectLst/>
                        <a:latin typeface="+mj-lt"/>
                        <a:ea typeface="Aptos" panose="020B0004020202020204" pitchFamily="34" charset="0"/>
                        <a:cs typeface="Latha" panose="020B0604020202020204" pitchFamily="34" charset="0"/>
                      </a:endParaRPr>
                    </a:p>
                  </a:txBody>
                  <a:tcPr marL="182880" marR="182880" marT="182880" marB="182880"/>
                </a:tc>
                <a:tc>
                  <a:txBody>
                    <a:bodyPr/>
                    <a:lstStyle/>
                    <a:p>
                      <a:pPr marL="0" marR="0">
                        <a:lnSpc>
                          <a:spcPct val="107000"/>
                        </a:lnSpc>
                        <a:buNone/>
                      </a:pPr>
                      <a:r>
                        <a:rPr lang="en-US" sz="1200">
                          <a:solidFill>
                            <a:schemeClr val="tx1">
                              <a:lumMod val="75000"/>
                              <a:lumOff val="25000"/>
                            </a:schemeClr>
                          </a:solidFill>
                          <a:effectLst/>
                        </a:rPr>
                        <a:t>Customers who have an existing library of skills unique to their organization can choose to only proceed with their custom skills library. This option is not recommended for most customers.  </a:t>
                      </a:r>
                      <a:endParaRPr lang="en-US" sz="1200">
                        <a:solidFill>
                          <a:schemeClr val="tx1">
                            <a:lumMod val="75000"/>
                            <a:lumOff val="25000"/>
                          </a:schemeClr>
                        </a:solidFill>
                        <a:effectLst/>
                        <a:latin typeface="Aptos" panose="020B0004020202020204" pitchFamily="34" charset="0"/>
                        <a:ea typeface="Aptos" panose="020B0004020202020204" pitchFamily="34" charset="0"/>
                        <a:cs typeface="Latha" panose="020B0604020202020204" pitchFamily="34" charset="0"/>
                      </a:endParaRPr>
                    </a:p>
                  </a:txBody>
                  <a:tcPr marL="182880" marR="182880" marT="182880" marB="182880"/>
                </a:tc>
                <a:extLst>
                  <a:ext uri="{0D108BD9-81ED-4DB2-BD59-A6C34878D82A}">
                    <a16:rowId xmlns:a16="http://schemas.microsoft.com/office/drawing/2014/main" val="2416768942"/>
                  </a:ext>
                </a:extLst>
              </a:tr>
            </a:tbl>
          </a:graphicData>
        </a:graphic>
      </p:graphicFrame>
      <p:sp>
        <p:nvSpPr>
          <p:cNvPr id="11" name="TextBox 10">
            <a:extLst>
              <a:ext uri="{FF2B5EF4-FFF2-40B4-BE49-F238E27FC236}">
                <a16:creationId xmlns:a16="http://schemas.microsoft.com/office/drawing/2014/main" id="{9BCBC8D4-EC20-C092-3FEA-066622CE36EB}"/>
              </a:ext>
            </a:extLst>
          </p:cNvPr>
          <p:cNvSpPr txBox="1"/>
          <p:nvPr/>
        </p:nvSpPr>
        <p:spPr>
          <a:xfrm>
            <a:off x="548639" y="4937093"/>
            <a:ext cx="2762972" cy="1292662"/>
          </a:xfrm>
          <a:prstGeom prst="rect">
            <a:avLst/>
          </a:prstGeom>
          <a:noFill/>
        </p:spPr>
        <p:txBody>
          <a:bodyPr wrap="square" lIns="0" tIns="0" rIns="0" bIns="0" rtlCol="0">
            <a:spAutoFit/>
          </a:bodyPr>
          <a:lstStyle/>
          <a:p>
            <a:pPr lvl="0"/>
            <a:r>
              <a:rPr lang="en-US" sz="1200" i="1">
                <a:solidFill>
                  <a:schemeClr val="tx1">
                    <a:lumMod val="65000"/>
                    <a:lumOff val="35000"/>
                  </a:schemeClr>
                </a:solidFill>
              </a:rPr>
              <a:t>Notes:</a:t>
            </a:r>
          </a:p>
          <a:p>
            <a:pPr lvl="0"/>
            <a:r>
              <a:rPr lang="en-US" sz="1200" i="1">
                <a:solidFill>
                  <a:schemeClr val="tx1">
                    <a:lumMod val="65000"/>
                    <a:lumOff val="35000"/>
                  </a:schemeClr>
                </a:solidFill>
              </a:rPr>
              <a:t>You can always update your skills library later after the initial setup. This may include adding or removing skills from the default or custom library, or adding a custom library to the default library later after initial setup 44</a:t>
            </a:r>
          </a:p>
        </p:txBody>
      </p:sp>
      <p:sp>
        <p:nvSpPr>
          <p:cNvPr id="3" name="Title 1">
            <a:extLst>
              <a:ext uri="{FF2B5EF4-FFF2-40B4-BE49-F238E27FC236}">
                <a16:creationId xmlns:a16="http://schemas.microsoft.com/office/drawing/2014/main" id="{50954782-69DE-8565-ED59-BA9633422689}"/>
              </a:ext>
            </a:extLst>
          </p:cNvPr>
          <p:cNvSpPr txBox="1">
            <a:spLocks/>
          </p:cNvSpPr>
          <p:nvPr/>
        </p:nvSpPr>
        <p:spPr>
          <a:xfrm>
            <a:off x="548640" y="548640"/>
            <a:ext cx="4311459"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3200" spc="-50">
                <a:gradFill>
                  <a:gsLst>
                    <a:gs pos="0">
                      <a:srgbClr val="2764E7"/>
                    </a:gs>
                    <a:gs pos="100000">
                      <a:srgbClr val="20BBC6"/>
                    </a:gs>
                    <a:gs pos="100000">
                      <a:schemeClr val="accent6">
                        <a:lumMod val="60000"/>
                        <a:lumOff val="40000"/>
                      </a:schemeClr>
                    </a:gs>
                  </a:gsLst>
                  <a:lin ang="2400000" scaled="0"/>
                </a:gradFill>
                <a:latin typeface="Segoe UI Semibold"/>
                <a:cs typeface="Segoe UI" pitchFamily="34" charset="0"/>
              </a:rPr>
              <a:t>Before You Begin Setup</a:t>
            </a:r>
            <a:endParaRPr lang="en-CA" sz="3200">
              <a:gradFill>
                <a:gsLst>
                  <a:gs pos="0">
                    <a:srgbClr val="2764E7"/>
                  </a:gs>
                  <a:gs pos="100000">
                    <a:srgbClr val="20BBC6"/>
                  </a:gs>
                  <a:gs pos="100000">
                    <a:schemeClr val="accent6">
                      <a:lumMod val="60000"/>
                      <a:lumOff val="40000"/>
                    </a:schemeClr>
                  </a:gs>
                </a:gsLst>
                <a:lin ang="2400000" scaled="0"/>
              </a:gradFill>
              <a:latin typeface="Segoe UI Semibold"/>
            </a:endParaRPr>
          </a:p>
        </p:txBody>
      </p:sp>
      <p:sp>
        <p:nvSpPr>
          <p:cNvPr id="5" name="TextBox 4">
            <a:extLst>
              <a:ext uri="{FF2B5EF4-FFF2-40B4-BE49-F238E27FC236}">
                <a16:creationId xmlns:a16="http://schemas.microsoft.com/office/drawing/2014/main" id="{4801F2C0-BBAE-3275-F7F8-8561C11C5739}"/>
              </a:ext>
            </a:extLst>
          </p:cNvPr>
          <p:cNvSpPr txBox="1"/>
          <p:nvPr/>
        </p:nvSpPr>
        <p:spPr>
          <a:xfrm>
            <a:off x="4022715" y="1463040"/>
            <a:ext cx="6096000" cy="215444"/>
          </a:xfrm>
          <a:prstGeom prst="rect">
            <a:avLst/>
          </a:prstGeom>
          <a:noFill/>
        </p:spPr>
        <p:txBody>
          <a:bodyPr wrap="square" lIns="0" tIns="0" rIns="0" bIns="0">
            <a:spAutoFit/>
          </a:bodyPr>
          <a:lstStyle/>
          <a:p>
            <a:pPr fontAlgn="t"/>
            <a:r>
              <a:rPr lang="en-US" sz="1400">
                <a:solidFill>
                  <a:schemeClr val="tx1">
                    <a:lumMod val="75000"/>
                    <a:lumOff val="25000"/>
                  </a:schemeClr>
                </a:solidFill>
                <a:latin typeface="+mj-lt"/>
              </a:rPr>
              <a:t>Think about which Skills library you want to enable</a:t>
            </a:r>
          </a:p>
        </p:txBody>
      </p:sp>
      <p:sp>
        <p:nvSpPr>
          <p:cNvPr id="2" name="TextBox 1">
            <a:extLst>
              <a:ext uri="{FF2B5EF4-FFF2-40B4-BE49-F238E27FC236}">
                <a16:creationId xmlns:a16="http://schemas.microsoft.com/office/drawing/2014/main" id="{9E553F4D-DEF2-7036-A62F-72AD3255E642}"/>
              </a:ext>
            </a:extLst>
          </p:cNvPr>
          <p:cNvSpPr txBox="1"/>
          <p:nvPr/>
        </p:nvSpPr>
        <p:spPr>
          <a:xfrm>
            <a:off x="548639" y="2449502"/>
            <a:ext cx="2905757" cy="1077218"/>
          </a:xfrm>
          <a:prstGeom prst="rect">
            <a:avLst/>
          </a:prstGeom>
          <a:noFill/>
        </p:spPr>
        <p:txBody>
          <a:bodyPr wrap="square" lIns="0" tIns="0" rIns="0" bIns="0" rtlCol="0">
            <a:spAutoFit/>
          </a:bodyPr>
          <a:lstStyle/>
          <a:p>
            <a:pPr fontAlgn="t"/>
            <a:r>
              <a:rPr lang="en-US" sz="1400">
                <a:solidFill>
                  <a:schemeClr val="tx1">
                    <a:lumMod val="75000"/>
                    <a:lumOff val="25000"/>
                  </a:schemeClr>
                </a:solidFill>
                <a:latin typeface="+mj-lt"/>
              </a:rPr>
              <a:t>People Skills will be deployed to users after setup</a:t>
            </a:r>
          </a:p>
          <a:p>
            <a:pPr fontAlgn="t"/>
            <a:r>
              <a:rPr lang="en-US" sz="1400">
                <a:solidFill>
                  <a:schemeClr val="tx1">
                    <a:lumMod val="75000"/>
                    <a:lumOff val="25000"/>
                  </a:schemeClr>
                </a:solidFill>
              </a:rPr>
              <a:t>Users will start seeing skills after </a:t>
            </a:r>
            <a:br>
              <a:rPr lang="en-US" sz="1400">
                <a:solidFill>
                  <a:schemeClr val="tx1">
                    <a:lumMod val="75000"/>
                    <a:lumOff val="25000"/>
                  </a:schemeClr>
                </a:solidFill>
              </a:rPr>
            </a:br>
            <a:r>
              <a:rPr lang="en-US" sz="1400">
                <a:solidFill>
                  <a:schemeClr val="tx1">
                    <a:lumMod val="75000"/>
                    <a:lumOff val="25000"/>
                  </a:schemeClr>
                </a:solidFill>
              </a:rPr>
              <a:t>48 hrs. </a:t>
            </a:r>
            <a:br>
              <a:rPr lang="en-US" sz="1400">
                <a:solidFill>
                  <a:schemeClr val="tx1">
                    <a:lumMod val="75000"/>
                    <a:lumOff val="25000"/>
                  </a:schemeClr>
                </a:solidFill>
              </a:rPr>
            </a:br>
            <a:endParaRPr lang="en-US" sz="1400">
              <a:solidFill>
                <a:schemeClr val="tx1">
                  <a:lumMod val="75000"/>
                  <a:lumOff val="25000"/>
                </a:schemeClr>
              </a:solidFill>
            </a:endParaRPr>
          </a:p>
        </p:txBody>
      </p:sp>
      <p:sp>
        <p:nvSpPr>
          <p:cNvPr id="6" name="TextBox 5">
            <a:extLst>
              <a:ext uri="{FF2B5EF4-FFF2-40B4-BE49-F238E27FC236}">
                <a16:creationId xmlns:a16="http://schemas.microsoft.com/office/drawing/2014/main" id="{7436FDBD-FB54-639A-C7A5-935BE11518DE}"/>
              </a:ext>
            </a:extLst>
          </p:cNvPr>
          <p:cNvSpPr txBox="1"/>
          <p:nvPr/>
        </p:nvSpPr>
        <p:spPr>
          <a:xfrm>
            <a:off x="561343" y="3651409"/>
            <a:ext cx="2905756" cy="1077218"/>
          </a:xfrm>
          <a:prstGeom prst="rect">
            <a:avLst/>
          </a:prstGeom>
          <a:noFill/>
        </p:spPr>
        <p:txBody>
          <a:bodyPr wrap="square" lIns="0" tIns="0" rIns="0" bIns="0" rtlCol="0">
            <a:spAutoFit/>
          </a:bodyPr>
          <a:lstStyle/>
          <a:p>
            <a:pPr fontAlgn="t"/>
            <a:r>
              <a:rPr lang="en-US" sz="1400">
                <a:solidFill>
                  <a:schemeClr val="tx1">
                    <a:lumMod val="75000"/>
                    <a:lumOff val="25000"/>
                  </a:schemeClr>
                </a:solidFill>
                <a:latin typeface="+mj-lt"/>
              </a:rPr>
              <a:t>Use privacy and visibility controls </a:t>
            </a:r>
            <a:br>
              <a:rPr lang="en-US" sz="1400">
                <a:solidFill>
                  <a:schemeClr val="tx1">
                    <a:lumMod val="75000"/>
                    <a:lumOff val="25000"/>
                  </a:schemeClr>
                </a:solidFill>
                <a:latin typeface="+mj-lt"/>
              </a:rPr>
            </a:br>
            <a:r>
              <a:rPr lang="en-US" sz="1400">
                <a:solidFill>
                  <a:schemeClr val="tx1">
                    <a:lumMod val="75000"/>
                    <a:lumOff val="25000"/>
                  </a:schemeClr>
                </a:solidFill>
                <a:latin typeface="+mj-lt"/>
              </a:rPr>
              <a:t>to restrict access</a:t>
            </a:r>
          </a:p>
          <a:p>
            <a:pPr fontAlgn="t"/>
            <a:r>
              <a:rPr lang="en-US" sz="1400">
                <a:solidFill>
                  <a:schemeClr val="tx1">
                    <a:lumMod val="75000"/>
                    <a:lumOff val="25000"/>
                  </a:schemeClr>
                </a:solidFill>
              </a:rPr>
              <a:t>Refer to our access controls and pilot guide </a:t>
            </a:r>
            <a:br>
              <a:rPr lang="en-US" sz="1400">
                <a:solidFill>
                  <a:schemeClr val="tx1">
                    <a:lumMod val="75000"/>
                    <a:lumOff val="25000"/>
                  </a:schemeClr>
                </a:solidFill>
              </a:rPr>
            </a:br>
            <a:endParaRPr lang="en-US" sz="1400">
              <a:solidFill>
                <a:schemeClr val="tx1">
                  <a:lumMod val="75000"/>
                  <a:lumOff val="25000"/>
                </a:schemeClr>
              </a:solidFill>
            </a:endParaRPr>
          </a:p>
        </p:txBody>
      </p:sp>
    </p:spTree>
    <p:extLst>
      <p:ext uri="{BB962C8B-B14F-4D97-AF65-F5344CB8AC3E}">
        <p14:creationId xmlns:p14="http://schemas.microsoft.com/office/powerpoint/2010/main" val="393814565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lue and white sky&#10;&#10;AI-generated content may be incorrect.">
            <a:extLst>
              <a:ext uri="{FF2B5EF4-FFF2-40B4-BE49-F238E27FC236}">
                <a16:creationId xmlns:a16="http://schemas.microsoft.com/office/drawing/2014/main" id="{667E610C-9125-A59F-45F9-28BE7AE84D2E}"/>
              </a:ext>
            </a:extLst>
          </p:cNvPr>
          <p:cNvPicPr>
            <a:picLocks noChangeAspect="1"/>
          </p:cNvPicPr>
          <p:nvPr/>
        </p:nvPicPr>
        <p:blipFill>
          <a:blip r:embed="rId4"/>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4D25A19B-8445-B42B-A972-EAEAD7D80DC3}"/>
              </a:ext>
            </a:extLst>
          </p:cNvPr>
          <p:cNvSpPr txBox="1">
            <a:spLocks/>
          </p:cNvSpPr>
          <p:nvPr/>
        </p:nvSpPr>
        <p:spPr>
          <a:xfrm>
            <a:off x="548640" y="548640"/>
            <a:ext cx="554736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3200" spc="-50">
                <a:gradFill>
                  <a:gsLst>
                    <a:gs pos="0">
                      <a:srgbClr val="2764E7"/>
                    </a:gs>
                    <a:gs pos="100000">
                      <a:srgbClr val="20BBC6"/>
                    </a:gs>
                    <a:gs pos="100000">
                      <a:schemeClr val="accent6">
                        <a:lumMod val="60000"/>
                        <a:lumOff val="40000"/>
                      </a:schemeClr>
                    </a:gs>
                  </a:gsLst>
                  <a:lin ang="2400000" scaled="0"/>
                </a:gradFill>
                <a:latin typeface="Segoe UI Semibold"/>
                <a:cs typeface="Segoe UI" pitchFamily="34" charset="0"/>
              </a:rPr>
              <a:t>Setup People Skills</a:t>
            </a:r>
            <a:endParaRPr lang="en-CA" sz="3200">
              <a:gradFill>
                <a:gsLst>
                  <a:gs pos="0">
                    <a:srgbClr val="2764E7"/>
                  </a:gs>
                  <a:gs pos="100000">
                    <a:srgbClr val="20BBC6"/>
                  </a:gs>
                  <a:gs pos="100000">
                    <a:schemeClr val="accent6">
                      <a:lumMod val="60000"/>
                      <a:lumOff val="40000"/>
                    </a:schemeClr>
                  </a:gs>
                </a:gsLst>
                <a:lin ang="2400000" scaled="0"/>
              </a:gradFill>
              <a:latin typeface="Segoe UI Semibold"/>
            </a:endParaRPr>
          </a:p>
        </p:txBody>
      </p:sp>
      <p:sp>
        <p:nvSpPr>
          <p:cNvPr id="10" name="TextBox 9">
            <a:hlinkClick r:id="rId5"/>
            <a:extLst>
              <a:ext uri="{FF2B5EF4-FFF2-40B4-BE49-F238E27FC236}">
                <a16:creationId xmlns:a16="http://schemas.microsoft.com/office/drawing/2014/main" id="{1595E391-41EC-BEA7-60F0-058036E4CCE3}"/>
              </a:ext>
            </a:extLst>
          </p:cNvPr>
          <p:cNvSpPr txBox="1"/>
          <p:nvPr/>
        </p:nvSpPr>
        <p:spPr>
          <a:xfrm>
            <a:off x="7517851" y="4117107"/>
            <a:ext cx="3840480" cy="369332"/>
          </a:xfrm>
          <a:prstGeom prst="rect">
            <a:avLst/>
          </a:prstGeom>
          <a:noFill/>
        </p:spPr>
        <p:txBody>
          <a:bodyPr wrap="square" lIns="0" tIns="0" rIns="0" bIns="0">
            <a:spAutoFit/>
          </a:bodyPr>
          <a:lstStyle/>
          <a:p>
            <a:pPr algn="ctr" fontAlgn="t">
              <a:lnSpc>
                <a:spcPct val="150000"/>
              </a:lnSpc>
            </a:pPr>
            <a:r>
              <a:rPr lang="en-US" sz="1600" u="sng">
                <a:solidFill>
                  <a:srgbClr val="2764E7"/>
                </a:solidFill>
                <a:latin typeface="+mj-lt"/>
                <a:hlinkClick r:id="rId6"/>
              </a:rPr>
              <a:t>People Skills setup documentation</a:t>
            </a:r>
            <a:endParaRPr lang="en-US" sz="1600" u="sng">
              <a:solidFill>
                <a:srgbClr val="2764E7"/>
              </a:solidFill>
            </a:endParaRPr>
          </a:p>
        </p:txBody>
      </p:sp>
      <p:sp>
        <p:nvSpPr>
          <p:cNvPr id="6" name="TextBox 5">
            <a:extLst>
              <a:ext uri="{FF2B5EF4-FFF2-40B4-BE49-F238E27FC236}">
                <a16:creationId xmlns:a16="http://schemas.microsoft.com/office/drawing/2014/main" id="{968FE6AB-F63C-812E-8CD0-8B04E303C1AA}"/>
              </a:ext>
            </a:extLst>
          </p:cNvPr>
          <p:cNvSpPr txBox="1"/>
          <p:nvPr/>
        </p:nvSpPr>
        <p:spPr>
          <a:xfrm>
            <a:off x="468086" y="1097280"/>
            <a:ext cx="4474028" cy="307777"/>
          </a:xfrm>
          <a:prstGeom prst="rect">
            <a:avLst/>
          </a:prstGeom>
          <a:noFill/>
        </p:spPr>
        <p:txBody>
          <a:bodyPr wrap="square">
            <a:spAutoFit/>
          </a:bodyPr>
          <a:lstStyle/>
          <a:p>
            <a:pPr marL="0" marR="0">
              <a:spcAft>
                <a:spcPts val="800"/>
              </a:spcAft>
              <a:buNone/>
            </a:pPr>
            <a:r>
              <a:rPr lang="en-US" sz="1400">
                <a:solidFill>
                  <a:schemeClr val="tx1">
                    <a:lumMod val="75000"/>
                    <a:lumOff val="25000"/>
                  </a:schemeClr>
                </a:solidFill>
                <a:ea typeface="Aptos" panose="020B0004020202020204" pitchFamily="34" charset="0"/>
                <a:cs typeface="Latha" panose="020B0604020202020204" pitchFamily="34" charset="0"/>
              </a:rPr>
              <a:t>Please follow the setup guide to set up People Skills. </a:t>
            </a:r>
            <a:endParaRPr lang="en-US" sz="1400">
              <a:solidFill>
                <a:schemeClr val="tx1">
                  <a:lumMod val="75000"/>
                  <a:lumOff val="25000"/>
                </a:schemeClr>
              </a:solidFill>
              <a:effectLst/>
              <a:ea typeface="Aptos" panose="020B0004020202020204" pitchFamily="34" charset="0"/>
              <a:cs typeface="Latha" panose="020B0604020202020204" pitchFamily="34" charset="0"/>
            </a:endParaRPr>
          </a:p>
        </p:txBody>
      </p:sp>
      <p:sp>
        <p:nvSpPr>
          <p:cNvPr id="7" name="TextBox 6">
            <a:extLst>
              <a:ext uri="{FF2B5EF4-FFF2-40B4-BE49-F238E27FC236}">
                <a16:creationId xmlns:a16="http://schemas.microsoft.com/office/drawing/2014/main" id="{6C01F5C9-F503-9478-50D1-EC3E8BC21FC8}"/>
              </a:ext>
            </a:extLst>
          </p:cNvPr>
          <p:cNvSpPr txBox="1"/>
          <p:nvPr/>
        </p:nvSpPr>
        <p:spPr>
          <a:xfrm>
            <a:off x="7517851" y="2638629"/>
            <a:ext cx="3840480" cy="969176"/>
          </a:xfrm>
          <a:prstGeom prst="rect">
            <a:avLst/>
          </a:prstGeom>
          <a:noFill/>
        </p:spPr>
        <p:txBody>
          <a:bodyPr wrap="square" lIns="0" tIns="0" rIns="0" bIns="0">
            <a:spAutoFit/>
          </a:bodyPr>
          <a:lstStyle/>
          <a:p>
            <a:pPr marL="0" marR="0">
              <a:lnSpc>
                <a:spcPts val="2560"/>
              </a:lnSpc>
              <a:spcAft>
                <a:spcPts val="800"/>
              </a:spcAft>
              <a:buNone/>
            </a:pPr>
            <a:r>
              <a:rPr lang="en-US" sz="1800">
                <a:solidFill>
                  <a:schemeClr val="tx1">
                    <a:lumMod val="75000"/>
                    <a:lumOff val="25000"/>
                  </a:schemeClr>
                </a:solidFill>
                <a:ea typeface="Aptos" panose="020B0004020202020204" pitchFamily="34" charset="0"/>
                <a:cs typeface="Latha" panose="020B0604020202020204" pitchFamily="34" charset="0"/>
              </a:rPr>
              <a:t>People Skills can be found on the Copilot page in the Microsoft 365 admin center</a:t>
            </a:r>
            <a:endParaRPr lang="en-US" sz="1800">
              <a:solidFill>
                <a:schemeClr val="tx1">
                  <a:lumMod val="75000"/>
                  <a:lumOff val="25000"/>
                </a:schemeClr>
              </a:solidFill>
              <a:effectLst/>
              <a:ea typeface="Aptos" panose="020B0004020202020204" pitchFamily="34" charset="0"/>
              <a:cs typeface="Latha" panose="020B0604020202020204" pitchFamily="34" charset="0"/>
            </a:endParaRPr>
          </a:p>
        </p:txBody>
      </p:sp>
      <p:pic>
        <p:nvPicPr>
          <p:cNvPr id="13" name="skills in admin center">
            <a:hlinkClick r:id="" action="ppaction://media"/>
            <a:extLst>
              <a:ext uri="{FF2B5EF4-FFF2-40B4-BE49-F238E27FC236}">
                <a16:creationId xmlns:a16="http://schemas.microsoft.com/office/drawing/2014/main" id="{7430676F-3C8D-7A2B-D739-A0D5E8CCF0C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48640" y="1986555"/>
            <a:ext cx="6238035" cy="3508895"/>
          </a:xfrm>
          <a:prstGeom prst="rect">
            <a:avLst/>
          </a:prstGeom>
          <a:ln>
            <a:noFill/>
          </a:ln>
          <a:effectLst>
            <a:outerShdw blurRad="315135" sx="103000" sy="103000" algn="tl" rotWithShape="0">
              <a:srgbClr val="2764E7">
                <a:alpha val="11186"/>
              </a:srgbClr>
            </a:outerShdw>
          </a:effectLst>
        </p:spPr>
      </p:pic>
      <p:sp>
        <p:nvSpPr>
          <p:cNvPr id="3" name="Rectangle: Rounded Corners 5">
            <a:extLst>
              <a:ext uri="{FF2B5EF4-FFF2-40B4-BE49-F238E27FC236}">
                <a16:creationId xmlns:a16="http://schemas.microsoft.com/office/drawing/2014/main" id="{C7BA9694-E95B-7943-5D85-73EFCD35E07A}"/>
              </a:ext>
            </a:extLst>
          </p:cNvPr>
          <p:cNvSpPr/>
          <p:nvPr/>
        </p:nvSpPr>
        <p:spPr bwMode="auto">
          <a:xfrm>
            <a:off x="7517851" y="4067679"/>
            <a:ext cx="3840480" cy="624158"/>
          </a:xfrm>
          <a:prstGeom prst="roundRect">
            <a:avLst>
              <a:gd name="adj" fmla="val 3196"/>
            </a:avLst>
          </a:prstGeom>
          <a:noFill/>
          <a:ln w="25400" cap="flat" cmpd="sng" algn="ctr">
            <a:gradFill flip="none" rotWithShape="1">
              <a:gsLst>
                <a:gs pos="0">
                  <a:srgbClr val="C03BC4">
                    <a:lumMod val="60000"/>
                    <a:lumOff val="40000"/>
                  </a:srgbClr>
                </a:gs>
                <a:gs pos="48000">
                  <a:srgbClr val="C03BC4">
                    <a:lumMod val="75000"/>
                  </a:srgbClr>
                </a:gs>
                <a:gs pos="100000">
                  <a:srgbClr val="0078D4">
                    <a:lumMod val="60000"/>
                    <a:lumOff val="40000"/>
                  </a:srgbClr>
                </a:gs>
              </a:gsLst>
              <a:lin ang="2700000" scaled="1"/>
              <a:tileRect/>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Display"/>
              <a:cs typeface="Segoe UI" pitchFamily="34" charset="0"/>
            </a:endParaRPr>
          </a:p>
        </p:txBody>
      </p:sp>
    </p:spTree>
    <p:extLst>
      <p:ext uri="{BB962C8B-B14F-4D97-AF65-F5344CB8AC3E}">
        <p14:creationId xmlns:p14="http://schemas.microsoft.com/office/powerpoint/2010/main" val="3978077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4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white sky&#10;&#10;AI-generated content may be incorrect.">
            <a:extLst>
              <a:ext uri="{FF2B5EF4-FFF2-40B4-BE49-F238E27FC236}">
                <a16:creationId xmlns:a16="http://schemas.microsoft.com/office/drawing/2014/main" id="{26D6B6FE-2AEC-D17D-215F-D98CDA50D04D}"/>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ABA1274-670B-EB87-FB1D-C11CED0D0F9A}"/>
              </a:ext>
            </a:extLst>
          </p:cNvPr>
          <p:cNvSpPr txBox="1"/>
          <p:nvPr/>
        </p:nvSpPr>
        <p:spPr>
          <a:xfrm>
            <a:off x="548640" y="1463040"/>
            <a:ext cx="9810385" cy="4970591"/>
          </a:xfrm>
          <a:prstGeom prst="rect">
            <a:avLst/>
          </a:prstGeom>
          <a:noFill/>
        </p:spPr>
        <p:txBody>
          <a:bodyPr wrap="square" lIns="0" tIns="0" rIns="0" bIns="0">
            <a:spAutoFit/>
          </a:bodyPr>
          <a:lstStyle/>
          <a:p>
            <a:pPr marL="0" marR="0">
              <a:spcAft>
                <a:spcPts val="800"/>
              </a:spcAft>
              <a:buNone/>
            </a:pPr>
            <a:r>
              <a:rPr lang="en-US" sz="1800">
                <a:solidFill>
                  <a:schemeClr val="tx1">
                    <a:lumMod val="75000"/>
                    <a:lumOff val="25000"/>
                  </a:schemeClr>
                </a:solidFill>
                <a:effectLst/>
                <a:ea typeface="Aptos" panose="020B0004020202020204" pitchFamily="34" charset="0"/>
                <a:cs typeface="Latha" panose="020B0604020202020204" pitchFamily="34" charset="0"/>
              </a:rPr>
              <a:t>As an admin, you can set privacy and visibility controls for users, groups, or the entire tenant to meet your organization's needs. </a:t>
            </a:r>
          </a:p>
          <a:p>
            <a:pPr marL="0" marR="0">
              <a:spcAft>
                <a:spcPts val="800"/>
              </a:spcAft>
              <a:buNone/>
            </a:pPr>
            <a:endParaRPr lang="en-US" sz="1800">
              <a:solidFill>
                <a:schemeClr val="tx1">
                  <a:lumMod val="75000"/>
                  <a:lumOff val="25000"/>
                </a:schemeClr>
              </a:solidFill>
              <a:effectLst/>
              <a:ea typeface="Aptos" panose="020B0004020202020204" pitchFamily="34" charset="0"/>
              <a:cs typeface="Latha" panose="020B0604020202020204" pitchFamily="34" charset="0"/>
            </a:endParaRPr>
          </a:p>
          <a:p>
            <a:pPr marL="0" marR="0">
              <a:spcAft>
                <a:spcPts val="800"/>
              </a:spcAft>
              <a:buNone/>
            </a:pPr>
            <a:r>
              <a:rPr lang="en-US" sz="1800">
                <a:solidFill>
                  <a:schemeClr val="tx1">
                    <a:lumMod val="75000"/>
                    <a:lumOff val="25000"/>
                  </a:schemeClr>
                </a:solidFill>
                <a:effectLst/>
                <a:ea typeface="Aptos" panose="020B0004020202020204" pitchFamily="34" charset="0"/>
                <a:cs typeface="Latha" panose="020B0604020202020204" pitchFamily="34" charset="0"/>
              </a:rPr>
              <a:t>If you need to restrict access based on local or business regulations (for example, e.g. Works Council requirements, business requirements for sub-organizations with confidential data) we provide access controls using</a:t>
            </a:r>
            <a:r>
              <a:rPr lang="en-US" sz="1800">
                <a:solidFill>
                  <a:schemeClr val="tx1">
                    <a:lumMod val="75000"/>
                    <a:lumOff val="25000"/>
                  </a:schemeClr>
                </a:solidFill>
                <a:effectLst/>
                <a:ea typeface="Aptos" panose="020B0004020202020204" pitchFamily="34" charset="0"/>
                <a:cs typeface="Aptos" panose="020B0004020202020204" pitchFamily="34" charset="0"/>
              </a:rPr>
              <a:t> </a:t>
            </a:r>
            <a:r>
              <a:rPr lang="en-US" sz="1800" u="sng">
                <a:solidFill>
                  <a:srgbClr val="467886"/>
                </a:solidFill>
                <a:effectLst/>
                <a:ea typeface="Aptos" panose="020B0004020202020204" pitchFamily="34" charset="0"/>
                <a:cs typeface="Latha" panose="020B0604020202020204" pitchFamily="34" charset="0"/>
                <a:hlinkClick r:id="rId3"/>
              </a:rPr>
              <a:t>Feature Access Management</a:t>
            </a:r>
            <a:r>
              <a:rPr lang="en-US" sz="1800">
                <a:effectLst/>
                <a:ea typeface="Aptos" panose="020B0004020202020204" pitchFamily="34" charset="0"/>
                <a:cs typeface="Latha" panose="020B0604020202020204" pitchFamily="34" charset="0"/>
              </a:rPr>
              <a:t> . </a:t>
            </a:r>
          </a:p>
          <a:p>
            <a:pPr marL="0" marR="0">
              <a:spcAft>
                <a:spcPts val="800"/>
              </a:spcAft>
              <a:buNone/>
            </a:pPr>
            <a:endParaRPr lang="en-US" sz="1800">
              <a:effectLst/>
              <a:ea typeface="Aptos" panose="020B0004020202020204" pitchFamily="34" charset="0"/>
              <a:cs typeface="Latha" panose="020B0604020202020204" pitchFamily="34" charset="0"/>
            </a:endParaRPr>
          </a:p>
          <a:p>
            <a:pPr marL="0" marR="0">
              <a:spcAft>
                <a:spcPts val="800"/>
              </a:spcAft>
              <a:buNone/>
            </a:pPr>
            <a:r>
              <a:rPr lang="en-US" sz="1800">
                <a:solidFill>
                  <a:schemeClr val="tx1">
                    <a:lumMod val="75000"/>
                    <a:lumOff val="25000"/>
                  </a:schemeClr>
                </a:solidFill>
                <a:latin typeface="+mj-lt"/>
                <a:ea typeface="Aptos" panose="020B0004020202020204" pitchFamily="34" charset="0"/>
                <a:cs typeface="Latha" panose="020B0604020202020204" pitchFamily="34" charset="0"/>
              </a:rPr>
              <a:t>Admins can setup these access controls during People Skills setup to comply with your local and business requirements </a:t>
            </a:r>
            <a:endParaRPr lang="en-US" sz="1800">
              <a:latin typeface="+mj-lt"/>
              <a:ea typeface="Aptos" panose="020B0004020202020204" pitchFamily="34" charset="0"/>
              <a:cs typeface="Latha" panose="020B0604020202020204" pitchFamily="34" charset="0"/>
            </a:endParaRPr>
          </a:p>
          <a:p>
            <a:pPr marL="0" marR="0">
              <a:lnSpc>
                <a:spcPct val="150000"/>
              </a:lnSpc>
              <a:spcAft>
                <a:spcPts val="800"/>
              </a:spcAft>
              <a:buNone/>
            </a:pPr>
            <a:r>
              <a:rPr lang="en-US" sz="1400">
                <a:effectLst/>
                <a:latin typeface="+mj-lt"/>
                <a:ea typeface="Aptos" panose="020B0004020202020204" pitchFamily="34" charset="0"/>
                <a:cs typeface="Latha" panose="020B0604020202020204" pitchFamily="34" charset="0"/>
              </a:rPr>
              <a:t>Resources</a:t>
            </a:r>
          </a:p>
          <a:p>
            <a:pPr marL="160020" marR="0" lvl="0" indent="-160020">
              <a:spcAft>
                <a:spcPts val="1200"/>
              </a:spcAft>
              <a:buFont typeface="Symbol" panose="05050102010706020507" pitchFamily="18" charset="2"/>
              <a:buChar char=""/>
            </a:pPr>
            <a:r>
              <a:rPr lang="en-US" sz="1400">
                <a:solidFill>
                  <a:schemeClr val="tx1">
                    <a:lumMod val="75000"/>
                    <a:lumOff val="25000"/>
                  </a:schemeClr>
                </a:solidFill>
                <a:effectLst/>
                <a:ea typeface="Aptos" panose="020B0004020202020204" pitchFamily="34" charset="0"/>
                <a:cs typeface="Latha" panose="020B0604020202020204" pitchFamily="34" charset="0"/>
              </a:rPr>
              <a:t>For details on the types of access controls we offer, please refer </a:t>
            </a:r>
            <a:r>
              <a:rPr lang="en-US" sz="1400">
                <a:solidFill>
                  <a:schemeClr val="tx1">
                    <a:lumMod val="75000"/>
                    <a:lumOff val="25000"/>
                  </a:schemeClr>
                </a:solidFill>
                <a:effectLst/>
                <a:ea typeface="Aptos" panose="020B0004020202020204" pitchFamily="34" charset="0"/>
                <a:cs typeface="Latha" panose="020B0604020202020204" pitchFamily="34" charset="0"/>
                <a:hlinkClick r:id="rId4"/>
              </a:rPr>
              <a:t>to </a:t>
            </a:r>
            <a:r>
              <a:rPr lang="en-US" sz="1400" u="sng">
                <a:solidFill>
                  <a:srgbClr val="467886"/>
                </a:solidFill>
                <a:effectLst/>
                <a:ea typeface="Aptos" panose="020B0004020202020204" pitchFamily="34" charset="0"/>
                <a:cs typeface="Latha" panose="020B0604020202020204" pitchFamily="34" charset="0"/>
                <a:hlinkClick r:id="rId4"/>
              </a:rPr>
              <a:t>People Skills documentation on MS learn</a:t>
            </a:r>
            <a:endParaRPr lang="en-US" sz="1400">
              <a:effectLst/>
              <a:ea typeface="Aptos" panose="020B0004020202020204" pitchFamily="34" charset="0"/>
              <a:cs typeface="Latha" panose="020B0604020202020204" pitchFamily="34" charset="0"/>
            </a:endParaRPr>
          </a:p>
          <a:p>
            <a:pPr marL="160020" marR="0" lvl="0" indent="-160020">
              <a:spcAft>
                <a:spcPts val="1200"/>
              </a:spcAft>
              <a:buFont typeface="Symbol" panose="05050102010706020507" pitchFamily="18" charset="2"/>
              <a:buChar char=""/>
            </a:pPr>
            <a:r>
              <a:rPr lang="en-US" sz="1400">
                <a:solidFill>
                  <a:schemeClr val="tx1">
                    <a:lumMod val="75000"/>
                    <a:lumOff val="25000"/>
                  </a:schemeClr>
                </a:solidFill>
                <a:effectLst/>
                <a:ea typeface="Aptos" panose="020B0004020202020204" pitchFamily="34" charset="0"/>
                <a:cs typeface="Latha" panose="020B0604020202020204" pitchFamily="34" charset="0"/>
              </a:rPr>
              <a:t>Detailed steps on how to set up access policies for People Skills, please refer to </a:t>
            </a:r>
            <a:r>
              <a:rPr lang="en-US" sz="1400" u="sng">
                <a:solidFill>
                  <a:srgbClr val="467886"/>
                </a:solidFill>
                <a:effectLst/>
                <a:ea typeface="Aptos" panose="020B0004020202020204" pitchFamily="34" charset="0"/>
                <a:cs typeface="Latha" panose="020B0604020202020204" pitchFamily="34" charset="0"/>
                <a:hlinkClick r:id="rId4"/>
              </a:rPr>
              <a:t>People Skills documentation on MS learn</a:t>
            </a:r>
            <a:endParaRPr lang="en-US" sz="1400">
              <a:effectLst/>
              <a:ea typeface="Aptos" panose="020B0004020202020204" pitchFamily="34" charset="0"/>
              <a:cs typeface="Latha" panose="020B0604020202020204" pitchFamily="34" charset="0"/>
            </a:endParaRPr>
          </a:p>
          <a:p>
            <a:pPr marL="160020" marR="0" lvl="0" indent="-160020">
              <a:spcAft>
                <a:spcPts val="1200"/>
              </a:spcAft>
              <a:buFont typeface="Symbol" panose="05050102010706020507" pitchFamily="18" charset="2"/>
              <a:buChar char=""/>
            </a:pPr>
            <a:r>
              <a:rPr lang="en-US" sz="1400">
                <a:solidFill>
                  <a:schemeClr val="tx1">
                    <a:lumMod val="75000"/>
                    <a:lumOff val="25000"/>
                  </a:schemeClr>
                </a:solidFill>
                <a:effectLst/>
                <a:ea typeface="Aptos" panose="020B0004020202020204" pitchFamily="34" charset="0"/>
                <a:cs typeface="Latha" panose="020B0604020202020204" pitchFamily="34" charset="0"/>
              </a:rPr>
              <a:t>For more details on what are access control policies and proper syntax for PowerShell cmdlets, please refer to </a:t>
            </a:r>
            <a:br>
              <a:rPr lang="en-US" sz="1400">
                <a:solidFill>
                  <a:schemeClr val="tx1">
                    <a:lumMod val="75000"/>
                    <a:lumOff val="25000"/>
                  </a:schemeClr>
                </a:solidFill>
                <a:ea typeface="Aptos" panose="020B0004020202020204" pitchFamily="34" charset="0"/>
                <a:cs typeface="Latha" panose="020B0604020202020204" pitchFamily="34" charset="0"/>
              </a:rPr>
            </a:br>
            <a:r>
              <a:rPr lang="en-US" sz="1400" u="sng">
                <a:solidFill>
                  <a:srgbClr val="467886"/>
                </a:solidFill>
                <a:effectLst/>
                <a:ea typeface="Aptos" panose="020B0004020202020204" pitchFamily="34" charset="0"/>
                <a:cs typeface="Latha" panose="020B0604020202020204" pitchFamily="34" charset="0"/>
                <a:hlinkClick r:id="rId3"/>
              </a:rPr>
              <a:t>Feature Access Management</a:t>
            </a:r>
            <a:endParaRPr lang="en-US" sz="1400" u="sng">
              <a:solidFill>
                <a:srgbClr val="467886"/>
              </a:solidFill>
              <a:effectLst/>
              <a:ea typeface="Aptos" panose="020B0004020202020204" pitchFamily="34" charset="0"/>
              <a:cs typeface="Latha" panose="020B0604020202020204" pitchFamily="34" charset="0"/>
            </a:endParaRPr>
          </a:p>
          <a:p>
            <a:pPr marL="160020" marR="0" lvl="0" indent="-160020">
              <a:spcAft>
                <a:spcPts val="1200"/>
              </a:spcAft>
              <a:buFont typeface="Symbol" panose="05050102010706020507" pitchFamily="18" charset="2"/>
              <a:buChar char=""/>
            </a:pPr>
            <a:endParaRPr lang="en-US" sz="1400">
              <a:effectLst/>
              <a:ea typeface="Aptos" panose="020B0004020202020204" pitchFamily="34" charset="0"/>
              <a:cs typeface="Latha" panose="020B0604020202020204" pitchFamily="34" charset="0"/>
            </a:endParaRPr>
          </a:p>
        </p:txBody>
      </p:sp>
      <p:sp>
        <p:nvSpPr>
          <p:cNvPr id="3" name="Title 1">
            <a:extLst>
              <a:ext uri="{FF2B5EF4-FFF2-40B4-BE49-F238E27FC236}">
                <a16:creationId xmlns:a16="http://schemas.microsoft.com/office/drawing/2014/main" id="{218E0AFA-80D5-9FB3-B3EF-9B908CD7561F}"/>
              </a:ext>
            </a:extLst>
          </p:cNvPr>
          <p:cNvSpPr txBox="1">
            <a:spLocks/>
          </p:cNvSpPr>
          <p:nvPr/>
        </p:nvSpPr>
        <p:spPr>
          <a:xfrm>
            <a:off x="548639" y="548640"/>
            <a:ext cx="10359025"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3200" spc="-50">
                <a:gradFill>
                  <a:gsLst>
                    <a:gs pos="0">
                      <a:srgbClr val="2764E7"/>
                    </a:gs>
                    <a:gs pos="100000">
                      <a:srgbClr val="20BBC6"/>
                    </a:gs>
                    <a:gs pos="100000">
                      <a:schemeClr val="accent6">
                        <a:lumMod val="60000"/>
                        <a:lumOff val="40000"/>
                      </a:schemeClr>
                    </a:gs>
                  </a:gsLst>
                  <a:lin ang="2400000" scaled="0"/>
                </a:gradFill>
                <a:latin typeface="Segoe UI Semibold"/>
                <a:cs typeface="Segoe UI" pitchFamily="34" charset="0"/>
              </a:rPr>
              <a:t>Configure Privacy &amp; Visibility Settings</a:t>
            </a:r>
            <a:endParaRPr lang="en-CA" sz="3200">
              <a:gradFill>
                <a:gsLst>
                  <a:gs pos="0">
                    <a:srgbClr val="2764E7"/>
                  </a:gs>
                  <a:gs pos="100000">
                    <a:srgbClr val="20BBC6"/>
                  </a:gs>
                  <a:gs pos="100000">
                    <a:schemeClr val="accent6">
                      <a:lumMod val="60000"/>
                      <a:lumOff val="40000"/>
                    </a:schemeClr>
                  </a:gs>
                </a:gsLst>
                <a:lin ang="2400000" scaled="0"/>
              </a:gradFill>
              <a:latin typeface="Segoe UI Semibold"/>
            </a:endParaRPr>
          </a:p>
        </p:txBody>
      </p:sp>
    </p:spTree>
    <p:extLst>
      <p:ext uri="{BB962C8B-B14F-4D97-AF65-F5344CB8AC3E}">
        <p14:creationId xmlns:p14="http://schemas.microsoft.com/office/powerpoint/2010/main" val="26396929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3C48492-7175-F9BC-F901-2184F492D799}"/>
              </a:ext>
            </a:extLst>
          </p:cNvPr>
          <p:cNvPicPr>
            <a:picLocks noChangeAspect="1"/>
          </p:cNvPicPr>
          <p:nvPr/>
        </p:nvPicPr>
        <p:blipFill>
          <a:blip r:embed="rId3"/>
          <a:srcRect/>
          <a:stretch/>
        </p:blipFill>
        <p:spPr>
          <a:xfrm>
            <a:off x="0" y="0"/>
            <a:ext cx="12192000" cy="6858788"/>
          </a:xfrm>
          <a:prstGeom prst="rect">
            <a:avLst/>
          </a:prstGeom>
        </p:spPr>
      </p:pic>
      <p:sp>
        <p:nvSpPr>
          <p:cNvPr id="7" name="Rectangle 6">
            <a:extLst>
              <a:ext uri="{FF2B5EF4-FFF2-40B4-BE49-F238E27FC236}">
                <a16:creationId xmlns:a16="http://schemas.microsoft.com/office/drawing/2014/main" id="{B2006266-AFC6-037A-D1AD-E0E17F466581}"/>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7" name="Title 1">
            <a:extLst>
              <a:ext uri="{FF2B5EF4-FFF2-40B4-BE49-F238E27FC236}">
                <a16:creationId xmlns:a16="http://schemas.microsoft.com/office/drawing/2014/main" id="{759E5D24-5F7E-A8D8-A730-3EA67667A35C}"/>
              </a:ext>
            </a:extLst>
          </p:cNvPr>
          <p:cNvSpPr txBox="1">
            <a:spLocks/>
          </p:cNvSpPr>
          <p:nvPr/>
        </p:nvSpPr>
        <p:spPr>
          <a:xfrm>
            <a:off x="548640" y="548640"/>
            <a:ext cx="4199467"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3200" spc="-50">
                <a:gradFill>
                  <a:gsLst>
                    <a:gs pos="0">
                      <a:srgbClr val="2764E7"/>
                    </a:gs>
                    <a:gs pos="100000">
                      <a:srgbClr val="20BBC6"/>
                    </a:gs>
                    <a:gs pos="100000">
                      <a:schemeClr val="accent6">
                        <a:lumMod val="60000"/>
                        <a:lumOff val="40000"/>
                      </a:schemeClr>
                    </a:gs>
                  </a:gsLst>
                  <a:lin ang="2400000" scaled="0"/>
                </a:gradFill>
                <a:latin typeface="Segoe UI Semibold"/>
                <a:cs typeface="Segoe UI" pitchFamily="34" charset="0"/>
              </a:rPr>
              <a:t>Table of Contents</a:t>
            </a:r>
            <a:endParaRPr lang="en-CA" sz="3200">
              <a:gradFill>
                <a:gsLst>
                  <a:gs pos="0">
                    <a:srgbClr val="2764E7"/>
                  </a:gs>
                  <a:gs pos="100000">
                    <a:srgbClr val="20BBC6"/>
                  </a:gs>
                  <a:gs pos="100000">
                    <a:schemeClr val="accent6">
                      <a:lumMod val="60000"/>
                      <a:lumOff val="40000"/>
                    </a:schemeClr>
                  </a:gs>
                </a:gsLst>
                <a:lin ang="2400000" scaled="0"/>
              </a:gradFill>
              <a:latin typeface="Segoe UI Semibold"/>
            </a:endParaRPr>
          </a:p>
        </p:txBody>
      </p:sp>
      <p:sp>
        <p:nvSpPr>
          <p:cNvPr id="22" name="Title 1">
            <a:extLst>
              <a:ext uri="{FF2B5EF4-FFF2-40B4-BE49-F238E27FC236}">
                <a16:creationId xmlns:a16="http://schemas.microsoft.com/office/drawing/2014/main" id="{4888A236-B9FB-907F-AAE1-9337CCA50FA1}"/>
              </a:ext>
            </a:extLst>
          </p:cNvPr>
          <p:cNvSpPr txBox="1">
            <a:spLocks/>
          </p:cNvSpPr>
          <p:nvPr/>
        </p:nvSpPr>
        <p:spPr>
          <a:xfrm>
            <a:off x="548640" y="1463040"/>
            <a:ext cx="4199467" cy="3077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2000" spc="-50" dirty="0">
                <a:gradFill>
                  <a:gsLst>
                    <a:gs pos="0">
                      <a:srgbClr val="2764E7"/>
                    </a:gs>
                    <a:gs pos="100000">
                      <a:srgbClr val="7030A0"/>
                    </a:gs>
                  </a:gsLst>
                  <a:lin ang="2400000" scaled="0"/>
                </a:gradFill>
                <a:cs typeface="Segoe UI" pitchFamily="34" charset="0"/>
                <a:hlinkClick r:id="rId4" action="ppaction://hlinksldjump"/>
              </a:rPr>
              <a:t>Plan &amp; Prepare for deployment</a:t>
            </a:r>
            <a:endParaRPr lang="en-CA" sz="2000" dirty="0">
              <a:gradFill>
                <a:gsLst>
                  <a:gs pos="0">
                    <a:srgbClr val="2764E7"/>
                  </a:gs>
                  <a:gs pos="100000">
                    <a:srgbClr val="7030A0"/>
                  </a:gs>
                </a:gsLst>
                <a:lin ang="2400000" scaled="0"/>
              </a:gradFill>
            </a:endParaRPr>
          </a:p>
        </p:txBody>
      </p:sp>
      <p:cxnSp>
        <p:nvCxnSpPr>
          <p:cNvPr id="25" name="Straight Connector 24">
            <a:extLst>
              <a:ext uri="{FF2B5EF4-FFF2-40B4-BE49-F238E27FC236}">
                <a16:creationId xmlns:a16="http://schemas.microsoft.com/office/drawing/2014/main" id="{FDB43A4D-DE48-A4C1-2CA4-A0917FC4793F}"/>
              </a:ext>
            </a:extLst>
          </p:cNvPr>
          <p:cNvCxnSpPr>
            <a:cxnSpLocks/>
          </p:cNvCxnSpPr>
          <p:nvPr/>
        </p:nvCxnSpPr>
        <p:spPr>
          <a:xfrm>
            <a:off x="548640" y="1955867"/>
            <a:ext cx="3216536" cy="0"/>
          </a:xfrm>
          <a:prstGeom prst="line">
            <a:avLst/>
          </a:prstGeom>
          <a:ln w="9525">
            <a:gradFill>
              <a:gsLst>
                <a:gs pos="0">
                  <a:schemeClr val="tx2">
                    <a:lumMod val="50000"/>
                    <a:lumOff val="50000"/>
                    <a:alpha val="27000"/>
                  </a:schemeClr>
                </a:gs>
                <a:gs pos="100000">
                  <a:srgbClr val="20BBC6">
                    <a:alpha val="50040"/>
                  </a:srgbClr>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11A7D9FC-A90E-BDC6-B171-DAA91DD1AA84}"/>
              </a:ext>
            </a:extLst>
          </p:cNvPr>
          <p:cNvSpPr txBox="1">
            <a:spLocks/>
          </p:cNvSpPr>
          <p:nvPr/>
        </p:nvSpPr>
        <p:spPr>
          <a:xfrm>
            <a:off x="548640" y="2123161"/>
            <a:ext cx="4199467" cy="3077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2000" spc="-50" dirty="0">
                <a:gradFill>
                  <a:gsLst>
                    <a:gs pos="0">
                      <a:srgbClr val="2764E7"/>
                    </a:gs>
                    <a:gs pos="100000">
                      <a:srgbClr val="7030A0"/>
                    </a:gs>
                  </a:gsLst>
                  <a:lin ang="2400000" scaled="0"/>
                </a:gradFill>
                <a:cs typeface="Segoe UI" pitchFamily="34" charset="0"/>
                <a:hlinkClick r:id="rId5" action="ppaction://hlinksldjump">
                  <a:extLst>
                    <a:ext uri="{A12FA001-AC4F-418D-AE19-62706E023703}">
                      <ahyp:hlinkClr xmlns:ahyp="http://schemas.microsoft.com/office/drawing/2018/hyperlinkcolor" val="tx"/>
                    </a:ext>
                  </a:extLst>
                </a:hlinkClick>
              </a:rPr>
              <a:t>Setup Pre-requisites</a:t>
            </a:r>
            <a:endParaRPr lang="en-CA" sz="2000" spc="-50" dirty="0">
              <a:gradFill>
                <a:gsLst>
                  <a:gs pos="0">
                    <a:srgbClr val="2764E7"/>
                  </a:gs>
                  <a:gs pos="100000">
                    <a:srgbClr val="7030A0"/>
                  </a:gs>
                </a:gsLst>
                <a:lin ang="2400000" scaled="0"/>
              </a:gradFill>
              <a:cs typeface="Segoe UI" pitchFamily="34" charset="0"/>
            </a:endParaRPr>
          </a:p>
        </p:txBody>
      </p:sp>
      <p:sp>
        <p:nvSpPr>
          <p:cNvPr id="35" name="Title 1">
            <a:extLst>
              <a:ext uri="{FF2B5EF4-FFF2-40B4-BE49-F238E27FC236}">
                <a16:creationId xmlns:a16="http://schemas.microsoft.com/office/drawing/2014/main" id="{02D75A41-AAAF-85E0-6A97-C78FDA1657D8}"/>
              </a:ext>
            </a:extLst>
          </p:cNvPr>
          <p:cNvSpPr txBox="1">
            <a:spLocks/>
          </p:cNvSpPr>
          <p:nvPr/>
        </p:nvSpPr>
        <p:spPr>
          <a:xfrm>
            <a:off x="548640" y="2783282"/>
            <a:ext cx="4199467" cy="3077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2000" spc="-50" dirty="0">
                <a:gradFill>
                  <a:gsLst>
                    <a:gs pos="0">
                      <a:srgbClr val="2764E7"/>
                    </a:gs>
                    <a:gs pos="100000">
                      <a:srgbClr val="7030A0"/>
                    </a:gs>
                  </a:gsLst>
                  <a:lin ang="2400000" scaled="0"/>
                </a:gradFill>
                <a:cs typeface="Segoe UI" pitchFamily="34" charset="0"/>
                <a:hlinkClick r:id="rId6" action="ppaction://hlinksldjump">
                  <a:extLst>
                    <a:ext uri="{A12FA001-AC4F-418D-AE19-62706E023703}">
                      <ahyp:hlinkClr xmlns:ahyp="http://schemas.microsoft.com/office/drawing/2018/hyperlinkcolor" val="tx"/>
                    </a:ext>
                  </a:extLst>
                </a:hlinkClick>
              </a:rPr>
              <a:t>Configure &amp; Deploy People Skills</a:t>
            </a:r>
            <a:endParaRPr lang="en-CA" sz="2000" spc="-50" dirty="0">
              <a:gradFill>
                <a:gsLst>
                  <a:gs pos="0">
                    <a:srgbClr val="2764E7"/>
                  </a:gs>
                  <a:gs pos="100000">
                    <a:srgbClr val="7030A0"/>
                  </a:gs>
                </a:gsLst>
                <a:lin ang="2400000" scaled="0"/>
              </a:gradFill>
              <a:cs typeface="Segoe UI" pitchFamily="34" charset="0"/>
            </a:endParaRPr>
          </a:p>
        </p:txBody>
      </p:sp>
      <p:sp>
        <p:nvSpPr>
          <p:cNvPr id="37" name="Title 1">
            <a:extLst>
              <a:ext uri="{FF2B5EF4-FFF2-40B4-BE49-F238E27FC236}">
                <a16:creationId xmlns:a16="http://schemas.microsoft.com/office/drawing/2014/main" id="{AB503F3C-8E23-35B4-936E-FBD750D4E6A2}"/>
              </a:ext>
            </a:extLst>
          </p:cNvPr>
          <p:cNvSpPr txBox="1">
            <a:spLocks/>
          </p:cNvSpPr>
          <p:nvPr/>
        </p:nvSpPr>
        <p:spPr>
          <a:xfrm>
            <a:off x="548640" y="3443403"/>
            <a:ext cx="4199467" cy="3077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2000" spc="-50" dirty="0">
                <a:gradFill>
                  <a:gsLst>
                    <a:gs pos="0">
                      <a:srgbClr val="2764E7"/>
                    </a:gs>
                    <a:gs pos="100000">
                      <a:srgbClr val="7030A0"/>
                    </a:gs>
                  </a:gsLst>
                  <a:lin ang="2400000" scaled="0"/>
                </a:gradFill>
                <a:cs typeface="Segoe UI" pitchFamily="34" charset="0"/>
                <a:hlinkClick r:id="rId7" action="ppaction://hlinksldjump">
                  <a:extLst>
                    <a:ext uri="{A12FA001-AC4F-418D-AE19-62706E023703}">
                      <ahyp:hlinkClr xmlns:ahyp="http://schemas.microsoft.com/office/drawing/2018/hyperlinkcolor" val="tx"/>
                    </a:ext>
                  </a:extLst>
                </a:hlinkClick>
              </a:rPr>
              <a:t>Inform users &amp; Assess performance</a:t>
            </a:r>
            <a:endParaRPr lang="en-CA" sz="2000" spc="-50" dirty="0">
              <a:gradFill>
                <a:gsLst>
                  <a:gs pos="0">
                    <a:srgbClr val="2764E7"/>
                  </a:gs>
                  <a:gs pos="100000">
                    <a:srgbClr val="7030A0"/>
                  </a:gs>
                </a:gsLst>
                <a:lin ang="2400000" scaled="0"/>
              </a:gradFill>
              <a:cs typeface="Segoe UI" pitchFamily="34" charset="0"/>
            </a:endParaRPr>
          </a:p>
        </p:txBody>
      </p:sp>
      <p:sp>
        <p:nvSpPr>
          <p:cNvPr id="39" name="Title 1">
            <a:extLst>
              <a:ext uri="{FF2B5EF4-FFF2-40B4-BE49-F238E27FC236}">
                <a16:creationId xmlns:a16="http://schemas.microsoft.com/office/drawing/2014/main" id="{17CD8889-2AB4-A7FC-2F79-A83601046D3A}"/>
              </a:ext>
            </a:extLst>
          </p:cNvPr>
          <p:cNvSpPr txBox="1">
            <a:spLocks/>
          </p:cNvSpPr>
          <p:nvPr/>
        </p:nvSpPr>
        <p:spPr>
          <a:xfrm>
            <a:off x="548640" y="4103523"/>
            <a:ext cx="4199467" cy="3077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2000" spc="-50" dirty="0">
                <a:gradFill>
                  <a:gsLst>
                    <a:gs pos="0">
                      <a:srgbClr val="2764E7"/>
                    </a:gs>
                    <a:gs pos="100000">
                      <a:srgbClr val="7030A0"/>
                    </a:gs>
                  </a:gsLst>
                  <a:lin ang="2400000" scaled="0"/>
                </a:gradFill>
                <a:cs typeface="Segoe UI" pitchFamily="34" charset="0"/>
                <a:hlinkClick r:id="rId8" action="ppaction://hlinksldjump">
                  <a:extLst>
                    <a:ext uri="{A12FA001-AC4F-418D-AE19-62706E023703}">
                      <ahyp:hlinkClr xmlns:ahyp="http://schemas.microsoft.com/office/drawing/2018/hyperlinkcolor" val="tx"/>
                    </a:ext>
                  </a:extLst>
                </a:hlinkClick>
              </a:rPr>
              <a:t>Resources &amp; Support</a:t>
            </a:r>
            <a:endParaRPr lang="en-CA" sz="2000" spc="-50" dirty="0">
              <a:gradFill>
                <a:gsLst>
                  <a:gs pos="0">
                    <a:srgbClr val="2764E7"/>
                  </a:gs>
                  <a:gs pos="100000">
                    <a:srgbClr val="7030A0"/>
                  </a:gs>
                </a:gsLst>
                <a:lin ang="2400000" scaled="0"/>
              </a:gradFill>
              <a:cs typeface="Segoe UI" pitchFamily="34" charset="0"/>
            </a:endParaRPr>
          </a:p>
        </p:txBody>
      </p:sp>
      <p:cxnSp>
        <p:nvCxnSpPr>
          <p:cNvPr id="43" name="Straight Connector 42">
            <a:extLst>
              <a:ext uri="{FF2B5EF4-FFF2-40B4-BE49-F238E27FC236}">
                <a16:creationId xmlns:a16="http://schemas.microsoft.com/office/drawing/2014/main" id="{084C13E0-03BB-9951-94DB-5ACD12E54899}"/>
              </a:ext>
            </a:extLst>
          </p:cNvPr>
          <p:cNvCxnSpPr>
            <a:cxnSpLocks/>
          </p:cNvCxnSpPr>
          <p:nvPr/>
        </p:nvCxnSpPr>
        <p:spPr>
          <a:xfrm>
            <a:off x="548640" y="2627460"/>
            <a:ext cx="3216536" cy="0"/>
          </a:xfrm>
          <a:prstGeom prst="line">
            <a:avLst/>
          </a:prstGeom>
          <a:ln w="9525">
            <a:gradFill>
              <a:gsLst>
                <a:gs pos="0">
                  <a:schemeClr val="tx2">
                    <a:lumMod val="50000"/>
                    <a:lumOff val="50000"/>
                    <a:alpha val="27000"/>
                  </a:schemeClr>
                </a:gs>
                <a:gs pos="100000">
                  <a:srgbClr val="20BBC6">
                    <a:alpha val="50040"/>
                  </a:srgbClr>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8A75B4B-0A41-F65F-2880-BD55821409DF}"/>
              </a:ext>
            </a:extLst>
          </p:cNvPr>
          <p:cNvCxnSpPr>
            <a:cxnSpLocks/>
          </p:cNvCxnSpPr>
          <p:nvPr/>
        </p:nvCxnSpPr>
        <p:spPr>
          <a:xfrm>
            <a:off x="548640" y="3288721"/>
            <a:ext cx="3216536" cy="0"/>
          </a:xfrm>
          <a:prstGeom prst="line">
            <a:avLst/>
          </a:prstGeom>
          <a:ln w="9525">
            <a:gradFill>
              <a:gsLst>
                <a:gs pos="0">
                  <a:schemeClr val="tx2">
                    <a:lumMod val="50000"/>
                    <a:lumOff val="50000"/>
                    <a:alpha val="27000"/>
                  </a:schemeClr>
                </a:gs>
                <a:gs pos="100000">
                  <a:srgbClr val="20BBC6">
                    <a:alpha val="50040"/>
                  </a:srgbClr>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7E67297-B5B7-8A29-658C-9DA03B4702DC}"/>
              </a:ext>
            </a:extLst>
          </p:cNvPr>
          <p:cNvCxnSpPr>
            <a:cxnSpLocks/>
          </p:cNvCxnSpPr>
          <p:nvPr/>
        </p:nvCxnSpPr>
        <p:spPr>
          <a:xfrm>
            <a:off x="548640" y="3939650"/>
            <a:ext cx="3216536" cy="0"/>
          </a:xfrm>
          <a:prstGeom prst="line">
            <a:avLst/>
          </a:prstGeom>
          <a:ln w="9525">
            <a:gradFill>
              <a:gsLst>
                <a:gs pos="0">
                  <a:schemeClr val="tx2">
                    <a:lumMod val="50000"/>
                    <a:lumOff val="50000"/>
                    <a:alpha val="27000"/>
                  </a:schemeClr>
                </a:gs>
                <a:gs pos="100000">
                  <a:srgbClr val="20BBC6">
                    <a:alpha val="50040"/>
                  </a:srgbClr>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0C0A3795-90D8-16A8-AFC2-8A9C716E65A1}"/>
              </a:ext>
            </a:extLst>
          </p:cNvPr>
          <p:cNvPicPr>
            <a:picLocks noChangeAspect="1"/>
          </p:cNvPicPr>
          <p:nvPr/>
        </p:nvPicPr>
        <p:blipFill>
          <a:blip r:embed="rId9"/>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3638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106" descr="A blue and white sky&#10;&#10;AI-generated content may be incorrect.">
            <a:extLst>
              <a:ext uri="{FF2B5EF4-FFF2-40B4-BE49-F238E27FC236}">
                <a16:creationId xmlns:a16="http://schemas.microsoft.com/office/drawing/2014/main" id="{A7A064E7-71EF-CBE9-91CC-8743F09D01E2}"/>
              </a:ext>
            </a:extLst>
          </p:cNvPr>
          <p:cNvPicPr>
            <a:picLocks noChangeAspect="1"/>
          </p:cNvPicPr>
          <p:nvPr/>
        </p:nvPicPr>
        <p:blipFill>
          <a:blip r:embed="rId2"/>
          <a:stretch>
            <a:fillRect/>
          </a:stretch>
        </p:blipFill>
        <p:spPr>
          <a:xfrm>
            <a:off x="0" y="0"/>
            <a:ext cx="12192000" cy="6858000"/>
          </a:xfrm>
          <a:prstGeom prst="rect">
            <a:avLst/>
          </a:prstGeom>
        </p:spPr>
      </p:pic>
      <p:sp>
        <p:nvSpPr>
          <p:cNvPr id="43" name="TextBox 42">
            <a:extLst>
              <a:ext uri="{FF2B5EF4-FFF2-40B4-BE49-F238E27FC236}">
                <a16:creationId xmlns:a16="http://schemas.microsoft.com/office/drawing/2014/main" id="{C2D5AF69-110E-B9DB-D77C-2D43ED5843BB}"/>
              </a:ext>
            </a:extLst>
          </p:cNvPr>
          <p:cNvSpPr txBox="1"/>
          <p:nvPr/>
        </p:nvSpPr>
        <p:spPr>
          <a:xfrm>
            <a:off x="588263" y="1097280"/>
            <a:ext cx="11055097" cy="646331"/>
          </a:xfrm>
          <a:prstGeom prst="rect">
            <a:avLst/>
          </a:prstGeom>
          <a:noFill/>
        </p:spPr>
        <p:txBody>
          <a:bodyPr wrap="square" lIns="0" tIns="0" rIns="0" bIns="0" rtlCol="0">
            <a:spAutoFit/>
          </a:bodyPr>
          <a:lstStyle/>
          <a:p>
            <a:pPr>
              <a:defRPr/>
            </a:pPr>
            <a:r>
              <a:rPr lang="en-US" sz="1400">
                <a:solidFill>
                  <a:schemeClr val="tx1">
                    <a:lumMod val="75000"/>
                    <a:lumOff val="25000"/>
                  </a:schemeClr>
                </a:solidFill>
              </a:rPr>
              <a:t>Admins can configure default privacy settings for skills using </a:t>
            </a:r>
            <a:r>
              <a:rPr kumimoji="0" lang="en-US" sz="1400" b="0" i="0" u="none" strike="noStrike" kern="0" cap="none" spc="0" normalizeH="0" baseline="0" noProof="0">
                <a:ln>
                  <a:noFill/>
                </a:ln>
                <a:solidFill>
                  <a:srgbClr val="0078D4"/>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Feature Access Management</a:t>
            </a:r>
            <a:r>
              <a:rPr kumimoji="0" lang="en-US" sz="1400" b="0" i="0" u="none" strike="noStrike" kern="0" cap="none" spc="0" normalizeH="0" baseline="0" noProof="0">
                <a:ln>
                  <a:noFill/>
                </a:ln>
                <a:solidFill>
                  <a:schemeClr val="tx1">
                    <a:lumMod val="75000"/>
                    <a:lumOff val="25000"/>
                  </a:schemeClr>
                </a:solidFill>
                <a:effectLst/>
                <a:uLnTx/>
                <a:uFillTx/>
                <a:latin typeface="Segoe UI"/>
                <a:ea typeface="+mn-ea"/>
                <a:cs typeface="+mn-cs"/>
              </a:rPr>
              <a:t> </a:t>
            </a:r>
            <a:r>
              <a:rPr lang="en-US" sz="1400">
                <a:solidFill>
                  <a:schemeClr val="tx1">
                    <a:lumMod val="75000"/>
                    <a:lumOff val="25000"/>
                  </a:schemeClr>
                </a:solidFill>
              </a:rPr>
              <a:t>by creating access policies that apply across the tenant or target specific users, groups, or regions. For detailed steps on setting up an access policy, refer to the </a:t>
            </a:r>
            <a:r>
              <a:rPr kumimoji="0" lang="en-US" sz="1400" b="0" i="0" u="none" strike="noStrike" kern="0" cap="none" spc="0" normalizeH="0" baseline="0" noProof="0">
                <a:ln>
                  <a:noFill/>
                </a:ln>
                <a:solidFill>
                  <a:srgbClr val="0078D4"/>
                </a:solidFill>
                <a:effectLst/>
                <a:uLnTx/>
                <a:uFillTx/>
                <a:latin typeface="Segoe UI"/>
                <a:ea typeface="+mn-ea"/>
                <a:cs typeface="+mn-cs"/>
                <a:hlinkClick r:id="rId4">
                  <a:extLst>
                    <a:ext uri="{A12FA001-AC4F-418D-AE19-62706E023703}">
                      <ahyp:hlinkClr xmlns:ahyp="http://schemas.microsoft.com/office/drawing/2018/hyperlinkcolor" val="tx"/>
                    </a:ext>
                  </a:extLst>
                </a:hlinkClick>
              </a:rPr>
              <a:t>People Skills settings documentation. </a:t>
            </a:r>
            <a:endParaRPr kumimoji="0" lang="en-US" sz="1400" b="0" i="0" u="none" strike="noStrike" kern="0" cap="none" spc="0" normalizeH="0" baseline="0" noProof="0">
              <a:ln>
                <a:noFill/>
              </a:ln>
              <a:solidFill>
                <a:srgbClr val="0078D4"/>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FA9C1FBF-AE2D-CEF8-B204-14868C469459}"/>
              </a:ext>
            </a:extLst>
          </p:cNvPr>
          <p:cNvSpPr txBox="1"/>
          <p:nvPr/>
        </p:nvSpPr>
        <p:spPr>
          <a:xfrm>
            <a:off x="815418" y="2948326"/>
            <a:ext cx="3027304" cy="242567"/>
          </a:xfrm>
          <a:prstGeom prst="rect">
            <a:avLst/>
          </a:prstGeom>
          <a:noFill/>
        </p:spPr>
        <p:txBody>
          <a:bodyPr wrap="none" lIns="0" tIns="0" rIns="0" bIns="0" rtlCol="0">
            <a:spAutoFit/>
          </a:bodyPr>
          <a:lstStyle/>
          <a:p>
            <a:pPr>
              <a:lnSpc>
                <a:spcPct val="150000"/>
              </a:lnSpc>
              <a:defRPr/>
            </a:pPr>
            <a:r>
              <a:rPr lang="en-US" sz="1200">
                <a:solidFill>
                  <a:schemeClr val="tx1">
                    <a:lumMod val="75000"/>
                    <a:lumOff val="25000"/>
                  </a:schemeClr>
                </a:solidFill>
              </a:rPr>
              <a:t>Will users receive AI-based skill suggestions?</a:t>
            </a:r>
          </a:p>
        </p:txBody>
      </p:sp>
      <p:sp>
        <p:nvSpPr>
          <p:cNvPr id="15" name="TextBox 14">
            <a:extLst>
              <a:ext uri="{FF2B5EF4-FFF2-40B4-BE49-F238E27FC236}">
                <a16:creationId xmlns:a16="http://schemas.microsoft.com/office/drawing/2014/main" id="{985F0E6D-CED2-3264-83B6-E800DBD3E004}"/>
              </a:ext>
            </a:extLst>
          </p:cNvPr>
          <p:cNvSpPr txBox="1"/>
          <p:nvPr/>
        </p:nvSpPr>
        <p:spPr>
          <a:xfrm>
            <a:off x="815418" y="3573345"/>
            <a:ext cx="2218556" cy="184666"/>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tx1">
                    <a:lumMod val="75000"/>
                    <a:lumOff val="25000"/>
                  </a:schemeClr>
                </a:solidFill>
                <a:effectLst/>
                <a:uLnTx/>
                <a:uFillTx/>
                <a:latin typeface="+mj-lt"/>
              </a:rPr>
              <a:t>Admins will have the option to: </a:t>
            </a:r>
          </a:p>
        </p:txBody>
      </p:sp>
      <p:sp>
        <p:nvSpPr>
          <p:cNvPr id="2" name="Title 1">
            <a:extLst>
              <a:ext uri="{FF2B5EF4-FFF2-40B4-BE49-F238E27FC236}">
                <a16:creationId xmlns:a16="http://schemas.microsoft.com/office/drawing/2014/main" id="{BBFD11C4-5EF2-1B58-BAF4-CE0BD456C971}"/>
              </a:ext>
            </a:extLst>
          </p:cNvPr>
          <p:cNvSpPr txBox="1">
            <a:spLocks/>
          </p:cNvSpPr>
          <p:nvPr/>
        </p:nvSpPr>
        <p:spPr>
          <a:xfrm>
            <a:off x="548640" y="548640"/>
            <a:ext cx="832104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3200" spc="-50">
                <a:gradFill>
                  <a:gsLst>
                    <a:gs pos="0">
                      <a:srgbClr val="2764E7"/>
                    </a:gs>
                    <a:gs pos="100000">
                      <a:srgbClr val="20BBC6"/>
                    </a:gs>
                    <a:gs pos="100000">
                      <a:schemeClr val="accent6">
                        <a:lumMod val="60000"/>
                        <a:lumOff val="40000"/>
                      </a:schemeClr>
                    </a:gs>
                  </a:gsLst>
                  <a:lin ang="2400000" scaled="0"/>
                </a:gradFill>
                <a:latin typeface="Segoe UI Semibold"/>
                <a:cs typeface="Segoe UI" pitchFamily="34" charset="0"/>
              </a:rPr>
              <a:t>Brief Overview of Access Controls We Offer</a:t>
            </a:r>
            <a:endParaRPr lang="en-CA" sz="3200">
              <a:gradFill>
                <a:gsLst>
                  <a:gs pos="0">
                    <a:srgbClr val="2764E7"/>
                  </a:gs>
                  <a:gs pos="100000">
                    <a:srgbClr val="20BBC6"/>
                  </a:gs>
                  <a:gs pos="100000">
                    <a:schemeClr val="accent6">
                      <a:lumMod val="60000"/>
                      <a:lumOff val="40000"/>
                    </a:schemeClr>
                  </a:gs>
                </a:gsLst>
                <a:lin ang="2400000" scaled="0"/>
              </a:gradFill>
              <a:latin typeface="Segoe UI Semibold"/>
            </a:endParaRPr>
          </a:p>
        </p:txBody>
      </p:sp>
      <p:sp>
        <p:nvSpPr>
          <p:cNvPr id="26" name="TextBox 25">
            <a:extLst>
              <a:ext uri="{FF2B5EF4-FFF2-40B4-BE49-F238E27FC236}">
                <a16:creationId xmlns:a16="http://schemas.microsoft.com/office/drawing/2014/main" id="{126D97C3-0CAE-E6B6-EDD4-9F347D070D09}"/>
              </a:ext>
            </a:extLst>
          </p:cNvPr>
          <p:cNvSpPr txBox="1"/>
          <p:nvPr/>
        </p:nvSpPr>
        <p:spPr>
          <a:xfrm>
            <a:off x="815418" y="2659020"/>
            <a:ext cx="3843331" cy="276999"/>
          </a:xfrm>
          <a:prstGeom prst="rect">
            <a:avLst/>
          </a:prstGeom>
          <a:noFill/>
        </p:spPr>
        <p:txBody>
          <a:bodyPr wrap="square" lIns="0" tIns="0" rIns="0" bIns="0">
            <a:spAutoFit/>
          </a:bodyPr>
          <a:lstStyle/>
          <a:p>
            <a:pPr marL="0" marR="0" lvl="0" indent="0" defTabSz="914437" eaLnBrk="1" fontAlgn="base" latinLnBrk="0" hangingPunct="1">
              <a:lnSpc>
                <a:spcPct val="100000"/>
              </a:lnSpc>
              <a:spcBef>
                <a:spcPct val="0"/>
              </a:spcBef>
              <a:spcAft>
                <a:spcPts val="1200"/>
              </a:spcAft>
              <a:buClrTx/>
              <a:buSzPct val="90000"/>
              <a:buFontTx/>
              <a:buNone/>
              <a:tabLst>
                <a:tab pos="1371655" algn="l"/>
              </a:tabLst>
              <a:defRPr/>
            </a:pPr>
            <a:r>
              <a:rPr kumimoji="0" lang="en-US" sz="1800" b="0" i="0" u="none" strike="noStrike" kern="0" cap="none" spc="0" normalizeH="0" baseline="0" noProof="0">
                <a:ln>
                  <a:noFill/>
                </a:ln>
                <a:solidFill>
                  <a:schemeClr val="tx1">
                    <a:lumMod val="75000"/>
                    <a:lumOff val="25000"/>
                  </a:schemeClr>
                </a:solidFill>
                <a:effectLst/>
                <a:uLnTx/>
                <a:uFillTx/>
                <a:latin typeface="Segoe UI Semibold"/>
              </a:rPr>
              <a:t>Skills AI Inferencing Controls</a:t>
            </a:r>
          </a:p>
        </p:txBody>
      </p:sp>
      <p:sp>
        <p:nvSpPr>
          <p:cNvPr id="29" name="Rectangle: Rounded Corners 5">
            <a:extLst>
              <a:ext uri="{FF2B5EF4-FFF2-40B4-BE49-F238E27FC236}">
                <a16:creationId xmlns:a16="http://schemas.microsoft.com/office/drawing/2014/main" id="{464CB994-4DFF-9D6B-3DEC-957A6B55E2F9}"/>
              </a:ext>
            </a:extLst>
          </p:cNvPr>
          <p:cNvSpPr/>
          <p:nvPr/>
        </p:nvSpPr>
        <p:spPr bwMode="auto">
          <a:xfrm>
            <a:off x="548640" y="2360580"/>
            <a:ext cx="3843331" cy="3948780"/>
          </a:xfrm>
          <a:prstGeom prst="roundRect">
            <a:avLst>
              <a:gd name="adj" fmla="val 3196"/>
            </a:avLst>
          </a:prstGeom>
          <a:noFill/>
          <a:ln w="12700" cap="flat" cmpd="sng" algn="ctr">
            <a:gradFill flip="none" rotWithShape="1">
              <a:gsLst>
                <a:gs pos="0">
                  <a:srgbClr val="C03BC4">
                    <a:lumMod val="60000"/>
                    <a:lumOff val="40000"/>
                  </a:srgbClr>
                </a:gs>
                <a:gs pos="48000">
                  <a:srgbClr val="C03BC4">
                    <a:lumMod val="75000"/>
                  </a:srgbClr>
                </a:gs>
                <a:gs pos="100000">
                  <a:srgbClr val="0078D4">
                    <a:lumMod val="60000"/>
                    <a:lumOff val="40000"/>
                  </a:srgbClr>
                </a:gs>
              </a:gsLst>
              <a:lin ang="2700000" scaled="1"/>
              <a:tileRect/>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Display"/>
              <a:cs typeface="Segoe UI" pitchFamily="34" charset="0"/>
            </a:endParaRPr>
          </a:p>
        </p:txBody>
      </p:sp>
      <p:sp>
        <p:nvSpPr>
          <p:cNvPr id="33" name="TextBox 32">
            <a:extLst>
              <a:ext uri="{FF2B5EF4-FFF2-40B4-BE49-F238E27FC236}">
                <a16:creationId xmlns:a16="http://schemas.microsoft.com/office/drawing/2014/main" id="{5F97320C-2B8C-BAB4-FC1F-1D709CC31C3C}"/>
              </a:ext>
            </a:extLst>
          </p:cNvPr>
          <p:cNvSpPr txBox="1"/>
          <p:nvPr/>
        </p:nvSpPr>
        <p:spPr>
          <a:xfrm>
            <a:off x="815418" y="3709646"/>
            <a:ext cx="1474314" cy="1384995"/>
          </a:xfrm>
          <a:prstGeom prst="rect">
            <a:avLst/>
          </a:prstGeom>
          <a:noFill/>
        </p:spPr>
        <p:txBody>
          <a:bodyPr wrap="none" lIns="0" tIns="0" rIns="0" bIns="0" rtlCol="0">
            <a:spAutoFit/>
          </a:bodyPr>
          <a:lstStyle/>
          <a:p>
            <a:pPr fontAlgn="t">
              <a:lnSpc>
                <a:spcPct val="250000"/>
              </a:lnSpc>
            </a:pPr>
            <a:r>
              <a:rPr lang="en-US" sz="1200">
                <a:solidFill>
                  <a:schemeClr val="tx1">
                    <a:lumMod val="75000"/>
                    <a:lumOff val="25000"/>
                  </a:schemeClr>
                </a:solidFill>
              </a:rPr>
              <a:t>Enable </a:t>
            </a:r>
          </a:p>
          <a:p>
            <a:pPr fontAlgn="t">
              <a:lnSpc>
                <a:spcPct val="250000"/>
              </a:lnSpc>
            </a:pPr>
            <a:r>
              <a:rPr lang="en-US" sz="1200">
                <a:solidFill>
                  <a:schemeClr val="tx1">
                    <a:lumMod val="75000"/>
                    <a:lumOff val="25000"/>
                  </a:schemeClr>
                </a:solidFill>
              </a:rPr>
              <a:t>Disable AI inferencing</a:t>
            </a:r>
          </a:p>
          <a:p>
            <a:pPr fontAlgn="t">
              <a:lnSpc>
                <a:spcPct val="250000"/>
              </a:lnSpc>
            </a:pPr>
            <a:r>
              <a:rPr lang="en-US" sz="1200">
                <a:solidFill>
                  <a:schemeClr val="tx1">
                    <a:lumMod val="75000"/>
                    <a:lumOff val="25000"/>
                  </a:schemeClr>
                </a:solidFill>
              </a:rPr>
              <a:t>Turn off inferencing</a:t>
            </a:r>
          </a:p>
        </p:txBody>
      </p:sp>
      <p:sp>
        <p:nvSpPr>
          <p:cNvPr id="36" name="TextBox 35">
            <a:extLst>
              <a:ext uri="{FF2B5EF4-FFF2-40B4-BE49-F238E27FC236}">
                <a16:creationId xmlns:a16="http://schemas.microsoft.com/office/drawing/2014/main" id="{7099CE88-6247-F36B-7CB1-ADF42640E348}"/>
              </a:ext>
            </a:extLst>
          </p:cNvPr>
          <p:cNvSpPr txBox="1"/>
          <p:nvPr/>
        </p:nvSpPr>
        <p:spPr>
          <a:xfrm>
            <a:off x="2911136" y="3709646"/>
            <a:ext cx="1204432" cy="1384995"/>
          </a:xfrm>
          <a:prstGeom prst="rect">
            <a:avLst/>
          </a:prstGeom>
          <a:noFill/>
        </p:spPr>
        <p:txBody>
          <a:bodyPr wrap="none" lIns="0" tIns="0" rIns="0" bIns="0" rtlCol="0">
            <a:spAutoFit/>
          </a:bodyPr>
          <a:lstStyle/>
          <a:p>
            <a:pPr fontAlgn="t">
              <a:lnSpc>
                <a:spcPct val="250000"/>
              </a:lnSpc>
            </a:pPr>
            <a:r>
              <a:rPr lang="en-US" sz="1200">
                <a:solidFill>
                  <a:schemeClr val="tx1">
                    <a:lumMod val="75000"/>
                    <a:lumOff val="25000"/>
                  </a:schemeClr>
                </a:solidFill>
              </a:rPr>
              <a:t>Users can opt-out</a:t>
            </a:r>
          </a:p>
          <a:p>
            <a:pPr fontAlgn="t">
              <a:lnSpc>
                <a:spcPct val="250000"/>
              </a:lnSpc>
            </a:pPr>
            <a:r>
              <a:rPr lang="en-US" sz="1200">
                <a:solidFill>
                  <a:schemeClr val="tx1">
                    <a:lumMod val="75000"/>
                    <a:lumOff val="25000"/>
                  </a:schemeClr>
                </a:solidFill>
              </a:rPr>
              <a:t>Users can opt-in</a:t>
            </a:r>
          </a:p>
          <a:p>
            <a:pPr fontAlgn="t">
              <a:lnSpc>
                <a:spcPct val="250000"/>
              </a:lnSpc>
            </a:pPr>
            <a:r>
              <a:rPr lang="en-US" sz="1200">
                <a:solidFill>
                  <a:schemeClr val="tx1">
                    <a:lumMod val="75000"/>
                    <a:lumOff val="25000"/>
                  </a:schemeClr>
                </a:solidFill>
              </a:rPr>
              <a:t>No user controls</a:t>
            </a:r>
          </a:p>
        </p:txBody>
      </p:sp>
      <p:grpSp>
        <p:nvGrpSpPr>
          <p:cNvPr id="52" name="Group 51">
            <a:extLst>
              <a:ext uri="{FF2B5EF4-FFF2-40B4-BE49-F238E27FC236}">
                <a16:creationId xmlns:a16="http://schemas.microsoft.com/office/drawing/2014/main" id="{F830D4B7-DC3D-203A-A649-A9E30F5820E0}"/>
              </a:ext>
            </a:extLst>
          </p:cNvPr>
          <p:cNvGrpSpPr/>
          <p:nvPr/>
        </p:nvGrpSpPr>
        <p:grpSpPr>
          <a:xfrm>
            <a:off x="1376762" y="4121567"/>
            <a:ext cx="1408596" cy="931246"/>
            <a:chOff x="1439501" y="3851561"/>
            <a:chExt cx="1699115" cy="931246"/>
          </a:xfrm>
        </p:grpSpPr>
        <p:cxnSp>
          <p:nvCxnSpPr>
            <p:cNvPr id="34" name="Straight Connector 33">
              <a:extLst>
                <a:ext uri="{FF2B5EF4-FFF2-40B4-BE49-F238E27FC236}">
                  <a16:creationId xmlns:a16="http://schemas.microsoft.com/office/drawing/2014/main" id="{527F42A6-0933-493E-1D6E-557E805C6E3B}"/>
                </a:ext>
              </a:extLst>
            </p:cNvPr>
            <p:cNvCxnSpPr>
              <a:cxnSpLocks/>
            </p:cNvCxnSpPr>
            <p:nvPr/>
          </p:nvCxnSpPr>
          <p:spPr>
            <a:xfrm>
              <a:off x="1439501" y="3851561"/>
              <a:ext cx="1699115" cy="0"/>
            </a:xfrm>
            <a:prstGeom prst="line">
              <a:avLst/>
            </a:prstGeom>
            <a:noFill/>
            <a:ln w="9525" cap="rnd" cmpd="sng" algn="ctr">
              <a:solidFill>
                <a:srgbClr val="2764E7">
                  <a:alpha val="30000"/>
                </a:srgbClr>
              </a:solidFill>
              <a:prstDash val="solid"/>
              <a:headEnd type="none" w="lg" len="med"/>
              <a:tailEnd type="none" w="lg" len="med"/>
            </a:ln>
            <a:effectLst/>
          </p:spPr>
        </p:cxnSp>
        <p:cxnSp>
          <p:nvCxnSpPr>
            <p:cNvPr id="39" name="Straight Connector 38">
              <a:extLst>
                <a:ext uri="{FF2B5EF4-FFF2-40B4-BE49-F238E27FC236}">
                  <a16:creationId xmlns:a16="http://schemas.microsoft.com/office/drawing/2014/main" id="{75A433D1-EE83-6C1B-E072-34893FF07BC0}"/>
                </a:ext>
              </a:extLst>
            </p:cNvPr>
            <p:cNvCxnSpPr>
              <a:cxnSpLocks/>
            </p:cNvCxnSpPr>
            <p:nvPr/>
          </p:nvCxnSpPr>
          <p:spPr>
            <a:xfrm>
              <a:off x="2672351" y="4334894"/>
              <a:ext cx="466265" cy="0"/>
            </a:xfrm>
            <a:prstGeom prst="line">
              <a:avLst/>
            </a:prstGeom>
            <a:noFill/>
            <a:ln w="9525" cap="rnd" cmpd="sng" algn="ctr">
              <a:solidFill>
                <a:srgbClr val="2764E7">
                  <a:alpha val="30000"/>
                </a:srgbClr>
              </a:solidFill>
              <a:prstDash val="solid"/>
              <a:headEnd type="none" w="lg" len="med"/>
              <a:tailEnd type="none" w="lg" len="med"/>
            </a:ln>
            <a:effectLst/>
          </p:spPr>
        </p:cxnSp>
        <p:cxnSp>
          <p:nvCxnSpPr>
            <p:cNvPr id="41" name="Straight Connector 40">
              <a:extLst>
                <a:ext uri="{FF2B5EF4-FFF2-40B4-BE49-F238E27FC236}">
                  <a16:creationId xmlns:a16="http://schemas.microsoft.com/office/drawing/2014/main" id="{39E65854-6198-E347-17D9-857F92BCB6CC}"/>
                </a:ext>
              </a:extLst>
            </p:cNvPr>
            <p:cNvCxnSpPr>
              <a:cxnSpLocks/>
            </p:cNvCxnSpPr>
            <p:nvPr/>
          </p:nvCxnSpPr>
          <p:spPr>
            <a:xfrm>
              <a:off x="2476819" y="4782807"/>
              <a:ext cx="661797" cy="0"/>
            </a:xfrm>
            <a:prstGeom prst="line">
              <a:avLst/>
            </a:prstGeom>
            <a:noFill/>
            <a:ln w="9525" cap="rnd" cmpd="sng" algn="ctr">
              <a:solidFill>
                <a:srgbClr val="2764E7">
                  <a:alpha val="30000"/>
                </a:srgbClr>
              </a:solidFill>
              <a:prstDash val="solid"/>
              <a:headEnd type="none" w="lg" len="med"/>
              <a:tailEnd type="none" w="lg" len="med"/>
            </a:ln>
            <a:effectLst/>
          </p:spPr>
        </p:cxnSp>
      </p:grpSp>
      <p:sp>
        <p:nvSpPr>
          <p:cNvPr id="46" name="TextBox 45">
            <a:extLst>
              <a:ext uri="{FF2B5EF4-FFF2-40B4-BE49-F238E27FC236}">
                <a16:creationId xmlns:a16="http://schemas.microsoft.com/office/drawing/2014/main" id="{8E4DF079-4BE4-96DD-4B97-8D6DEDE5A31A}"/>
              </a:ext>
            </a:extLst>
          </p:cNvPr>
          <p:cNvSpPr txBox="1"/>
          <p:nvPr/>
        </p:nvSpPr>
        <p:spPr>
          <a:xfrm>
            <a:off x="823510" y="4182580"/>
            <a:ext cx="1413207" cy="153888"/>
          </a:xfrm>
          <a:prstGeom prst="rect">
            <a:avLst/>
          </a:prstGeom>
          <a:noFill/>
        </p:spPr>
        <p:txBody>
          <a:bodyPr wrap="square" lIns="0" tIns="0" rIns="0" bIns="0">
            <a:spAutoFit/>
          </a:bodyPr>
          <a:lstStyle/>
          <a:p>
            <a:pPr fontAlgn="t"/>
            <a:r>
              <a:rPr lang="en-US" sz="1000" i="1">
                <a:solidFill>
                  <a:schemeClr val="tx1">
                    <a:lumMod val="65000"/>
                    <a:lumOff val="35000"/>
                  </a:schemeClr>
                </a:solidFill>
              </a:rPr>
              <a:t>(Default behavior)</a:t>
            </a:r>
          </a:p>
        </p:txBody>
      </p:sp>
      <p:sp>
        <p:nvSpPr>
          <p:cNvPr id="53" name="Rectangle: Rounded Corners 5">
            <a:extLst>
              <a:ext uri="{FF2B5EF4-FFF2-40B4-BE49-F238E27FC236}">
                <a16:creationId xmlns:a16="http://schemas.microsoft.com/office/drawing/2014/main" id="{5B795F69-83CF-F47D-191C-3CACE8F0AFC3}"/>
              </a:ext>
            </a:extLst>
          </p:cNvPr>
          <p:cNvSpPr/>
          <p:nvPr/>
        </p:nvSpPr>
        <p:spPr bwMode="auto">
          <a:xfrm>
            <a:off x="4517749" y="2360580"/>
            <a:ext cx="7125611" cy="3948780"/>
          </a:xfrm>
          <a:prstGeom prst="roundRect">
            <a:avLst>
              <a:gd name="adj" fmla="val 3196"/>
            </a:avLst>
          </a:prstGeom>
          <a:noFill/>
          <a:ln w="12700" cap="flat" cmpd="sng" algn="ctr">
            <a:gradFill flip="none" rotWithShape="1">
              <a:gsLst>
                <a:gs pos="0">
                  <a:srgbClr val="C03BC4">
                    <a:lumMod val="60000"/>
                    <a:lumOff val="40000"/>
                  </a:srgbClr>
                </a:gs>
                <a:gs pos="48000">
                  <a:srgbClr val="C03BC4">
                    <a:lumMod val="75000"/>
                  </a:srgbClr>
                </a:gs>
                <a:gs pos="100000">
                  <a:srgbClr val="0078D4">
                    <a:lumMod val="60000"/>
                    <a:lumOff val="40000"/>
                  </a:srgbClr>
                </a:gs>
              </a:gsLst>
              <a:lin ang="2700000" scaled="1"/>
              <a:tileRect/>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Display"/>
              <a:cs typeface="Segoe UI" pitchFamily="34" charset="0"/>
            </a:endParaRPr>
          </a:p>
        </p:txBody>
      </p:sp>
      <p:sp>
        <p:nvSpPr>
          <p:cNvPr id="54" name="TextBox 53">
            <a:extLst>
              <a:ext uri="{FF2B5EF4-FFF2-40B4-BE49-F238E27FC236}">
                <a16:creationId xmlns:a16="http://schemas.microsoft.com/office/drawing/2014/main" id="{3F9A7716-D978-01A9-BFEF-C76FA97EC105}"/>
              </a:ext>
            </a:extLst>
          </p:cNvPr>
          <p:cNvSpPr txBox="1"/>
          <p:nvPr/>
        </p:nvSpPr>
        <p:spPr>
          <a:xfrm>
            <a:off x="4776556" y="2948326"/>
            <a:ext cx="3213316" cy="242567"/>
          </a:xfrm>
          <a:prstGeom prst="rect">
            <a:avLst/>
          </a:prstGeom>
          <a:noFill/>
        </p:spPr>
        <p:txBody>
          <a:bodyPr wrap="none" lIns="0" tIns="0" rIns="0" bIns="0" rtlCol="0">
            <a:spAutoFit/>
          </a:bodyPr>
          <a:lstStyle/>
          <a:p>
            <a:pPr>
              <a:lnSpc>
                <a:spcPct val="150000"/>
              </a:lnSpc>
              <a:defRPr/>
            </a:pPr>
            <a:r>
              <a:rPr lang="en-US" sz="1200">
                <a:solidFill>
                  <a:schemeClr val="tx1">
                    <a:lumMod val="75000"/>
                    <a:lumOff val="25000"/>
                  </a:schemeClr>
                </a:solidFill>
              </a:rPr>
              <a:t>Will user’s skills be shared with others in M365?</a:t>
            </a:r>
          </a:p>
        </p:txBody>
      </p:sp>
      <p:sp>
        <p:nvSpPr>
          <p:cNvPr id="56" name="TextBox 55">
            <a:extLst>
              <a:ext uri="{FF2B5EF4-FFF2-40B4-BE49-F238E27FC236}">
                <a16:creationId xmlns:a16="http://schemas.microsoft.com/office/drawing/2014/main" id="{EF330C6F-D410-ECEA-A078-FE59BFBC5904}"/>
              </a:ext>
            </a:extLst>
          </p:cNvPr>
          <p:cNvSpPr txBox="1"/>
          <p:nvPr/>
        </p:nvSpPr>
        <p:spPr>
          <a:xfrm>
            <a:off x="4776556" y="2659020"/>
            <a:ext cx="3843331" cy="276999"/>
          </a:xfrm>
          <a:prstGeom prst="rect">
            <a:avLst/>
          </a:prstGeom>
          <a:noFill/>
        </p:spPr>
        <p:txBody>
          <a:bodyPr wrap="square" lIns="0" tIns="0" rIns="0" bIns="0">
            <a:spAutoFit/>
          </a:bodyPr>
          <a:lstStyle/>
          <a:p>
            <a:pPr marL="0" marR="0" lvl="0" indent="0" defTabSz="914437" eaLnBrk="1" fontAlgn="base" latinLnBrk="0" hangingPunct="1">
              <a:lnSpc>
                <a:spcPct val="100000"/>
              </a:lnSpc>
              <a:spcBef>
                <a:spcPct val="0"/>
              </a:spcBef>
              <a:spcAft>
                <a:spcPts val="1200"/>
              </a:spcAft>
              <a:buClrTx/>
              <a:buSzPct val="90000"/>
              <a:buFontTx/>
              <a:buNone/>
              <a:tabLst>
                <a:tab pos="1371655" algn="l"/>
              </a:tabLst>
              <a:defRPr/>
            </a:pPr>
            <a:r>
              <a:rPr kumimoji="0" lang="en-US" sz="1800" b="0" i="0" u="none" strike="noStrike" kern="0" cap="none" spc="0" normalizeH="0" baseline="0" noProof="0">
                <a:ln>
                  <a:noFill/>
                </a:ln>
                <a:solidFill>
                  <a:schemeClr val="tx1">
                    <a:lumMod val="75000"/>
                    <a:lumOff val="25000"/>
                  </a:schemeClr>
                </a:solidFill>
                <a:effectLst/>
                <a:uLnTx/>
                <a:uFillTx/>
                <a:latin typeface="Segoe UI Semibold"/>
              </a:rPr>
              <a:t>Skills Visibility </a:t>
            </a:r>
            <a:r>
              <a:rPr lang="en-US" sz="1800" kern="0">
                <a:solidFill>
                  <a:schemeClr val="tx1">
                    <a:lumMod val="75000"/>
                    <a:lumOff val="25000"/>
                  </a:schemeClr>
                </a:solidFill>
                <a:latin typeface="Segoe UI Semibold"/>
              </a:rPr>
              <a:t>C</a:t>
            </a:r>
            <a:r>
              <a:rPr kumimoji="0" lang="en-US" sz="1800" b="0" i="0" u="none" strike="noStrike" kern="0" cap="none" spc="0" normalizeH="0" baseline="0" noProof="0" err="1">
                <a:ln>
                  <a:noFill/>
                </a:ln>
                <a:solidFill>
                  <a:schemeClr val="tx1">
                    <a:lumMod val="75000"/>
                    <a:lumOff val="25000"/>
                  </a:schemeClr>
                </a:solidFill>
                <a:effectLst/>
                <a:uLnTx/>
                <a:uFillTx/>
                <a:latin typeface="Segoe UI Semibold"/>
              </a:rPr>
              <a:t>ontrols</a:t>
            </a:r>
            <a:endParaRPr kumimoji="0" lang="en-US" sz="1800" b="0" i="0" u="none" strike="noStrike" kern="0" cap="none" spc="0" normalizeH="0" baseline="0" noProof="0">
              <a:ln>
                <a:noFill/>
              </a:ln>
              <a:solidFill>
                <a:schemeClr val="tx1">
                  <a:lumMod val="75000"/>
                  <a:lumOff val="25000"/>
                </a:schemeClr>
              </a:solidFill>
              <a:effectLst/>
              <a:uLnTx/>
              <a:uFillTx/>
              <a:latin typeface="Segoe UI Semibold"/>
            </a:endParaRPr>
          </a:p>
        </p:txBody>
      </p:sp>
      <p:sp>
        <p:nvSpPr>
          <p:cNvPr id="59" name="TextBox 58">
            <a:extLst>
              <a:ext uri="{FF2B5EF4-FFF2-40B4-BE49-F238E27FC236}">
                <a16:creationId xmlns:a16="http://schemas.microsoft.com/office/drawing/2014/main" id="{5997452E-0E29-8FF4-896E-A336550B5D13}"/>
              </a:ext>
            </a:extLst>
          </p:cNvPr>
          <p:cNvSpPr txBox="1"/>
          <p:nvPr/>
        </p:nvSpPr>
        <p:spPr>
          <a:xfrm>
            <a:off x="5091564" y="4025468"/>
            <a:ext cx="2408174" cy="492443"/>
          </a:xfrm>
          <a:prstGeom prst="rect">
            <a:avLst/>
          </a:prstGeom>
          <a:noFill/>
        </p:spPr>
        <p:txBody>
          <a:bodyPr wrap="square" lIns="0" tIns="0" rIns="0" bIns="0" rtlCol="0">
            <a:spAutoFit/>
          </a:bodyPr>
          <a:lstStyle/>
          <a:p>
            <a:r>
              <a:rPr lang="en-US" sz="1200" b="1">
                <a:solidFill>
                  <a:schemeClr val="tx1">
                    <a:lumMod val="75000"/>
                    <a:lumOff val="25000"/>
                  </a:schemeClr>
                </a:solidFill>
                <a:latin typeface="+mj-lt"/>
              </a:rPr>
              <a:t>Skills profile (Parent)</a:t>
            </a:r>
            <a:r>
              <a:rPr lang="en-US" sz="1200">
                <a:solidFill>
                  <a:schemeClr val="tx1">
                    <a:lumMod val="75000"/>
                    <a:lumOff val="25000"/>
                  </a:schemeClr>
                </a:solidFill>
                <a:latin typeface="+mj-lt"/>
              </a:rPr>
              <a:t> </a:t>
            </a:r>
          </a:p>
          <a:p>
            <a:r>
              <a:rPr lang="en-US" sz="1000" i="1">
                <a:solidFill>
                  <a:schemeClr val="tx1">
                    <a:lumMod val="50000"/>
                    <a:lumOff val="50000"/>
                  </a:schemeClr>
                </a:solidFill>
              </a:rPr>
              <a:t>Includes </a:t>
            </a:r>
            <a:r>
              <a:rPr lang="en-US" sz="1000" b="1" i="1">
                <a:solidFill>
                  <a:schemeClr val="tx1">
                    <a:lumMod val="50000"/>
                    <a:lumOff val="50000"/>
                  </a:schemeClr>
                </a:solidFill>
                <a:latin typeface="+mj-lt"/>
              </a:rPr>
              <a:t>all</a:t>
            </a:r>
            <a:r>
              <a:rPr lang="en-US" sz="1000" i="1">
                <a:solidFill>
                  <a:schemeClr val="tx1">
                    <a:lumMod val="50000"/>
                    <a:lumOff val="50000"/>
                  </a:schemeClr>
                </a:solidFill>
                <a:latin typeface="+mj-lt"/>
              </a:rPr>
              <a:t> </a:t>
            </a:r>
            <a:r>
              <a:rPr lang="en-US" sz="1000" i="1">
                <a:solidFill>
                  <a:schemeClr val="tx1">
                    <a:lumMod val="50000"/>
                    <a:lumOff val="50000"/>
                  </a:schemeClr>
                </a:solidFill>
              </a:rPr>
              <a:t>skills in user profile, including confirmed, AI-inferred and imported skills</a:t>
            </a:r>
          </a:p>
        </p:txBody>
      </p:sp>
      <p:sp>
        <p:nvSpPr>
          <p:cNvPr id="62" name="TextBox 61">
            <a:extLst>
              <a:ext uri="{FF2B5EF4-FFF2-40B4-BE49-F238E27FC236}">
                <a16:creationId xmlns:a16="http://schemas.microsoft.com/office/drawing/2014/main" id="{6D2FDA35-16F8-BA20-DF11-2A4BA7C158C3}"/>
              </a:ext>
            </a:extLst>
          </p:cNvPr>
          <p:cNvSpPr txBox="1"/>
          <p:nvPr/>
        </p:nvSpPr>
        <p:spPr>
          <a:xfrm>
            <a:off x="4776556" y="3575304"/>
            <a:ext cx="2755258" cy="184666"/>
          </a:xfrm>
          <a:prstGeom prst="rect">
            <a:avLst/>
          </a:prstGeom>
          <a:noFill/>
        </p:spPr>
        <p:txBody>
          <a:bodyPr wrap="square" lIns="0" tIns="0" rIns="0" bIns="0">
            <a:spAutoFit/>
          </a:bodyPr>
          <a:lstStyle/>
          <a:p>
            <a:r>
              <a:rPr lang="en-US" sz="1200">
                <a:solidFill>
                  <a:schemeClr val="tx1">
                    <a:lumMod val="75000"/>
                    <a:lumOff val="25000"/>
                  </a:schemeClr>
                </a:solidFill>
                <a:latin typeface="+mj-lt"/>
              </a:rPr>
              <a:t>Visibility controls are offered at 3 levels</a:t>
            </a:r>
          </a:p>
        </p:txBody>
      </p:sp>
      <p:sp>
        <p:nvSpPr>
          <p:cNvPr id="68" name="Oval 67">
            <a:extLst>
              <a:ext uri="{FF2B5EF4-FFF2-40B4-BE49-F238E27FC236}">
                <a16:creationId xmlns:a16="http://schemas.microsoft.com/office/drawing/2014/main" id="{4CAFC9C1-60C5-CFA1-0FA1-FBA951D19465}"/>
              </a:ext>
            </a:extLst>
          </p:cNvPr>
          <p:cNvSpPr/>
          <p:nvPr/>
        </p:nvSpPr>
        <p:spPr bwMode="auto">
          <a:xfrm>
            <a:off x="4797106" y="4057886"/>
            <a:ext cx="122531" cy="122531"/>
          </a:xfrm>
          <a:prstGeom prst="ellipse">
            <a:avLst/>
          </a:prstGeom>
          <a:noFill/>
          <a:ln>
            <a:solidFill>
              <a:srgbClr val="2764E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cxnSp>
        <p:nvCxnSpPr>
          <p:cNvPr id="71" name="Straight Connector 70">
            <a:extLst>
              <a:ext uri="{FF2B5EF4-FFF2-40B4-BE49-F238E27FC236}">
                <a16:creationId xmlns:a16="http://schemas.microsoft.com/office/drawing/2014/main" id="{82F391EB-0CAC-4C4E-D515-E9A347D3BEE8}"/>
              </a:ext>
            </a:extLst>
          </p:cNvPr>
          <p:cNvCxnSpPr>
            <a:cxnSpLocks/>
          </p:cNvCxnSpPr>
          <p:nvPr/>
        </p:nvCxnSpPr>
        <p:spPr>
          <a:xfrm>
            <a:off x="4859358" y="4179407"/>
            <a:ext cx="0" cy="1438895"/>
          </a:xfrm>
          <a:prstGeom prst="line">
            <a:avLst/>
          </a:prstGeom>
          <a:ln>
            <a:solidFill>
              <a:srgbClr val="2764E7">
                <a:alpha val="27000"/>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FCFE8D6-F610-E28B-5A42-21B2804665B2}"/>
              </a:ext>
            </a:extLst>
          </p:cNvPr>
          <p:cNvCxnSpPr>
            <a:cxnSpLocks/>
          </p:cNvCxnSpPr>
          <p:nvPr/>
        </p:nvCxnSpPr>
        <p:spPr>
          <a:xfrm>
            <a:off x="4860368" y="4932167"/>
            <a:ext cx="405898" cy="0"/>
          </a:xfrm>
          <a:prstGeom prst="line">
            <a:avLst/>
          </a:prstGeom>
          <a:ln>
            <a:solidFill>
              <a:srgbClr val="2764E7">
                <a:alpha val="27000"/>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id="{C7564004-10A5-847A-B157-DA82D6F70C87}"/>
              </a:ext>
            </a:extLst>
          </p:cNvPr>
          <p:cNvSpPr/>
          <p:nvPr/>
        </p:nvSpPr>
        <p:spPr bwMode="auto">
          <a:xfrm>
            <a:off x="5256481" y="4858500"/>
            <a:ext cx="122531" cy="122531"/>
          </a:xfrm>
          <a:prstGeom prst="ellipse">
            <a:avLst/>
          </a:prstGeom>
          <a:noFill/>
          <a:ln>
            <a:solidFill>
              <a:srgbClr val="2764E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2" name="TextBox 81">
            <a:extLst>
              <a:ext uri="{FF2B5EF4-FFF2-40B4-BE49-F238E27FC236}">
                <a16:creationId xmlns:a16="http://schemas.microsoft.com/office/drawing/2014/main" id="{4B240B31-6467-CDEF-0A3A-735C150385F4}"/>
              </a:ext>
            </a:extLst>
          </p:cNvPr>
          <p:cNvSpPr txBox="1"/>
          <p:nvPr/>
        </p:nvSpPr>
        <p:spPr>
          <a:xfrm>
            <a:off x="5455775" y="4797321"/>
            <a:ext cx="2265713" cy="646331"/>
          </a:xfrm>
          <a:prstGeom prst="rect">
            <a:avLst/>
          </a:prstGeom>
          <a:noFill/>
        </p:spPr>
        <p:txBody>
          <a:bodyPr wrap="square" lIns="0" tIns="0" rIns="0" bIns="0" rtlCol="0">
            <a:spAutoFit/>
          </a:bodyPr>
          <a:lstStyle/>
          <a:p>
            <a:r>
              <a:rPr lang="en-US" sz="1200" b="1">
                <a:solidFill>
                  <a:schemeClr val="tx1">
                    <a:lumMod val="75000"/>
                    <a:lumOff val="25000"/>
                  </a:schemeClr>
                </a:solidFill>
                <a:latin typeface="+mj-lt"/>
              </a:rPr>
              <a:t>AI inferred skills only (Child)</a:t>
            </a:r>
            <a:r>
              <a:rPr lang="en-US" sz="1200">
                <a:solidFill>
                  <a:schemeClr val="tx1">
                    <a:lumMod val="75000"/>
                    <a:lumOff val="25000"/>
                  </a:schemeClr>
                </a:solidFill>
                <a:latin typeface="+mj-lt"/>
              </a:rPr>
              <a:t> </a:t>
            </a:r>
          </a:p>
          <a:p>
            <a:r>
              <a:rPr lang="en-US" sz="1000" i="1">
                <a:solidFill>
                  <a:schemeClr val="tx1">
                    <a:lumMod val="50000"/>
                    <a:lumOff val="50000"/>
                  </a:schemeClr>
                </a:solidFill>
              </a:rPr>
              <a:t>Includes </a:t>
            </a:r>
            <a:r>
              <a:rPr lang="en-US" sz="1000" b="1" i="1">
                <a:solidFill>
                  <a:schemeClr val="tx1">
                    <a:lumMod val="50000"/>
                    <a:lumOff val="50000"/>
                  </a:schemeClr>
                </a:solidFill>
                <a:latin typeface="+mj-lt"/>
              </a:rPr>
              <a:t>all</a:t>
            </a:r>
            <a:r>
              <a:rPr lang="en-US" sz="1000" i="1">
                <a:solidFill>
                  <a:schemeClr val="tx1">
                    <a:lumMod val="50000"/>
                    <a:lumOff val="50000"/>
                  </a:schemeClr>
                </a:solidFill>
                <a:latin typeface="+mj-lt"/>
              </a:rPr>
              <a:t> </a:t>
            </a:r>
            <a:r>
              <a:rPr lang="en-US" sz="1000" i="1">
                <a:solidFill>
                  <a:schemeClr val="tx1">
                    <a:lumMod val="50000"/>
                    <a:lumOff val="50000"/>
                  </a:schemeClr>
                </a:solidFill>
              </a:rPr>
              <a:t>skills in user profile, including confirmed, AI-inferred and imported skills</a:t>
            </a:r>
          </a:p>
        </p:txBody>
      </p:sp>
      <p:cxnSp>
        <p:nvCxnSpPr>
          <p:cNvPr id="83" name="Straight Connector 82">
            <a:extLst>
              <a:ext uri="{FF2B5EF4-FFF2-40B4-BE49-F238E27FC236}">
                <a16:creationId xmlns:a16="http://schemas.microsoft.com/office/drawing/2014/main" id="{BD0B6CFF-A3AB-C2FA-BE58-48D4AA57BB87}"/>
              </a:ext>
            </a:extLst>
          </p:cNvPr>
          <p:cNvCxnSpPr>
            <a:cxnSpLocks/>
          </p:cNvCxnSpPr>
          <p:nvPr/>
        </p:nvCxnSpPr>
        <p:spPr>
          <a:xfrm>
            <a:off x="4860368" y="5618302"/>
            <a:ext cx="405898" cy="0"/>
          </a:xfrm>
          <a:prstGeom prst="line">
            <a:avLst/>
          </a:prstGeom>
          <a:ln>
            <a:solidFill>
              <a:srgbClr val="2764E7">
                <a:alpha val="27000"/>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5D3744E3-37B2-C4E9-3A2B-C2DCD19EF0FF}"/>
              </a:ext>
            </a:extLst>
          </p:cNvPr>
          <p:cNvSpPr/>
          <p:nvPr/>
        </p:nvSpPr>
        <p:spPr bwMode="auto">
          <a:xfrm>
            <a:off x="5256481" y="5544635"/>
            <a:ext cx="122531" cy="122531"/>
          </a:xfrm>
          <a:prstGeom prst="ellipse">
            <a:avLst/>
          </a:prstGeom>
          <a:noFill/>
          <a:ln>
            <a:solidFill>
              <a:srgbClr val="2764E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6" name="TextBox 85">
            <a:extLst>
              <a:ext uri="{FF2B5EF4-FFF2-40B4-BE49-F238E27FC236}">
                <a16:creationId xmlns:a16="http://schemas.microsoft.com/office/drawing/2014/main" id="{BEF14EC7-436C-CFDF-C596-FED67A9065FB}"/>
              </a:ext>
            </a:extLst>
          </p:cNvPr>
          <p:cNvSpPr txBox="1"/>
          <p:nvPr/>
        </p:nvSpPr>
        <p:spPr>
          <a:xfrm>
            <a:off x="5455775" y="5516580"/>
            <a:ext cx="2166493" cy="492443"/>
          </a:xfrm>
          <a:prstGeom prst="rect">
            <a:avLst/>
          </a:prstGeom>
          <a:noFill/>
        </p:spPr>
        <p:txBody>
          <a:bodyPr wrap="square" lIns="0" tIns="0" rIns="0" bIns="0" rtlCol="0">
            <a:spAutoFit/>
          </a:bodyPr>
          <a:lstStyle/>
          <a:p>
            <a:r>
              <a:rPr lang="en-US" sz="1200" b="1">
                <a:solidFill>
                  <a:schemeClr val="tx1">
                    <a:lumMod val="75000"/>
                    <a:lumOff val="25000"/>
                  </a:schemeClr>
                </a:solidFill>
                <a:latin typeface="+mj-lt"/>
              </a:rPr>
              <a:t>Imported skills only (Child)</a:t>
            </a:r>
            <a:r>
              <a:rPr lang="en-US" sz="1200">
                <a:solidFill>
                  <a:schemeClr val="tx1">
                    <a:lumMod val="75000"/>
                    <a:lumOff val="25000"/>
                  </a:schemeClr>
                </a:solidFill>
                <a:latin typeface="+mj-lt"/>
              </a:rPr>
              <a:t> </a:t>
            </a:r>
          </a:p>
          <a:p>
            <a:r>
              <a:rPr lang="en-US" sz="1000" i="1">
                <a:solidFill>
                  <a:schemeClr val="tx1">
                    <a:lumMod val="50000"/>
                    <a:lumOff val="50000"/>
                  </a:schemeClr>
                </a:solidFill>
              </a:rPr>
              <a:t>Sharing is disabled if Skills profile (parent) is opted-out/disabled</a:t>
            </a:r>
          </a:p>
        </p:txBody>
      </p:sp>
      <p:sp>
        <p:nvSpPr>
          <p:cNvPr id="89" name="TextBox 88">
            <a:extLst>
              <a:ext uri="{FF2B5EF4-FFF2-40B4-BE49-F238E27FC236}">
                <a16:creationId xmlns:a16="http://schemas.microsoft.com/office/drawing/2014/main" id="{3A5F946C-3332-137B-BBB9-2D56F90B3267}"/>
              </a:ext>
            </a:extLst>
          </p:cNvPr>
          <p:cNvSpPr txBox="1"/>
          <p:nvPr/>
        </p:nvSpPr>
        <p:spPr>
          <a:xfrm>
            <a:off x="8020751" y="3557549"/>
            <a:ext cx="2494850" cy="184666"/>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0">
                <a:solidFill>
                  <a:schemeClr val="tx1">
                    <a:lumMod val="75000"/>
                    <a:lumOff val="25000"/>
                  </a:schemeClr>
                </a:solidFill>
                <a:latin typeface="+mj-lt"/>
              </a:rPr>
              <a:t>Admins will have the options to:</a:t>
            </a:r>
            <a:endParaRPr kumimoji="0" lang="en-US" sz="1200" b="0" i="0" u="none" strike="noStrike" kern="0" cap="none" spc="0" normalizeH="0" baseline="0" noProof="0">
              <a:ln>
                <a:noFill/>
              </a:ln>
              <a:solidFill>
                <a:schemeClr val="tx1">
                  <a:lumMod val="75000"/>
                  <a:lumOff val="25000"/>
                </a:schemeClr>
              </a:solidFill>
              <a:effectLst/>
              <a:uLnTx/>
              <a:uFillTx/>
              <a:latin typeface="+mj-lt"/>
            </a:endParaRPr>
          </a:p>
        </p:txBody>
      </p:sp>
      <p:sp>
        <p:nvSpPr>
          <p:cNvPr id="90" name="TextBox 89">
            <a:extLst>
              <a:ext uri="{FF2B5EF4-FFF2-40B4-BE49-F238E27FC236}">
                <a16:creationId xmlns:a16="http://schemas.microsoft.com/office/drawing/2014/main" id="{9A514FAE-75A0-D447-BF50-3C6117BD4D1F}"/>
              </a:ext>
            </a:extLst>
          </p:cNvPr>
          <p:cNvSpPr txBox="1"/>
          <p:nvPr/>
        </p:nvSpPr>
        <p:spPr>
          <a:xfrm>
            <a:off x="8020751" y="3777320"/>
            <a:ext cx="1121654" cy="1384995"/>
          </a:xfrm>
          <a:prstGeom prst="rect">
            <a:avLst/>
          </a:prstGeom>
          <a:noFill/>
        </p:spPr>
        <p:txBody>
          <a:bodyPr wrap="none" lIns="0" tIns="0" rIns="0" bIns="0" rtlCol="0">
            <a:spAutoFit/>
          </a:bodyPr>
          <a:lstStyle/>
          <a:p>
            <a:pPr fontAlgn="t">
              <a:lnSpc>
                <a:spcPct val="250000"/>
              </a:lnSpc>
            </a:pPr>
            <a:r>
              <a:rPr lang="en-US" sz="1200">
                <a:solidFill>
                  <a:schemeClr val="tx1">
                    <a:lumMod val="75000"/>
                    <a:lumOff val="25000"/>
                  </a:schemeClr>
                </a:solidFill>
              </a:rPr>
              <a:t>Enable </a:t>
            </a:r>
          </a:p>
          <a:p>
            <a:pPr fontAlgn="t">
              <a:lnSpc>
                <a:spcPct val="250000"/>
              </a:lnSpc>
            </a:pPr>
            <a:r>
              <a:rPr lang="en-US" sz="1200">
                <a:solidFill>
                  <a:schemeClr val="tx1">
                    <a:lumMod val="75000"/>
                    <a:lumOff val="25000"/>
                  </a:schemeClr>
                </a:solidFill>
              </a:rPr>
              <a:t>Disable sharing</a:t>
            </a:r>
          </a:p>
          <a:p>
            <a:pPr fontAlgn="t">
              <a:lnSpc>
                <a:spcPct val="250000"/>
              </a:lnSpc>
            </a:pPr>
            <a:r>
              <a:rPr lang="en-US" sz="1200">
                <a:solidFill>
                  <a:schemeClr val="tx1">
                    <a:lumMod val="75000"/>
                    <a:lumOff val="25000"/>
                  </a:schemeClr>
                </a:solidFill>
              </a:rPr>
              <a:t>Turn off sharing*</a:t>
            </a:r>
          </a:p>
        </p:txBody>
      </p:sp>
      <p:sp>
        <p:nvSpPr>
          <p:cNvPr id="91" name="TextBox 90">
            <a:extLst>
              <a:ext uri="{FF2B5EF4-FFF2-40B4-BE49-F238E27FC236}">
                <a16:creationId xmlns:a16="http://schemas.microsoft.com/office/drawing/2014/main" id="{9EAD122A-842A-0343-AB7F-A2F48996232A}"/>
              </a:ext>
            </a:extLst>
          </p:cNvPr>
          <p:cNvSpPr txBox="1"/>
          <p:nvPr/>
        </p:nvSpPr>
        <p:spPr>
          <a:xfrm>
            <a:off x="9534276" y="3777320"/>
            <a:ext cx="1821974" cy="1384995"/>
          </a:xfrm>
          <a:prstGeom prst="rect">
            <a:avLst/>
          </a:prstGeom>
          <a:noFill/>
        </p:spPr>
        <p:txBody>
          <a:bodyPr wrap="square" lIns="0" tIns="0" rIns="0" bIns="0" rtlCol="0">
            <a:spAutoFit/>
          </a:bodyPr>
          <a:lstStyle/>
          <a:p>
            <a:pPr fontAlgn="t">
              <a:lnSpc>
                <a:spcPct val="250000"/>
              </a:lnSpc>
            </a:pPr>
            <a:r>
              <a:rPr lang="en-US" sz="1200">
                <a:solidFill>
                  <a:schemeClr val="tx1">
                    <a:lumMod val="75000"/>
                    <a:lumOff val="25000"/>
                  </a:schemeClr>
                </a:solidFill>
              </a:rPr>
              <a:t>Users can opt-out sharing</a:t>
            </a:r>
          </a:p>
          <a:p>
            <a:pPr fontAlgn="t">
              <a:lnSpc>
                <a:spcPct val="250000"/>
              </a:lnSpc>
            </a:pPr>
            <a:r>
              <a:rPr lang="en-US" sz="1200">
                <a:solidFill>
                  <a:schemeClr val="tx1">
                    <a:lumMod val="75000"/>
                    <a:lumOff val="25000"/>
                  </a:schemeClr>
                </a:solidFill>
              </a:rPr>
              <a:t>Users can opt-in to sharing</a:t>
            </a:r>
          </a:p>
          <a:p>
            <a:pPr fontAlgn="t">
              <a:lnSpc>
                <a:spcPct val="250000"/>
              </a:lnSpc>
            </a:pPr>
            <a:r>
              <a:rPr lang="en-US" sz="1200">
                <a:solidFill>
                  <a:schemeClr val="tx1">
                    <a:lumMod val="75000"/>
                    <a:lumOff val="25000"/>
                  </a:schemeClr>
                </a:solidFill>
              </a:rPr>
              <a:t>No user controls*</a:t>
            </a:r>
          </a:p>
        </p:txBody>
      </p:sp>
      <p:grpSp>
        <p:nvGrpSpPr>
          <p:cNvPr id="92" name="Group 91">
            <a:extLst>
              <a:ext uri="{FF2B5EF4-FFF2-40B4-BE49-F238E27FC236}">
                <a16:creationId xmlns:a16="http://schemas.microsoft.com/office/drawing/2014/main" id="{6538C060-6D5A-9E99-BF5C-84776D9EBDB2}"/>
              </a:ext>
            </a:extLst>
          </p:cNvPr>
          <p:cNvGrpSpPr/>
          <p:nvPr/>
        </p:nvGrpSpPr>
        <p:grpSpPr>
          <a:xfrm>
            <a:off x="8549517" y="4170579"/>
            <a:ext cx="894885" cy="931246"/>
            <a:chOff x="1525379" y="3851561"/>
            <a:chExt cx="1613237" cy="931246"/>
          </a:xfrm>
        </p:grpSpPr>
        <p:cxnSp>
          <p:nvCxnSpPr>
            <p:cNvPr id="93" name="Straight Connector 92">
              <a:extLst>
                <a:ext uri="{FF2B5EF4-FFF2-40B4-BE49-F238E27FC236}">
                  <a16:creationId xmlns:a16="http://schemas.microsoft.com/office/drawing/2014/main" id="{3D4EE2BF-2432-F811-D022-9D490B6D8682}"/>
                </a:ext>
              </a:extLst>
            </p:cNvPr>
            <p:cNvCxnSpPr>
              <a:cxnSpLocks/>
            </p:cNvCxnSpPr>
            <p:nvPr/>
          </p:nvCxnSpPr>
          <p:spPr>
            <a:xfrm>
              <a:off x="1525379" y="3851561"/>
              <a:ext cx="1613237" cy="0"/>
            </a:xfrm>
            <a:prstGeom prst="line">
              <a:avLst/>
            </a:prstGeom>
            <a:noFill/>
            <a:ln w="9525" cap="rnd" cmpd="sng" algn="ctr">
              <a:solidFill>
                <a:srgbClr val="2764E7">
                  <a:alpha val="40000"/>
                </a:srgbClr>
              </a:solidFill>
              <a:prstDash val="solid"/>
              <a:headEnd type="none" w="lg" len="med"/>
              <a:tailEnd type="none" w="lg" len="med"/>
            </a:ln>
            <a:effectLst/>
          </p:spPr>
        </p:cxnSp>
        <p:cxnSp>
          <p:nvCxnSpPr>
            <p:cNvPr id="94" name="Straight Connector 93">
              <a:extLst>
                <a:ext uri="{FF2B5EF4-FFF2-40B4-BE49-F238E27FC236}">
                  <a16:creationId xmlns:a16="http://schemas.microsoft.com/office/drawing/2014/main" id="{850AAE21-5EE8-AA8D-3C45-03F6856A3A2C}"/>
                </a:ext>
              </a:extLst>
            </p:cNvPr>
            <p:cNvCxnSpPr>
              <a:cxnSpLocks/>
            </p:cNvCxnSpPr>
            <p:nvPr/>
          </p:nvCxnSpPr>
          <p:spPr>
            <a:xfrm>
              <a:off x="2580577" y="4334894"/>
              <a:ext cx="558039" cy="0"/>
            </a:xfrm>
            <a:prstGeom prst="line">
              <a:avLst/>
            </a:prstGeom>
            <a:noFill/>
            <a:ln w="9525" cap="rnd" cmpd="sng" algn="ctr">
              <a:solidFill>
                <a:srgbClr val="2764E7">
                  <a:alpha val="40000"/>
                </a:srgbClr>
              </a:solidFill>
              <a:prstDash val="solid"/>
              <a:headEnd type="none" w="lg" len="med"/>
              <a:tailEnd type="none" w="lg" len="med"/>
            </a:ln>
            <a:effectLst/>
          </p:spPr>
        </p:cxnSp>
        <p:cxnSp>
          <p:nvCxnSpPr>
            <p:cNvPr id="95" name="Straight Connector 94">
              <a:extLst>
                <a:ext uri="{FF2B5EF4-FFF2-40B4-BE49-F238E27FC236}">
                  <a16:creationId xmlns:a16="http://schemas.microsoft.com/office/drawing/2014/main" id="{F9552FA5-425E-392B-D3C1-0D18116F081A}"/>
                </a:ext>
              </a:extLst>
            </p:cNvPr>
            <p:cNvCxnSpPr>
              <a:cxnSpLocks/>
            </p:cNvCxnSpPr>
            <p:nvPr/>
          </p:nvCxnSpPr>
          <p:spPr>
            <a:xfrm>
              <a:off x="2580577" y="4782807"/>
              <a:ext cx="558039" cy="0"/>
            </a:xfrm>
            <a:prstGeom prst="line">
              <a:avLst/>
            </a:prstGeom>
            <a:noFill/>
            <a:ln w="9525" cap="rnd" cmpd="sng" algn="ctr">
              <a:solidFill>
                <a:srgbClr val="2764E7">
                  <a:alpha val="40000"/>
                </a:srgbClr>
              </a:solidFill>
              <a:prstDash val="solid"/>
              <a:headEnd type="none" w="lg" len="med"/>
              <a:tailEnd type="none" w="lg" len="med"/>
            </a:ln>
            <a:effectLst/>
          </p:spPr>
        </p:cxnSp>
      </p:grpSp>
      <p:sp>
        <p:nvSpPr>
          <p:cNvPr id="106" name="TextBox 105">
            <a:extLst>
              <a:ext uri="{FF2B5EF4-FFF2-40B4-BE49-F238E27FC236}">
                <a16:creationId xmlns:a16="http://schemas.microsoft.com/office/drawing/2014/main" id="{7D0C3913-4E6A-2BB4-AD75-A093AE8AA3DC}"/>
              </a:ext>
            </a:extLst>
          </p:cNvPr>
          <p:cNvSpPr txBox="1"/>
          <p:nvPr/>
        </p:nvSpPr>
        <p:spPr>
          <a:xfrm>
            <a:off x="8030213" y="4240580"/>
            <a:ext cx="1413207" cy="153888"/>
          </a:xfrm>
          <a:prstGeom prst="rect">
            <a:avLst/>
          </a:prstGeom>
          <a:noFill/>
        </p:spPr>
        <p:txBody>
          <a:bodyPr wrap="square" lIns="0" tIns="0" rIns="0" bIns="0">
            <a:spAutoFit/>
          </a:bodyPr>
          <a:lstStyle/>
          <a:p>
            <a:pPr fontAlgn="t"/>
            <a:r>
              <a:rPr lang="en-US" sz="1000" i="1">
                <a:solidFill>
                  <a:schemeClr val="tx1">
                    <a:lumMod val="50000"/>
                    <a:lumOff val="50000"/>
                  </a:schemeClr>
                </a:solidFill>
              </a:rPr>
              <a:t>(Default behavior)</a:t>
            </a:r>
          </a:p>
        </p:txBody>
      </p:sp>
      <p:sp>
        <p:nvSpPr>
          <p:cNvPr id="3" name="TextBox 2">
            <a:extLst>
              <a:ext uri="{FF2B5EF4-FFF2-40B4-BE49-F238E27FC236}">
                <a16:creationId xmlns:a16="http://schemas.microsoft.com/office/drawing/2014/main" id="{C12C2600-BEC7-3E8C-1144-CADA25C2E77A}"/>
              </a:ext>
            </a:extLst>
          </p:cNvPr>
          <p:cNvSpPr txBox="1"/>
          <p:nvPr/>
        </p:nvSpPr>
        <p:spPr>
          <a:xfrm>
            <a:off x="8030214" y="5530649"/>
            <a:ext cx="3154460" cy="461665"/>
          </a:xfrm>
          <a:prstGeom prst="rect">
            <a:avLst/>
          </a:prstGeom>
          <a:noFill/>
        </p:spPr>
        <p:txBody>
          <a:bodyPr wrap="square" lIns="0" tIns="0" rIns="0" bIns="0" rtlCol="0">
            <a:spAutoFit/>
          </a:bodyPr>
          <a:lstStyle/>
          <a:p>
            <a:pPr algn="l"/>
            <a:r>
              <a:rPr lang="en-US" sz="1000" i="1">
                <a:solidFill>
                  <a:schemeClr val="tx1">
                    <a:lumMod val="65000"/>
                    <a:lumOff val="35000"/>
                  </a:schemeClr>
                </a:solidFill>
              </a:rPr>
              <a:t>*Turning off sharing completely (no user controls) is only available for the 2 child controls (AI-inferred and Imported skills) and not possible for Skills profile </a:t>
            </a:r>
          </a:p>
        </p:txBody>
      </p:sp>
    </p:spTree>
    <p:extLst>
      <p:ext uri="{BB962C8B-B14F-4D97-AF65-F5344CB8AC3E}">
        <p14:creationId xmlns:p14="http://schemas.microsoft.com/office/powerpoint/2010/main" val="152170313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white sky&#10;&#10;AI-generated content may be incorrect.">
            <a:extLst>
              <a:ext uri="{FF2B5EF4-FFF2-40B4-BE49-F238E27FC236}">
                <a16:creationId xmlns:a16="http://schemas.microsoft.com/office/drawing/2014/main" id="{0F3A6628-7435-DDE3-5EFA-956A61979934}"/>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13EFB08-15DD-8C45-B83C-1EFD6A4AE715}"/>
              </a:ext>
            </a:extLst>
          </p:cNvPr>
          <p:cNvSpPr txBox="1"/>
          <p:nvPr/>
        </p:nvSpPr>
        <p:spPr>
          <a:xfrm>
            <a:off x="548640" y="1463040"/>
            <a:ext cx="10424160" cy="1477328"/>
          </a:xfrm>
          <a:prstGeom prst="rect">
            <a:avLst/>
          </a:prstGeom>
          <a:noFill/>
        </p:spPr>
        <p:txBody>
          <a:bodyPr wrap="square" lIns="0" tIns="0" rIns="0" bIns="0" rtlCol="0" anchor="t">
            <a:spAutoFit/>
          </a:bodyPr>
          <a:lstStyle/>
          <a:p>
            <a:pPr fontAlgn="t"/>
            <a:r>
              <a:rPr lang="en-US" sz="2400">
                <a:solidFill>
                  <a:schemeClr val="tx1">
                    <a:lumMod val="75000"/>
                    <a:lumOff val="25000"/>
                  </a:schemeClr>
                </a:solidFill>
              </a:rPr>
              <a:t>People Skills will be </a:t>
            </a:r>
            <a:r>
              <a:rPr lang="en-US" sz="2400" b="1">
                <a:solidFill>
                  <a:schemeClr val="tx1">
                    <a:lumMod val="75000"/>
                    <a:lumOff val="25000"/>
                  </a:schemeClr>
                </a:solidFill>
              </a:rPr>
              <a:t>deployed automatically to users </a:t>
            </a:r>
            <a:r>
              <a:rPr lang="en-US" sz="2400">
                <a:solidFill>
                  <a:schemeClr val="tx1">
                    <a:lumMod val="75000"/>
                    <a:lumOff val="25000"/>
                  </a:schemeClr>
                </a:solidFill>
              </a:rPr>
              <a:t>after setup is complete in Admin center. </a:t>
            </a:r>
          </a:p>
          <a:p>
            <a:pPr fontAlgn="t"/>
            <a:endParaRPr lang="en-US" sz="2400">
              <a:solidFill>
                <a:schemeClr val="tx1">
                  <a:lumMod val="76000"/>
                  <a:lumOff val="24000"/>
                </a:schemeClr>
              </a:solidFill>
              <a:latin typeface="+mj-lt"/>
              <a:cs typeface="Segoe UI Semibold"/>
            </a:endParaRPr>
          </a:p>
          <a:p>
            <a:pPr fontAlgn="t"/>
            <a:r>
              <a:rPr lang="en-US" sz="2400">
                <a:solidFill>
                  <a:schemeClr val="tx1">
                    <a:lumMod val="76000"/>
                    <a:lumOff val="24000"/>
                  </a:schemeClr>
                </a:solidFill>
              </a:rPr>
              <a:t>. </a:t>
            </a:r>
            <a:endParaRPr lang="en-US" sz="2400">
              <a:solidFill>
                <a:schemeClr val="tx1">
                  <a:lumMod val="76000"/>
                  <a:lumOff val="24000"/>
                </a:schemeClr>
              </a:solidFill>
              <a:cs typeface="Segoe UI"/>
            </a:endParaRPr>
          </a:p>
        </p:txBody>
      </p:sp>
      <p:sp>
        <p:nvSpPr>
          <p:cNvPr id="5" name="Title 1">
            <a:extLst>
              <a:ext uri="{FF2B5EF4-FFF2-40B4-BE49-F238E27FC236}">
                <a16:creationId xmlns:a16="http://schemas.microsoft.com/office/drawing/2014/main" id="{DDAB1D45-EF7E-D7A0-4AB5-97006DFC8BB4}"/>
              </a:ext>
            </a:extLst>
          </p:cNvPr>
          <p:cNvSpPr txBox="1">
            <a:spLocks/>
          </p:cNvSpPr>
          <p:nvPr/>
        </p:nvSpPr>
        <p:spPr>
          <a:xfrm>
            <a:off x="548640" y="548640"/>
            <a:ext cx="832104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3200" spc="-50">
                <a:gradFill>
                  <a:gsLst>
                    <a:gs pos="0">
                      <a:srgbClr val="2764E7"/>
                    </a:gs>
                    <a:gs pos="100000">
                      <a:srgbClr val="20BBC6"/>
                    </a:gs>
                    <a:gs pos="100000">
                      <a:schemeClr val="accent6">
                        <a:lumMod val="60000"/>
                        <a:lumOff val="40000"/>
                      </a:schemeClr>
                    </a:gs>
                  </a:gsLst>
                  <a:lin ang="2400000" scaled="0"/>
                </a:gradFill>
                <a:latin typeface="Segoe UI Semibold"/>
                <a:cs typeface="Segoe UI" pitchFamily="34" charset="0"/>
              </a:rPr>
              <a:t>Deploying To Users</a:t>
            </a:r>
            <a:endParaRPr lang="en-CA" sz="3200">
              <a:gradFill>
                <a:gsLst>
                  <a:gs pos="0">
                    <a:srgbClr val="2764E7"/>
                  </a:gs>
                  <a:gs pos="100000">
                    <a:srgbClr val="20BBC6"/>
                  </a:gs>
                  <a:gs pos="100000">
                    <a:schemeClr val="accent6">
                      <a:lumMod val="60000"/>
                      <a:lumOff val="40000"/>
                    </a:schemeClr>
                  </a:gs>
                </a:gsLst>
                <a:lin ang="2400000" scaled="0"/>
              </a:gradFill>
              <a:latin typeface="Segoe UI Semibold"/>
            </a:endParaRPr>
          </a:p>
        </p:txBody>
      </p:sp>
      <p:sp>
        <p:nvSpPr>
          <p:cNvPr id="2" name="TextBox 1">
            <a:extLst>
              <a:ext uri="{FF2B5EF4-FFF2-40B4-BE49-F238E27FC236}">
                <a16:creationId xmlns:a16="http://schemas.microsoft.com/office/drawing/2014/main" id="{23B02261-D65E-8411-DF3E-67D1F8799D28}"/>
              </a:ext>
            </a:extLst>
          </p:cNvPr>
          <p:cNvSpPr txBox="1"/>
          <p:nvPr/>
        </p:nvSpPr>
        <p:spPr>
          <a:xfrm>
            <a:off x="548640" y="3080234"/>
            <a:ext cx="10012101" cy="2616101"/>
          </a:xfrm>
          <a:prstGeom prst="rect">
            <a:avLst/>
          </a:prstGeom>
          <a:noFill/>
        </p:spPr>
        <p:txBody>
          <a:bodyPr wrap="square" lIns="0" tIns="0" rIns="0" bIns="0" rtlCol="0">
            <a:spAutoFit/>
          </a:bodyPr>
          <a:lstStyle/>
          <a:p>
            <a:pPr marL="164592" lvl="0" indent="-164592">
              <a:spcAft>
                <a:spcPts val="1200"/>
              </a:spcAft>
              <a:buFont typeface="Arial" panose="020B0604020202020204" pitchFamily="34" charset="0"/>
              <a:buChar char="•"/>
            </a:pPr>
            <a:r>
              <a:rPr lang="en-US" sz="1400">
                <a:solidFill>
                  <a:schemeClr val="tx1">
                    <a:lumMod val="75000"/>
                    <a:lumOff val="25000"/>
                  </a:schemeClr>
                </a:solidFill>
              </a:rPr>
              <a:t>After initial setup, Skills inference will start showing to users within 48 hours but it may take up to 5 days. For each subsequent change after initial setup, such as changes to the skills library, It may take up to 3 days for changes to be reflected in users’ suggested skills</a:t>
            </a:r>
          </a:p>
          <a:p>
            <a:pPr marL="164592" lvl="0" indent="-164592">
              <a:spcAft>
                <a:spcPts val="1200"/>
              </a:spcAft>
              <a:buFont typeface="Arial" panose="020B0604020202020204" pitchFamily="34" charset="0"/>
              <a:buChar char="•"/>
            </a:pPr>
            <a:r>
              <a:rPr lang="en-US" sz="1400">
                <a:solidFill>
                  <a:schemeClr val="tx1">
                    <a:lumMod val="75000"/>
                    <a:lumOff val="25000"/>
                  </a:schemeClr>
                </a:solidFill>
              </a:rPr>
              <a:t>Skills agent must be setup separately through the Agent Store in M365 Copilot. </a:t>
            </a:r>
          </a:p>
          <a:p>
            <a:pPr marL="164592" lvl="0" indent="-164592">
              <a:spcAft>
                <a:spcPts val="1200"/>
              </a:spcAft>
              <a:buFont typeface="Arial" panose="020B0604020202020204" pitchFamily="34" charset="0"/>
              <a:buChar char="•"/>
            </a:pPr>
            <a:r>
              <a:rPr lang="en-US" sz="1400">
                <a:solidFill>
                  <a:schemeClr val="tx1">
                    <a:lumMod val="75000"/>
                    <a:lumOff val="25000"/>
                  </a:schemeClr>
                </a:solidFill>
              </a:rPr>
              <a:t>For Skills experiences for leaders (in Skills Agent or Viva Insights), or Skills landscape report in Copilot Analytics please ensure the org. data file is uploaded which tells the system about your org. hierarchies, and the required roles (such as Analyst or Group Leader) are assigned in Viva Insights. Please review the previous section (Pre-requisites) for more details. </a:t>
            </a:r>
          </a:p>
          <a:p>
            <a:pPr marL="164592" lvl="0" indent="-164592">
              <a:spcAft>
                <a:spcPts val="1200"/>
              </a:spcAft>
              <a:buFont typeface="Arial" panose="020B0604020202020204" pitchFamily="34" charset="0"/>
              <a:buChar char="•"/>
            </a:pPr>
            <a:r>
              <a:rPr lang="en-US" sz="1400">
                <a:solidFill>
                  <a:schemeClr val="tx1">
                    <a:lumMod val="75000"/>
                    <a:lumOff val="25000"/>
                  </a:schemeClr>
                </a:solidFill>
              </a:rPr>
              <a:t>You  may manage your skills library at any time after initial setup. You can also change your privacy and visibility settings. </a:t>
            </a:r>
          </a:p>
          <a:p>
            <a:pPr marL="182880" indent="-182880" fontAlgn="t"/>
            <a:endParaRPr lang="en-US" sz="1800">
              <a:solidFill>
                <a:schemeClr val="tx1">
                  <a:lumMod val="75000"/>
                  <a:lumOff val="25000"/>
                </a:schemeClr>
              </a:solidFill>
            </a:endParaRPr>
          </a:p>
        </p:txBody>
      </p:sp>
      <p:sp>
        <p:nvSpPr>
          <p:cNvPr id="8" name="TextBox 7">
            <a:extLst>
              <a:ext uri="{FF2B5EF4-FFF2-40B4-BE49-F238E27FC236}">
                <a16:creationId xmlns:a16="http://schemas.microsoft.com/office/drawing/2014/main" id="{F301AE47-43E4-DE3D-6FC8-14AEB2E70A1A}"/>
              </a:ext>
            </a:extLst>
          </p:cNvPr>
          <p:cNvSpPr txBox="1"/>
          <p:nvPr/>
        </p:nvSpPr>
        <p:spPr>
          <a:xfrm>
            <a:off x="548640" y="2697234"/>
            <a:ext cx="3819647" cy="215444"/>
          </a:xfrm>
          <a:prstGeom prst="rect">
            <a:avLst/>
          </a:prstGeom>
          <a:noFill/>
        </p:spPr>
        <p:txBody>
          <a:bodyPr wrap="square" lIns="0" tIns="0" rIns="0" bIns="0" rtlCol="0" anchor="t">
            <a:spAutoFit/>
          </a:bodyPr>
          <a:lstStyle/>
          <a:p>
            <a:r>
              <a:rPr lang="en-US" sz="1400">
                <a:solidFill>
                  <a:schemeClr val="tx1">
                    <a:lumMod val="85000"/>
                    <a:lumOff val="15000"/>
                  </a:schemeClr>
                </a:solidFill>
                <a:latin typeface="+mj-lt"/>
              </a:rPr>
              <a:t>Keep In Mind</a:t>
            </a:r>
          </a:p>
        </p:txBody>
      </p:sp>
    </p:spTree>
    <p:extLst>
      <p:ext uri="{BB962C8B-B14F-4D97-AF65-F5344CB8AC3E}">
        <p14:creationId xmlns:p14="http://schemas.microsoft.com/office/powerpoint/2010/main" val="40529118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A9D40D-AE37-4924-74FC-BEF05A8CC234}"/>
              </a:ext>
            </a:extLst>
          </p:cNvPr>
          <p:cNvSpPr txBox="1"/>
          <p:nvPr/>
        </p:nvSpPr>
        <p:spPr>
          <a:xfrm>
            <a:off x="548640" y="1463040"/>
            <a:ext cx="9942246" cy="5139869"/>
          </a:xfrm>
          <a:prstGeom prst="rect">
            <a:avLst/>
          </a:prstGeom>
          <a:noFill/>
        </p:spPr>
        <p:txBody>
          <a:bodyPr wrap="square" lIns="0" tIns="0" rIns="0" bIns="0" rtlCol="0" anchor="t">
            <a:spAutoFit/>
          </a:bodyPr>
          <a:lstStyle/>
          <a:p>
            <a:pPr fontAlgn="t"/>
            <a:r>
              <a:rPr lang="en-US" sz="2400">
                <a:solidFill>
                  <a:schemeClr val="tx1">
                    <a:lumMod val="75000"/>
                    <a:lumOff val="25000"/>
                  </a:schemeClr>
                </a:solidFill>
              </a:rPr>
              <a:t>If you want to deploy People Skills to a </a:t>
            </a:r>
            <a:r>
              <a:rPr lang="en-US" sz="2400" b="1">
                <a:solidFill>
                  <a:schemeClr val="tx1">
                    <a:lumMod val="75000"/>
                    <a:lumOff val="25000"/>
                  </a:schemeClr>
                </a:solidFill>
              </a:rPr>
              <a:t>smaller</a:t>
            </a:r>
            <a:r>
              <a:rPr lang="en-US" sz="2400">
                <a:solidFill>
                  <a:schemeClr val="tx1">
                    <a:lumMod val="75000"/>
                    <a:lumOff val="25000"/>
                  </a:schemeClr>
                </a:solidFill>
              </a:rPr>
              <a:t> </a:t>
            </a:r>
            <a:r>
              <a:rPr lang="en-US" sz="2400" b="1">
                <a:solidFill>
                  <a:schemeClr val="tx1">
                    <a:lumMod val="75000"/>
                    <a:lumOff val="25000"/>
                  </a:schemeClr>
                </a:solidFill>
              </a:rPr>
              <a:t>pilot user group</a:t>
            </a:r>
            <a:r>
              <a:rPr lang="en-US" sz="2400">
                <a:solidFill>
                  <a:schemeClr val="tx1">
                    <a:lumMod val="75000"/>
                    <a:lumOff val="25000"/>
                  </a:schemeClr>
                </a:solidFill>
              </a:rPr>
              <a:t> and want to restrict access to People Skills experiences for the rest of users </a:t>
            </a:r>
            <a:br>
              <a:rPr lang="en-US" sz="2400">
                <a:solidFill>
                  <a:schemeClr val="tx1">
                    <a:lumMod val="75000"/>
                    <a:lumOff val="25000"/>
                  </a:schemeClr>
                </a:solidFill>
              </a:rPr>
            </a:br>
            <a:r>
              <a:rPr lang="en-US" sz="2400">
                <a:solidFill>
                  <a:schemeClr val="tx1">
                    <a:lumMod val="75000"/>
                    <a:lumOff val="25000"/>
                  </a:schemeClr>
                </a:solidFill>
              </a:rPr>
              <a:t>in your tenant, you can </a:t>
            </a:r>
            <a:r>
              <a:rPr lang="en-US" sz="2400" b="1">
                <a:solidFill>
                  <a:schemeClr val="tx1">
                    <a:lumMod val="75000"/>
                    <a:lumOff val="25000"/>
                  </a:schemeClr>
                </a:solidFill>
              </a:rPr>
              <a:t>use our privacy and sharing controls to pilot People Skills </a:t>
            </a:r>
            <a:r>
              <a:rPr lang="en-US" sz="2400">
                <a:solidFill>
                  <a:schemeClr val="tx1">
                    <a:lumMod val="75000"/>
                    <a:lumOff val="25000"/>
                  </a:schemeClr>
                </a:solidFill>
              </a:rPr>
              <a:t>in your organization. </a:t>
            </a:r>
            <a:endParaRPr lang="en-US" sz="2400">
              <a:solidFill>
                <a:schemeClr val="tx1">
                  <a:lumMod val="75000"/>
                  <a:lumOff val="25000"/>
                </a:schemeClr>
              </a:solidFill>
              <a:cs typeface="Segoe UI"/>
            </a:endParaRPr>
          </a:p>
          <a:p>
            <a:pPr fontAlgn="t"/>
            <a:endParaRPr lang="en-US" sz="2400">
              <a:solidFill>
                <a:schemeClr val="tx1">
                  <a:lumMod val="75000"/>
                  <a:lumOff val="25000"/>
                </a:schemeClr>
              </a:solidFill>
              <a:cs typeface="Segoe UI"/>
            </a:endParaRPr>
          </a:p>
          <a:p>
            <a:pPr fontAlgn="t"/>
            <a:r>
              <a:rPr lang="en-US" sz="2400">
                <a:solidFill>
                  <a:schemeClr val="tx1">
                    <a:lumMod val="75000"/>
                    <a:lumOff val="25000"/>
                  </a:schemeClr>
                </a:solidFill>
              </a:rPr>
              <a:t>This guide will walkthrough how to setup access policies to restrict </a:t>
            </a:r>
            <a:br>
              <a:rPr lang="en-US" sz="2400">
                <a:solidFill>
                  <a:schemeClr val="tx1">
                    <a:lumMod val="75000"/>
                    <a:lumOff val="25000"/>
                  </a:schemeClr>
                </a:solidFill>
              </a:rPr>
            </a:br>
            <a:r>
              <a:rPr lang="en-US" sz="2400">
                <a:solidFill>
                  <a:schemeClr val="tx1">
                    <a:lumMod val="75000"/>
                    <a:lumOff val="25000"/>
                  </a:schemeClr>
                </a:solidFill>
              </a:rPr>
              <a:t>People Skills access to your pilot group.  </a:t>
            </a:r>
            <a:endParaRPr lang="en-US" sz="2400">
              <a:solidFill>
                <a:schemeClr val="tx1">
                  <a:lumMod val="75000"/>
                  <a:lumOff val="25000"/>
                </a:schemeClr>
              </a:solidFill>
              <a:cs typeface="Segoe UI"/>
            </a:endParaRPr>
          </a:p>
          <a:p>
            <a:pPr fontAlgn="t"/>
            <a:endParaRPr lang="en-US" sz="2400">
              <a:solidFill>
                <a:schemeClr val="tx1">
                  <a:lumMod val="76000"/>
                  <a:lumOff val="24000"/>
                </a:schemeClr>
              </a:solidFill>
              <a:latin typeface="+mj-lt"/>
              <a:cs typeface="Segoe UI Semibold"/>
            </a:endParaRPr>
          </a:p>
          <a:p>
            <a:pPr fontAlgn="t"/>
            <a:r>
              <a:rPr lang="en-US" sz="1400">
                <a:solidFill>
                  <a:schemeClr val="tx1">
                    <a:lumMod val="76000"/>
                    <a:lumOff val="24000"/>
                  </a:schemeClr>
                </a:solidFill>
                <a:latin typeface="+mj-lt"/>
              </a:rPr>
              <a:t>Before you get started:  </a:t>
            </a:r>
            <a:endParaRPr lang="en-US" sz="1400">
              <a:solidFill>
                <a:schemeClr val="tx1">
                  <a:lumMod val="76000"/>
                  <a:lumOff val="24000"/>
                </a:schemeClr>
              </a:solidFill>
              <a:latin typeface="+mj-lt"/>
              <a:cs typeface="Segoe UI Semibold"/>
            </a:endParaRPr>
          </a:p>
          <a:p>
            <a:pPr fontAlgn="t"/>
            <a:endParaRPr lang="en-US" sz="1400">
              <a:solidFill>
                <a:schemeClr val="tx1">
                  <a:lumMod val="76000"/>
                  <a:lumOff val="24000"/>
                </a:schemeClr>
              </a:solidFill>
              <a:latin typeface="+mj-lt"/>
              <a:cs typeface="Segoe UI Semibold"/>
            </a:endParaRPr>
          </a:p>
          <a:p>
            <a:pPr marL="160020" indent="-160020" fontAlgn="t">
              <a:spcAft>
                <a:spcPts val="1200"/>
              </a:spcAft>
              <a:buFont typeface="Arial" panose="020B0604020202020204" pitchFamily="34" charset="0"/>
              <a:buChar char="•"/>
            </a:pPr>
            <a:r>
              <a:rPr lang="en-US" sz="1400">
                <a:solidFill>
                  <a:schemeClr val="tx1">
                    <a:lumMod val="76000"/>
                    <a:lumOff val="24000"/>
                  </a:schemeClr>
                </a:solidFill>
              </a:rPr>
              <a:t>Review privacy controls we offer (see previous section)</a:t>
            </a:r>
            <a:endParaRPr lang="en-US" sz="1400">
              <a:solidFill>
                <a:schemeClr val="tx1">
                  <a:lumMod val="76000"/>
                  <a:lumOff val="24000"/>
                </a:schemeClr>
              </a:solidFill>
              <a:cs typeface="Segoe UI"/>
            </a:endParaRPr>
          </a:p>
          <a:p>
            <a:pPr marL="160020" indent="-160020" fontAlgn="t">
              <a:spcAft>
                <a:spcPts val="1200"/>
              </a:spcAft>
              <a:buFont typeface="Arial" panose="020B0604020202020204" pitchFamily="34" charset="0"/>
              <a:buChar char="•"/>
            </a:pPr>
            <a:r>
              <a:rPr lang="en-US" sz="1400">
                <a:solidFill>
                  <a:schemeClr val="tx1">
                    <a:lumMod val="76000"/>
                    <a:lumOff val="24000"/>
                  </a:schemeClr>
                </a:solidFill>
              </a:rPr>
              <a:t>Pilot users have been identified and placed in M365 group </a:t>
            </a:r>
            <a:endParaRPr lang="en-US" sz="1400">
              <a:solidFill>
                <a:schemeClr val="tx1">
                  <a:lumMod val="76000"/>
                  <a:lumOff val="24000"/>
                </a:schemeClr>
              </a:solidFill>
              <a:cs typeface="Segoe UI"/>
            </a:endParaRPr>
          </a:p>
          <a:p>
            <a:pPr marL="160020" indent="-160020" fontAlgn="t">
              <a:spcAft>
                <a:spcPts val="1200"/>
              </a:spcAft>
              <a:buFont typeface="Arial" panose="020B0604020202020204" pitchFamily="34" charset="0"/>
              <a:buChar char="•"/>
            </a:pPr>
            <a:r>
              <a:rPr lang="en-US" sz="1400">
                <a:solidFill>
                  <a:schemeClr val="tx1">
                    <a:lumMod val="76000"/>
                    <a:lumOff val="24000"/>
                  </a:schemeClr>
                </a:solidFill>
              </a:rPr>
              <a:t>Pilot group users have been licensed: We recommend assigning premium (either M365 Copilot or Viva) licenses to users </a:t>
            </a:r>
            <a:br>
              <a:rPr lang="en-US" sz="1400">
                <a:solidFill>
                  <a:schemeClr val="tx1">
                    <a:lumMod val="76000"/>
                    <a:lumOff val="24000"/>
                  </a:schemeClr>
                </a:solidFill>
              </a:rPr>
            </a:br>
            <a:r>
              <a:rPr lang="en-US" sz="1400">
                <a:solidFill>
                  <a:schemeClr val="tx1">
                    <a:lumMod val="76000"/>
                    <a:lumOff val="24000"/>
                  </a:schemeClr>
                </a:solidFill>
              </a:rPr>
              <a:t>in the pilot group so they can test all People Skills experiences. The settings below assume that pilot group users have premium licenses. </a:t>
            </a:r>
          </a:p>
          <a:p>
            <a:pPr marL="160020" indent="-160020" fontAlgn="t">
              <a:spcAft>
                <a:spcPts val="1200"/>
              </a:spcAft>
              <a:buFont typeface="Arial" panose="020B0604020202020204" pitchFamily="34" charset="0"/>
              <a:buChar char="•"/>
            </a:pPr>
            <a:endParaRPr lang="en-US" sz="1400">
              <a:solidFill>
                <a:schemeClr val="tx1">
                  <a:lumMod val="76000"/>
                  <a:lumOff val="24000"/>
                </a:schemeClr>
              </a:solidFill>
              <a:cs typeface="Segoe UI"/>
            </a:endParaRPr>
          </a:p>
        </p:txBody>
      </p:sp>
      <p:sp>
        <p:nvSpPr>
          <p:cNvPr id="5" name="Title 1">
            <a:extLst>
              <a:ext uri="{FF2B5EF4-FFF2-40B4-BE49-F238E27FC236}">
                <a16:creationId xmlns:a16="http://schemas.microsoft.com/office/drawing/2014/main" id="{4B3006E6-2CE3-B781-83C4-A0F874D594AE}"/>
              </a:ext>
            </a:extLst>
          </p:cNvPr>
          <p:cNvSpPr txBox="1">
            <a:spLocks/>
          </p:cNvSpPr>
          <p:nvPr/>
        </p:nvSpPr>
        <p:spPr>
          <a:xfrm>
            <a:off x="548640" y="548640"/>
            <a:ext cx="832104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3200" spc="-50">
                <a:gradFill>
                  <a:gsLst>
                    <a:gs pos="0">
                      <a:srgbClr val="2764E7"/>
                    </a:gs>
                    <a:gs pos="100000">
                      <a:srgbClr val="20BBC6"/>
                    </a:gs>
                    <a:gs pos="100000">
                      <a:schemeClr val="accent6">
                        <a:lumMod val="60000"/>
                        <a:lumOff val="40000"/>
                      </a:schemeClr>
                    </a:gs>
                  </a:gsLst>
                  <a:lin ang="2400000" scaled="0"/>
                </a:gradFill>
                <a:latin typeface="Segoe UI Semibold"/>
                <a:cs typeface="Segoe UI" pitchFamily="34" charset="0"/>
              </a:rPr>
              <a:t>(Optional) How To Pilot People Skills</a:t>
            </a:r>
            <a:endParaRPr lang="en-CA" sz="3200">
              <a:gradFill>
                <a:gsLst>
                  <a:gs pos="0">
                    <a:srgbClr val="2764E7"/>
                  </a:gs>
                  <a:gs pos="100000">
                    <a:srgbClr val="20BBC6"/>
                  </a:gs>
                  <a:gs pos="100000">
                    <a:schemeClr val="accent6">
                      <a:lumMod val="60000"/>
                      <a:lumOff val="40000"/>
                    </a:schemeClr>
                  </a:gs>
                </a:gsLst>
                <a:lin ang="2400000" scaled="0"/>
              </a:gradFill>
              <a:latin typeface="Segoe UI Semibold"/>
            </a:endParaRPr>
          </a:p>
        </p:txBody>
      </p:sp>
    </p:spTree>
    <p:extLst>
      <p:ext uri="{BB962C8B-B14F-4D97-AF65-F5344CB8AC3E}">
        <p14:creationId xmlns:p14="http://schemas.microsoft.com/office/powerpoint/2010/main" val="200105427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C52B3-1A15-A709-F47F-2A335EF8E49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DBCC1FA-50B2-C240-0478-753A021CFB28}"/>
              </a:ext>
            </a:extLst>
          </p:cNvPr>
          <p:cNvSpPr txBox="1"/>
          <p:nvPr/>
        </p:nvSpPr>
        <p:spPr>
          <a:xfrm>
            <a:off x="588261" y="1463040"/>
            <a:ext cx="10359487" cy="1569660"/>
          </a:xfrm>
          <a:prstGeom prst="rect">
            <a:avLst/>
          </a:prstGeom>
          <a:noFill/>
        </p:spPr>
        <p:txBody>
          <a:bodyPr wrap="square" lIns="0" tIns="0" rIns="0" bIns="0" rtlCol="0">
            <a:spAutoFit/>
          </a:bodyPr>
          <a:lstStyle/>
          <a:p>
            <a:r>
              <a:rPr lang="en-US" sz="1800">
                <a:solidFill>
                  <a:schemeClr val="tx1">
                    <a:lumMod val="75000"/>
                    <a:lumOff val="25000"/>
                  </a:schemeClr>
                </a:solidFill>
              </a:rPr>
              <a:t>Admins have several options to setup a set of policies that allows varying levels of control to restrict data sharing and privacy to pilot People Skills within a pilot group with confidence. </a:t>
            </a:r>
          </a:p>
          <a:p>
            <a:endParaRPr lang="en-US" sz="1800">
              <a:solidFill>
                <a:schemeClr val="tx1">
                  <a:lumMod val="75000"/>
                  <a:lumOff val="25000"/>
                </a:schemeClr>
              </a:solidFill>
            </a:endParaRPr>
          </a:p>
          <a:p>
            <a:endParaRPr lang="en-US" sz="1600"/>
          </a:p>
          <a:p>
            <a:pPr marL="285750" indent="-285750" fontAlgn="t">
              <a:buFont typeface="Arial" panose="020B0604020202020204" pitchFamily="34" charset="0"/>
              <a:buChar char="•"/>
            </a:pPr>
            <a:endParaRPr lang="en-US" sz="1600"/>
          </a:p>
          <a:p>
            <a:pPr fontAlgn="t"/>
            <a:endParaRPr lang="en-US" sz="1600"/>
          </a:p>
        </p:txBody>
      </p:sp>
      <p:sp>
        <p:nvSpPr>
          <p:cNvPr id="6" name="TextBox 5">
            <a:extLst>
              <a:ext uri="{FF2B5EF4-FFF2-40B4-BE49-F238E27FC236}">
                <a16:creationId xmlns:a16="http://schemas.microsoft.com/office/drawing/2014/main" id="{E6878CD9-30A3-6DE3-7911-0017B9C331EC}"/>
              </a:ext>
            </a:extLst>
          </p:cNvPr>
          <p:cNvSpPr txBox="1"/>
          <p:nvPr/>
        </p:nvSpPr>
        <p:spPr>
          <a:xfrm>
            <a:off x="491836" y="5716759"/>
            <a:ext cx="10307782" cy="646331"/>
          </a:xfrm>
          <a:prstGeom prst="rect">
            <a:avLst/>
          </a:prstGeom>
          <a:noFill/>
        </p:spPr>
        <p:txBody>
          <a:bodyPr wrap="square">
            <a:spAutoFit/>
          </a:bodyPr>
          <a:lstStyle/>
          <a:p>
            <a:r>
              <a:rPr lang="en-US" sz="1200" i="1">
                <a:solidFill>
                  <a:schemeClr val="tx1">
                    <a:lumMod val="65000"/>
                    <a:lumOff val="35000"/>
                  </a:schemeClr>
                </a:solidFill>
              </a:rPr>
              <a:t>This is a high-level guideline on the access policies to setup. </a:t>
            </a:r>
          </a:p>
          <a:p>
            <a:r>
              <a:rPr lang="en-US" sz="1200" i="1">
                <a:solidFill>
                  <a:schemeClr val="tx1">
                    <a:lumMod val="65000"/>
                    <a:lumOff val="35000"/>
                  </a:schemeClr>
                </a:solidFill>
              </a:rPr>
              <a:t>For more details on which controls we offer for People Skills and how to set them up, please refer to </a:t>
            </a:r>
            <a:r>
              <a:rPr lang="en-US" sz="1200" i="1" u="sng">
                <a:solidFill>
                  <a:srgbClr val="0078D4"/>
                </a:solidFill>
                <a:hlinkClick r:id="rId3">
                  <a:extLst>
                    <a:ext uri="{A12FA001-AC4F-418D-AE19-62706E023703}">
                      <ahyp:hlinkClr xmlns:ahyp="http://schemas.microsoft.com/office/drawing/2018/hyperlinkcolor" val="tx"/>
                    </a:ext>
                  </a:extLst>
                </a:hlinkClick>
              </a:rPr>
              <a:t>People Skills documentation on MS learn</a:t>
            </a:r>
            <a:endParaRPr lang="en-US" sz="1200" i="1">
              <a:solidFill>
                <a:srgbClr val="0078D4"/>
              </a:solidFill>
            </a:endParaRPr>
          </a:p>
          <a:p>
            <a:r>
              <a:rPr lang="en-US" sz="1200" i="1">
                <a:solidFill>
                  <a:schemeClr val="tx1">
                    <a:lumMod val="65000"/>
                    <a:lumOff val="35000"/>
                  </a:schemeClr>
                </a:solidFill>
              </a:rPr>
              <a:t>For more details on access control policies and syntax, please refer to </a:t>
            </a:r>
            <a:r>
              <a:rPr lang="en-US" sz="1200" i="1" u="sng">
                <a:solidFill>
                  <a:srgbClr val="0078D4"/>
                </a:solidFill>
                <a:hlinkClick r:id="rId4">
                  <a:extLst>
                    <a:ext uri="{A12FA001-AC4F-418D-AE19-62706E023703}">
                      <ahyp:hlinkClr xmlns:ahyp="http://schemas.microsoft.com/office/drawing/2018/hyperlinkcolor" val="tx"/>
                    </a:ext>
                  </a:extLst>
                </a:hlinkClick>
              </a:rPr>
              <a:t>Feature Access Management</a:t>
            </a:r>
            <a:r>
              <a:rPr lang="en-US" sz="1200" i="1">
                <a:solidFill>
                  <a:srgbClr val="0078D4"/>
                </a:solidFill>
              </a:rPr>
              <a:t> </a:t>
            </a:r>
          </a:p>
        </p:txBody>
      </p:sp>
      <p:graphicFrame>
        <p:nvGraphicFramePr>
          <p:cNvPr id="7" name="Table 6">
            <a:extLst>
              <a:ext uri="{FF2B5EF4-FFF2-40B4-BE49-F238E27FC236}">
                <a16:creationId xmlns:a16="http://schemas.microsoft.com/office/drawing/2014/main" id="{BC14A260-A008-5B0B-3020-7CE3B2BF382E}"/>
              </a:ext>
            </a:extLst>
          </p:cNvPr>
          <p:cNvGraphicFramePr>
            <a:graphicFrameLocks noGrp="1"/>
          </p:cNvGraphicFramePr>
          <p:nvPr>
            <p:extLst>
              <p:ext uri="{D42A27DB-BD31-4B8C-83A1-F6EECF244321}">
                <p14:modId xmlns:p14="http://schemas.microsoft.com/office/powerpoint/2010/main" val="2826174313"/>
              </p:ext>
            </p:extLst>
          </p:nvPr>
        </p:nvGraphicFramePr>
        <p:xfrm>
          <a:off x="588262" y="2442343"/>
          <a:ext cx="10947747" cy="2960543"/>
        </p:xfrm>
        <a:graphic>
          <a:graphicData uri="http://schemas.openxmlformats.org/drawingml/2006/table">
            <a:tbl>
              <a:tblPr firstRow="1" bandRow="1">
                <a:tableStyleId>{E8B1032C-EA38-4F05-BA0D-38AFFFC7BED3}</a:tableStyleId>
              </a:tblPr>
              <a:tblGrid>
                <a:gridCol w="3649249">
                  <a:extLst>
                    <a:ext uri="{9D8B030D-6E8A-4147-A177-3AD203B41FA5}">
                      <a16:colId xmlns:a16="http://schemas.microsoft.com/office/drawing/2014/main" val="987038755"/>
                    </a:ext>
                  </a:extLst>
                </a:gridCol>
                <a:gridCol w="3649249">
                  <a:extLst>
                    <a:ext uri="{9D8B030D-6E8A-4147-A177-3AD203B41FA5}">
                      <a16:colId xmlns:a16="http://schemas.microsoft.com/office/drawing/2014/main" val="3576196414"/>
                    </a:ext>
                  </a:extLst>
                </a:gridCol>
                <a:gridCol w="3649249">
                  <a:extLst>
                    <a:ext uri="{9D8B030D-6E8A-4147-A177-3AD203B41FA5}">
                      <a16:colId xmlns:a16="http://schemas.microsoft.com/office/drawing/2014/main" val="518405671"/>
                    </a:ext>
                  </a:extLst>
                </a:gridCol>
              </a:tblGrid>
              <a:tr h="2960543">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800" b="0" dirty="0">
                          <a:solidFill>
                            <a:schemeClr val="tx1">
                              <a:lumMod val="75000"/>
                              <a:lumOff val="25000"/>
                            </a:schemeClr>
                          </a:solidFill>
                          <a:latin typeface="+mj-lt"/>
                        </a:rPr>
                        <a:t>Option 1: </a:t>
                      </a:r>
                    </a:p>
                    <a:p>
                      <a:pPr marL="0" marR="0" lvl="0" indent="0" algn="l" defTabSz="932742" rtl="0" eaLnBrk="1" fontAlgn="auto" latinLnBrk="0" hangingPunct="1">
                        <a:lnSpc>
                          <a:spcPct val="100000"/>
                        </a:lnSpc>
                        <a:spcBef>
                          <a:spcPts val="0"/>
                        </a:spcBef>
                        <a:spcAft>
                          <a:spcPts val="0"/>
                        </a:spcAft>
                        <a:buClrTx/>
                        <a:buSzTx/>
                        <a:buFontTx/>
                        <a:buNone/>
                        <a:tabLst/>
                        <a:defRPr/>
                      </a:pPr>
                      <a:endParaRPr lang="en-US" sz="1800" b="0" dirty="0">
                        <a:solidFill>
                          <a:schemeClr val="tx1">
                            <a:lumMod val="75000"/>
                            <a:lumOff val="25000"/>
                          </a:schemeClr>
                        </a:solidFill>
                        <a:latin typeface="+mj-lt"/>
                      </a:endParaRPr>
                    </a:p>
                    <a:p>
                      <a:pPr marL="0" marR="0" lvl="0" indent="0" algn="l" defTabSz="932742" rtl="0" eaLnBrk="1" fontAlgn="auto" latinLnBrk="0" hangingPunct="1">
                        <a:lnSpc>
                          <a:spcPct val="100000"/>
                        </a:lnSpc>
                        <a:spcBef>
                          <a:spcPts val="0"/>
                        </a:spcBef>
                        <a:spcAft>
                          <a:spcPts val="0"/>
                        </a:spcAft>
                        <a:buClrTx/>
                        <a:buSzTx/>
                        <a:buFontTx/>
                        <a:buNone/>
                        <a:tabLst/>
                        <a:defRPr/>
                      </a:pPr>
                      <a:r>
                        <a:rPr lang="en-US" sz="1800" b="0" dirty="0">
                          <a:solidFill>
                            <a:schemeClr val="tx1">
                              <a:lumMod val="75000"/>
                              <a:lumOff val="25000"/>
                            </a:schemeClr>
                          </a:solidFill>
                          <a:latin typeface="+mj-lt"/>
                        </a:rPr>
                        <a:t>Restrict AI inferencing suggestions for everyone outside pilot group </a:t>
                      </a:r>
                    </a:p>
                  </a:txBody>
                  <a:tcPr marL="182880" marR="182880" marT="182880" marB="1828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800" b="0" kern="1200" dirty="0">
                          <a:solidFill>
                            <a:schemeClr val="tx1">
                              <a:lumMod val="75000"/>
                              <a:lumOff val="25000"/>
                            </a:schemeClr>
                          </a:solidFill>
                          <a:effectLst/>
                          <a:latin typeface="+mj-lt"/>
                        </a:rPr>
                        <a:t>Option 2: </a:t>
                      </a:r>
                    </a:p>
                    <a:p>
                      <a:endParaRPr lang="en-US" sz="1800" b="0" kern="1200" dirty="0">
                        <a:solidFill>
                          <a:schemeClr val="tx1">
                            <a:lumMod val="75000"/>
                            <a:lumOff val="25000"/>
                          </a:schemeClr>
                        </a:solidFill>
                        <a:effectLst/>
                        <a:latin typeface="+mj-lt"/>
                      </a:endParaRPr>
                    </a:p>
                    <a:p>
                      <a:r>
                        <a:rPr lang="en-US" sz="1800" b="0" kern="1200" dirty="0">
                          <a:solidFill>
                            <a:schemeClr val="tx1">
                              <a:lumMod val="75000"/>
                              <a:lumOff val="25000"/>
                            </a:schemeClr>
                          </a:solidFill>
                          <a:effectLst/>
                          <a:latin typeface="+mj-lt"/>
                        </a:rPr>
                        <a:t>Turn off AI inferencing and disable skill sharing for everyone outside pilot group*</a:t>
                      </a:r>
                      <a:endParaRPr lang="en-US" sz="1800" b="0" dirty="0">
                        <a:solidFill>
                          <a:schemeClr val="tx1">
                            <a:lumMod val="75000"/>
                            <a:lumOff val="25000"/>
                          </a:schemeClr>
                        </a:solidFill>
                        <a:latin typeface="+mj-lt"/>
                      </a:endParaRPr>
                    </a:p>
                  </a:txBody>
                  <a:tcPr marL="182880" marR="182880" marT="182880" marB="1828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800" b="0" dirty="0">
                          <a:solidFill>
                            <a:schemeClr val="tx1">
                              <a:lumMod val="75000"/>
                              <a:lumOff val="25000"/>
                            </a:schemeClr>
                          </a:solidFill>
                          <a:latin typeface="+mj-lt"/>
                        </a:rPr>
                        <a:t>Option 3: </a:t>
                      </a:r>
                    </a:p>
                    <a:p>
                      <a:endParaRPr lang="en-US" sz="1800" b="0" dirty="0">
                        <a:solidFill>
                          <a:schemeClr val="tx1">
                            <a:lumMod val="75000"/>
                            <a:lumOff val="25000"/>
                          </a:schemeClr>
                        </a:solidFill>
                        <a:latin typeface="+mj-lt"/>
                      </a:endParaRPr>
                    </a:p>
                    <a:p>
                      <a:r>
                        <a:rPr lang="en-US" sz="1800" b="0" dirty="0">
                          <a:solidFill>
                            <a:schemeClr val="tx1">
                              <a:lumMod val="75000"/>
                              <a:lumOff val="25000"/>
                            </a:schemeClr>
                          </a:solidFill>
                          <a:latin typeface="+mj-lt"/>
                        </a:rPr>
                        <a:t>Custom setup</a:t>
                      </a:r>
                      <a:br>
                        <a:rPr lang="en-US" sz="1800" b="0" dirty="0">
                          <a:solidFill>
                            <a:schemeClr val="tx1">
                              <a:lumMod val="75000"/>
                              <a:lumOff val="25000"/>
                            </a:schemeClr>
                          </a:solidFill>
                          <a:latin typeface="+mj-lt"/>
                        </a:rPr>
                      </a:br>
                      <a:r>
                        <a:rPr lang="en-US" sz="1800" b="0" dirty="0">
                          <a:solidFill>
                            <a:schemeClr val="tx1">
                              <a:lumMod val="75000"/>
                              <a:lumOff val="25000"/>
                            </a:schemeClr>
                          </a:solidFill>
                          <a:latin typeface="+mj-lt"/>
                        </a:rPr>
                        <a:t>Flexible setup for your organization</a:t>
                      </a:r>
                    </a:p>
                  </a:txBody>
                  <a:tcPr marL="182880" marR="182880" marT="182880" marB="1828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08946855"/>
                  </a:ext>
                </a:extLst>
              </a:tr>
            </a:tbl>
          </a:graphicData>
        </a:graphic>
      </p:graphicFrame>
      <p:sp>
        <p:nvSpPr>
          <p:cNvPr id="8" name="Title 1">
            <a:extLst>
              <a:ext uri="{FF2B5EF4-FFF2-40B4-BE49-F238E27FC236}">
                <a16:creationId xmlns:a16="http://schemas.microsoft.com/office/drawing/2014/main" id="{AAA2E99B-CDC4-ED01-DD62-718116CF8751}"/>
              </a:ext>
            </a:extLst>
          </p:cNvPr>
          <p:cNvSpPr txBox="1">
            <a:spLocks/>
          </p:cNvSpPr>
          <p:nvPr/>
        </p:nvSpPr>
        <p:spPr>
          <a:xfrm>
            <a:off x="548640" y="548640"/>
            <a:ext cx="8150860" cy="3077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2000" spc="-50" dirty="0">
                <a:solidFill>
                  <a:schemeClr val="tx1">
                    <a:lumMod val="75000"/>
                    <a:lumOff val="25000"/>
                  </a:schemeClr>
                </a:solidFill>
                <a:latin typeface="Segoe UI Semibold"/>
                <a:cs typeface="Segoe UI" pitchFamily="34" charset="0"/>
              </a:rPr>
              <a:t>(Optional) How To Pilot People Skills</a:t>
            </a:r>
            <a:endParaRPr lang="en-CA" sz="2000" dirty="0">
              <a:solidFill>
                <a:schemeClr val="tx1">
                  <a:lumMod val="75000"/>
                  <a:lumOff val="25000"/>
                </a:schemeClr>
              </a:solidFill>
              <a:latin typeface="Segoe UI Semibold"/>
            </a:endParaRPr>
          </a:p>
        </p:txBody>
      </p:sp>
      <p:sp>
        <p:nvSpPr>
          <p:cNvPr id="9" name="TextBox 8">
            <a:extLst>
              <a:ext uri="{FF2B5EF4-FFF2-40B4-BE49-F238E27FC236}">
                <a16:creationId xmlns:a16="http://schemas.microsoft.com/office/drawing/2014/main" id="{F83A3EA0-5F89-E41E-9CF5-16078D0D5AFA}"/>
              </a:ext>
            </a:extLst>
          </p:cNvPr>
          <p:cNvSpPr txBox="1"/>
          <p:nvPr/>
        </p:nvSpPr>
        <p:spPr>
          <a:xfrm>
            <a:off x="548640" y="932740"/>
            <a:ext cx="8283330" cy="1938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chemeClr val="tx1">
                    <a:lumMod val="65000"/>
                    <a:lumOff val="35000"/>
                  </a:schemeClr>
                </a:solidFill>
                <a:effectLst/>
                <a:uLnTx/>
                <a:uFillTx/>
                <a:latin typeface="+mn-lt"/>
                <a:ea typeface="+mn-ea"/>
                <a:cs typeface="Segoe UI" panose="020B0502040204020203" pitchFamily="34" charset="0"/>
              </a:rPr>
              <a:t>Continued</a:t>
            </a:r>
          </a:p>
        </p:txBody>
      </p:sp>
    </p:spTree>
    <p:extLst>
      <p:ext uri="{BB962C8B-B14F-4D97-AF65-F5344CB8AC3E}">
        <p14:creationId xmlns:p14="http://schemas.microsoft.com/office/powerpoint/2010/main" val="267479080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219CA-F857-1F25-6DD0-03F09FA6E1D8}"/>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EC0D31BD-3D4F-47AB-0F0B-F80013D25E40}"/>
              </a:ext>
            </a:extLst>
          </p:cNvPr>
          <p:cNvGraphicFramePr>
            <a:graphicFrameLocks noGrp="1"/>
          </p:cNvGraphicFramePr>
          <p:nvPr>
            <p:extLst>
              <p:ext uri="{D42A27DB-BD31-4B8C-83A1-F6EECF244321}">
                <p14:modId xmlns:p14="http://schemas.microsoft.com/office/powerpoint/2010/main" val="4133694030"/>
              </p:ext>
            </p:extLst>
          </p:nvPr>
        </p:nvGraphicFramePr>
        <p:xfrm>
          <a:off x="588261" y="1463040"/>
          <a:ext cx="10972799" cy="4251960"/>
        </p:xfrm>
        <a:graphic>
          <a:graphicData uri="http://schemas.openxmlformats.org/drawingml/2006/table">
            <a:tbl>
              <a:tblPr firstRow="1" bandRow="1">
                <a:tableStyleId>{E8B1032C-EA38-4F05-BA0D-38AFFFC7BED3}</a:tableStyleId>
              </a:tblPr>
              <a:tblGrid>
                <a:gridCol w="1736980">
                  <a:extLst>
                    <a:ext uri="{9D8B030D-6E8A-4147-A177-3AD203B41FA5}">
                      <a16:colId xmlns:a16="http://schemas.microsoft.com/office/drawing/2014/main" val="3369167978"/>
                    </a:ext>
                  </a:extLst>
                </a:gridCol>
                <a:gridCol w="2716417">
                  <a:extLst>
                    <a:ext uri="{9D8B030D-6E8A-4147-A177-3AD203B41FA5}">
                      <a16:colId xmlns:a16="http://schemas.microsoft.com/office/drawing/2014/main" val="2502033506"/>
                    </a:ext>
                  </a:extLst>
                </a:gridCol>
                <a:gridCol w="2716417">
                  <a:extLst>
                    <a:ext uri="{9D8B030D-6E8A-4147-A177-3AD203B41FA5}">
                      <a16:colId xmlns:a16="http://schemas.microsoft.com/office/drawing/2014/main" val="2841041611"/>
                    </a:ext>
                  </a:extLst>
                </a:gridCol>
                <a:gridCol w="3802985">
                  <a:extLst>
                    <a:ext uri="{9D8B030D-6E8A-4147-A177-3AD203B41FA5}">
                      <a16:colId xmlns:a16="http://schemas.microsoft.com/office/drawing/2014/main" val="2529232970"/>
                    </a:ext>
                  </a:extLst>
                </a:gridCol>
              </a:tblGrid>
              <a:tr h="803665">
                <a:tc>
                  <a:txBody>
                    <a:bodyPr/>
                    <a:lstStyle/>
                    <a:p>
                      <a:endParaRPr lang="en-US" sz="1100" dirty="0">
                        <a:latin typeface="+mn-lt"/>
                      </a:endParaRPr>
                    </a:p>
                  </a:txBody>
                  <a:tcPr marL="182880" marR="182880" marT="182880" marB="1828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100" b="0">
                          <a:solidFill>
                            <a:schemeClr val="tx1">
                              <a:lumMod val="85000"/>
                              <a:lumOff val="15000"/>
                            </a:schemeClr>
                          </a:solidFill>
                          <a:latin typeface="+mj-lt"/>
                        </a:rPr>
                        <a:t>Option 1: Restrict AI inferencing suggestions for everyone outside pilot group </a:t>
                      </a:r>
                    </a:p>
                  </a:txBody>
                  <a:tcPr marL="182880" marR="182880" marT="182880" marB="1828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100" b="0" kern="1200">
                          <a:solidFill>
                            <a:schemeClr val="tx1">
                              <a:lumMod val="85000"/>
                              <a:lumOff val="15000"/>
                            </a:schemeClr>
                          </a:solidFill>
                          <a:effectLst/>
                          <a:latin typeface="+mj-lt"/>
                        </a:rPr>
                        <a:t>Option 2: Turn off AI inferencing and disable skill sharing for everyone outside pilot group*</a:t>
                      </a:r>
                      <a:endParaRPr lang="en-US" sz="1100" b="0">
                        <a:solidFill>
                          <a:schemeClr val="tx1">
                            <a:lumMod val="85000"/>
                            <a:lumOff val="15000"/>
                          </a:schemeClr>
                        </a:solidFill>
                        <a:latin typeface="+mj-lt"/>
                      </a:endParaRPr>
                    </a:p>
                  </a:txBody>
                  <a:tcPr marL="182880" marR="182880" marT="182880" marB="1828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100" b="0">
                          <a:solidFill>
                            <a:schemeClr val="tx1">
                              <a:lumMod val="85000"/>
                              <a:lumOff val="15000"/>
                            </a:schemeClr>
                          </a:solidFill>
                        </a:rPr>
                        <a:t>O</a:t>
                      </a:r>
                      <a:r>
                        <a:rPr lang="en-US" sz="1100" b="0">
                          <a:solidFill>
                            <a:schemeClr val="tx1">
                              <a:lumMod val="85000"/>
                              <a:lumOff val="15000"/>
                            </a:schemeClr>
                          </a:solidFill>
                          <a:latin typeface="+mj-lt"/>
                        </a:rPr>
                        <a:t>ption 3: Custom setup</a:t>
                      </a:r>
                    </a:p>
                  </a:txBody>
                  <a:tcPr marL="182880" marR="182880" marT="182880" marB="1828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434455722"/>
                  </a:ext>
                </a:extLst>
              </a:tr>
              <a:tr h="803665">
                <a:tc>
                  <a:txBody>
                    <a:bodyPr/>
                    <a:lstStyle/>
                    <a:p>
                      <a:r>
                        <a:rPr lang="en-US" sz="1100" b="0">
                          <a:solidFill>
                            <a:schemeClr val="tx1">
                              <a:lumMod val="85000"/>
                              <a:lumOff val="15000"/>
                            </a:schemeClr>
                          </a:solidFill>
                          <a:latin typeface="+mj-lt"/>
                        </a:rPr>
                        <a:t>What this means for people in pilot user group</a:t>
                      </a:r>
                    </a:p>
                  </a:txBody>
                  <a:tcPr marL="182880" marR="182880" marT="182880" marB="1828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100" kern="1200" dirty="0">
                          <a:solidFill>
                            <a:schemeClr val="tx1">
                              <a:lumMod val="75000"/>
                              <a:lumOff val="25000"/>
                            </a:schemeClr>
                          </a:solidFill>
                          <a:effectLst/>
                        </a:rPr>
                        <a:t>Users in the pilot group will receive AI-powered suggestions in the Profile editor. When you look up someone else’s skills using Copilot, Org Explorer, or People Companion, you’ll see all users’ confirmed skills, and, for others in the Pilot group, their inferred skills as well. You will have access to all premium Skills experiences in the apps you have setup, such as Learning recommendation in Viva Learning or leader experiences in Copilot Analytics.</a:t>
                      </a:r>
                    </a:p>
                    <a:p>
                      <a:endParaRPr lang="en-US" sz="1100" dirty="0">
                        <a:solidFill>
                          <a:schemeClr val="tx1">
                            <a:lumMod val="75000"/>
                            <a:lumOff val="25000"/>
                          </a:schemeClr>
                        </a:solidFill>
                        <a:latin typeface="+mn-lt"/>
                      </a:endParaRPr>
                    </a:p>
                  </a:txBody>
                  <a:tcPr marL="182880" marR="182880" marT="182880" marB="1828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100" kern="1200" dirty="0">
                          <a:solidFill>
                            <a:schemeClr val="tx1">
                              <a:lumMod val="75000"/>
                              <a:lumOff val="25000"/>
                            </a:schemeClr>
                          </a:solidFill>
                          <a:effectLst/>
                        </a:rPr>
                        <a:t>Users in the pilot group will receive AI-powered suggestions in the Profile editor. These pilot users will have access to all premium Skills experiences in the apps you have setup, such as Learning recommendation in Viva Learning or leader experiences in Copilot Analytics.</a:t>
                      </a:r>
                    </a:p>
                    <a:p>
                      <a:endParaRPr lang="en-US" sz="1100" kern="1200" dirty="0">
                        <a:solidFill>
                          <a:schemeClr val="tx1">
                            <a:lumMod val="75000"/>
                            <a:lumOff val="25000"/>
                          </a:schemeClr>
                        </a:solidFill>
                        <a:effectLst/>
                      </a:endParaRPr>
                    </a:p>
                    <a:p>
                      <a:r>
                        <a:rPr lang="en-US" sz="1100" kern="1200" dirty="0">
                          <a:solidFill>
                            <a:schemeClr val="tx1">
                              <a:lumMod val="75000"/>
                              <a:lumOff val="25000"/>
                            </a:schemeClr>
                          </a:solidFill>
                          <a:effectLst/>
                        </a:rPr>
                        <a:t>When these pilot users look up someone else’s skills, they will see all skills (confirmed, AI-suggested or org-added skills) for those also in the pilot group, but they will not see any skills for those outside the pilot group. </a:t>
                      </a:r>
                    </a:p>
                    <a:p>
                      <a:endParaRPr lang="en-US" sz="1100" dirty="0">
                        <a:solidFill>
                          <a:schemeClr val="tx1">
                            <a:lumMod val="75000"/>
                            <a:lumOff val="25000"/>
                          </a:schemeClr>
                        </a:solidFill>
                        <a:latin typeface="+mn-lt"/>
                      </a:endParaRPr>
                    </a:p>
                  </a:txBody>
                  <a:tcPr marL="182880" marR="182880" marT="182880" marB="1828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nSpc>
                          <a:spcPct val="107000"/>
                        </a:lnSpc>
                        <a:spcAft>
                          <a:spcPts val="800"/>
                        </a:spcAft>
                        <a:buNone/>
                      </a:pPr>
                      <a:r>
                        <a:rPr lang="en-US" sz="1100" b="1" dirty="0">
                          <a:solidFill>
                            <a:schemeClr val="tx1">
                              <a:lumMod val="75000"/>
                              <a:lumOff val="25000"/>
                            </a:schemeClr>
                          </a:solidFill>
                          <a:effectLst/>
                          <a:latin typeface="+mj-lt"/>
                        </a:rPr>
                        <a:t>If neither of the above options make sense for your organization, admins can flexibility to setup a set of access policies based on the controls we offer. </a:t>
                      </a:r>
                      <a:endParaRPr lang="en-US" sz="1100" dirty="0">
                        <a:solidFill>
                          <a:schemeClr val="tx1">
                            <a:lumMod val="75000"/>
                            <a:lumOff val="25000"/>
                          </a:schemeClr>
                        </a:solidFill>
                        <a:effectLst/>
                        <a:latin typeface="+mj-lt"/>
                      </a:endParaRPr>
                    </a:p>
                    <a:p>
                      <a:pPr marL="0" marR="0">
                        <a:lnSpc>
                          <a:spcPct val="107000"/>
                        </a:lnSpc>
                        <a:spcAft>
                          <a:spcPts val="800"/>
                        </a:spcAft>
                        <a:buNone/>
                      </a:pPr>
                      <a:r>
                        <a:rPr lang="en-US" sz="1100" dirty="0">
                          <a:solidFill>
                            <a:schemeClr val="tx1">
                              <a:lumMod val="75000"/>
                              <a:lumOff val="25000"/>
                            </a:schemeClr>
                          </a:solidFill>
                          <a:effectLst/>
                        </a:rPr>
                        <a:t>Review the controls we offer and the enablement states to set up a set of policies that work for your organization. Admins can set up multiple policies. Incase multiple policies apply to the same user, The most restrictive policy will apply. </a:t>
                      </a:r>
                    </a:p>
                    <a:p>
                      <a:pPr marL="0" marR="0">
                        <a:lnSpc>
                          <a:spcPct val="107000"/>
                        </a:lnSpc>
                        <a:spcAft>
                          <a:spcPts val="800"/>
                        </a:spcAft>
                        <a:buNone/>
                      </a:pPr>
                      <a:r>
                        <a:rPr lang="en-US" sz="1100" dirty="0">
                          <a:solidFill>
                            <a:schemeClr val="tx1">
                              <a:lumMod val="75000"/>
                              <a:lumOff val="25000"/>
                            </a:schemeClr>
                          </a:solidFill>
                          <a:effectLst/>
                        </a:rPr>
                        <a:t>For more details on which controls we offer for People Skills and how to set them up, please refer to </a:t>
                      </a:r>
                      <a:r>
                        <a:rPr lang="en-US" sz="1100" u="sng" dirty="0">
                          <a:solidFill>
                            <a:srgbClr val="0078D4"/>
                          </a:solidFill>
                          <a:effectLst/>
                          <a:hlinkClick r:id="rId3">
                            <a:extLst>
                              <a:ext uri="{A12FA001-AC4F-418D-AE19-62706E023703}">
                                <ahyp:hlinkClr xmlns:ahyp="http://schemas.microsoft.com/office/drawing/2018/hyperlinkcolor" val="tx"/>
                              </a:ext>
                            </a:extLst>
                          </a:hlinkClick>
                        </a:rPr>
                        <a:t>People Skills documentation on MS learn</a:t>
                      </a:r>
                      <a:endParaRPr lang="en-US" sz="1100" dirty="0">
                        <a:solidFill>
                          <a:srgbClr val="0078D4"/>
                        </a:solidFill>
                        <a:effectLst/>
                      </a:endParaRPr>
                    </a:p>
                    <a:p>
                      <a:pPr marL="0" marR="0">
                        <a:lnSpc>
                          <a:spcPct val="107000"/>
                        </a:lnSpc>
                        <a:spcAft>
                          <a:spcPts val="800"/>
                        </a:spcAft>
                      </a:pPr>
                      <a:r>
                        <a:rPr lang="en-US" sz="1100" dirty="0">
                          <a:solidFill>
                            <a:schemeClr val="tx1">
                              <a:lumMod val="75000"/>
                              <a:lumOff val="25000"/>
                            </a:schemeClr>
                          </a:solidFill>
                          <a:effectLst/>
                        </a:rPr>
                        <a:t>For more details on access control policies, please refer to </a:t>
                      </a:r>
                      <a:r>
                        <a:rPr lang="en-US" sz="1100" u="sng" dirty="0">
                          <a:solidFill>
                            <a:srgbClr val="0078D4"/>
                          </a:solidFill>
                          <a:effectLst/>
                          <a:hlinkClick r:id="rId4">
                            <a:extLst>
                              <a:ext uri="{A12FA001-AC4F-418D-AE19-62706E023703}">
                                <ahyp:hlinkClr xmlns:ahyp="http://schemas.microsoft.com/office/drawing/2018/hyperlinkcolor" val="tx"/>
                              </a:ext>
                            </a:extLst>
                          </a:hlinkClick>
                        </a:rPr>
                        <a:t>Feature Access Management</a:t>
                      </a:r>
                      <a:r>
                        <a:rPr lang="en-US" sz="1100" dirty="0">
                          <a:solidFill>
                            <a:srgbClr val="0078D4"/>
                          </a:solidFill>
                          <a:effectLst/>
                        </a:rPr>
                        <a:t> </a:t>
                      </a:r>
                    </a:p>
                    <a:p>
                      <a:endParaRPr lang="en-US" sz="1100" dirty="0">
                        <a:solidFill>
                          <a:schemeClr val="tx1">
                            <a:lumMod val="75000"/>
                            <a:lumOff val="25000"/>
                          </a:schemeClr>
                        </a:solidFill>
                        <a:latin typeface="+mn-lt"/>
                      </a:endParaRPr>
                    </a:p>
                  </a:txBody>
                  <a:tcPr marL="182880" marR="182880" marT="182880" marB="1828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35045296"/>
                  </a:ext>
                </a:extLst>
              </a:tr>
            </a:tbl>
          </a:graphicData>
        </a:graphic>
      </p:graphicFrame>
      <p:sp>
        <p:nvSpPr>
          <p:cNvPr id="3" name="Title 1">
            <a:extLst>
              <a:ext uri="{FF2B5EF4-FFF2-40B4-BE49-F238E27FC236}">
                <a16:creationId xmlns:a16="http://schemas.microsoft.com/office/drawing/2014/main" id="{5B3BF025-0009-F6E9-86BD-099037321563}"/>
              </a:ext>
            </a:extLst>
          </p:cNvPr>
          <p:cNvSpPr txBox="1">
            <a:spLocks/>
          </p:cNvSpPr>
          <p:nvPr/>
        </p:nvSpPr>
        <p:spPr>
          <a:xfrm>
            <a:off x="548640" y="548640"/>
            <a:ext cx="8150860" cy="3077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2000" spc="-50" dirty="0">
                <a:solidFill>
                  <a:schemeClr val="tx1">
                    <a:lumMod val="75000"/>
                    <a:lumOff val="25000"/>
                  </a:schemeClr>
                </a:solidFill>
                <a:latin typeface="Segoe UI Semibold"/>
                <a:cs typeface="Segoe UI" pitchFamily="34" charset="0"/>
              </a:rPr>
              <a:t>(Optional) How To Pilot People Skills</a:t>
            </a:r>
            <a:endParaRPr lang="en-CA" sz="2000" dirty="0">
              <a:solidFill>
                <a:schemeClr val="tx1">
                  <a:lumMod val="75000"/>
                  <a:lumOff val="25000"/>
                </a:schemeClr>
              </a:solidFill>
              <a:latin typeface="Segoe UI Semibold"/>
            </a:endParaRPr>
          </a:p>
        </p:txBody>
      </p:sp>
      <p:sp>
        <p:nvSpPr>
          <p:cNvPr id="9" name="TextBox 8">
            <a:extLst>
              <a:ext uri="{FF2B5EF4-FFF2-40B4-BE49-F238E27FC236}">
                <a16:creationId xmlns:a16="http://schemas.microsoft.com/office/drawing/2014/main" id="{AB728722-7B04-9394-A3BE-47ADF177F676}"/>
              </a:ext>
            </a:extLst>
          </p:cNvPr>
          <p:cNvSpPr txBox="1"/>
          <p:nvPr/>
        </p:nvSpPr>
        <p:spPr>
          <a:xfrm>
            <a:off x="548640" y="932740"/>
            <a:ext cx="8283330" cy="1938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chemeClr val="tx1">
                    <a:lumMod val="65000"/>
                    <a:lumOff val="35000"/>
                  </a:schemeClr>
                </a:solidFill>
                <a:effectLst/>
                <a:uLnTx/>
                <a:uFillTx/>
                <a:latin typeface="+mn-lt"/>
                <a:ea typeface="+mn-ea"/>
                <a:cs typeface="Segoe UI" panose="020B0502040204020203" pitchFamily="34" charset="0"/>
              </a:rPr>
              <a:t>Continued</a:t>
            </a:r>
          </a:p>
        </p:txBody>
      </p:sp>
    </p:spTree>
    <p:extLst>
      <p:ext uri="{BB962C8B-B14F-4D97-AF65-F5344CB8AC3E}">
        <p14:creationId xmlns:p14="http://schemas.microsoft.com/office/powerpoint/2010/main" val="170249522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0E98D-169D-7BAA-2DF9-BBED9C483A8A}"/>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965BDAA-361C-F8A3-16D2-1FEA5522A1F2}"/>
              </a:ext>
            </a:extLst>
          </p:cNvPr>
          <p:cNvGraphicFramePr>
            <a:graphicFrameLocks noGrp="1"/>
          </p:cNvGraphicFramePr>
          <p:nvPr>
            <p:extLst>
              <p:ext uri="{D42A27DB-BD31-4B8C-83A1-F6EECF244321}">
                <p14:modId xmlns:p14="http://schemas.microsoft.com/office/powerpoint/2010/main" val="1701285624"/>
              </p:ext>
            </p:extLst>
          </p:nvPr>
        </p:nvGraphicFramePr>
        <p:xfrm>
          <a:off x="588261" y="1370360"/>
          <a:ext cx="10972800" cy="4488307"/>
        </p:xfrm>
        <a:graphic>
          <a:graphicData uri="http://schemas.openxmlformats.org/drawingml/2006/table">
            <a:tbl>
              <a:tblPr firstRow="1" bandRow="1">
                <a:tableStyleId>{E8B1032C-EA38-4F05-BA0D-38AFFFC7BED3}</a:tableStyleId>
              </a:tblPr>
              <a:tblGrid>
                <a:gridCol w="2276157">
                  <a:extLst>
                    <a:ext uri="{9D8B030D-6E8A-4147-A177-3AD203B41FA5}">
                      <a16:colId xmlns:a16="http://schemas.microsoft.com/office/drawing/2014/main" val="3369167978"/>
                    </a:ext>
                  </a:extLst>
                </a:gridCol>
                <a:gridCol w="3810356">
                  <a:extLst>
                    <a:ext uri="{9D8B030D-6E8A-4147-A177-3AD203B41FA5}">
                      <a16:colId xmlns:a16="http://schemas.microsoft.com/office/drawing/2014/main" val="2502033506"/>
                    </a:ext>
                  </a:extLst>
                </a:gridCol>
                <a:gridCol w="4886287">
                  <a:extLst>
                    <a:ext uri="{9D8B030D-6E8A-4147-A177-3AD203B41FA5}">
                      <a16:colId xmlns:a16="http://schemas.microsoft.com/office/drawing/2014/main" val="2841041611"/>
                    </a:ext>
                  </a:extLst>
                </a:gridCol>
              </a:tblGrid>
              <a:tr h="427872">
                <a:tc>
                  <a:txBody>
                    <a:bodyPr/>
                    <a:lstStyle/>
                    <a:p>
                      <a:endParaRPr lang="en-US" sz="1100" dirty="0">
                        <a:latin typeface="+mn-lt"/>
                      </a:endParaRPr>
                    </a:p>
                  </a:txBody>
                  <a:tcPr marL="182880" marR="182880" marT="182880" marB="1828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100" b="0">
                          <a:solidFill>
                            <a:schemeClr val="tx1">
                              <a:lumMod val="85000"/>
                              <a:lumOff val="15000"/>
                            </a:schemeClr>
                          </a:solidFill>
                          <a:latin typeface="+mj-lt"/>
                        </a:rPr>
                        <a:t>Option 1: Restrict AI inferencing suggestions for everyone outside pilot group </a:t>
                      </a:r>
                    </a:p>
                  </a:txBody>
                  <a:tcPr marL="182880" marR="182880" marT="182880" marB="1828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100" b="0" kern="1200">
                          <a:solidFill>
                            <a:schemeClr val="tx1">
                              <a:lumMod val="85000"/>
                              <a:lumOff val="15000"/>
                            </a:schemeClr>
                          </a:solidFill>
                          <a:effectLst/>
                          <a:latin typeface="+mj-lt"/>
                        </a:rPr>
                        <a:t>Option 2: Turn off AI inferencing and disable skill sharing for everyone outside pilot group*</a:t>
                      </a:r>
                      <a:endParaRPr lang="en-US" sz="1100" b="0">
                        <a:solidFill>
                          <a:schemeClr val="tx1">
                            <a:lumMod val="85000"/>
                            <a:lumOff val="15000"/>
                          </a:schemeClr>
                        </a:solidFill>
                        <a:latin typeface="+mj-lt"/>
                      </a:endParaRPr>
                    </a:p>
                  </a:txBody>
                  <a:tcPr marL="182880" marR="182880" marT="182880" marB="1828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434455722"/>
                  </a:ext>
                </a:extLst>
              </a:tr>
              <a:tr h="478334">
                <a:tc>
                  <a:txBody>
                    <a:bodyPr/>
                    <a:lstStyle/>
                    <a:p>
                      <a:r>
                        <a:rPr lang="en-US" sz="1100" b="0">
                          <a:solidFill>
                            <a:schemeClr val="tx1">
                              <a:lumMod val="85000"/>
                              <a:lumOff val="15000"/>
                            </a:schemeClr>
                          </a:solidFill>
                          <a:latin typeface="+mj-lt"/>
                        </a:rPr>
                        <a:t>What this means for everyone else (not in pilot)</a:t>
                      </a:r>
                    </a:p>
                  </a:txBody>
                  <a:tcPr marL="182880" marR="182880" marT="182880" marB="1828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100" kern="1200" dirty="0">
                          <a:solidFill>
                            <a:schemeClr val="tx1">
                              <a:lumMod val="75000"/>
                              <a:lumOff val="25000"/>
                            </a:schemeClr>
                          </a:solidFill>
                          <a:effectLst/>
                        </a:rPr>
                        <a:t>AI suggestions in the Skills editor will not be available for these users, but they can still manually add their own skills. When searching for others’ skills in Org Explorer or People Companion, they will see everyone’s confirmed skills and, the inferred skills of users in the Pilot group. These users will </a:t>
                      </a:r>
                      <a:r>
                        <a:rPr lang="en-US" sz="1100" b="1" kern="1200" dirty="0">
                          <a:solidFill>
                            <a:schemeClr val="tx1">
                              <a:lumMod val="75000"/>
                              <a:lumOff val="25000"/>
                            </a:schemeClr>
                          </a:solidFill>
                          <a:effectLst/>
                        </a:rPr>
                        <a:t>not be able to opt-in</a:t>
                      </a:r>
                      <a:r>
                        <a:rPr lang="en-US" sz="1100" kern="1200" dirty="0">
                          <a:solidFill>
                            <a:schemeClr val="tx1">
                              <a:lumMod val="75000"/>
                              <a:lumOff val="25000"/>
                            </a:schemeClr>
                          </a:solidFill>
                          <a:effectLst/>
                        </a:rPr>
                        <a:t> to receive AI suggestions. </a:t>
                      </a:r>
                    </a:p>
                  </a:txBody>
                  <a:tcPr marL="182880" marR="182880" marT="182880" marB="1828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100" kern="1200">
                          <a:solidFill>
                            <a:schemeClr val="tx1">
                              <a:lumMod val="75000"/>
                              <a:lumOff val="25000"/>
                            </a:schemeClr>
                          </a:solidFill>
                          <a:effectLst/>
                        </a:rPr>
                        <a:t>When users outside the pilot group look up someone else’s skills, they will see all skills (confirmed, AI-suggested or org-added skills) for those in the pilot group, but they will not see any skills for those outside the pilot group. AI skill suggestions in the M365 profile editor will not be available for these users, but they can still manually add their own skills.</a:t>
                      </a:r>
                    </a:p>
                    <a:p>
                      <a:r>
                        <a:rPr lang="en-US" sz="1100" kern="1200">
                          <a:solidFill>
                            <a:schemeClr val="tx1">
                              <a:lumMod val="75000"/>
                              <a:lumOff val="25000"/>
                            </a:schemeClr>
                          </a:solidFill>
                          <a:effectLst/>
                        </a:rPr>
                        <a:t>These users will be able to go into their personal settings and turn skill sharing on if they like. </a:t>
                      </a:r>
                    </a:p>
                  </a:txBody>
                  <a:tcPr marL="182880" marR="182880" marT="182880" marB="1828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978390353"/>
                  </a:ext>
                </a:extLst>
              </a:tr>
              <a:tr h="803665">
                <a:tc>
                  <a:txBody>
                    <a:bodyPr/>
                    <a:lstStyle/>
                    <a:p>
                      <a:r>
                        <a:rPr lang="en-US" sz="1100" b="0">
                          <a:solidFill>
                            <a:schemeClr val="tx1">
                              <a:lumMod val="85000"/>
                              <a:lumOff val="15000"/>
                            </a:schemeClr>
                          </a:solidFill>
                          <a:latin typeface="+mj-lt"/>
                        </a:rPr>
                        <a:t>How to setup </a:t>
                      </a:r>
                    </a:p>
                  </a:txBody>
                  <a:tcPr marL="182880" marR="182880" marT="182880" marB="1828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nSpc>
                          <a:spcPct val="107000"/>
                        </a:lnSpc>
                        <a:spcAft>
                          <a:spcPts val="800"/>
                        </a:spcAft>
                        <a:buNone/>
                      </a:pPr>
                      <a:r>
                        <a:rPr lang="en-US" sz="1100">
                          <a:solidFill>
                            <a:schemeClr val="tx1">
                              <a:lumMod val="75000"/>
                              <a:lumOff val="25000"/>
                            </a:schemeClr>
                          </a:solidFill>
                          <a:effectLst/>
                        </a:rPr>
                        <a:t>Create 2 access policies </a:t>
                      </a:r>
                    </a:p>
                    <a:p>
                      <a:pPr marL="164592" marR="0" lvl="0" indent="-164592">
                        <a:lnSpc>
                          <a:spcPct val="107000"/>
                        </a:lnSpc>
                        <a:buFont typeface="+mj-lt"/>
                        <a:buAutoNum type="arabicPeriod"/>
                      </a:pPr>
                      <a:r>
                        <a:rPr lang="en-US" sz="1100">
                          <a:solidFill>
                            <a:schemeClr val="tx1">
                              <a:lumMod val="75000"/>
                              <a:lumOff val="25000"/>
                            </a:schemeClr>
                          </a:solidFill>
                          <a:effectLst/>
                        </a:rPr>
                        <a:t>Disable AI inferencing for everyone in your tenant by setting a deny policy with –EVERYONE as the Access control list type  </a:t>
                      </a:r>
                    </a:p>
                    <a:p>
                      <a:pPr marL="164592" marR="0" lvl="0" indent="-164592">
                        <a:lnSpc>
                          <a:spcPct val="107000"/>
                        </a:lnSpc>
                        <a:spcAft>
                          <a:spcPts val="800"/>
                        </a:spcAft>
                        <a:buFont typeface="+mj-lt"/>
                        <a:buAutoNum type="arabicPeriod"/>
                      </a:pPr>
                      <a:r>
                        <a:rPr lang="en-US" sz="1100">
                          <a:solidFill>
                            <a:schemeClr val="tx1">
                              <a:lumMod val="75000"/>
                              <a:lumOff val="25000"/>
                            </a:schemeClr>
                          </a:solidFill>
                          <a:effectLst/>
                        </a:rPr>
                        <a:t>Enable AI inferencing for all the users in your pilot group security group. </a:t>
                      </a:r>
                    </a:p>
                    <a:p>
                      <a:endParaRPr lang="en-US" sz="1100">
                        <a:solidFill>
                          <a:schemeClr val="tx1">
                            <a:lumMod val="75000"/>
                            <a:lumOff val="25000"/>
                          </a:schemeClr>
                        </a:solidFill>
                        <a:latin typeface="+mn-lt"/>
                      </a:endParaRPr>
                    </a:p>
                  </a:txBody>
                  <a:tcPr marL="182880" marR="182880" marT="182880" marB="1828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nSpc>
                          <a:spcPct val="107000"/>
                        </a:lnSpc>
                        <a:spcAft>
                          <a:spcPts val="800"/>
                        </a:spcAft>
                        <a:buNone/>
                      </a:pPr>
                      <a:r>
                        <a:rPr lang="en-US" sz="1100" dirty="0">
                          <a:solidFill>
                            <a:schemeClr val="tx1">
                              <a:lumMod val="75000"/>
                              <a:lumOff val="25000"/>
                            </a:schemeClr>
                          </a:solidFill>
                          <a:effectLst/>
                        </a:rPr>
                        <a:t>Create 4 access policies: </a:t>
                      </a:r>
                    </a:p>
                    <a:p>
                      <a:pPr marL="164592" marR="0" lvl="0" indent="-164592">
                        <a:lnSpc>
                          <a:spcPct val="107000"/>
                        </a:lnSpc>
                        <a:buFont typeface="+mj-lt"/>
                        <a:buAutoNum type="arabicPeriod"/>
                      </a:pPr>
                      <a:r>
                        <a:rPr lang="en-US" sz="1100" dirty="0">
                          <a:solidFill>
                            <a:schemeClr val="tx1">
                              <a:lumMod val="75000"/>
                              <a:lumOff val="25000"/>
                            </a:schemeClr>
                          </a:solidFill>
                          <a:effectLst/>
                        </a:rPr>
                        <a:t>Disable AI inferencing for everyone in your tenant by setting a deny policy with –EVERYONE as the Access control list type</a:t>
                      </a:r>
                    </a:p>
                    <a:p>
                      <a:pPr marL="164592" marR="0" lvl="0" indent="-164592">
                        <a:lnSpc>
                          <a:spcPct val="107000"/>
                        </a:lnSpc>
                        <a:buFont typeface="+mj-lt"/>
                        <a:buAutoNum type="arabicPeriod"/>
                      </a:pPr>
                      <a:r>
                        <a:rPr lang="en-US" sz="1100" dirty="0">
                          <a:solidFill>
                            <a:schemeClr val="tx1">
                              <a:lumMod val="75000"/>
                              <a:lumOff val="25000"/>
                            </a:schemeClr>
                          </a:solidFill>
                          <a:effectLst/>
                        </a:rPr>
                        <a:t>Enable AI inferencing for all the users in your pilot group security group. </a:t>
                      </a:r>
                    </a:p>
                    <a:p>
                      <a:pPr marL="164592" marR="0" lvl="0" indent="-164592">
                        <a:lnSpc>
                          <a:spcPct val="107000"/>
                        </a:lnSpc>
                        <a:buFont typeface="+mj-lt"/>
                        <a:buAutoNum type="arabicPeriod"/>
                      </a:pPr>
                      <a:r>
                        <a:rPr lang="en-US" sz="1100" dirty="0">
                          <a:solidFill>
                            <a:schemeClr val="tx1">
                              <a:lumMod val="75000"/>
                              <a:lumOff val="25000"/>
                            </a:schemeClr>
                          </a:solidFill>
                          <a:effectLst/>
                        </a:rPr>
                        <a:t>Soft-disable Profile Skills Visibility by creating a policy where users profile visibility is default OFF with –EVERYONE as the Access control list type </a:t>
                      </a:r>
                    </a:p>
                    <a:p>
                      <a:pPr marL="164592" marR="0" lvl="0" indent="-164592">
                        <a:lnSpc>
                          <a:spcPct val="107000"/>
                        </a:lnSpc>
                        <a:buFont typeface="+mj-lt"/>
                        <a:buAutoNum type="arabicPeriod"/>
                      </a:pPr>
                      <a:r>
                        <a:rPr lang="en-US" sz="1100" dirty="0">
                          <a:solidFill>
                            <a:schemeClr val="tx1">
                              <a:lumMod val="75000"/>
                              <a:lumOff val="25000"/>
                            </a:schemeClr>
                          </a:solidFill>
                          <a:effectLst/>
                        </a:rPr>
                        <a:t>Enable Profile Skills Visibility for all the users in your pilot group security group.</a:t>
                      </a:r>
                    </a:p>
                  </a:txBody>
                  <a:tcPr marL="182880" marR="182880" marT="182880" marB="1828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44134215"/>
                  </a:ext>
                </a:extLst>
              </a:tr>
            </a:tbl>
          </a:graphicData>
        </a:graphic>
      </p:graphicFrame>
      <p:sp>
        <p:nvSpPr>
          <p:cNvPr id="2" name="Title 1">
            <a:extLst>
              <a:ext uri="{FF2B5EF4-FFF2-40B4-BE49-F238E27FC236}">
                <a16:creationId xmlns:a16="http://schemas.microsoft.com/office/drawing/2014/main" id="{3A5EF140-1D8E-3A1D-DE0A-53049B769154}"/>
              </a:ext>
            </a:extLst>
          </p:cNvPr>
          <p:cNvSpPr txBox="1">
            <a:spLocks/>
          </p:cNvSpPr>
          <p:nvPr/>
        </p:nvSpPr>
        <p:spPr>
          <a:xfrm>
            <a:off x="548640" y="548640"/>
            <a:ext cx="8150860" cy="3077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2000" spc="-50" dirty="0">
                <a:solidFill>
                  <a:schemeClr val="tx1">
                    <a:lumMod val="75000"/>
                    <a:lumOff val="25000"/>
                  </a:schemeClr>
                </a:solidFill>
                <a:latin typeface="Segoe UI Semibold"/>
                <a:cs typeface="Segoe UI" pitchFamily="34" charset="0"/>
              </a:rPr>
              <a:t>(Optional) How To Pilot People Skills</a:t>
            </a:r>
            <a:endParaRPr lang="en-CA" sz="2000" dirty="0">
              <a:solidFill>
                <a:schemeClr val="tx1">
                  <a:lumMod val="75000"/>
                  <a:lumOff val="25000"/>
                </a:schemeClr>
              </a:solidFill>
              <a:latin typeface="Segoe UI Semibold"/>
            </a:endParaRPr>
          </a:p>
        </p:txBody>
      </p:sp>
      <p:sp>
        <p:nvSpPr>
          <p:cNvPr id="6" name="TextBox 5">
            <a:extLst>
              <a:ext uri="{FF2B5EF4-FFF2-40B4-BE49-F238E27FC236}">
                <a16:creationId xmlns:a16="http://schemas.microsoft.com/office/drawing/2014/main" id="{AFC21DB6-84BC-A264-947E-28ACF9EEFA07}"/>
              </a:ext>
            </a:extLst>
          </p:cNvPr>
          <p:cNvSpPr txBox="1"/>
          <p:nvPr/>
        </p:nvSpPr>
        <p:spPr>
          <a:xfrm>
            <a:off x="548640" y="932740"/>
            <a:ext cx="8283330" cy="1938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chemeClr val="tx1">
                    <a:lumMod val="65000"/>
                    <a:lumOff val="35000"/>
                  </a:schemeClr>
                </a:solidFill>
                <a:effectLst/>
                <a:uLnTx/>
                <a:uFillTx/>
                <a:latin typeface="+mn-lt"/>
                <a:ea typeface="+mn-ea"/>
                <a:cs typeface="Segoe UI" panose="020B0502040204020203" pitchFamily="34" charset="0"/>
              </a:rPr>
              <a:t>Continued</a:t>
            </a:r>
          </a:p>
        </p:txBody>
      </p:sp>
      <p:sp>
        <p:nvSpPr>
          <p:cNvPr id="3" name="TextBox 2">
            <a:extLst>
              <a:ext uri="{FF2B5EF4-FFF2-40B4-BE49-F238E27FC236}">
                <a16:creationId xmlns:a16="http://schemas.microsoft.com/office/drawing/2014/main" id="{6F20A4AA-48FB-9266-18A1-A6877A9FCD21}"/>
              </a:ext>
            </a:extLst>
          </p:cNvPr>
          <p:cNvSpPr txBox="1"/>
          <p:nvPr/>
        </p:nvSpPr>
        <p:spPr>
          <a:xfrm>
            <a:off x="566489" y="6008329"/>
            <a:ext cx="10307782" cy="553998"/>
          </a:xfrm>
          <a:prstGeom prst="rect">
            <a:avLst/>
          </a:prstGeom>
          <a:noFill/>
        </p:spPr>
        <p:txBody>
          <a:bodyPr wrap="square" lIns="0" tIns="0" rIns="0" bIns="0">
            <a:spAutoFit/>
          </a:bodyPr>
          <a:lstStyle/>
          <a:p>
            <a:r>
              <a:rPr lang="en-US" sz="1200" i="1">
                <a:solidFill>
                  <a:schemeClr val="tx1">
                    <a:lumMod val="65000"/>
                    <a:lumOff val="35000"/>
                  </a:schemeClr>
                </a:solidFill>
              </a:rPr>
              <a:t>This is a high-level guideline on the access policies to setup. </a:t>
            </a:r>
          </a:p>
          <a:p>
            <a:r>
              <a:rPr lang="en-US" sz="1200" i="1">
                <a:solidFill>
                  <a:schemeClr val="tx1">
                    <a:lumMod val="65000"/>
                    <a:lumOff val="35000"/>
                  </a:schemeClr>
                </a:solidFill>
              </a:rPr>
              <a:t>For more details on which controls we offer for People Skills and how to set them up, please refer to </a:t>
            </a:r>
            <a:r>
              <a:rPr lang="en-US" sz="1200" i="1" u="sng">
                <a:solidFill>
                  <a:srgbClr val="0078D4"/>
                </a:solidFill>
                <a:hlinkClick r:id="rId3">
                  <a:extLst>
                    <a:ext uri="{A12FA001-AC4F-418D-AE19-62706E023703}">
                      <ahyp:hlinkClr xmlns:ahyp="http://schemas.microsoft.com/office/drawing/2018/hyperlinkcolor" val="tx"/>
                    </a:ext>
                  </a:extLst>
                </a:hlinkClick>
              </a:rPr>
              <a:t>People Skills documentation on MS learn</a:t>
            </a:r>
            <a:endParaRPr lang="en-US" sz="1200" i="1">
              <a:solidFill>
                <a:srgbClr val="0078D4"/>
              </a:solidFill>
            </a:endParaRPr>
          </a:p>
          <a:p>
            <a:r>
              <a:rPr lang="en-US" sz="1200" i="1">
                <a:solidFill>
                  <a:schemeClr val="tx1">
                    <a:lumMod val="65000"/>
                    <a:lumOff val="35000"/>
                  </a:schemeClr>
                </a:solidFill>
              </a:rPr>
              <a:t>For more details on access control policies and syntax, please refer to </a:t>
            </a:r>
            <a:r>
              <a:rPr lang="en-US" sz="1200" i="1" u="sng">
                <a:solidFill>
                  <a:srgbClr val="0078D4"/>
                </a:solidFill>
                <a:hlinkClick r:id="rId4">
                  <a:extLst>
                    <a:ext uri="{A12FA001-AC4F-418D-AE19-62706E023703}">
                      <ahyp:hlinkClr xmlns:ahyp="http://schemas.microsoft.com/office/drawing/2018/hyperlinkcolor" val="tx"/>
                    </a:ext>
                  </a:extLst>
                </a:hlinkClick>
              </a:rPr>
              <a:t>Feature Access Management</a:t>
            </a:r>
            <a:r>
              <a:rPr lang="en-US" sz="1200" i="1">
                <a:solidFill>
                  <a:srgbClr val="0078D4"/>
                </a:solidFill>
              </a:rPr>
              <a:t> </a:t>
            </a:r>
          </a:p>
        </p:txBody>
      </p:sp>
    </p:spTree>
    <p:extLst>
      <p:ext uri="{BB962C8B-B14F-4D97-AF65-F5344CB8AC3E}">
        <p14:creationId xmlns:p14="http://schemas.microsoft.com/office/powerpoint/2010/main" val="329777530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42D3-26B8-2E1F-58A6-0185AF5BE77F}"/>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DC55972C-CF73-FF85-44FF-919EDA2CDA44}"/>
              </a:ext>
            </a:extLst>
          </p:cNvPr>
          <p:cNvPicPr>
            <a:picLocks noChangeAspect="1"/>
          </p:cNvPicPr>
          <p:nvPr/>
        </p:nvPicPr>
        <p:blipFill>
          <a:blip r:embed="rId3"/>
          <a:srcRect/>
          <a:stretch/>
        </p:blipFill>
        <p:spPr>
          <a:xfrm>
            <a:off x="0" y="0"/>
            <a:ext cx="12192000" cy="6858000"/>
          </a:xfrm>
          <a:prstGeom prst="rect">
            <a:avLst/>
          </a:prstGeom>
        </p:spPr>
      </p:pic>
      <p:sp>
        <p:nvSpPr>
          <p:cNvPr id="18" name="Footer Placeholder 17">
            <a:extLst>
              <a:ext uri="{FF2B5EF4-FFF2-40B4-BE49-F238E27FC236}">
                <a16:creationId xmlns:a16="http://schemas.microsoft.com/office/drawing/2014/main" id="{9483D89E-985E-373A-6BD0-5808C5525214}"/>
              </a:ext>
            </a:extLst>
          </p:cNvPr>
          <p:cNvSpPr>
            <a:spLocks noGrp="1"/>
          </p:cNvSpPr>
          <p:nvPr>
            <p:ph type="ftr" sz="quarter" idx="4294967295"/>
          </p:nvPr>
        </p:nvSpPr>
        <p:spPr>
          <a:xfrm>
            <a:off x="0" y="0"/>
            <a:ext cx="0" cy="0"/>
          </a:xfr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alpha val="0"/>
                  </a:prstClr>
                </a:solidFill>
                <a:effectLst/>
                <a:uLnTx/>
                <a:uFillTx/>
                <a:latin typeface="Segoe UI"/>
                <a:ea typeface="+mn-ea"/>
                <a:cs typeface="+mn-cs"/>
              </a:rPr>
              <a:t>Journey to Copilot</a:t>
            </a:r>
          </a:p>
        </p:txBody>
      </p:sp>
      <p:pic>
        <p:nvPicPr>
          <p:cNvPr id="5" name="Picture 4" descr="The Microsoft Copilot icon, which symbolizes a dual-part dialogue involving a conversation between the human and the computer in the form of a speech bubble coming together, almost like a handshake. The icon’s center features the concept of a forward slash, guiding you to connect with your people, your files, and your things. ">
            <a:extLst>
              <a:ext uri="{FF2B5EF4-FFF2-40B4-BE49-F238E27FC236}">
                <a16:creationId xmlns:a16="http://schemas.microsoft.com/office/drawing/2014/main" id="{A6DDA2DF-17D6-AB7F-626A-C762B89D2D79}"/>
              </a:ext>
            </a:extLst>
          </p:cNvPr>
          <p:cNvPicPr>
            <a:picLocks noChangeAspect="1"/>
          </p:cNvPicPr>
          <p:nvPr/>
        </p:nvPicPr>
        <p:blipFill>
          <a:blip r:embed="rId4">
            <a:extLst>
              <a:ext uri="{28A0092B-C50C-407E-A947-70E740481C1C}">
                <a14:useLocalDpi xmlns:a14="http://schemas.microsoft.com/office/drawing/2010/main" val="0"/>
              </a:ext>
            </a:extLst>
          </a:blip>
          <a:srcRect l="21697" t="21697" r="21697" b="21697"/>
          <a:stretch/>
        </p:blipFill>
        <p:spPr>
          <a:xfrm>
            <a:off x="548640" y="548640"/>
            <a:ext cx="498130" cy="435603"/>
          </a:xfrm>
          <a:prstGeom prst="rect">
            <a:avLst/>
          </a:prstGeom>
        </p:spPr>
      </p:pic>
      <p:sp>
        <p:nvSpPr>
          <p:cNvPr id="6" name="Title 1">
            <a:extLst>
              <a:ext uri="{FF2B5EF4-FFF2-40B4-BE49-F238E27FC236}">
                <a16:creationId xmlns:a16="http://schemas.microsoft.com/office/drawing/2014/main" id="{AF48673B-FADE-C7A2-A4E7-E08CF2B37A58}"/>
              </a:ext>
            </a:extLst>
          </p:cNvPr>
          <p:cNvSpPr txBox="1">
            <a:spLocks/>
          </p:cNvSpPr>
          <p:nvPr/>
        </p:nvSpPr>
        <p:spPr>
          <a:xfrm>
            <a:off x="548640" y="5303520"/>
            <a:ext cx="5547360" cy="86177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r>
              <a:rPr lang="en-US" sz="5600">
                <a:gradFill>
                  <a:gsLst>
                    <a:gs pos="51000">
                      <a:srgbClr val="2764E7"/>
                    </a:gs>
                    <a:gs pos="100000">
                      <a:srgbClr val="20BBC6"/>
                    </a:gs>
                  </a:gsLst>
                  <a:lin ang="2400000" scaled="0"/>
                </a:gradFill>
              </a:rPr>
              <a:t>Inform &amp; Assess</a:t>
            </a:r>
          </a:p>
        </p:txBody>
      </p:sp>
    </p:spTree>
    <p:extLst>
      <p:ext uri="{BB962C8B-B14F-4D97-AF65-F5344CB8AC3E}">
        <p14:creationId xmlns:p14="http://schemas.microsoft.com/office/powerpoint/2010/main" val="266282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8BA75-E725-4C3E-27FE-61B2C63EA5F5}"/>
            </a:ext>
          </a:extLst>
        </p:cNvPr>
        <p:cNvGrpSpPr/>
        <p:nvPr/>
      </p:nvGrpSpPr>
      <p:grpSpPr>
        <a:xfrm>
          <a:off x="0" y="0"/>
          <a:ext cx="0" cy="0"/>
          <a:chOff x="0" y="0"/>
          <a:chExt cx="0" cy="0"/>
        </a:xfrm>
      </p:grpSpPr>
      <p:pic>
        <p:nvPicPr>
          <p:cNvPr id="7" name="Picture 6" descr="A blue and white sky&#10;&#10;AI-generated content may be incorrect.">
            <a:extLst>
              <a:ext uri="{FF2B5EF4-FFF2-40B4-BE49-F238E27FC236}">
                <a16:creationId xmlns:a16="http://schemas.microsoft.com/office/drawing/2014/main" id="{913FF5EF-5A48-9DEE-3DFA-09F819174F0A}"/>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5116C85-07F6-161E-9CEE-025A2095B8A5}"/>
              </a:ext>
            </a:extLst>
          </p:cNvPr>
          <p:cNvSpPr txBox="1"/>
          <p:nvPr/>
        </p:nvSpPr>
        <p:spPr>
          <a:xfrm>
            <a:off x="548640" y="1463040"/>
            <a:ext cx="10084947" cy="4431983"/>
          </a:xfrm>
          <a:prstGeom prst="rect">
            <a:avLst/>
          </a:prstGeom>
          <a:noFill/>
        </p:spPr>
        <p:txBody>
          <a:bodyPr wrap="square" lIns="0" tIns="0" rIns="0" bIns="0" rtlCol="0">
            <a:spAutoFit/>
          </a:bodyPr>
          <a:lstStyle/>
          <a:p>
            <a:pPr fontAlgn="t"/>
            <a:r>
              <a:rPr lang="en-US" sz="1800">
                <a:solidFill>
                  <a:schemeClr val="tx1">
                    <a:lumMod val="75000"/>
                    <a:lumOff val="25000"/>
                  </a:schemeClr>
                </a:solidFill>
                <a:latin typeface="+mj-lt"/>
              </a:rPr>
              <a:t>Congrats on deploying People Skills in your organization! </a:t>
            </a:r>
            <a:r>
              <a:rPr lang="en-US" sz="1800">
                <a:solidFill>
                  <a:schemeClr val="tx1">
                    <a:lumMod val="75000"/>
                    <a:lumOff val="25000"/>
                  </a:schemeClr>
                </a:solidFill>
              </a:rPr>
              <a:t>Now we should inform our employees and users on how to best experience the product.* </a:t>
            </a:r>
          </a:p>
          <a:p>
            <a:pPr fontAlgn="t"/>
            <a:endParaRPr lang="en-US" sz="1800">
              <a:solidFill>
                <a:schemeClr val="tx1">
                  <a:lumMod val="75000"/>
                  <a:lumOff val="25000"/>
                </a:schemeClr>
              </a:solidFill>
            </a:endParaRPr>
          </a:p>
          <a:p>
            <a:pPr fontAlgn="t"/>
            <a:r>
              <a:rPr lang="en-US" sz="1200" i="1">
                <a:solidFill>
                  <a:schemeClr val="tx1">
                    <a:lumMod val="65000"/>
                    <a:lumOff val="35000"/>
                  </a:schemeClr>
                </a:solidFill>
              </a:rPr>
              <a:t>Note: No automated notification is sent out to users once People Skills is deployed. Admins or IT representatives will have to send out these communications themselves. </a:t>
            </a:r>
          </a:p>
          <a:p>
            <a:pPr fontAlgn="t"/>
            <a:endParaRPr lang="en-US" sz="1200" i="1">
              <a:solidFill>
                <a:schemeClr val="tx1">
                  <a:lumMod val="65000"/>
                  <a:lumOff val="35000"/>
                </a:schemeClr>
              </a:solidFill>
            </a:endParaRPr>
          </a:p>
          <a:p>
            <a:endParaRPr lang="en-US" sz="1400">
              <a:solidFill>
                <a:schemeClr val="tx1">
                  <a:lumMod val="75000"/>
                  <a:lumOff val="25000"/>
                </a:schemeClr>
              </a:solidFill>
            </a:endParaRPr>
          </a:p>
          <a:p>
            <a:r>
              <a:rPr lang="en-US" sz="1400">
                <a:solidFill>
                  <a:schemeClr val="tx1">
                    <a:lumMod val="75000"/>
                    <a:lumOff val="25000"/>
                  </a:schemeClr>
                </a:solidFill>
              </a:rPr>
              <a:t>We have provided a </a:t>
            </a:r>
            <a:r>
              <a:rPr lang="en-US" sz="1400" b="1" u="sng">
                <a:solidFill>
                  <a:schemeClr val="tx1">
                    <a:lumMod val="75000"/>
                    <a:lumOff val="25000"/>
                  </a:schemeClr>
                </a:solidFill>
              </a:rPr>
              <a:t>template</a:t>
            </a:r>
            <a:r>
              <a:rPr lang="en-US" sz="1400">
                <a:solidFill>
                  <a:schemeClr val="tx1">
                    <a:lumMod val="75000"/>
                    <a:lumOff val="25000"/>
                  </a:schemeClr>
                </a:solidFill>
              </a:rPr>
              <a:t> to inform your users about this product and what they should test.</a:t>
            </a:r>
          </a:p>
          <a:p>
            <a:endParaRPr lang="en-US" sz="1400">
              <a:solidFill>
                <a:schemeClr val="tx1">
                  <a:lumMod val="75000"/>
                  <a:lumOff val="25000"/>
                </a:schemeClr>
              </a:solidFill>
            </a:endParaRPr>
          </a:p>
          <a:p>
            <a:pPr marL="164592" lvl="0" indent="-164592">
              <a:spcAft>
                <a:spcPts val="1200"/>
              </a:spcAft>
              <a:buFont typeface="Arial" panose="020B0604020202020204" pitchFamily="34" charset="0"/>
              <a:buChar char="•"/>
            </a:pPr>
            <a:r>
              <a:rPr lang="en-US" sz="1400">
                <a:solidFill>
                  <a:schemeClr val="tx1">
                    <a:lumMod val="75000"/>
                    <a:lumOff val="25000"/>
                  </a:schemeClr>
                </a:solidFill>
              </a:rPr>
              <a:t>Use provided end-user communication templates, and adjust language as needed </a:t>
            </a:r>
          </a:p>
          <a:p>
            <a:pPr marL="164592" lvl="0" indent="-164592">
              <a:spcAft>
                <a:spcPts val="1200"/>
              </a:spcAft>
              <a:buFont typeface="Arial" panose="020B0604020202020204" pitchFamily="34" charset="0"/>
              <a:buChar char="•"/>
            </a:pPr>
            <a:r>
              <a:rPr lang="en-US" sz="1400">
                <a:solidFill>
                  <a:schemeClr val="tx1">
                    <a:lumMod val="75000"/>
                    <a:lumOff val="25000"/>
                  </a:schemeClr>
                </a:solidFill>
              </a:rPr>
              <a:t>Explain People Skills capabilities relevant to their scenarios</a:t>
            </a:r>
          </a:p>
          <a:p>
            <a:pPr marL="164592" lvl="0" indent="-164592">
              <a:spcAft>
                <a:spcPts val="1200"/>
              </a:spcAft>
              <a:buFont typeface="Arial" panose="020B0604020202020204" pitchFamily="34" charset="0"/>
              <a:buChar char="•"/>
            </a:pPr>
            <a:r>
              <a:rPr lang="en-US" sz="1400">
                <a:solidFill>
                  <a:schemeClr val="tx1">
                    <a:lumMod val="75000"/>
                    <a:lumOff val="25000"/>
                  </a:schemeClr>
                </a:solidFill>
              </a:rPr>
              <a:t>Set clear expectations for pilot participation and feedback</a:t>
            </a:r>
          </a:p>
          <a:p>
            <a:pPr marL="164592" lvl="0" indent="-164592">
              <a:spcAft>
                <a:spcPts val="1200"/>
              </a:spcAft>
              <a:buFont typeface="Arial" panose="020B0604020202020204" pitchFamily="34" charset="0"/>
              <a:buChar char="•"/>
            </a:pPr>
            <a:r>
              <a:rPr lang="en-US" sz="1400">
                <a:solidFill>
                  <a:schemeClr val="tx1">
                    <a:lumMod val="75000"/>
                    <a:lumOff val="25000"/>
                  </a:schemeClr>
                </a:solidFill>
              </a:rPr>
              <a:t>Provide guidance on accessing and using features</a:t>
            </a:r>
          </a:p>
          <a:p>
            <a:endParaRPr lang="en-US" sz="1400">
              <a:solidFill>
                <a:schemeClr val="tx1">
                  <a:lumMod val="75000"/>
                  <a:lumOff val="25000"/>
                </a:schemeClr>
              </a:solidFill>
            </a:endParaRPr>
          </a:p>
          <a:p>
            <a:r>
              <a:rPr lang="en-US" sz="1400">
                <a:solidFill>
                  <a:schemeClr val="tx1">
                    <a:lumMod val="75000"/>
                    <a:lumOff val="25000"/>
                  </a:schemeClr>
                </a:solidFill>
              </a:rPr>
              <a:t>This template also contains info on how users can share feedback about the product directly with the People Skills team. </a:t>
            </a:r>
          </a:p>
          <a:p>
            <a:pPr marL="285750" indent="-285750" fontAlgn="t">
              <a:buFont typeface="Arial" panose="020B0604020202020204" pitchFamily="34" charset="0"/>
              <a:buChar char="•"/>
            </a:pPr>
            <a:endParaRPr lang="en-US" sz="1600">
              <a:solidFill>
                <a:schemeClr val="tx1">
                  <a:lumMod val="75000"/>
                  <a:lumOff val="25000"/>
                </a:schemeClr>
              </a:solidFill>
            </a:endParaRPr>
          </a:p>
          <a:p>
            <a:pPr fontAlgn="t"/>
            <a:endParaRPr lang="en-US" sz="1600">
              <a:solidFill>
                <a:schemeClr val="tx1">
                  <a:lumMod val="75000"/>
                  <a:lumOff val="25000"/>
                </a:schemeClr>
              </a:solidFill>
            </a:endParaRPr>
          </a:p>
        </p:txBody>
      </p:sp>
      <p:sp>
        <p:nvSpPr>
          <p:cNvPr id="4" name="Title 1">
            <a:extLst>
              <a:ext uri="{FF2B5EF4-FFF2-40B4-BE49-F238E27FC236}">
                <a16:creationId xmlns:a16="http://schemas.microsoft.com/office/drawing/2014/main" id="{E193A117-3E88-F2DB-4F53-8AD24391E378}"/>
              </a:ext>
            </a:extLst>
          </p:cNvPr>
          <p:cNvSpPr txBox="1">
            <a:spLocks/>
          </p:cNvSpPr>
          <p:nvPr/>
        </p:nvSpPr>
        <p:spPr>
          <a:xfrm>
            <a:off x="548640" y="548640"/>
            <a:ext cx="832104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3200" spc="-50">
                <a:gradFill>
                  <a:gsLst>
                    <a:gs pos="0">
                      <a:srgbClr val="2764E7"/>
                    </a:gs>
                    <a:gs pos="100000">
                      <a:srgbClr val="20BBC6"/>
                    </a:gs>
                    <a:gs pos="100000">
                      <a:schemeClr val="accent6">
                        <a:lumMod val="60000"/>
                        <a:lumOff val="40000"/>
                      </a:schemeClr>
                    </a:gs>
                  </a:gsLst>
                  <a:lin ang="2400000" scaled="0"/>
                </a:gradFill>
                <a:latin typeface="Segoe UI Semibold"/>
                <a:cs typeface="Segoe UI" pitchFamily="34" charset="0"/>
              </a:rPr>
              <a:t>Inform Users</a:t>
            </a:r>
            <a:endParaRPr lang="en-CA" sz="3200">
              <a:gradFill>
                <a:gsLst>
                  <a:gs pos="0">
                    <a:srgbClr val="2764E7"/>
                  </a:gs>
                  <a:gs pos="100000">
                    <a:srgbClr val="20BBC6"/>
                  </a:gs>
                  <a:gs pos="100000">
                    <a:schemeClr val="accent6">
                      <a:lumMod val="60000"/>
                      <a:lumOff val="40000"/>
                    </a:schemeClr>
                  </a:gs>
                </a:gsLst>
                <a:lin ang="2400000" scaled="0"/>
              </a:gradFill>
              <a:latin typeface="Segoe UI Semibold"/>
            </a:endParaRPr>
          </a:p>
        </p:txBody>
      </p:sp>
      <p:sp>
        <p:nvSpPr>
          <p:cNvPr id="8" name="Rectangle: Rounded Corners 5">
            <a:extLst>
              <a:ext uri="{FF2B5EF4-FFF2-40B4-BE49-F238E27FC236}">
                <a16:creationId xmlns:a16="http://schemas.microsoft.com/office/drawing/2014/main" id="{FDF9059B-9BE9-6BC5-EE19-B75E7820A1D2}"/>
              </a:ext>
            </a:extLst>
          </p:cNvPr>
          <p:cNvSpPr/>
          <p:nvPr/>
        </p:nvSpPr>
        <p:spPr bwMode="auto">
          <a:xfrm>
            <a:off x="548640" y="5520111"/>
            <a:ext cx="3076303" cy="794191"/>
          </a:xfrm>
          <a:prstGeom prst="roundRect">
            <a:avLst>
              <a:gd name="adj" fmla="val 3196"/>
            </a:avLst>
          </a:prstGeom>
          <a:noFill/>
          <a:ln w="12700" cap="flat" cmpd="sng" algn="ctr">
            <a:gradFill flip="none" rotWithShape="1">
              <a:gsLst>
                <a:gs pos="0">
                  <a:srgbClr val="C03BC4">
                    <a:lumMod val="60000"/>
                    <a:lumOff val="40000"/>
                  </a:srgbClr>
                </a:gs>
                <a:gs pos="48000">
                  <a:srgbClr val="C03BC4">
                    <a:lumMod val="75000"/>
                  </a:srgbClr>
                </a:gs>
                <a:gs pos="100000">
                  <a:srgbClr val="0078D4">
                    <a:lumMod val="60000"/>
                    <a:lumOff val="40000"/>
                  </a:srgbClr>
                </a:gs>
              </a:gsLst>
              <a:lin ang="2700000" scaled="1"/>
              <a:tileRect/>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Display"/>
              <a:cs typeface="Segoe UI" pitchFamily="34" charset="0"/>
            </a:endParaRPr>
          </a:p>
        </p:txBody>
      </p:sp>
      <p:sp>
        <p:nvSpPr>
          <p:cNvPr id="2" name="TextBox 1">
            <a:extLst>
              <a:ext uri="{FF2B5EF4-FFF2-40B4-BE49-F238E27FC236}">
                <a16:creationId xmlns:a16="http://schemas.microsoft.com/office/drawing/2014/main" id="{BE7E7C3B-7630-3B01-550C-DED60FFE4F84}"/>
              </a:ext>
            </a:extLst>
          </p:cNvPr>
          <p:cNvSpPr txBox="1"/>
          <p:nvPr/>
        </p:nvSpPr>
        <p:spPr>
          <a:xfrm>
            <a:off x="1007995" y="5673938"/>
            <a:ext cx="2255746" cy="492443"/>
          </a:xfrm>
          <a:prstGeom prst="rect">
            <a:avLst/>
          </a:prstGeom>
          <a:noFill/>
        </p:spPr>
        <p:txBody>
          <a:bodyPr wrap="none" lIns="0" tIns="0" rIns="0" bIns="0" rtlCol="0">
            <a:spAutoFit/>
          </a:bodyPr>
          <a:lstStyle/>
          <a:p>
            <a:pPr algn="ctr"/>
            <a:r>
              <a:rPr lang="en-US" sz="1600" dirty="0">
                <a:solidFill>
                  <a:srgbClr val="FF0000"/>
                </a:solidFill>
              </a:rPr>
              <a:t>TEMPLATE LINK </a:t>
            </a:r>
          </a:p>
          <a:p>
            <a:pPr algn="ctr"/>
            <a:r>
              <a:rPr lang="en-US" sz="1600" dirty="0">
                <a:solidFill>
                  <a:srgbClr val="FF0000"/>
                </a:solidFill>
              </a:rPr>
              <a:t>WILL BE UPDATED LATER</a:t>
            </a:r>
          </a:p>
        </p:txBody>
      </p:sp>
    </p:spTree>
    <p:extLst>
      <p:ext uri="{BB962C8B-B14F-4D97-AF65-F5344CB8AC3E}">
        <p14:creationId xmlns:p14="http://schemas.microsoft.com/office/powerpoint/2010/main" val="369816080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lue and white sky&#10;&#10;AI-generated content may be incorrect.">
            <a:extLst>
              <a:ext uri="{FF2B5EF4-FFF2-40B4-BE49-F238E27FC236}">
                <a16:creationId xmlns:a16="http://schemas.microsoft.com/office/drawing/2014/main" id="{5B350854-C503-D4A8-3527-BF068DB5FB52}"/>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931AD83-E536-8A61-5EAE-9EDABEDF8D48}"/>
              </a:ext>
            </a:extLst>
          </p:cNvPr>
          <p:cNvSpPr txBox="1"/>
          <p:nvPr/>
        </p:nvSpPr>
        <p:spPr>
          <a:xfrm>
            <a:off x="588261" y="1373149"/>
            <a:ext cx="2926080" cy="2769989"/>
          </a:xfrm>
          <a:prstGeom prst="rect">
            <a:avLst/>
          </a:prstGeom>
          <a:noFill/>
        </p:spPr>
        <p:txBody>
          <a:bodyPr wrap="square" lIns="0" tIns="0" rIns="0" bIns="0">
            <a:spAutoFit/>
          </a:bodyPr>
          <a:lstStyle/>
          <a:p>
            <a:pPr marL="0" marR="0">
              <a:spcAft>
                <a:spcPts val="1200"/>
              </a:spcAft>
              <a:buNone/>
            </a:pPr>
            <a:r>
              <a:rPr lang="en-US" sz="1400" b="1" kern="100">
                <a:solidFill>
                  <a:schemeClr val="tx1">
                    <a:lumMod val="75000"/>
                    <a:lumOff val="25000"/>
                  </a:schemeClr>
                </a:solidFill>
                <a:effectLst/>
                <a:latin typeface="+mj-lt"/>
                <a:ea typeface="Aptos" panose="020B0004020202020204" pitchFamily="34" charset="0"/>
                <a:cs typeface="Times New Roman" panose="02020603050405020304" pitchFamily="18" charset="0"/>
              </a:rPr>
              <a:t>Feedback Collection Approaches:</a:t>
            </a:r>
            <a:endParaRPr lang="en-US" sz="1400" kern="100">
              <a:solidFill>
                <a:schemeClr val="tx1">
                  <a:lumMod val="75000"/>
                  <a:lumOff val="25000"/>
                </a:schemeClr>
              </a:solidFill>
              <a:effectLst/>
              <a:latin typeface="+mj-lt"/>
              <a:ea typeface="Aptos" panose="020B0004020202020204" pitchFamily="34" charset="0"/>
              <a:cs typeface="Times New Roman" panose="02020603050405020304" pitchFamily="18" charset="0"/>
            </a:endParaRPr>
          </a:p>
          <a:p>
            <a:pPr marL="160020" marR="0" lvl="0" indent="-160020">
              <a:spcAft>
                <a:spcPts val="1200"/>
              </a:spcAft>
              <a:buSzPts val="1000"/>
              <a:buFont typeface="Symbol" panose="05050102010706020507" pitchFamily="18" charset="2"/>
              <a:buChar char=""/>
              <a:tabLst>
                <a:tab pos="457200" algn="l"/>
              </a:tabLst>
            </a:pPr>
            <a:r>
              <a:rPr lang="en-US" sz="1400" kern="100">
                <a:solidFill>
                  <a:schemeClr val="tx1">
                    <a:lumMod val="75000"/>
                    <a:lumOff val="25000"/>
                  </a:schemeClr>
                </a:solidFill>
                <a:effectLst/>
                <a:ea typeface="Aptos" panose="020B0004020202020204" pitchFamily="34" charset="0"/>
                <a:cs typeface="Times New Roman" panose="02020603050405020304" pitchFamily="18" charset="0"/>
              </a:rPr>
              <a:t>In-product feedback mechanisms (encourage frequent use)</a:t>
            </a:r>
          </a:p>
          <a:p>
            <a:pPr marL="160020" marR="0" lvl="0" indent="-160020">
              <a:spcAft>
                <a:spcPts val="1200"/>
              </a:spcAft>
              <a:buSzPts val="1000"/>
              <a:buFont typeface="Symbol" panose="05050102010706020507" pitchFamily="18" charset="2"/>
              <a:buChar char=""/>
              <a:tabLst>
                <a:tab pos="457200" algn="l"/>
              </a:tabLst>
            </a:pPr>
            <a:r>
              <a:rPr lang="en-US" sz="1400" kern="100">
                <a:solidFill>
                  <a:schemeClr val="tx1">
                    <a:lumMod val="75000"/>
                    <a:lumOff val="25000"/>
                  </a:schemeClr>
                </a:solidFill>
                <a:effectLst/>
                <a:ea typeface="Aptos" panose="020B0004020202020204" pitchFamily="34" charset="0"/>
                <a:cs typeface="Times New Roman" panose="02020603050405020304" pitchFamily="18" charset="0"/>
              </a:rPr>
              <a:t>Targeted interviews with organizational leaders (deep insights)</a:t>
            </a:r>
          </a:p>
          <a:p>
            <a:pPr marL="160020" marR="0" lvl="0" indent="-160020">
              <a:spcAft>
                <a:spcPts val="1200"/>
              </a:spcAft>
              <a:buSzPts val="1000"/>
              <a:buFont typeface="Symbol" panose="05050102010706020507" pitchFamily="18" charset="2"/>
              <a:buChar char=""/>
              <a:tabLst>
                <a:tab pos="457200" algn="l"/>
              </a:tabLst>
            </a:pPr>
            <a:r>
              <a:rPr lang="en-US" sz="1400" kern="100">
                <a:solidFill>
                  <a:schemeClr val="tx1">
                    <a:lumMod val="75000"/>
                    <a:lumOff val="25000"/>
                  </a:schemeClr>
                </a:solidFill>
                <a:effectLst/>
                <a:ea typeface="Aptos" panose="020B0004020202020204" pitchFamily="34" charset="0"/>
                <a:cs typeface="Times New Roman" panose="02020603050405020304" pitchFamily="18" charset="0"/>
              </a:rPr>
              <a:t>Surveys for larger pilot user groups (scalable feedback)</a:t>
            </a:r>
          </a:p>
          <a:p>
            <a:pPr marL="160020" marR="0" lvl="0" indent="-160020">
              <a:spcAft>
                <a:spcPts val="1200"/>
              </a:spcAft>
              <a:buSzPts val="1000"/>
              <a:buFont typeface="Symbol" panose="05050102010706020507" pitchFamily="18" charset="2"/>
              <a:buChar char=""/>
              <a:tabLst>
                <a:tab pos="457200" algn="l"/>
              </a:tabLst>
            </a:pPr>
            <a:r>
              <a:rPr lang="en-US" sz="1400" kern="100">
                <a:solidFill>
                  <a:schemeClr val="tx1">
                    <a:lumMod val="75000"/>
                    <a:lumOff val="25000"/>
                  </a:schemeClr>
                </a:solidFill>
                <a:effectLst/>
                <a:ea typeface="Aptos" panose="020B0004020202020204" pitchFamily="34" charset="0"/>
                <a:cs typeface="Times New Roman" panose="02020603050405020304" pitchFamily="18" charset="0"/>
              </a:rPr>
              <a:t>Focus groups for specific scenarios or departments</a:t>
            </a:r>
          </a:p>
        </p:txBody>
      </p:sp>
      <p:sp>
        <p:nvSpPr>
          <p:cNvPr id="3" name="Title 1">
            <a:extLst>
              <a:ext uri="{FF2B5EF4-FFF2-40B4-BE49-F238E27FC236}">
                <a16:creationId xmlns:a16="http://schemas.microsoft.com/office/drawing/2014/main" id="{2232468F-30C1-5999-403E-791886DE6C5A}"/>
              </a:ext>
            </a:extLst>
          </p:cNvPr>
          <p:cNvSpPr txBox="1">
            <a:spLocks/>
          </p:cNvSpPr>
          <p:nvPr/>
        </p:nvSpPr>
        <p:spPr>
          <a:xfrm>
            <a:off x="548640" y="548640"/>
            <a:ext cx="832104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3200" spc="-50">
                <a:gradFill>
                  <a:gsLst>
                    <a:gs pos="0">
                      <a:srgbClr val="2764E7"/>
                    </a:gs>
                    <a:gs pos="100000">
                      <a:srgbClr val="20BBC6"/>
                    </a:gs>
                    <a:gs pos="100000">
                      <a:schemeClr val="accent6">
                        <a:lumMod val="60000"/>
                        <a:lumOff val="40000"/>
                      </a:schemeClr>
                    </a:gs>
                  </a:gsLst>
                  <a:lin ang="2400000" scaled="0"/>
                </a:gradFill>
                <a:latin typeface="Segoe UI Semibold"/>
                <a:cs typeface="Segoe UI" pitchFamily="34" charset="0"/>
              </a:rPr>
              <a:t>Tips On Collecting Meaningful Feedback</a:t>
            </a:r>
            <a:endParaRPr lang="en-CA" sz="3200">
              <a:gradFill>
                <a:gsLst>
                  <a:gs pos="0">
                    <a:srgbClr val="2764E7"/>
                  </a:gs>
                  <a:gs pos="100000">
                    <a:srgbClr val="20BBC6"/>
                  </a:gs>
                  <a:gs pos="100000">
                    <a:schemeClr val="accent6">
                      <a:lumMod val="60000"/>
                      <a:lumOff val="40000"/>
                    </a:schemeClr>
                  </a:gs>
                </a:gsLst>
                <a:lin ang="2400000" scaled="0"/>
              </a:gradFill>
              <a:latin typeface="Segoe UI Semibold"/>
            </a:endParaRPr>
          </a:p>
        </p:txBody>
      </p:sp>
      <p:sp>
        <p:nvSpPr>
          <p:cNvPr id="8" name="TextBox 7">
            <a:extLst>
              <a:ext uri="{FF2B5EF4-FFF2-40B4-BE49-F238E27FC236}">
                <a16:creationId xmlns:a16="http://schemas.microsoft.com/office/drawing/2014/main" id="{29990135-54F5-4404-FD14-7BED08A47ECA}"/>
              </a:ext>
            </a:extLst>
          </p:cNvPr>
          <p:cNvSpPr txBox="1"/>
          <p:nvPr/>
        </p:nvSpPr>
        <p:spPr>
          <a:xfrm>
            <a:off x="4204855" y="1373149"/>
            <a:ext cx="3506028" cy="4339650"/>
          </a:xfrm>
          <a:prstGeom prst="rect">
            <a:avLst/>
          </a:prstGeom>
          <a:noFill/>
        </p:spPr>
        <p:txBody>
          <a:bodyPr wrap="square" lIns="0" tIns="0" rIns="0" bIns="0">
            <a:spAutoFit/>
          </a:bodyPr>
          <a:lstStyle/>
          <a:p>
            <a:pPr marL="0" marR="0">
              <a:spcAft>
                <a:spcPts val="1200"/>
              </a:spcAft>
              <a:buNone/>
            </a:pPr>
            <a:r>
              <a:rPr lang="en-US" sz="1400" b="1" kern="100">
                <a:solidFill>
                  <a:schemeClr val="tx1">
                    <a:lumMod val="75000"/>
                    <a:lumOff val="25000"/>
                  </a:schemeClr>
                </a:solidFill>
                <a:effectLst/>
                <a:latin typeface="+mj-lt"/>
                <a:ea typeface="Aptos" panose="020B0004020202020204" pitchFamily="34" charset="0"/>
                <a:cs typeface="Times New Roman" panose="02020603050405020304" pitchFamily="18" charset="0"/>
              </a:rPr>
              <a:t>Focus Areas by Scenario:</a:t>
            </a:r>
            <a:endParaRPr lang="en-US" sz="1400" kern="100">
              <a:solidFill>
                <a:schemeClr val="tx1">
                  <a:lumMod val="75000"/>
                  <a:lumOff val="25000"/>
                </a:schemeClr>
              </a:solidFill>
              <a:effectLst/>
              <a:latin typeface="+mj-lt"/>
              <a:ea typeface="Aptos" panose="020B0004020202020204" pitchFamily="34" charset="0"/>
              <a:cs typeface="Times New Roman" panose="02020603050405020304" pitchFamily="18" charset="0"/>
            </a:endParaRPr>
          </a:p>
          <a:p>
            <a:pPr marL="160020" marR="0" lvl="0" indent="-160020">
              <a:spcAft>
                <a:spcPts val="1200"/>
              </a:spcAft>
              <a:buSzPts val="1000"/>
              <a:buFont typeface="Symbol" panose="05050102010706020507" pitchFamily="18" charset="2"/>
              <a:buChar char=""/>
              <a:tabLst>
                <a:tab pos="457200" algn="l"/>
              </a:tabLst>
            </a:pPr>
            <a:r>
              <a:rPr lang="en-US" sz="1400" kern="100">
                <a:solidFill>
                  <a:schemeClr val="tx1">
                    <a:lumMod val="75000"/>
                    <a:lumOff val="25000"/>
                  </a:schemeClr>
                </a:solidFill>
                <a:effectLst/>
                <a:latin typeface="+mj-lt"/>
                <a:ea typeface="Aptos" panose="020B0004020202020204" pitchFamily="34" charset="0"/>
                <a:cs typeface="Times New Roman" panose="02020603050405020304" pitchFamily="18" charset="0"/>
              </a:rPr>
              <a:t>For organizations seeking an overview of their skill landscape for workforce planning</a:t>
            </a:r>
            <a:r>
              <a:rPr lang="en-US" sz="1400" kern="100">
                <a:solidFill>
                  <a:schemeClr val="tx1">
                    <a:lumMod val="75000"/>
                    <a:lumOff val="25000"/>
                  </a:schemeClr>
                </a:solidFill>
                <a:effectLst/>
                <a:ea typeface="Aptos" panose="020B0004020202020204" pitchFamily="34" charset="0"/>
                <a:cs typeface="Times New Roman" panose="02020603050405020304" pitchFamily="18" charset="0"/>
              </a:rPr>
              <a:t>—such as HR analysts (using Viva Insights) and org leaders consuming these reports—will likely provide the most valuable feedback.</a:t>
            </a:r>
          </a:p>
          <a:p>
            <a:pPr marL="160020" marR="0" lvl="0" indent="-160020">
              <a:spcAft>
                <a:spcPts val="1200"/>
              </a:spcAft>
              <a:buSzPts val="1000"/>
              <a:buFont typeface="Symbol" panose="05050102010706020507" pitchFamily="18" charset="2"/>
              <a:buChar char=""/>
              <a:tabLst>
                <a:tab pos="457200" algn="l"/>
              </a:tabLst>
            </a:pPr>
            <a:r>
              <a:rPr lang="en-US" sz="1400" kern="100">
                <a:solidFill>
                  <a:schemeClr val="tx1">
                    <a:lumMod val="75000"/>
                    <a:lumOff val="25000"/>
                  </a:schemeClr>
                </a:solidFill>
                <a:effectLst/>
                <a:latin typeface="+mj-lt"/>
                <a:ea typeface="Aptos" panose="020B0004020202020204" pitchFamily="34" charset="0"/>
                <a:cs typeface="Times New Roman" panose="02020603050405020304" pitchFamily="18" charset="0"/>
              </a:rPr>
              <a:t>For organizations looking to quickly capture skills data to identify skillsets for assembling project teams </a:t>
            </a:r>
            <a:r>
              <a:rPr lang="en-US" sz="1400" kern="100">
                <a:solidFill>
                  <a:schemeClr val="tx1">
                    <a:lumMod val="75000"/>
                    <a:lumOff val="25000"/>
                  </a:schemeClr>
                </a:solidFill>
                <a:effectLst/>
                <a:ea typeface="Aptos" panose="020B0004020202020204" pitchFamily="34" charset="0"/>
                <a:cs typeface="Times New Roman" panose="02020603050405020304" pitchFamily="18" charset="0"/>
              </a:rPr>
              <a:t>or gig workers, org leaders using the Skills Agent or Copilot Analytics or Viva Insights can provide the most effective feedback.</a:t>
            </a:r>
          </a:p>
          <a:p>
            <a:pPr marL="160020" indent="-160020">
              <a:spcAft>
                <a:spcPts val="1200"/>
              </a:spcAft>
              <a:buSzPts val="1000"/>
              <a:buFont typeface="Symbol" panose="05050102010706020507" pitchFamily="18" charset="2"/>
              <a:buChar char=""/>
              <a:tabLst>
                <a:tab pos="457200" algn="l"/>
              </a:tabLst>
            </a:pPr>
            <a:r>
              <a:rPr lang="en-US" sz="1400" kern="100">
                <a:solidFill>
                  <a:schemeClr val="tx1">
                    <a:lumMod val="75000"/>
                    <a:lumOff val="25000"/>
                  </a:schemeClr>
                </a:solidFill>
                <a:latin typeface="+mj-lt"/>
                <a:ea typeface="Aptos" panose="020B0004020202020204" pitchFamily="34" charset="0"/>
                <a:cs typeface="Times New Roman" panose="02020603050405020304" pitchFamily="18" charset="0"/>
              </a:rPr>
              <a:t>For organizations looking to improve people discovery </a:t>
            </a:r>
            <a:r>
              <a:rPr lang="en-US" sz="1400" kern="100">
                <a:solidFill>
                  <a:schemeClr val="tx1">
                    <a:lumMod val="75000"/>
                    <a:lumOff val="25000"/>
                  </a:schemeClr>
                </a:solidFill>
                <a:ea typeface="Aptos" panose="020B0004020202020204" pitchFamily="34" charset="0"/>
                <a:cs typeface="Times New Roman" panose="02020603050405020304" pitchFamily="18" charset="0"/>
              </a:rPr>
              <a:t>and networking based on skills, direct feedback from your employees and end-users will </a:t>
            </a:r>
            <a:br>
              <a:rPr lang="en-US" sz="1400" kern="100">
                <a:solidFill>
                  <a:schemeClr val="tx1">
                    <a:lumMod val="75000"/>
                    <a:lumOff val="25000"/>
                  </a:schemeClr>
                </a:solidFill>
                <a:ea typeface="Aptos" panose="020B0004020202020204" pitchFamily="34" charset="0"/>
                <a:cs typeface="Times New Roman" panose="02020603050405020304" pitchFamily="18" charset="0"/>
              </a:rPr>
            </a:br>
            <a:r>
              <a:rPr lang="en-US" sz="1400" kern="100">
                <a:solidFill>
                  <a:schemeClr val="tx1">
                    <a:lumMod val="75000"/>
                    <a:lumOff val="25000"/>
                  </a:schemeClr>
                </a:solidFill>
                <a:ea typeface="Aptos" panose="020B0004020202020204" pitchFamily="34" charset="0"/>
                <a:cs typeface="Times New Roman" panose="02020603050405020304" pitchFamily="18" charset="0"/>
              </a:rPr>
              <a:t>be valuable </a:t>
            </a:r>
          </a:p>
        </p:txBody>
      </p:sp>
      <p:sp>
        <p:nvSpPr>
          <p:cNvPr id="9" name="TextBox 8">
            <a:extLst>
              <a:ext uri="{FF2B5EF4-FFF2-40B4-BE49-F238E27FC236}">
                <a16:creationId xmlns:a16="http://schemas.microsoft.com/office/drawing/2014/main" id="{69A72529-9E73-A7E7-B13C-7C9F1EBE9F30}"/>
              </a:ext>
            </a:extLst>
          </p:cNvPr>
          <p:cNvSpPr txBox="1"/>
          <p:nvPr/>
        </p:nvSpPr>
        <p:spPr>
          <a:xfrm>
            <a:off x="8482581" y="1373149"/>
            <a:ext cx="2926080" cy="2554545"/>
          </a:xfrm>
          <a:prstGeom prst="rect">
            <a:avLst/>
          </a:prstGeom>
          <a:noFill/>
        </p:spPr>
        <p:txBody>
          <a:bodyPr wrap="square" lIns="0" tIns="0" rIns="0" bIns="0">
            <a:spAutoFit/>
          </a:bodyPr>
          <a:lstStyle/>
          <a:p>
            <a:pPr marL="0" marR="0">
              <a:spcAft>
                <a:spcPts val="1200"/>
              </a:spcAft>
              <a:buNone/>
            </a:pPr>
            <a:r>
              <a:rPr lang="en-US" sz="1400" b="1" kern="100">
                <a:solidFill>
                  <a:schemeClr val="tx1">
                    <a:lumMod val="75000"/>
                    <a:lumOff val="25000"/>
                  </a:schemeClr>
                </a:solidFill>
                <a:effectLst/>
                <a:latin typeface="+mj-lt"/>
                <a:ea typeface="Aptos" panose="020B0004020202020204" pitchFamily="34" charset="0"/>
                <a:cs typeface="Times New Roman" panose="02020603050405020304" pitchFamily="18" charset="0"/>
              </a:rPr>
              <a:t>Feedback Questions to Consider:</a:t>
            </a:r>
            <a:endParaRPr lang="en-US" sz="1400" kern="100">
              <a:solidFill>
                <a:schemeClr val="tx1">
                  <a:lumMod val="75000"/>
                  <a:lumOff val="25000"/>
                </a:schemeClr>
              </a:solidFill>
              <a:effectLst/>
              <a:latin typeface="+mj-lt"/>
              <a:ea typeface="Aptos" panose="020B0004020202020204" pitchFamily="34" charset="0"/>
              <a:cs typeface="Times New Roman" panose="02020603050405020304" pitchFamily="18" charset="0"/>
            </a:endParaRPr>
          </a:p>
          <a:p>
            <a:pPr marL="160020" marR="0" lvl="0" indent="-160020">
              <a:spcAft>
                <a:spcPts val="1200"/>
              </a:spcAft>
              <a:buSzPts val="1000"/>
              <a:buFont typeface="Symbol" panose="05050102010706020507" pitchFamily="18" charset="2"/>
              <a:buChar char=""/>
              <a:tabLst>
                <a:tab pos="457200" algn="l"/>
              </a:tabLst>
            </a:pPr>
            <a:r>
              <a:rPr lang="en-US" sz="1400" kern="100">
                <a:solidFill>
                  <a:schemeClr val="tx1">
                    <a:lumMod val="75000"/>
                    <a:lumOff val="25000"/>
                  </a:schemeClr>
                </a:solidFill>
                <a:effectLst/>
                <a:ea typeface="Aptos" panose="020B0004020202020204" pitchFamily="34" charset="0"/>
                <a:cs typeface="Times New Roman" panose="02020603050405020304" pitchFamily="18" charset="0"/>
              </a:rPr>
              <a:t>Are skill suggestions accurate and relevant?</a:t>
            </a:r>
          </a:p>
          <a:p>
            <a:pPr marL="160020" marR="0" lvl="0" indent="-160020">
              <a:spcAft>
                <a:spcPts val="1200"/>
              </a:spcAft>
              <a:buSzPts val="1000"/>
              <a:buFont typeface="Symbol" panose="05050102010706020507" pitchFamily="18" charset="2"/>
              <a:buChar char=""/>
              <a:tabLst>
                <a:tab pos="457200" algn="l"/>
              </a:tabLst>
            </a:pPr>
            <a:r>
              <a:rPr lang="en-US" sz="1400" kern="100">
                <a:solidFill>
                  <a:schemeClr val="tx1">
                    <a:lumMod val="75000"/>
                    <a:lumOff val="25000"/>
                  </a:schemeClr>
                </a:solidFill>
                <a:effectLst/>
                <a:ea typeface="Aptos" panose="020B0004020202020204" pitchFamily="34" charset="0"/>
                <a:cs typeface="Times New Roman" panose="02020603050405020304" pitchFamily="18" charset="0"/>
              </a:rPr>
              <a:t>Does skills visibility improve people discovery?</a:t>
            </a:r>
          </a:p>
          <a:p>
            <a:pPr marL="160020" marR="0" lvl="0" indent="-160020">
              <a:spcAft>
                <a:spcPts val="1200"/>
              </a:spcAft>
              <a:buSzPts val="1000"/>
              <a:buFont typeface="Symbol" panose="05050102010706020507" pitchFamily="18" charset="2"/>
              <a:buChar char=""/>
              <a:tabLst>
                <a:tab pos="457200" algn="l"/>
              </a:tabLst>
            </a:pPr>
            <a:r>
              <a:rPr lang="en-US" sz="1400" kern="100">
                <a:solidFill>
                  <a:schemeClr val="tx1">
                    <a:lumMod val="75000"/>
                    <a:lumOff val="25000"/>
                  </a:schemeClr>
                </a:solidFill>
                <a:effectLst/>
                <a:ea typeface="Aptos" panose="020B0004020202020204" pitchFamily="34" charset="0"/>
                <a:cs typeface="Times New Roman" panose="02020603050405020304" pitchFamily="18" charset="0"/>
              </a:rPr>
              <a:t>Are the features intuitive and easy to use?</a:t>
            </a:r>
          </a:p>
          <a:p>
            <a:pPr marL="160020" marR="0" lvl="0" indent="-160020">
              <a:spcAft>
                <a:spcPts val="1200"/>
              </a:spcAft>
              <a:buSzPts val="1000"/>
              <a:buFont typeface="Symbol" panose="05050102010706020507" pitchFamily="18" charset="2"/>
              <a:buChar char=""/>
              <a:tabLst>
                <a:tab pos="457200" algn="l"/>
              </a:tabLst>
            </a:pPr>
            <a:r>
              <a:rPr lang="en-US" sz="1400" kern="100">
                <a:solidFill>
                  <a:schemeClr val="tx1">
                    <a:lumMod val="75000"/>
                    <a:lumOff val="25000"/>
                  </a:schemeClr>
                </a:solidFill>
                <a:effectLst/>
                <a:ea typeface="Aptos" panose="020B0004020202020204" pitchFamily="34" charset="0"/>
                <a:cs typeface="Times New Roman" panose="02020603050405020304" pitchFamily="18" charset="0"/>
              </a:rPr>
              <a:t>What value do you see for your specific use cases?</a:t>
            </a:r>
          </a:p>
        </p:txBody>
      </p:sp>
    </p:spTree>
    <p:extLst>
      <p:ext uri="{BB962C8B-B14F-4D97-AF65-F5344CB8AC3E}">
        <p14:creationId xmlns:p14="http://schemas.microsoft.com/office/powerpoint/2010/main" val="371245431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white sky&#10;&#10;AI-generated content may be incorrect.">
            <a:extLst>
              <a:ext uri="{FF2B5EF4-FFF2-40B4-BE49-F238E27FC236}">
                <a16:creationId xmlns:a16="http://schemas.microsoft.com/office/drawing/2014/main" id="{6FA1902D-3692-471A-5986-64889BF8CB82}"/>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789F64C-A44C-CB2D-6C50-CC3EE4F1E8B1}"/>
              </a:ext>
            </a:extLst>
          </p:cNvPr>
          <p:cNvSpPr txBox="1"/>
          <p:nvPr/>
        </p:nvSpPr>
        <p:spPr>
          <a:xfrm>
            <a:off x="548640" y="1463040"/>
            <a:ext cx="9817768" cy="4216539"/>
          </a:xfrm>
          <a:prstGeom prst="rect">
            <a:avLst/>
          </a:prstGeom>
          <a:noFill/>
        </p:spPr>
        <p:txBody>
          <a:bodyPr wrap="square" lIns="0" tIns="0" rIns="0" bIns="0">
            <a:spAutoFit/>
          </a:bodyPr>
          <a:lstStyle/>
          <a:p>
            <a:pPr marL="0" marR="0">
              <a:spcAft>
                <a:spcPts val="400"/>
              </a:spcAft>
              <a:buNone/>
            </a:pPr>
            <a:r>
              <a:rPr lang="en-US" sz="1400" b="1" kern="100">
                <a:solidFill>
                  <a:schemeClr val="tx1">
                    <a:lumMod val="75000"/>
                    <a:lumOff val="25000"/>
                  </a:schemeClr>
                </a:solidFill>
                <a:latin typeface="+mj-lt"/>
                <a:ea typeface="Aptos" panose="020B0004020202020204" pitchFamily="34" charset="0"/>
                <a:cs typeface="Times New Roman" panose="02020603050405020304" pitchFamily="18" charset="0"/>
              </a:rPr>
              <a:t>How to evaluate success? </a:t>
            </a:r>
            <a:endParaRPr lang="en-US" sz="1400" kern="100">
              <a:solidFill>
                <a:schemeClr val="tx1">
                  <a:lumMod val="75000"/>
                  <a:lumOff val="25000"/>
                </a:schemeClr>
              </a:solidFill>
              <a:effectLst/>
              <a:latin typeface="+mj-lt"/>
              <a:ea typeface="Aptos" panose="020B0004020202020204" pitchFamily="34" charset="0"/>
              <a:cs typeface="Times New Roman" panose="02020603050405020304" pitchFamily="18" charset="0"/>
            </a:endParaRPr>
          </a:p>
          <a:p>
            <a:pPr marL="160020" marR="0" lvl="0" indent="-160020">
              <a:spcAft>
                <a:spcPts val="400"/>
              </a:spcAft>
              <a:buSzPts val="1000"/>
              <a:buFont typeface="Symbol" panose="05050102010706020507" pitchFamily="18" charset="2"/>
              <a:buChar char=""/>
              <a:tabLst>
                <a:tab pos="457200" algn="l"/>
              </a:tabLst>
            </a:pPr>
            <a:r>
              <a:rPr lang="en-US" sz="1400" kern="100">
                <a:solidFill>
                  <a:schemeClr val="tx1">
                    <a:lumMod val="75000"/>
                    <a:lumOff val="25000"/>
                  </a:schemeClr>
                </a:solidFill>
                <a:effectLst/>
                <a:ea typeface="Aptos" panose="020B0004020202020204" pitchFamily="34" charset="0"/>
                <a:cs typeface="Times New Roman" panose="02020603050405020304" pitchFamily="18" charset="0"/>
              </a:rPr>
              <a:t>Revisit original People Skills implementation goals</a:t>
            </a:r>
          </a:p>
          <a:p>
            <a:pPr marL="160020" marR="0" lvl="0" indent="-160020">
              <a:spcAft>
                <a:spcPts val="400"/>
              </a:spcAft>
              <a:buSzPts val="1000"/>
              <a:buFont typeface="Symbol" panose="05050102010706020507" pitchFamily="18" charset="2"/>
              <a:buChar char=""/>
              <a:tabLst>
                <a:tab pos="457200" algn="l"/>
              </a:tabLst>
            </a:pPr>
            <a:r>
              <a:rPr lang="en-US" sz="1400" kern="100">
                <a:solidFill>
                  <a:schemeClr val="tx1">
                    <a:lumMod val="75000"/>
                    <a:lumOff val="25000"/>
                  </a:schemeClr>
                </a:solidFill>
                <a:effectLst/>
                <a:ea typeface="Aptos" panose="020B0004020202020204" pitchFamily="34" charset="0"/>
                <a:cs typeface="Times New Roman" panose="02020603050405020304" pitchFamily="18" charset="0"/>
              </a:rPr>
              <a:t>Analyze feedback in context of target scenarios</a:t>
            </a:r>
          </a:p>
          <a:p>
            <a:pPr marL="160020" marR="0" lvl="0" indent="-160020">
              <a:spcAft>
                <a:spcPts val="400"/>
              </a:spcAft>
              <a:buSzPts val="1000"/>
              <a:buFont typeface="Symbol" panose="05050102010706020507" pitchFamily="18" charset="2"/>
              <a:buChar char=""/>
              <a:tabLst>
                <a:tab pos="457200" algn="l"/>
              </a:tabLst>
            </a:pPr>
            <a:r>
              <a:rPr lang="en-US" sz="1400" kern="100">
                <a:solidFill>
                  <a:schemeClr val="tx1">
                    <a:lumMod val="75000"/>
                    <a:lumOff val="25000"/>
                  </a:schemeClr>
                </a:solidFill>
                <a:effectLst/>
                <a:ea typeface="Aptos" panose="020B0004020202020204" pitchFamily="34" charset="0"/>
                <a:cs typeface="Times New Roman" panose="02020603050405020304" pitchFamily="18" charset="0"/>
              </a:rPr>
              <a:t>Identify quantitative and qualitative success indicators</a:t>
            </a:r>
          </a:p>
          <a:p>
            <a:pPr marL="160020" marR="0" lvl="0" indent="-160020">
              <a:spcAft>
                <a:spcPts val="400"/>
              </a:spcAft>
              <a:buSzPts val="1000"/>
              <a:buFont typeface="Symbol" panose="05050102010706020507" pitchFamily="18" charset="2"/>
              <a:buChar char=""/>
              <a:tabLst>
                <a:tab pos="457200" algn="l"/>
              </a:tabLst>
            </a:pPr>
            <a:r>
              <a:rPr lang="en-US" sz="1400" kern="100">
                <a:solidFill>
                  <a:schemeClr val="tx1">
                    <a:lumMod val="75000"/>
                    <a:lumOff val="25000"/>
                  </a:schemeClr>
                </a:solidFill>
                <a:effectLst/>
                <a:ea typeface="Aptos" panose="020B0004020202020204" pitchFamily="34" charset="0"/>
                <a:cs typeface="Times New Roman" panose="02020603050405020304" pitchFamily="18" charset="0"/>
              </a:rPr>
              <a:t>Assess user adoption and engagement levels</a:t>
            </a:r>
          </a:p>
          <a:p>
            <a:pPr marR="0" lvl="0">
              <a:spcAft>
                <a:spcPts val="400"/>
              </a:spcAft>
              <a:buSzPts val="1000"/>
              <a:tabLst>
                <a:tab pos="457200" algn="l"/>
              </a:tabLst>
            </a:pPr>
            <a:endParaRPr lang="en-US" sz="1400" kern="100">
              <a:solidFill>
                <a:schemeClr val="tx1">
                  <a:lumMod val="75000"/>
                  <a:lumOff val="25000"/>
                </a:schemeClr>
              </a:solidFill>
              <a:effectLst/>
              <a:ea typeface="Aptos" panose="020B0004020202020204" pitchFamily="34" charset="0"/>
              <a:cs typeface="Times New Roman" panose="02020603050405020304" pitchFamily="18" charset="0"/>
            </a:endParaRPr>
          </a:p>
          <a:p>
            <a:pPr marL="0" marR="0">
              <a:spcAft>
                <a:spcPts val="400"/>
              </a:spcAft>
              <a:buNone/>
            </a:pPr>
            <a:r>
              <a:rPr lang="en-US" sz="1400" b="1" kern="100">
                <a:solidFill>
                  <a:schemeClr val="tx1">
                    <a:lumMod val="75000"/>
                    <a:lumOff val="25000"/>
                  </a:schemeClr>
                </a:solidFill>
                <a:effectLst/>
                <a:latin typeface="+mj-lt"/>
                <a:ea typeface="Aptos" panose="020B0004020202020204" pitchFamily="34" charset="0"/>
                <a:cs typeface="Times New Roman" panose="02020603050405020304" pitchFamily="18" charset="0"/>
              </a:rPr>
              <a:t>Key Evaluation Criteria</a:t>
            </a:r>
            <a:endParaRPr lang="en-US" sz="1400" kern="100">
              <a:solidFill>
                <a:schemeClr val="tx1">
                  <a:lumMod val="75000"/>
                  <a:lumOff val="25000"/>
                </a:schemeClr>
              </a:solidFill>
              <a:effectLst/>
              <a:latin typeface="+mj-lt"/>
              <a:ea typeface="Aptos" panose="020B0004020202020204" pitchFamily="34" charset="0"/>
              <a:cs typeface="Times New Roman" panose="02020603050405020304" pitchFamily="18" charset="0"/>
            </a:endParaRPr>
          </a:p>
          <a:p>
            <a:pPr marL="160020" marR="0" lvl="0" indent="-160020">
              <a:spcAft>
                <a:spcPts val="400"/>
              </a:spcAft>
              <a:buSzPts val="1000"/>
              <a:buFont typeface="Symbol" panose="05050102010706020507" pitchFamily="18" charset="2"/>
              <a:buChar char=""/>
              <a:tabLst>
                <a:tab pos="457200" algn="l"/>
              </a:tabLst>
            </a:pPr>
            <a:r>
              <a:rPr lang="en-US" sz="1400" kern="100">
                <a:solidFill>
                  <a:schemeClr val="tx1">
                    <a:lumMod val="75000"/>
                    <a:lumOff val="25000"/>
                  </a:schemeClr>
                </a:solidFill>
                <a:effectLst/>
                <a:ea typeface="Aptos" panose="020B0004020202020204" pitchFamily="34" charset="0"/>
                <a:cs typeface="Times New Roman" panose="02020603050405020304" pitchFamily="18" charset="0"/>
              </a:rPr>
              <a:t>Scenario-specific value realization (workforce planning, skills identification, networking)</a:t>
            </a:r>
          </a:p>
          <a:p>
            <a:pPr marL="160020" marR="0" lvl="0" indent="-160020">
              <a:spcAft>
                <a:spcPts val="400"/>
              </a:spcAft>
              <a:buSzPts val="1000"/>
              <a:buFont typeface="Symbol" panose="05050102010706020507" pitchFamily="18" charset="2"/>
              <a:buChar char=""/>
              <a:tabLst>
                <a:tab pos="457200" algn="l"/>
              </a:tabLst>
            </a:pPr>
            <a:r>
              <a:rPr lang="en-US" sz="1400" kern="100">
                <a:solidFill>
                  <a:schemeClr val="tx1">
                    <a:lumMod val="75000"/>
                    <a:lumOff val="25000"/>
                  </a:schemeClr>
                </a:solidFill>
                <a:effectLst/>
                <a:ea typeface="Aptos" panose="020B0004020202020204" pitchFamily="34" charset="0"/>
                <a:cs typeface="Times New Roman" panose="02020603050405020304" pitchFamily="18" charset="0"/>
              </a:rPr>
              <a:t>User satisfaction with features and functionality</a:t>
            </a:r>
          </a:p>
          <a:p>
            <a:pPr marL="160020" marR="0" lvl="0" indent="-160020">
              <a:spcAft>
                <a:spcPts val="400"/>
              </a:spcAft>
              <a:buSzPts val="1000"/>
              <a:buFont typeface="Symbol" panose="05050102010706020507" pitchFamily="18" charset="2"/>
              <a:buChar char=""/>
              <a:tabLst>
                <a:tab pos="457200" algn="l"/>
              </a:tabLst>
            </a:pPr>
            <a:r>
              <a:rPr lang="en-US" sz="1400" kern="100">
                <a:solidFill>
                  <a:schemeClr val="tx1">
                    <a:lumMod val="75000"/>
                    <a:lumOff val="25000"/>
                  </a:schemeClr>
                </a:solidFill>
                <a:effectLst/>
                <a:ea typeface="Aptos" panose="020B0004020202020204" pitchFamily="34" charset="0"/>
                <a:cs typeface="Times New Roman" panose="02020603050405020304" pitchFamily="18" charset="0"/>
              </a:rPr>
              <a:t>Accuracy and relevance of AI skill suggestions</a:t>
            </a:r>
          </a:p>
          <a:p>
            <a:pPr marL="160020" marR="0" lvl="0" indent="-160020">
              <a:spcAft>
                <a:spcPts val="400"/>
              </a:spcAft>
              <a:buSzPts val="1000"/>
              <a:buFont typeface="Symbol" panose="05050102010706020507" pitchFamily="18" charset="2"/>
              <a:buChar char=""/>
              <a:tabLst>
                <a:tab pos="457200" algn="l"/>
              </a:tabLst>
            </a:pPr>
            <a:r>
              <a:rPr lang="en-US" sz="1400" kern="100">
                <a:solidFill>
                  <a:schemeClr val="tx1">
                    <a:lumMod val="75000"/>
                    <a:lumOff val="25000"/>
                  </a:schemeClr>
                </a:solidFill>
                <a:effectLst/>
                <a:ea typeface="Aptos" panose="020B0004020202020204" pitchFamily="34" charset="0"/>
                <a:cs typeface="Times New Roman" panose="02020603050405020304" pitchFamily="18" charset="0"/>
              </a:rPr>
              <a:t>Integration effectiveness with existing workflows</a:t>
            </a:r>
          </a:p>
          <a:p>
            <a:pPr marL="342900" marR="0" lvl="0" indent="-342900">
              <a:spcAft>
                <a:spcPts val="400"/>
              </a:spcAft>
              <a:buSzPts val="1000"/>
              <a:buFont typeface="Symbol" panose="05050102010706020507" pitchFamily="18" charset="2"/>
              <a:buChar char=""/>
              <a:tabLst>
                <a:tab pos="457200" algn="l"/>
              </a:tabLst>
            </a:pPr>
            <a:endParaRPr lang="en-US" sz="1400" kern="100">
              <a:solidFill>
                <a:schemeClr val="tx1">
                  <a:lumMod val="75000"/>
                  <a:lumOff val="25000"/>
                </a:schemeClr>
              </a:solidFill>
              <a:effectLst/>
              <a:ea typeface="Aptos" panose="020B0004020202020204" pitchFamily="34" charset="0"/>
              <a:cs typeface="Times New Roman" panose="02020603050405020304" pitchFamily="18" charset="0"/>
            </a:endParaRPr>
          </a:p>
          <a:p>
            <a:pPr marL="0" marR="0">
              <a:spcAft>
                <a:spcPts val="400"/>
              </a:spcAft>
              <a:buNone/>
            </a:pPr>
            <a:r>
              <a:rPr lang="en-US" sz="1400" b="1" kern="100">
                <a:solidFill>
                  <a:schemeClr val="tx1">
                    <a:lumMod val="75000"/>
                    <a:lumOff val="25000"/>
                  </a:schemeClr>
                </a:solidFill>
                <a:effectLst/>
                <a:latin typeface="+mj-lt"/>
                <a:ea typeface="Aptos" panose="020B0004020202020204" pitchFamily="34" charset="0"/>
                <a:cs typeface="Times New Roman" panose="02020603050405020304" pitchFamily="18" charset="0"/>
              </a:rPr>
              <a:t>Decision Points for Scaling to rest of your organization</a:t>
            </a:r>
            <a:endParaRPr lang="en-US" sz="1400" kern="100">
              <a:solidFill>
                <a:schemeClr val="tx1">
                  <a:lumMod val="75000"/>
                  <a:lumOff val="25000"/>
                </a:schemeClr>
              </a:solidFill>
              <a:effectLst/>
              <a:latin typeface="+mj-lt"/>
              <a:ea typeface="Aptos" panose="020B0004020202020204" pitchFamily="34" charset="0"/>
              <a:cs typeface="Times New Roman" panose="02020603050405020304" pitchFamily="18" charset="0"/>
            </a:endParaRPr>
          </a:p>
          <a:p>
            <a:pPr marL="160020" marR="0" lvl="0" indent="-160020">
              <a:spcAft>
                <a:spcPts val="400"/>
              </a:spcAft>
              <a:buSzPts val="1000"/>
              <a:buFont typeface="Symbol" panose="05050102010706020507" pitchFamily="18" charset="2"/>
              <a:buChar char=""/>
              <a:tabLst>
                <a:tab pos="457200" algn="l"/>
              </a:tabLst>
            </a:pPr>
            <a:r>
              <a:rPr lang="en-US" sz="1400" kern="100">
                <a:solidFill>
                  <a:schemeClr val="tx1">
                    <a:lumMod val="75000"/>
                    <a:lumOff val="25000"/>
                  </a:schemeClr>
                </a:solidFill>
                <a:effectLst/>
                <a:ea typeface="Aptos" panose="020B0004020202020204" pitchFamily="34" charset="0"/>
                <a:cs typeface="Times New Roman" panose="02020603050405020304" pitchFamily="18" charset="0"/>
              </a:rPr>
              <a:t>Are pilot objectives being met? What adjustments are needed for broader deployment?</a:t>
            </a:r>
          </a:p>
          <a:p>
            <a:pPr marL="160020" marR="0" lvl="0" indent="-160020">
              <a:spcAft>
                <a:spcPts val="400"/>
              </a:spcAft>
              <a:buSzPts val="1000"/>
              <a:buFont typeface="Symbol" panose="05050102010706020507" pitchFamily="18" charset="2"/>
              <a:buChar char=""/>
              <a:tabLst>
                <a:tab pos="457200" algn="l"/>
              </a:tabLst>
            </a:pPr>
            <a:r>
              <a:rPr lang="en-US" sz="1400" kern="100">
                <a:solidFill>
                  <a:schemeClr val="tx1">
                    <a:lumMod val="75000"/>
                    <a:lumOff val="25000"/>
                  </a:schemeClr>
                </a:solidFill>
                <a:effectLst/>
                <a:ea typeface="Aptos" panose="020B0004020202020204" pitchFamily="34" charset="0"/>
                <a:cs typeface="Times New Roman" panose="02020603050405020304" pitchFamily="18" charset="0"/>
              </a:rPr>
              <a:t>Which additional user groups should be included next?</a:t>
            </a:r>
          </a:p>
          <a:p>
            <a:pPr marL="160020" marR="0" lvl="0" indent="-160020">
              <a:spcAft>
                <a:spcPts val="400"/>
              </a:spcAft>
              <a:buSzPts val="1000"/>
              <a:buFont typeface="Symbol" panose="05050102010706020507" pitchFamily="18" charset="2"/>
              <a:buChar char=""/>
              <a:tabLst>
                <a:tab pos="457200" algn="l"/>
              </a:tabLst>
            </a:pPr>
            <a:r>
              <a:rPr lang="en-US" sz="1400" kern="100">
                <a:solidFill>
                  <a:schemeClr val="tx1">
                    <a:lumMod val="75000"/>
                    <a:lumOff val="25000"/>
                  </a:schemeClr>
                </a:solidFill>
                <a:effectLst/>
                <a:ea typeface="Aptos" panose="020B0004020202020204" pitchFamily="34" charset="0"/>
                <a:cs typeface="Times New Roman" panose="02020603050405020304" pitchFamily="18" charset="0"/>
              </a:rPr>
              <a:t>How should access policies be modified for scaling?</a:t>
            </a:r>
          </a:p>
        </p:txBody>
      </p:sp>
      <p:sp>
        <p:nvSpPr>
          <p:cNvPr id="3" name="Title 1">
            <a:extLst>
              <a:ext uri="{FF2B5EF4-FFF2-40B4-BE49-F238E27FC236}">
                <a16:creationId xmlns:a16="http://schemas.microsoft.com/office/drawing/2014/main" id="{0080663E-0B7B-1EA6-8ADC-009248195A46}"/>
              </a:ext>
            </a:extLst>
          </p:cNvPr>
          <p:cNvSpPr txBox="1">
            <a:spLocks/>
          </p:cNvSpPr>
          <p:nvPr/>
        </p:nvSpPr>
        <p:spPr>
          <a:xfrm>
            <a:off x="548640" y="548640"/>
            <a:ext cx="832104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3200" spc="-50">
                <a:gradFill>
                  <a:gsLst>
                    <a:gs pos="0">
                      <a:srgbClr val="2764E7"/>
                    </a:gs>
                    <a:gs pos="100000">
                      <a:srgbClr val="20BBC6"/>
                    </a:gs>
                    <a:gs pos="100000">
                      <a:schemeClr val="accent6">
                        <a:lumMod val="60000"/>
                        <a:lumOff val="40000"/>
                      </a:schemeClr>
                    </a:gs>
                  </a:gsLst>
                  <a:lin ang="2400000" scaled="0"/>
                </a:gradFill>
                <a:latin typeface="Segoe UI Semibold"/>
                <a:cs typeface="Segoe UI" pitchFamily="34" charset="0"/>
              </a:rPr>
              <a:t>Measuring Success Against Objectives</a:t>
            </a:r>
            <a:endParaRPr lang="en-CA" sz="3200">
              <a:gradFill>
                <a:gsLst>
                  <a:gs pos="0">
                    <a:srgbClr val="2764E7"/>
                  </a:gs>
                  <a:gs pos="100000">
                    <a:srgbClr val="20BBC6"/>
                  </a:gs>
                  <a:gs pos="100000">
                    <a:schemeClr val="accent6">
                      <a:lumMod val="60000"/>
                      <a:lumOff val="40000"/>
                    </a:schemeClr>
                  </a:gs>
                </a:gsLst>
                <a:lin ang="2400000" scaled="0"/>
              </a:gradFill>
              <a:latin typeface="Segoe UI Semibold"/>
            </a:endParaRPr>
          </a:p>
        </p:txBody>
      </p:sp>
    </p:spTree>
    <p:extLst>
      <p:ext uri="{BB962C8B-B14F-4D97-AF65-F5344CB8AC3E}">
        <p14:creationId xmlns:p14="http://schemas.microsoft.com/office/powerpoint/2010/main" val="252983023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072A4-0305-5EB5-2FAA-0DC05D339406}"/>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DCAEBE01-59A4-D7C9-2BEF-09FE4A7BEE3D}"/>
              </a:ext>
            </a:extLst>
          </p:cNvPr>
          <p:cNvPicPr>
            <a:picLocks noChangeAspect="1"/>
          </p:cNvPicPr>
          <p:nvPr/>
        </p:nvPicPr>
        <p:blipFill>
          <a:blip r:embed="rId3"/>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DFF7D2C3-71B7-4C45-1720-E02EEA58A529}"/>
              </a:ext>
            </a:extLst>
          </p:cNvPr>
          <p:cNvSpPr txBox="1">
            <a:spLocks noGrp="1"/>
          </p:cNvSpPr>
          <p:nvPr>
            <p:ph type="title" idx="4294967295"/>
          </p:nvPr>
        </p:nvSpPr>
        <p:spPr>
          <a:xfrm>
            <a:off x="548640" y="548640"/>
            <a:ext cx="4199467"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defTabSz="932742" rtl="0" eaLnBrk="1" fontAlgn="auto" latinLnBrk="0" hangingPunct="1">
              <a:lnSpc>
                <a:spcPct val="100000"/>
              </a:lnSpc>
              <a:spcBef>
                <a:spcPct val="0"/>
              </a:spcBef>
              <a:spcAft>
                <a:spcPts val="0"/>
              </a:spcAft>
              <a:buClrTx/>
              <a:buSzTx/>
              <a:buFontTx/>
              <a:buNone/>
              <a:tabLst/>
              <a:defRPr/>
            </a:pPr>
            <a:r>
              <a:rPr kumimoji="0" lang="en-CA" sz="3200" b="0" i="0" u="none" strike="noStrike" kern="1200" cap="none" spc="-50" normalizeH="0" baseline="0" noProof="0">
                <a:ln w="3175">
                  <a:noFill/>
                </a:ln>
                <a:gradFill>
                  <a:gsLst>
                    <a:gs pos="0">
                      <a:srgbClr val="2764E7"/>
                    </a:gs>
                    <a:gs pos="100000">
                      <a:srgbClr val="20BBC6"/>
                    </a:gs>
                    <a:gs pos="100000">
                      <a:schemeClr val="accent6">
                        <a:lumMod val="60000"/>
                        <a:lumOff val="40000"/>
                      </a:schemeClr>
                    </a:gs>
                  </a:gsLst>
                  <a:lin ang="2400000" scaled="0"/>
                </a:gradFill>
                <a:effectLst/>
                <a:uLnTx/>
                <a:uFillTx/>
                <a:latin typeface="Segoe UI Semibold"/>
                <a:ea typeface="+mn-ea"/>
                <a:cs typeface="Segoe UI" pitchFamily="34" charset="0"/>
              </a:rPr>
              <a:t>People Skills</a:t>
            </a:r>
            <a:endParaRPr kumimoji="0" lang="en-CA" sz="3200" b="0" i="0" u="none" strike="noStrike" kern="1200" cap="none" spc="0" normalizeH="0" baseline="0" noProof="0">
              <a:ln w="3175">
                <a:noFill/>
              </a:ln>
              <a:gradFill>
                <a:gsLst>
                  <a:gs pos="0">
                    <a:srgbClr val="2764E7"/>
                  </a:gs>
                  <a:gs pos="100000">
                    <a:srgbClr val="20BBC6"/>
                  </a:gs>
                  <a:gs pos="100000">
                    <a:schemeClr val="accent6">
                      <a:lumMod val="60000"/>
                      <a:lumOff val="40000"/>
                    </a:schemeClr>
                  </a:gs>
                </a:gsLst>
                <a:lin ang="2400000" scaled="0"/>
              </a:gradFill>
              <a:effectLst/>
              <a:uLnTx/>
              <a:uFillTx/>
              <a:latin typeface="Segoe UI Semibold"/>
              <a:ea typeface="+mn-ea"/>
              <a:cs typeface="Segoe UI Semibold" panose="020B0502040204020203" pitchFamily="34" charset="0"/>
            </a:endParaRPr>
          </a:p>
        </p:txBody>
      </p:sp>
      <p:sp>
        <p:nvSpPr>
          <p:cNvPr id="7" name="TextBox 6">
            <a:extLst>
              <a:ext uri="{FF2B5EF4-FFF2-40B4-BE49-F238E27FC236}">
                <a16:creationId xmlns:a16="http://schemas.microsoft.com/office/drawing/2014/main" id="{8499BCAD-88D3-E5E5-D492-4A47FD5AB3CD}"/>
              </a:ext>
            </a:extLst>
          </p:cNvPr>
          <p:cNvSpPr txBox="1"/>
          <p:nvPr/>
        </p:nvSpPr>
        <p:spPr>
          <a:xfrm>
            <a:off x="548640" y="1097280"/>
            <a:ext cx="8283330" cy="1938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chemeClr val="tx1">
                    <a:lumMod val="65000"/>
                    <a:lumOff val="35000"/>
                  </a:schemeClr>
                </a:solidFill>
                <a:effectLst/>
                <a:uLnTx/>
                <a:uFillTx/>
                <a:latin typeface="+mn-lt"/>
                <a:ea typeface="+mn-ea"/>
                <a:cs typeface="Segoe UI" panose="020B0502040204020203" pitchFamily="34" charset="0"/>
              </a:rPr>
              <a:t>Deployment checklist and key resources</a:t>
            </a:r>
          </a:p>
        </p:txBody>
      </p:sp>
      <p:sp>
        <p:nvSpPr>
          <p:cNvPr id="45" name="TextBox 44">
            <a:extLst>
              <a:ext uri="{FF2B5EF4-FFF2-40B4-BE49-F238E27FC236}">
                <a16:creationId xmlns:a16="http://schemas.microsoft.com/office/drawing/2014/main" id="{01EA7D7C-29C6-60A6-64E1-E434F4952CCB}"/>
              </a:ext>
            </a:extLst>
          </p:cNvPr>
          <p:cNvSpPr txBox="1"/>
          <p:nvPr/>
        </p:nvSpPr>
        <p:spPr>
          <a:xfrm>
            <a:off x="548640" y="5160750"/>
            <a:ext cx="2514600" cy="577081"/>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100000"/>
              </a:lnSpc>
              <a:spcBef>
                <a:spcPct val="0"/>
              </a:spcBef>
              <a:spcAft>
                <a:spcPts val="900"/>
              </a:spcAft>
              <a:buClrTx/>
              <a:buSzTx/>
              <a:buFontTx/>
              <a:buNone/>
              <a:tabLst/>
              <a:defRPr/>
            </a:pPr>
            <a:r>
              <a:rPr kumimoji="0" lang="en-US" sz="1000" i="0" strike="noStrike" kern="1200" cap="none" spc="0" normalizeH="0" baseline="0" noProof="0">
                <a:ln>
                  <a:noFill/>
                </a:ln>
                <a:gradFill>
                  <a:gsLst>
                    <a:gs pos="0">
                      <a:srgbClr val="0078D4"/>
                    </a:gs>
                    <a:gs pos="100000">
                      <a:srgbClr val="0078D4"/>
                    </a:gs>
                  </a:gsLst>
                  <a:lin ang="0" scaled="1"/>
                </a:gradFill>
                <a:effectLst/>
                <a:uLnTx/>
                <a:uFillTx/>
                <a:latin typeface="+mj-lt"/>
                <a:ea typeface="+mn-ea"/>
                <a:cs typeface="Segoe UI Semibold"/>
                <a:hlinkClick r:id="rId4">
                  <a:extLst>
                    <a:ext uri="{A12FA001-AC4F-418D-AE19-62706E023703}">
                      <ahyp:hlinkClr xmlns:ahyp="http://schemas.microsoft.com/office/drawing/2018/hyperlinkcolor" val="tx"/>
                    </a:ext>
                  </a:extLst>
                </a:hlinkClick>
              </a:rPr>
              <a:t>People Skills Adoption site</a:t>
            </a:r>
            <a:endParaRPr kumimoji="0" lang="en-US" sz="1000" i="0" strike="noStrike" kern="1200" cap="none" spc="0" normalizeH="0" baseline="0" noProof="0">
              <a:ln>
                <a:noFill/>
              </a:ln>
              <a:gradFill>
                <a:gsLst>
                  <a:gs pos="0">
                    <a:srgbClr val="0078D4"/>
                  </a:gs>
                  <a:gs pos="100000">
                    <a:srgbClr val="0078D4"/>
                  </a:gs>
                </a:gsLst>
                <a:lin ang="0" scaled="1"/>
              </a:gradFill>
              <a:effectLst/>
              <a:uLnTx/>
              <a:uFillTx/>
              <a:latin typeface="+mj-lt"/>
              <a:ea typeface="+mn-ea"/>
              <a:cs typeface="Segoe UI Semibold"/>
              <a:hlinkClick r:id="rId5">
                <a:extLst>
                  <a:ext uri="{A12FA001-AC4F-418D-AE19-62706E023703}">
                    <ahyp:hlinkClr xmlns:ahyp="http://schemas.microsoft.com/office/drawing/2018/hyperlinkcolor" val="tx"/>
                  </a:ext>
                </a:extLst>
              </a:hlinkClick>
            </a:endParaRPr>
          </a:p>
          <a:p>
            <a:pPr marL="0" marR="0" lvl="0" indent="0" algn="l" defTabSz="932472" rtl="0" eaLnBrk="1" fontAlgn="base" latinLnBrk="0" hangingPunct="1">
              <a:lnSpc>
                <a:spcPct val="100000"/>
              </a:lnSpc>
              <a:spcBef>
                <a:spcPct val="0"/>
              </a:spcBef>
              <a:spcAft>
                <a:spcPts val="900"/>
              </a:spcAft>
              <a:buClrTx/>
              <a:buSzTx/>
              <a:buFontTx/>
              <a:buNone/>
              <a:tabLst/>
              <a:defRPr/>
            </a:pPr>
            <a:r>
              <a:rPr kumimoji="0" lang="en-US" sz="1000" b="0" i="0" u="none" strike="noStrike" kern="1200" cap="none" spc="0" normalizeH="0" baseline="0" noProof="0">
                <a:ln>
                  <a:noFill/>
                </a:ln>
                <a:solidFill>
                  <a:schemeClr val="tx1">
                    <a:lumMod val="65000"/>
                    <a:lumOff val="35000"/>
                  </a:schemeClr>
                </a:solidFill>
                <a:effectLst/>
                <a:uLnTx/>
                <a:uFillTx/>
                <a:latin typeface="Segoe UI"/>
                <a:ea typeface="+mn-ea"/>
                <a:cs typeface="Segoe UI"/>
              </a:rPr>
              <a:t>Resources to ensure you are delivering employee satisfaction and business value.</a:t>
            </a:r>
          </a:p>
        </p:txBody>
      </p:sp>
      <p:sp>
        <p:nvSpPr>
          <p:cNvPr id="46" name="TextBox 45">
            <a:extLst>
              <a:ext uri="{FF2B5EF4-FFF2-40B4-BE49-F238E27FC236}">
                <a16:creationId xmlns:a16="http://schemas.microsoft.com/office/drawing/2014/main" id="{7829360F-0B4E-B4EB-5C0D-2BDE07727F5D}"/>
              </a:ext>
            </a:extLst>
          </p:cNvPr>
          <p:cNvSpPr txBox="1"/>
          <p:nvPr/>
        </p:nvSpPr>
        <p:spPr>
          <a:xfrm>
            <a:off x="548640" y="4859643"/>
            <a:ext cx="2830397" cy="1661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chemeClr val="tx1">
                    <a:lumMod val="75000"/>
                    <a:lumOff val="25000"/>
                  </a:schemeClr>
                </a:solidFill>
                <a:effectLst/>
                <a:uLnTx/>
                <a:uFillTx/>
                <a:ea typeface="+mn-ea"/>
                <a:cs typeface="Segoe UI" panose="020B0502040204020203" pitchFamily="34" charset="0"/>
              </a:rPr>
              <a:t>Microsoft Resources</a:t>
            </a:r>
          </a:p>
        </p:txBody>
      </p:sp>
      <p:sp>
        <p:nvSpPr>
          <p:cNvPr id="56" name="TextBox 55">
            <a:extLst>
              <a:ext uri="{FF2B5EF4-FFF2-40B4-BE49-F238E27FC236}">
                <a16:creationId xmlns:a16="http://schemas.microsoft.com/office/drawing/2014/main" id="{38FA9DFF-F802-0123-EF72-B42263487539}"/>
              </a:ext>
            </a:extLst>
          </p:cNvPr>
          <p:cNvSpPr txBox="1"/>
          <p:nvPr/>
        </p:nvSpPr>
        <p:spPr>
          <a:xfrm>
            <a:off x="3418587" y="5160750"/>
            <a:ext cx="2514600" cy="730969"/>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100000"/>
              </a:lnSpc>
              <a:spcBef>
                <a:spcPct val="0"/>
              </a:spcBef>
              <a:spcAft>
                <a:spcPts val="900"/>
              </a:spcAft>
              <a:buClrTx/>
              <a:buSzTx/>
              <a:buFontTx/>
              <a:buNone/>
              <a:tabLst/>
              <a:defRPr/>
            </a:pPr>
            <a:r>
              <a:rPr kumimoji="0" lang="en-US" sz="1000" b="0" i="0" u="none" strike="noStrike" kern="1200" cap="none" spc="0" normalizeH="0" baseline="0" noProof="0">
                <a:ln>
                  <a:noFill/>
                </a:ln>
                <a:gradFill>
                  <a:gsLst>
                    <a:gs pos="0">
                      <a:srgbClr val="0078D4"/>
                    </a:gs>
                    <a:gs pos="100000">
                      <a:srgbClr val="0078D4"/>
                    </a:gs>
                  </a:gsLst>
                  <a:lin ang="0" scaled="1"/>
                </a:gradFill>
                <a:effectLst/>
                <a:uLnTx/>
                <a:uFillTx/>
                <a:latin typeface="+mj-lt"/>
                <a:ea typeface="+mn-ea"/>
                <a:cs typeface="Segoe UI Semibold"/>
                <a:hlinkClick r:id="rId6">
                  <a:extLst>
                    <a:ext uri="{A12FA001-AC4F-418D-AE19-62706E023703}">
                      <ahyp:hlinkClr xmlns:ahyp="http://schemas.microsoft.com/office/drawing/2018/hyperlinkcolor" val="tx"/>
                    </a:ext>
                  </a:extLst>
                </a:hlinkClick>
              </a:rPr>
              <a:t>People Skills overview deck</a:t>
            </a:r>
            <a:endParaRPr kumimoji="0" lang="en-US" sz="1000" b="0" i="0" u="none" strike="noStrike" kern="1200" cap="none" spc="0" normalizeH="0" baseline="0" noProof="0">
              <a:ln>
                <a:noFill/>
              </a:ln>
              <a:gradFill>
                <a:gsLst>
                  <a:gs pos="0">
                    <a:srgbClr val="0078D4"/>
                  </a:gs>
                  <a:gs pos="100000">
                    <a:srgbClr val="0078D4"/>
                  </a:gs>
                </a:gsLst>
                <a:lin ang="0" scaled="1"/>
              </a:gradFill>
              <a:effectLst/>
              <a:uLnTx/>
              <a:uFillTx/>
              <a:latin typeface="+mj-lt"/>
              <a:ea typeface="+mn-ea"/>
              <a:cs typeface="Segoe UI Semibold"/>
              <a:hlinkClick r:id="rId7">
                <a:extLst>
                  <a:ext uri="{A12FA001-AC4F-418D-AE19-62706E023703}">
                    <ahyp:hlinkClr xmlns:ahyp="http://schemas.microsoft.com/office/drawing/2018/hyperlinkcolor" val="tx"/>
                  </a:ext>
                </a:extLst>
              </a:hlinkClick>
            </a:endParaRPr>
          </a:p>
          <a:p>
            <a:pPr marL="0" marR="0" lvl="0" indent="0" algn="l" defTabSz="932472" rtl="0" eaLnBrk="1" fontAlgn="base" latinLnBrk="0" hangingPunct="1">
              <a:lnSpc>
                <a:spcPct val="100000"/>
              </a:lnSpc>
              <a:spcBef>
                <a:spcPct val="0"/>
              </a:spcBef>
              <a:spcAft>
                <a:spcPts val="900"/>
              </a:spcAft>
              <a:buClrTx/>
              <a:buSzTx/>
              <a:buFontTx/>
              <a:buNone/>
              <a:tabLst/>
              <a:defRPr/>
            </a:pPr>
            <a:r>
              <a:rPr kumimoji="0" lang="en-US" sz="1000" b="0" i="0" u="none" strike="noStrike" kern="1200" cap="none" spc="0" normalizeH="0" baseline="0" noProof="0">
                <a:ln>
                  <a:noFill/>
                </a:ln>
                <a:solidFill>
                  <a:schemeClr val="tx1">
                    <a:lumMod val="65000"/>
                    <a:lumOff val="35000"/>
                  </a:schemeClr>
                </a:solidFill>
                <a:effectLst/>
                <a:uLnTx/>
                <a:uFillTx/>
                <a:latin typeface="Segoe UI"/>
                <a:ea typeface="+mn-ea"/>
                <a:cs typeface="Segoe UI"/>
              </a:rPr>
              <a:t>Educate your team on key People Skills scenarios and value to</a:t>
            </a:r>
            <a:r>
              <a:rPr lang="en-US" sz="1000">
                <a:solidFill>
                  <a:schemeClr val="tx1">
                    <a:lumMod val="65000"/>
                    <a:lumOff val="35000"/>
                  </a:schemeClr>
                </a:solidFill>
                <a:latin typeface="Segoe UI"/>
                <a:cs typeface="Segoe UI"/>
              </a:rPr>
              <a:t> employees, leaders and organization </a:t>
            </a:r>
            <a:endParaRPr kumimoji="0" lang="en-US" sz="1000" b="0" i="0" u="none" strike="noStrike" kern="1200" cap="none" spc="0" normalizeH="0" baseline="0" noProof="0">
              <a:ln>
                <a:noFill/>
              </a:ln>
              <a:solidFill>
                <a:schemeClr val="tx1">
                  <a:lumMod val="65000"/>
                  <a:lumOff val="35000"/>
                </a:schemeClr>
              </a:solidFill>
              <a:effectLst/>
              <a:uLnTx/>
              <a:uFillTx/>
              <a:latin typeface="Segoe UI"/>
              <a:ea typeface="+mn-ea"/>
              <a:cs typeface="Segoe UI"/>
            </a:endParaRPr>
          </a:p>
        </p:txBody>
      </p:sp>
      <p:sp>
        <p:nvSpPr>
          <p:cNvPr id="58" name="TextBox 57">
            <a:extLst>
              <a:ext uri="{FF2B5EF4-FFF2-40B4-BE49-F238E27FC236}">
                <a16:creationId xmlns:a16="http://schemas.microsoft.com/office/drawing/2014/main" id="{FA660554-1C80-B3DC-2A22-AD0302B9589B}"/>
              </a:ext>
            </a:extLst>
          </p:cNvPr>
          <p:cNvSpPr txBox="1"/>
          <p:nvPr/>
        </p:nvSpPr>
        <p:spPr>
          <a:xfrm>
            <a:off x="6288534" y="5160750"/>
            <a:ext cx="2514600" cy="577081"/>
          </a:xfrm>
          <a:prstGeom prst="rect">
            <a:avLst/>
          </a:prstGeom>
          <a:noFill/>
        </p:spPr>
        <p:txBody>
          <a:bodyPr wrap="square" lIns="0" tIns="0" rIns="0" bIns="0" rtlCol="0" anchor="t">
            <a:spAutoFit/>
          </a:bodyPr>
          <a:lstStyle>
            <a:defPPr>
              <a:defRPr lang="en-US"/>
            </a:defPPr>
            <a:lvl1pPr marR="0" lvl="0" indent="0" defTabSz="932472" fontAlgn="base">
              <a:lnSpc>
                <a:spcPct val="90000"/>
              </a:lnSpc>
              <a:spcBef>
                <a:spcPct val="0"/>
              </a:spcBef>
              <a:spcAft>
                <a:spcPts val="900"/>
              </a:spcAft>
              <a:buClrTx/>
              <a:buSzTx/>
              <a:buFontTx/>
              <a:buNone/>
              <a:tabLst/>
              <a:defRPr kumimoji="0" sz="1200" b="1" i="0" u="none" strike="noStrike" cap="none" spc="0" normalizeH="0" baseline="0">
                <a:ln>
                  <a:noFill/>
                </a:ln>
                <a:gradFill>
                  <a:gsLst>
                    <a:gs pos="0">
                      <a:srgbClr val="0078D4"/>
                    </a:gs>
                    <a:gs pos="100000">
                      <a:srgbClr val="0078D4"/>
                    </a:gs>
                  </a:gsLst>
                  <a:lin ang="0" scaled="1"/>
                </a:gradFill>
                <a:effectLst/>
                <a:uLnTx/>
                <a:uFillTx/>
                <a:latin typeface="Segoe UI Semibold"/>
                <a:cs typeface="Segoe UI Semibold"/>
              </a:defRPr>
            </a:lvl1pPr>
          </a:lstStyle>
          <a:p>
            <a:pPr marL="0" marR="0" lvl="0" indent="0" algn="l" defTabSz="932472" rtl="0" eaLnBrk="1" fontAlgn="base" latinLnBrk="0" hangingPunct="1">
              <a:lnSpc>
                <a:spcPct val="100000"/>
              </a:lnSpc>
              <a:spcBef>
                <a:spcPct val="0"/>
              </a:spcBef>
              <a:spcAft>
                <a:spcPts val="900"/>
              </a:spcAft>
              <a:buClrTx/>
              <a:buSzTx/>
              <a:buFontTx/>
              <a:buNone/>
              <a:tabLst/>
              <a:defRPr/>
            </a:pPr>
            <a:r>
              <a:rPr kumimoji="0" lang="en-US" sz="1000" b="0" i="0" u="none" strike="noStrike" kern="1200" cap="none" spc="0" normalizeH="0" baseline="0" noProof="0">
                <a:ln>
                  <a:noFill/>
                </a:ln>
                <a:gradFill>
                  <a:gsLst>
                    <a:gs pos="0">
                      <a:srgbClr val="0078D4"/>
                    </a:gs>
                    <a:gs pos="100000">
                      <a:srgbClr val="0078D4"/>
                    </a:gs>
                  </a:gsLst>
                  <a:lin ang="0" scaled="1"/>
                </a:gradFill>
                <a:effectLst/>
                <a:uLnTx/>
                <a:uFillTx/>
                <a:latin typeface="+mj-lt"/>
                <a:ea typeface="+mn-ea"/>
                <a:cs typeface="Segoe UI Semibold"/>
                <a:hlinkClick r:id="rId8">
                  <a:extLst>
                    <a:ext uri="{A12FA001-AC4F-418D-AE19-62706E023703}">
                      <ahyp:hlinkClr xmlns:ahyp="http://schemas.microsoft.com/office/drawing/2018/hyperlinkcolor" val="tx"/>
                    </a:ext>
                  </a:extLst>
                </a:hlinkClick>
              </a:rPr>
              <a:t>Microsoft FastTrack</a:t>
            </a:r>
            <a:endParaRPr kumimoji="0" lang="en-US" sz="1000" b="0" i="0" u="none" strike="noStrike" kern="1200" cap="none" spc="0" normalizeH="0" baseline="0" noProof="0">
              <a:ln>
                <a:noFill/>
              </a:ln>
              <a:gradFill>
                <a:gsLst>
                  <a:gs pos="0">
                    <a:srgbClr val="0078D4"/>
                  </a:gs>
                  <a:gs pos="100000">
                    <a:srgbClr val="0078D4"/>
                  </a:gs>
                </a:gsLst>
                <a:lin ang="0" scaled="1"/>
              </a:gradFill>
              <a:effectLst/>
              <a:uLnTx/>
              <a:uFillTx/>
              <a:latin typeface="+mj-lt"/>
              <a:ea typeface="+mn-ea"/>
              <a:cs typeface="Segoe UI Semibold"/>
            </a:endParaRPr>
          </a:p>
          <a:p>
            <a:pPr marL="0" marR="0" lvl="0" indent="0" algn="l" defTabSz="932472" rtl="0" eaLnBrk="1" fontAlgn="base" latinLnBrk="0" hangingPunct="1">
              <a:lnSpc>
                <a:spcPct val="100000"/>
              </a:lnSpc>
              <a:spcBef>
                <a:spcPct val="0"/>
              </a:spcBef>
              <a:spcAft>
                <a:spcPts val="900"/>
              </a:spcAft>
              <a:buClrTx/>
              <a:buSzTx/>
              <a:buFontTx/>
              <a:buNone/>
              <a:tabLst/>
              <a:defRPr/>
            </a:pPr>
            <a:r>
              <a:rPr kumimoji="0" lang="en-US" sz="1000" b="0" i="0" u="none" strike="noStrike" kern="1200" cap="none" spc="0" normalizeH="0" baseline="0" noProof="0">
                <a:ln>
                  <a:noFill/>
                </a:ln>
                <a:solidFill>
                  <a:schemeClr val="tx1">
                    <a:lumMod val="65000"/>
                    <a:lumOff val="35000"/>
                  </a:schemeClr>
                </a:solidFill>
                <a:effectLst/>
                <a:uLnTx/>
                <a:uFillTx/>
                <a:latin typeface="Segoe UI"/>
                <a:ea typeface="+mn-ea"/>
                <a:cs typeface="Segoe UI"/>
              </a:rPr>
              <a:t>FastTrack is a Microsoft delivered benefit designed to help you deploy Microsoft 365.</a:t>
            </a:r>
          </a:p>
        </p:txBody>
      </p:sp>
      <p:sp>
        <p:nvSpPr>
          <p:cNvPr id="61" name="TextBox 60">
            <a:extLst>
              <a:ext uri="{FF2B5EF4-FFF2-40B4-BE49-F238E27FC236}">
                <a16:creationId xmlns:a16="http://schemas.microsoft.com/office/drawing/2014/main" id="{D96FE59D-FD8F-D1F5-2B8F-3FA7712C761E}"/>
              </a:ext>
            </a:extLst>
          </p:cNvPr>
          <p:cNvSpPr txBox="1"/>
          <p:nvPr/>
        </p:nvSpPr>
        <p:spPr>
          <a:xfrm>
            <a:off x="9158482" y="5160750"/>
            <a:ext cx="2522743" cy="730969"/>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100000"/>
              </a:lnSpc>
              <a:spcBef>
                <a:spcPct val="0"/>
              </a:spcBef>
              <a:spcAft>
                <a:spcPts val="900"/>
              </a:spcAft>
              <a:buClrTx/>
              <a:buSzTx/>
              <a:buFontTx/>
              <a:buNone/>
              <a:tabLst/>
              <a:defRPr/>
            </a:pPr>
            <a:r>
              <a:rPr kumimoji="0" lang="en-US" sz="1000" i="0" strike="noStrike" kern="1200" cap="none" spc="0" normalizeH="0" baseline="0" noProof="0">
                <a:ln>
                  <a:noFill/>
                </a:ln>
                <a:gradFill>
                  <a:gsLst>
                    <a:gs pos="0">
                      <a:srgbClr val="0078D4"/>
                    </a:gs>
                    <a:gs pos="100000">
                      <a:srgbClr val="0078D4"/>
                    </a:gs>
                  </a:gsLst>
                  <a:lin ang="0" scaled="1"/>
                </a:gradFill>
                <a:effectLst/>
                <a:uLnTx/>
                <a:uFillTx/>
                <a:ea typeface="+mn-ea"/>
                <a:cs typeface="Segoe UI Semibold"/>
                <a:hlinkClick r:id="rId9"/>
              </a:rPr>
              <a:t>People Skills setup documentation</a:t>
            </a:r>
            <a:endParaRPr kumimoji="0" lang="en-US" sz="1000" i="0" strike="noStrike" kern="1200" cap="none" spc="0" normalizeH="0" baseline="0" noProof="0">
              <a:ln>
                <a:noFill/>
              </a:ln>
              <a:gradFill>
                <a:gsLst>
                  <a:gs pos="0">
                    <a:srgbClr val="0078D4"/>
                  </a:gs>
                  <a:gs pos="100000">
                    <a:srgbClr val="0078D4"/>
                  </a:gs>
                </a:gsLst>
                <a:lin ang="0" scaled="1"/>
              </a:gradFill>
              <a:effectLst/>
              <a:uLnTx/>
              <a:uFillTx/>
              <a:ea typeface="+mn-ea"/>
              <a:cs typeface="Segoe UI Semibold"/>
              <a:hlinkClick r:id="rId5">
                <a:extLst>
                  <a:ext uri="{A12FA001-AC4F-418D-AE19-62706E023703}">
                    <ahyp:hlinkClr xmlns:ahyp="http://schemas.microsoft.com/office/drawing/2018/hyperlinkcolor" val="tx"/>
                  </a:ext>
                </a:extLst>
              </a:hlinkClick>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chemeClr val="tx1">
                    <a:lumMod val="65000"/>
                    <a:lumOff val="35000"/>
                  </a:schemeClr>
                </a:solidFill>
                <a:effectLst/>
                <a:uLnTx/>
                <a:uFillTx/>
                <a:latin typeface="Segoe UI"/>
                <a:ea typeface="+mn-ea"/>
                <a:cs typeface="Segoe UI"/>
              </a:rPr>
              <a:t>Review setup guidelines, licensing requirements, and how to setup privacy controls</a:t>
            </a:r>
          </a:p>
        </p:txBody>
      </p:sp>
      <p:pic>
        <p:nvPicPr>
          <p:cNvPr id="67" name="Picture 66">
            <a:extLst>
              <a:ext uri="{FF2B5EF4-FFF2-40B4-BE49-F238E27FC236}">
                <a16:creationId xmlns:a16="http://schemas.microsoft.com/office/drawing/2014/main" id="{8E5942B4-5E9A-0A63-C2F8-BC97A33878D0}"/>
              </a:ext>
            </a:extLst>
          </p:cNvPr>
          <p:cNvPicPr>
            <a:picLocks noChangeAspect="1"/>
          </p:cNvPicPr>
          <p:nvPr/>
        </p:nvPicPr>
        <p:blipFill>
          <a:blip r:embed="rId10"/>
          <a:srcRect/>
          <a:stretch/>
        </p:blipFill>
        <p:spPr>
          <a:xfrm>
            <a:off x="548643" y="1958358"/>
            <a:ext cx="11132579" cy="2576986"/>
          </a:xfrm>
          <a:prstGeom prst="rect">
            <a:avLst/>
          </a:prstGeom>
        </p:spPr>
      </p:pic>
    </p:spTree>
    <p:extLst>
      <p:ext uri="{BB962C8B-B14F-4D97-AF65-F5344CB8AC3E}">
        <p14:creationId xmlns:p14="http://schemas.microsoft.com/office/powerpoint/2010/main" val="224857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68764-DE18-814F-7ABE-B534ACB596D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5B3A0604-7E2C-E882-CAC2-7C67CFFCF8BD}"/>
              </a:ext>
            </a:extLst>
          </p:cNvPr>
          <p:cNvPicPr>
            <a:picLocks noChangeAspect="1"/>
          </p:cNvPicPr>
          <p:nvPr/>
        </p:nvPicPr>
        <p:blipFill>
          <a:blip r:embed="rId3"/>
          <a:srcRect/>
          <a:stretch/>
        </p:blipFill>
        <p:spPr>
          <a:xfrm>
            <a:off x="0" y="0"/>
            <a:ext cx="12192000" cy="6858000"/>
          </a:xfrm>
          <a:prstGeom prst="rect">
            <a:avLst/>
          </a:prstGeom>
        </p:spPr>
      </p:pic>
      <p:sp>
        <p:nvSpPr>
          <p:cNvPr id="18" name="Footer Placeholder 17">
            <a:extLst>
              <a:ext uri="{FF2B5EF4-FFF2-40B4-BE49-F238E27FC236}">
                <a16:creationId xmlns:a16="http://schemas.microsoft.com/office/drawing/2014/main" id="{205413A8-4564-3222-FF2D-F4FEB258E4FF}"/>
              </a:ext>
            </a:extLst>
          </p:cNvPr>
          <p:cNvSpPr>
            <a:spLocks noGrp="1"/>
          </p:cNvSpPr>
          <p:nvPr>
            <p:ph type="ftr" sz="quarter" idx="4294967295"/>
          </p:nvPr>
        </p:nvSpPr>
        <p:spPr>
          <a:xfrm>
            <a:off x="0" y="0"/>
            <a:ext cx="0" cy="0"/>
          </a:xfr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alpha val="0"/>
                  </a:prstClr>
                </a:solidFill>
                <a:effectLst/>
                <a:uLnTx/>
                <a:uFillTx/>
                <a:latin typeface="Segoe UI"/>
                <a:ea typeface="+mn-ea"/>
                <a:cs typeface="+mn-cs"/>
              </a:rPr>
              <a:t>Journey to Copilot</a:t>
            </a:r>
          </a:p>
        </p:txBody>
      </p:sp>
      <p:pic>
        <p:nvPicPr>
          <p:cNvPr id="5" name="Picture 4" descr="The Microsoft Copilot icon, which symbolizes a dual-part dialogue involving a conversation between the human and the computer in the form of a speech bubble coming together, almost like a handshake. The icon’s center features the concept of a forward slash, guiding you to connect with your people, your files, and your things. ">
            <a:extLst>
              <a:ext uri="{FF2B5EF4-FFF2-40B4-BE49-F238E27FC236}">
                <a16:creationId xmlns:a16="http://schemas.microsoft.com/office/drawing/2014/main" id="{285A3114-7472-1C06-F73C-41853C3B3415}"/>
              </a:ext>
            </a:extLst>
          </p:cNvPr>
          <p:cNvPicPr>
            <a:picLocks noChangeAspect="1"/>
          </p:cNvPicPr>
          <p:nvPr/>
        </p:nvPicPr>
        <p:blipFill>
          <a:blip r:embed="rId4">
            <a:extLst>
              <a:ext uri="{28A0092B-C50C-407E-A947-70E740481C1C}">
                <a14:useLocalDpi xmlns:a14="http://schemas.microsoft.com/office/drawing/2010/main" val="0"/>
              </a:ext>
            </a:extLst>
          </a:blip>
          <a:srcRect l="21697" t="21697" r="21697" b="21697"/>
          <a:stretch/>
        </p:blipFill>
        <p:spPr>
          <a:xfrm>
            <a:off x="548640" y="548640"/>
            <a:ext cx="498130" cy="435603"/>
          </a:xfrm>
          <a:prstGeom prst="rect">
            <a:avLst/>
          </a:prstGeom>
        </p:spPr>
      </p:pic>
      <p:sp>
        <p:nvSpPr>
          <p:cNvPr id="6" name="Title 1">
            <a:extLst>
              <a:ext uri="{FF2B5EF4-FFF2-40B4-BE49-F238E27FC236}">
                <a16:creationId xmlns:a16="http://schemas.microsoft.com/office/drawing/2014/main" id="{CC0BC34C-B54D-57E0-8C7C-A93847BD78A6}"/>
              </a:ext>
            </a:extLst>
          </p:cNvPr>
          <p:cNvSpPr txBox="1">
            <a:spLocks/>
          </p:cNvSpPr>
          <p:nvPr/>
        </p:nvSpPr>
        <p:spPr>
          <a:xfrm>
            <a:off x="548640" y="4572000"/>
            <a:ext cx="5547360" cy="172354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r>
              <a:rPr lang="en-US" sz="5600">
                <a:gradFill>
                  <a:gsLst>
                    <a:gs pos="100000">
                      <a:srgbClr val="1EC8B0"/>
                    </a:gs>
                    <a:gs pos="43000">
                      <a:srgbClr val="2764E7"/>
                    </a:gs>
                  </a:gsLst>
                  <a:lin ang="1200000" scaled="0"/>
                </a:gradFill>
              </a:rPr>
              <a:t>Resources</a:t>
            </a:r>
            <a:r>
              <a:rPr lang="en-US" sz="5600">
                <a:gradFill>
                  <a:gsLst>
                    <a:gs pos="100000">
                      <a:srgbClr val="1EC8B0"/>
                    </a:gs>
                    <a:gs pos="43000">
                      <a:srgbClr val="2764E7"/>
                    </a:gs>
                  </a:gsLst>
                  <a:lin ang="2400000" scaled="0"/>
                </a:gradFill>
              </a:rPr>
              <a:t> &amp; Support</a:t>
            </a:r>
          </a:p>
        </p:txBody>
      </p:sp>
    </p:spTree>
    <p:extLst>
      <p:ext uri="{BB962C8B-B14F-4D97-AF65-F5344CB8AC3E}">
        <p14:creationId xmlns:p14="http://schemas.microsoft.com/office/powerpoint/2010/main" val="63254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sky&#10;&#10;AI-generated content may be incorrect.">
            <a:extLst>
              <a:ext uri="{FF2B5EF4-FFF2-40B4-BE49-F238E27FC236}">
                <a16:creationId xmlns:a16="http://schemas.microsoft.com/office/drawing/2014/main" id="{39D1CBB9-F031-6410-01DC-57E30DD2C9E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FD77273-8771-DD0D-8855-F4B1C475FADF}"/>
              </a:ext>
            </a:extLst>
          </p:cNvPr>
          <p:cNvSpPr txBox="1"/>
          <p:nvPr/>
        </p:nvSpPr>
        <p:spPr>
          <a:xfrm>
            <a:off x="588260" y="1373149"/>
            <a:ext cx="10445499" cy="2798780"/>
          </a:xfrm>
          <a:prstGeom prst="rect">
            <a:avLst/>
          </a:prstGeom>
          <a:noFill/>
        </p:spPr>
        <p:txBody>
          <a:bodyPr wrap="square" lIns="0" tIns="0" rIns="0" bIns="0" anchor="t">
            <a:spAutoFit/>
          </a:bodyPr>
          <a:lstStyle/>
          <a:p>
            <a:pPr>
              <a:lnSpc>
                <a:spcPct val="115000"/>
              </a:lnSpc>
              <a:spcAft>
                <a:spcPts val="600"/>
              </a:spcAft>
            </a:pPr>
            <a:r>
              <a:rPr lang="en-US" sz="1900" kern="100">
                <a:solidFill>
                  <a:srgbClr val="0078D4"/>
                </a:solidFill>
                <a:effectLst/>
                <a:latin typeface="Aptos"/>
                <a:ea typeface="Aptos" panose="020B0004020202020204" pitchFamily="34" charset="0"/>
                <a:cs typeface="Times New Roman"/>
                <a:hlinkClick r:id="rId3">
                  <a:extLst>
                    <a:ext uri="{A12FA001-AC4F-418D-AE19-62706E023703}">
                      <ahyp:hlinkClr xmlns:ahyp="http://schemas.microsoft.com/office/drawing/2018/hyperlinkcolor" val="tx"/>
                    </a:ext>
                  </a:extLst>
                </a:hlinkClick>
              </a:rPr>
              <a:t>People Skills admin </a:t>
            </a:r>
            <a:r>
              <a:rPr lang="en-US" sz="1900" kern="100">
                <a:solidFill>
                  <a:srgbClr val="0078D4"/>
                </a:solidFill>
                <a:latin typeface="Aptos"/>
                <a:ea typeface="Aptos" panose="020B0004020202020204" pitchFamily="34" charset="0"/>
                <a:cs typeface="Times New Roman"/>
                <a:hlinkClick r:id="rId3">
                  <a:extLst>
                    <a:ext uri="{A12FA001-AC4F-418D-AE19-62706E023703}">
                      <ahyp:hlinkClr xmlns:ahyp="http://schemas.microsoft.com/office/drawing/2018/hyperlinkcolor" val="tx"/>
                    </a:ext>
                  </a:extLst>
                </a:hlinkClick>
              </a:rPr>
              <a:t>setup documentation </a:t>
            </a:r>
            <a:endParaRPr lang="en-US" sz="1900" kern="100">
              <a:solidFill>
                <a:srgbClr val="0078D4"/>
              </a:solidFill>
              <a:latin typeface="Aptos"/>
              <a:ea typeface="Aptos" panose="020B0004020202020204" pitchFamily="34" charset="0"/>
              <a:cs typeface="Times New Roman"/>
            </a:endParaRPr>
          </a:p>
          <a:p>
            <a:pPr>
              <a:lnSpc>
                <a:spcPct val="115000"/>
              </a:lnSpc>
              <a:spcAft>
                <a:spcPts val="600"/>
              </a:spcAft>
            </a:pPr>
            <a:r>
              <a:rPr lang="en-US" sz="1900" kern="100">
                <a:latin typeface="Aptos"/>
                <a:ea typeface="Aptos" panose="020B0004020202020204" pitchFamily="34" charset="0"/>
                <a:cs typeface="Times New Roman"/>
                <a:hlinkClick r:id="rId4"/>
              </a:rPr>
              <a:t>People Skills end user documentation</a:t>
            </a:r>
            <a:endParaRPr lang="en-US" sz="1900" kern="100">
              <a:latin typeface="Aptos"/>
              <a:ea typeface="Aptos" panose="020B0004020202020204" pitchFamily="34" charset="0"/>
              <a:cs typeface="Times New Roman"/>
            </a:endParaRPr>
          </a:p>
          <a:p>
            <a:pPr>
              <a:lnSpc>
                <a:spcPct val="115000"/>
              </a:lnSpc>
              <a:spcAft>
                <a:spcPts val="600"/>
              </a:spcAft>
            </a:pPr>
            <a:r>
              <a:rPr lang="en-US" sz="1900" kern="100">
                <a:effectLst/>
                <a:latin typeface="Aptos"/>
                <a:ea typeface="Aptos" panose="020B0004020202020204" pitchFamily="34" charset="0"/>
                <a:cs typeface="Times New Roman"/>
                <a:hlinkClick r:id="rId5"/>
              </a:rPr>
              <a:t>People Skills overview </a:t>
            </a:r>
            <a:r>
              <a:rPr lang="en-US" sz="1900" kern="100">
                <a:latin typeface="Aptos"/>
                <a:ea typeface="Aptos" panose="020B0004020202020204" pitchFamily="34" charset="0"/>
                <a:cs typeface="Times New Roman"/>
                <a:hlinkClick r:id="rId5"/>
              </a:rPr>
              <a:t>deck</a:t>
            </a:r>
            <a:endParaRPr lang="en-US" sz="1900" kern="100">
              <a:latin typeface="Aptos"/>
              <a:ea typeface="Aptos" panose="020B0004020202020204" pitchFamily="34" charset="0"/>
              <a:cs typeface="Times New Roman"/>
            </a:endParaRPr>
          </a:p>
          <a:p>
            <a:pPr>
              <a:lnSpc>
                <a:spcPct val="114999"/>
              </a:lnSpc>
              <a:spcAft>
                <a:spcPts val="600"/>
              </a:spcAft>
            </a:pPr>
            <a:r>
              <a:rPr lang="en-US" sz="1900" kern="100">
                <a:latin typeface="Aptos"/>
                <a:ea typeface="Aptos" panose="020B0004020202020204" pitchFamily="34" charset="0"/>
                <a:cs typeface="Times New Roman"/>
                <a:hlinkClick r:id="rId6"/>
              </a:rPr>
              <a:t>People Skills adoption site </a:t>
            </a:r>
            <a:endParaRPr lang="en-US" sz="1900" kern="100">
              <a:latin typeface="Aptos"/>
              <a:ea typeface="Aptos" panose="020B0004020202020204" pitchFamily="34" charset="0"/>
              <a:cs typeface="Times New Roman"/>
            </a:endParaRPr>
          </a:p>
          <a:p>
            <a:pPr>
              <a:lnSpc>
                <a:spcPct val="114999"/>
              </a:lnSpc>
              <a:spcAft>
                <a:spcPts val="600"/>
              </a:spcAft>
            </a:pPr>
            <a:r>
              <a:rPr lang="en-US" sz="1900">
                <a:hlinkClick r:id="rId7"/>
              </a:rPr>
              <a:t>Announcing People Skills general availability and new Skills agent | Microsoft Community Hub</a:t>
            </a:r>
            <a:endParaRPr lang="en-US" sz="19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600"/>
              </a:spcAft>
            </a:pPr>
            <a:r>
              <a:rPr lang="en-US" sz="1900">
                <a:hlinkClick r:id="rId8"/>
              </a:rPr>
              <a:t>AI transparency in People Skills - Microsoft Support</a:t>
            </a:r>
            <a:endParaRPr lang="en-US" sz="19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600"/>
              </a:spcAft>
            </a:pPr>
            <a:r>
              <a:rPr lang="en-US" sz="1900" kern="100">
                <a:solidFill>
                  <a:srgbClr val="0078D4"/>
                </a:solidFill>
                <a:effectLst/>
                <a:latin typeface="Aptos"/>
                <a:ea typeface="Aptos" panose="020B0004020202020204" pitchFamily="34" charset="0"/>
                <a:cs typeface="Times New Roman"/>
                <a:hlinkClick r:id="rId3">
                  <a:extLst>
                    <a:ext uri="{A12FA001-AC4F-418D-AE19-62706E023703}">
                      <ahyp:hlinkClr xmlns:ahyp="http://schemas.microsoft.com/office/drawing/2018/hyperlinkcolor" val="tx"/>
                    </a:ext>
                  </a:extLst>
                </a:hlinkClick>
              </a:rPr>
              <a:t>People Skills Li</a:t>
            </a:r>
            <a:r>
              <a:rPr lang="en-US" sz="1900" kern="100">
                <a:solidFill>
                  <a:srgbClr val="0078D4"/>
                </a:solidFill>
                <a:latin typeface="Aptos"/>
                <a:ea typeface="Aptos" panose="020B0004020202020204" pitchFamily="34" charset="0"/>
                <a:cs typeface="Times New Roman"/>
                <a:hlinkClick r:id="rId3">
                  <a:extLst>
                    <a:ext uri="{A12FA001-AC4F-418D-AE19-62706E023703}">
                      <ahyp:hlinkClr xmlns:ahyp="http://schemas.microsoft.com/office/drawing/2018/hyperlinkcolor" val="tx"/>
                    </a:ext>
                  </a:extLst>
                </a:hlinkClick>
              </a:rPr>
              <a:t>censing requirements</a:t>
            </a:r>
            <a:endParaRPr lang="en-US" sz="1900" kern="100">
              <a:solidFill>
                <a:srgbClr val="0078D4"/>
              </a:solidFill>
              <a:effectLst/>
              <a:latin typeface="Aptos"/>
              <a:ea typeface="Aptos" panose="020B000402020202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3EF5FB30-0DCD-AE96-8C85-88ED3F971CDC}"/>
              </a:ext>
            </a:extLst>
          </p:cNvPr>
          <p:cNvSpPr txBox="1">
            <a:spLocks/>
          </p:cNvSpPr>
          <p:nvPr/>
        </p:nvSpPr>
        <p:spPr>
          <a:xfrm>
            <a:off x="548640" y="548640"/>
            <a:ext cx="832104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3200" spc="-50">
                <a:gradFill>
                  <a:gsLst>
                    <a:gs pos="0">
                      <a:srgbClr val="2764E7"/>
                    </a:gs>
                    <a:gs pos="100000">
                      <a:srgbClr val="20BBC6"/>
                    </a:gs>
                    <a:gs pos="100000">
                      <a:schemeClr val="accent6">
                        <a:lumMod val="60000"/>
                        <a:lumOff val="40000"/>
                      </a:schemeClr>
                    </a:gs>
                  </a:gsLst>
                  <a:lin ang="2400000" scaled="0"/>
                </a:gradFill>
                <a:latin typeface="Segoe UI Semibold"/>
                <a:cs typeface="Segoe UI" pitchFamily="34" charset="0"/>
              </a:rPr>
              <a:t>Links To All People Skills Resources</a:t>
            </a:r>
            <a:endParaRPr lang="en-CA" sz="3200">
              <a:gradFill>
                <a:gsLst>
                  <a:gs pos="0">
                    <a:srgbClr val="2764E7"/>
                  </a:gs>
                  <a:gs pos="100000">
                    <a:srgbClr val="20BBC6"/>
                  </a:gs>
                  <a:gs pos="100000">
                    <a:schemeClr val="accent6">
                      <a:lumMod val="60000"/>
                      <a:lumOff val="40000"/>
                    </a:schemeClr>
                  </a:gs>
                </a:gsLst>
                <a:lin ang="2400000" scaled="0"/>
              </a:gradFill>
              <a:latin typeface="Segoe UI Semibold"/>
            </a:endParaRPr>
          </a:p>
        </p:txBody>
      </p:sp>
    </p:spTree>
    <p:extLst>
      <p:ext uri="{BB962C8B-B14F-4D97-AF65-F5344CB8AC3E}">
        <p14:creationId xmlns:p14="http://schemas.microsoft.com/office/powerpoint/2010/main" val="413692685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B9C2DA-5329-1B5F-FB1A-C07E3216A0BF}"/>
              </a:ext>
            </a:extLst>
          </p:cNvPr>
          <p:cNvSpPr txBox="1"/>
          <p:nvPr/>
        </p:nvSpPr>
        <p:spPr>
          <a:xfrm>
            <a:off x="548641" y="1097280"/>
            <a:ext cx="10436686" cy="570926"/>
          </a:xfrm>
          <a:prstGeom prst="rect">
            <a:avLst/>
          </a:prstGeom>
          <a:noFill/>
        </p:spPr>
        <p:txBody>
          <a:bodyPr wrap="square" lIns="0" tIns="0" rIns="0" bIns="0">
            <a:spAutoFit/>
          </a:bodyPr>
          <a:lstStyle/>
          <a:p>
            <a:pPr marL="0" marR="0">
              <a:lnSpc>
                <a:spcPct val="107000"/>
              </a:lnSpc>
              <a:spcAft>
                <a:spcPts val="800"/>
              </a:spcAft>
            </a:pPr>
            <a:r>
              <a:rPr lang="en-US" sz="1800">
                <a:solidFill>
                  <a:schemeClr val="tx1">
                    <a:lumMod val="75000"/>
                    <a:lumOff val="25000"/>
                  </a:schemeClr>
                </a:solidFill>
                <a:effectLst/>
                <a:ea typeface="Aptos" panose="020B0004020202020204" pitchFamily="34" charset="0"/>
                <a:cs typeface="Latha" panose="020B0604020202020204" pitchFamily="34" charset="0"/>
              </a:rPr>
              <a:t>This list  is intended to accelerate customer adoption by sharing a list of all documents that may be helpful in conducting and passing customer compliance reviews</a:t>
            </a:r>
          </a:p>
        </p:txBody>
      </p:sp>
      <p:graphicFrame>
        <p:nvGraphicFramePr>
          <p:cNvPr id="7" name="Table 6">
            <a:extLst>
              <a:ext uri="{FF2B5EF4-FFF2-40B4-BE49-F238E27FC236}">
                <a16:creationId xmlns:a16="http://schemas.microsoft.com/office/drawing/2014/main" id="{87F6045F-F5C4-E69F-51EF-23C2EB42C83E}"/>
              </a:ext>
            </a:extLst>
          </p:cNvPr>
          <p:cNvGraphicFramePr>
            <a:graphicFrameLocks noGrp="1"/>
          </p:cNvGraphicFramePr>
          <p:nvPr>
            <p:extLst>
              <p:ext uri="{D42A27DB-BD31-4B8C-83A1-F6EECF244321}">
                <p14:modId xmlns:p14="http://schemas.microsoft.com/office/powerpoint/2010/main" val="1800598641"/>
              </p:ext>
            </p:extLst>
          </p:nvPr>
        </p:nvGraphicFramePr>
        <p:xfrm>
          <a:off x="548640" y="1905036"/>
          <a:ext cx="10972800" cy="4511614"/>
        </p:xfrm>
        <a:graphic>
          <a:graphicData uri="http://schemas.openxmlformats.org/drawingml/2006/table">
            <a:tbl>
              <a:tblPr firstRow="1" firstCol="1" bandRow="1">
                <a:tableStyleId>{E8B1032C-EA38-4F05-BA0D-38AFFFC7BED3}</a:tableStyleId>
              </a:tblPr>
              <a:tblGrid>
                <a:gridCol w="4330437">
                  <a:extLst>
                    <a:ext uri="{9D8B030D-6E8A-4147-A177-3AD203B41FA5}">
                      <a16:colId xmlns:a16="http://schemas.microsoft.com/office/drawing/2014/main" val="2252496311"/>
                    </a:ext>
                  </a:extLst>
                </a:gridCol>
                <a:gridCol w="6642363">
                  <a:extLst>
                    <a:ext uri="{9D8B030D-6E8A-4147-A177-3AD203B41FA5}">
                      <a16:colId xmlns:a16="http://schemas.microsoft.com/office/drawing/2014/main" val="3827522559"/>
                    </a:ext>
                  </a:extLst>
                </a:gridCol>
              </a:tblGrid>
              <a:tr h="0">
                <a:tc>
                  <a:txBody>
                    <a:bodyPr/>
                    <a:lstStyle/>
                    <a:p>
                      <a:pPr marL="0" marR="0">
                        <a:lnSpc>
                          <a:spcPct val="107000"/>
                        </a:lnSpc>
                        <a:spcAft>
                          <a:spcPts val="800"/>
                        </a:spcAft>
                        <a:buNone/>
                      </a:pPr>
                      <a:r>
                        <a:rPr lang="en-US" sz="1200">
                          <a:solidFill>
                            <a:schemeClr val="tx1">
                              <a:lumMod val="75000"/>
                              <a:lumOff val="25000"/>
                            </a:schemeClr>
                          </a:solidFill>
                          <a:effectLst/>
                          <a:latin typeface="+mj-lt"/>
                        </a:rPr>
                        <a:t>Q</a:t>
                      </a:r>
                      <a:r>
                        <a:rPr lang="en-US" sz="1200" b="0">
                          <a:solidFill>
                            <a:schemeClr val="tx1">
                              <a:lumMod val="75000"/>
                              <a:lumOff val="25000"/>
                            </a:schemeClr>
                          </a:solidFill>
                          <a:effectLst/>
                          <a:latin typeface="+mj-lt"/>
                        </a:rPr>
                        <a:t>uestion that may be asked during compliance reviews </a:t>
                      </a:r>
                      <a:endParaRPr lang="en-US" sz="1200" b="0">
                        <a:solidFill>
                          <a:schemeClr val="tx1">
                            <a:lumMod val="75000"/>
                            <a:lumOff val="25000"/>
                          </a:schemeClr>
                        </a:solidFill>
                        <a:effectLst/>
                        <a:latin typeface="+mj-lt"/>
                        <a:ea typeface="Aptos" panose="020B0004020202020204" pitchFamily="34" charset="0"/>
                        <a:cs typeface="Latha" panose="020B0604020202020204" pitchFamily="34" charset="0"/>
                      </a:endParaRPr>
                    </a:p>
                  </a:txBody>
                  <a:tcPr marL="182880" marR="182880" marT="182880" marB="182880"/>
                </a:tc>
                <a:tc>
                  <a:txBody>
                    <a:bodyPr/>
                    <a:lstStyle/>
                    <a:p>
                      <a:pPr marL="0" marR="0">
                        <a:lnSpc>
                          <a:spcPct val="107000"/>
                        </a:lnSpc>
                        <a:spcAft>
                          <a:spcPts val="800"/>
                        </a:spcAft>
                        <a:buNone/>
                      </a:pPr>
                      <a:r>
                        <a:rPr lang="en-US" sz="1200" b="0">
                          <a:solidFill>
                            <a:schemeClr val="tx1">
                              <a:lumMod val="75000"/>
                              <a:lumOff val="25000"/>
                            </a:schemeClr>
                          </a:solidFill>
                          <a:effectLst/>
                          <a:latin typeface="+mj-lt"/>
                        </a:rPr>
                        <a:t>Link to documentation where more information is available </a:t>
                      </a:r>
                      <a:endParaRPr lang="en-US" sz="1200" b="0">
                        <a:solidFill>
                          <a:schemeClr val="tx1">
                            <a:lumMod val="75000"/>
                            <a:lumOff val="25000"/>
                          </a:schemeClr>
                        </a:solidFill>
                        <a:effectLst/>
                        <a:latin typeface="+mj-lt"/>
                        <a:ea typeface="Aptos" panose="020B0004020202020204" pitchFamily="34" charset="0"/>
                        <a:cs typeface="Latha" panose="020B0604020202020204" pitchFamily="34" charset="0"/>
                      </a:endParaRPr>
                    </a:p>
                  </a:txBody>
                  <a:tcPr marL="182880" marR="182880" marT="182880" marB="182880"/>
                </a:tc>
                <a:extLst>
                  <a:ext uri="{0D108BD9-81ED-4DB2-BD59-A6C34878D82A}">
                    <a16:rowId xmlns:a16="http://schemas.microsoft.com/office/drawing/2014/main" val="4158942425"/>
                  </a:ext>
                </a:extLst>
              </a:tr>
              <a:tr h="0">
                <a:tc>
                  <a:txBody>
                    <a:bodyPr/>
                    <a:lstStyle/>
                    <a:p>
                      <a:pPr marL="0" marR="0">
                        <a:lnSpc>
                          <a:spcPct val="107000"/>
                        </a:lnSpc>
                        <a:spcAft>
                          <a:spcPts val="800"/>
                        </a:spcAft>
                        <a:buNone/>
                      </a:pPr>
                      <a:r>
                        <a:rPr lang="en-US" sz="1200" b="0">
                          <a:solidFill>
                            <a:schemeClr val="tx1">
                              <a:lumMod val="75000"/>
                              <a:lumOff val="25000"/>
                            </a:schemeClr>
                          </a:solidFill>
                          <a:effectLst/>
                        </a:rPr>
                        <a:t>How does AI inferencing work? </a:t>
                      </a:r>
                      <a:endParaRPr lang="en-US" sz="1200" b="0">
                        <a:solidFill>
                          <a:schemeClr val="tx1">
                            <a:lumMod val="75000"/>
                            <a:lumOff val="25000"/>
                          </a:schemeClr>
                        </a:solidFill>
                        <a:effectLst/>
                        <a:latin typeface="+mj-lt"/>
                        <a:ea typeface="Aptos" panose="020B0004020202020204" pitchFamily="34" charset="0"/>
                        <a:cs typeface="Latha" panose="020B0604020202020204" pitchFamily="34" charset="0"/>
                      </a:endParaRPr>
                    </a:p>
                  </a:txBody>
                  <a:tcPr marL="182880" marR="182880" marT="182880" marB="182880"/>
                </a:tc>
                <a:tc>
                  <a:txBody>
                    <a:bodyPr/>
                    <a:lstStyle/>
                    <a:p>
                      <a:pPr marL="0" marR="0">
                        <a:lnSpc>
                          <a:spcPct val="107000"/>
                        </a:lnSpc>
                        <a:spcAft>
                          <a:spcPts val="800"/>
                        </a:spcAft>
                        <a:buNone/>
                      </a:pPr>
                      <a:r>
                        <a:rPr lang="en-US" sz="1200">
                          <a:solidFill>
                            <a:schemeClr val="tx1">
                              <a:lumMod val="75000"/>
                              <a:lumOff val="25000"/>
                            </a:schemeClr>
                          </a:solidFill>
                          <a:effectLst/>
                        </a:rPr>
                        <a:t>Please refer to </a:t>
                      </a:r>
                      <a:r>
                        <a:rPr lang="en-US" sz="1200" u="sng">
                          <a:solidFill>
                            <a:srgbClr val="0078D4"/>
                          </a:solidFill>
                          <a:effectLst/>
                          <a:hlinkClick r:id="rId2">
                            <a:extLst>
                              <a:ext uri="{A12FA001-AC4F-418D-AE19-62706E023703}">
                                <ahyp:hlinkClr xmlns:ahyp="http://schemas.microsoft.com/office/drawing/2018/hyperlinkcolor" val="tx"/>
                              </a:ext>
                            </a:extLst>
                          </a:hlinkClick>
                        </a:rPr>
                        <a:t>People Skills documentation on MS learn</a:t>
                      </a:r>
                      <a:r>
                        <a:rPr lang="en-US" sz="1200">
                          <a:solidFill>
                            <a:srgbClr val="0078D4"/>
                          </a:solidFill>
                          <a:effectLst/>
                        </a:rPr>
                        <a:t> </a:t>
                      </a:r>
                      <a:endParaRPr lang="en-US" sz="1200">
                        <a:solidFill>
                          <a:schemeClr val="tx1">
                            <a:lumMod val="75000"/>
                            <a:lumOff val="25000"/>
                          </a:schemeClr>
                        </a:solidFill>
                        <a:effectLst/>
                        <a:latin typeface="+mn-lt"/>
                        <a:ea typeface="Aptos" panose="020B0004020202020204" pitchFamily="34" charset="0"/>
                        <a:cs typeface="Latha" panose="020B0604020202020204" pitchFamily="34" charset="0"/>
                      </a:endParaRPr>
                    </a:p>
                  </a:txBody>
                  <a:tcPr marL="182880" marR="182880" marT="182880" marB="182880"/>
                </a:tc>
                <a:extLst>
                  <a:ext uri="{0D108BD9-81ED-4DB2-BD59-A6C34878D82A}">
                    <a16:rowId xmlns:a16="http://schemas.microsoft.com/office/drawing/2014/main" val="1302159727"/>
                  </a:ext>
                </a:extLst>
              </a:tr>
              <a:tr h="0">
                <a:tc>
                  <a:txBody>
                    <a:bodyPr/>
                    <a:lstStyle/>
                    <a:p>
                      <a:pPr marL="0" marR="0">
                        <a:lnSpc>
                          <a:spcPct val="107000"/>
                        </a:lnSpc>
                        <a:spcAft>
                          <a:spcPts val="800"/>
                        </a:spcAft>
                        <a:buNone/>
                      </a:pPr>
                      <a:r>
                        <a:rPr lang="en-US" sz="1200" b="0">
                          <a:solidFill>
                            <a:schemeClr val="tx1">
                              <a:lumMod val="75000"/>
                              <a:lumOff val="25000"/>
                            </a:schemeClr>
                          </a:solidFill>
                          <a:effectLst/>
                        </a:rPr>
                        <a:t>What data sources are used in AI suggestions? </a:t>
                      </a:r>
                      <a:endParaRPr lang="en-US" sz="1200" b="0">
                        <a:solidFill>
                          <a:schemeClr val="tx1">
                            <a:lumMod val="75000"/>
                            <a:lumOff val="25000"/>
                          </a:schemeClr>
                        </a:solidFill>
                        <a:effectLst/>
                        <a:latin typeface="+mj-lt"/>
                        <a:ea typeface="Aptos" panose="020B0004020202020204" pitchFamily="34" charset="0"/>
                        <a:cs typeface="Latha" panose="020B0604020202020204" pitchFamily="34" charset="0"/>
                      </a:endParaRPr>
                    </a:p>
                  </a:txBody>
                  <a:tcPr marL="182880" marR="182880" marT="182880" marB="182880"/>
                </a:tc>
                <a:tc>
                  <a:txBody>
                    <a:bodyPr/>
                    <a:lstStyle/>
                    <a:p>
                      <a:pPr marL="0" marR="0">
                        <a:lnSpc>
                          <a:spcPct val="107000"/>
                        </a:lnSpc>
                        <a:spcAft>
                          <a:spcPts val="800"/>
                        </a:spcAft>
                        <a:buNone/>
                      </a:pPr>
                      <a:r>
                        <a:rPr lang="en-US" sz="1200">
                          <a:solidFill>
                            <a:schemeClr val="tx1">
                              <a:lumMod val="75000"/>
                              <a:lumOff val="25000"/>
                            </a:schemeClr>
                          </a:solidFill>
                          <a:effectLst/>
                        </a:rPr>
                        <a:t>Please refer to </a:t>
                      </a:r>
                      <a:r>
                        <a:rPr lang="en-US" sz="1200" u="sng">
                          <a:solidFill>
                            <a:srgbClr val="0078D4"/>
                          </a:solidFill>
                          <a:effectLst/>
                          <a:hlinkClick r:id="rId2">
                            <a:extLst>
                              <a:ext uri="{A12FA001-AC4F-418D-AE19-62706E023703}">
                                <ahyp:hlinkClr xmlns:ahyp="http://schemas.microsoft.com/office/drawing/2018/hyperlinkcolor" val="tx"/>
                              </a:ext>
                            </a:extLst>
                          </a:hlinkClick>
                        </a:rPr>
                        <a:t>People Skills documentation on MS learn</a:t>
                      </a:r>
                      <a:endParaRPr lang="en-US" sz="1200">
                        <a:solidFill>
                          <a:srgbClr val="0078D4"/>
                        </a:solidFill>
                        <a:effectLst/>
                        <a:latin typeface="+mn-lt"/>
                        <a:ea typeface="Aptos" panose="020B0004020202020204" pitchFamily="34" charset="0"/>
                        <a:cs typeface="Latha" panose="020B0604020202020204" pitchFamily="34" charset="0"/>
                      </a:endParaRPr>
                    </a:p>
                  </a:txBody>
                  <a:tcPr marL="182880" marR="182880" marT="182880" marB="182880"/>
                </a:tc>
                <a:extLst>
                  <a:ext uri="{0D108BD9-81ED-4DB2-BD59-A6C34878D82A}">
                    <a16:rowId xmlns:a16="http://schemas.microsoft.com/office/drawing/2014/main" val="442848387"/>
                  </a:ext>
                </a:extLst>
              </a:tr>
              <a:tr h="515780">
                <a:tc>
                  <a:txBody>
                    <a:bodyPr/>
                    <a:lstStyle/>
                    <a:p>
                      <a:pPr marL="0" marR="0">
                        <a:lnSpc>
                          <a:spcPct val="107000"/>
                        </a:lnSpc>
                        <a:spcAft>
                          <a:spcPts val="800"/>
                        </a:spcAft>
                        <a:buNone/>
                      </a:pPr>
                      <a:r>
                        <a:rPr lang="en-US" sz="1200" b="0">
                          <a:solidFill>
                            <a:schemeClr val="tx1">
                              <a:lumMod val="75000"/>
                              <a:lumOff val="25000"/>
                            </a:schemeClr>
                          </a:solidFill>
                          <a:effectLst/>
                        </a:rPr>
                        <a:t>What privacy controls are offered? </a:t>
                      </a:r>
                      <a:endParaRPr lang="en-US" sz="1200" b="0">
                        <a:solidFill>
                          <a:schemeClr val="tx1">
                            <a:lumMod val="75000"/>
                            <a:lumOff val="25000"/>
                          </a:schemeClr>
                        </a:solidFill>
                        <a:effectLst/>
                        <a:latin typeface="+mj-lt"/>
                        <a:ea typeface="Aptos" panose="020B0004020202020204" pitchFamily="34" charset="0"/>
                        <a:cs typeface="Latha" panose="020B0604020202020204" pitchFamily="34" charset="0"/>
                      </a:endParaRPr>
                    </a:p>
                  </a:txBody>
                  <a:tcPr marL="182880" marR="182880" marT="182880" marB="182880"/>
                </a:tc>
                <a:tc>
                  <a:txBody>
                    <a:bodyPr/>
                    <a:lstStyle/>
                    <a:p>
                      <a:pPr marL="0" marR="0">
                        <a:lnSpc>
                          <a:spcPct val="107000"/>
                        </a:lnSpc>
                        <a:spcAft>
                          <a:spcPts val="800"/>
                        </a:spcAft>
                        <a:buNone/>
                      </a:pPr>
                      <a:r>
                        <a:rPr lang="en-US" sz="1200">
                          <a:solidFill>
                            <a:schemeClr val="tx1">
                              <a:lumMod val="75000"/>
                              <a:lumOff val="25000"/>
                            </a:schemeClr>
                          </a:solidFill>
                          <a:effectLst/>
                        </a:rPr>
                        <a:t>People Skills offers privacy controls for both the user to manage their own skills, and for the admin to set sharing defaults for their organization</a:t>
                      </a:r>
                    </a:p>
                    <a:p>
                      <a:pPr marL="0" marR="0">
                        <a:lnSpc>
                          <a:spcPct val="107000"/>
                        </a:lnSpc>
                        <a:spcAft>
                          <a:spcPts val="800"/>
                        </a:spcAft>
                        <a:buNone/>
                      </a:pPr>
                      <a:r>
                        <a:rPr lang="en-US" sz="1200">
                          <a:solidFill>
                            <a:schemeClr val="tx1">
                              <a:lumMod val="75000"/>
                              <a:lumOff val="25000"/>
                            </a:schemeClr>
                          </a:solidFill>
                          <a:effectLst/>
                        </a:rPr>
                        <a:t>For user controls, please refer to </a:t>
                      </a:r>
                      <a:r>
                        <a:rPr lang="en-US" sz="1200" u="sng">
                          <a:solidFill>
                            <a:srgbClr val="0078D4"/>
                          </a:solidFill>
                          <a:effectLst/>
                          <a:hlinkClick r:id="rId3">
                            <a:extLst>
                              <a:ext uri="{A12FA001-AC4F-418D-AE19-62706E023703}">
                                <ahyp:hlinkClr xmlns:ahyp="http://schemas.microsoft.com/office/drawing/2018/hyperlinkcolor" val="tx"/>
                              </a:ext>
                            </a:extLst>
                          </a:hlinkClick>
                        </a:rPr>
                        <a:t>Manage AI and sharing options - Microsoft Support</a:t>
                      </a:r>
                      <a:endParaRPr lang="en-US" sz="1200">
                        <a:solidFill>
                          <a:srgbClr val="0078D4"/>
                        </a:solidFill>
                        <a:effectLst/>
                      </a:endParaRPr>
                    </a:p>
                    <a:p>
                      <a:pPr marL="0" marR="0">
                        <a:lnSpc>
                          <a:spcPct val="107000"/>
                        </a:lnSpc>
                        <a:spcAft>
                          <a:spcPts val="800"/>
                        </a:spcAft>
                        <a:buNone/>
                      </a:pPr>
                      <a:r>
                        <a:rPr lang="en-US" sz="1200">
                          <a:solidFill>
                            <a:schemeClr val="tx1">
                              <a:lumMod val="75000"/>
                              <a:lumOff val="25000"/>
                            </a:schemeClr>
                          </a:solidFill>
                          <a:effectLst/>
                        </a:rPr>
                        <a:t>For admin controls, Please refer to </a:t>
                      </a:r>
                      <a:r>
                        <a:rPr lang="en-US" sz="1200" u="sng">
                          <a:solidFill>
                            <a:srgbClr val="0078D4"/>
                          </a:solidFill>
                          <a:effectLst/>
                          <a:hlinkClick r:id="rId4">
                            <a:extLst>
                              <a:ext uri="{A12FA001-AC4F-418D-AE19-62706E023703}">
                                <ahyp:hlinkClr xmlns:ahyp="http://schemas.microsoft.com/office/drawing/2018/hyperlinkcolor" val="tx"/>
                              </a:ext>
                            </a:extLst>
                          </a:hlinkClick>
                        </a:rPr>
                        <a:t>People Skills documentation on MS learn</a:t>
                      </a:r>
                      <a:endParaRPr lang="en-US" sz="1200">
                        <a:solidFill>
                          <a:srgbClr val="0078D4"/>
                        </a:solidFill>
                        <a:effectLst/>
                      </a:endParaRPr>
                    </a:p>
                  </a:txBody>
                  <a:tcPr marL="182880" marR="182880" marT="182880" marB="182880"/>
                </a:tc>
                <a:extLst>
                  <a:ext uri="{0D108BD9-81ED-4DB2-BD59-A6C34878D82A}">
                    <a16:rowId xmlns:a16="http://schemas.microsoft.com/office/drawing/2014/main" val="769570081"/>
                  </a:ext>
                </a:extLst>
              </a:tr>
              <a:tr h="515780">
                <a:tc>
                  <a:txBody>
                    <a:bodyPr/>
                    <a:lstStyle/>
                    <a:p>
                      <a:pPr marL="0" marR="0">
                        <a:lnSpc>
                          <a:spcPct val="107000"/>
                        </a:lnSpc>
                        <a:spcAft>
                          <a:spcPts val="800"/>
                        </a:spcAft>
                        <a:buNone/>
                      </a:pPr>
                      <a:r>
                        <a:rPr lang="en-US" sz="1200" b="0">
                          <a:solidFill>
                            <a:schemeClr val="tx1">
                              <a:lumMod val="75000"/>
                              <a:lumOff val="25000"/>
                            </a:schemeClr>
                          </a:solidFill>
                          <a:effectLst/>
                        </a:rPr>
                        <a:t>Can People Skills be turned off for certain users, regions or groups? </a:t>
                      </a:r>
                      <a:endParaRPr lang="en-US" sz="1200" b="0">
                        <a:solidFill>
                          <a:schemeClr val="tx1">
                            <a:lumMod val="75000"/>
                            <a:lumOff val="25000"/>
                          </a:schemeClr>
                        </a:solidFill>
                        <a:effectLst/>
                        <a:latin typeface="+mj-lt"/>
                        <a:ea typeface="Aptos" panose="020B0004020202020204" pitchFamily="34" charset="0"/>
                        <a:cs typeface="Latha" panose="020B0604020202020204" pitchFamily="34" charset="0"/>
                      </a:endParaRPr>
                    </a:p>
                  </a:txBody>
                  <a:tcPr marL="182880" marR="182880" marT="182880" marB="182880"/>
                </a:tc>
                <a:tc>
                  <a:txBody>
                    <a:bodyPr/>
                    <a:lstStyle/>
                    <a:p>
                      <a:pPr marL="0" marR="0">
                        <a:lnSpc>
                          <a:spcPct val="107000"/>
                        </a:lnSpc>
                        <a:spcAft>
                          <a:spcPts val="800"/>
                        </a:spcAft>
                        <a:buNone/>
                      </a:pPr>
                      <a:r>
                        <a:rPr lang="en-US" sz="1200">
                          <a:solidFill>
                            <a:schemeClr val="tx1">
                              <a:lumMod val="75000"/>
                              <a:lumOff val="25000"/>
                            </a:schemeClr>
                          </a:solidFill>
                          <a:effectLst/>
                        </a:rPr>
                        <a:t>Yes, admins can setup access control policies to disable/ turn off AI inferencing suggestions or skill sharing or users, groups or their entire tenant. </a:t>
                      </a:r>
                    </a:p>
                    <a:p>
                      <a:pPr marL="0" marR="0">
                        <a:lnSpc>
                          <a:spcPct val="107000"/>
                        </a:lnSpc>
                        <a:spcAft>
                          <a:spcPts val="800"/>
                        </a:spcAft>
                        <a:buNone/>
                      </a:pPr>
                      <a:r>
                        <a:rPr lang="en-US" sz="1200">
                          <a:solidFill>
                            <a:schemeClr val="tx1">
                              <a:lumMod val="75000"/>
                              <a:lumOff val="25000"/>
                            </a:schemeClr>
                          </a:solidFill>
                          <a:effectLst/>
                        </a:rPr>
                        <a:t>For more details on which controls we offer for People Skills and how to set them up, please refer to </a:t>
                      </a:r>
                      <a:r>
                        <a:rPr lang="en-US" sz="1200" u="sng">
                          <a:solidFill>
                            <a:srgbClr val="0078D4"/>
                          </a:solidFill>
                          <a:effectLst/>
                          <a:hlinkClick r:id="rId4">
                            <a:extLst>
                              <a:ext uri="{A12FA001-AC4F-418D-AE19-62706E023703}">
                                <ahyp:hlinkClr xmlns:ahyp="http://schemas.microsoft.com/office/drawing/2018/hyperlinkcolor" val="tx"/>
                              </a:ext>
                            </a:extLst>
                          </a:hlinkClick>
                        </a:rPr>
                        <a:t>People Skills documentation on MS learn</a:t>
                      </a:r>
                      <a:endParaRPr lang="en-US" sz="1200">
                        <a:solidFill>
                          <a:srgbClr val="0078D4"/>
                        </a:solidFill>
                        <a:effectLst/>
                      </a:endParaRPr>
                    </a:p>
                    <a:p>
                      <a:pPr marL="0" marR="0">
                        <a:lnSpc>
                          <a:spcPct val="107000"/>
                        </a:lnSpc>
                        <a:spcAft>
                          <a:spcPts val="800"/>
                        </a:spcAft>
                        <a:buNone/>
                      </a:pPr>
                      <a:r>
                        <a:rPr lang="en-US" sz="1200">
                          <a:solidFill>
                            <a:schemeClr val="tx1">
                              <a:lumMod val="75000"/>
                              <a:lumOff val="25000"/>
                            </a:schemeClr>
                          </a:solidFill>
                          <a:effectLst/>
                        </a:rPr>
                        <a:t>For more details on access control policies, please refer to </a:t>
                      </a:r>
                      <a:r>
                        <a:rPr lang="en-US" sz="1200" u="sng">
                          <a:solidFill>
                            <a:srgbClr val="0078D4"/>
                          </a:solidFill>
                          <a:effectLst/>
                          <a:hlinkClick r:id="rId5">
                            <a:extLst>
                              <a:ext uri="{A12FA001-AC4F-418D-AE19-62706E023703}">
                                <ahyp:hlinkClr xmlns:ahyp="http://schemas.microsoft.com/office/drawing/2018/hyperlinkcolor" val="tx"/>
                              </a:ext>
                            </a:extLst>
                          </a:hlinkClick>
                        </a:rPr>
                        <a:t>Feature Access Management</a:t>
                      </a:r>
                      <a:r>
                        <a:rPr lang="en-US" sz="1200">
                          <a:solidFill>
                            <a:srgbClr val="0078D4"/>
                          </a:solidFill>
                          <a:effectLst/>
                        </a:rPr>
                        <a:t> </a:t>
                      </a:r>
                    </a:p>
                  </a:txBody>
                  <a:tcPr marL="182880" marR="182880" marT="182880" marB="182880"/>
                </a:tc>
                <a:extLst>
                  <a:ext uri="{0D108BD9-81ED-4DB2-BD59-A6C34878D82A}">
                    <a16:rowId xmlns:a16="http://schemas.microsoft.com/office/drawing/2014/main" val="2510368877"/>
                  </a:ext>
                </a:extLst>
              </a:tr>
            </a:tbl>
          </a:graphicData>
        </a:graphic>
      </p:graphicFrame>
      <p:sp>
        <p:nvSpPr>
          <p:cNvPr id="3" name="Title 1">
            <a:extLst>
              <a:ext uri="{FF2B5EF4-FFF2-40B4-BE49-F238E27FC236}">
                <a16:creationId xmlns:a16="http://schemas.microsoft.com/office/drawing/2014/main" id="{342FE115-84C2-08B3-3E36-119F79AF23BD}"/>
              </a:ext>
            </a:extLst>
          </p:cNvPr>
          <p:cNvSpPr txBox="1">
            <a:spLocks/>
          </p:cNvSpPr>
          <p:nvPr/>
        </p:nvSpPr>
        <p:spPr>
          <a:xfrm>
            <a:off x="548640" y="548640"/>
            <a:ext cx="832104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3200" spc="-50">
                <a:gradFill>
                  <a:gsLst>
                    <a:gs pos="0">
                      <a:srgbClr val="2764E7"/>
                    </a:gs>
                    <a:gs pos="100000">
                      <a:srgbClr val="20BBC6"/>
                    </a:gs>
                    <a:gs pos="100000">
                      <a:schemeClr val="accent6">
                        <a:lumMod val="60000"/>
                        <a:lumOff val="40000"/>
                      </a:schemeClr>
                    </a:gs>
                  </a:gsLst>
                  <a:lin ang="2400000" scaled="0"/>
                </a:gradFill>
                <a:latin typeface="Segoe UI Semibold"/>
                <a:cs typeface="Segoe UI" pitchFamily="34" charset="0"/>
              </a:rPr>
              <a:t>List of Resources For Compliance Reviews</a:t>
            </a:r>
            <a:endParaRPr lang="en-CA" sz="3200">
              <a:gradFill>
                <a:gsLst>
                  <a:gs pos="0">
                    <a:srgbClr val="2764E7"/>
                  </a:gs>
                  <a:gs pos="100000">
                    <a:srgbClr val="20BBC6"/>
                  </a:gs>
                  <a:gs pos="100000">
                    <a:schemeClr val="accent6">
                      <a:lumMod val="60000"/>
                      <a:lumOff val="40000"/>
                    </a:schemeClr>
                  </a:gs>
                </a:gsLst>
                <a:lin ang="2400000" scaled="0"/>
              </a:gradFill>
              <a:latin typeface="Segoe UI Semibold"/>
            </a:endParaRPr>
          </a:p>
        </p:txBody>
      </p:sp>
    </p:spTree>
    <p:extLst>
      <p:ext uri="{BB962C8B-B14F-4D97-AF65-F5344CB8AC3E}">
        <p14:creationId xmlns:p14="http://schemas.microsoft.com/office/powerpoint/2010/main" val="63426766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FADB3-B828-4F3C-C569-09AD381F8BAE}"/>
            </a:ext>
          </a:extLst>
        </p:cNvPr>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C40B89F7-4AC5-0770-DED5-72A3AC658E81}"/>
              </a:ext>
            </a:extLst>
          </p:cNvPr>
          <p:cNvGraphicFramePr>
            <a:graphicFrameLocks noGrp="1"/>
          </p:cNvGraphicFramePr>
          <p:nvPr>
            <p:extLst>
              <p:ext uri="{D42A27DB-BD31-4B8C-83A1-F6EECF244321}">
                <p14:modId xmlns:p14="http://schemas.microsoft.com/office/powerpoint/2010/main" val="907636694"/>
              </p:ext>
            </p:extLst>
          </p:nvPr>
        </p:nvGraphicFramePr>
        <p:xfrm>
          <a:off x="548640" y="1463040"/>
          <a:ext cx="10972800" cy="3323401"/>
        </p:xfrm>
        <a:graphic>
          <a:graphicData uri="http://schemas.openxmlformats.org/drawingml/2006/table">
            <a:tbl>
              <a:tblPr firstRow="1" firstCol="1" bandRow="1">
                <a:tableStyleId>{E8B1032C-EA38-4F05-BA0D-38AFFFC7BED3}</a:tableStyleId>
              </a:tblPr>
              <a:tblGrid>
                <a:gridCol w="4428094">
                  <a:extLst>
                    <a:ext uri="{9D8B030D-6E8A-4147-A177-3AD203B41FA5}">
                      <a16:colId xmlns:a16="http://schemas.microsoft.com/office/drawing/2014/main" val="2252496311"/>
                    </a:ext>
                  </a:extLst>
                </a:gridCol>
                <a:gridCol w="6544706">
                  <a:extLst>
                    <a:ext uri="{9D8B030D-6E8A-4147-A177-3AD203B41FA5}">
                      <a16:colId xmlns:a16="http://schemas.microsoft.com/office/drawing/2014/main" val="3827522559"/>
                    </a:ext>
                  </a:extLst>
                </a:gridCol>
              </a:tblGrid>
              <a:tr h="0">
                <a:tc>
                  <a:txBody>
                    <a:bodyPr/>
                    <a:lstStyle/>
                    <a:p>
                      <a:pPr marL="0" marR="0">
                        <a:lnSpc>
                          <a:spcPct val="107000"/>
                        </a:lnSpc>
                        <a:spcAft>
                          <a:spcPts val="800"/>
                        </a:spcAft>
                        <a:buNone/>
                      </a:pPr>
                      <a:r>
                        <a:rPr lang="en-US" sz="1200">
                          <a:solidFill>
                            <a:schemeClr val="tx1">
                              <a:lumMod val="75000"/>
                              <a:lumOff val="25000"/>
                            </a:schemeClr>
                          </a:solidFill>
                          <a:effectLst/>
                          <a:latin typeface="+mj-lt"/>
                        </a:rPr>
                        <a:t>Q</a:t>
                      </a:r>
                      <a:r>
                        <a:rPr lang="en-US" sz="1200" b="0">
                          <a:solidFill>
                            <a:schemeClr val="tx1">
                              <a:lumMod val="75000"/>
                              <a:lumOff val="25000"/>
                            </a:schemeClr>
                          </a:solidFill>
                          <a:effectLst/>
                          <a:latin typeface="+mj-lt"/>
                        </a:rPr>
                        <a:t>uestion that may be asked during compliance reviews </a:t>
                      </a:r>
                      <a:endParaRPr lang="en-US" sz="1200" b="0">
                        <a:solidFill>
                          <a:schemeClr val="tx1">
                            <a:lumMod val="75000"/>
                            <a:lumOff val="25000"/>
                          </a:schemeClr>
                        </a:solidFill>
                        <a:effectLst/>
                        <a:latin typeface="+mj-lt"/>
                        <a:ea typeface="Aptos" panose="020B0004020202020204" pitchFamily="34" charset="0"/>
                        <a:cs typeface="Latha" panose="020B0604020202020204" pitchFamily="34" charset="0"/>
                      </a:endParaRPr>
                    </a:p>
                  </a:txBody>
                  <a:tcPr marL="182880" marR="182880" marT="182880" marB="182880"/>
                </a:tc>
                <a:tc>
                  <a:txBody>
                    <a:bodyPr/>
                    <a:lstStyle/>
                    <a:p>
                      <a:pPr marL="0" marR="0">
                        <a:lnSpc>
                          <a:spcPct val="107000"/>
                        </a:lnSpc>
                        <a:spcAft>
                          <a:spcPts val="800"/>
                        </a:spcAft>
                        <a:buNone/>
                      </a:pPr>
                      <a:r>
                        <a:rPr lang="en-US" sz="1200" b="0">
                          <a:solidFill>
                            <a:schemeClr val="tx1">
                              <a:lumMod val="75000"/>
                              <a:lumOff val="25000"/>
                            </a:schemeClr>
                          </a:solidFill>
                          <a:effectLst/>
                          <a:latin typeface="+mj-lt"/>
                        </a:rPr>
                        <a:t>Link to documentation where more information is available </a:t>
                      </a:r>
                      <a:endParaRPr lang="en-US" sz="1200" b="0">
                        <a:solidFill>
                          <a:schemeClr val="tx1">
                            <a:lumMod val="75000"/>
                            <a:lumOff val="25000"/>
                          </a:schemeClr>
                        </a:solidFill>
                        <a:effectLst/>
                        <a:latin typeface="+mj-lt"/>
                        <a:ea typeface="Aptos" panose="020B0004020202020204" pitchFamily="34" charset="0"/>
                        <a:cs typeface="Latha" panose="020B0604020202020204" pitchFamily="34" charset="0"/>
                      </a:endParaRPr>
                    </a:p>
                  </a:txBody>
                  <a:tcPr marL="182880" marR="182880" marT="182880" marB="182880"/>
                </a:tc>
                <a:extLst>
                  <a:ext uri="{0D108BD9-81ED-4DB2-BD59-A6C34878D82A}">
                    <a16:rowId xmlns:a16="http://schemas.microsoft.com/office/drawing/2014/main" val="4158942425"/>
                  </a:ext>
                </a:extLst>
              </a:tr>
              <a:tr h="502785">
                <a:tc>
                  <a:txBody>
                    <a:bodyPr/>
                    <a:lstStyle/>
                    <a:p>
                      <a:pPr marL="0" marR="0">
                        <a:lnSpc>
                          <a:spcPct val="107000"/>
                        </a:lnSpc>
                        <a:spcAft>
                          <a:spcPts val="800"/>
                        </a:spcAft>
                        <a:buNone/>
                      </a:pPr>
                      <a:r>
                        <a:rPr lang="en-US" sz="1200" b="0">
                          <a:solidFill>
                            <a:schemeClr val="tx1">
                              <a:lumMod val="75000"/>
                              <a:lumOff val="25000"/>
                            </a:schemeClr>
                          </a:solidFill>
                          <a:effectLst/>
                        </a:rPr>
                        <a:t>How does People Skills comply with Responsible AI standards? </a:t>
                      </a:r>
                      <a:endParaRPr lang="en-US" sz="1200" b="0">
                        <a:solidFill>
                          <a:schemeClr val="tx1">
                            <a:lumMod val="75000"/>
                            <a:lumOff val="25000"/>
                          </a:schemeClr>
                        </a:solidFill>
                        <a:effectLst/>
                        <a:latin typeface="+mj-lt"/>
                        <a:ea typeface="Aptos" panose="020B0004020202020204" pitchFamily="34" charset="0"/>
                        <a:cs typeface="Latha" panose="020B0604020202020204" pitchFamily="34" charset="0"/>
                      </a:endParaRPr>
                    </a:p>
                  </a:txBody>
                  <a:tcPr marL="182880" marR="182880" marT="182880" marB="182880"/>
                </a:tc>
                <a:tc>
                  <a:txBody>
                    <a:bodyPr/>
                    <a:lstStyle/>
                    <a:p>
                      <a:pPr marL="0" marR="0">
                        <a:lnSpc>
                          <a:spcPct val="107000"/>
                        </a:lnSpc>
                        <a:spcAft>
                          <a:spcPts val="800"/>
                        </a:spcAft>
                        <a:buNone/>
                      </a:pPr>
                      <a:r>
                        <a:rPr lang="en-US" sz="1200">
                          <a:solidFill>
                            <a:schemeClr val="tx1">
                              <a:lumMod val="75000"/>
                              <a:lumOff val="25000"/>
                            </a:schemeClr>
                          </a:solidFill>
                          <a:effectLst/>
                        </a:rPr>
                        <a:t>Please refer to the following documentation: </a:t>
                      </a:r>
                    </a:p>
                    <a:p>
                      <a:pPr marL="0" marR="0">
                        <a:lnSpc>
                          <a:spcPct val="107000"/>
                        </a:lnSpc>
                        <a:spcAft>
                          <a:spcPts val="800"/>
                        </a:spcAft>
                        <a:buNone/>
                      </a:pPr>
                      <a:r>
                        <a:rPr lang="en-US" sz="1200" u="sng">
                          <a:solidFill>
                            <a:srgbClr val="0078D4"/>
                          </a:solidFill>
                          <a:effectLst/>
                          <a:hlinkClick r:id="rId2">
                            <a:extLst>
                              <a:ext uri="{A12FA001-AC4F-418D-AE19-62706E023703}">
                                <ahyp:hlinkClr xmlns:ahyp="http://schemas.microsoft.com/office/drawing/2018/hyperlinkcolor" val="tx"/>
                              </a:ext>
                            </a:extLst>
                          </a:hlinkClick>
                        </a:rPr>
                        <a:t>AI Transparency in People Skills</a:t>
                      </a:r>
                      <a:r>
                        <a:rPr lang="en-US" sz="1200">
                          <a:solidFill>
                            <a:srgbClr val="0078D4"/>
                          </a:solidFill>
                          <a:effectLst/>
                        </a:rPr>
                        <a:t> </a:t>
                      </a:r>
                    </a:p>
                    <a:p>
                      <a:pPr marL="0" marR="0">
                        <a:lnSpc>
                          <a:spcPct val="107000"/>
                        </a:lnSpc>
                        <a:spcAft>
                          <a:spcPts val="800"/>
                        </a:spcAft>
                        <a:buNone/>
                      </a:pPr>
                      <a:r>
                        <a:rPr lang="en-US" sz="1200" u="sng">
                          <a:solidFill>
                            <a:srgbClr val="0078D4"/>
                          </a:solidFill>
                          <a:effectLst/>
                          <a:hlinkClick r:id="rId3">
                            <a:extLst>
                              <a:ext uri="{A12FA001-AC4F-418D-AE19-62706E023703}">
                                <ahyp:hlinkClr xmlns:ahyp="http://schemas.microsoft.com/office/drawing/2018/hyperlinkcolor" val="tx"/>
                              </a:ext>
                            </a:extLst>
                          </a:hlinkClick>
                        </a:rPr>
                        <a:t>Microsoft’s commitment to Responsible AI</a:t>
                      </a:r>
                      <a:r>
                        <a:rPr lang="en-US" sz="1200">
                          <a:solidFill>
                            <a:srgbClr val="0078D4"/>
                          </a:solidFill>
                          <a:effectLst/>
                        </a:rPr>
                        <a:t> </a:t>
                      </a:r>
                    </a:p>
                    <a:p>
                      <a:pPr marL="0" marR="0">
                        <a:lnSpc>
                          <a:spcPct val="107000"/>
                        </a:lnSpc>
                        <a:spcAft>
                          <a:spcPts val="800"/>
                        </a:spcAft>
                        <a:buNone/>
                      </a:pPr>
                      <a:r>
                        <a:rPr lang="en-US" sz="1200" u="sng">
                          <a:solidFill>
                            <a:srgbClr val="0078D4"/>
                          </a:solidFill>
                          <a:effectLst/>
                          <a:hlinkClick r:id="rId4">
                            <a:extLst>
                              <a:ext uri="{A12FA001-AC4F-418D-AE19-62706E023703}">
                                <ahyp:hlinkClr xmlns:ahyp="http://schemas.microsoft.com/office/drawing/2018/hyperlinkcolor" val="tx"/>
                              </a:ext>
                            </a:extLst>
                          </a:hlinkClick>
                        </a:rPr>
                        <a:t>Microsoft Responsible AI standard</a:t>
                      </a:r>
                      <a:r>
                        <a:rPr lang="en-US" sz="1200">
                          <a:solidFill>
                            <a:srgbClr val="0078D4"/>
                          </a:solidFill>
                          <a:effectLst/>
                        </a:rPr>
                        <a:t> </a:t>
                      </a:r>
                      <a:endParaRPr lang="en-US" sz="1200">
                        <a:solidFill>
                          <a:srgbClr val="0078D4"/>
                        </a:solidFill>
                        <a:effectLst/>
                        <a:latin typeface="+mn-lt"/>
                      </a:endParaRPr>
                    </a:p>
                  </a:txBody>
                  <a:tcPr marL="182880" marR="182880" marT="182880" marB="182880"/>
                </a:tc>
                <a:extLst>
                  <a:ext uri="{0D108BD9-81ED-4DB2-BD59-A6C34878D82A}">
                    <a16:rowId xmlns:a16="http://schemas.microsoft.com/office/drawing/2014/main" val="2033801026"/>
                  </a:ext>
                </a:extLst>
              </a:tr>
              <a:tr h="515780">
                <a:tc>
                  <a:txBody>
                    <a:bodyPr/>
                    <a:lstStyle/>
                    <a:p>
                      <a:pPr marL="0" marR="0">
                        <a:lnSpc>
                          <a:spcPct val="107000"/>
                        </a:lnSpc>
                        <a:spcAft>
                          <a:spcPts val="800"/>
                        </a:spcAft>
                        <a:buNone/>
                      </a:pPr>
                      <a:r>
                        <a:rPr lang="en-US" sz="1200" b="0">
                          <a:solidFill>
                            <a:schemeClr val="tx1">
                              <a:lumMod val="75000"/>
                              <a:lumOff val="25000"/>
                            </a:schemeClr>
                          </a:solidFill>
                          <a:effectLst/>
                        </a:rPr>
                        <a:t>What are Microsoft’s Responsible AI standards? </a:t>
                      </a:r>
                      <a:endParaRPr lang="en-US" sz="1200" b="0">
                        <a:solidFill>
                          <a:schemeClr val="tx1">
                            <a:lumMod val="75000"/>
                            <a:lumOff val="25000"/>
                          </a:schemeClr>
                        </a:solidFill>
                        <a:effectLst/>
                        <a:latin typeface="+mj-lt"/>
                        <a:ea typeface="Aptos" panose="020B0004020202020204" pitchFamily="34" charset="0"/>
                        <a:cs typeface="Latha" panose="020B0604020202020204" pitchFamily="34" charset="0"/>
                      </a:endParaRPr>
                    </a:p>
                  </a:txBody>
                  <a:tcPr marL="182880" marR="182880" marT="182880" marB="182880"/>
                </a:tc>
                <a:tc>
                  <a:txBody>
                    <a:bodyPr/>
                    <a:lstStyle/>
                    <a:p>
                      <a:pPr marL="0" marR="0">
                        <a:lnSpc>
                          <a:spcPct val="107000"/>
                        </a:lnSpc>
                        <a:spcAft>
                          <a:spcPts val="800"/>
                        </a:spcAft>
                        <a:buNone/>
                      </a:pPr>
                      <a:r>
                        <a:rPr lang="en-US" sz="1200">
                          <a:solidFill>
                            <a:schemeClr val="tx1">
                              <a:lumMod val="75000"/>
                              <a:lumOff val="25000"/>
                            </a:schemeClr>
                          </a:solidFill>
                          <a:effectLst/>
                        </a:rPr>
                        <a:t>Microsoft is committed to responsibly designing, building, and releasing AI technologies. Please see below: </a:t>
                      </a:r>
                    </a:p>
                    <a:p>
                      <a:pPr marL="0" marR="0">
                        <a:lnSpc>
                          <a:spcPct val="107000"/>
                        </a:lnSpc>
                        <a:spcAft>
                          <a:spcPts val="800"/>
                        </a:spcAft>
                        <a:buNone/>
                      </a:pPr>
                      <a:r>
                        <a:rPr lang="en-US" sz="1200" u="sng">
                          <a:solidFill>
                            <a:srgbClr val="0078D4"/>
                          </a:solidFill>
                          <a:effectLst/>
                          <a:hlinkClick r:id="rId3">
                            <a:extLst>
                              <a:ext uri="{A12FA001-AC4F-418D-AE19-62706E023703}">
                                <ahyp:hlinkClr xmlns:ahyp="http://schemas.microsoft.com/office/drawing/2018/hyperlinkcolor" val="tx"/>
                              </a:ext>
                            </a:extLst>
                          </a:hlinkClick>
                        </a:rPr>
                        <a:t>Microsoft’s commitment to Responsible AI</a:t>
                      </a:r>
                      <a:r>
                        <a:rPr lang="en-US" sz="1200">
                          <a:solidFill>
                            <a:srgbClr val="0078D4"/>
                          </a:solidFill>
                          <a:effectLst/>
                        </a:rPr>
                        <a:t> </a:t>
                      </a:r>
                    </a:p>
                    <a:p>
                      <a:pPr marL="0" marR="0">
                        <a:lnSpc>
                          <a:spcPct val="107000"/>
                        </a:lnSpc>
                        <a:spcAft>
                          <a:spcPts val="800"/>
                        </a:spcAft>
                        <a:buNone/>
                      </a:pPr>
                      <a:r>
                        <a:rPr lang="en-US" sz="1200" u="sng">
                          <a:solidFill>
                            <a:srgbClr val="0078D4"/>
                          </a:solidFill>
                          <a:effectLst/>
                          <a:hlinkClick r:id="rId4">
                            <a:extLst>
                              <a:ext uri="{A12FA001-AC4F-418D-AE19-62706E023703}">
                                <ahyp:hlinkClr xmlns:ahyp="http://schemas.microsoft.com/office/drawing/2018/hyperlinkcolor" val="tx"/>
                              </a:ext>
                            </a:extLst>
                          </a:hlinkClick>
                        </a:rPr>
                        <a:t>Microsoft Responsible AI standard</a:t>
                      </a:r>
                      <a:r>
                        <a:rPr lang="en-US" sz="1200">
                          <a:solidFill>
                            <a:srgbClr val="0078D4"/>
                          </a:solidFill>
                          <a:effectLst/>
                        </a:rPr>
                        <a:t> </a:t>
                      </a:r>
                    </a:p>
                  </a:txBody>
                  <a:tcPr marL="182880" marR="182880" marT="182880" marB="182880"/>
                </a:tc>
                <a:extLst>
                  <a:ext uri="{0D108BD9-81ED-4DB2-BD59-A6C34878D82A}">
                    <a16:rowId xmlns:a16="http://schemas.microsoft.com/office/drawing/2014/main" val="1671041383"/>
                  </a:ext>
                </a:extLst>
              </a:tr>
            </a:tbl>
          </a:graphicData>
        </a:graphic>
      </p:graphicFrame>
      <p:sp>
        <p:nvSpPr>
          <p:cNvPr id="2" name="Title 1">
            <a:extLst>
              <a:ext uri="{FF2B5EF4-FFF2-40B4-BE49-F238E27FC236}">
                <a16:creationId xmlns:a16="http://schemas.microsoft.com/office/drawing/2014/main" id="{EF89605D-3D3B-5814-79BD-AC3EC0877C66}"/>
              </a:ext>
            </a:extLst>
          </p:cNvPr>
          <p:cNvSpPr txBox="1">
            <a:spLocks/>
          </p:cNvSpPr>
          <p:nvPr/>
        </p:nvSpPr>
        <p:spPr>
          <a:xfrm>
            <a:off x="548640" y="548640"/>
            <a:ext cx="8150860" cy="3077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2000" spc="-50">
                <a:solidFill>
                  <a:schemeClr val="tx1">
                    <a:lumMod val="75000"/>
                    <a:lumOff val="25000"/>
                  </a:schemeClr>
                </a:solidFill>
                <a:latin typeface="Segoe UI Semibold"/>
                <a:cs typeface="Segoe UI" pitchFamily="34" charset="0"/>
              </a:rPr>
              <a:t>List of Resources For Compliance Reviews</a:t>
            </a:r>
            <a:endParaRPr lang="en-CA" sz="2000">
              <a:solidFill>
                <a:schemeClr val="tx1">
                  <a:lumMod val="75000"/>
                  <a:lumOff val="25000"/>
                </a:schemeClr>
              </a:solidFill>
              <a:latin typeface="Segoe UI Semibold"/>
            </a:endParaRPr>
          </a:p>
        </p:txBody>
      </p:sp>
      <p:sp>
        <p:nvSpPr>
          <p:cNvPr id="5" name="TextBox 4">
            <a:extLst>
              <a:ext uri="{FF2B5EF4-FFF2-40B4-BE49-F238E27FC236}">
                <a16:creationId xmlns:a16="http://schemas.microsoft.com/office/drawing/2014/main" id="{0D59D36D-799F-0868-F231-A47709D6610E}"/>
              </a:ext>
            </a:extLst>
          </p:cNvPr>
          <p:cNvSpPr txBox="1"/>
          <p:nvPr/>
        </p:nvSpPr>
        <p:spPr>
          <a:xfrm>
            <a:off x="548640" y="932740"/>
            <a:ext cx="8283330" cy="1938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chemeClr val="tx1">
                    <a:lumMod val="65000"/>
                    <a:lumOff val="35000"/>
                  </a:schemeClr>
                </a:solidFill>
                <a:effectLst/>
                <a:uLnTx/>
                <a:uFillTx/>
                <a:latin typeface="+mn-lt"/>
                <a:ea typeface="+mn-ea"/>
                <a:cs typeface="Segoe UI" panose="020B0502040204020203" pitchFamily="34" charset="0"/>
              </a:rPr>
              <a:t>Continued</a:t>
            </a:r>
          </a:p>
        </p:txBody>
      </p:sp>
    </p:spTree>
    <p:extLst>
      <p:ext uri="{BB962C8B-B14F-4D97-AF65-F5344CB8AC3E}">
        <p14:creationId xmlns:p14="http://schemas.microsoft.com/office/powerpoint/2010/main" val="110848520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AA6AE-931A-C807-BD13-6BF4DC743883}"/>
            </a:ext>
          </a:extLst>
        </p:cNvPr>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C45EBA61-E15A-F0CF-FB79-650143E69AAF}"/>
              </a:ext>
            </a:extLst>
          </p:cNvPr>
          <p:cNvGraphicFramePr>
            <a:graphicFrameLocks noGrp="1"/>
          </p:cNvGraphicFramePr>
          <p:nvPr/>
        </p:nvGraphicFramePr>
        <p:xfrm>
          <a:off x="548640" y="1463040"/>
          <a:ext cx="10972800" cy="4530218"/>
        </p:xfrm>
        <a:graphic>
          <a:graphicData uri="http://schemas.openxmlformats.org/drawingml/2006/table">
            <a:tbl>
              <a:tblPr firstRow="1" firstCol="1" bandRow="1">
                <a:tableStyleId>{E8B1032C-EA38-4F05-BA0D-38AFFFC7BED3}</a:tableStyleId>
              </a:tblPr>
              <a:tblGrid>
                <a:gridCol w="4428094">
                  <a:extLst>
                    <a:ext uri="{9D8B030D-6E8A-4147-A177-3AD203B41FA5}">
                      <a16:colId xmlns:a16="http://schemas.microsoft.com/office/drawing/2014/main" val="2252496311"/>
                    </a:ext>
                  </a:extLst>
                </a:gridCol>
                <a:gridCol w="6544706">
                  <a:extLst>
                    <a:ext uri="{9D8B030D-6E8A-4147-A177-3AD203B41FA5}">
                      <a16:colId xmlns:a16="http://schemas.microsoft.com/office/drawing/2014/main" val="3827522559"/>
                    </a:ext>
                  </a:extLst>
                </a:gridCol>
              </a:tblGrid>
              <a:tr h="0">
                <a:tc>
                  <a:txBody>
                    <a:bodyPr/>
                    <a:lstStyle/>
                    <a:p>
                      <a:pPr marL="0" marR="0">
                        <a:lnSpc>
                          <a:spcPct val="107000"/>
                        </a:lnSpc>
                        <a:spcAft>
                          <a:spcPts val="800"/>
                        </a:spcAft>
                        <a:buNone/>
                      </a:pPr>
                      <a:r>
                        <a:rPr lang="en-US" sz="1200">
                          <a:solidFill>
                            <a:schemeClr val="tx1">
                              <a:lumMod val="75000"/>
                              <a:lumOff val="25000"/>
                            </a:schemeClr>
                          </a:solidFill>
                          <a:effectLst/>
                          <a:latin typeface="+mj-lt"/>
                        </a:rPr>
                        <a:t>Q</a:t>
                      </a:r>
                      <a:r>
                        <a:rPr lang="en-US" sz="1200" b="0">
                          <a:solidFill>
                            <a:schemeClr val="tx1">
                              <a:lumMod val="75000"/>
                              <a:lumOff val="25000"/>
                            </a:schemeClr>
                          </a:solidFill>
                          <a:effectLst/>
                          <a:latin typeface="+mj-lt"/>
                        </a:rPr>
                        <a:t>uestion that may be asked during compliance reviews </a:t>
                      </a:r>
                      <a:endParaRPr lang="en-US" sz="1200" b="0">
                        <a:solidFill>
                          <a:schemeClr val="tx1">
                            <a:lumMod val="75000"/>
                            <a:lumOff val="25000"/>
                          </a:schemeClr>
                        </a:solidFill>
                        <a:effectLst/>
                        <a:latin typeface="+mj-lt"/>
                        <a:ea typeface="Aptos" panose="020B0004020202020204" pitchFamily="34" charset="0"/>
                        <a:cs typeface="Latha" panose="020B0604020202020204" pitchFamily="34" charset="0"/>
                      </a:endParaRPr>
                    </a:p>
                  </a:txBody>
                  <a:tcPr marL="182880" marR="182880" marT="182880" marB="182880"/>
                </a:tc>
                <a:tc>
                  <a:txBody>
                    <a:bodyPr/>
                    <a:lstStyle/>
                    <a:p>
                      <a:pPr marL="0" marR="0">
                        <a:lnSpc>
                          <a:spcPct val="107000"/>
                        </a:lnSpc>
                        <a:spcAft>
                          <a:spcPts val="800"/>
                        </a:spcAft>
                        <a:buNone/>
                      </a:pPr>
                      <a:r>
                        <a:rPr lang="en-US" sz="1200" b="0">
                          <a:solidFill>
                            <a:schemeClr val="tx1">
                              <a:lumMod val="75000"/>
                              <a:lumOff val="25000"/>
                            </a:schemeClr>
                          </a:solidFill>
                          <a:effectLst/>
                          <a:latin typeface="+mj-lt"/>
                        </a:rPr>
                        <a:t>Link to documentation where more information is available </a:t>
                      </a:r>
                      <a:endParaRPr lang="en-US" sz="1200" b="0">
                        <a:solidFill>
                          <a:schemeClr val="tx1">
                            <a:lumMod val="75000"/>
                            <a:lumOff val="25000"/>
                          </a:schemeClr>
                        </a:solidFill>
                        <a:effectLst/>
                        <a:latin typeface="+mj-lt"/>
                        <a:ea typeface="Aptos" panose="020B0004020202020204" pitchFamily="34" charset="0"/>
                        <a:cs typeface="Latha" panose="020B0604020202020204" pitchFamily="34" charset="0"/>
                      </a:endParaRPr>
                    </a:p>
                  </a:txBody>
                  <a:tcPr marL="182880" marR="182880" marT="182880" marB="182880"/>
                </a:tc>
                <a:extLst>
                  <a:ext uri="{0D108BD9-81ED-4DB2-BD59-A6C34878D82A}">
                    <a16:rowId xmlns:a16="http://schemas.microsoft.com/office/drawing/2014/main" val="4158942425"/>
                  </a:ext>
                </a:extLst>
              </a:tr>
              <a:tr h="1174404">
                <a:tc>
                  <a:txBody>
                    <a:bodyPr/>
                    <a:lstStyle/>
                    <a:p>
                      <a:pPr marL="0" marR="0">
                        <a:lnSpc>
                          <a:spcPct val="107000"/>
                        </a:lnSpc>
                        <a:spcAft>
                          <a:spcPts val="800"/>
                        </a:spcAft>
                        <a:buNone/>
                      </a:pPr>
                      <a:r>
                        <a:rPr lang="en-US" sz="1200" b="0">
                          <a:solidFill>
                            <a:schemeClr val="tx1">
                              <a:lumMod val="75000"/>
                              <a:lumOff val="25000"/>
                            </a:schemeClr>
                          </a:solidFill>
                          <a:effectLst/>
                        </a:rPr>
                        <a:t>How does Microsoft and People Skills protect data privacy and security? </a:t>
                      </a:r>
                      <a:endParaRPr lang="en-US" sz="1200" b="0">
                        <a:solidFill>
                          <a:schemeClr val="tx1">
                            <a:lumMod val="75000"/>
                            <a:lumOff val="25000"/>
                          </a:schemeClr>
                        </a:solidFill>
                        <a:effectLst/>
                        <a:latin typeface="+mj-lt"/>
                        <a:ea typeface="Aptos" panose="020B0004020202020204" pitchFamily="34" charset="0"/>
                        <a:cs typeface="Latha" panose="020B0604020202020204" pitchFamily="34" charset="0"/>
                      </a:endParaRPr>
                    </a:p>
                  </a:txBody>
                  <a:tcPr marL="182880" marR="182880" marT="182880" marB="182880"/>
                </a:tc>
                <a:tc>
                  <a:txBody>
                    <a:bodyPr/>
                    <a:lstStyle/>
                    <a:p>
                      <a:pPr marL="0" marR="0">
                        <a:lnSpc>
                          <a:spcPct val="107000"/>
                        </a:lnSpc>
                        <a:spcAft>
                          <a:spcPts val="800"/>
                        </a:spcAft>
                        <a:buNone/>
                      </a:pPr>
                      <a:r>
                        <a:rPr lang="en-US" sz="1200">
                          <a:solidFill>
                            <a:schemeClr val="tx1">
                              <a:lumMod val="75000"/>
                              <a:lumOff val="25000"/>
                            </a:schemeClr>
                          </a:solidFill>
                          <a:effectLst/>
                        </a:rPr>
                        <a:t>As with all services within the Microsoft Cloud, Microsoft is committed to privacy and security. Microsoft has extensive expertise in protecting customer data, championing privacy, and complying with complex regulations. Your data, powering your experiences, is controlled by you. Our core privacy principle is you own your data; we will never use it for marketing or advertising purposes, so you can feel confident about where your data is stored and secured.  </a:t>
                      </a:r>
                    </a:p>
                    <a:p>
                      <a:pPr marL="0" marR="0">
                        <a:lnSpc>
                          <a:spcPct val="107000"/>
                        </a:lnSpc>
                        <a:spcAft>
                          <a:spcPts val="800"/>
                        </a:spcAft>
                        <a:buNone/>
                      </a:pPr>
                      <a:r>
                        <a:rPr lang="en-US" sz="1200">
                          <a:solidFill>
                            <a:schemeClr val="tx1">
                              <a:lumMod val="75000"/>
                              <a:lumOff val="25000"/>
                            </a:schemeClr>
                          </a:solidFill>
                          <a:effectLst/>
                        </a:rPr>
                        <a:t>Please refer to the </a:t>
                      </a:r>
                      <a:r>
                        <a:rPr lang="en-US" sz="1200">
                          <a:solidFill>
                            <a:schemeClr val="tx1">
                              <a:lumMod val="75000"/>
                              <a:lumOff val="25000"/>
                            </a:schemeClr>
                          </a:solidFill>
                          <a:effectLst/>
                          <a:hlinkClick r:id="rId2"/>
                        </a:rPr>
                        <a:t>Microsoft Trust Center </a:t>
                      </a:r>
                      <a:r>
                        <a:rPr lang="en-US" sz="1200">
                          <a:solidFill>
                            <a:schemeClr val="tx1">
                              <a:lumMod val="75000"/>
                              <a:lumOff val="25000"/>
                            </a:schemeClr>
                          </a:solidFill>
                          <a:effectLst/>
                        </a:rPr>
                        <a:t>for additional information. Within People Skills, several privacy protections are in place to safeguard user data:</a:t>
                      </a:r>
                    </a:p>
                    <a:p>
                      <a:pPr marL="164592" marR="0" indent="-164592">
                        <a:lnSpc>
                          <a:spcPct val="107000"/>
                        </a:lnSpc>
                        <a:spcAft>
                          <a:spcPts val="800"/>
                        </a:spcAft>
                        <a:buFont typeface="Arial" panose="020B0604020202020204" pitchFamily="34" charset="0"/>
                        <a:buChar char="•"/>
                      </a:pPr>
                      <a:r>
                        <a:rPr lang="en-US" sz="1200">
                          <a:solidFill>
                            <a:schemeClr val="tx1">
                              <a:lumMod val="75000"/>
                              <a:lumOff val="25000"/>
                            </a:schemeClr>
                          </a:solidFill>
                          <a:effectLst/>
                        </a:rPr>
                        <a:t>Users have complete control over their own skills profiles. They can choose to </a:t>
                      </a:r>
                      <a:r>
                        <a:rPr lang="en-US" sz="1200" u="sng">
                          <a:solidFill>
                            <a:srgbClr val="0078D4"/>
                          </a:solidFill>
                          <a:effectLst/>
                          <a:hlinkClick r:id="rId3">
                            <a:extLst>
                              <a:ext uri="{A12FA001-AC4F-418D-AE19-62706E023703}">
                                <ahyp:hlinkClr xmlns:ahyp="http://schemas.microsoft.com/office/drawing/2018/hyperlinkcolor" val="tx"/>
                              </a:ext>
                            </a:extLst>
                          </a:hlinkClick>
                        </a:rPr>
                        <a:t>disable AI skill suggestions</a:t>
                      </a:r>
                      <a:r>
                        <a:rPr lang="en-US" sz="1200">
                          <a:solidFill>
                            <a:schemeClr val="tx1">
                              <a:lumMod val="75000"/>
                              <a:lumOff val="25000"/>
                            </a:schemeClr>
                          </a:solidFill>
                          <a:effectLst/>
                        </a:rPr>
                        <a:t> at any time. Users also decide where and if their skills are shared across Microsoft 365 through </a:t>
                      </a:r>
                      <a:r>
                        <a:rPr lang="en-US" sz="1200" u="sng">
                          <a:solidFill>
                            <a:srgbClr val="0078D4"/>
                          </a:solidFill>
                          <a:effectLst/>
                          <a:hlinkClick r:id="rId3">
                            <a:extLst>
                              <a:ext uri="{A12FA001-AC4F-418D-AE19-62706E023703}">
                                <ahyp:hlinkClr xmlns:ahyp="http://schemas.microsoft.com/office/drawing/2018/hyperlinkcolor" val="tx"/>
                              </a:ext>
                            </a:extLst>
                          </a:hlinkClick>
                        </a:rPr>
                        <a:t>settings in the Profile Editor</a:t>
                      </a:r>
                      <a:r>
                        <a:rPr lang="en-US" sz="1200">
                          <a:solidFill>
                            <a:schemeClr val="tx1">
                              <a:lumMod val="75000"/>
                              <a:lumOff val="25000"/>
                            </a:schemeClr>
                          </a:solidFill>
                          <a:effectLst/>
                        </a:rPr>
                        <a:t>. Skill details are stored securely on the backend within a user’s data shared, and are only accessible to others if a user chooses to share them.</a:t>
                      </a:r>
                    </a:p>
                    <a:p>
                      <a:pPr marL="164592" marR="0" indent="-164592">
                        <a:lnSpc>
                          <a:spcPct val="107000"/>
                        </a:lnSpc>
                        <a:spcAft>
                          <a:spcPts val="800"/>
                        </a:spcAft>
                        <a:buFont typeface="Arial" panose="020B0604020202020204" pitchFamily="34" charset="0"/>
                        <a:buChar char="•"/>
                      </a:pPr>
                      <a:r>
                        <a:rPr lang="en-US" sz="1200">
                          <a:solidFill>
                            <a:schemeClr val="tx1">
                              <a:lumMod val="75000"/>
                              <a:lumOff val="25000"/>
                            </a:schemeClr>
                          </a:solidFill>
                          <a:effectLst/>
                        </a:rPr>
                        <a:t>Copilot Analytics reports, which include aggregated skills data, do not identify individual users or their skills. To further protect privacy, Copilot Analytics enforces minimum group sizes in aggregated data sets. Only authorized individuals, such as a user’s group manager, can access personally identifiable information.</a:t>
                      </a:r>
                    </a:p>
                  </a:txBody>
                  <a:tcPr marL="182880" marR="182880" marT="182880" marB="182880"/>
                </a:tc>
                <a:extLst>
                  <a:ext uri="{0D108BD9-81ED-4DB2-BD59-A6C34878D82A}">
                    <a16:rowId xmlns:a16="http://schemas.microsoft.com/office/drawing/2014/main" val="3131471222"/>
                  </a:ext>
                </a:extLst>
              </a:tr>
            </a:tbl>
          </a:graphicData>
        </a:graphic>
      </p:graphicFrame>
      <p:sp>
        <p:nvSpPr>
          <p:cNvPr id="2" name="Title 1">
            <a:extLst>
              <a:ext uri="{FF2B5EF4-FFF2-40B4-BE49-F238E27FC236}">
                <a16:creationId xmlns:a16="http://schemas.microsoft.com/office/drawing/2014/main" id="{9D4E42FC-F52B-499C-2816-D8DF4BDFC036}"/>
              </a:ext>
            </a:extLst>
          </p:cNvPr>
          <p:cNvSpPr txBox="1">
            <a:spLocks/>
          </p:cNvSpPr>
          <p:nvPr/>
        </p:nvSpPr>
        <p:spPr>
          <a:xfrm>
            <a:off x="548640" y="548640"/>
            <a:ext cx="8150860" cy="3077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2000" spc="-50">
                <a:solidFill>
                  <a:schemeClr val="tx1">
                    <a:lumMod val="75000"/>
                    <a:lumOff val="25000"/>
                  </a:schemeClr>
                </a:solidFill>
                <a:latin typeface="Segoe UI Semibold"/>
                <a:cs typeface="Segoe UI" pitchFamily="34" charset="0"/>
              </a:rPr>
              <a:t>List of Resources For Compliance Reviews</a:t>
            </a:r>
            <a:endParaRPr lang="en-CA" sz="2000">
              <a:solidFill>
                <a:schemeClr val="tx1">
                  <a:lumMod val="75000"/>
                  <a:lumOff val="25000"/>
                </a:schemeClr>
              </a:solidFill>
              <a:latin typeface="Segoe UI Semibold"/>
            </a:endParaRPr>
          </a:p>
        </p:txBody>
      </p:sp>
      <p:sp>
        <p:nvSpPr>
          <p:cNvPr id="5" name="TextBox 4">
            <a:extLst>
              <a:ext uri="{FF2B5EF4-FFF2-40B4-BE49-F238E27FC236}">
                <a16:creationId xmlns:a16="http://schemas.microsoft.com/office/drawing/2014/main" id="{4EED168A-B4A7-97E7-95B1-A94BF521565F}"/>
              </a:ext>
            </a:extLst>
          </p:cNvPr>
          <p:cNvSpPr txBox="1"/>
          <p:nvPr/>
        </p:nvSpPr>
        <p:spPr>
          <a:xfrm>
            <a:off x="548640" y="932740"/>
            <a:ext cx="8283330" cy="1938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chemeClr val="tx1">
                    <a:lumMod val="65000"/>
                    <a:lumOff val="35000"/>
                  </a:schemeClr>
                </a:solidFill>
                <a:effectLst/>
                <a:uLnTx/>
                <a:uFillTx/>
                <a:latin typeface="+mn-lt"/>
                <a:ea typeface="+mn-ea"/>
                <a:cs typeface="Segoe UI" panose="020B0502040204020203" pitchFamily="34" charset="0"/>
              </a:rPr>
              <a:t>Continued</a:t>
            </a:r>
          </a:p>
        </p:txBody>
      </p:sp>
    </p:spTree>
    <p:extLst>
      <p:ext uri="{BB962C8B-B14F-4D97-AF65-F5344CB8AC3E}">
        <p14:creationId xmlns:p14="http://schemas.microsoft.com/office/powerpoint/2010/main" val="239959174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43275-8B63-2069-9F9D-9695B988AB74}"/>
            </a:ext>
          </a:extLst>
        </p:cNvPr>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8C0DD07B-6F83-7043-A543-2FAA24C5C404}"/>
              </a:ext>
            </a:extLst>
          </p:cNvPr>
          <p:cNvGraphicFramePr>
            <a:graphicFrameLocks noGrp="1"/>
          </p:cNvGraphicFramePr>
          <p:nvPr>
            <p:extLst>
              <p:ext uri="{D42A27DB-BD31-4B8C-83A1-F6EECF244321}">
                <p14:modId xmlns:p14="http://schemas.microsoft.com/office/powerpoint/2010/main" val="76933096"/>
              </p:ext>
            </p:extLst>
          </p:nvPr>
        </p:nvGraphicFramePr>
        <p:xfrm>
          <a:off x="548640" y="1463040"/>
          <a:ext cx="10972800" cy="5098735"/>
        </p:xfrm>
        <a:graphic>
          <a:graphicData uri="http://schemas.openxmlformats.org/drawingml/2006/table">
            <a:tbl>
              <a:tblPr firstRow="1" firstCol="1" bandRow="1">
                <a:tableStyleId>{E8B1032C-EA38-4F05-BA0D-38AFFFC7BED3}</a:tableStyleId>
              </a:tblPr>
              <a:tblGrid>
                <a:gridCol w="4330437">
                  <a:extLst>
                    <a:ext uri="{9D8B030D-6E8A-4147-A177-3AD203B41FA5}">
                      <a16:colId xmlns:a16="http://schemas.microsoft.com/office/drawing/2014/main" val="2252496311"/>
                    </a:ext>
                  </a:extLst>
                </a:gridCol>
                <a:gridCol w="6642363">
                  <a:extLst>
                    <a:ext uri="{9D8B030D-6E8A-4147-A177-3AD203B41FA5}">
                      <a16:colId xmlns:a16="http://schemas.microsoft.com/office/drawing/2014/main" val="3827522559"/>
                    </a:ext>
                  </a:extLst>
                </a:gridCol>
              </a:tblGrid>
              <a:tr h="0">
                <a:tc>
                  <a:txBody>
                    <a:bodyPr/>
                    <a:lstStyle/>
                    <a:p>
                      <a:pPr marL="0" marR="0">
                        <a:lnSpc>
                          <a:spcPct val="107000"/>
                        </a:lnSpc>
                        <a:spcAft>
                          <a:spcPts val="800"/>
                        </a:spcAft>
                        <a:buNone/>
                      </a:pPr>
                      <a:r>
                        <a:rPr lang="en-US" sz="1200">
                          <a:solidFill>
                            <a:schemeClr val="tx1">
                              <a:lumMod val="75000"/>
                              <a:lumOff val="25000"/>
                            </a:schemeClr>
                          </a:solidFill>
                          <a:effectLst/>
                          <a:latin typeface="+mj-lt"/>
                        </a:rPr>
                        <a:t>Q</a:t>
                      </a:r>
                      <a:r>
                        <a:rPr lang="en-US" sz="1200" b="0">
                          <a:solidFill>
                            <a:schemeClr val="tx1">
                              <a:lumMod val="75000"/>
                              <a:lumOff val="25000"/>
                            </a:schemeClr>
                          </a:solidFill>
                          <a:effectLst/>
                          <a:latin typeface="+mj-lt"/>
                        </a:rPr>
                        <a:t>uestion that may be asked during compliance reviews </a:t>
                      </a:r>
                      <a:endParaRPr lang="en-US" sz="1200" b="0">
                        <a:solidFill>
                          <a:schemeClr val="tx1">
                            <a:lumMod val="75000"/>
                            <a:lumOff val="25000"/>
                          </a:schemeClr>
                        </a:solidFill>
                        <a:effectLst/>
                        <a:latin typeface="+mj-lt"/>
                        <a:ea typeface="Aptos" panose="020B0004020202020204" pitchFamily="34" charset="0"/>
                        <a:cs typeface="Latha" panose="020B0604020202020204" pitchFamily="34" charset="0"/>
                      </a:endParaRPr>
                    </a:p>
                  </a:txBody>
                  <a:tcPr marL="182880" marR="182880" marT="182880" marB="182880"/>
                </a:tc>
                <a:tc>
                  <a:txBody>
                    <a:bodyPr/>
                    <a:lstStyle/>
                    <a:p>
                      <a:pPr marL="0" marR="0">
                        <a:lnSpc>
                          <a:spcPct val="107000"/>
                        </a:lnSpc>
                        <a:spcAft>
                          <a:spcPts val="800"/>
                        </a:spcAft>
                        <a:buNone/>
                      </a:pPr>
                      <a:r>
                        <a:rPr lang="en-US" sz="1200" b="0">
                          <a:solidFill>
                            <a:schemeClr val="tx1">
                              <a:lumMod val="75000"/>
                              <a:lumOff val="25000"/>
                            </a:schemeClr>
                          </a:solidFill>
                          <a:effectLst/>
                          <a:latin typeface="+mj-lt"/>
                        </a:rPr>
                        <a:t>Link to documentation where more information is available </a:t>
                      </a:r>
                      <a:endParaRPr lang="en-US" sz="1200" b="0">
                        <a:solidFill>
                          <a:schemeClr val="tx1">
                            <a:lumMod val="75000"/>
                            <a:lumOff val="25000"/>
                          </a:schemeClr>
                        </a:solidFill>
                        <a:effectLst/>
                        <a:latin typeface="+mj-lt"/>
                        <a:ea typeface="Aptos" panose="020B0004020202020204" pitchFamily="34" charset="0"/>
                        <a:cs typeface="Latha" panose="020B0604020202020204" pitchFamily="34" charset="0"/>
                      </a:endParaRPr>
                    </a:p>
                  </a:txBody>
                  <a:tcPr marL="182880" marR="182880" marT="182880" marB="182880"/>
                </a:tc>
                <a:extLst>
                  <a:ext uri="{0D108BD9-81ED-4DB2-BD59-A6C34878D82A}">
                    <a16:rowId xmlns:a16="http://schemas.microsoft.com/office/drawing/2014/main" val="4158942425"/>
                  </a:ext>
                </a:extLst>
              </a:tr>
              <a:tr h="680436">
                <a:tc>
                  <a:txBody>
                    <a:bodyPr/>
                    <a:lstStyle/>
                    <a:p>
                      <a:pPr marL="0" marR="0">
                        <a:lnSpc>
                          <a:spcPct val="107000"/>
                        </a:lnSpc>
                        <a:spcAft>
                          <a:spcPts val="800"/>
                        </a:spcAft>
                        <a:buNone/>
                      </a:pPr>
                      <a:r>
                        <a:rPr lang="en-US" sz="1200" b="0">
                          <a:solidFill>
                            <a:schemeClr val="tx1">
                              <a:lumMod val="75000"/>
                              <a:lumOff val="25000"/>
                            </a:schemeClr>
                          </a:solidFill>
                          <a:effectLst/>
                        </a:rPr>
                        <a:t>Have the AI suggestions been tested for bias? </a:t>
                      </a:r>
                      <a:endParaRPr lang="en-US" sz="1200" b="0">
                        <a:solidFill>
                          <a:schemeClr val="tx1">
                            <a:lumMod val="75000"/>
                            <a:lumOff val="25000"/>
                          </a:schemeClr>
                        </a:solidFill>
                        <a:effectLst/>
                        <a:latin typeface="+mj-lt"/>
                        <a:ea typeface="Aptos" panose="020B0004020202020204" pitchFamily="34" charset="0"/>
                        <a:cs typeface="Latha" panose="020B0604020202020204" pitchFamily="34" charset="0"/>
                      </a:endParaRPr>
                    </a:p>
                  </a:txBody>
                  <a:tcPr marL="182880" marR="182880" marT="182880" marB="182880"/>
                </a:tc>
                <a:tc>
                  <a:txBody>
                    <a:bodyPr/>
                    <a:lstStyle/>
                    <a:p>
                      <a:pPr marL="0" marR="0">
                        <a:lnSpc>
                          <a:spcPct val="107000"/>
                        </a:lnSpc>
                        <a:spcAft>
                          <a:spcPts val="800"/>
                        </a:spcAft>
                        <a:buNone/>
                      </a:pPr>
                      <a:r>
                        <a:rPr lang="en-US" sz="1200">
                          <a:solidFill>
                            <a:schemeClr val="tx1">
                              <a:lumMod val="75000"/>
                              <a:lumOff val="25000"/>
                            </a:schemeClr>
                          </a:solidFill>
                          <a:effectLst/>
                        </a:rPr>
                        <a:t>Yes, we conduct bias testing for AI suggestions as per our commitment to Microsoft’s Responsible AI standard. </a:t>
                      </a:r>
                    </a:p>
                    <a:p>
                      <a:pPr marL="0" marR="0">
                        <a:lnSpc>
                          <a:spcPct val="107000"/>
                        </a:lnSpc>
                        <a:spcAft>
                          <a:spcPts val="800"/>
                        </a:spcAft>
                        <a:buNone/>
                      </a:pPr>
                      <a:r>
                        <a:rPr lang="en-US" sz="1200" u="sng">
                          <a:solidFill>
                            <a:srgbClr val="0078D4"/>
                          </a:solidFill>
                          <a:effectLst/>
                          <a:hlinkClick r:id="rId2">
                            <a:extLst>
                              <a:ext uri="{A12FA001-AC4F-418D-AE19-62706E023703}">
                                <ahyp:hlinkClr xmlns:ahyp="http://schemas.microsoft.com/office/drawing/2018/hyperlinkcolor" val="tx"/>
                              </a:ext>
                            </a:extLst>
                          </a:hlinkClick>
                        </a:rPr>
                        <a:t>AI Transparency in People Skills</a:t>
                      </a:r>
                      <a:r>
                        <a:rPr lang="en-US" sz="1200">
                          <a:solidFill>
                            <a:srgbClr val="0078D4"/>
                          </a:solidFill>
                          <a:effectLst/>
                        </a:rPr>
                        <a:t> </a:t>
                      </a:r>
                    </a:p>
                    <a:p>
                      <a:pPr marL="0" marR="0">
                        <a:lnSpc>
                          <a:spcPct val="107000"/>
                        </a:lnSpc>
                        <a:spcAft>
                          <a:spcPts val="800"/>
                        </a:spcAft>
                        <a:buNone/>
                      </a:pPr>
                      <a:r>
                        <a:rPr lang="en-US" sz="1200" u="sng">
                          <a:solidFill>
                            <a:srgbClr val="0078D4"/>
                          </a:solidFill>
                          <a:effectLst/>
                          <a:hlinkClick r:id="rId3">
                            <a:extLst>
                              <a:ext uri="{A12FA001-AC4F-418D-AE19-62706E023703}">
                                <ahyp:hlinkClr xmlns:ahyp="http://schemas.microsoft.com/office/drawing/2018/hyperlinkcolor" val="tx"/>
                              </a:ext>
                            </a:extLst>
                          </a:hlinkClick>
                        </a:rPr>
                        <a:t>Microsoft’s commitment to Responsible AI</a:t>
                      </a:r>
                      <a:r>
                        <a:rPr lang="en-US" sz="1200">
                          <a:solidFill>
                            <a:srgbClr val="0078D4"/>
                          </a:solidFill>
                          <a:effectLst/>
                        </a:rPr>
                        <a:t> </a:t>
                      </a:r>
                    </a:p>
                    <a:p>
                      <a:pPr marL="0" marR="0">
                        <a:lnSpc>
                          <a:spcPct val="107000"/>
                        </a:lnSpc>
                        <a:spcAft>
                          <a:spcPts val="800"/>
                        </a:spcAft>
                        <a:buNone/>
                      </a:pPr>
                      <a:r>
                        <a:rPr lang="en-US" sz="1200" u="sng">
                          <a:solidFill>
                            <a:srgbClr val="0078D4"/>
                          </a:solidFill>
                          <a:effectLst/>
                          <a:hlinkClick r:id="rId4">
                            <a:extLst>
                              <a:ext uri="{A12FA001-AC4F-418D-AE19-62706E023703}">
                                <ahyp:hlinkClr xmlns:ahyp="http://schemas.microsoft.com/office/drawing/2018/hyperlinkcolor" val="tx"/>
                              </a:ext>
                            </a:extLst>
                          </a:hlinkClick>
                        </a:rPr>
                        <a:t>Microsoft Responsible AI standard</a:t>
                      </a:r>
                      <a:r>
                        <a:rPr lang="en-US" sz="1200">
                          <a:solidFill>
                            <a:srgbClr val="0078D4"/>
                          </a:solidFill>
                          <a:effectLst/>
                        </a:rPr>
                        <a:t> </a:t>
                      </a:r>
                    </a:p>
                  </a:txBody>
                  <a:tcPr marL="182880" marR="182880" marT="182880" marB="182880"/>
                </a:tc>
                <a:extLst>
                  <a:ext uri="{0D108BD9-81ED-4DB2-BD59-A6C34878D82A}">
                    <a16:rowId xmlns:a16="http://schemas.microsoft.com/office/drawing/2014/main" val="4223143344"/>
                  </a:ext>
                </a:extLst>
              </a:tr>
              <a:tr h="0">
                <a:tc>
                  <a:txBody>
                    <a:bodyPr/>
                    <a:lstStyle/>
                    <a:p>
                      <a:pPr marL="0" marR="0">
                        <a:lnSpc>
                          <a:spcPct val="107000"/>
                        </a:lnSpc>
                        <a:spcAft>
                          <a:spcPts val="800"/>
                        </a:spcAft>
                        <a:buNone/>
                      </a:pPr>
                      <a:r>
                        <a:rPr lang="en-US" sz="1200" b="0">
                          <a:solidFill>
                            <a:schemeClr val="tx1">
                              <a:lumMod val="75000"/>
                              <a:lumOff val="25000"/>
                            </a:schemeClr>
                          </a:solidFill>
                          <a:effectLst/>
                        </a:rPr>
                        <a:t>What are the limitations of People Skills? How can users minimize the impact of these limitations when using the system?</a:t>
                      </a:r>
                      <a:endParaRPr lang="en-US" sz="1200" b="0">
                        <a:solidFill>
                          <a:schemeClr val="tx1">
                            <a:lumMod val="75000"/>
                            <a:lumOff val="25000"/>
                          </a:schemeClr>
                        </a:solidFill>
                        <a:effectLst/>
                        <a:latin typeface="+mj-lt"/>
                        <a:ea typeface="Aptos" panose="020B0004020202020204" pitchFamily="34" charset="0"/>
                        <a:cs typeface="Latha" panose="020B0604020202020204" pitchFamily="34" charset="0"/>
                      </a:endParaRPr>
                    </a:p>
                  </a:txBody>
                  <a:tcPr marL="182880" marR="182880" marT="182880" marB="182880"/>
                </a:tc>
                <a:tc>
                  <a:txBody>
                    <a:bodyPr/>
                    <a:lstStyle/>
                    <a:p>
                      <a:pPr marL="0" marR="0">
                        <a:lnSpc>
                          <a:spcPct val="107000"/>
                        </a:lnSpc>
                        <a:spcAft>
                          <a:spcPts val="800"/>
                        </a:spcAft>
                        <a:buNone/>
                      </a:pPr>
                      <a:r>
                        <a:rPr lang="en-US" sz="1200">
                          <a:solidFill>
                            <a:schemeClr val="tx1">
                              <a:lumMod val="75000"/>
                              <a:lumOff val="25000"/>
                            </a:schemeClr>
                          </a:solidFill>
                          <a:effectLst/>
                        </a:rPr>
                        <a:t>Please refer to </a:t>
                      </a:r>
                      <a:r>
                        <a:rPr lang="en-US" sz="1200" u="sng">
                          <a:solidFill>
                            <a:srgbClr val="0078D4"/>
                          </a:solidFill>
                          <a:effectLst/>
                          <a:hlinkClick r:id="rId2">
                            <a:extLst>
                              <a:ext uri="{A12FA001-AC4F-418D-AE19-62706E023703}">
                                <ahyp:hlinkClr xmlns:ahyp="http://schemas.microsoft.com/office/drawing/2018/hyperlinkcolor" val="tx"/>
                              </a:ext>
                            </a:extLst>
                          </a:hlinkClick>
                        </a:rPr>
                        <a:t>AI Transparency in People Skills</a:t>
                      </a:r>
                      <a:r>
                        <a:rPr lang="en-US" sz="1200">
                          <a:solidFill>
                            <a:srgbClr val="0078D4"/>
                          </a:solidFill>
                          <a:effectLst/>
                        </a:rPr>
                        <a:t> </a:t>
                      </a:r>
                    </a:p>
                    <a:p>
                      <a:pPr marL="0" marR="0">
                        <a:lnSpc>
                          <a:spcPct val="107000"/>
                        </a:lnSpc>
                        <a:spcAft>
                          <a:spcPts val="800"/>
                        </a:spcAft>
                        <a:buNone/>
                      </a:pPr>
                      <a:r>
                        <a:rPr lang="en-US" sz="1200">
                          <a:solidFill>
                            <a:schemeClr val="tx1">
                              <a:lumMod val="75000"/>
                              <a:lumOff val="25000"/>
                            </a:schemeClr>
                          </a:solidFill>
                          <a:effectLst/>
                        </a:rPr>
                        <a:t> </a:t>
                      </a:r>
                      <a:endParaRPr lang="en-US" sz="1200">
                        <a:solidFill>
                          <a:schemeClr val="tx1">
                            <a:lumMod val="75000"/>
                            <a:lumOff val="25000"/>
                          </a:schemeClr>
                        </a:solidFill>
                        <a:effectLst/>
                        <a:latin typeface="+mn-lt"/>
                        <a:ea typeface="Aptos" panose="020B0004020202020204" pitchFamily="34" charset="0"/>
                        <a:cs typeface="Latha" panose="020B0604020202020204" pitchFamily="34" charset="0"/>
                      </a:endParaRPr>
                    </a:p>
                  </a:txBody>
                  <a:tcPr marL="182880" marR="182880" marT="182880" marB="182880"/>
                </a:tc>
                <a:extLst>
                  <a:ext uri="{0D108BD9-81ED-4DB2-BD59-A6C34878D82A}">
                    <a16:rowId xmlns:a16="http://schemas.microsoft.com/office/drawing/2014/main" val="2853919396"/>
                  </a:ext>
                </a:extLst>
              </a:tr>
              <a:tr h="0">
                <a:tc>
                  <a:txBody>
                    <a:bodyPr/>
                    <a:lstStyle/>
                    <a:p>
                      <a:pPr marL="0" marR="0">
                        <a:lnSpc>
                          <a:spcPct val="107000"/>
                        </a:lnSpc>
                        <a:spcAft>
                          <a:spcPts val="800"/>
                        </a:spcAft>
                        <a:buNone/>
                      </a:pPr>
                      <a:r>
                        <a:rPr lang="en-US" sz="1200" b="0">
                          <a:solidFill>
                            <a:schemeClr val="tx1">
                              <a:lumMod val="75000"/>
                              <a:lumOff val="25000"/>
                            </a:schemeClr>
                          </a:solidFill>
                          <a:effectLst/>
                        </a:rPr>
                        <a:t>What operational factors and settings allow for effective and responsible use of People Skills?</a:t>
                      </a:r>
                      <a:endParaRPr lang="en-US" sz="1200" b="0">
                        <a:solidFill>
                          <a:schemeClr val="tx1">
                            <a:lumMod val="75000"/>
                            <a:lumOff val="25000"/>
                          </a:schemeClr>
                        </a:solidFill>
                        <a:effectLst/>
                        <a:latin typeface="+mj-lt"/>
                        <a:ea typeface="Aptos" panose="020B0004020202020204" pitchFamily="34" charset="0"/>
                        <a:cs typeface="Latha" panose="020B0604020202020204" pitchFamily="34" charset="0"/>
                      </a:endParaRPr>
                    </a:p>
                  </a:txBody>
                  <a:tcPr marL="182880" marR="182880" marT="182880" marB="182880"/>
                </a:tc>
                <a:tc>
                  <a:txBody>
                    <a:bodyPr/>
                    <a:lstStyle/>
                    <a:p>
                      <a:pPr marL="0" marR="0">
                        <a:lnSpc>
                          <a:spcPct val="107000"/>
                        </a:lnSpc>
                        <a:spcAft>
                          <a:spcPts val="800"/>
                        </a:spcAft>
                        <a:buNone/>
                      </a:pPr>
                      <a:r>
                        <a:rPr lang="en-US" sz="1200">
                          <a:solidFill>
                            <a:schemeClr val="tx1">
                              <a:lumMod val="75000"/>
                              <a:lumOff val="25000"/>
                            </a:schemeClr>
                          </a:solidFill>
                          <a:effectLst/>
                        </a:rPr>
                        <a:t>Please refer to </a:t>
                      </a:r>
                      <a:r>
                        <a:rPr lang="en-US" sz="1200" u="sng">
                          <a:solidFill>
                            <a:srgbClr val="0078D4"/>
                          </a:solidFill>
                          <a:effectLst/>
                          <a:hlinkClick r:id="rId2">
                            <a:extLst>
                              <a:ext uri="{A12FA001-AC4F-418D-AE19-62706E023703}">
                                <ahyp:hlinkClr xmlns:ahyp="http://schemas.microsoft.com/office/drawing/2018/hyperlinkcolor" val="tx"/>
                              </a:ext>
                            </a:extLst>
                          </a:hlinkClick>
                        </a:rPr>
                        <a:t>AI Transparency in People Skills</a:t>
                      </a:r>
                      <a:r>
                        <a:rPr lang="en-US" sz="1200">
                          <a:solidFill>
                            <a:srgbClr val="0078D4"/>
                          </a:solidFill>
                          <a:effectLst/>
                        </a:rPr>
                        <a:t> </a:t>
                      </a:r>
                    </a:p>
                    <a:p>
                      <a:pPr marL="0" marR="0">
                        <a:lnSpc>
                          <a:spcPct val="107000"/>
                        </a:lnSpc>
                        <a:spcAft>
                          <a:spcPts val="800"/>
                        </a:spcAft>
                        <a:buNone/>
                      </a:pPr>
                      <a:r>
                        <a:rPr lang="en-US" sz="1200">
                          <a:solidFill>
                            <a:schemeClr val="tx1">
                              <a:lumMod val="75000"/>
                              <a:lumOff val="25000"/>
                            </a:schemeClr>
                          </a:solidFill>
                          <a:effectLst/>
                        </a:rPr>
                        <a:t> </a:t>
                      </a:r>
                      <a:endParaRPr lang="en-US" sz="1200">
                        <a:solidFill>
                          <a:schemeClr val="tx1">
                            <a:lumMod val="75000"/>
                            <a:lumOff val="25000"/>
                          </a:schemeClr>
                        </a:solidFill>
                        <a:effectLst/>
                        <a:latin typeface="+mn-lt"/>
                        <a:ea typeface="Aptos" panose="020B0004020202020204" pitchFamily="34" charset="0"/>
                        <a:cs typeface="Latha" panose="020B0604020202020204" pitchFamily="34" charset="0"/>
                      </a:endParaRPr>
                    </a:p>
                  </a:txBody>
                  <a:tcPr marL="182880" marR="182880" marT="182880" marB="182880"/>
                </a:tc>
                <a:extLst>
                  <a:ext uri="{0D108BD9-81ED-4DB2-BD59-A6C34878D82A}">
                    <a16:rowId xmlns:a16="http://schemas.microsoft.com/office/drawing/2014/main" val="1575407813"/>
                  </a:ext>
                </a:extLst>
              </a:tr>
              <a:tr h="0">
                <a:tc>
                  <a:txBody>
                    <a:bodyPr/>
                    <a:lstStyle/>
                    <a:p>
                      <a:pPr marL="0" marR="0">
                        <a:lnSpc>
                          <a:spcPct val="107000"/>
                        </a:lnSpc>
                        <a:spcAft>
                          <a:spcPts val="800"/>
                        </a:spcAft>
                        <a:buNone/>
                      </a:pPr>
                      <a:r>
                        <a:rPr lang="en-US" sz="1200" b="0">
                          <a:solidFill>
                            <a:schemeClr val="tx1">
                              <a:lumMod val="75000"/>
                              <a:lumOff val="25000"/>
                            </a:schemeClr>
                          </a:solidFill>
                          <a:effectLst/>
                        </a:rPr>
                        <a:t>Do users have control over skills in their profile? </a:t>
                      </a:r>
                      <a:endParaRPr lang="en-US" sz="1200" b="0">
                        <a:solidFill>
                          <a:schemeClr val="tx1">
                            <a:lumMod val="75000"/>
                            <a:lumOff val="25000"/>
                          </a:schemeClr>
                        </a:solidFill>
                        <a:effectLst/>
                        <a:latin typeface="+mj-lt"/>
                        <a:ea typeface="Aptos" panose="020B0004020202020204" pitchFamily="34" charset="0"/>
                        <a:cs typeface="Latha" panose="020B0604020202020204" pitchFamily="34" charset="0"/>
                      </a:endParaRPr>
                    </a:p>
                  </a:txBody>
                  <a:tcPr marL="182880" marR="182880" marT="182880" marB="182880"/>
                </a:tc>
                <a:tc>
                  <a:txBody>
                    <a:bodyPr/>
                    <a:lstStyle/>
                    <a:p>
                      <a:pPr marL="0" marR="0">
                        <a:lnSpc>
                          <a:spcPct val="107000"/>
                        </a:lnSpc>
                        <a:spcAft>
                          <a:spcPts val="800"/>
                        </a:spcAft>
                        <a:buNone/>
                      </a:pPr>
                      <a:r>
                        <a:rPr lang="en-US" sz="1200">
                          <a:solidFill>
                            <a:schemeClr val="tx1">
                              <a:lumMod val="75000"/>
                              <a:lumOff val="25000"/>
                            </a:schemeClr>
                          </a:solidFill>
                          <a:effectLst/>
                        </a:rPr>
                        <a:t>Users have complete control over their own skills profiles. They can choose to</a:t>
                      </a:r>
                      <a:r>
                        <a:rPr lang="en-US" sz="1200">
                          <a:solidFill>
                            <a:srgbClr val="0078D4"/>
                          </a:solidFill>
                          <a:effectLst/>
                        </a:rPr>
                        <a:t> </a:t>
                      </a:r>
                      <a:r>
                        <a:rPr lang="en-US" sz="1200" u="sng">
                          <a:solidFill>
                            <a:srgbClr val="0078D4"/>
                          </a:solidFill>
                          <a:effectLst/>
                          <a:hlinkClick r:id="rId5">
                            <a:extLst>
                              <a:ext uri="{A12FA001-AC4F-418D-AE19-62706E023703}">
                                <ahyp:hlinkClr xmlns:ahyp="http://schemas.microsoft.com/office/drawing/2018/hyperlinkcolor" val="tx"/>
                              </a:ext>
                            </a:extLst>
                          </a:hlinkClick>
                        </a:rPr>
                        <a:t>disable AI skill suggestions</a:t>
                      </a:r>
                      <a:r>
                        <a:rPr lang="en-US" sz="1200">
                          <a:solidFill>
                            <a:schemeClr val="tx1">
                              <a:lumMod val="75000"/>
                              <a:lumOff val="25000"/>
                            </a:schemeClr>
                          </a:solidFill>
                          <a:effectLst/>
                        </a:rPr>
                        <a:t> at any time. Users also decide where and if their skills are shared across Microsoft 365 through </a:t>
                      </a:r>
                      <a:r>
                        <a:rPr lang="en-US" sz="1200" u="sng">
                          <a:solidFill>
                            <a:srgbClr val="0078D4"/>
                          </a:solidFill>
                          <a:effectLst/>
                          <a:hlinkClick r:id="rId5">
                            <a:extLst>
                              <a:ext uri="{A12FA001-AC4F-418D-AE19-62706E023703}">
                                <ahyp:hlinkClr xmlns:ahyp="http://schemas.microsoft.com/office/drawing/2018/hyperlinkcolor" val="tx"/>
                              </a:ext>
                            </a:extLst>
                          </a:hlinkClick>
                        </a:rPr>
                        <a:t>settings in the Profile Editor</a:t>
                      </a:r>
                      <a:r>
                        <a:rPr lang="en-US" sz="1200">
                          <a:solidFill>
                            <a:srgbClr val="0078D4"/>
                          </a:solidFill>
                          <a:effectLst/>
                        </a:rPr>
                        <a:t>. </a:t>
                      </a:r>
                      <a:r>
                        <a:rPr lang="en-US" sz="1200" b="0" i="0" kern="1200">
                          <a:solidFill>
                            <a:schemeClr val="tx1">
                              <a:lumMod val="75000"/>
                              <a:lumOff val="25000"/>
                            </a:schemeClr>
                          </a:solidFill>
                          <a:effectLst/>
                          <a:latin typeface="+mn-lt"/>
                          <a:ea typeface="+mn-ea"/>
                          <a:cs typeface="+mn-cs"/>
                        </a:rPr>
                        <a:t>Skill details are securely stored and only visible to others if shared by the user.</a:t>
                      </a:r>
                      <a:endParaRPr lang="en-US" sz="1200" b="0">
                        <a:solidFill>
                          <a:schemeClr val="tx1">
                            <a:lumMod val="75000"/>
                            <a:lumOff val="25000"/>
                          </a:schemeClr>
                        </a:solidFill>
                        <a:effectLst/>
                        <a:latin typeface="+mn-lt"/>
                        <a:ea typeface="Aptos" panose="020B0004020202020204" pitchFamily="34" charset="0"/>
                        <a:cs typeface="Latha" panose="020B0604020202020204" pitchFamily="34" charset="0"/>
                      </a:endParaRPr>
                    </a:p>
                  </a:txBody>
                  <a:tcPr marL="182880" marR="182880" marT="182880" marB="182880"/>
                </a:tc>
                <a:extLst>
                  <a:ext uri="{0D108BD9-81ED-4DB2-BD59-A6C34878D82A}">
                    <a16:rowId xmlns:a16="http://schemas.microsoft.com/office/drawing/2014/main" val="213455029"/>
                  </a:ext>
                </a:extLst>
              </a:tr>
            </a:tbl>
          </a:graphicData>
        </a:graphic>
      </p:graphicFrame>
      <p:sp>
        <p:nvSpPr>
          <p:cNvPr id="2" name="Title 1">
            <a:extLst>
              <a:ext uri="{FF2B5EF4-FFF2-40B4-BE49-F238E27FC236}">
                <a16:creationId xmlns:a16="http://schemas.microsoft.com/office/drawing/2014/main" id="{1DBBF50E-0A37-508E-53FD-4CD9C05933A4}"/>
              </a:ext>
            </a:extLst>
          </p:cNvPr>
          <p:cNvSpPr txBox="1">
            <a:spLocks/>
          </p:cNvSpPr>
          <p:nvPr/>
        </p:nvSpPr>
        <p:spPr>
          <a:xfrm>
            <a:off x="548640" y="548640"/>
            <a:ext cx="8150860" cy="3077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2000" spc="-50">
                <a:solidFill>
                  <a:schemeClr val="tx1">
                    <a:lumMod val="75000"/>
                    <a:lumOff val="25000"/>
                  </a:schemeClr>
                </a:solidFill>
                <a:latin typeface="Segoe UI Semibold"/>
                <a:cs typeface="Segoe UI" pitchFamily="34" charset="0"/>
              </a:rPr>
              <a:t>List of Resources For Compliance Reviews</a:t>
            </a:r>
            <a:endParaRPr lang="en-CA" sz="2000">
              <a:solidFill>
                <a:schemeClr val="tx1">
                  <a:lumMod val="75000"/>
                  <a:lumOff val="25000"/>
                </a:schemeClr>
              </a:solidFill>
              <a:latin typeface="Segoe UI Semibold"/>
            </a:endParaRPr>
          </a:p>
        </p:txBody>
      </p:sp>
      <p:sp>
        <p:nvSpPr>
          <p:cNvPr id="5" name="TextBox 4">
            <a:extLst>
              <a:ext uri="{FF2B5EF4-FFF2-40B4-BE49-F238E27FC236}">
                <a16:creationId xmlns:a16="http://schemas.microsoft.com/office/drawing/2014/main" id="{32595E32-9211-5C1E-A55A-7AE4A2E31966}"/>
              </a:ext>
            </a:extLst>
          </p:cNvPr>
          <p:cNvSpPr txBox="1"/>
          <p:nvPr/>
        </p:nvSpPr>
        <p:spPr>
          <a:xfrm>
            <a:off x="548640" y="932740"/>
            <a:ext cx="8283330" cy="1938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chemeClr val="tx1">
                    <a:lumMod val="65000"/>
                    <a:lumOff val="35000"/>
                  </a:schemeClr>
                </a:solidFill>
                <a:effectLst/>
                <a:uLnTx/>
                <a:uFillTx/>
                <a:latin typeface="+mn-lt"/>
                <a:ea typeface="+mn-ea"/>
                <a:cs typeface="Segoe UI" panose="020B0502040204020203" pitchFamily="34" charset="0"/>
              </a:rPr>
              <a:t>Continued</a:t>
            </a:r>
          </a:p>
        </p:txBody>
      </p:sp>
    </p:spTree>
    <p:extLst>
      <p:ext uri="{BB962C8B-B14F-4D97-AF65-F5344CB8AC3E}">
        <p14:creationId xmlns:p14="http://schemas.microsoft.com/office/powerpoint/2010/main" val="35862461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96B6553-7068-756D-82FC-A6D04211752E}"/>
              </a:ext>
            </a:extLst>
          </p:cNvPr>
          <p:cNvGraphicFramePr>
            <a:graphicFrameLocks noGrp="1"/>
          </p:cNvGraphicFramePr>
          <p:nvPr>
            <p:extLst>
              <p:ext uri="{D42A27DB-BD31-4B8C-83A1-F6EECF244321}">
                <p14:modId xmlns:p14="http://schemas.microsoft.com/office/powerpoint/2010/main" val="4206449423"/>
              </p:ext>
            </p:extLst>
          </p:nvPr>
        </p:nvGraphicFramePr>
        <p:xfrm>
          <a:off x="548640" y="1463040"/>
          <a:ext cx="11142662" cy="5003891"/>
        </p:xfrm>
        <a:graphic>
          <a:graphicData uri="http://schemas.openxmlformats.org/drawingml/2006/table">
            <a:tbl>
              <a:tblPr firstCol="1" bandRow="1">
                <a:tableStyleId>{E8B1032C-EA38-4F05-BA0D-38AFFFC7BED3}</a:tableStyleId>
              </a:tblPr>
              <a:tblGrid>
                <a:gridCol w="2658140">
                  <a:extLst>
                    <a:ext uri="{9D8B030D-6E8A-4147-A177-3AD203B41FA5}">
                      <a16:colId xmlns:a16="http://schemas.microsoft.com/office/drawing/2014/main" val="2575019860"/>
                    </a:ext>
                  </a:extLst>
                </a:gridCol>
                <a:gridCol w="8484522">
                  <a:extLst>
                    <a:ext uri="{9D8B030D-6E8A-4147-A177-3AD203B41FA5}">
                      <a16:colId xmlns:a16="http://schemas.microsoft.com/office/drawing/2014/main" val="3610778788"/>
                    </a:ext>
                  </a:extLst>
                </a:gridCol>
              </a:tblGrid>
              <a:tr h="573372">
                <a:tc gridSpan="2">
                  <a:txBody>
                    <a:bodyPr/>
                    <a:lstStyle/>
                    <a:p>
                      <a:pPr algn="l" fontAlgn="b"/>
                      <a:r>
                        <a:rPr lang="en-US" sz="1100" b="0" u="none" strike="noStrike">
                          <a:solidFill>
                            <a:schemeClr val="tx1">
                              <a:lumMod val="75000"/>
                              <a:lumOff val="25000"/>
                            </a:schemeClr>
                          </a:solidFill>
                          <a:effectLst/>
                          <a:latin typeface="+mj-lt"/>
                        </a:rPr>
                        <a:t>SETUP RELATED</a:t>
                      </a:r>
                    </a:p>
                  </a:txBody>
                  <a:tcPr marT="91440" marB="91440" anchor="ctr"/>
                </a:tc>
                <a:tc hMerge="1">
                  <a:txBody>
                    <a:bodyPr/>
                    <a:lstStyle/>
                    <a:p>
                      <a:pPr algn="l" fontAlgn="b"/>
                      <a:endParaRPr lang="en-US" sz="1100" b="0" u="none" strike="noStrike">
                        <a:solidFill>
                          <a:schemeClr val="tx1">
                            <a:lumMod val="75000"/>
                            <a:lumOff val="25000"/>
                          </a:schemeClr>
                        </a:solidFill>
                        <a:effectLst/>
                        <a:latin typeface="+mn-lt"/>
                      </a:endParaRPr>
                    </a:p>
                  </a:txBody>
                  <a:tcPr marT="91440" marB="91440" anchor="ctr"/>
                </a:tc>
                <a:extLst>
                  <a:ext uri="{0D108BD9-81ED-4DB2-BD59-A6C34878D82A}">
                    <a16:rowId xmlns:a16="http://schemas.microsoft.com/office/drawing/2014/main" val="2204484685"/>
                  </a:ext>
                </a:extLst>
              </a:tr>
              <a:tr h="674016">
                <a:tc>
                  <a:txBody>
                    <a:bodyPr/>
                    <a:lstStyle/>
                    <a:p>
                      <a:pPr algn="l" fontAlgn="b"/>
                      <a:r>
                        <a:rPr lang="en-US" sz="1100" b="0" u="none" strike="noStrike">
                          <a:solidFill>
                            <a:schemeClr val="tx1">
                              <a:lumMod val="75000"/>
                              <a:lumOff val="25000"/>
                            </a:schemeClr>
                          </a:solidFill>
                          <a:effectLst/>
                          <a:latin typeface="+mj-lt"/>
                        </a:rPr>
                        <a:t>If I am uploading custom skills, Is the role to skill mapping file required? </a:t>
                      </a:r>
                    </a:p>
                  </a:txBody>
                  <a:tcPr marT="91440" marB="91440" anchor="ctr"/>
                </a:tc>
                <a:tc>
                  <a:txBody>
                    <a:bodyPr/>
                    <a:lstStyle/>
                    <a:p>
                      <a:pPr algn="l" fontAlgn="b"/>
                      <a:br>
                        <a:rPr lang="en-US" sz="1100" u="none" strike="noStrike">
                          <a:solidFill>
                            <a:schemeClr val="tx1">
                              <a:lumMod val="75000"/>
                              <a:lumOff val="25000"/>
                            </a:schemeClr>
                          </a:solidFill>
                          <a:effectLst/>
                        </a:rPr>
                      </a:br>
                      <a:r>
                        <a:rPr lang="en-US" sz="1100" b="0" u="none" strike="noStrike">
                          <a:solidFill>
                            <a:schemeClr val="tx1">
                              <a:lumMod val="75000"/>
                              <a:lumOff val="25000"/>
                            </a:schemeClr>
                          </a:solidFill>
                          <a:effectLst/>
                          <a:latin typeface="+mn-lt"/>
                        </a:rPr>
                        <a:t>Role to skill mapping file is optional. If a role to skill mapping file is not uploaded, our inferencing system will use the descriptions of the custom skills to match them to a user's work activity, in the same way that descriptions of skills in our default skills library are </a:t>
                      </a:r>
                      <a:br>
                        <a:rPr lang="en-US" sz="1100" b="0" u="none" strike="noStrike">
                          <a:solidFill>
                            <a:schemeClr val="tx1">
                              <a:lumMod val="75000"/>
                              <a:lumOff val="25000"/>
                            </a:schemeClr>
                          </a:solidFill>
                          <a:effectLst/>
                          <a:latin typeface="+mn-lt"/>
                        </a:rPr>
                      </a:br>
                      <a:r>
                        <a:rPr lang="en-US" sz="1100" b="0" u="none" strike="noStrike">
                          <a:solidFill>
                            <a:schemeClr val="tx1">
                              <a:lumMod val="75000"/>
                              <a:lumOff val="25000"/>
                            </a:schemeClr>
                          </a:solidFill>
                          <a:effectLst/>
                          <a:latin typeface="+mn-lt"/>
                        </a:rPr>
                        <a:t>used for context. </a:t>
                      </a:r>
                    </a:p>
                  </a:txBody>
                  <a:tcPr marT="91440" marB="91440" anchor="ctr"/>
                </a:tc>
                <a:extLst>
                  <a:ext uri="{0D108BD9-81ED-4DB2-BD59-A6C34878D82A}">
                    <a16:rowId xmlns:a16="http://schemas.microsoft.com/office/drawing/2014/main" val="1835542735"/>
                  </a:ext>
                </a:extLst>
              </a:tr>
              <a:tr h="1071203">
                <a:tc>
                  <a:txBody>
                    <a:bodyPr/>
                    <a:lstStyle/>
                    <a:p>
                      <a:pPr algn="l" fontAlgn="b"/>
                      <a:r>
                        <a:rPr lang="en-US" sz="1100" b="0" u="none" strike="noStrike">
                          <a:solidFill>
                            <a:schemeClr val="tx1">
                              <a:lumMod val="75000"/>
                              <a:lumOff val="25000"/>
                            </a:schemeClr>
                          </a:solidFill>
                          <a:effectLst/>
                          <a:latin typeface="+mj-lt"/>
                        </a:rPr>
                        <a:t>Is there a connector for 2-way sync of skills data with Workday or SAP SuccessFactors? </a:t>
                      </a:r>
                    </a:p>
                  </a:txBody>
                  <a:tcPr marT="91440" marB="91440" anchor="ctr"/>
                </a:tc>
                <a:tc>
                  <a:txBody>
                    <a:bodyPr/>
                    <a:lstStyle/>
                    <a:p>
                      <a:pPr algn="l" fontAlgn="b"/>
                      <a:br>
                        <a:rPr lang="en-US" sz="1100" u="none" strike="noStrike">
                          <a:solidFill>
                            <a:schemeClr val="tx1">
                              <a:lumMod val="75000"/>
                              <a:lumOff val="25000"/>
                            </a:schemeClr>
                          </a:solidFill>
                          <a:effectLst/>
                        </a:rPr>
                      </a:br>
                      <a:r>
                        <a:rPr lang="en-US" sz="1100" u="none" strike="noStrike">
                          <a:solidFill>
                            <a:schemeClr val="tx1">
                              <a:lumMod val="75000"/>
                              <a:lumOff val="25000"/>
                            </a:schemeClr>
                          </a:solidFill>
                          <a:effectLst/>
                        </a:rPr>
                        <a:t>We currently don't have dedicated connectors for Workday or SAP SuccessFactors. You are able to import user skills from third-party applications like Workday Skills Cloud via the "skills" attribute in Org. Data upload tool (there is a .csv file upload option and an automated blob connector for import) For export, confirmed user skills are available via the Profile endpoint in MS Graph API. </a:t>
                      </a:r>
                      <a:br>
                        <a:rPr lang="en-US" sz="1100" u="none" strike="noStrike">
                          <a:solidFill>
                            <a:schemeClr val="tx1">
                              <a:lumMod val="75000"/>
                              <a:lumOff val="25000"/>
                            </a:schemeClr>
                          </a:solidFill>
                          <a:effectLst/>
                        </a:rPr>
                      </a:br>
                      <a:r>
                        <a:rPr lang="en-US" sz="1100" u="none" strike="noStrike">
                          <a:solidFill>
                            <a:schemeClr val="tx1">
                              <a:lumMod val="75000"/>
                              <a:lumOff val="25000"/>
                            </a:schemeClr>
                          </a:solidFill>
                          <a:effectLst/>
                        </a:rPr>
                        <a:t>List skills - Microsoft Graph beta | Microsoft Learn Customers can configure their own connector to export skills from this endpoint and share them to third-party applications</a:t>
                      </a:r>
                      <a:br>
                        <a:rPr lang="en-US" sz="1100" u="none" strike="noStrike">
                          <a:solidFill>
                            <a:schemeClr val="tx1">
                              <a:lumMod val="75000"/>
                              <a:lumOff val="25000"/>
                            </a:schemeClr>
                          </a:solidFill>
                          <a:effectLst/>
                        </a:rPr>
                      </a:br>
                      <a:r>
                        <a:rPr lang="en-US" sz="1100" u="none" strike="noStrike">
                          <a:solidFill>
                            <a:schemeClr val="tx1">
                              <a:lumMod val="75000"/>
                              <a:lumOff val="25000"/>
                            </a:schemeClr>
                          </a:solidFill>
                          <a:effectLst/>
                        </a:rPr>
                        <a:t> </a:t>
                      </a:r>
                    </a:p>
                  </a:txBody>
                  <a:tcPr marT="91440" marB="91440" anchor="ctr"/>
                </a:tc>
                <a:extLst>
                  <a:ext uri="{0D108BD9-81ED-4DB2-BD59-A6C34878D82A}">
                    <a16:rowId xmlns:a16="http://schemas.microsoft.com/office/drawing/2014/main" val="74950353"/>
                  </a:ext>
                </a:extLst>
              </a:tr>
              <a:tr h="1031999">
                <a:tc>
                  <a:txBody>
                    <a:bodyPr/>
                    <a:lstStyle/>
                    <a:p>
                      <a:pPr algn="l" fontAlgn="b"/>
                      <a:r>
                        <a:rPr lang="en-US" sz="1100" b="0" u="none" strike="noStrike" kern="1200">
                          <a:solidFill>
                            <a:schemeClr val="tx1">
                              <a:lumMod val="75000"/>
                              <a:lumOff val="25000"/>
                            </a:schemeClr>
                          </a:solidFill>
                          <a:effectLst/>
                          <a:latin typeface="+mj-lt"/>
                          <a:ea typeface="+mn-ea"/>
                          <a:cs typeface="+mn-cs"/>
                        </a:rPr>
                        <a:t>How does the de-deduplication process work if we import similar custom skills (e.g. Artificial Intelligence) to those that are already in the default taxonomy? </a:t>
                      </a:r>
                    </a:p>
                    <a:p>
                      <a:pPr algn="l" fontAlgn="b"/>
                      <a:r>
                        <a:rPr lang="en-US" sz="1100" b="0" u="none" strike="noStrike" kern="1200">
                          <a:solidFill>
                            <a:schemeClr val="tx1">
                              <a:lumMod val="75000"/>
                              <a:lumOff val="25000"/>
                            </a:schemeClr>
                          </a:solidFill>
                          <a:effectLst/>
                          <a:latin typeface="+mj-lt"/>
                          <a:ea typeface="+mn-ea"/>
                          <a:cs typeface="+mn-cs"/>
                        </a:rPr>
                        <a:t>(e.g. AI) </a:t>
                      </a:r>
                    </a:p>
                  </a:txBody>
                  <a:tcPr marT="91440" marB="91440" anchor="ctr"/>
                </a:tc>
                <a:tc>
                  <a:txBody>
                    <a:bodyPr/>
                    <a:lstStyle/>
                    <a:p>
                      <a:pPr algn="l" fontAlgn="b"/>
                      <a:r>
                        <a:rPr lang="en-US" sz="1100" u="none" strike="noStrike">
                          <a:solidFill>
                            <a:schemeClr val="tx1">
                              <a:lumMod val="75000"/>
                              <a:lumOff val="25000"/>
                            </a:schemeClr>
                          </a:solidFill>
                          <a:effectLst/>
                        </a:rPr>
                        <a:t>Currently, we remove skills with the same name (i.e. exact match) if there is a duplicate across custom skills taxonomy and our  default taxonomy. However, we understand context during skill AI inferencing and know which skills are like each other. We have logic that eliminates similar skills, so if customer has a custom skill called AI and we have Artificial intelligence in our taxonomy, we expect only one of these to show up in the skill AI suggestions. (Note: both skills are still in the taxonomy, so users will still </a:t>
                      </a:r>
                      <a:br>
                        <a:rPr lang="en-US" sz="1100" u="none" strike="noStrike">
                          <a:solidFill>
                            <a:schemeClr val="tx1">
                              <a:lumMod val="75000"/>
                              <a:lumOff val="25000"/>
                            </a:schemeClr>
                          </a:solidFill>
                          <a:effectLst/>
                        </a:rPr>
                      </a:br>
                      <a:r>
                        <a:rPr lang="en-US" sz="1100" u="none" strike="noStrike">
                          <a:solidFill>
                            <a:schemeClr val="tx1">
                              <a:lumMod val="75000"/>
                              <a:lumOff val="25000"/>
                            </a:schemeClr>
                          </a:solidFill>
                          <a:effectLst/>
                        </a:rPr>
                        <a:t>be able to search for and add both skills manually)</a:t>
                      </a:r>
                      <a:endParaRPr lang="en-US" sz="1100" b="0" u="none" strike="noStrike">
                        <a:solidFill>
                          <a:schemeClr val="tx1">
                            <a:lumMod val="75000"/>
                            <a:lumOff val="25000"/>
                          </a:schemeClr>
                        </a:solidFill>
                        <a:effectLst/>
                      </a:endParaRPr>
                    </a:p>
                  </a:txBody>
                  <a:tcPr marT="91440" marB="91440" anchor="ctr"/>
                </a:tc>
                <a:extLst>
                  <a:ext uri="{0D108BD9-81ED-4DB2-BD59-A6C34878D82A}">
                    <a16:rowId xmlns:a16="http://schemas.microsoft.com/office/drawing/2014/main" val="3371563507"/>
                  </a:ext>
                </a:extLst>
              </a:tr>
              <a:tr h="1031999">
                <a:tc>
                  <a:txBody>
                    <a:bodyPr/>
                    <a:lstStyle/>
                    <a:p>
                      <a:pPr algn="l" fontAlgn="b"/>
                      <a:r>
                        <a:rPr lang="en-US" sz="1100" b="0" u="none" strike="noStrike">
                          <a:solidFill>
                            <a:schemeClr val="tx1">
                              <a:lumMod val="75000"/>
                              <a:lumOff val="25000"/>
                            </a:schemeClr>
                          </a:solidFill>
                          <a:effectLst/>
                          <a:latin typeface="+mj-lt"/>
                        </a:rPr>
                        <a:t>We have 70k skills in Workday and would like to add them all as custom skills. But we are getting an error message</a:t>
                      </a:r>
                    </a:p>
                  </a:txBody>
                  <a:tcPr marT="91440" marB="91440" anchor="ctr"/>
                </a:tc>
                <a:tc>
                  <a:txBody>
                    <a:bodyPr/>
                    <a:lstStyle/>
                    <a:p>
                      <a:pPr algn="l" fontAlgn="b"/>
                      <a:r>
                        <a:rPr lang="en-US" sz="1100" u="none" strike="noStrike">
                          <a:solidFill>
                            <a:schemeClr val="tx1">
                              <a:lumMod val="75000"/>
                              <a:lumOff val="25000"/>
                            </a:schemeClr>
                          </a:solidFill>
                          <a:effectLst/>
                        </a:rPr>
                        <a:t>We have a limit of 5k custom skills, and cannot support more that that. In this case, we advise customers to reconcile which of </a:t>
                      </a:r>
                      <a:br>
                        <a:rPr lang="en-US" sz="1100" u="none" strike="noStrike">
                          <a:solidFill>
                            <a:schemeClr val="tx1">
                              <a:lumMod val="75000"/>
                              <a:lumOff val="25000"/>
                            </a:schemeClr>
                          </a:solidFill>
                          <a:effectLst/>
                        </a:rPr>
                      </a:br>
                      <a:r>
                        <a:rPr lang="en-US" sz="1100" u="none" strike="noStrike">
                          <a:solidFill>
                            <a:schemeClr val="tx1">
                              <a:lumMod val="75000"/>
                              <a:lumOff val="25000"/>
                            </a:schemeClr>
                          </a:solidFill>
                          <a:effectLst/>
                        </a:rPr>
                        <a:t>the 70k skills are actually been assigned to users and only import those skills, as they will likely be less than 5k. Although third-party applications like Workday have 70k skills in their taxonomy, only a small percentage are typically assigned to users. </a:t>
                      </a:r>
                    </a:p>
                  </a:txBody>
                  <a:tcPr marT="91440" marB="91440" anchor="ctr"/>
                </a:tc>
                <a:extLst>
                  <a:ext uri="{0D108BD9-81ED-4DB2-BD59-A6C34878D82A}">
                    <a16:rowId xmlns:a16="http://schemas.microsoft.com/office/drawing/2014/main" val="3534577244"/>
                  </a:ext>
                </a:extLst>
              </a:tr>
            </a:tbl>
          </a:graphicData>
        </a:graphic>
      </p:graphicFrame>
      <p:sp>
        <p:nvSpPr>
          <p:cNvPr id="11" name="Title 1">
            <a:extLst>
              <a:ext uri="{FF2B5EF4-FFF2-40B4-BE49-F238E27FC236}">
                <a16:creationId xmlns:a16="http://schemas.microsoft.com/office/drawing/2014/main" id="{3D1BE0D2-FBE9-EAD4-D365-FDE639B3EFC6}"/>
              </a:ext>
            </a:extLst>
          </p:cNvPr>
          <p:cNvSpPr txBox="1">
            <a:spLocks/>
          </p:cNvSpPr>
          <p:nvPr/>
        </p:nvSpPr>
        <p:spPr>
          <a:xfrm>
            <a:off x="548640" y="548640"/>
            <a:ext cx="832104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3200" spc="-50">
                <a:gradFill>
                  <a:gsLst>
                    <a:gs pos="0">
                      <a:srgbClr val="2764E7"/>
                    </a:gs>
                    <a:gs pos="100000">
                      <a:srgbClr val="20BBC6"/>
                    </a:gs>
                    <a:gs pos="100000">
                      <a:schemeClr val="accent6">
                        <a:lumMod val="60000"/>
                        <a:lumOff val="40000"/>
                      </a:schemeClr>
                    </a:gs>
                  </a:gsLst>
                  <a:lin ang="2400000" scaled="0"/>
                </a:gradFill>
                <a:latin typeface="Segoe UI Semibold"/>
                <a:cs typeface="Segoe UI"/>
              </a:rPr>
              <a:t>FAQ</a:t>
            </a:r>
            <a:endParaRPr lang="en-US"/>
          </a:p>
        </p:txBody>
      </p:sp>
    </p:spTree>
    <p:extLst>
      <p:ext uri="{BB962C8B-B14F-4D97-AF65-F5344CB8AC3E}">
        <p14:creationId xmlns:p14="http://schemas.microsoft.com/office/powerpoint/2010/main" val="19535332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8794A-2E56-6071-0B2F-F78AAE1CAFFB}"/>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AC0596F-6269-2C31-A592-5D85D6884FBB}"/>
              </a:ext>
            </a:extLst>
          </p:cNvPr>
          <p:cNvGraphicFramePr>
            <a:graphicFrameLocks noGrp="1"/>
          </p:cNvGraphicFramePr>
          <p:nvPr>
            <p:extLst>
              <p:ext uri="{D42A27DB-BD31-4B8C-83A1-F6EECF244321}">
                <p14:modId xmlns:p14="http://schemas.microsoft.com/office/powerpoint/2010/main" val="75683509"/>
              </p:ext>
            </p:extLst>
          </p:nvPr>
        </p:nvGraphicFramePr>
        <p:xfrm>
          <a:off x="548640" y="1463040"/>
          <a:ext cx="11142662" cy="5040191"/>
        </p:xfrm>
        <a:graphic>
          <a:graphicData uri="http://schemas.openxmlformats.org/drawingml/2006/table">
            <a:tbl>
              <a:tblPr firstCol="1" bandRow="1">
                <a:tableStyleId>{E8B1032C-EA38-4F05-BA0D-38AFFFC7BED3}</a:tableStyleId>
              </a:tblPr>
              <a:tblGrid>
                <a:gridCol w="2955851">
                  <a:extLst>
                    <a:ext uri="{9D8B030D-6E8A-4147-A177-3AD203B41FA5}">
                      <a16:colId xmlns:a16="http://schemas.microsoft.com/office/drawing/2014/main" val="2575019860"/>
                    </a:ext>
                  </a:extLst>
                </a:gridCol>
                <a:gridCol w="8186811">
                  <a:extLst>
                    <a:ext uri="{9D8B030D-6E8A-4147-A177-3AD203B41FA5}">
                      <a16:colId xmlns:a16="http://schemas.microsoft.com/office/drawing/2014/main" val="3610778788"/>
                    </a:ext>
                  </a:extLst>
                </a:gridCol>
              </a:tblGrid>
              <a:tr h="437711">
                <a:tc gridSpan="2">
                  <a:txBody>
                    <a:bodyPr/>
                    <a:lstStyle/>
                    <a:p>
                      <a:pPr algn="l" fontAlgn="b"/>
                      <a:r>
                        <a:rPr lang="en-US" sz="1100" b="0" u="none" strike="noStrike" kern="1200">
                          <a:solidFill>
                            <a:schemeClr val="tx1">
                              <a:lumMod val="75000"/>
                              <a:lumOff val="25000"/>
                            </a:schemeClr>
                          </a:solidFill>
                          <a:effectLst/>
                          <a:latin typeface="+mj-lt"/>
                          <a:ea typeface="+mn-ea"/>
                          <a:cs typeface="+mn-cs"/>
                        </a:rPr>
                        <a:t>SKILL AI INFERENCING</a:t>
                      </a:r>
                    </a:p>
                  </a:txBody>
                  <a:tcPr marT="91440" marB="91440" anchor="ctr"/>
                </a:tc>
                <a:tc hMerge="1">
                  <a:txBody>
                    <a:bodyPr/>
                    <a:lstStyle/>
                    <a:p>
                      <a:pPr algn="l" fontAlgn="b"/>
                      <a:endParaRPr lang="en-US" sz="1100" b="0" u="none" strike="noStrike">
                        <a:solidFill>
                          <a:schemeClr val="tx1">
                            <a:lumMod val="75000"/>
                            <a:lumOff val="25000"/>
                          </a:schemeClr>
                        </a:solidFill>
                        <a:effectLst/>
                      </a:endParaRPr>
                    </a:p>
                  </a:txBody>
                  <a:tcPr marT="91440" marB="91440" anchor="ctr"/>
                </a:tc>
                <a:extLst>
                  <a:ext uri="{0D108BD9-81ED-4DB2-BD59-A6C34878D82A}">
                    <a16:rowId xmlns:a16="http://schemas.microsoft.com/office/drawing/2014/main" val="882926074"/>
                  </a:ext>
                </a:extLst>
              </a:tr>
              <a:tr h="437711">
                <a:tc>
                  <a:txBody>
                    <a:bodyPr/>
                    <a:lstStyle/>
                    <a:p>
                      <a:pPr algn="l" fontAlgn="b"/>
                      <a:r>
                        <a:rPr lang="en-US" sz="1100" b="0" u="none" strike="noStrike">
                          <a:solidFill>
                            <a:schemeClr val="tx1">
                              <a:lumMod val="75000"/>
                              <a:lumOff val="25000"/>
                            </a:schemeClr>
                          </a:solidFill>
                          <a:effectLst/>
                          <a:latin typeface="+mj-lt"/>
                        </a:rPr>
                        <a:t>Can you import user skills from their LinkedIn Profiles? </a:t>
                      </a:r>
                    </a:p>
                  </a:txBody>
                  <a:tcPr marT="91440" marB="91440" anchor="ctr"/>
                </a:tc>
                <a:tc>
                  <a:txBody>
                    <a:bodyPr/>
                    <a:lstStyle/>
                    <a:p>
                      <a:pPr marL="0" marR="0" lvl="0" indent="0" algn="l" defTabSz="932742" rtl="0" eaLnBrk="1" fontAlgn="b" latinLnBrk="0" hangingPunct="1">
                        <a:lnSpc>
                          <a:spcPct val="100000"/>
                        </a:lnSpc>
                        <a:spcBef>
                          <a:spcPts val="0"/>
                        </a:spcBef>
                        <a:spcAft>
                          <a:spcPts val="0"/>
                        </a:spcAft>
                        <a:buClrTx/>
                        <a:buSzTx/>
                        <a:buFontTx/>
                        <a:buNone/>
                        <a:tabLst/>
                        <a:defRPr/>
                      </a:pPr>
                      <a:r>
                        <a:rPr lang="en-US" sz="1100" u="none" strike="noStrike">
                          <a:solidFill>
                            <a:schemeClr val="tx1">
                              <a:lumMod val="75000"/>
                              <a:lumOff val="25000"/>
                            </a:schemeClr>
                          </a:solidFill>
                          <a:effectLst/>
                        </a:rPr>
                        <a:t>Not at the moment </a:t>
                      </a:r>
                    </a:p>
                  </a:txBody>
                  <a:tcPr marT="91440" marB="0" anchor="ctr"/>
                </a:tc>
                <a:extLst>
                  <a:ext uri="{0D108BD9-81ED-4DB2-BD59-A6C34878D82A}">
                    <a16:rowId xmlns:a16="http://schemas.microsoft.com/office/drawing/2014/main" val="8453071"/>
                  </a:ext>
                </a:extLst>
              </a:tr>
              <a:tr h="643154">
                <a:tc>
                  <a:txBody>
                    <a:bodyPr/>
                    <a:lstStyle/>
                    <a:p>
                      <a:pPr algn="l" fontAlgn="b"/>
                      <a:r>
                        <a:rPr lang="en-US" sz="1100" b="0" u="none" strike="noStrike">
                          <a:solidFill>
                            <a:schemeClr val="tx1">
                              <a:lumMod val="75000"/>
                              <a:lumOff val="25000"/>
                            </a:schemeClr>
                          </a:solidFill>
                          <a:effectLst/>
                          <a:latin typeface="+mj-lt"/>
                        </a:rPr>
                        <a:t>How do you validate if skills are accurate? How can we identify who is an expert in some skill vs someone who is a beginner? </a:t>
                      </a:r>
                    </a:p>
                  </a:txBody>
                  <a:tcPr marT="91440" marB="91440" anchor="ctr"/>
                </a:tc>
                <a:tc>
                  <a:txBody>
                    <a:bodyPr/>
                    <a:lstStyle/>
                    <a:p>
                      <a:pPr algn="l" fontAlgn="b"/>
                      <a:br>
                        <a:rPr lang="en-US" sz="1100" u="none" strike="noStrike">
                          <a:solidFill>
                            <a:schemeClr val="tx1">
                              <a:lumMod val="75000"/>
                              <a:lumOff val="25000"/>
                            </a:schemeClr>
                          </a:solidFill>
                          <a:effectLst/>
                        </a:rPr>
                      </a:br>
                      <a:r>
                        <a:rPr lang="en-US" sz="1100" u="none" strike="noStrike">
                          <a:solidFill>
                            <a:schemeClr val="tx1">
                              <a:lumMod val="75000"/>
                              <a:lumOff val="25000"/>
                            </a:schemeClr>
                          </a:solidFill>
                          <a:effectLst/>
                        </a:rPr>
                        <a:t>We currently rely on user validation only - a user is responsible for confirming whether or not they have a skill suggestion. </a:t>
                      </a:r>
                      <a:br>
                        <a:rPr lang="en-US" sz="1100" u="none" strike="noStrike">
                          <a:solidFill>
                            <a:schemeClr val="tx1">
                              <a:lumMod val="75000"/>
                              <a:lumOff val="25000"/>
                            </a:schemeClr>
                          </a:solidFill>
                          <a:effectLst/>
                        </a:rPr>
                      </a:br>
                      <a:r>
                        <a:rPr lang="en-US" sz="1100" u="none" strike="noStrike">
                          <a:solidFill>
                            <a:schemeClr val="tx1">
                              <a:lumMod val="75000"/>
                              <a:lumOff val="25000"/>
                            </a:schemeClr>
                          </a:solidFill>
                          <a:effectLst/>
                        </a:rPr>
                        <a:t>We currently do not offer the capability to identify skills expertise. </a:t>
                      </a:r>
                      <a:br>
                        <a:rPr lang="en-US" sz="1100" u="none" strike="noStrike">
                          <a:solidFill>
                            <a:schemeClr val="tx1">
                              <a:lumMod val="75000"/>
                              <a:lumOff val="25000"/>
                            </a:schemeClr>
                          </a:solidFill>
                          <a:effectLst/>
                        </a:rPr>
                      </a:br>
                      <a:endParaRPr lang="en-US" sz="1100" u="none" strike="noStrike">
                        <a:solidFill>
                          <a:schemeClr val="tx1">
                            <a:lumMod val="75000"/>
                            <a:lumOff val="25000"/>
                          </a:schemeClr>
                        </a:solidFill>
                        <a:effectLst/>
                      </a:endParaRPr>
                    </a:p>
                  </a:txBody>
                  <a:tcPr marT="91440" marB="91440" anchor="ctr"/>
                </a:tc>
                <a:extLst>
                  <a:ext uri="{0D108BD9-81ED-4DB2-BD59-A6C34878D82A}">
                    <a16:rowId xmlns:a16="http://schemas.microsoft.com/office/drawing/2014/main" val="134947489"/>
                  </a:ext>
                </a:extLst>
              </a:tr>
              <a:tr h="437711">
                <a:tc>
                  <a:txBody>
                    <a:bodyPr/>
                    <a:lstStyle/>
                    <a:p>
                      <a:pPr algn="l" fontAlgn="b"/>
                      <a:r>
                        <a:rPr lang="en-US" sz="1100" b="0" u="none" strike="noStrike">
                          <a:solidFill>
                            <a:schemeClr val="tx1">
                              <a:lumMod val="75000"/>
                              <a:lumOff val="25000"/>
                            </a:schemeClr>
                          </a:solidFill>
                          <a:effectLst/>
                          <a:latin typeface="+mj-lt"/>
                        </a:rPr>
                        <a:t>Are skills recommendations based on the courses taken in Viva Learning? </a:t>
                      </a:r>
                    </a:p>
                  </a:txBody>
                  <a:tcPr marT="91440" marB="91440" anchor="ctr"/>
                </a:tc>
                <a:tc>
                  <a:txBody>
                    <a:bodyPr/>
                    <a:lstStyle/>
                    <a:p>
                      <a:pPr algn="l" fontAlgn="b"/>
                      <a:r>
                        <a:rPr lang="en-US" sz="1100" u="none" strike="noStrike">
                          <a:solidFill>
                            <a:schemeClr val="tx1">
                              <a:lumMod val="75000"/>
                              <a:lumOff val="25000"/>
                            </a:schemeClr>
                          </a:solidFill>
                          <a:effectLst/>
                        </a:rPr>
                        <a:t>Not at the moment </a:t>
                      </a:r>
                    </a:p>
                  </a:txBody>
                  <a:tcPr marT="91440" marB="91440" anchor="ctr"/>
                </a:tc>
                <a:extLst>
                  <a:ext uri="{0D108BD9-81ED-4DB2-BD59-A6C34878D82A}">
                    <a16:rowId xmlns:a16="http://schemas.microsoft.com/office/drawing/2014/main" val="3933443291"/>
                  </a:ext>
                </a:extLst>
              </a:tr>
              <a:tr h="765932">
                <a:tc>
                  <a:txBody>
                    <a:bodyPr/>
                    <a:lstStyle/>
                    <a:p>
                      <a:pPr algn="l" fontAlgn="b"/>
                      <a:r>
                        <a:rPr lang="en-US" sz="1100" b="0" u="none" strike="noStrike">
                          <a:solidFill>
                            <a:schemeClr val="tx1">
                              <a:lumMod val="75000"/>
                              <a:lumOff val="25000"/>
                            </a:schemeClr>
                          </a:solidFill>
                          <a:effectLst/>
                          <a:latin typeface="+mj-lt"/>
                        </a:rPr>
                        <a:t>How important is job title? What to do if the job titles of users is missing/inaccurate in AAD/Entra? </a:t>
                      </a:r>
                    </a:p>
                  </a:txBody>
                  <a:tcPr marT="91440" marB="91440" anchor="ctr"/>
                </a:tc>
                <a:tc>
                  <a:txBody>
                    <a:bodyPr/>
                    <a:lstStyle/>
                    <a:p>
                      <a:pPr algn="l" fontAlgn="b"/>
                      <a:r>
                        <a:rPr lang="en-US" sz="1100" u="none" strike="noStrike">
                          <a:solidFill>
                            <a:schemeClr val="tx1">
                              <a:lumMod val="75000"/>
                              <a:lumOff val="25000"/>
                            </a:schemeClr>
                          </a:solidFill>
                          <a:effectLst/>
                        </a:rPr>
                        <a:t>Job titles play an important role in skills inferencing because they provide context about an employee's role and responsibilities within an organization. This context helps the inferencing system accurately match and suggest relevant skills. If your organization has incomplete or missing job title data, you can use the Org. Data upload tool  to upload a secondary job title which our system will use instead of the Entra job titles. (there is a .csv file upload option and an automated blob connector for import) </a:t>
                      </a:r>
                    </a:p>
                  </a:txBody>
                  <a:tcPr marT="91440" marB="91440" anchor="ctr"/>
                </a:tc>
                <a:extLst>
                  <a:ext uri="{0D108BD9-81ED-4DB2-BD59-A6C34878D82A}">
                    <a16:rowId xmlns:a16="http://schemas.microsoft.com/office/drawing/2014/main" val="1039853453"/>
                  </a:ext>
                </a:extLst>
              </a:tr>
              <a:tr h="1401156">
                <a:tc>
                  <a:txBody>
                    <a:bodyPr/>
                    <a:lstStyle/>
                    <a:p>
                      <a:pPr marL="0" marR="0" lvl="0" indent="0" algn="l" defTabSz="932742" rtl="0" eaLnBrk="1" fontAlgn="b" latinLnBrk="0" hangingPunct="1">
                        <a:lnSpc>
                          <a:spcPct val="100000"/>
                        </a:lnSpc>
                        <a:spcBef>
                          <a:spcPts val="0"/>
                        </a:spcBef>
                        <a:spcAft>
                          <a:spcPts val="0"/>
                        </a:spcAft>
                        <a:buClrTx/>
                        <a:buSzTx/>
                        <a:buFontTx/>
                        <a:buNone/>
                        <a:tabLst/>
                        <a:defRPr/>
                      </a:pPr>
                      <a:r>
                        <a:rPr lang="en-US" sz="1100" b="0" u="none" strike="noStrike" kern="1200">
                          <a:solidFill>
                            <a:schemeClr val="tx1">
                              <a:lumMod val="75000"/>
                              <a:lumOff val="25000"/>
                            </a:schemeClr>
                          </a:solidFill>
                          <a:effectLst/>
                          <a:latin typeface="+mj-lt"/>
                          <a:ea typeface="+mn-ea"/>
                          <a:cs typeface="+mn-cs"/>
                        </a:rPr>
                        <a:t>Some users are not getting any inferencing suggestions</a:t>
                      </a:r>
                    </a:p>
                  </a:txBody>
                  <a:tcPr marT="91440" marB="91440" anchor="ctr"/>
                </a:tc>
                <a:tc>
                  <a:txBody>
                    <a:bodyPr/>
                    <a:lstStyle/>
                    <a:p>
                      <a:pPr algn="l" fontAlgn="b"/>
                      <a:r>
                        <a:rPr lang="en-US" sz="1100" u="none" strike="noStrike">
                          <a:solidFill>
                            <a:schemeClr val="tx1">
                              <a:lumMod val="75000"/>
                              <a:lumOff val="25000"/>
                            </a:schemeClr>
                          </a:solidFill>
                          <a:effectLst/>
                        </a:rPr>
                        <a:t>First, check if the user or the admin has turned off skill inferencing suggestions in the settings  (Note: admin can turn off skill suggestions for the tenant by creating an access policy using Feature Access Management) We expect skill suggestions to be limited in the following cases: </a:t>
                      </a:r>
                      <a:br>
                        <a:rPr lang="en-US" sz="1100" u="none" strike="noStrike">
                          <a:solidFill>
                            <a:schemeClr val="tx1">
                              <a:lumMod val="75000"/>
                              <a:lumOff val="25000"/>
                            </a:schemeClr>
                          </a:solidFill>
                          <a:effectLst/>
                        </a:rPr>
                      </a:br>
                      <a:br>
                        <a:rPr lang="en-US" sz="1100" u="none" strike="noStrike">
                          <a:solidFill>
                            <a:schemeClr val="tx1">
                              <a:lumMod val="75000"/>
                              <a:lumOff val="25000"/>
                            </a:schemeClr>
                          </a:solidFill>
                          <a:effectLst/>
                        </a:rPr>
                      </a:br>
                      <a:r>
                        <a:rPr lang="en-US" sz="1100" u="none" strike="noStrike">
                          <a:solidFill>
                            <a:schemeClr val="tx1">
                              <a:lumMod val="75000"/>
                              <a:lumOff val="25000"/>
                            </a:schemeClr>
                          </a:solidFill>
                          <a:effectLst/>
                        </a:rPr>
                        <a:t>We rely on M365 user activity to generate signals for AI inferencing. Performance may be limited for users who do not spend considerable time in M365 (e.g. front line, field workers)</a:t>
                      </a:r>
                    </a:p>
                    <a:p>
                      <a:pPr algn="l" fontAlgn="b"/>
                      <a:r>
                        <a:rPr lang="en-US" sz="1100" u="none" strike="noStrike">
                          <a:solidFill>
                            <a:schemeClr val="tx1">
                              <a:lumMod val="75000"/>
                              <a:lumOff val="25000"/>
                            </a:schemeClr>
                          </a:solidFill>
                          <a:effectLst/>
                        </a:rPr>
                        <a:t>  </a:t>
                      </a:r>
                      <a:br>
                        <a:rPr lang="en-US" sz="1100" u="none" strike="noStrike">
                          <a:solidFill>
                            <a:schemeClr val="tx1">
                              <a:lumMod val="75000"/>
                              <a:lumOff val="25000"/>
                            </a:schemeClr>
                          </a:solidFill>
                          <a:effectLst/>
                        </a:rPr>
                      </a:br>
                      <a:r>
                        <a:rPr lang="en-US" sz="1100" u="none" strike="noStrike">
                          <a:solidFill>
                            <a:schemeClr val="tx1">
                              <a:lumMod val="75000"/>
                              <a:lumOff val="25000"/>
                            </a:schemeClr>
                          </a:solidFill>
                          <a:effectLst/>
                        </a:rPr>
                        <a:t>Microsoft restricts certain sensitive skills from appearing in AI suggestions to comply with responsible AI best practices. AI suggestions may be limited for customers in industries which have higher restrictions on sharing sensitive skills, such as Healthcare or Legal</a:t>
                      </a:r>
                    </a:p>
                  </a:txBody>
                  <a:tcPr marT="91440" marB="91440" anchor="ctr"/>
                </a:tc>
                <a:extLst>
                  <a:ext uri="{0D108BD9-81ED-4DB2-BD59-A6C34878D82A}">
                    <a16:rowId xmlns:a16="http://schemas.microsoft.com/office/drawing/2014/main" val="2062088721"/>
                  </a:ext>
                </a:extLst>
              </a:tr>
            </a:tbl>
          </a:graphicData>
        </a:graphic>
      </p:graphicFrame>
      <p:sp>
        <p:nvSpPr>
          <p:cNvPr id="2" name="Title 1">
            <a:extLst>
              <a:ext uri="{FF2B5EF4-FFF2-40B4-BE49-F238E27FC236}">
                <a16:creationId xmlns:a16="http://schemas.microsoft.com/office/drawing/2014/main" id="{8A64A334-A0B5-452D-BE3E-94E2C43F05A3}"/>
              </a:ext>
            </a:extLst>
          </p:cNvPr>
          <p:cNvSpPr txBox="1">
            <a:spLocks/>
          </p:cNvSpPr>
          <p:nvPr/>
        </p:nvSpPr>
        <p:spPr>
          <a:xfrm>
            <a:off x="548640" y="548640"/>
            <a:ext cx="8150860" cy="3077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2000" spc="-50">
                <a:solidFill>
                  <a:schemeClr val="tx1">
                    <a:lumMod val="75000"/>
                    <a:lumOff val="25000"/>
                  </a:schemeClr>
                </a:solidFill>
                <a:latin typeface="Segoe UI Semibold"/>
                <a:cs typeface="Segoe UI" pitchFamily="34" charset="0"/>
              </a:rPr>
              <a:t>FAQ</a:t>
            </a:r>
            <a:endParaRPr lang="en-CA" sz="2000">
              <a:solidFill>
                <a:schemeClr val="tx1">
                  <a:lumMod val="75000"/>
                  <a:lumOff val="25000"/>
                </a:schemeClr>
              </a:solidFill>
              <a:latin typeface="Segoe UI Semibold"/>
            </a:endParaRPr>
          </a:p>
        </p:txBody>
      </p:sp>
      <p:sp>
        <p:nvSpPr>
          <p:cNvPr id="4" name="TextBox 3">
            <a:extLst>
              <a:ext uri="{FF2B5EF4-FFF2-40B4-BE49-F238E27FC236}">
                <a16:creationId xmlns:a16="http://schemas.microsoft.com/office/drawing/2014/main" id="{3CA1C2BD-E3CF-C999-A7FE-3579DA69B9A2}"/>
              </a:ext>
            </a:extLst>
          </p:cNvPr>
          <p:cNvSpPr txBox="1"/>
          <p:nvPr/>
        </p:nvSpPr>
        <p:spPr>
          <a:xfrm>
            <a:off x="548640" y="932740"/>
            <a:ext cx="8283330" cy="1938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chemeClr val="tx1">
                    <a:lumMod val="65000"/>
                    <a:lumOff val="35000"/>
                  </a:schemeClr>
                </a:solidFill>
                <a:effectLst/>
                <a:uLnTx/>
                <a:uFillTx/>
                <a:latin typeface="+mn-lt"/>
                <a:ea typeface="+mn-ea"/>
                <a:cs typeface="Segoe UI" panose="020B0502040204020203" pitchFamily="34" charset="0"/>
              </a:rPr>
              <a:t>Continued</a:t>
            </a:r>
          </a:p>
        </p:txBody>
      </p:sp>
    </p:spTree>
    <p:extLst>
      <p:ext uri="{BB962C8B-B14F-4D97-AF65-F5344CB8AC3E}">
        <p14:creationId xmlns:p14="http://schemas.microsoft.com/office/powerpoint/2010/main" val="1580702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98F76-D9F2-311E-DFD3-CD73392B5EF7}"/>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779F827-55A8-F66F-DB83-2B0FE27B66D5}"/>
              </a:ext>
            </a:extLst>
          </p:cNvPr>
          <p:cNvGraphicFramePr>
            <a:graphicFrameLocks noGrp="1"/>
          </p:cNvGraphicFramePr>
          <p:nvPr>
            <p:extLst>
              <p:ext uri="{D42A27DB-BD31-4B8C-83A1-F6EECF244321}">
                <p14:modId xmlns:p14="http://schemas.microsoft.com/office/powerpoint/2010/main" val="641701611"/>
              </p:ext>
            </p:extLst>
          </p:nvPr>
        </p:nvGraphicFramePr>
        <p:xfrm>
          <a:off x="548640" y="1343297"/>
          <a:ext cx="11142662" cy="5315355"/>
        </p:xfrm>
        <a:graphic>
          <a:graphicData uri="http://schemas.openxmlformats.org/drawingml/2006/table">
            <a:tbl>
              <a:tblPr firstCol="1" bandRow="1">
                <a:tableStyleId>{E8B1032C-EA38-4F05-BA0D-38AFFFC7BED3}</a:tableStyleId>
              </a:tblPr>
              <a:tblGrid>
                <a:gridCol w="2733403">
                  <a:extLst>
                    <a:ext uri="{9D8B030D-6E8A-4147-A177-3AD203B41FA5}">
                      <a16:colId xmlns:a16="http://schemas.microsoft.com/office/drawing/2014/main" val="2575019860"/>
                    </a:ext>
                  </a:extLst>
                </a:gridCol>
                <a:gridCol w="8409259">
                  <a:extLst>
                    <a:ext uri="{9D8B030D-6E8A-4147-A177-3AD203B41FA5}">
                      <a16:colId xmlns:a16="http://schemas.microsoft.com/office/drawing/2014/main" val="3610778788"/>
                    </a:ext>
                  </a:extLst>
                </a:gridCol>
              </a:tblGrid>
              <a:tr h="469035">
                <a:tc gridSpan="2">
                  <a:txBody>
                    <a:bodyPr/>
                    <a:lstStyle/>
                    <a:p>
                      <a:pPr algn="l" fontAlgn="b"/>
                      <a:r>
                        <a:rPr lang="en-US" sz="1100" b="0" u="none" strike="noStrike">
                          <a:solidFill>
                            <a:schemeClr val="tx1">
                              <a:lumMod val="75000"/>
                              <a:lumOff val="25000"/>
                            </a:schemeClr>
                          </a:solidFill>
                          <a:effectLst/>
                          <a:latin typeface="+mj-lt"/>
                        </a:rPr>
                        <a:t>SKILLS USER EXPERIENCE </a:t>
                      </a:r>
                    </a:p>
                  </a:txBody>
                  <a:tcPr marT="91440" marB="91440" anchor="ctr"/>
                </a:tc>
                <a:tc hMerge="1">
                  <a:txBody>
                    <a:bodyPr/>
                    <a:lstStyle/>
                    <a:p>
                      <a:pPr algn="l" fontAlgn="b"/>
                      <a:endParaRPr lang="en-US" sz="1100" u="none" strike="noStrike">
                        <a:solidFill>
                          <a:schemeClr val="tx1">
                            <a:lumMod val="75000"/>
                            <a:lumOff val="25000"/>
                          </a:schemeClr>
                        </a:solidFill>
                        <a:effectLst/>
                      </a:endParaRPr>
                    </a:p>
                  </a:txBody>
                  <a:tcPr marT="91440" marB="91440" anchor="ctr"/>
                </a:tc>
                <a:extLst>
                  <a:ext uri="{0D108BD9-81ED-4DB2-BD59-A6C34878D82A}">
                    <a16:rowId xmlns:a16="http://schemas.microsoft.com/office/drawing/2014/main" val="3250759063"/>
                  </a:ext>
                </a:extLst>
              </a:tr>
              <a:tr h="689179">
                <a:tc>
                  <a:txBody>
                    <a:bodyPr/>
                    <a:lstStyle/>
                    <a:p>
                      <a:pPr algn="l" fontAlgn="b"/>
                      <a:r>
                        <a:rPr lang="en-US" sz="1100" b="0" u="none" strike="noStrike">
                          <a:solidFill>
                            <a:schemeClr val="tx1">
                              <a:lumMod val="75000"/>
                              <a:lumOff val="25000"/>
                            </a:schemeClr>
                          </a:solidFill>
                          <a:effectLst/>
                          <a:latin typeface="+mj-lt"/>
                        </a:rPr>
                        <a:t>How are skills prioritized in the list? Which will be shown first in skill suggestions - default taxonomy skills or custom skills?</a:t>
                      </a:r>
                    </a:p>
                  </a:txBody>
                  <a:tcPr marT="91440" marB="91440" anchor="ctr"/>
                </a:tc>
                <a:tc>
                  <a:txBody>
                    <a:bodyPr/>
                    <a:lstStyle/>
                    <a:p>
                      <a:pPr algn="l" fontAlgn="b"/>
                      <a:r>
                        <a:rPr lang="en-US" sz="1100" b="0" u="none" strike="noStrike">
                          <a:solidFill>
                            <a:schemeClr val="tx1">
                              <a:lumMod val="75000"/>
                              <a:lumOff val="25000"/>
                            </a:schemeClr>
                          </a:solidFill>
                          <a:effectLst/>
                        </a:rPr>
                        <a:t>We show the skills which we have highest confidence of user engagement in. In case of duplicates (E.g. AI vs Artificial intelligence) we prioritize custom skills. Users will be able to re-order their own skills a few months post-GA. </a:t>
                      </a:r>
                    </a:p>
                  </a:txBody>
                  <a:tcPr marT="91440" marB="91440" anchor="ctr"/>
                </a:tc>
                <a:extLst>
                  <a:ext uri="{0D108BD9-81ED-4DB2-BD59-A6C34878D82A}">
                    <a16:rowId xmlns:a16="http://schemas.microsoft.com/office/drawing/2014/main" val="141967084"/>
                  </a:ext>
                </a:extLst>
              </a:tr>
              <a:tr h="553805">
                <a:tc>
                  <a:txBody>
                    <a:bodyPr/>
                    <a:lstStyle/>
                    <a:p>
                      <a:pPr algn="l" fontAlgn="b"/>
                      <a:r>
                        <a:rPr lang="en-US" sz="1100" b="0" u="none" strike="noStrike">
                          <a:solidFill>
                            <a:schemeClr val="tx1">
                              <a:lumMod val="75000"/>
                              <a:lumOff val="25000"/>
                            </a:schemeClr>
                          </a:solidFill>
                          <a:effectLst/>
                          <a:latin typeface="+mj-lt"/>
                        </a:rPr>
                        <a:t>Once we enable Skills, is there any type of notification automatically sent to users?</a:t>
                      </a:r>
                    </a:p>
                  </a:txBody>
                  <a:tcPr marT="91440" marB="91440" anchor="ctr"/>
                </a:tc>
                <a:tc>
                  <a:txBody>
                    <a:bodyPr/>
                    <a:lstStyle/>
                    <a:p>
                      <a:pPr algn="l" fontAlgn="b"/>
                      <a:r>
                        <a:rPr lang="en-US" sz="1100" u="none" strike="noStrike">
                          <a:solidFill>
                            <a:schemeClr val="tx1">
                              <a:lumMod val="75000"/>
                              <a:lumOff val="25000"/>
                            </a:schemeClr>
                          </a:solidFill>
                          <a:effectLst/>
                        </a:rPr>
                        <a:t>No. Customer administrators or representatives must inform users themselves. </a:t>
                      </a:r>
                    </a:p>
                  </a:txBody>
                  <a:tcPr marT="91440" marB="91440" anchor="ctr"/>
                </a:tc>
                <a:extLst>
                  <a:ext uri="{0D108BD9-81ED-4DB2-BD59-A6C34878D82A}">
                    <a16:rowId xmlns:a16="http://schemas.microsoft.com/office/drawing/2014/main" val="3265023808"/>
                  </a:ext>
                </a:extLst>
              </a:tr>
              <a:tr h="824554">
                <a:tc>
                  <a:txBody>
                    <a:bodyPr/>
                    <a:lstStyle/>
                    <a:p>
                      <a:pPr algn="l" fontAlgn="b"/>
                      <a:r>
                        <a:rPr lang="en-US" sz="1100" b="0" u="none" strike="noStrike">
                          <a:solidFill>
                            <a:schemeClr val="tx1">
                              <a:lumMod val="75000"/>
                              <a:lumOff val="25000"/>
                            </a:schemeClr>
                          </a:solidFill>
                          <a:effectLst/>
                          <a:latin typeface="+mj-lt"/>
                        </a:rPr>
                        <a:t>If we upload user skills from a third-party via org data upload, how will they appear in the Skills editor? Will they show as confirmed skills?</a:t>
                      </a:r>
                    </a:p>
                  </a:txBody>
                  <a:tcPr marT="91440" marB="91440" anchor="ctr"/>
                </a:tc>
                <a:tc>
                  <a:txBody>
                    <a:bodyPr/>
                    <a:lstStyle/>
                    <a:p>
                      <a:pPr algn="l" fontAlgn="b"/>
                      <a:br>
                        <a:rPr lang="en-US" sz="1100" u="none" strike="noStrike">
                          <a:solidFill>
                            <a:schemeClr val="tx1">
                              <a:lumMod val="75000"/>
                              <a:lumOff val="25000"/>
                            </a:schemeClr>
                          </a:solidFill>
                          <a:effectLst/>
                        </a:rPr>
                      </a:br>
                      <a:r>
                        <a:rPr lang="en-US" sz="1100" u="none" strike="noStrike">
                          <a:solidFill>
                            <a:schemeClr val="tx1">
                              <a:lumMod val="75000"/>
                              <a:lumOff val="25000"/>
                            </a:schemeClr>
                          </a:solidFill>
                          <a:effectLst/>
                        </a:rPr>
                        <a:t>Skills uploaded from third-party applications by an admin will be marked as such, and they will be shown in the editor in a different tag from AI-suggested or confirmed skills. They cannot be considered confirmed skills till the user themselves </a:t>
                      </a:r>
                      <a:br>
                        <a:rPr lang="en-US" sz="1100" u="none" strike="noStrike">
                          <a:solidFill>
                            <a:schemeClr val="tx1">
                              <a:lumMod val="75000"/>
                              <a:lumOff val="25000"/>
                            </a:schemeClr>
                          </a:solidFill>
                          <a:effectLst/>
                        </a:rPr>
                      </a:br>
                      <a:r>
                        <a:rPr lang="en-US" sz="1100" u="none" strike="noStrike">
                          <a:solidFill>
                            <a:schemeClr val="tx1">
                              <a:lumMod val="75000"/>
                              <a:lumOff val="25000"/>
                            </a:schemeClr>
                          </a:solidFill>
                          <a:effectLst/>
                        </a:rPr>
                        <a:t>confirms them. </a:t>
                      </a:r>
                      <a:br>
                        <a:rPr lang="en-US" sz="1100" u="none" strike="noStrike">
                          <a:solidFill>
                            <a:schemeClr val="tx1">
                              <a:lumMod val="75000"/>
                              <a:lumOff val="25000"/>
                            </a:schemeClr>
                          </a:solidFill>
                          <a:effectLst/>
                        </a:rPr>
                      </a:br>
                      <a:endParaRPr lang="en-US" sz="1100" u="none" strike="noStrike">
                        <a:solidFill>
                          <a:schemeClr val="tx1">
                            <a:lumMod val="75000"/>
                            <a:lumOff val="25000"/>
                          </a:schemeClr>
                        </a:solidFill>
                        <a:effectLst/>
                      </a:endParaRPr>
                    </a:p>
                  </a:txBody>
                  <a:tcPr marT="91440" marB="91440" anchor="ctr"/>
                </a:tc>
                <a:extLst>
                  <a:ext uri="{0D108BD9-81ED-4DB2-BD59-A6C34878D82A}">
                    <a16:rowId xmlns:a16="http://schemas.microsoft.com/office/drawing/2014/main" val="780241065"/>
                  </a:ext>
                </a:extLst>
              </a:tr>
              <a:tr h="615339">
                <a:tc>
                  <a:txBody>
                    <a:bodyPr/>
                    <a:lstStyle/>
                    <a:p>
                      <a:pPr algn="l" fontAlgn="b"/>
                      <a:r>
                        <a:rPr lang="en-US" sz="1100" b="0" u="none" strike="noStrike">
                          <a:solidFill>
                            <a:schemeClr val="tx1">
                              <a:lumMod val="75000"/>
                              <a:lumOff val="25000"/>
                            </a:schemeClr>
                          </a:solidFill>
                          <a:effectLst/>
                          <a:latin typeface="+mj-lt"/>
                        </a:rPr>
                        <a:t>I want to put together a project team. How do we see person's name in the Skills Insights report? </a:t>
                      </a:r>
                    </a:p>
                  </a:txBody>
                  <a:tcPr marT="91440" marB="91440" anchor="ctr"/>
                </a:tc>
                <a:tc>
                  <a:txBody>
                    <a:bodyPr/>
                    <a:lstStyle/>
                    <a:p>
                      <a:pPr algn="l" fontAlgn="b"/>
                      <a:br>
                        <a:rPr lang="en-US" sz="1100" u="none" strike="noStrike">
                          <a:solidFill>
                            <a:schemeClr val="tx1">
                              <a:lumMod val="75000"/>
                              <a:lumOff val="25000"/>
                            </a:schemeClr>
                          </a:solidFill>
                          <a:effectLst/>
                          <a:latin typeface="+mn-lt"/>
                        </a:rPr>
                      </a:br>
                      <a:r>
                        <a:rPr lang="en-US" sz="1100" b="0" u="none" strike="noStrike">
                          <a:solidFill>
                            <a:schemeClr val="tx1">
                              <a:lumMod val="75000"/>
                              <a:lumOff val="25000"/>
                            </a:schemeClr>
                          </a:solidFill>
                          <a:effectLst/>
                          <a:latin typeface="+mn-lt"/>
                        </a:rPr>
                        <a:t>Skills Insights report does not share user-specific or Personally identifiable information for this use-case, we recommend the customer uses Skills in Copilot for leaders. As an org. leader, you can query who in your team has some skills and you can filter the results by HR attributes such as locations or level. </a:t>
                      </a:r>
                    </a:p>
                  </a:txBody>
                  <a:tcPr marT="0" marB="91440" anchor="ctr"/>
                </a:tc>
                <a:extLst>
                  <a:ext uri="{0D108BD9-81ED-4DB2-BD59-A6C34878D82A}">
                    <a16:rowId xmlns:a16="http://schemas.microsoft.com/office/drawing/2014/main" val="1011391293"/>
                  </a:ext>
                </a:extLst>
              </a:tr>
              <a:tr h="1230677">
                <a:tc>
                  <a:txBody>
                    <a:bodyPr/>
                    <a:lstStyle/>
                    <a:p>
                      <a:pPr algn="l" fontAlgn="b"/>
                      <a:r>
                        <a:rPr lang="en-US" sz="1100" b="0" u="none" strike="noStrike">
                          <a:solidFill>
                            <a:schemeClr val="tx1">
                              <a:lumMod val="75000"/>
                              <a:lumOff val="25000"/>
                            </a:schemeClr>
                          </a:solidFill>
                          <a:effectLst/>
                          <a:latin typeface="+mj-lt"/>
                        </a:rPr>
                        <a:t>If we have a subset of users that will have copilot licenses, and the remaining half of the company does not have copilot - what will be their experience?</a:t>
                      </a:r>
                    </a:p>
                  </a:txBody>
                  <a:tcPr marT="91440" marB="91440" anchor="ctr"/>
                </a:tc>
                <a:tc>
                  <a:txBody>
                    <a:bodyPr/>
                    <a:lstStyle/>
                    <a:p>
                      <a:pPr algn="l" fontAlgn="b"/>
                      <a:r>
                        <a:rPr lang="en-US" sz="1100" u="none" strike="noStrike">
                          <a:solidFill>
                            <a:schemeClr val="tx1">
                              <a:lumMod val="75000"/>
                              <a:lumOff val="25000"/>
                            </a:schemeClr>
                          </a:solidFill>
                          <a:effectLst/>
                          <a:latin typeface="+mn-lt"/>
                        </a:rPr>
                        <a:t>For those with Copilot/Viva licenses: you will receive AI suggestions in the skills editor, and others will be able to see your inferred skills (if sharing setting is ON). When you query for others’ skills in Copilot/org. explorer/People Companion, you will receive a response with that user's confirmed skills (for all users including those without copilot) plus their inferred skills (only those with copilot/Viva licenses) </a:t>
                      </a:r>
                      <a:br>
                        <a:rPr lang="en-US" sz="1100" u="none" strike="noStrike">
                          <a:solidFill>
                            <a:schemeClr val="tx1">
                              <a:lumMod val="75000"/>
                              <a:lumOff val="25000"/>
                            </a:schemeClr>
                          </a:solidFill>
                          <a:effectLst/>
                          <a:latin typeface="+mn-lt"/>
                        </a:rPr>
                      </a:br>
                      <a:endParaRPr lang="en-US" sz="1100" u="none" strike="noStrike">
                        <a:solidFill>
                          <a:schemeClr val="tx1">
                            <a:lumMod val="75000"/>
                            <a:lumOff val="25000"/>
                          </a:schemeClr>
                        </a:solidFill>
                        <a:effectLst/>
                        <a:latin typeface="+mn-lt"/>
                      </a:endParaRPr>
                    </a:p>
                    <a:p>
                      <a:pPr algn="l" fontAlgn="b"/>
                      <a:r>
                        <a:rPr lang="en-US" sz="1100" u="none" strike="noStrike">
                          <a:solidFill>
                            <a:schemeClr val="tx1">
                              <a:lumMod val="75000"/>
                              <a:lumOff val="25000"/>
                            </a:schemeClr>
                          </a:solidFill>
                          <a:effectLst/>
                          <a:latin typeface="+mn-lt"/>
                        </a:rPr>
                        <a:t>For those without Copilot/Viva licenses: You will not receive AI suggestions in the Skills editor, but you can add your own skills manually. When you query for others’ skills in org. explorer/People Companion, you will receive a response with that user's confirmed skills (for all users including those without copilot) plus their inferred skills (only those with copilot/Viva licenses) </a:t>
                      </a:r>
                    </a:p>
                  </a:txBody>
                  <a:tcPr marT="91440" marB="91440" anchor="ctr"/>
                </a:tc>
                <a:extLst>
                  <a:ext uri="{0D108BD9-81ED-4DB2-BD59-A6C34878D82A}">
                    <a16:rowId xmlns:a16="http://schemas.microsoft.com/office/drawing/2014/main" val="761770758"/>
                  </a:ext>
                </a:extLst>
              </a:tr>
            </a:tbl>
          </a:graphicData>
        </a:graphic>
      </p:graphicFrame>
      <p:sp>
        <p:nvSpPr>
          <p:cNvPr id="2" name="Title 1">
            <a:extLst>
              <a:ext uri="{FF2B5EF4-FFF2-40B4-BE49-F238E27FC236}">
                <a16:creationId xmlns:a16="http://schemas.microsoft.com/office/drawing/2014/main" id="{0CC70A9B-0675-BA2E-A054-0EA6790E29D8}"/>
              </a:ext>
            </a:extLst>
          </p:cNvPr>
          <p:cNvSpPr txBox="1">
            <a:spLocks/>
          </p:cNvSpPr>
          <p:nvPr/>
        </p:nvSpPr>
        <p:spPr>
          <a:xfrm>
            <a:off x="548640" y="548640"/>
            <a:ext cx="8150860" cy="3077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2000" spc="-50">
                <a:solidFill>
                  <a:schemeClr val="tx1">
                    <a:lumMod val="75000"/>
                    <a:lumOff val="25000"/>
                  </a:schemeClr>
                </a:solidFill>
                <a:latin typeface="Segoe UI Semibold"/>
                <a:cs typeface="Segoe UI" pitchFamily="34" charset="0"/>
              </a:rPr>
              <a:t>FAQ</a:t>
            </a:r>
            <a:endParaRPr lang="en-CA" sz="2000">
              <a:solidFill>
                <a:schemeClr val="tx1">
                  <a:lumMod val="75000"/>
                  <a:lumOff val="25000"/>
                </a:schemeClr>
              </a:solidFill>
              <a:latin typeface="Segoe UI Semibold"/>
            </a:endParaRPr>
          </a:p>
        </p:txBody>
      </p:sp>
      <p:sp>
        <p:nvSpPr>
          <p:cNvPr id="3" name="TextBox 2">
            <a:extLst>
              <a:ext uri="{FF2B5EF4-FFF2-40B4-BE49-F238E27FC236}">
                <a16:creationId xmlns:a16="http://schemas.microsoft.com/office/drawing/2014/main" id="{3F830E74-8AB6-FDFF-7EA7-EC7C8438A556}"/>
              </a:ext>
            </a:extLst>
          </p:cNvPr>
          <p:cNvSpPr txBox="1"/>
          <p:nvPr/>
        </p:nvSpPr>
        <p:spPr>
          <a:xfrm>
            <a:off x="548640" y="932740"/>
            <a:ext cx="8283330" cy="1938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chemeClr val="tx1">
                    <a:lumMod val="65000"/>
                    <a:lumOff val="35000"/>
                  </a:schemeClr>
                </a:solidFill>
                <a:effectLst/>
                <a:uLnTx/>
                <a:uFillTx/>
                <a:latin typeface="+mn-lt"/>
                <a:ea typeface="+mn-ea"/>
                <a:cs typeface="Segoe UI" panose="020B0502040204020203" pitchFamily="34" charset="0"/>
              </a:rPr>
              <a:t>Continued</a:t>
            </a:r>
          </a:p>
        </p:txBody>
      </p:sp>
    </p:spTree>
    <p:extLst>
      <p:ext uri="{BB962C8B-B14F-4D97-AF65-F5344CB8AC3E}">
        <p14:creationId xmlns:p14="http://schemas.microsoft.com/office/powerpoint/2010/main" val="97167195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A588F7B-3FB9-3001-F875-9DE3D89C4F77}"/>
              </a:ext>
            </a:extLst>
          </p:cNvPr>
          <p:cNvPicPr>
            <a:picLocks noChangeAspect="1"/>
          </p:cNvPicPr>
          <p:nvPr/>
        </p:nvPicPr>
        <p:blipFill>
          <a:blip r:embed="rId3"/>
          <a:srcRect/>
          <a:stretch/>
        </p:blipFill>
        <p:spPr>
          <a:xfrm>
            <a:off x="0" y="0"/>
            <a:ext cx="12192000" cy="6858000"/>
          </a:xfrm>
          <a:prstGeom prst="rect">
            <a:avLst/>
          </a:prstGeom>
        </p:spPr>
      </p:pic>
      <p:sp>
        <p:nvSpPr>
          <p:cNvPr id="18" name="Footer Placeholder 17">
            <a:extLst>
              <a:ext uri="{FF2B5EF4-FFF2-40B4-BE49-F238E27FC236}">
                <a16:creationId xmlns:a16="http://schemas.microsoft.com/office/drawing/2014/main" id="{F2886E84-9639-361F-F4C3-9EB5ADF5ADC8}"/>
              </a:ext>
            </a:extLst>
          </p:cNvPr>
          <p:cNvSpPr>
            <a:spLocks noGrp="1"/>
          </p:cNvSpPr>
          <p:nvPr>
            <p:ph type="ftr" sz="quarter" idx="4294967295"/>
          </p:nvPr>
        </p:nvSpPr>
        <p:spPr>
          <a:xfrm>
            <a:off x="0" y="0"/>
            <a:ext cx="0" cy="0"/>
          </a:xfr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alpha val="0"/>
                  </a:prstClr>
                </a:solidFill>
                <a:effectLst/>
                <a:uLnTx/>
                <a:uFillTx/>
                <a:latin typeface="Segoe UI"/>
                <a:ea typeface="+mn-ea"/>
                <a:cs typeface="+mn-cs"/>
              </a:rPr>
              <a:t>Journey to Copilot</a:t>
            </a:r>
          </a:p>
        </p:txBody>
      </p:sp>
      <p:pic>
        <p:nvPicPr>
          <p:cNvPr id="5" name="Picture 4" descr="The Microsoft Copilot icon, which symbolizes a dual-part dialogue involving a conversation between the human and the computer in the form of a speech bubble coming together, almost like a handshake. The icon’s center features the concept of a forward slash, guiding you to connect with your people, your files, and your things. ">
            <a:extLst>
              <a:ext uri="{FF2B5EF4-FFF2-40B4-BE49-F238E27FC236}">
                <a16:creationId xmlns:a16="http://schemas.microsoft.com/office/drawing/2014/main" id="{731F7431-C680-D622-1621-24833B0D46A4}"/>
              </a:ext>
            </a:extLst>
          </p:cNvPr>
          <p:cNvPicPr>
            <a:picLocks noChangeAspect="1"/>
          </p:cNvPicPr>
          <p:nvPr/>
        </p:nvPicPr>
        <p:blipFill>
          <a:blip r:embed="rId4">
            <a:extLst>
              <a:ext uri="{28A0092B-C50C-407E-A947-70E740481C1C}">
                <a14:useLocalDpi xmlns:a14="http://schemas.microsoft.com/office/drawing/2010/main" val="0"/>
              </a:ext>
            </a:extLst>
          </a:blip>
          <a:srcRect l="21697" t="21697" r="21697" b="21697"/>
          <a:stretch/>
        </p:blipFill>
        <p:spPr>
          <a:xfrm>
            <a:off x="548640" y="548640"/>
            <a:ext cx="498130" cy="435603"/>
          </a:xfrm>
          <a:prstGeom prst="rect">
            <a:avLst/>
          </a:prstGeom>
        </p:spPr>
      </p:pic>
      <p:sp>
        <p:nvSpPr>
          <p:cNvPr id="6" name="Title 1">
            <a:extLst>
              <a:ext uri="{FF2B5EF4-FFF2-40B4-BE49-F238E27FC236}">
                <a16:creationId xmlns:a16="http://schemas.microsoft.com/office/drawing/2014/main" id="{0DE050F9-2479-C857-50CD-63908E1F69CB}"/>
              </a:ext>
            </a:extLst>
          </p:cNvPr>
          <p:cNvSpPr txBox="1">
            <a:spLocks/>
          </p:cNvSpPr>
          <p:nvPr/>
        </p:nvSpPr>
        <p:spPr>
          <a:xfrm>
            <a:off x="548640" y="5303520"/>
            <a:ext cx="9144000" cy="86177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r>
              <a:rPr lang="en-US" sz="5600">
                <a:gradFill>
                  <a:gsLst>
                    <a:gs pos="100000">
                      <a:srgbClr val="1EC8B0"/>
                    </a:gs>
                    <a:gs pos="38000">
                      <a:srgbClr val="3F6CE9"/>
                    </a:gs>
                    <a:gs pos="100000">
                      <a:srgbClr val="20BBC6"/>
                    </a:gs>
                  </a:gsLst>
                  <a:lin ang="2400000" scaled="0"/>
                </a:gradFill>
              </a:rPr>
              <a:t>Plan &amp; </a:t>
            </a:r>
            <a:r>
              <a:rPr lang="en-US" sz="5600">
                <a:gradFill>
                  <a:gsLst>
                    <a:gs pos="42000">
                      <a:srgbClr val="3F6CE9"/>
                    </a:gs>
                    <a:gs pos="100000">
                      <a:srgbClr val="20BBC6"/>
                    </a:gs>
                  </a:gsLst>
                  <a:lin ang="1200000" scaled="0"/>
                </a:gradFill>
              </a:rPr>
              <a:t>Prepare</a:t>
            </a:r>
          </a:p>
        </p:txBody>
      </p:sp>
    </p:spTree>
    <p:extLst>
      <p:ext uri="{BB962C8B-B14F-4D97-AF65-F5344CB8AC3E}">
        <p14:creationId xmlns:p14="http://schemas.microsoft.com/office/powerpoint/2010/main" val="181186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pic>
        <p:nvPicPr>
          <p:cNvPr id="36" name="Picture 35" descr="A blue and white sky&#10;&#10;AI-generated content may be incorrect.">
            <a:extLst>
              <a:ext uri="{FF2B5EF4-FFF2-40B4-BE49-F238E27FC236}">
                <a16:creationId xmlns:a16="http://schemas.microsoft.com/office/drawing/2014/main" id="{A9BA7827-62A9-5D58-3CFF-2743B2350B18}"/>
              </a:ext>
            </a:extLst>
          </p:cNvPr>
          <p:cNvPicPr>
            <a:picLocks noChangeAspect="1"/>
          </p:cNvPicPr>
          <p:nvPr/>
        </p:nvPicPr>
        <p:blipFill>
          <a:blip r:embed="rId3"/>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80ACD232-105C-2319-3B33-F4A3C3D71B01}"/>
              </a:ext>
            </a:extLst>
          </p:cNvPr>
          <p:cNvSpPr txBox="1">
            <a:spLocks/>
          </p:cNvSpPr>
          <p:nvPr/>
        </p:nvSpPr>
        <p:spPr>
          <a:xfrm>
            <a:off x="548640" y="548640"/>
            <a:ext cx="7086896"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3200" spc="-50">
                <a:gradFill>
                  <a:gsLst>
                    <a:gs pos="16000">
                      <a:srgbClr val="2764E7"/>
                    </a:gs>
                    <a:gs pos="100000">
                      <a:srgbClr val="1EC8B0"/>
                    </a:gs>
                    <a:gs pos="100000">
                      <a:schemeClr val="accent6">
                        <a:lumMod val="60000"/>
                        <a:lumOff val="40000"/>
                      </a:schemeClr>
                    </a:gs>
                  </a:gsLst>
                  <a:lin ang="2400000" scaled="0"/>
                </a:gradFill>
                <a:latin typeface="Segoe UI Semibold"/>
                <a:cs typeface="Segoe UI" pitchFamily="34" charset="0"/>
              </a:rPr>
              <a:t>Key planning questions to answer</a:t>
            </a:r>
            <a:endParaRPr lang="en-CA" sz="3200">
              <a:gradFill>
                <a:gsLst>
                  <a:gs pos="16000">
                    <a:srgbClr val="2764E7"/>
                  </a:gs>
                  <a:gs pos="100000">
                    <a:srgbClr val="1EC8B0"/>
                  </a:gs>
                  <a:gs pos="100000">
                    <a:schemeClr val="accent6">
                      <a:lumMod val="60000"/>
                      <a:lumOff val="40000"/>
                    </a:schemeClr>
                  </a:gs>
                </a:gsLst>
                <a:lin ang="2400000" scaled="0"/>
              </a:gradFill>
              <a:latin typeface="Segoe UI Semibold"/>
            </a:endParaRPr>
          </a:p>
        </p:txBody>
      </p:sp>
      <p:sp>
        <p:nvSpPr>
          <p:cNvPr id="8" name="TextBox 7">
            <a:extLst>
              <a:ext uri="{FF2B5EF4-FFF2-40B4-BE49-F238E27FC236}">
                <a16:creationId xmlns:a16="http://schemas.microsoft.com/office/drawing/2014/main" id="{0461ECFF-2E04-4F7C-0361-3BFE970D80CF}"/>
              </a:ext>
            </a:extLst>
          </p:cNvPr>
          <p:cNvSpPr txBox="1"/>
          <p:nvPr/>
        </p:nvSpPr>
        <p:spPr>
          <a:xfrm>
            <a:off x="548640" y="1645920"/>
            <a:ext cx="7086896" cy="331372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0" marR="0" lvl="0" indent="0" algn="l" defTabSz="914400" rtl="0" eaLnBrk="1" fontAlgn="auto" latinLnBrk="0" hangingPunct="1">
              <a:spcBef>
                <a:spcPts val="0"/>
              </a:spcBef>
              <a:spcAft>
                <a:spcPts val="1600"/>
              </a:spcAft>
              <a:buClrTx/>
              <a:buSzTx/>
              <a:buNone/>
              <a:tabLst/>
              <a:defRPr/>
            </a:pPr>
            <a:r>
              <a:rPr kumimoji="0" lang="en-US" sz="1800" b="0" i="0" u="none" strike="noStrike" kern="1200" cap="none" spc="0" normalizeH="0" baseline="0" noProof="0">
                <a:ln>
                  <a:noFill/>
                </a:ln>
                <a:solidFill>
                  <a:schemeClr val="tx1">
                    <a:lumMod val="75000"/>
                    <a:lumOff val="25000"/>
                  </a:schemeClr>
                </a:solidFill>
                <a:effectLst/>
                <a:uLnTx/>
                <a:uFillTx/>
                <a:ea typeface="+mn-ea"/>
                <a:cs typeface="Segoe UI"/>
              </a:rPr>
              <a:t>Review People Skills capabilities and answer the below questions for your organization: </a:t>
            </a:r>
          </a:p>
          <a:p>
            <a:pPr marL="191770" marR="0" lvl="0" indent="-191770" algn="l" defTabSz="914400" rtl="0" eaLnBrk="1" fontAlgn="auto" latinLnBrk="0" hangingPunct="1">
              <a:spcBef>
                <a:spcPts val="0"/>
              </a:spcBef>
              <a:spcAft>
                <a:spcPts val="1600"/>
              </a:spcAft>
              <a:buClrTx/>
              <a:buSzTx/>
              <a:buFont typeface="Arial" panose="020B0604020202020204" pitchFamily="34" charset="0"/>
              <a:buChar char="•"/>
              <a:tabLst/>
              <a:defRPr/>
            </a:pPr>
            <a:r>
              <a:rPr kumimoji="0" lang="en-US" sz="1800" b="0" i="0" u="none" strike="noStrike" kern="1200" cap="none" spc="0" normalizeH="0" baseline="0" noProof="0">
                <a:ln>
                  <a:noFill/>
                </a:ln>
                <a:solidFill>
                  <a:schemeClr val="tx1">
                    <a:lumMod val="75000"/>
                    <a:lumOff val="25000"/>
                  </a:schemeClr>
                </a:solidFill>
                <a:effectLst/>
                <a:uLnTx/>
                <a:uFillTx/>
                <a:ea typeface="+mn-ea"/>
                <a:cs typeface="Segoe UI"/>
              </a:rPr>
              <a:t>Which People Skills scenarios are most critical for your organization strategy? How will you</a:t>
            </a:r>
            <a:r>
              <a:rPr lang="en-US" sz="1800">
                <a:solidFill>
                  <a:schemeClr val="tx1">
                    <a:lumMod val="75000"/>
                    <a:lumOff val="25000"/>
                  </a:schemeClr>
                </a:solidFill>
              </a:rPr>
              <a:t> make best use of skills data? </a:t>
            </a:r>
            <a:endParaRPr lang="en-US" sz="1800" b="0" i="0" u="none" strike="noStrike" kern="1200" cap="none" spc="0" normalizeH="0" baseline="0" noProof="0">
              <a:ln>
                <a:noFill/>
              </a:ln>
              <a:solidFill>
                <a:schemeClr val="tx1">
                  <a:lumMod val="75000"/>
                  <a:lumOff val="25000"/>
                </a:schemeClr>
              </a:solidFill>
              <a:effectLst/>
              <a:uLnTx/>
              <a:uFillTx/>
              <a:cs typeface="Segoe UI"/>
            </a:endParaRPr>
          </a:p>
          <a:p>
            <a:pPr marL="191770" marR="0" lvl="0" indent="-191770" algn="l" defTabSz="914400" rtl="0" eaLnBrk="1" fontAlgn="auto" latinLnBrk="0" hangingPunct="1">
              <a:spcBef>
                <a:spcPts val="0"/>
              </a:spcBef>
              <a:spcAft>
                <a:spcPts val="1600"/>
              </a:spcAft>
              <a:buClrTx/>
              <a:buSzTx/>
              <a:buFont typeface="Arial" panose="020B0604020202020204" pitchFamily="34" charset="0"/>
              <a:buChar char="•"/>
              <a:tabLst/>
              <a:defRPr/>
            </a:pPr>
            <a:r>
              <a:rPr kumimoji="0" lang="en-US" sz="1800" b="0" i="0" u="none" strike="noStrike" kern="1200" cap="none" spc="0" normalizeH="0" baseline="0" noProof="0">
                <a:ln>
                  <a:noFill/>
                </a:ln>
                <a:solidFill>
                  <a:schemeClr val="tx1">
                    <a:lumMod val="75000"/>
                    <a:lumOff val="25000"/>
                  </a:schemeClr>
                </a:solidFill>
                <a:effectLst/>
                <a:uLnTx/>
                <a:uFillTx/>
                <a:ea typeface="+mn-ea"/>
                <a:cs typeface="Segoe UI"/>
              </a:rPr>
              <a:t>Which interfaces will your users primarily interact with?</a:t>
            </a:r>
            <a:endParaRPr lang="en-US" sz="1800" b="0" i="0" u="none" strike="noStrike" kern="1200" cap="none" spc="0" normalizeH="0" baseline="0" noProof="0">
              <a:ln>
                <a:noFill/>
              </a:ln>
              <a:solidFill>
                <a:schemeClr val="tx1">
                  <a:lumMod val="75000"/>
                  <a:lumOff val="25000"/>
                </a:schemeClr>
              </a:solidFill>
              <a:effectLst/>
              <a:uLnTx/>
              <a:uFillTx/>
              <a:cs typeface="Segoe UI"/>
            </a:endParaRPr>
          </a:p>
          <a:p>
            <a:pPr marL="191770" indent="-191770" defTabSz="914400">
              <a:spcAft>
                <a:spcPts val="1600"/>
              </a:spcAft>
              <a:defRPr/>
            </a:pPr>
            <a:r>
              <a:rPr lang="en-US" sz="1800">
                <a:solidFill>
                  <a:schemeClr val="tx1">
                    <a:lumMod val="75000"/>
                    <a:lumOff val="25000"/>
                  </a:schemeClr>
                </a:solidFill>
              </a:rPr>
              <a:t>(For pilot deployments) Which departments or roles should be represented in your pilot?</a:t>
            </a:r>
          </a:p>
          <a:p>
            <a:pPr marL="191770" indent="-191770" defTabSz="914400">
              <a:spcAft>
                <a:spcPts val="1600"/>
              </a:spcAft>
              <a:defRPr/>
            </a:pPr>
            <a:r>
              <a:rPr lang="en-US" sz="1800">
                <a:solidFill>
                  <a:schemeClr val="tx1">
                    <a:lumMod val="75000"/>
                    <a:lumOff val="25000"/>
                  </a:schemeClr>
                </a:solidFill>
              </a:rPr>
              <a:t>Do I understand the strengths/limitations of People Skills and AI inference engine? </a:t>
            </a:r>
          </a:p>
        </p:txBody>
      </p:sp>
      <p:sp>
        <p:nvSpPr>
          <p:cNvPr id="11" name="TextBox 10">
            <a:extLst>
              <a:ext uri="{FF2B5EF4-FFF2-40B4-BE49-F238E27FC236}">
                <a16:creationId xmlns:a16="http://schemas.microsoft.com/office/drawing/2014/main" id="{15EEB78E-E0DB-8F77-7CCA-220720686019}"/>
              </a:ext>
            </a:extLst>
          </p:cNvPr>
          <p:cNvSpPr txBox="1"/>
          <p:nvPr/>
        </p:nvSpPr>
        <p:spPr>
          <a:xfrm>
            <a:off x="8844024" y="1645920"/>
            <a:ext cx="2470030" cy="2308324"/>
          </a:xfrm>
          <a:prstGeom prst="rect">
            <a:avLst/>
          </a:prstGeom>
          <a:noFill/>
        </p:spPr>
        <p:txBody>
          <a:bodyPr wrap="square" lIns="0" tIns="0" rIns="0" bIns="0">
            <a:spAutoFit/>
          </a:bodyPr>
          <a:lstStyle/>
          <a:p>
            <a:pPr marL="0" lvl="0" indent="0" defTabSz="914400">
              <a:spcAft>
                <a:spcPts val="800"/>
              </a:spcAft>
              <a:buNone/>
              <a:defRPr/>
            </a:pPr>
            <a:r>
              <a:rPr lang="en-US" sz="2500">
                <a:gradFill>
                  <a:gsLst>
                    <a:gs pos="100000">
                      <a:srgbClr val="2764E7"/>
                    </a:gs>
                    <a:gs pos="100000">
                      <a:srgbClr val="1EC8B0"/>
                    </a:gs>
                    <a:gs pos="100000">
                      <a:schemeClr val="accent6">
                        <a:lumMod val="60000"/>
                        <a:lumOff val="40000"/>
                      </a:schemeClr>
                    </a:gs>
                  </a:gsLst>
                  <a:lin ang="2400000" scaled="0"/>
                </a:gradFill>
                <a:latin typeface="+mj-lt"/>
              </a:rPr>
              <a:t>Determine which licenses you will need for your users to access desired scenarios</a:t>
            </a:r>
          </a:p>
        </p:txBody>
      </p:sp>
      <p:sp>
        <p:nvSpPr>
          <p:cNvPr id="15" name="TextBox 14">
            <a:extLst>
              <a:ext uri="{FF2B5EF4-FFF2-40B4-BE49-F238E27FC236}">
                <a16:creationId xmlns:a16="http://schemas.microsoft.com/office/drawing/2014/main" id="{1F3C066A-C877-F8AB-5538-26DD48D7E37D}"/>
              </a:ext>
            </a:extLst>
          </p:cNvPr>
          <p:cNvSpPr txBox="1"/>
          <p:nvPr/>
        </p:nvSpPr>
        <p:spPr>
          <a:xfrm>
            <a:off x="548640" y="5322626"/>
            <a:ext cx="2652504" cy="1938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chemeClr val="tx1">
                    <a:lumMod val="75000"/>
                    <a:lumOff val="25000"/>
                  </a:schemeClr>
                </a:solidFill>
                <a:effectLst/>
                <a:uLnTx/>
                <a:uFillTx/>
                <a:ea typeface="+mn-ea"/>
                <a:cs typeface="Segoe UI" panose="020B0502040204020203" pitchFamily="34" charset="0"/>
              </a:rPr>
              <a:t>Resources</a:t>
            </a:r>
          </a:p>
        </p:txBody>
      </p:sp>
      <p:sp>
        <p:nvSpPr>
          <p:cNvPr id="19" name="TextBox 18">
            <a:extLst>
              <a:ext uri="{FF2B5EF4-FFF2-40B4-BE49-F238E27FC236}">
                <a16:creationId xmlns:a16="http://schemas.microsoft.com/office/drawing/2014/main" id="{0F09DD6A-74FB-1620-0709-00CAB32E690D}"/>
              </a:ext>
            </a:extLst>
          </p:cNvPr>
          <p:cNvSpPr txBox="1"/>
          <p:nvPr/>
        </p:nvSpPr>
        <p:spPr>
          <a:xfrm>
            <a:off x="548640" y="5722589"/>
            <a:ext cx="2195305"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0" lvl="0" indent="0" defTabSz="914400">
              <a:spcAft>
                <a:spcPts val="1600"/>
              </a:spcAft>
              <a:buNone/>
              <a:defRPr/>
            </a:pPr>
            <a:r>
              <a:rPr lang="en-US" kern="100">
                <a:solidFill>
                  <a:schemeClr val="tx1">
                    <a:lumMod val="75000"/>
                    <a:lumOff val="25000"/>
                  </a:schemeClr>
                </a:solidFill>
                <a:ea typeface="Aptos" panose="020B0004020202020204" pitchFamily="34" charset="0"/>
                <a:cs typeface="Times New Roman" panose="02020603050405020304" pitchFamily="18" charset="0"/>
                <a:hlinkClick r:id="rId4"/>
              </a:rPr>
              <a:t>People Skills overview deck</a:t>
            </a:r>
            <a:endParaRPr lang="en-US">
              <a:solidFill>
                <a:schemeClr val="tx1">
                  <a:lumMod val="75000"/>
                  <a:lumOff val="25000"/>
                </a:schemeClr>
              </a:solidFill>
            </a:endParaRPr>
          </a:p>
        </p:txBody>
      </p:sp>
      <p:sp>
        <p:nvSpPr>
          <p:cNvPr id="20" name="TextBox 19">
            <a:extLst>
              <a:ext uri="{FF2B5EF4-FFF2-40B4-BE49-F238E27FC236}">
                <a16:creationId xmlns:a16="http://schemas.microsoft.com/office/drawing/2014/main" id="{D812D27D-AEFC-45A2-5D3B-293B3C02CC76}"/>
              </a:ext>
            </a:extLst>
          </p:cNvPr>
          <p:cNvSpPr txBox="1"/>
          <p:nvPr/>
        </p:nvSpPr>
        <p:spPr>
          <a:xfrm>
            <a:off x="3833741" y="5753097"/>
            <a:ext cx="2652505"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0" lvl="0" indent="0" defTabSz="914400">
              <a:spcAft>
                <a:spcPts val="1600"/>
              </a:spcAft>
              <a:buNone/>
              <a:defRPr/>
            </a:pPr>
            <a:r>
              <a:rPr lang="en-US" kern="100">
                <a:solidFill>
                  <a:schemeClr val="tx1">
                    <a:lumMod val="75000"/>
                    <a:lumOff val="25000"/>
                  </a:schemeClr>
                </a:solidFill>
                <a:ea typeface="Aptos" panose="020B0004020202020204" pitchFamily="34" charset="0"/>
                <a:cs typeface="Times New Roman" panose="02020603050405020304" pitchFamily="18" charset="0"/>
                <a:hlinkClick r:id="rId5"/>
              </a:rPr>
              <a:t>People Skills adoption site</a:t>
            </a:r>
            <a:endParaRPr lang="en-US">
              <a:solidFill>
                <a:schemeClr val="tx1">
                  <a:lumMod val="75000"/>
                  <a:lumOff val="25000"/>
                </a:schemeClr>
              </a:solidFill>
            </a:endParaRPr>
          </a:p>
        </p:txBody>
      </p:sp>
      <p:sp>
        <p:nvSpPr>
          <p:cNvPr id="23" name="TextBox 22">
            <a:extLst>
              <a:ext uri="{FF2B5EF4-FFF2-40B4-BE49-F238E27FC236}">
                <a16:creationId xmlns:a16="http://schemas.microsoft.com/office/drawing/2014/main" id="{76E54F82-7DD8-0805-AA5D-0291241185AA}"/>
              </a:ext>
            </a:extLst>
          </p:cNvPr>
          <p:cNvSpPr txBox="1"/>
          <p:nvPr/>
        </p:nvSpPr>
        <p:spPr>
          <a:xfrm>
            <a:off x="548640" y="6104730"/>
            <a:ext cx="3115341"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0" lvl="0" indent="0" defTabSz="914400">
              <a:spcAft>
                <a:spcPts val="1600"/>
              </a:spcAft>
              <a:buNone/>
              <a:defRPr/>
            </a:pPr>
            <a:r>
              <a:rPr lang="en-US" kern="100">
                <a:solidFill>
                  <a:schemeClr val="tx1">
                    <a:lumMod val="75000"/>
                    <a:lumOff val="25000"/>
                  </a:schemeClr>
                </a:solidFill>
                <a:ea typeface="Aptos" panose="020B0004020202020204" pitchFamily="34" charset="0"/>
                <a:cs typeface="Times New Roman" panose="02020603050405020304" pitchFamily="18" charset="0"/>
                <a:hlinkClick r:id="rId6"/>
              </a:rPr>
              <a:t>People Skills tech community blog</a:t>
            </a:r>
            <a:endParaRPr lang="en-US">
              <a:solidFill>
                <a:schemeClr val="tx1">
                  <a:lumMod val="75000"/>
                  <a:lumOff val="25000"/>
                </a:schemeClr>
              </a:solidFill>
            </a:endParaRPr>
          </a:p>
        </p:txBody>
      </p:sp>
      <p:sp>
        <p:nvSpPr>
          <p:cNvPr id="26" name="TextBox 25">
            <a:extLst>
              <a:ext uri="{FF2B5EF4-FFF2-40B4-BE49-F238E27FC236}">
                <a16:creationId xmlns:a16="http://schemas.microsoft.com/office/drawing/2014/main" id="{F57B0B6E-F8CA-3AC6-7DD5-FE31E840E741}"/>
              </a:ext>
            </a:extLst>
          </p:cNvPr>
          <p:cNvSpPr txBox="1"/>
          <p:nvPr/>
        </p:nvSpPr>
        <p:spPr>
          <a:xfrm>
            <a:off x="3833740" y="6104443"/>
            <a:ext cx="3588809"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0" lvl="0" indent="0" defTabSz="914400">
              <a:spcAft>
                <a:spcPts val="1600"/>
              </a:spcAft>
              <a:buNone/>
              <a:defRPr/>
            </a:pPr>
            <a:r>
              <a:rPr lang="en-US" kern="100">
                <a:solidFill>
                  <a:schemeClr val="tx1">
                    <a:lumMod val="75000"/>
                    <a:lumOff val="25000"/>
                  </a:schemeClr>
                </a:solidFill>
                <a:ea typeface="Aptos" panose="020B0004020202020204" pitchFamily="34" charset="0"/>
                <a:cs typeface="Times New Roman" panose="02020603050405020304" pitchFamily="18" charset="0"/>
                <a:hlinkClick r:id="rId7"/>
              </a:rPr>
              <a:t>People Skills Licensing requirements</a:t>
            </a:r>
            <a:endParaRPr lang="en-US">
              <a:solidFill>
                <a:schemeClr val="tx1">
                  <a:lumMod val="75000"/>
                  <a:lumOff val="25000"/>
                </a:schemeClr>
              </a:solidFill>
            </a:endParaRPr>
          </a:p>
        </p:txBody>
      </p:sp>
      <p:sp>
        <p:nvSpPr>
          <p:cNvPr id="29" name="TextBox 28">
            <a:extLst>
              <a:ext uri="{FF2B5EF4-FFF2-40B4-BE49-F238E27FC236}">
                <a16:creationId xmlns:a16="http://schemas.microsoft.com/office/drawing/2014/main" id="{AA28FEFC-9619-0198-8763-2D2E7E89616B}"/>
              </a:ext>
            </a:extLst>
          </p:cNvPr>
          <p:cNvSpPr txBox="1"/>
          <p:nvPr/>
        </p:nvSpPr>
        <p:spPr>
          <a:xfrm>
            <a:off x="8585233" y="5950555"/>
            <a:ext cx="3058125" cy="36933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chemeClr val="tx1">
                    <a:lumMod val="65000"/>
                    <a:lumOff val="35000"/>
                  </a:schemeClr>
                </a:solidFill>
                <a:effectLst/>
                <a:uLnTx/>
                <a:uFillTx/>
                <a:latin typeface="Segoe UI"/>
                <a:ea typeface="+mn-ea"/>
                <a:cs typeface="+mn-cs"/>
              </a:rPr>
              <a:t>Note:</a:t>
            </a:r>
            <a:r>
              <a:rPr kumimoji="0" lang="en-US" sz="1200" b="0" i="1" u="none" strike="noStrike" kern="1200" cap="none" spc="0" normalizeH="0" baseline="0" noProof="0">
                <a:ln>
                  <a:noFill/>
                </a:ln>
                <a:solidFill>
                  <a:schemeClr val="tx1">
                    <a:lumMod val="65000"/>
                    <a:lumOff val="35000"/>
                  </a:schemeClr>
                </a:solidFill>
                <a:effectLst/>
                <a:uLnTx/>
                <a:uFillTx/>
                <a:latin typeface="Segoe UI"/>
                <a:ea typeface="+mn-ea"/>
                <a:cs typeface="+mn-cs"/>
              </a:rPr>
              <a:t> For more information on AI Council and RAI, visit </a:t>
            </a:r>
            <a:r>
              <a:rPr kumimoji="0" lang="en-US" sz="1200" b="0" i="1" u="none" strike="noStrike" kern="1200" cap="none" spc="0" normalizeH="0" baseline="0" noProof="0">
                <a:ln>
                  <a:noFill/>
                </a:ln>
                <a:solidFill>
                  <a:srgbClr val="000000"/>
                </a:solidFill>
                <a:effectLst/>
                <a:uLnTx/>
                <a:uFillTx/>
                <a:latin typeface="Segoe UI"/>
                <a:ea typeface="+mn-ea"/>
                <a:cs typeface="+mn-cs"/>
                <a:hlinkClick r:id="rId8"/>
              </a:rPr>
              <a:t>User Enablement Guide</a:t>
            </a:r>
            <a:r>
              <a:rPr kumimoji="0" lang="en-US" sz="1200" b="0" i="1" u="none" strike="noStrike" kern="1200" cap="none" spc="0" normalizeH="0" baseline="0" noProof="0">
                <a:ln>
                  <a:noFill/>
                </a:ln>
                <a:solidFill>
                  <a:srgbClr val="000000"/>
                </a:solidFill>
                <a:effectLst/>
                <a:uLnTx/>
                <a:uFillTx/>
                <a:latin typeface="Segoe UI"/>
                <a:ea typeface="+mn-ea"/>
                <a:cs typeface="+mn-cs"/>
              </a:rPr>
              <a:t>.</a:t>
            </a:r>
          </a:p>
        </p:txBody>
      </p:sp>
      <p:cxnSp>
        <p:nvCxnSpPr>
          <p:cNvPr id="31" name="Straight Connector 30">
            <a:extLst>
              <a:ext uri="{FF2B5EF4-FFF2-40B4-BE49-F238E27FC236}">
                <a16:creationId xmlns:a16="http://schemas.microsoft.com/office/drawing/2014/main" id="{E833064E-837C-6C1B-4919-971A4DA1117B}"/>
              </a:ext>
            </a:extLst>
          </p:cNvPr>
          <p:cNvCxnSpPr>
            <a:cxnSpLocks/>
          </p:cNvCxnSpPr>
          <p:nvPr/>
        </p:nvCxnSpPr>
        <p:spPr>
          <a:xfrm>
            <a:off x="8585233" y="1645920"/>
            <a:ext cx="0" cy="2277547"/>
          </a:xfrm>
          <a:prstGeom prst="line">
            <a:avLst/>
          </a:prstGeom>
          <a:ln>
            <a:solidFill>
              <a:schemeClr val="tx2">
                <a:lumMod val="50000"/>
                <a:lumOff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68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5BE99-4AF5-B334-2DEF-8DDA3D26134A}"/>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378F9217-0620-FB0C-D078-69BF82DB2052}"/>
              </a:ext>
            </a:extLst>
          </p:cNvPr>
          <p:cNvPicPr>
            <a:picLocks noChangeAspect="1"/>
          </p:cNvPicPr>
          <p:nvPr/>
        </p:nvPicPr>
        <p:blipFill>
          <a:blip r:embed="rId3"/>
          <a:srcRect/>
          <a:stretch/>
        </p:blipFill>
        <p:spPr>
          <a:xfrm>
            <a:off x="0" y="0"/>
            <a:ext cx="12192000" cy="6858000"/>
          </a:xfrm>
          <a:prstGeom prst="rect">
            <a:avLst/>
          </a:prstGeom>
        </p:spPr>
      </p:pic>
      <p:sp>
        <p:nvSpPr>
          <p:cNvPr id="21" name="Title 1">
            <a:extLst>
              <a:ext uri="{FF2B5EF4-FFF2-40B4-BE49-F238E27FC236}">
                <a16:creationId xmlns:a16="http://schemas.microsoft.com/office/drawing/2014/main" id="{6EA9C4BE-2D85-CACD-00C0-8A8E6BCB19A2}"/>
              </a:ext>
            </a:extLst>
          </p:cNvPr>
          <p:cNvSpPr txBox="1">
            <a:spLocks/>
          </p:cNvSpPr>
          <p:nvPr/>
        </p:nvSpPr>
        <p:spPr>
          <a:xfrm>
            <a:off x="548640" y="731520"/>
            <a:ext cx="554736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3200" spc="-50">
                <a:gradFill>
                  <a:gsLst>
                    <a:gs pos="0">
                      <a:srgbClr val="2764E7"/>
                    </a:gs>
                    <a:gs pos="100000">
                      <a:srgbClr val="20BBC6"/>
                    </a:gs>
                    <a:gs pos="100000">
                      <a:schemeClr val="accent6">
                        <a:lumMod val="60000"/>
                        <a:lumOff val="40000"/>
                      </a:schemeClr>
                    </a:gs>
                  </a:gsLst>
                  <a:lin ang="2400000" scaled="0"/>
                </a:gradFill>
                <a:latin typeface="Segoe UI Semibold"/>
                <a:cs typeface="Segoe UI" pitchFamily="34" charset="0"/>
              </a:rPr>
              <a:t>Key Scenarios &amp; Capabilities</a:t>
            </a:r>
            <a:endParaRPr lang="en-CA" sz="3200">
              <a:gradFill>
                <a:gsLst>
                  <a:gs pos="0">
                    <a:srgbClr val="2764E7"/>
                  </a:gs>
                  <a:gs pos="100000">
                    <a:srgbClr val="20BBC6"/>
                  </a:gs>
                  <a:gs pos="100000">
                    <a:schemeClr val="accent6">
                      <a:lumMod val="60000"/>
                      <a:lumOff val="40000"/>
                    </a:schemeClr>
                  </a:gs>
                </a:gsLst>
                <a:lin ang="2400000" scaled="0"/>
              </a:gradFill>
              <a:latin typeface="Segoe UI Semibold"/>
            </a:endParaRPr>
          </a:p>
        </p:txBody>
      </p:sp>
      <p:sp>
        <p:nvSpPr>
          <p:cNvPr id="25" name="TextBox 24">
            <a:extLst>
              <a:ext uri="{FF2B5EF4-FFF2-40B4-BE49-F238E27FC236}">
                <a16:creationId xmlns:a16="http://schemas.microsoft.com/office/drawing/2014/main" id="{3B1197D7-F333-3F0B-70C7-5D1A89C7BDF1}"/>
              </a:ext>
            </a:extLst>
          </p:cNvPr>
          <p:cNvSpPr txBox="1"/>
          <p:nvPr/>
        </p:nvSpPr>
        <p:spPr>
          <a:xfrm>
            <a:off x="548640" y="548640"/>
            <a:ext cx="8283330" cy="1938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chemeClr val="tx1">
                    <a:lumMod val="65000"/>
                    <a:lumOff val="35000"/>
                  </a:schemeClr>
                </a:solidFill>
                <a:effectLst/>
                <a:uLnTx/>
                <a:uFillTx/>
                <a:ea typeface="+mn-ea"/>
                <a:cs typeface="Segoe UI" panose="020B0502040204020203" pitchFamily="34" charset="0"/>
              </a:rPr>
              <a:t>People Skills</a:t>
            </a:r>
          </a:p>
        </p:txBody>
      </p:sp>
    </p:spTree>
    <p:extLst>
      <p:ext uri="{BB962C8B-B14F-4D97-AF65-F5344CB8AC3E}">
        <p14:creationId xmlns:p14="http://schemas.microsoft.com/office/powerpoint/2010/main" val="2596606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BF05D-DE73-12A9-A70C-616B1A90F442}"/>
            </a:ext>
          </a:extLst>
        </p:cNvPr>
        <p:cNvGrpSpPr/>
        <p:nvPr/>
      </p:nvGrpSpPr>
      <p:grpSpPr>
        <a:xfrm>
          <a:off x="0" y="0"/>
          <a:ext cx="0" cy="0"/>
          <a:chOff x="0" y="0"/>
          <a:chExt cx="0" cy="0"/>
        </a:xfrm>
      </p:grpSpPr>
      <p:pic>
        <p:nvPicPr>
          <p:cNvPr id="13" name="Picture 12" descr="A screenshot of a computer&#10;&#10;AI-generated content may be incorrect.">
            <a:extLst>
              <a:ext uri="{FF2B5EF4-FFF2-40B4-BE49-F238E27FC236}">
                <a16:creationId xmlns:a16="http://schemas.microsoft.com/office/drawing/2014/main" id="{4C1F948B-84CB-7B43-2C1C-B0C428D30BBC}"/>
              </a:ext>
            </a:extLst>
          </p:cNvPr>
          <p:cNvPicPr>
            <a:picLocks noChangeAspect="1"/>
          </p:cNvPicPr>
          <p:nvPr/>
        </p:nvPicPr>
        <p:blipFill>
          <a:blip r:embed="rId3"/>
          <a:srcRect/>
          <a:stretch/>
        </p:blipFill>
        <p:spPr>
          <a:xfrm>
            <a:off x="0" y="0"/>
            <a:ext cx="12192000" cy="6858000"/>
          </a:xfrm>
          <a:prstGeom prst="rect">
            <a:avLst/>
          </a:prstGeom>
        </p:spPr>
      </p:pic>
      <p:sp>
        <p:nvSpPr>
          <p:cNvPr id="20" name="Title 1">
            <a:extLst>
              <a:ext uri="{FF2B5EF4-FFF2-40B4-BE49-F238E27FC236}">
                <a16:creationId xmlns:a16="http://schemas.microsoft.com/office/drawing/2014/main" id="{A24DC2D9-F3AC-3CA4-D960-CBC55EFB1D75}"/>
              </a:ext>
            </a:extLst>
          </p:cNvPr>
          <p:cNvSpPr txBox="1">
            <a:spLocks/>
          </p:cNvSpPr>
          <p:nvPr/>
        </p:nvSpPr>
        <p:spPr>
          <a:xfrm>
            <a:off x="548640" y="731520"/>
            <a:ext cx="8573589"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3200" spc="-50">
                <a:gradFill>
                  <a:gsLst>
                    <a:gs pos="0">
                      <a:srgbClr val="2764E7"/>
                    </a:gs>
                    <a:gs pos="100000">
                      <a:srgbClr val="20BBC6"/>
                    </a:gs>
                    <a:gs pos="100000">
                      <a:schemeClr val="accent6">
                        <a:lumMod val="60000"/>
                        <a:lumOff val="40000"/>
                      </a:schemeClr>
                    </a:gs>
                  </a:gsLst>
                  <a:lin ang="2400000" scaled="0"/>
                </a:gradFill>
                <a:latin typeface="Segoe UI Semibold"/>
                <a:cs typeface="Segoe UI" pitchFamily="34" charset="0"/>
              </a:rPr>
              <a:t>Surfaces where People Skills data appears</a:t>
            </a:r>
            <a:endParaRPr lang="en-CA" sz="3200">
              <a:gradFill>
                <a:gsLst>
                  <a:gs pos="0">
                    <a:srgbClr val="2764E7"/>
                  </a:gs>
                  <a:gs pos="100000">
                    <a:srgbClr val="20BBC6"/>
                  </a:gs>
                  <a:gs pos="100000">
                    <a:schemeClr val="accent6">
                      <a:lumMod val="60000"/>
                      <a:lumOff val="40000"/>
                    </a:schemeClr>
                  </a:gs>
                </a:gsLst>
                <a:lin ang="2400000" scaled="0"/>
              </a:gradFill>
              <a:latin typeface="Segoe UI Semibold"/>
            </a:endParaRPr>
          </a:p>
        </p:txBody>
      </p:sp>
      <p:sp>
        <p:nvSpPr>
          <p:cNvPr id="21" name="TextBox 20">
            <a:extLst>
              <a:ext uri="{FF2B5EF4-FFF2-40B4-BE49-F238E27FC236}">
                <a16:creationId xmlns:a16="http://schemas.microsoft.com/office/drawing/2014/main" id="{DB92DBE1-3667-4E86-5CC8-136E5916F667}"/>
              </a:ext>
            </a:extLst>
          </p:cNvPr>
          <p:cNvSpPr txBox="1"/>
          <p:nvPr/>
        </p:nvSpPr>
        <p:spPr>
          <a:xfrm>
            <a:off x="548640" y="548640"/>
            <a:ext cx="8283330" cy="1938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chemeClr val="tx1">
                    <a:lumMod val="65000"/>
                    <a:lumOff val="35000"/>
                  </a:schemeClr>
                </a:solidFill>
                <a:effectLst/>
                <a:uLnTx/>
                <a:uFillTx/>
                <a:ea typeface="+mn-ea"/>
                <a:cs typeface="Segoe UI" panose="020B0502040204020203" pitchFamily="34" charset="0"/>
              </a:rPr>
              <a:t>People Skills</a:t>
            </a:r>
          </a:p>
        </p:txBody>
      </p:sp>
    </p:spTree>
    <p:extLst>
      <p:ext uri="{BB962C8B-B14F-4D97-AF65-F5344CB8AC3E}">
        <p14:creationId xmlns:p14="http://schemas.microsoft.com/office/powerpoint/2010/main" val="1231772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22D765-56F2-4CB1-CE4A-89604DE68792}"/>
              </a:ext>
            </a:extLst>
          </p:cNvPr>
          <p:cNvPicPr>
            <a:picLocks noChangeAspect="1"/>
          </p:cNvPicPr>
          <p:nvPr/>
        </p:nvPicPr>
        <p:blipFill>
          <a:blip r:embed="rId3"/>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3AFF65F1-6E62-41CD-E78C-E29D9045E0FC}"/>
              </a:ext>
            </a:extLst>
          </p:cNvPr>
          <p:cNvSpPr txBox="1">
            <a:spLocks/>
          </p:cNvSpPr>
          <p:nvPr/>
        </p:nvSpPr>
        <p:spPr>
          <a:xfrm>
            <a:off x="496685" y="714202"/>
            <a:ext cx="554736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3200" spc="-50">
                <a:gradFill>
                  <a:gsLst>
                    <a:gs pos="0">
                      <a:srgbClr val="2764E7"/>
                    </a:gs>
                    <a:gs pos="100000">
                      <a:srgbClr val="20BBC6"/>
                    </a:gs>
                    <a:gs pos="100000">
                      <a:schemeClr val="accent6">
                        <a:lumMod val="60000"/>
                        <a:lumOff val="40000"/>
                      </a:schemeClr>
                    </a:gs>
                  </a:gsLst>
                  <a:lin ang="2400000" scaled="0"/>
                </a:gradFill>
                <a:latin typeface="Segoe UI Semibold"/>
                <a:cs typeface="Segoe UI" pitchFamily="34" charset="0"/>
              </a:rPr>
              <a:t>Functionality Access by License</a:t>
            </a:r>
            <a:endParaRPr lang="en-CA" sz="3200">
              <a:gradFill>
                <a:gsLst>
                  <a:gs pos="0">
                    <a:srgbClr val="2764E7"/>
                  </a:gs>
                  <a:gs pos="100000">
                    <a:srgbClr val="20BBC6"/>
                  </a:gs>
                  <a:gs pos="100000">
                    <a:schemeClr val="accent6">
                      <a:lumMod val="60000"/>
                      <a:lumOff val="40000"/>
                    </a:schemeClr>
                  </a:gs>
                </a:gsLst>
                <a:lin ang="2400000" scaled="0"/>
              </a:gradFill>
              <a:latin typeface="Segoe UI Semibold"/>
            </a:endParaRPr>
          </a:p>
        </p:txBody>
      </p:sp>
      <p:sp>
        <p:nvSpPr>
          <p:cNvPr id="9" name="TextBox 8">
            <a:extLst>
              <a:ext uri="{FF2B5EF4-FFF2-40B4-BE49-F238E27FC236}">
                <a16:creationId xmlns:a16="http://schemas.microsoft.com/office/drawing/2014/main" id="{E7D4619A-E5AE-EBAA-1D26-A5FDD0AE33AF}"/>
              </a:ext>
            </a:extLst>
          </p:cNvPr>
          <p:cNvSpPr txBox="1"/>
          <p:nvPr/>
        </p:nvSpPr>
        <p:spPr>
          <a:xfrm>
            <a:off x="496685" y="531322"/>
            <a:ext cx="8283330" cy="1938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chemeClr val="tx1">
                    <a:lumMod val="65000"/>
                    <a:lumOff val="35000"/>
                  </a:schemeClr>
                </a:solidFill>
                <a:effectLst/>
                <a:uLnTx/>
                <a:uFillTx/>
                <a:ea typeface="+mn-ea"/>
                <a:cs typeface="Segoe UI" panose="020B0502040204020203" pitchFamily="34" charset="0"/>
              </a:rPr>
              <a:t>People Skills</a:t>
            </a:r>
          </a:p>
        </p:txBody>
      </p:sp>
      <p:sp>
        <p:nvSpPr>
          <p:cNvPr id="3" name="TextBox 2">
            <a:extLst>
              <a:ext uri="{FF2B5EF4-FFF2-40B4-BE49-F238E27FC236}">
                <a16:creationId xmlns:a16="http://schemas.microsoft.com/office/drawing/2014/main" id="{ED97A82B-CD1D-40B0-E3E2-09E49ACB1555}"/>
              </a:ext>
            </a:extLst>
          </p:cNvPr>
          <p:cNvSpPr txBox="1"/>
          <p:nvPr/>
        </p:nvSpPr>
        <p:spPr>
          <a:xfrm>
            <a:off x="496685" y="1284577"/>
            <a:ext cx="3588809"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0" indent="0" defTabSz="914400">
              <a:spcAft>
                <a:spcPts val="1600"/>
              </a:spcAft>
              <a:buNone/>
              <a:defRPr/>
            </a:pPr>
            <a:r>
              <a:rPr lang="en-US" kern="100">
                <a:solidFill>
                  <a:srgbClr val="000000">
                    <a:lumMod val="75000"/>
                    <a:lumOff val="25000"/>
                  </a:srgbClr>
                </a:solidFill>
                <a:ea typeface="Aptos" panose="020B0004020202020204" pitchFamily="34" charset="0"/>
                <a:cs typeface="Times New Roman"/>
              </a:rPr>
              <a:t>Review </a:t>
            </a:r>
            <a:r>
              <a:rPr lang="en-US" kern="100">
                <a:solidFill>
                  <a:srgbClr val="0070C0"/>
                </a:solidFill>
                <a:ea typeface="Aptos" panose="020B0004020202020204" pitchFamily="34" charset="0"/>
                <a:cs typeface="Times New Roman"/>
                <a:hlinkClick r:id="rId4">
                  <a:extLst>
                    <a:ext uri="{A12FA001-AC4F-418D-AE19-62706E023703}">
                      <ahyp:hlinkClr xmlns:ahyp="http://schemas.microsoft.com/office/drawing/2018/hyperlinkcolor" val="tx"/>
                    </a:ext>
                  </a:extLst>
                </a:hlinkClick>
              </a:rPr>
              <a:t>People</a:t>
            </a:r>
            <a:r>
              <a:rPr kumimoji="0" lang="en-US" sz="1400" b="0" i="0" u="none" strike="noStrike" kern="100" cap="none" spc="0" normalizeH="0" baseline="0" noProof="0">
                <a:ln>
                  <a:noFill/>
                </a:ln>
                <a:solidFill>
                  <a:srgbClr val="0070C0"/>
                </a:solidFill>
                <a:effectLst/>
                <a:uLnTx/>
                <a:uFillTx/>
                <a:ea typeface="Aptos" panose="020B0004020202020204" pitchFamily="34" charset="0"/>
                <a:cs typeface="Times New Roman"/>
                <a:hlinkClick r:id="rId4">
                  <a:extLst>
                    <a:ext uri="{A12FA001-AC4F-418D-AE19-62706E023703}">
                      <ahyp:hlinkClr xmlns:ahyp="http://schemas.microsoft.com/office/drawing/2018/hyperlinkcolor" val="tx"/>
                    </a:ext>
                  </a:extLst>
                </a:hlinkClick>
              </a:rPr>
              <a:t> Skills Licensing </a:t>
            </a:r>
            <a:r>
              <a:rPr lang="en-US" kern="100">
                <a:solidFill>
                  <a:srgbClr val="0070C0"/>
                </a:solidFill>
                <a:ea typeface="Aptos" panose="020B0004020202020204" pitchFamily="34" charset="0"/>
                <a:cs typeface="Times New Roman"/>
                <a:hlinkClick r:id="rId4">
                  <a:extLst>
                    <a:ext uri="{A12FA001-AC4F-418D-AE19-62706E023703}">
                      <ahyp:hlinkClr xmlns:ahyp="http://schemas.microsoft.com/office/drawing/2018/hyperlinkcolor" val="tx"/>
                    </a:ext>
                  </a:extLst>
                </a:hlinkClick>
              </a:rPr>
              <a:t>Requirements</a:t>
            </a:r>
            <a:endParaRPr kumimoji="0" lang="en-US" sz="1400" b="0" i="0" u="none" strike="noStrike" kern="0" cap="none" spc="0" normalizeH="0" baseline="0" noProof="0">
              <a:ln>
                <a:noFill/>
              </a:ln>
              <a:solidFill>
                <a:srgbClr val="0070C0"/>
              </a:solidFill>
              <a:effectLst/>
              <a:uLnTx/>
              <a:uFillTx/>
              <a:cs typeface="Times New Roman"/>
              <a:hlinkClick r:id="rId4">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668247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C2982-D890-F725-51D3-273CE410E872}"/>
            </a:ext>
          </a:extLst>
        </p:cNvPr>
        <p:cNvGrpSpPr/>
        <p:nvPr/>
      </p:nvGrpSpPr>
      <p:grpSpPr>
        <a:xfrm>
          <a:off x="0" y="0"/>
          <a:ext cx="0" cy="0"/>
          <a:chOff x="0" y="0"/>
          <a:chExt cx="0" cy="0"/>
        </a:xfrm>
      </p:grpSpPr>
      <p:pic>
        <p:nvPicPr>
          <p:cNvPr id="36" name="Picture 35" descr="A blue and white sky&#10;&#10;AI-generated content may be incorrect.">
            <a:extLst>
              <a:ext uri="{FF2B5EF4-FFF2-40B4-BE49-F238E27FC236}">
                <a16:creationId xmlns:a16="http://schemas.microsoft.com/office/drawing/2014/main" id="{BDDCD132-5805-696E-F6C5-EACEF66E0DBA}"/>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E3ECE05B-B41A-8E85-9F90-4DAD84D3AEF6}"/>
              </a:ext>
            </a:extLst>
          </p:cNvPr>
          <p:cNvSpPr txBox="1"/>
          <p:nvPr/>
        </p:nvSpPr>
        <p:spPr>
          <a:xfrm>
            <a:off x="548639" y="1463040"/>
            <a:ext cx="10473588" cy="485261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0" lvl="0" indent="0" defTabSz="914400">
              <a:spcAft>
                <a:spcPts val="1600"/>
              </a:spcAft>
              <a:buNone/>
              <a:defRPr/>
            </a:pPr>
            <a:r>
              <a:rPr lang="en-US" sz="2000">
                <a:solidFill>
                  <a:schemeClr val="tx1">
                    <a:lumMod val="75000"/>
                    <a:lumOff val="25000"/>
                  </a:schemeClr>
                </a:solidFill>
              </a:rPr>
              <a:t>The People Skills inference engine uses Microsoft 365 profile and activity signals from the Microsoft Graph to create personalized skill profiles for users in your organization.</a:t>
            </a:r>
          </a:p>
          <a:p>
            <a:pPr marL="0" indent="0" fontAlgn="base">
              <a:buNone/>
            </a:pPr>
            <a:r>
              <a:rPr lang="en-US" sz="2000">
                <a:solidFill>
                  <a:schemeClr val="tx1">
                    <a:lumMod val="75000"/>
                    <a:lumOff val="25000"/>
                  </a:schemeClr>
                </a:solidFill>
              </a:rPr>
              <a:t>We associate with a representative set of skill names based on the M365 sources available to People Skills to keep user skill profiles fresh and relevant. </a:t>
            </a:r>
            <a:r>
              <a:rPr lang="en-US" sz="2000" b="1">
                <a:solidFill>
                  <a:schemeClr val="tx1">
                    <a:lumMod val="75000"/>
                    <a:lumOff val="25000"/>
                  </a:schemeClr>
                </a:solidFill>
              </a:rPr>
              <a:t>They aren't intended to be a comprehensive reflection of a person’s capabilities. </a:t>
            </a:r>
          </a:p>
          <a:p>
            <a:pPr marL="0" indent="0" fontAlgn="base">
              <a:buNone/>
            </a:pPr>
            <a:endParaRPr lang="en-US" sz="1600">
              <a:solidFill>
                <a:schemeClr val="tx1">
                  <a:lumMod val="75000"/>
                  <a:lumOff val="25000"/>
                </a:schemeClr>
              </a:solidFill>
            </a:endParaRPr>
          </a:p>
          <a:p>
            <a:pPr marL="0" indent="0" fontAlgn="base">
              <a:buNone/>
            </a:pPr>
            <a:endParaRPr lang="en-US">
              <a:solidFill>
                <a:schemeClr val="tx1">
                  <a:lumMod val="75000"/>
                  <a:lumOff val="25000"/>
                </a:schemeClr>
              </a:solidFill>
            </a:endParaRPr>
          </a:p>
          <a:p>
            <a:pPr marL="0" indent="0" fontAlgn="base">
              <a:buNone/>
            </a:pPr>
            <a:r>
              <a:rPr lang="en-US">
                <a:solidFill>
                  <a:schemeClr val="tx1">
                    <a:lumMod val="75000"/>
                    <a:lumOff val="25000"/>
                  </a:schemeClr>
                </a:solidFill>
              </a:rPr>
              <a:t>Please understand the following aspects to have the right expectations on what to expect from the inference model. </a:t>
            </a:r>
          </a:p>
          <a:p>
            <a:pPr marL="0" indent="0" fontAlgn="base">
              <a:buNone/>
            </a:pPr>
            <a:endParaRPr lang="en-US">
              <a:solidFill>
                <a:schemeClr val="tx1">
                  <a:lumMod val="75000"/>
                  <a:lumOff val="25000"/>
                </a:schemeClr>
              </a:solidFill>
            </a:endParaRPr>
          </a:p>
          <a:p>
            <a:pPr fontAlgn="base">
              <a:spcAft>
                <a:spcPts val="1200"/>
              </a:spcAft>
            </a:pPr>
            <a:r>
              <a:rPr lang="en-US">
                <a:solidFill>
                  <a:schemeClr val="tx1">
                    <a:lumMod val="75000"/>
                    <a:lumOff val="25000"/>
                  </a:schemeClr>
                </a:solidFill>
              </a:rPr>
              <a:t>We currently only infer skills from Microsoft 365 sources. We don't currently use user activity in other line of business applications.  </a:t>
            </a:r>
          </a:p>
          <a:p>
            <a:pPr fontAlgn="base">
              <a:spcAft>
                <a:spcPts val="1200"/>
              </a:spcAft>
            </a:pPr>
            <a:r>
              <a:rPr lang="en-US">
                <a:solidFill>
                  <a:schemeClr val="tx1">
                    <a:lumMod val="75000"/>
                    <a:lumOff val="25000"/>
                  </a:schemeClr>
                </a:solidFill>
              </a:rPr>
              <a:t>People Skills uses large language models to assign skills that most closely match the taxonomy for the user profile and activity. </a:t>
            </a:r>
            <a:br>
              <a:rPr lang="en-US">
                <a:solidFill>
                  <a:schemeClr val="tx1">
                    <a:lumMod val="75000"/>
                    <a:lumOff val="25000"/>
                  </a:schemeClr>
                </a:solidFill>
              </a:rPr>
            </a:br>
            <a:r>
              <a:rPr lang="en-US">
                <a:solidFill>
                  <a:schemeClr val="tx1">
                    <a:lumMod val="75000"/>
                    <a:lumOff val="25000"/>
                  </a:schemeClr>
                </a:solidFill>
              </a:rPr>
              <a:t>For example, if a user creates a document on front-end development, we might tag the user with front-end development, web development, React, or Angular based on the closest content match. </a:t>
            </a:r>
          </a:p>
          <a:p>
            <a:pPr fontAlgn="base">
              <a:spcAft>
                <a:spcPts val="1200"/>
              </a:spcAft>
            </a:pPr>
            <a:r>
              <a:rPr lang="en-US">
                <a:solidFill>
                  <a:schemeClr val="tx1">
                    <a:lumMod val="75000"/>
                    <a:lumOff val="25000"/>
                  </a:schemeClr>
                </a:solidFill>
              </a:rPr>
              <a:t>Inferences are impacted by the skill name and description uploaded by customer administrators, and by the job title of users.</a:t>
            </a:r>
          </a:p>
          <a:p>
            <a:pPr fontAlgn="base">
              <a:spcAft>
                <a:spcPts val="1200"/>
              </a:spcAft>
            </a:pPr>
            <a:r>
              <a:rPr lang="en-US">
                <a:solidFill>
                  <a:schemeClr val="tx1">
                    <a:lumMod val="75000"/>
                    <a:lumOff val="25000"/>
                  </a:schemeClr>
                </a:solidFill>
              </a:rPr>
              <a:t>Read </a:t>
            </a:r>
            <a:r>
              <a:rPr lang="en-US" u="sng">
                <a:solidFill>
                  <a:srgbClr val="2764E7"/>
                </a:solidFill>
                <a:hlinkClick r:id="rId4">
                  <a:extLst>
                    <a:ext uri="{A12FA001-AC4F-418D-AE19-62706E023703}">
                      <ahyp:hlinkClr xmlns:ahyp="http://schemas.microsoft.com/office/drawing/2018/hyperlinkcolor" val="tx"/>
                    </a:ext>
                  </a:extLst>
                </a:hlinkClick>
              </a:rPr>
              <a:t>AI </a:t>
            </a:r>
            <a:r>
              <a:rPr lang="en-US" u="sng">
                <a:solidFill>
                  <a:srgbClr val="0077D3"/>
                </a:solidFill>
                <a:hlinkClick r:id="rId4">
                  <a:extLst>
                    <a:ext uri="{A12FA001-AC4F-418D-AE19-62706E023703}">
                      <ahyp:hlinkClr xmlns:ahyp="http://schemas.microsoft.com/office/drawing/2018/hyperlinkcolor" val="tx"/>
                    </a:ext>
                  </a:extLst>
                </a:hlinkClick>
              </a:rPr>
              <a:t>transparency in People Skills</a:t>
            </a:r>
            <a:r>
              <a:rPr lang="en-US">
                <a:solidFill>
                  <a:schemeClr val="tx1">
                    <a:lumMod val="75000"/>
                    <a:lumOff val="25000"/>
                  </a:schemeClr>
                </a:solidFill>
              </a:rPr>
              <a:t> to learn how to use the inferencing data. </a:t>
            </a:r>
          </a:p>
          <a:p>
            <a:pPr marL="0" lvl="0" indent="0" defTabSz="914400">
              <a:spcAft>
                <a:spcPts val="1600"/>
              </a:spcAft>
              <a:buNone/>
              <a:defRPr/>
            </a:pPr>
            <a:endParaRPr lang="en-US" sz="2000">
              <a:solidFill>
                <a:schemeClr val="tx1">
                  <a:lumMod val="75000"/>
                  <a:lumOff val="25000"/>
                </a:schemeClr>
              </a:solidFill>
            </a:endParaRPr>
          </a:p>
        </p:txBody>
      </p:sp>
      <p:sp>
        <p:nvSpPr>
          <p:cNvPr id="6" name="Title 1">
            <a:extLst>
              <a:ext uri="{FF2B5EF4-FFF2-40B4-BE49-F238E27FC236}">
                <a16:creationId xmlns:a16="http://schemas.microsoft.com/office/drawing/2014/main" id="{50F77576-3808-3F70-6A06-1AB0E7A99907}"/>
              </a:ext>
            </a:extLst>
          </p:cNvPr>
          <p:cNvSpPr txBox="1">
            <a:spLocks/>
          </p:cNvSpPr>
          <p:nvPr/>
        </p:nvSpPr>
        <p:spPr>
          <a:xfrm>
            <a:off x="548640" y="548640"/>
            <a:ext cx="7691846"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sz="3200" spc="-50">
                <a:gradFill>
                  <a:gsLst>
                    <a:gs pos="0">
                      <a:srgbClr val="2764E7"/>
                    </a:gs>
                    <a:gs pos="100000">
                      <a:srgbClr val="20BBC6"/>
                    </a:gs>
                    <a:gs pos="100000">
                      <a:schemeClr val="accent6">
                        <a:lumMod val="60000"/>
                        <a:lumOff val="40000"/>
                      </a:schemeClr>
                    </a:gs>
                  </a:gsLst>
                  <a:lin ang="2400000" scaled="0"/>
                </a:gradFill>
                <a:latin typeface="Segoe UI Semibold"/>
                <a:cs typeface="Segoe UI" pitchFamily="34" charset="0"/>
              </a:rPr>
              <a:t>AI Inference: Strengths &amp; Limitations</a:t>
            </a:r>
            <a:endParaRPr lang="en-CA" sz="3200">
              <a:gradFill>
                <a:gsLst>
                  <a:gs pos="0">
                    <a:srgbClr val="2764E7"/>
                  </a:gs>
                  <a:gs pos="100000">
                    <a:srgbClr val="20BBC6"/>
                  </a:gs>
                  <a:gs pos="100000">
                    <a:schemeClr val="accent6">
                      <a:lumMod val="60000"/>
                      <a:lumOff val="40000"/>
                    </a:schemeClr>
                  </a:gs>
                </a:gsLst>
                <a:lin ang="2400000" scaled="0"/>
              </a:gradFill>
              <a:latin typeface="Segoe UI Semibold"/>
            </a:endParaRPr>
          </a:p>
        </p:txBody>
      </p:sp>
    </p:spTree>
    <p:extLst>
      <p:ext uri="{BB962C8B-B14F-4D97-AF65-F5344CB8AC3E}">
        <p14:creationId xmlns:p14="http://schemas.microsoft.com/office/powerpoint/2010/main" val="153016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3.xml><?xml version="1.0" encoding="utf-8"?>
<a:theme xmlns:a="http://schemas.openxmlformats.org/drawingml/2006/main" name="Microsoft AI Tour 16:9 Template Light">
  <a:themeElements>
    <a:clrScheme name="Custom 193">
      <a:dk1>
        <a:srgbClr val="000000"/>
      </a:dk1>
      <a:lt1>
        <a:srgbClr val="FFFFFF"/>
      </a:lt1>
      <a:dk2>
        <a:srgbClr val="2A446F"/>
      </a:dk2>
      <a:lt2>
        <a:srgbClr val="E8E6DF"/>
      </a:lt2>
      <a:accent1>
        <a:srgbClr val="8661C5"/>
      </a:accent1>
      <a:accent2>
        <a:srgbClr val="0078D4"/>
      </a:accent2>
      <a:accent3>
        <a:srgbClr val="8DE971"/>
      </a:accent3>
      <a:accent4>
        <a:srgbClr val="8C8279"/>
      </a:accent4>
      <a:accent5>
        <a:srgbClr val="463668"/>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B4F0B07B-3A4D-4C62-94BD-A9EACF6FFAE2}"/>
    </a:ext>
  </a:extLst>
</a:theme>
</file>

<file path=ppt/theme/theme4.xml><?xml version="1.0" encoding="utf-8"?>
<a:theme xmlns:a="http://schemas.openxmlformats.org/drawingml/2006/main" name="MS Ignite 16:9 Template Light">
  <a:themeElements>
    <a:clrScheme name="Custom 200">
      <a:dk1>
        <a:srgbClr val="000000"/>
      </a:dk1>
      <a:lt1>
        <a:srgbClr val="FFFFFF"/>
      </a:lt1>
      <a:dk2>
        <a:srgbClr val="2A446F"/>
      </a:dk2>
      <a:lt2>
        <a:srgbClr val="E8E6DF"/>
      </a:lt2>
      <a:accent1>
        <a:srgbClr val="0078D4"/>
      </a:accent1>
      <a:accent2>
        <a:srgbClr val="8DE971"/>
      </a:accent2>
      <a:accent3>
        <a:srgbClr val="463668"/>
      </a:accent3>
      <a:accent4>
        <a:srgbClr val="8C8279"/>
      </a:accent4>
      <a:accent5>
        <a:srgbClr val="FFB900"/>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S_Ignite_2024_16-9 Event-template.potx  -  Last saved by user" id="{25E4B35E-646D-4F3A-8D0B-C2BDF548142B}" vid="{27C8C421-03CD-44B7-A7BB-31B9B31BCF20}"/>
    </a:ext>
  </a:extLst>
</a:theme>
</file>

<file path=ppt/theme/theme5.xml><?xml version="1.0" encoding="utf-8"?>
<a:theme xmlns:a="http://schemas.openxmlformats.org/drawingml/2006/main" name="Microsoft 365 Copilot Template Diamond Edition">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6.xml><?xml version="1.0" encoding="utf-8"?>
<a:theme xmlns:a="http://schemas.openxmlformats.org/drawingml/2006/main" name="1_Copilot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pilot Theme" id="{23D81A79-2ACC-4E84-AAFA-E7E134EA10E7}" vid="{212C7539-DA2C-4A30-9234-0C43B921BDCB}"/>
    </a:ext>
  </a:extLst>
</a:theme>
</file>

<file path=ppt/theme/theme7.xml><?xml version="1.0" encoding="utf-8"?>
<a:theme xmlns:a="http://schemas.openxmlformats.org/drawingml/2006/main" name="1_Microsoft 365 Copilot Template Diamond Edition">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8.xml><?xml version="1.0" encoding="utf-8"?>
<a:theme xmlns:a="http://schemas.openxmlformats.org/drawingml/2006/main" name="M365 Copilot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E4766FBFEB87448BDED237802BF74B" ma:contentTypeVersion="18" ma:contentTypeDescription="Create a new document." ma:contentTypeScope="" ma:versionID="0a1ba087571ec6e610fc713191aaa13c">
  <xsd:schema xmlns:xsd="http://www.w3.org/2001/XMLSchema" xmlns:xs="http://www.w3.org/2001/XMLSchema" xmlns:p="http://schemas.microsoft.com/office/2006/metadata/properties" xmlns:ns1="http://schemas.microsoft.com/sharepoint/v3" xmlns:ns2="e720259b-2e3a-43b3-bdf7-a9ee63d85a69" xmlns:ns3="2ddabf7f-9087-4fcc-9452-d57448c7b8f5" targetNamespace="http://schemas.microsoft.com/office/2006/metadata/properties" ma:root="true" ma:fieldsID="b59d98c5080e01ea5eb4b5652b2cdb80" ns1:_="" ns2:_="" ns3:_="">
    <xsd:import namespace="http://schemas.microsoft.com/sharepoint/v3"/>
    <xsd:import namespace="e720259b-2e3a-43b3-bdf7-a9ee63d85a69"/>
    <xsd:import namespace="2ddabf7f-9087-4fcc-9452-d57448c7b8f5"/>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DocTags" minOccurs="0"/>
                <xsd:element ref="ns3:SharedWithUsers" minOccurs="0"/>
                <xsd:element ref="ns3:SharedWithDetails" minOccurs="0"/>
                <xsd:element ref="ns2:MediaServiceObjectDetectorVersions" minOccurs="0"/>
                <xsd:element ref="ns2:MediaServiceDateTake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720259b-2e3a-43b3-bdf7-a9ee63d85a69"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ocTags" ma:index="19" nillable="true" ma:displayName="MediaServiceDocTags" ma:hidden="true" ma:internalName="MediaServiceDocTag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BillingMetadata" ma:index="25"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ddabf7f-9087-4fcc-9452-d57448c7b8f5"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df6edc2d-3c3e-4f30-833e-13360d113dd6}" ma:internalName="TaxCatchAll" ma:showField="CatchAllData" ma:web="2ddabf7f-9087-4fcc-9452-d57448c7b8f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e720259b-2e3a-43b3-bdf7-a9ee63d85a69">
      <Terms xmlns="http://schemas.microsoft.com/office/infopath/2007/PartnerControls"/>
    </lcf76f155ced4ddcb4097134ff3c332f>
    <TaxCatchAll xmlns="2ddabf7f-9087-4fcc-9452-d57448c7b8f5" xsi:nil="true"/>
  </documentManagement>
</p:properties>
</file>

<file path=customXml/itemProps1.xml><?xml version="1.0" encoding="utf-8"?>
<ds:datastoreItem xmlns:ds="http://schemas.openxmlformats.org/officeDocument/2006/customXml" ds:itemID="{3649CE0F-953F-45C0-A741-2399648441D8}">
  <ds:schemaRefs>
    <ds:schemaRef ds:uri="2ddabf7f-9087-4fcc-9452-d57448c7b8f5"/>
    <ds:schemaRef ds:uri="e720259b-2e3a-43b3-bdf7-a9ee63d85a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2ddabf7f-9087-4fcc-9452-d57448c7b8f5"/>
    <ds:schemaRef ds:uri="e720259b-2e3a-43b3-bdf7-a9ee63d85a6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LIGHT MODE</Template>
  <TotalTime>8</TotalTime>
  <Words>7634</Words>
  <Application>Microsoft Office PowerPoint</Application>
  <PresentationFormat>Widescreen</PresentationFormat>
  <Paragraphs>491</Paragraphs>
  <Slides>38</Slides>
  <Notes>21</Notes>
  <HiddenSlides>0</HiddenSlides>
  <MMClips>1</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38</vt:i4>
      </vt:variant>
    </vt:vector>
  </HeadingPairs>
  <TitlesOfParts>
    <vt:vector size="58" baseType="lpstr">
      <vt:lpstr>Aptos</vt:lpstr>
      <vt:lpstr>Arial</vt:lpstr>
      <vt:lpstr>Calibri</vt:lpstr>
      <vt:lpstr>Consolas</vt:lpstr>
      <vt:lpstr>Segoe Sans Display</vt:lpstr>
      <vt:lpstr>Segoe Sans Display Semibold</vt:lpstr>
      <vt:lpstr>Segoe UI</vt:lpstr>
      <vt:lpstr>Segoe UI Light</vt:lpstr>
      <vt:lpstr>Segoe UI Semibold</vt:lpstr>
      <vt:lpstr>Symbol</vt:lpstr>
      <vt:lpstr>Times New Roman</vt:lpstr>
      <vt:lpstr>Wingdings</vt:lpstr>
      <vt:lpstr>LIGHT MODE</vt:lpstr>
      <vt:lpstr>1_LIGHT MODE</vt:lpstr>
      <vt:lpstr>Microsoft AI Tour 16:9 Template Light</vt:lpstr>
      <vt:lpstr>MS Ignite 16:9 Template Light</vt:lpstr>
      <vt:lpstr>Microsoft 365 Copilot Template Diamond Edition</vt:lpstr>
      <vt:lpstr>1_Copilot Theme</vt:lpstr>
      <vt:lpstr>1_Microsoft 365 Copilot Template Diamond Edition</vt:lpstr>
      <vt:lpstr>M365 Copilot Theme</vt:lpstr>
      <vt:lpstr>People Skills Deployment Guide</vt:lpstr>
      <vt:lpstr>PowerPoint Presentation</vt:lpstr>
      <vt:lpstr>People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&lt;Comms manager name here&gt;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Speaker notes</dc:title>
  <dc:subject>&lt;Event name&gt;</dc:subject>
  <dc:creator>anirudhbajaj@microsoft.com</dc:creator>
  <cp:keywords>People Skills</cp:keywords>
  <dc:description/>
  <cp:lastModifiedBy>Anirudh Bajaj</cp:lastModifiedBy>
  <cp:revision>1</cp:revision>
  <dcterms:created xsi:type="dcterms:W3CDTF">2024-09-05T14:34:13Z</dcterms:created>
  <dcterms:modified xsi:type="dcterms:W3CDTF">2025-06-10T23:38:38Z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0x0101005EE4766FBFEB87448BDED237802BF74B</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Owner">
    <vt:lpwstr>maryfj@microsoft.com</vt:lpwstr>
  </property>
  <property fmtid="{D5CDD505-2E9C-101B-9397-08002B2CF9AE}" pid="15" name="MSIP_Label_f42aa342-8706-4288-bd11-ebb85995028c_SetDate">
    <vt:lpwstr>2017-08-29T14:27:20.8568347-07:00</vt:lpwstr>
  </property>
  <property fmtid="{D5CDD505-2E9C-101B-9397-08002B2CF9AE}" pid="16" name="MSIP_Label_f42aa342-8706-4288-bd11-ebb85995028c_Name">
    <vt:lpwstr>General</vt:lpwstr>
  </property>
  <property fmtid="{D5CDD505-2E9C-101B-9397-08002B2CF9AE}" pid="17" name="MSIP_Label_f42aa342-8706-4288-bd11-ebb85995028c_Application">
    <vt:lpwstr>Microsoft Azure Information Protection</vt:lpwstr>
  </property>
  <property fmtid="{D5CDD505-2E9C-101B-9397-08002B2CF9AE}" pid="18" name="MSIP_Label_f42aa342-8706-4288-bd11-ebb85995028c_Extended_MSFT_Method">
    <vt:lpwstr>Automatic</vt:lpwstr>
  </property>
  <property fmtid="{D5CDD505-2E9C-101B-9397-08002B2CF9AE}" pid="19" name="Sensitivity">
    <vt:lpwstr>General</vt:lpwstr>
  </property>
  <property fmtid="{D5CDD505-2E9C-101B-9397-08002B2CF9AE}" pid="20" name="MediaServiceImageTags">
    <vt:lpwstr/>
  </property>
</Properties>
</file>