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1" r:id="rId5"/>
    <p:sldId id="2147483645" r:id="rId6"/>
    <p:sldId id="270" r:id="rId7"/>
    <p:sldId id="271" r:id="rId8"/>
    <p:sldId id="272" r:id="rId9"/>
    <p:sldId id="214748364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B6F243-FC17-4F10-B2B4-9E4C3DB83673}" v="6" dt="2025-06-03T20:50:48.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933"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rudh Bajaj" userId="b8d2d9f0-3b31-4c1f-9aa9-d458d04bbb25" providerId="ADAL" clId="{88B6F243-FC17-4F10-B2B4-9E4C3DB83673}"/>
    <pc:docChg chg="undo custSel addSld delSld modSld">
      <pc:chgData name="Anirudh Bajaj" userId="b8d2d9f0-3b31-4c1f-9aa9-d458d04bbb25" providerId="ADAL" clId="{88B6F243-FC17-4F10-B2B4-9E4C3DB83673}" dt="2025-06-03T23:29:35.065" v="79" actId="478"/>
      <pc:docMkLst>
        <pc:docMk/>
      </pc:docMkLst>
      <pc:sldChg chg="new del">
        <pc:chgData name="Anirudh Bajaj" userId="b8d2d9f0-3b31-4c1f-9aa9-d458d04bbb25" providerId="ADAL" clId="{88B6F243-FC17-4F10-B2B4-9E4C3DB83673}" dt="2025-06-03T20:40:10.939" v="3" actId="47"/>
        <pc:sldMkLst>
          <pc:docMk/>
          <pc:sldMk cId="812000442" sldId="256"/>
        </pc:sldMkLst>
      </pc:sldChg>
      <pc:sldChg chg="modSp add mod modNotesTx">
        <pc:chgData name="Anirudh Bajaj" userId="b8d2d9f0-3b31-4c1f-9aa9-d458d04bbb25" providerId="ADAL" clId="{88B6F243-FC17-4F10-B2B4-9E4C3DB83673}" dt="2025-06-03T20:40:59.150" v="66" actId="6549"/>
        <pc:sldMkLst>
          <pc:docMk/>
          <pc:sldMk cId="632545095" sldId="261"/>
        </pc:sldMkLst>
        <pc:spChg chg="mod">
          <ac:chgData name="Anirudh Bajaj" userId="b8d2d9f0-3b31-4c1f-9aa9-d458d04bbb25" providerId="ADAL" clId="{88B6F243-FC17-4F10-B2B4-9E4C3DB83673}" dt="2025-06-03T20:40:59.150" v="66" actId="6549"/>
          <ac:spMkLst>
            <pc:docMk/>
            <pc:sldMk cId="632545095" sldId="261"/>
            <ac:spMk id="6" creationId="{CC0BC34C-B54D-57E0-8C7C-A93847BD78A6}"/>
          </ac:spMkLst>
        </pc:spChg>
      </pc:sldChg>
      <pc:sldChg chg="add">
        <pc:chgData name="Anirudh Bajaj" userId="b8d2d9f0-3b31-4c1f-9aa9-d458d04bbb25" providerId="ADAL" clId="{88B6F243-FC17-4F10-B2B4-9E4C3DB83673}" dt="2025-06-03T20:40:07.132" v="1"/>
        <pc:sldMkLst>
          <pc:docMk/>
          <pc:sldMk cId="1108485209" sldId="270"/>
        </pc:sldMkLst>
      </pc:sldChg>
      <pc:sldChg chg="add">
        <pc:chgData name="Anirudh Bajaj" userId="b8d2d9f0-3b31-4c1f-9aa9-d458d04bbb25" providerId="ADAL" clId="{88B6F243-FC17-4F10-B2B4-9E4C3DB83673}" dt="2025-06-03T20:40:07.132" v="1"/>
        <pc:sldMkLst>
          <pc:docMk/>
          <pc:sldMk cId="3837534899" sldId="271"/>
        </pc:sldMkLst>
      </pc:sldChg>
      <pc:sldChg chg="add">
        <pc:chgData name="Anirudh Bajaj" userId="b8d2d9f0-3b31-4c1f-9aa9-d458d04bbb25" providerId="ADAL" clId="{88B6F243-FC17-4F10-B2B4-9E4C3DB83673}" dt="2025-06-03T20:40:07.132" v="1"/>
        <pc:sldMkLst>
          <pc:docMk/>
          <pc:sldMk cId="358624619" sldId="272"/>
        </pc:sldMkLst>
      </pc:sldChg>
      <pc:sldChg chg="modSp add mod">
        <pc:chgData name="Anirudh Bajaj" userId="b8d2d9f0-3b31-4c1f-9aa9-d458d04bbb25" providerId="ADAL" clId="{88B6F243-FC17-4F10-B2B4-9E4C3DB83673}" dt="2025-06-03T20:45:16.019" v="73" actId="20577"/>
        <pc:sldMkLst>
          <pc:docMk/>
          <pc:sldMk cId="634267662" sldId="2147483645"/>
        </pc:sldMkLst>
        <pc:graphicFrameChg chg="mod modGraphic">
          <ac:chgData name="Anirudh Bajaj" userId="b8d2d9f0-3b31-4c1f-9aa9-d458d04bbb25" providerId="ADAL" clId="{88B6F243-FC17-4F10-B2B4-9E4C3DB83673}" dt="2025-06-03T20:45:16.019" v="73" actId="20577"/>
          <ac:graphicFrameMkLst>
            <pc:docMk/>
            <pc:sldMk cId="634267662" sldId="2147483645"/>
            <ac:graphicFrameMk id="7" creationId="{87F6045F-F5C4-E69F-51EF-23C2EB42C83E}"/>
          </ac:graphicFrameMkLst>
        </pc:graphicFrameChg>
      </pc:sldChg>
      <pc:sldChg chg="addSp delSp modSp add mod">
        <pc:chgData name="Anirudh Bajaj" userId="b8d2d9f0-3b31-4c1f-9aa9-d458d04bbb25" providerId="ADAL" clId="{88B6F243-FC17-4F10-B2B4-9E4C3DB83673}" dt="2025-06-03T23:29:35.065" v="79" actId="478"/>
        <pc:sldMkLst>
          <pc:docMk/>
          <pc:sldMk cId="4136926853" sldId="2147483646"/>
        </pc:sldMkLst>
        <pc:spChg chg="del mod">
          <ac:chgData name="Anirudh Bajaj" userId="b8d2d9f0-3b31-4c1f-9aa9-d458d04bbb25" providerId="ADAL" clId="{88B6F243-FC17-4F10-B2B4-9E4C3DB83673}" dt="2025-06-03T23:29:23.693" v="75" actId="478"/>
          <ac:spMkLst>
            <pc:docMk/>
            <pc:sldMk cId="4136926853" sldId="2147483646"/>
            <ac:spMk id="2" creationId="{EB4B5B7F-82F1-E057-9F27-F4C2D390886B}"/>
          </ac:spMkLst>
        </pc:spChg>
        <pc:spChg chg="mod">
          <ac:chgData name="Anirudh Bajaj" userId="b8d2d9f0-3b31-4c1f-9aa9-d458d04bbb25" providerId="ADAL" clId="{88B6F243-FC17-4F10-B2B4-9E4C3DB83673}" dt="2025-06-03T20:50:59.066" v="74" actId="20577"/>
          <ac:spMkLst>
            <pc:docMk/>
            <pc:sldMk cId="4136926853" sldId="2147483646"/>
            <ac:spMk id="3" creationId="{DFD77273-8771-DD0D-8855-F4B1C475FADF}"/>
          </ac:spMkLst>
        </pc:spChg>
        <pc:spChg chg="add del">
          <ac:chgData name="Anirudh Bajaj" userId="b8d2d9f0-3b31-4c1f-9aa9-d458d04bbb25" providerId="ADAL" clId="{88B6F243-FC17-4F10-B2B4-9E4C3DB83673}" dt="2025-06-03T23:29:32.745" v="78" actId="478"/>
          <ac:spMkLst>
            <pc:docMk/>
            <pc:sldMk cId="4136926853" sldId="2147483646"/>
            <ac:spMk id="4" creationId="{3EF5FB30-0DCD-AE96-8C85-88ED3F971CDC}"/>
          </ac:spMkLst>
        </pc:spChg>
        <pc:spChg chg="add del mod">
          <ac:chgData name="Anirudh Bajaj" userId="b8d2d9f0-3b31-4c1f-9aa9-d458d04bbb25" providerId="ADAL" clId="{88B6F243-FC17-4F10-B2B4-9E4C3DB83673}" dt="2025-06-03T23:29:35.065" v="79" actId="478"/>
          <ac:spMkLst>
            <pc:docMk/>
            <pc:sldMk cId="4136926853" sldId="2147483646"/>
            <ac:spMk id="7" creationId="{C4034F0C-C600-2FF7-CBC9-96C3BB77AE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5AC409-A741-4A43-85FA-54028D91B458}" type="datetimeFigureOut">
              <a:rPr lang="en-US" smtClean="0"/>
              <a:t>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1F6FD-6E0A-400C-9E11-8AE749C301E9}" type="slidenum">
              <a:rPr lang="en-US" smtClean="0"/>
              <a:t>‹#›</a:t>
            </a:fld>
            <a:endParaRPr lang="en-US"/>
          </a:p>
        </p:txBody>
      </p:sp>
    </p:spTree>
    <p:extLst>
      <p:ext uri="{BB962C8B-B14F-4D97-AF65-F5344CB8AC3E}">
        <p14:creationId xmlns:p14="http://schemas.microsoft.com/office/powerpoint/2010/main" val="261500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E57E4-4E6D-931F-F62F-B64DA01163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9B882-94D9-B09E-38F1-61AC86D61D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1CFB05-F0F8-1AC1-DE1F-5F467015D7DE}"/>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43CC5D37-07F6-7093-D67D-6063975AE39D}"/>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97D2A8D7-D705-6AFF-74E8-B1123CEFD431}"/>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C82765DE-6B72-C30C-55F1-7A9DDDA18DE6}"/>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2025-06-04 11:00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3F76B97E-DD77-124D-DC3C-B3B167C78CE4}"/>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19467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C951-449D-114A-41EA-EBDDFF96E1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4A1795-DD31-7624-73C2-7016D9F5AF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0BD448-BB2E-74AF-681C-4C31080FE849}"/>
              </a:ext>
            </a:extLst>
          </p:cNvPr>
          <p:cNvSpPr>
            <a:spLocks noGrp="1"/>
          </p:cNvSpPr>
          <p:nvPr>
            <p:ph type="dt" sz="half" idx="10"/>
          </p:nvPr>
        </p:nvSpPr>
        <p:spPr/>
        <p:txBody>
          <a:bodyPr/>
          <a:lstStyle/>
          <a:p>
            <a:fld id="{30FE6173-63C2-4902-B27F-E97B75F0081E}" type="datetimeFigureOut">
              <a:rPr lang="en-US" smtClean="0"/>
              <a:t>6/4/2025</a:t>
            </a:fld>
            <a:endParaRPr lang="en-US"/>
          </a:p>
        </p:txBody>
      </p:sp>
      <p:sp>
        <p:nvSpPr>
          <p:cNvPr id="5" name="Footer Placeholder 4">
            <a:extLst>
              <a:ext uri="{FF2B5EF4-FFF2-40B4-BE49-F238E27FC236}">
                <a16:creationId xmlns:a16="http://schemas.microsoft.com/office/drawing/2014/main" id="{6FD9B5AD-7A19-F041-2B0A-760DE1896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C01A9-BD9F-21FF-4BCA-265C7A780C8D}"/>
              </a:ext>
            </a:extLst>
          </p:cNvPr>
          <p:cNvSpPr>
            <a:spLocks noGrp="1"/>
          </p:cNvSpPr>
          <p:nvPr>
            <p:ph type="sldNum" sz="quarter" idx="12"/>
          </p:nvPr>
        </p:nvSpPr>
        <p:spPr/>
        <p:txBody>
          <a:bodyPr/>
          <a:lstStyle/>
          <a:p>
            <a:fld id="{1BA0C470-7D09-42C1-BB1D-2356BB11D032}" type="slidenum">
              <a:rPr lang="en-US" smtClean="0"/>
              <a:t>‹#›</a:t>
            </a:fld>
            <a:endParaRPr lang="en-US"/>
          </a:p>
        </p:txBody>
      </p:sp>
    </p:spTree>
    <p:extLst>
      <p:ext uri="{BB962C8B-B14F-4D97-AF65-F5344CB8AC3E}">
        <p14:creationId xmlns:p14="http://schemas.microsoft.com/office/powerpoint/2010/main" val="98039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7B7D-AD83-D873-9949-D1A97F0CB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DA53A0-D106-DC2A-EE15-225C0416FF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36CAA-48C4-C6E5-C2E5-D21F2E1EC5DC}"/>
              </a:ext>
            </a:extLst>
          </p:cNvPr>
          <p:cNvSpPr>
            <a:spLocks noGrp="1"/>
          </p:cNvSpPr>
          <p:nvPr>
            <p:ph type="dt" sz="half" idx="10"/>
          </p:nvPr>
        </p:nvSpPr>
        <p:spPr/>
        <p:txBody>
          <a:bodyPr/>
          <a:lstStyle/>
          <a:p>
            <a:fld id="{30FE6173-63C2-4902-B27F-E97B75F0081E}" type="datetimeFigureOut">
              <a:rPr lang="en-US" smtClean="0"/>
              <a:t>6/4/2025</a:t>
            </a:fld>
            <a:endParaRPr lang="en-US"/>
          </a:p>
        </p:txBody>
      </p:sp>
      <p:sp>
        <p:nvSpPr>
          <p:cNvPr id="5" name="Footer Placeholder 4">
            <a:extLst>
              <a:ext uri="{FF2B5EF4-FFF2-40B4-BE49-F238E27FC236}">
                <a16:creationId xmlns:a16="http://schemas.microsoft.com/office/drawing/2014/main" id="{A0CC032F-8B85-7273-F5FE-2F61EB731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82A31D-B1B0-9C2A-5711-AEE551B6C880}"/>
              </a:ext>
            </a:extLst>
          </p:cNvPr>
          <p:cNvSpPr>
            <a:spLocks noGrp="1"/>
          </p:cNvSpPr>
          <p:nvPr>
            <p:ph type="sldNum" sz="quarter" idx="12"/>
          </p:nvPr>
        </p:nvSpPr>
        <p:spPr/>
        <p:txBody>
          <a:bodyPr/>
          <a:lstStyle/>
          <a:p>
            <a:fld id="{1BA0C470-7D09-42C1-BB1D-2356BB11D032}" type="slidenum">
              <a:rPr lang="en-US" smtClean="0"/>
              <a:t>‹#›</a:t>
            </a:fld>
            <a:endParaRPr lang="en-US"/>
          </a:p>
        </p:txBody>
      </p:sp>
    </p:spTree>
    <p:extLst>
      <p:ext uri="{BB962C8B-B14F-4D97-AF65-F5344CB8AC3E}">
        <p14:creationId xmlns:p14="http://schemas.microsoft.com/office/powerpoint/2010/main" val="242434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CDB3A-35A9-FEF1-F10A-5228AB155D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CE4EB1-0963-2632-6131-E73C893440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4BB01-C71B-6559-B8AE-0D6B0CA82230}"/>
              </a:ext>
            </a:extLst>
          </p:cNvPr>
          <p:cNvSpPr>
            <a:spLocks noGrp="1"/>
          </p:cNvSpPr>
          <p:nvPr>
            <p:ph type="dt" sz="half" idx="10"/>
          </p:nvPr>
        </p:nvSpPr>
        <p:spPr/>
        <p:txBody>
          <a:bodyPr/>
          <a:lstStyle/>
          <a:p>
            <a:fld id="{30FE6173-63C2-4902-B27F-E97B75F0081E}" type="datetimeFigureOut">
              <a:rPr lang="en-US" smtClean="0"/>
              <a:t>6/4/2025</a:t>
            </a:fld>
            <a:endParaRPr lang="en-US"/>
          </a:p>
        </p:txBody>
      </p:sp>
      <p:sp>
        <p:nvSpPr>
          <p:cNvPr id="5" name="Footer Placeholder 4">
            <a:extLst>
              <a:ext uri="{FF2B5EF4-FFF2-40B4-BE49-F238E27FC236}">
                <a16:creationId xmlns:a16="http://schemas.microsoft.com/office/drawing/2014/main" id="{4EE1B093-2BC6-30CB-1535-874E8C11A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0AEE8-8BAE-D305-727B-46D0B2D7E1CE}"/>
              </a:ext>
            </a:extLst>
          </p:cNvPr>
          <p:cNvSpPr>
            <a:spLocks noGrp="1"/>
          </p:cNvSpPr>
          <p:nvPr>
            <p:ph type="sldNum" sz="quarter" idx="12"/>
          </p:nvPr>
        </p:nvSpPr>
        <p:spPr/>
        <p:txBody>
          <a:bodyPr/>
          <a:lstStyle/>
          <a:p>
            <a:fld id="{1BA0C470-7D09-42C1-BB1D-2356BB11D032}" type="slidenum">
              <a:rPr lang="en-US" smtClean="0"/>
              <a:t>‹#›</a:t>
            </a:fld>
            <a:endParaRPr lang="en-US"/>
          </a:p>
        </p:txBody>
      </p:sp>
    </p:spTree>
    <p:extLst>
      <p:ext uri="{BB962C8B-B14F-4D97-AF65-F5344CB8AC3E}">
        <p14:creationId xmlns:p14="http://schemas.microsoft.com/office/powerpoint/2010/main" val="2458340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64377184"/>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78305-3A7A-1D1E-63F8-189BD1B49C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11D847-4DBB-750F-58CB-9E01BD1537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219E8-20FA-83AE-F90F-4CA821FD5E94}"/>
              </a:ext>
            </a:extLst>
          </p:cNvPr>
          <p:cNvSpPr>
            <a:spLocks noGrp="1"/>
          </p:cNvSpPr>
          <p:nvPr>
            <p:ph type="dt" sz="half" idx="10"/>
          </p:nvPr>
        </p:nvSpPr>
        <p:spPr/>
        <p:txBody>
          <a:bodyPr/>
          <a:lstStyle/>
          <a:p>
            <a:fld id="{30FE6173-63C2-4902-B27F-E97B75F0081E}" type="datetimeFigureOut">
              <a:rPr lang="en-US" smtClean="0"/>
              <a:t>6/4/2025</a:t>
            </a:fld>
            <a:endParaRPr lang="en-US"/>
          </a:p>
        </p:txBody>
      </p:sp>
      <p:sp>
        <p:nvSpPr>
          <p:cNvPr id="5" name="Footer Placeholder 4">
            <a:extLst>
              <a:ext uri="{FF2B5EF4-FFF2-40B4-BE49-F238E27FC236}">
                <a16:creationId xmlns:a16="http://schemas.microsoft.com/office/drawing/2014/main" id="{B8F8C3AF-85EB-F3E6-748E-8EAB91EBA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06A23-0699-8FBE-4484-0DC3EC9C85B7}"/>
              </a:ext>
            </a:extLst>
          </p:cNvPr>
          <p:cNvSpPr>
            <a:spLocks noGrp="1"/>
          </p:cNvSpPr>
          <p:nvPr>
            <p:ph type="sldNum" sz="quarter" idx="12"/>
          </p:nvPr>
        </p:nvSpPr>
        <p:spPr/>
        <p:txBody>
          <a:bodyPr/>
          <a:lstStyle/>
          <a:p>
            <a:fld id="{1BA0C470-7D09-42C1-BB1D-2356BB11D032}" type="slidenum">
              <a:rPr lang="en-US" smtClean="0"/>
              <a:t>‹#›</a:t>
            </a:fld>
            <a:endParaRPr lang="en-US"/>
          </a:p>
        </p:txBody>
      </p:sp>
    </p:spTree>
    <p:extLst>
      <p:ext uri="{BB962C8B-B14F-4D97-AF65-F5344CB8AC3E}">
        <p14:creationId xmlns:p14="http://schemas.microsoft.com/office/powerpoint/2010/main" val="42224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6A74-1648-57CF-5F88-DB4457C2C1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B11EC6-78D9-CAFE-5760-9C9FBD93AB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52041C-0C9A-4B52-B395-31A6DC8AAE4F}"/>
              </a:ext>
            </a:extLst>
          </p:cNvPr>
          <p:cNvSpPr>
            <a:spLocks noGrp="1"/>
          </p:cNvSpPr>
          <p:nvPr>
            <p:ph type="dt" sz="half" idx="10"/>
          </p:nvPr>
        </p:nvSpPr>
        <p:spPr/>
        <p:txBody>
          <a:bodyPr/>
          <a:lstStyle/>
          <a:p>
            <a:fld id="{30FE6173-63C2-4902-B27F-E97B75F0081E}" type="datetimeFigureOut">
              <a:rPr lang="en-US" smtClean="0"/>
              <a:t>6/4/2025</a:t>
            </a:fld>
            <a:endParaRPr lang="en-US"/>
          </a:p>
        </p:txBody>
      </p:sp>
      <p:sp>
        <p:nvSpPr>
          <p:cNvPr id="5" name="Footer Placeholder 4">
            <a:extLst>
              <a:ext uri="{FF2B5EF4-FFF2-40B4-BE49-F238E27FC236}">
                <a16:creationId xmlns:a16="http://schemas.microsoft.com/office/drawing/2014/main" id="{21F02297-1B1B-301C-9436-DAEA79726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A3AE8-C625-0BF4-97EB-C842A76BAC8E}"/>
              </a:ext>
            </a:extLst>
          </p:cNvPr>
          <p:cNvSpPr>
            <a:spLocks noGrp="1"/>
          </p:cNvSpPr>
          <p:nvPr>
            <p:ph type="sldNum" sz="quarter" idx="12"/>
          </p:nvPr>
        </p:nvSpPr>
        <p:spPr/>
        <p:txBody>
          <a:bodyPr/>
          <a:lstStyle/>
          <a:p>
            <a:fld id="{1BA0C470-7D09-42C1-BB1D-2356BB11D032}" type="slidenum">
              <a:rPr lang="en-US" smtClean="0"/>
              <a:t>‹#›</a:t>
            </a:fld>
            <a:endParaRPr lang="en-US"/>
          </a:p>
        </p:txBody>
      </p:sp>
    </p:spTree>
    <p:extLst>
      <p:ext uri="{BB962C8B-B14F-4D97-AF65-F5344CB8AC3E}">
        <p14:creationId xmlns:p14="http://schemas.microsoft.com/office/powerpoint/2010/main" val="143025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3A48-CCA0-CFBB-2C07-904AFDBA5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DD22FF-01D1-586F-DE05-2624A47FA7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1F3E77-4BAE-FA67-3953-79D0C26C27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03DF2B-55C8-8F2C-099F-B45E946E701E}"/>
              </a:ext>
            </a:extLst>
          </p:cNvPr>
          <p:cNvSpPr>
            <a:spLocks noGrp="1"/>
          </p:cNvSpPr>
          <p:nvPr>
            <p:ph type="dt" sz="half" idx="10"/>
          </p:nvPr>
        </p:nvSpPr>
        <p:spPr/>
        <p:txBody>
          <a:bodyPr/>
          <a:lstStyle/>
          <a:p>
            <a:fld id="{30FE6173-63C2-4902-B27F-E97B75F0081E}" type="datetimeFigureOut">
              <a:rPr lang="en-US" smtClean="0"/>
              <a:t>6/4/2025</a:t>
            </a:fld>
            <a:endParaRPr lang="en-US"/>
          </a:p>
        </p:txBody>
      </p:sp>
      <p:sp>
        <p:nvSpPr>
          <p:cNvPr id="6" name="Footer Placeholder 5">
            <a:extLst>
              <a:ext uri="{FF2B5EF4-FFF2-40B4-BE49-F238E27FC236}">
                <a16:creationId xmlns:a16="http://schemas.microsoft.com/office/drawing/2014/main" id="{AB62AF49-B31D-4A86-E9CF-7B6D436B4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0B196-9333-2450-E9A0-AB23B5F09AC8}"/>
              </a:ext>
            </a:extLst>
          </p:cNvPr>
          <p:cNvSpPr>
            <a:spLocks noGrp="1"/>
          </p:cNvSpPr>
          <p:nvPr>
            <p:ph type="sldNum" sz="quarter" idx="12"/>
          </p:nvPr>
        </p:nvSpPr>
        <p:spPr/>
        <p:txBody>
          <a:bodyPr/>
          <a:lstStyle/>
          <a:p>
            <a:fld id="{1BA0C470-7D09-42C1-BB1D-2356BB11D032}" type="slidenum">
              <a:rPr lang="en-US" smtClean="0"/>
              <a:t>‹#›</a:t>
            </a:fld>
            <a:endParaRPr lang="en-US"/>
          </a:p>
        </p:txBody>
      </p:sp>
    </p:spTree>
    <p:extLst>
      <p:ext uri="{BB962C8B-B14F-4D97-AF65-F5344CB8AC3E}">
        <p14:creationId xmlns:p14="http://schemas.microsoft.com/office/powerpoint/2010/main" val="173647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A3E4F-62C2-B5D7-8626-0A11A6AD7E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F4BDBD-3686-ADFC-DA09-4DFCEFD99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25E453-034D-9A2B-0AF9-69C33F52C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82A8A1-4792-29EE-B12A-227DF72C21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9B0C4E-DF8F-F461-0C64-CF12D6E038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1C449-596D-1E70-BA22-1C8DA91A4E3E}"/>
              </a:ext>
            </a:extLst>
          </p:cNvPr>
          <p:cNvSpPr>
            <a:spLocks noGrp="1"/>
          </p:cNvSpPr>
          <p:nvPr>
            <p:ph type="dt" sz="half" idx="10"/>
          </p:nvPr>
        </p:nvSpPr>
        <p:spPr/>
        <p:txBody>
          <a:bodyPr/>
          <a:lstStyle/>
          <a:p>
            <a:fld id="{30FE6173-63C2-4902-B27F-E97B75F0081E}" type="datetimeFigureOut">
              <a:rPr lang="en-US" smtClean="0"/>
              <a:t>6/4/2025</a:t>
            </a:fld>
            <a:endParaRPr lang="en-US"/>
          </a:p>
        </p:txBody>
      </p:sp>
      <p:sp>
        <p:nvSpPr>
          <p:cNvPr id="8" name="Footer Placeholder 7">
            <a:extLst>
              <a:ext uri="{FF2B5EF4-FFF2-40B4-BE49-F238E27FC236}">
                <a16:creationId xmlns:a16="http://schemas.microsoft.com/office/drawing/2014/main" id="{AE7C158C-9D17-6593-30D6-EE5DFB7E55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800A72-0E64-1516-0AB4-991466BF0774}"/>
              </a:ext>
            </a:extLst>
          </p:cNvPr>
          <p:cNvSpPr>
            <a:spLocks noGrp="1"/>
          </p:cNvSpPr>
          <p:nvPr>
            <p:ph type="sldNum" sz="quarter" idx="12"/>
          </p:nvPr>
        </p:nvSpPr>
        <p:spPr/>
        <p:txBody>
          <a:bodyPr/>
          <a:lstStyle/>
          <a:p>
            <a:fld id="{1BA0C470-7D09-42C1-BB1D-2356BB11D032}" type="slidenum">
              <a:rPr lang="en-US" smtClean="0"/>
              <a:t>‹#›</a:t>
            </a:fld>
            <a:endParaRPr lang="en-US"/>
          </a:p>
        </p:txBody>
      </p:sp>
    </p:spTree>
    <p:extLst>
      <p:ext uri="{BB962C8B-B14F-4D97-AF65-F5344CB8AC3E}">
        <p14:creationId xmlns:p14="http://schemas.microsoft.com/office/powerpoint/2010/main" val="345540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586A-404D-6F12-81B9-25073D4ED3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25B12C-8A46-3327-4772-27779559BA2D}"/>
              </a:ext>
            </a:extLst>
          </p:cNvPr>
          <p:cNvSpPr>
            <a:spLocks noGrp="1"/>
          </p:cNvSpPr>
          <p:nvPr>
            <p:ph type="dt" sz="half" idx="10"/>
          </p:nvPr>
        </p:nvSpPr>
        <p:spPr/>
        <p:txBody>
          <a:bodyPr/>
          <a:lstStyle/>
          <a:p>
            <a:fld id="{30FE6173-63C2-4902-B27F-E97B75F0081E}" type="datetimeFigureOut">
              <a:rPr lang="en-US" smtClean="0"/>
              <a:t>6/4/2025</a:t>
            </a:fld>
            <a:endParaRPr lang="en-US"/>
          </a:p>
        </p:txBody>
      </p:sp>
      <p:sp>
        <p:nvSpPr>
          <p:cNvPr id="4" name="Footer Placeholder 3">
            <a:extLst>
              <a:ext uri="{FF2B5EF4-FFF2-40B4-BE49-F238E27FC236}">
                <a16:creationId xmlns:a16="http://schemas.microsoft.com/office/drawing/2014/main" id="{B3E9F723-85D4-DECA-8B49-92C90E719C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891111-3448-1C9B-0B2B-8CDBCD32E012}"/>
              </a:ext>
            </a:extLst>
          </p:cNvPr>
          <p:cNvSpPr>
            <a:spLocks noGrp="1"/>
          </p:cNvSpPr>
          <p:nvPr>
            <p:ph type="sldNum" sz="quarter" idx="12"/>
          </p:nvPr>
        </p:nvSpPr>
        <p:spPr/>
        <p:txBody>
          <a:bodyPr/>
          <a:lstStyle/>
          <a:p>
            <a:fld id="{1BA0C470-7D09-42C1-BB1D-2356BB11D032}" type="slidenum">
              <a:rPr lang="en-US" smtClean="0"/>
              <a:t>‹#›</a:t>
            </a:fld>
            <a:endParaRPr lang="en-US"/>
          </a:p>
        </p:txBody>
      </p:sp>
    </p:spTree>
    <p:extLst>
      <p:ext uri="{BB962C8B-B14F-4D97-AF65-F5344CB8AC3E}">
        <p14:creationId xmlns:p14="http://schemas.microsoft.com/office/powerpoint/2010/main" val="2575269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024F0-B1B9-6F60-EAAA-BF3A47930889}"/>
              </a:ext>
            </a:extLst>
          </p:cNvPr>
          <p:cNvSpPr>
            <a:spLocks noGrp="1"/>
          </p:cNvSpPr>
          <p:nvPr>
            <p:ph type="dt" sz="half" idx="10"/>
          </p:nvPr>
        </p:nvSpPr>
        <p:spPr/>
        <p:txBody>
          <a:bodyPr/>
          <a:lstStyle/>
          <a:p>
            <a:fld id="{30FE6173-63C2-4902-B27F-E97B75F0081E}" type="datetimeFigureOut">
              <a:rPr lang="en-US" smtClean="0"/>
              <a:t>6/4/2025</a:t>
            </a:fld>
            <a:endParaRPr lang="en-US"/>
          </a:p>
        </p:txBody>
      </p:sp>
      <p:sp>
        <p:nvSpPr>
          <p:cNvPr id="3" name="Footer Placeholder 2">
            <a:extLst>
              <a:ext uri="{FF2B5EF4-FFF2-40B4-BE49-F238E27FC236}">
                <a16:creationId xmlns:a16="http://schemas.microsoft.com/office/drawing/2014/main" id="{25C97CF3-8986-61F2-A2B9-0FC774F065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5EEDF2-079F-AC25-93D5-0D1AF60FEC1F}"/>
              </a:ext>
            </a:extLst>
          </p:cNvPr>
          <p:cNvSpPr>
            <a:spLocks noGrp="1"/>
          </p:cNvSpPr>
          <p:nvPr>
            <p:ph type="sldNum" sz="quarter" idx="12"/>
          </p:nvPr>
        </p:nvSpPr>
        <p:spPr/>
        <p:txBody>
          <a:bodyPr/>
          <a:lstStyle/>
          <a:p>
            <a:fld id="{1BA0C470-7D09-42C1-BB1D-2356BB11D032}" type="slidenum">
              <a:rPr lang="en-US" smtClean="0"/>
              <a:t>‹#›</a:t>
            </a:fld>
            <a:endParaRPr lang="en-US"/>
          </a:p>
        </p:txBody>
      </p:sp>
    </p:spTree>
    <p:extLst>
      <p:ext uri="{BB962C8B-B14F-4D97-AF65-F5344CB8AC3E}">
        <p14:creationId xmlns:p14="http://schemas.microsoft.com/office/powerpoint/2010/main" val="221841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DF08-F690-00FA-2729-046C3FBE77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514AAF-BA12-DFA9-CF83-590F446857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764E76-6E93-A0B8-77A6-56CA36EB5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52388-B885-72E9-6347-D8347EE1E50C}"/>
              </a:ext>
            </a:extLst>
          </p:cNvPr>
          <p:cNvSpPr>
            <a:spLocks noGrp="1"/>
          </p:cNvSpPr>
          <p:nvPr>
            <p:ph type="dt" sz="half" idx="10"/>
          </p:nvPr>
        </p:nvSpPr>
        <p:spPr/>
        <p:txBody>
          <a:bodyPr/>
          <a:lstStyle/>
          <a:p>
            <a:fld id="{30FE6173-63C2-4902-B27F-E97B75F0081E}" type="datetimeFigureOut">
              <a:rPr lang="en-US" smtClean="0"/>
              <a:t>6/4/2025</a:t>
            </a:fld>
            <a:endParaRPr lang="en-US"/>
          </a:p>
        </p:txBody>
      </p:sp>
      <p:sp>
        <p:nvSpPr>
          <p:cNvPr id="6" name="Footer Placeholder 5">
            <a:extLst>
              <a:ext uri="{FF2B5EF4-FFF2-40B4-BE49-F238E27FC236}">
                <a16:creationId xmlns:a16="http://schemas.microsoft.com/office/drawing/2014/main" id="{D4055C71-A5E3-ADCD-54F9-8DB00A8B83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F6750D-B382-52AF-16C8-66ED2C7EECA0}"/>
              </a:ext>
            </a:extLst>
          </p:cNvPr>
          <p:cNvSpPr>
            <a:spLocks noGrp="1"/>
          </p:cNvSpPr>
          <p:nvPr>
            <p:ph type="sldNum" sz="quarter" idx="12"/>
          </p:nvPr>
        </p:nvSpPr>
        <p:spPr/>
        <p:txBody>
          <a:bodyPr/>
          <a:lstStyle/>
          <a:p>
            <a:fld id="{1BA0C470-7D09-42C1-BB1D-2356BB11D032}" type="slidenum">
              <a:rPr lang="en-US" smtClean="0"/>
              <a:t>‹#›</a:t>
            </a:fld>
            <a:endParaRPr lang="en-US"/>
          </a:p>
        </p:txBody>
      </p:sp>
    </p:spTree>
    <p:extLst>
      <p:ext uri="{BB962C8B-B14F-4D97-AF65-F5344CB8AC3E}">
        <p14:creationId xmlns:p14="http://schemas.microsoft.com/office/powerpoint/2010/main" val="24396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9BFF-2750-B918-4FD9-563D53FD81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ACA0B3-0BF9-0906-3044-9F1EFBB7BC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161A00-98C6-E264-086C-BF0876FC7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60A60-DAFD-018F-A8EB-FA2FDD9D1DF4}"/>
              </a:ext>
            </a:extLst>
          </p:cNvPr>
          <p:cNvSpPr>
            <a:spLocks noGrp="1"/>
          </p:cNvSpPr>
          <p:nvPr>
            <p:ph type="dt" sz="half" idx="10"/>
          </p:nvPr>
        </p:nvSpPr>
        <p:spPr/>
        <p:txBody>
          <a:bodyPr/>
          <a:lstStyle/>
          <a:p>
            <a:fld id="{30FE6173-63C2-4902-B27F-E97B75F0081E}" type="datetimeFigureOut">
              <a:rPr lang="en-US" smtClean="0"/>
              <a:t>6/4/2025</a:t>
            </a:fld>
            <a:endParaRPr lang="en-US"/>
          </a:p>
        </p:txBody>
      </p:sp>
      <p:sp>
        <p:nvSpPr>
          <p:cNvPr id="6" name="Footer Placeholder 5">
            <a:extLst>
              <a:ext uri="{FF2B5EF4-FFF2-40B4-BE49-F238E27FC236}">
                <a16:creationId xmlns:a16="http://schemas.microsoft.com/office/drawing/2014/main" id="{1012F1B2-60D5-1BDA-5584-4B5C9361F4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5958BA-A2B8-6FC9-3B05-BCE3EBB899D0}"/>
              </a:ext>
            </a:extLst>
          </p:cNvPr>
          <p:cNvSpPr>
            <a:spLocks noGrp="1"/>
          </p:cNvSpPr>
          <p:nvPr>
            <p:ph type="sldNum" sz="quarter" idx="12"/>
          </p:nvPr>
        </p:nvSpPr>
        <p:spPr/>
        <p:txBody>
          <a:bodyPr/>
          <a:lstStyle/>
          <a:p>
            <a:fld id="{1BA0C470-7D09-42C1-BB1D-2356BB11D032}" type="slidenum">
              <a:rPr lang="en-US" smtClean="0"/>
              <a:t>‹#›</a:t>
            </a:fld>
            <a:endParaRPr lang="en-US"/>
          </a:p>
        </p:txBody>
      </p:sp>
    </p:spTree>
    <p:extLst>
      <p:ext uri="{BB962C8B-B14F-4D97-AF65-F5344CB8AC3E}">
        <p14:creationId xmlns:p14="http://schemas.microsoft.com/office/powerpoint/2010/main" val="16758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61215F-B6D5-FD21-4F85-64B0AA19F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6B7EA5-FD04-362C-89DC-A9823607C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F7E1B-7996-132B-BFE6-6748BA539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FE6173-63C2-4902-B27F-E97B75F0081E}" type="datetimeFigureOut">
              <a:rPr lang="en-US" smtClean="0"/>
              <a:t>6/4/2025</a:t>
            </a:fld>
            <a:endParaRPr lang="en-US"/>
          </a:p>
        </p:txBody>
      </p:sp>
      <p:sp>
        <p:nvSpPr>
          <p:cNvPr id="5" name="Footer Placeholder 4">
            <a:extLst>
              <a:ext uri="{FF2B5EF4-FFF2-40B4-BE49-F238E27FC236}">
                <a16:creationId xmlns:a16="http://schemas.microsoft.com/office/drawing/2014/main" id="{E8F4291C-9163-3D22-F180-B00D3C2C6F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B2F8E42-E1FB-9163-1401-E30C2EDD0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A0C470-7D09-42C1-BB1D-2356BB11D032}" type="slidenum">
              <a:rPr lang="en-US" smtClean="0"/>
              <a:t>‹#›</a:t>
            </a:fld>
            <a:endParaRPr lang="en-US"/>
          </a:p>
        </p:txBody>
      </p:sp>
    </p:spTree>
    <p:extLst>
      <p:ext uri="{BB962C8B-B14F-4D97-AF65-F5344CB8AC3E}">
        <p14:creationId xmlns:p14="http://schemas.microsoft.com/office/powerpoint/2010/main" val="25923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support.microsoft.com/en-us/office/manage-ai-and-sharing-options-90c09758-c877-4940-bc2c-f7e4caea6ae4" TargetMode="External"/><Relationship Id="rId2" Type="http://schemas.openxmlformats.org/officeDocument/2006/relationships/hyperlink" Target="https://go.microsoft.com/fwlink/?linkid=2313228" TargetMode="External"/><Relationship Id="rId1" Type="http://schemas.openxmlformats.org/officeDocument/2006/relationships/slideLayout" Target="../slideLayouts/slideLayout12.xml"/><Relationship Id="rId5" Type="http://schemas.openxmlformats.org/officeDocument/2006/relationships/hyperlink" Target="https://learn.microsoft.com/en-us/viva/feature-access-management" TargetMode="External"/><Relationship Id="rId4" Type="http://schemas.openxmlformats.org/officeDocument/2006/relationships/hyperlink" Target="https://aka.ms/peopleskills-setting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microsoft.com/en-us/ai/responsible-ai?msockid=154ce9bde0236a9e239afb72e4236c97" TargetMode="External"/><Relationship Id="rId2" Type="http://schemas.openxmlformats.org/officeDocument/2006/relationships/hyperlink" Target="https://support.microsoft.com/en-us/office/ai-transparency-in-people-skills-4fc9a94d-24cf-42c4-9f2f-e95ff95b263e" TargetMode="External"/><Relationship Id="rId1" Type="http://schemas.openxmlformats.org/officeDocument/2006/relationships/slideLayout" Target="../slideLayouts/slideLayout12.xml"/><Relationship Id="rId4" Type="http://schemas.openxmlformats.org/officeDocument/2006/relationships/hyperlink" Target="https://cdn-dynmedia-1.microsoft.com/is/content/microsoftcorp/microsoft/final/en-us/microsoft-brand/documents/Microsoft-Responsible-AI-Standard-General-Requirements.pdf?culture=en-us&amp;country=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upport.microsoft.com/en-us/office/manage-ai-and-sharing-options-90c09758-c877-4940-bc2c-f7e4caea6ae4" TargetMode="External"/><Relationship Id="rId2" Type="http://schemas.openxmlformats.org/officeDocument/2006/relationships/hyperlink" Target="https://www.microsoft.com/trustcenter/default.aspx"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microsoft.com/en-us/ai/responsible-ai?msockid=154ce9bde0236a9e239afb72e4236c97" TargetMode="External"/><Relationship Id="rId2" Type="http://schemas.openxmlformats.org/officeDocument/2006/relationships/hyperlink" Target="https://support.microsoft.com/en-us/office/ai-transparency-in-people-skills-4fc9a94d-24cf-42c4-9f2f-e95ff95b263e" TargetMode="External"/><Relationship Id="rId1" Type="http://schemas.openxmlformats.org/officeDocument/2006/relationships/slideLayout" Target="../slideLayouts/slideLayout12.xml"/><Relationship Id="rId5" Type="http://schemas.openxmlformats.org/officeDocument/2006/relationships/hyperlink" Target="https://support.microsoft.com/en-us/office/manage-ai-and-sharing-options-90c09758-c877-4940-bc2c-f7e4caea6ae4" TargetMode="External"/><Relationship Id="rId4" Type="http://schemas.openxmlformats.org/officeDocument/2006/relationships/hyperlink" Target="https://cdn-dynmedia-1.microsoft.com/is/content/microsoftcorp/microsoft/final/en-us/microsoft-brand/documents/Microsoft-Responsible-AI-Standard-General-Requirements.pdf?culture=en-us&amp;country=u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support.microsoft.com/en-us/office/ai-transparency-in-people-skills-4fc9a94d-24cf-42c4-9f2f-e95ff95b263e" TargetMode="External"/><Relationship Id="rId3" Type="http://schemas.openxmlformats.org/officeDocument/2006/relationships/hyperlink" Target="https://aka.ms/peopleskills-admin-setup" TargetMode="External"/><Relationship Id="rId7" Type="http://schemas.openxmlformats.org/officeDocument/2006/relationships/hyperlink" Target="https://techcommunity.microsoft.com/blog/microsoft365copilotblog/announcing-people-skills-general-availability-and-new-skills-agent/4406364" TargetMode="Externa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hyperlink" Target="https://aka.ms/peopleskills-adoption" TargetMode="External"/><Relationship Id="rId5" Type="http://schemas.openxmlformats.org/officeDocument/2006/relationships/hyperlink" Target="https://aka.ms/peopleskills-overview" TargetMode="External"/><Relationship Id="rId4" Type="http://schemas.openxmlformats.org/officeDocument/2006/relationships/hyperlink" Target="https://aka.ms/peopleskills-user-do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68764-DE18-814F-7ABE-B534ACB596D5}"/>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5B3A0604-7E2C-E882-CAC2-7C67CFFCF8BD}"/>
              </a:ext>
            </a:extLst>
          </p:cNvPr>
          <p:cNvPicPr>
            <a:picLocks noChangeAspect="1"/>
          </p:cNvPicPr>
          <p:nvPr/>
        </p:nvPicPr>
        <p:blipFill>
          <a:blip r:embed="rId3"/>
          <a:srcRect/>
          <a:stretch/>
        </p:blipFill>
        <p:spPr>
          <a:xfrm>
            <a:off x="0" y="0"/>
            <a:ext cx="12192000" cy="6858000"/>
          </a:xfrm>
          <a:prstGeom prst="rect">
            <a:avLst/>
          </a:prstGeom>
        </p:spPr>
      </p:pic>
      <p:sp>
        <p:nvSpPr>
          <p:cNvPr id="18" name="Footer Placeholder 17">
            <a:extLst>
              <a:ext uri="{FF2B5EF4-FFF2-40B4-BE49-F238E27FC236}">
                <a16:creationId xmlns:a16="http://schemas.microsoft.com/office/drawing/2014/main" id="{205413A8-4564-3222-FF2D-F4FEB258E4FF}"/>
              </a:ext>
            </a:extLst>
          </p:cNvPr>
          <p:cNvSpPr>
            <a:spLocks noGrp="1"/>
          </p:cNvSpPr>
          <p:nvPr>
            <p:ph type="ftr" sz="quarter" idx="4294967295"/>
          </p:nvPr>
        </p:nvSpPr>
        <p:spPr>
          <a:xfrm>
            <a:off x="0" y="0"/>
            <a:ext cx="0" cy="0"/>
          </a:xfrm>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alpha val="0"/>
                  </a:prstClr>
                </a:solidFill>
                <a:effectLst/>
                <a:uLnTx/>
                <a:uFillTx/>
                <a:latin typeface="Segoe UI"/>
                <a:ea typeface="+mn-ea"/>
                <a:cs typeface="+mn-cs"/>
              </a:rPr>
              <a:t>Journey to Copilot</a:t>
            </a:r>
          </a:p>
        </p:txBody>
      </p:sp>
      <p:pic>
        <p:nvPicPr>
          <p:cNvPr id="5" name="Picture 4" descr="The Microsoft Copilot icon, which symbolizes a dual-part dialogue involving a conversation between the human and the computer in the form of a speech bubble coming together, almost like a handshake. The icon’s center features the concept of a forward slash, guiding you to connect with your people, your files, and your things. ">
            <a:extLst>
              <a:ext uri="{FF2B5EF4-FFF2-40B4-BE49-F238E27FC236}">
                <a16:creationId xmlns:a16="http://schemas.microsoft.com/office/drawing/2014/main" id="{285A3114-7472-1C06-F73C-41853C3B3415}"/>
              </a:ext>
            </a:extLst>
          </p:cNvPr>
          <p:cNvPicPr>
            <a:picLocks noChangeAspect="1"/>
          </p:cNvPicPr>
          <p:nvPr/>
        </p:nvPicPr>
        <p:blipFill>
          <a:blip r:embed="rId4">
            <a:extLst>
              <a:ext uri="{28A0092B-C50C-407E-A947-70E740481C1C}">
                <a14:useLocalDpi xmlns:a14="http://schemas.microsoft.com/office/drawing/2010/main" val="0"/>
              </a:ext>
            </a:extLst>
          </a:blip>
          <a:srcRect l="21697" t="21697" r="21697" b="21697"/>
          <a:stretch/>
        </p:blipFill>
        <p:spPr>
          <a:xfrm>
            <a:off x="548640" y="548640"/>
            <a:ext cx="498130" cy="435603"/>
          </a:xfrm>
          <a:prstGeom prst="rect">
            <a:avLst/>
          </a:prstGeom>
        </p:spPr>
      </p:pic>
      <p:sp>
        <p:nvSpPr>
          <p:cNvPr id="6" name="Title 1">
            <a:extLst>
              <a:ext uri="{FF2B5EF4-FFF2-40B4-BE49-F238E27FC236}">
                <a16:creationId xmlns:a16="http://schemas.microsoft.com/office/drawing/2014/main" id="{CC0BC34C-B54D-57E0-8C7C-A93847BD78A6}"/>
              </a:ext>
            </a:extLst>
          </p:cNvPr>
          <p:cNvSpPr txBox="1">
            <a:spLocks/>
          </p:cNvSpPr>
          <p:nvPr/>
        </p:nvSpPr>
        <p:spPr>
          <a:xfrm>
            <a:off x="548640" y="4216479"/>
            <a:ext cx="6547899" cy="2092881"/>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r>
              <a:rPr lang="en-US" sz="5600" dirty="0">
                <a:gradFill>
                  <a:gsLst>
                    <a:gs pos="100000">
                      <a:srgbClr val="1EC8B0"/>
                    </a:gs>
                    <a:gs pos="43000">
                      <a:srgbClr val="2764E7"/>
                    </a:gs>
                  </a:gsLst>
                  <a:lin ang="1200000" scaled="0"/>
                </a:gradFill>
              </a:rPr>
              <a:t>People Skills</a:t>
            </a:r>
          </a:p>
          <a:p>
            <a:r>
              <a:rPr lang="en-US" sz="4000" dirty="0"/>
              <a:t>Resources for</a:t>
            </a:r>
          </a:p>
          <a:p>
            <a:r>
              <a:rPr lang="en-US" sz="4000" dirty="0"/>
              <a:t>compliance reviews</a:t>
            </a:r>
          </a:p>
        </p:txBody>
      </p:sp>
    </p:spTree>
    <p:extLst>
      <p:ext uri="{BB962C8B-B14F-4D97-AF65-F5344CB8AC3E}">
        <p14:creationId xmlns:p14="http://schemas.microsoft.com/office/powerpoint/2010/main" val="63254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B9C2DA-5329-1B5F-FB1A-C07E3216A0BF}"/>
              </a:ext>
            </a:extLst>
          </p:cNvPr>
          <p:cNvSpPr txBox="1"/>
          <p:nvPr/>
        </p:nvSpPr>
        <p:spPr>
          <a:xfrm>
            <a:off x="548641" y="1097280"/>
            <a:ext cx="10436686" cy="570926"/>
          </a:xfrm>
          <a:prstGeom prst="rect">
            <a:avLst/>
          </a:prstGeom>
          <a:noFill/>
        </p:spPr>
        <p:txBody>
          <a:bodyPr wrap="square" lIns="0" tIns="0" rIns="0" bIns="0">
            <a:spAutoFit/>
          </a:bodyPr>
          <a:lstStyle/>
          <a:p>
            <a:pPr marL="0" marR="0">
              <a:lnSpc>
                <a:spcPct val="107000"/>
              </a:lnSpc>
              <a:spcAft>
                <a:spcPts val="800"/>
              </a:spcAft>
            </a:pPr>
            <a:r>
              <a:rPr lang="en-US" sz="1800">
                <a:solidFill>
                  <a:schemeClr val="tx1">
                    <a:lumMod val="75000"/>
                    <a:lumOff val="25000"/>
                  </a:schemeClr>
                </a:solidFill>
                <a:effectLst/>
                <a:ea typeface="Aptos" panose="020B0004020202020204" pitchFamily="34" charset="0"/>
                <a:cs typeface="Latha" panose="020B0604020202020204" pitchFamily="34" charset="0"/>
              </a:rPr>
              <a:t>This list  is intended to accelerate customer adoption by sharing a list of all documents that may be helpful in conducting and passing customer compliance reviews</a:t>
            </a:r>
          </a:p>
        </p:txBody>
      </p:sp>
      <p:graphicFrame>
        <p:nvGraphicFramePr>
          <p:cNvPr id="7" name="Table 6">
            <a:extLst>
              <a:ext uri="{FF2B5EF4-FFF2-40B4-BE49-F238E27FC236}">
                <a16:creationId xmlns:a16="http://schemas.microsoft.com/office/drawing/2014/main" id="{87F6045F-F5C4-E69F-51EF-23C2EB42C83E}"/>
              </a:ext>
            </a:extLst>
          </p:cNvPr>
          <p:cNvGraphicFramePr>
            <a:graphicFrameLocks noGrp="1"/>
          </p:cNvGraphicFramePr>
          <p:nvPr>
            <p:extLst>
              <p:ext uri="{D42A27DB-BD31-4B8C-83A1-F6EECF244321}">
                <p14:modId xmlns:p14="http://schemas.microsoft.com/office/powerpoint/2010/main" val="741319406"/>
              </p:ext>
            </p:extLst>
          </p:nvPr>
        </p:nvGraphicFramePr>
        <p:xfrm>
          <a:off x="548640" y="1905036"/>
          <a:ext cx="10972800" cy="4448429"/>
        </p:xfrm>
        <a:graphic>
          <a:graphicData uri="http://schemas.openxmlformats.org/drawingml/2006/table">
            <a:tbl>
              <a:tblPr firstRow="1" firstCol="1" bandRow="1">
                <a:tableStyleId>{E8B1032C-EA38-4F05-BA0D-38AFFFC7BED3}</a:tableStyleId>
              </a:tblPr>
              <a:tblGrid>
                <a:gridCol w="4330437">
                  <a:extLst>
                    <a:ext uri="{9D8B030D-6E8A-4147-A177-3AD203B41FA5}">
                      <a16:colId xmlns:a16="http://schemas.microsoft.com/office/drawing/2014/main" val="2252496311"/>
                    </a:ext>
                  </a:extLst>
                </a:gridCol>
                <a:gridCol w="6642363">
                  <a:extLst>
                    <a:ext uri="{9D8B030D-6E8A-4147-A177-3AD203B41FA5}">
                      <a16:colId xmlns:a16="http://schemas.microsoft.com/office/drawing/2014/main" val="3827522559"/>
                    </a:ext>
                  </a:extLst>
                </a:gridCol>
              </a:tblGrid>
              <a:tr h="0">
                <a:tc>
                  <a:txBody>
                    <a:bodyPr/>
                    <a:lstStyle/>
                    <a:p>
                      <a:pPr marL="0" marR="0">
                        <a:lnSpc>
                          <a:spcPct val="107000"/>
                        </a:lnSpc>
                        <a:spcAft>
                          <a:spcPts val="800"/>
                        </a:spcAft>
                        <a:buNone/>
                      </a:pPr>
                      <a:r>
                        <a:rPr lang="en-US" sz="1200">
                          <a:solidFill>
                            <a:schemeClr val="tx1">
                              <a:lumMod val="75000"/>
                              <a:lumOff val="25000"/>
                            </a:schemeClr>
                          </a:solidFill>
                          <a:effectLst/>
                          <a:latin typeface="+mj-lt"/>
                        </a:rPr>
                        <a:t>Q</a:t>
                      </a:r>
                      <a:r>
                        <a:rPr lang="en-US" sz="1200" b="0">
                          <a:solidFill>
                            <a:schemeClr val="tx1">
                              <a:lumMod val="75000"/>
                              <a:lumOff val="25000"/>
                            </a:schemeClr>
                          </a:solidFill>
                          <a:effectLst/>
                          <a:latin typeface="+mj-lt"/>
                        </a:rPr>
                        <a:t>uestion that may be asked during compliance reviews </a:t>
                      </a:r>
                      <a:endParaRPr lang="en-US" sz="1200" b="0">
                        <a:solidFill>
                          <a:schemeClr val="tx1">
                            <a:lumMod val="75000"/>
                            <a:lumOff val="25000"/>
                          </a:schemeClr>
                        </a:solidFill>
                        <a:effectLst/>
                        <a:latin typeface="+mj-lt"/>
                        <a:ea typeface="Aptos" panose="020B0004020202020204" pitchFamily="34" charset="0"/>
                        <a:cs typeface="Latha" panose="020B0604020202020204" pitchFamily="34" charset="0"/>
                      </a:endParaRPr>
                    </a:p>
                  </a:txBody>
                  <a:tcPr marL="182880" marR="182880" marT="182880" marB="182880"/>
                </a:tc>
                <a:tc>
                  <a:txBody>
                    <a:bodyPr/>
                    <a:lstStyle/>
                    <a:p>
                      <a:pPr marL="0" marR="0">
                        <a:lnSpc>
                          <a:spcPct val="107000"/>
                        </a:lnSpc>
                        <a:spcAft>
                          <a:spcPts val="800"/>
                        </a:spcAft>
                        <a:buNone/>
                      </a:pPr>
                      <a:r>
                        <a:rPr lang="en-US" sz="1200" b="0">
                          <a:solidFill>
                            <a:schemeClr val="tx1">
                              <a:lumMod val="75000"/>
                              <a:lumOff val="25000"/>
                            </a:schemeClr>
                          </a:solidFill>
                          <a:effectLst/>
                          <a:latin typeface="+mj-lt"/>
                        </a:rPr>
                        <a:t>Link to documentation where more information is available </a:t>
                      </a:r>
                      <a:endParaRPr lang="en-US" sz="1200" b="0">
                        <a:solidFill>
                          <a:schemeClr val="tx1">
                            <a:lumMod val="75000"/>
                            <a:lumOff val="25000"/>
                          </a:schemeClr>
                        </a:solidFill>
                        <a:effectLst/>
                        <a:latin typeface="+mj-lt"/>
                        <a:ea typeface="Aptos" panose="020B0004020202020204" pitchFamily="34" charset="0"/>
                        <a:cs typeface="Latha" panose="020B0604020202020204" pitchFamily="34" charset="0"/>
                      </a:endParaRPr>
                    </a:p>
                  </a:txBody>
                  <a:tcPr marL="182880" marR="182880" marT="182880" marB="182880"/>
                </a:tc>
                <a:extLst>
                  <a:ext uri="{0D108BD9-81ED-4DB2-BD59-A6C34878D82A}">
                    <a16:rowId xmlns:a16="http://schemas.microsoft.com/office/drawing/2014/main" val="4158942425"/>
                  </a:ext>
                </a:extLst>
              </a:tr>
              <a:tr h="0">
                <a:tc>
                  <a:txBody>
                    <a:bodyPr/>
                    <a:lstStyle/>
                    <a:p>
                      <a:pPr marL="0" marR="0">
                        <a:lnSpc>
                          <a:spcPct val="107000"/>
                        </a:lnSpc>
                        <a:spcAft>
                          <a:spcPts val="800"/>
                        </a:spcAft>
                        <a:buNone/>
                      </a:pPr>
                      <a:r>
                        <a:rPr lang="en-US" sz="1200" b="0">
                          <a:solidFill>
                            <a:schemeClr val="tx1">
                              <a:lumMod val="75000"/>
                              <a:lumOff val="25000"/>
                            </a:schemeClr>
                          </a:solidFill>
                          <a:effectLst/>
                        </a:rPr>
                        <a:t>How does AI inferencing work? </a:t>
                      </a:r>
                      <a:endParaRPr lang="en-US" sz="1200" b="0">
                        <a:solidFill>
                          <a:schemeClr val="tx1">
                            <a:lumMod val="75000"/>
                            <a:lumOff val="25000"/>
                          </a:schemeClr>
                        </a:solidFill>
                        <a:effectLst/>
                        <a:latin typeface="+mj-lt"/>
                        <a:ea typeface="Aptos" panose="020B0004020202020204" pitchFamily="34" charset="0"/>
                        <a:cs typeface="Latha" panose="020B0604020202020204" pitchFamily="34" charset="0"/>
                      </a:endParaRPr>
                    </a:p>
                  </a:txBody>
                  <a:tcPr marL="182880" marR="182880" marT="182880" marB="182880"/>
                </a:tc>
                <a:tc>
                  <a:txBody>
                    <a:bodyPr/>
                    <a:lstStyle/>
                    <a:p>
                      <a:pPr marL="0" marR="0">
                        <a:lnSpc>
                          <a:spcPct val="107000"/>
                        </a:lnSpc>
                        <a:spcAft>
                          <a:spcPts val="800"/>
                        </a:spcAft>
                        <a:buNone/>
                      </a:pPr>
                      <a:r>
                        <a:rPr lang="en-US" sz="1200" dirty="0">
                          <a:solidFill>
                            <a:schemeClr val="tx1">
                              <a:lumMod val="75000"/>
                              <a:lumOff val="25000"/>
                            </a:schemeClr>
                          </a:solidFill>
                          <a:effectLst/>
                        </a:rPr>
                        <a:t>Please refer to </a:t>
                      </a:r>
                      <a:r>
                        <a:rPr lang="en-US" sz="1200" u="sng" dirty="0">
                          <a:solidFill>
                            <a:srgbClr val="0078D4"/>
                          </a:solidFill>
                          <a:effectLst/>
                          <a:hlinkClick r:id="rId2">
                            <a:extLst>
                              <a:ext uri="{A12FA001-AC4F-418D-AE19-62706E023703}">
                                <ahyp:hlinkClr xmlns:ahyp="http://schemas.microsoft.com/office/drawing/2018/hyperlinkcolor" val="tx"/>
                              </a:ext>
                            </a:extLst>
                          </a:hlinkClick>
                        </a:rPr>
                        <a:t>People Skills documentation on MS learn</a:t>
                      </a:r>
                      <a:r>
                        <a:rPr lang="en-US" sz="1200" dirty="0">
                          <a:solidFill>
                            <a:srgbClr val="0078D4"/>
                          </a:solidFill>
                          <a:effectLst/>
                        </a:rPr>
                        <a:t> </a:t>
                      </a:r>
                      <a:endParaRPr lang="en-US" sz="1200" dirty="0">
                        <a:solidFill>
                          <a:schemeClr val="tx1">
                            <a:lumMod val="75000"/>
                            <a:lumOff val="25000"/>
                          </a:schemeClr>
                        </a:solidFill>
                        <a:effectLst/>
                        <a:latin typeface="+mn-lt"/>
                        <a:ea typeface="Aptos" panose="020B0004020202020204" pitchFamily="34" charset="0"/>
                        <a:cs typeface="Latha" panose="020B0604020202020204" pitchFamily="34" charset="0"/>
                      </a:endParaRPr>
                    </a:p>
                  </a:txBody>
                  <a:tcPr marL="182880" marR="182880" marT="182880" marB="182880"/>
                </a:tc>
                <a:extLst>
                  <a:ext uri="{0D108BD9-81ED-4DB2-BD59-A6C34878D82A}">
                    <a16:rowId xmlns:a16="http://schemas.microsoft.com/office/drawing/2014/main" val="1302159727"/>
                  </a:ext>
                </a:extLst>
              </a:tr>
              <a:tr h="0">
                <a:tc>
                  <a:txBody>
                    <a:bodyPr/>
                    <a:lstStyle/>
                    <a:p>
                      <a:pPr marL="0" marR="0">
                        <a:lnSpc>
                          <a:spcPct val="107000"/>
                        </a:lnSpc>
                        <a:spcAft>
                          <a:spcPts val="800"/>
                        </a:spcAft>
                        <a:buNone/>
                      </a:pPr>
                      <a:r>
                        <a:rPr lang="en-US" sz="1200" b="0">
                          <a:solidFill>
                            <a:schemeClr val="tx1">
                              <a:lumMod val="75000"/>
                              <a:lumOff val="25000"/>
                            </a:schemeClr>
                          </a:solidFill>
                          <a:effectLst/>
                        </a:rPr>
                        <a:t>What data sources are used in AI suggestions? </a:t>
                      </a:r>
                      <a:endParaRPr lang="en-US" sz="1200" b="0">
                        <a:solidFill>
                          <a:schemeClr val="tx1">
                            <a:lumMod val="75000"/>
                            <a:lumOff val="25000"/>
                          </a:schemeClr>
                        </a:solidFill>
                        <a:effectLst/>
                        <a:latin typeface="+mj-lt"/>
                        <a:ea typeface="Aptos" panose="020B0004020202020204" pitchFamily="34" charset="0"/>
                        <a:cs typeface="Latha" panose="020B0604020202020204" pitchFamily="34" charset="0"/>
                      </a:endParaRPr>
                    </a:p>
                  </a:txBody>
                  <a:tcPr marL="182880" marR="182880" marT="182880" marB="182880"/>
                </a:tc>
                <a:tc>
                  <a:txBody>
                    <a:bodyPr/>
                    <a:lstStyle/>
                    <a:p>
                      <a:pPr marL="0" marR="0">
                        <a:lnSpc>
                          <a:spcPct val="107000"/>
                        </a:lnSpc>
                        <a:spcAft>
                          <a:spcPts val="800"/>
                        </a:spcAft>
                        <a:buNone/>
                      </a:pPr>
                      <a:r>
                        <a:rPr lang="en-US" sz="1200">
                          <a:solidFill>
                            <a:schemeClr val="tx1">
                              <a:lumMod val="75000"/>
                              <a:lumOff val="25000"/>
                            </a:schemeClr>
                          </a:solidFill>
                          <a:effectLst/>
                        </a:rPr>
                        <a:t>Please refer to </a:t>
                      </a:r>
                      <a:r>
                        <a:rPr lang="en-US" sz="1200" u="sng">
                          <a:solidFill>
                            <a:srgbClr val="0078D4"/>
                          </a:solidFill>
                          <a:effectLst/>
                          <a:hlinkClick r:id="rId2">
                            <a:extLst>
                              <a:ext uri="{A12FA001-AC4F-418D-AE19-62706E023703}">
                                <ahyp:hlinkClr xmlns:ahyp="http://schemas.microsoft.com/office/drawing/2018/hyperlinkcolor" val="tx"/>
                              </a:ext>
                            </a:extLst>
                          </a:hlinkClick>
                        </a:rPr>
                        <a:t>People Skills documentation on MS learn</a:t>
                      </a:r>
                      <a:endParaRPr lang="en-US" sz="1200">
                        <a:solidFill>
                          <a:srgbClr val="0078D4"/>
                        </a:solidFill>
                        <a:effectLst/>
                        <a:latin typeface="+mn-lt"/>
                        <a:ea typeface="Aptos" panose="020B0004020202020204" pitchFamily="34" charset="0"/>
                        <a:cs typeface="Latha" panose="020B0604020202020204" pitchFamily="34" charset="0"/>
                      </a:endParaRPr>
                    </a:p>
                  </a:txBody>
                  <a:tcPr marL="182880" marR="182880" marT="182880" marB="182880"/>
                </a:tc>
                <a:extLst>
                  <a:ext uri="{0D108BD9-81ED-4DB2-BD59-A6C34878D82A}">
                    <a16:rowId xmlns:a16="http://schemas.microsoft.com/office/drawing/2014/main" val="442848387"/>
                  </a:ext>
                </a:extLst>
              </a:tr>
              <a:tr h="515780">
                <a:tc>
                  <a:txBody>
                    <a:bodyPr/>
                    <a:lstStyle/>
                    <a:p>
                      <a:pPr marL="0" marR="0">
                        <a:lnSpc>
                          <a:spcPct val="107000"/>
                        </a:lnSpc>
                        <a:spcAft>
                          <a:spcPts val="800"/>
                        </a:spcAft>
                        <a:buNone/>
                      </a:pPr>
                      <a:r>
                        <a:rPr lang="en-US" sz="1200" b="0">
                          <a:solidFill>
                            <a:schemeClr val="tx1">
                              <a:lumMod val="75000"/>
                              <a:lumOff val="25000"/>
                            </a:schemeClr>
                          </a:solidFill>
                          <a:effectLst/>
                        </a:rPr>
                        <a:t>What privacy controls are offered? </a:t>
                      </a:r>
                      <a:endParaRPr lang="en-US" sz="1200" b="0">
                        <a:solidFill>
                          <a:schemeClr val="tx1">
                            <a:lumMod val="75000"/>
                            <a:lumOff val="25000"/>
                          </a:schemeClr>
                        </a:solidFill>
                        <a:effectLst/>
                        <a:latin typeface="+mj-lt"/>
                        <a:ea typeface="Aptos" panose="020B0004020202020204" pitchFamily="34" charset="0"/>
                        <a:cs typeface="Latha" panose="020B0604020202020204" pitchFamily="34" charset="0"/>
                      </a:endParaRPr>
                    </a:p>
                  </a:txBody>
                  <a:tcPr marL="182880" marR="182880" marT="182880" marB="182880"/>
                </a:tc>
                <a:tc>
                  <a:txBody>
                    <a:bodyPr/>
                    <a:lstStyle/>
                    <a:p>
                      <a:pPr marL="0" marR="0">
                        <a:lnSpc>
                          <a:spcPct val="107000"/>
                        </a:lnSpc>
                        <a:spcAft>
                          <a:spcPts val="800"/>
                        </a:spcAft>
                        <a:buNone/>
                      </a:pPr>
                      <a:r>
                        <a:rPr lang="en-US" sz="1200" dirty="0">
                          <a:solidFill>
                            <a:schemeClr val="tx1">
                              <a:lumMod val="75000"/>
                              <a:lumOff val="25000"/>
                            </a:schemeClr>
                          </a:solidFill>
                          <a:effectLst/>
                        </a:rPr>
                        <a:t>People Skills offers privacy controls for both the user to manage their own skills, and for the admin to set sharing defaults for their organization</a:t>
                      </a:r>
                    </a:p>
                    <a:p>
                      <a:pPr marL="0" marR="0">
                        <a:lnSpc>
                          <a:spcPct val="107000"/>
                        </a:lnSpc>
                        <a:spcAft>
                          <a:spcPts val="800"/>
                        </a:spcAft>
                        <a:buNone/>
                      </a:pPr>
                      <a:r>
                        <a:rPr lang="en-US" sz="1200" dirty="0">
                          <a:solidFill>
                            <a:schemeClr val="tx1">
                              <a:lumMod val="75000"/>
                              <a:lumOff val="25000"/>
                            </a:schemeClr>
                          </a:solidFill>
                          <a:effectLst/>
                        </a:rPr>
                        <a:t>For user controls, please refer to </a:t>
                      </a:r>
                      <a:r>
                        <a:rPr lang="en-US" sz="1200" u="sng" dirty="0">
                          <a:solidFill>
                            <a:srgbClr val="0078D4"/>
                          </a:solidFill>
                          <a:effectLst/>
                          <a:hlinkClick r:id="rId3">
                            <a:extLst>
                              <a:ext uri="{A12FA001-AC4F-418D-AE19-62706E023703}">
                                <ahyp:hlinkClr xmlns:ahyp="http://schemas.microsoft.com/office/drawing/2018/hyperlinkcolor" val="tx"/>
                              </a:ext>
                            </a:extLst>
                          </a:hlinkClick>
                        </a:rPr>
                        <a:t>Manage AI and sharing options - Microsoft Support</a:t>
                      </a:r>
                      <a:endParaRPr lang="en-US" sz="1200" dirty="0">
                        <a:solidFill>
                          <a:srgbClr val="0078D4"/>
                        </a:solidFill>
                        <a:effectLst/>
                      </a:endParaRPr>
                    </a:p>
                    <a:p>
                      <a:pPr marL="0" marR="0">
                        <a:lnSpc>
                          <a:spcPct val="107000"/>
                        </a:lnSpc>
                        <a:spcAft>
                          <a:spcPts val="800"/>
                        </a:spcAft>
                        <a:buNone/>
                      </a:pPr>
                      <a:r>
                        <a:rPr lang="en-US" sz="1200" dirty="0">
                          <a:solidFill>
                            <a:schemeClr val="tx1">
                              <a:lumMod val="75000"/>
                              <a:lumOff val="25000"/>
                            </a:schemeClr>
                          </a:solidFill>
                          <a:effectLst/>
                        </a:rPr>
                        <a:t>For admin controls, Please refer to </a:t>
                      </a:r>
                      <a:r>
                        <a:rPr lang="en-US" sz="1200" dirty="0">
                          <a:solidFill>
                            <a:schemeClr val="tx1">
                              <a:lumMod val="75000"/>
                              <a:lumOff val="25000"/>
                            </a:schemeClr>
                          </a:solidFill>
                          <a:effectLst/>
                          <a:hlinkClick r:id="rId4"/>
                        </a:rPr>
                        <a:t>https://aka.ms/peopleskills-settings</a:t>
                      </a:r>
                      <a:r>
                        <a:rPr lang="en-US" sz="1200" dirty="0">
                          <a:solidFill>
                            <a:schemeClr val="tx1">
                              <a:lumMod val="75000"/>
                              <a:lumOff val="25000"/>
                            </a:schemeClr>
                          </a:solidFill>
                          <a:effectLst/>
                        </a:rPr>
                        <a:t> </a:t>
                      </a:r>
                      <a:endParaRPr lang="en-US" sz="1200" dirty="0">
                        <a:solidFill>
                          <a:srgbClr val="0078D4"/>
                        </a:solidFill>
                        <a:effectLst/>
                      </a:endParaRPr>
                    </a:p>
                  </a:txBody>
                  <a:tcPr marL="182880" marR="182880" marT="182880" marB="182880"/>
                </a:tc>
                <a:extLst>
                  <a:ext uri="{0D108BD9-81ED-4DB2-BD59-A6C34878D82A}">
                    <a16:rowId xmlns:a16="http://schemas.microsoft.com/office/drawing/2014/main" val="769570081"/>
                  </a:ext>
                </a:extLst>
              </a:tr>
              <a:tr h="515780">
                <a:tc>
                  <a:txBody>
                    <a:bodyPr/>
                    <a:lstStyle/>
                    <a:p>
                      <a:pPr marL="0" marR="0">
                        <a:lnSpc>
                          <a:spcPct val="107000"/>
                        </a:lnSpc>
                        <a:spcAft>
                          <a:spcPts val="800"/>
                        </a:spcAft>
                        <a:buNone/>
                      </a:pPr>
                      <a:r>
                        <a:rPr lang="en-US" sz="1200" b="0">
                          <a:solidFill>
                            <a:schemeClr val="tx1">
                              <a:lumMod val="75000"/>
                              <a:lumOff val="25000"/>
                            </a:schemeClr>
                          </a:solidFill>
                          <a:effectLst/>
                        </a:rPr>
                        <a:t>Can People Skills be turned off for certain users, regions or groups? </a:t>
                      </a:r>
                      <a:endParaRPr lang="en-US" sz="1200" b="0">
                        <a:solidFill>
                          <a:schemeClr val="tx1">
                            <a:lumMod val="75000"/>
                            <a:lumOff val="25000"/>
                          </a:schemeClr>
                        </a:solidFill>
                        <a:effectLst/>
                        <a:latin typeface="+mj-lt"/>
                        <a:ea typeface="Aptos" panose="020B0004020202020204" pitchFamily="34" charset="0"/>
                        <a:cs typeface="Latha" panose="020B0604020202020204" pitchFamily="34" charset="0"/>
                      </a:endParaRPr>
                    </a:p>
                  </a:txBody>
                  <a:tcPr marL="182880" marR="182880" marT="182880" marB="182880"/>
                </a:tc>
                <a:tc>
                  <a:txBody>
                    <a:bodyPr/>
                    <a:lstStyle/>
                    <a:p>
                      <a:pPr marL="0" marR="0">
                        <a:lnSpc>
                          <a:spcPct val="107000"/>
                        </a:lnSpc>
                        <a:spcAft>
                          <a:spcPts val="800"/>
                        </a:spcAft>
                        <a:buNone/>
                      </a:pPr>
                      <a:r>
                        <a:rPr lang="en-US" sz="1200" dirty="0">
                          <a:solidFill>
                            <a:schemeClr val="tx1">
                              <a:lumMod val="75000"/>
                              <a:lumOff val="25000"/>
                            </a:schemeClr>
                          </a:solidFill>
                          <a:effectLst/>
                        </a:rPr>
                        <a:t>Yes, admins can setup access control policies to disable/ turn off AI inferencing suggestions or skill sharing or users, groups or their entire tenant. </a:t>
                      </a:r>
                    </a:p>
                    <a:p>
                      <a:pPr marL="0" marR="0">
                        <a:lnSpc>
                          <a:spcPct val="107000"/>
                        </a:lnSpc>
                        <a:spcAft>
                          <a:spcPts val="800"/>
                        </a:spcAft>
                        <a:buNone/>
                      </a:pPr>
                      <a:r>
                        <a:rPr lang="en-US" sz="1200" dirty="0">
                          <a:solidFill>
                            <a:schemeClr val="tx1">
                              <a:lumMod val="75000"/>
                              <a:lumOff val="25000"/>
                            </a:schemeClr>
                          </a:solidFill>
                          <a:effectLst/>
                        </a:rPr>
                        <a:t>For more details on which controls we offer for People Skills and how to set them up, please refer to </a:t>
                      </a:r>
                      <a:r>
                        <a:rPr lang="en-US" sz="1200" u="sng" dirty="0">
                          <a:solidFill>
                            <a:srgbClr val="0078D4"/>
                          </a:solidFill>
                          <a:effectLst/>
                          <a:hlinkClick r:id="rId4"/>
                        </a:rPr>
                        <a:t>https://aka.ms/peopleskills-settings</a:t>
                      </a:r>
                      <a:r>
                        <a:rPr lang="en-US" sz="1200" u="sng" dirty="0">
                          <a:solidFill>
                            <a:srgbClr val="0078D4"/>
                          </a:solidFill>
                          <a:effectLst/>
                        </a:rPr>
                        <a:t> </a:t>
                      </a:r>
                      <a:br>
                        <a:rPr lang="en-US" sz="1200" u="sng" dirty="0">
                          <a:solidFill>
                            <a:srgbClr val="0078D4"/>
                          </a:solidFill>
                          <a:effectLst/>
                        </a:rPr>
                      </a:br>
                      <a:r>
                        <a:rPr lang="en-US" sz="1200" dirty="0">
                          <a:solidFill>
                            <a:schemeClr val="tx1">
                              <a:lumMod val="75000"/>
                              <a:lumOff val="25000"/>
                            </a:schemeClr>
                          </a:solidFill>
                          <a:effectLst/>
                        </a:rPr>
                        <a:t>For more details on access control policies, please refer to </a:t>
                      </a:r>
                      <a:r>
                        <a:rPr lang="en-US" sz="1200" u="sng" dirty="0">
                          <a:solidFill>
                            <a:srgbClr val="0078D4"/>
                          </a:solidFill>
                          <a:effectLst/>
                          <a:hlinkClick r:id="rId5">
                            <a:extLst>
                              <a:ext uri="{A12FA001-AC4F-418D-AE19-62706E023703}">
                                <ahyp:hlinkClr xmlns:ahyp="http://schemas.microsoft.com/office/drawing/2018/hyperlinkcolor" val="tx"/>
                              </a:ext>
                            </a:extLst>
                          </a:hlinkClick>
                        </a:rPr>
                        <a:t>Feature Access Management</a:t>
                      </a:r>
                      <a:r>
                        <a:rPr lang="en-US" sz="1200" dirty="0">
                          <a:solidFill>
                            <a:srgbClr val="0078D4"/>
                          </a:solidFill>
                          <a:effectLst/>
                        </a:rPr>
                        <a:t> </a:t>
                      </a:r>
                    </a:p>
                  </a:txBody>
                  <a:tcPr marL="182880" marR="182880" marT="182880" marB="182880"/>
                </a:tc>
                <a:extLst>
                  <a:ext uri="{0D108BD9-81ED-4DB2-BD59-A6C34878D82A}">
                    <a16:rowId xmlns:a16="http://schemas.microsoft.com/office/drawing/2014/main" val="2510368877"/>
                  </a:ext>
                </a:extLst>
              </a:tr>
            </a:tbl>
          </a:graphicData>
        </a:graphic>
      </p:graphicFrame>
      <p:sp>
        <p:nvSpPr>
          <p:cNvPr id="3" name="Title 1">
            <a:extLst>
              <a:ext uri="{FF2B5EF4-FFF2-40B4-BE49-F238E27FC236}">
                <a16:creationId xmlns:a16="http://schemas.microsoft.com/office/drawing/2014/main" id="{342FE115-84C2-08B3-3E36-119F79AF23BD}"/>
              </a:ext>
            </a:extLst>
          </p:cNvPr>
          <p:cNvSpPr txBox="1">
            <a:spLocks/>
          </p:cNvSpPr>
          <p:nvPr/>
        </p:nvSpPr>
        <p:spPr>
          <a:xfrm>
            <a:off x="548640" y="548640"/>
            <a:ext cx="832104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a:defRPr/>
            </a:pPr>
            <a:r>
              <a:rPr lang="en-CA" sz="3200" spc="-50">
                <a:gradFill>
                  <a:gsLst>
                    <a:gs pos="0">
                      <a:srgbClr val="2764E7"/>
                    </a:gs>
                    <a:gs pos="100000">
                      <a:srgbClr val="20BBC6"/>
                    </a:gs>
                    <a:gs pos="100000">
                      <a:schemeClr val="accent6">
                        <a:lumMod val="60000"/>
                        <a:lumOff val="40000"/>
                      </a:schemeClr>
                    </a:gs>
                  </a:gsLst>
                  <a:lin ang="2400000" scaled="0"/>
                </a:gradFill>
                <a:latin typeface="Segoe UI Semibold"/>
                <a:cs typeface="Segoe UI" pitchFamily="34" charset="0"/>
              </a:rPr>
              <a:t>List of Resources For Compliance Reviews</a:t>
            </a:r>
            <a:endParaRPr lang="en-CA" sz="3200">
              <a:gradFill>
                <a:gsLst>
                  <a:gs pos="0">
                    <a:srgbClr val="2764E7"/>
                  </a:gs>
                  <a:gs pos="100000">
                    <a:srgbClr val="20BBC6"/>
                  </a:gs>
                  <a:gs pos="100000">
                    <a:schemeClr val="accent6">
                      <a:lumMod val="60000"/>
                      <a:lumOff val="40000"/>
                    </a:schemeClr>
                  </a:gs>
                </a:gsLst>
                <a:lin ang="2400000" scaled="0"/>
              </a:gradFill>
              <a:latin typeface="Segoe UI Semibold"/>
            </a:endParaRPr>
          </a:p>
        </p:txBody>
      </p:sp>
    </p:spTree>
    <p:extLst>
      <p:ext uri="{BB962C8B-B14F-4D97-AF65-F5344CB8AC3E}">
        <p14:creationId xmlns:p14="http://schemas.microsoft.com/office/powerpoint/2010/main" val="6342676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FADB3-B828-4F3C-C569-09AD381F8BAE}"/>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40B89F7-4AC5-0770-DED5-72A3AC658E81}"/>
              </a:ext>
            </a:extLst>
          </p:cNvPr>
          <p:cNvGraphicFramePr>
            <a:graphicFrameLocks noGrp="1"/>
          </p:cNvGraphicFramePr>
          <p:nvPr/>
        </p:nvGraphicFramePr>
        <p:xfrm>
          <a:off x="548640" y="1463040"/>
          <a:ext cx="10972800" cy="3346450"/>
        </p:xfrm>
        <a:graphic>
          <a:graphicData uri="http://schemas.openxmlformats.org/drawingml/2006/table">
            <a:tbl>
              <a:tblPr firstRow="1" firstCol="1" bandRow="1">
                <a:tableStyleId>{E8B1032C-EA38-4F05-BA0D-38AFFFC7BED3}</a:tableStyleId>
              </a:tblPr>
              <a:tblGrid>
                <a:gridCol w="4428094">
                  <a:extLst>
                    <a:ext uri="{9D8B030D-6E8A-4147-A177-3AD203B41FA5}">
                      <a16:colId xmlns:a16="http://schemas.microsoft.com/office/drawing/2014/main" val="2252496311"/>
                    </a:ext>
                  </a:extLst>
                </a:gridCol>
                <a:gridCol w="6544706">
                  <a:extLst>
                    <a:ext uri="{9D8B030D-6E8A-4147-A177-3AD203B41FA5}">
                      <a16:colId xmlns:a16="http://schemas.microsoft.com/office/drawing/2014/main" val="3827522559"/>
                    </a:ext>
                  </a:extLst>
                </a:gridCol>
              </a:tblGrid>
              <a:tr h="0">
                <a:tc>
                  <a:txBody>
                    <a:bodyPr/>
                    <a:lstStyle/>
                    <a:p>
                      <a:pPr marL="0" marR="0">
                        <a:lnSpc>
                          <a:spcPct val="107000"/>
                        </a:lnSpc>
                        <a:spcAft>
                          <a:spcPts val="800"/>
                        </a:spcAft>
                        <a:buNone/>
                      </a:pPr>
                      <a:r>
                        <a:rPr lang="en-US" sz="1200">
                          <a:solidFill>
                            <a:schemeClr val="tx1">
                              <a:lumMod val="75000"/>
                              <a:lumOff val="25000"/>
                            </a:schemeClr>
                          </a:solidFill>
                          <a:effectLst/>
                          <a:latin typeface="+mj-lt"/>
                        </a:rPr>
                        <a:t>Q</a:t>
                      </a:r>
                      <a:r>
                        <a:rPr lang="en-US" sz="1200" b="0">
                          <a:solidFill>
                            <a:schemeClr val="tx1">
                              <a:lumMod val="75000"/>
                              <a:lumOff val="25000"/>
                            </a:schemeClr>
                          </a:solidFill>
                          <a:effectLst/>
                          <a:latin typeface="+mj-lt"/>
                        </a:rPr>
                        <a:t>uestion that may be asked during compliance reviews </a:t>
                      </a:r>
                      <a:endParaRPr lang="en-US" sz="1200" b="0">
                        <a:solidFill>
                          <a:schemeClr val="tx1">
                            <a:lumMod val="75000"/>
                            <a:lumOff val="25000"/>
                          </a:schemeClr>
                        </a:solidFill>
                        <a:effectLst/>
                        <a:latin typeface="+mj-lt"/>
                        <a:ea typeface="Aptos" panose="020B0004020202020204" pitchFamily="34" charset="0"/>
                        <a:cs typeface="Latha" panose="020B0604020202020204" pitchFamily="34" charset="0"/>
                      </a:endParaRPr>
                    </a:p>
                  </a:txBody>
                  <a:tcPr marL="182880" marR="182880" marT="182880" marB="182880"/>
                </a:tc>
                <a:tc>
                  <a:txBody>
                    <a:bodyPr/>
                    <a:lstStyle/>
                    <a:p>
                      <a:pPr marL="0" marR="0">
                        <a:lnSpc>
                          <a:spcPct val="107000"/>
                        </a:lnSpc>
                        <a:spcAft>
                          <a:spcPts val="800"/>
                        </a:spcAft>
                        <a:buNone/>
                      </a:pPr>
                      <a:r>
                        <a:rPr lang="en-US" sz="1200" b="0">
                          <a:solidFill>
                            <a:schemeClr val="tx1">
                              <a:lumMod val="75000"/>
                              <a:lumOff val="25000"/>
                            </a:schemeClr>
                          </a:solidFill>
                          <a:effectLst/>
                          <a:latin typeface="+mj-lt"/>
                        </a:rPr>
                        <a:t>Link to documentation where more information is available </a:t>
                      </a:r>
                      <a:endParaRPr lang="en-US" sz="1200" b="0">
                        <a:solidFill>
                          <a:schemeClr val="tx1">
                            <a:lumMod val="75000"/>
                            <a:lumOff val="25000"/>
                          </a:schemeClr>
                        </a:solidFill>
                        <a:effectLst/>
                        <a:latin typeface="+mj-lt"/>
                        <a:ea typeface="Aptos" panose="020B0004020202020204" pitchFamily="34" charset="0"/>
                        <a:cs typeface="Latha" panose="020B0604020202020204" pitchFamily="34" charset="0"/>
                      </a:endParaRPr>
                    </a:p>
                  </a:txBody>
                  <a:tcPr marL="182880" marR="182880" marT="182880" marB="182880"/>
                </a:tc>
                <a:extLst>
                  <a:ext uri="{0D108BD9-81ED-4DB2-BD59-A6C34878D82A}">
                    <a16:rowId xmlns:a16="http://schemas.microsoft.com/office/drawing/2014/main" val="4158942425"/>
                  </a:ext>
                </a:extLst>
              </a:tr>
              <a:tr h="502785">
                <a:tc>
                  <a:txBody>
                    <a:bodyPr/>
                    <a:lstStyle/>
                    <a:p>
                      <a:pPr marL="0" marR="0">
                        <a:lnSpc>
                          <a:spcPct val="107000"/>
                        </a:lnSpc>
                        <a:spcAft>
                          <a:spcPts val="800"/>
                        </a:spcAft>
                        <a:buNone/>
                      </a:pPr>
                      <a:r>
                        <a:rPr lang="en-US" sz="1200" b="0">
                          <a:solidFill>
                            <a:schemeClr val="tx1">
                              <a:lumMod val="75000"/>
                              <a:lumOff val="25000"/>
                            </a:schemeClr>
                          </a:solidFill>
                          <a:effectLst/>
                        </a:rPr>
                        <a:t>How does People Skills comply with Responsible AI standards? </a:t>
                      </a:r>
                      <a:endParaRPr lang="en-US" sz="1200" b="0">
                        <a:solidFill>
                          <a:schemeClr val="tx1">
                            <a:lumMod val="75000"/>
                            <a:lumOff val="25000"/>
                          </a:schemeClr>
                        </a:solidFill>
                        <a:effectLst/>
                        <a:latin typeface="+mj-lt"/>
                        <a:ea typeface="Aptos" panose="020B0004020202020204" pitchFamily="34" charset="0"/>
                        <a:cs typeface="Latha" panose="020B0604020202020204" pitchFamily="34" charset="0"/>
                      </a:endParaRPr>
                    </a:p>
                  </a:txBody>
                  <a:tcPr marL="182880" marR="182880" marT="182880" marB="182880"/>
                </a:tc>
                <a:tc>
                  <a:txBody>
                    <a:bodyPr/>
                    <a:lstStyle/>
                    <a:p>
                      <a:pPr marL="0" marR="0">
                        <a:lnSpc>
                          <a:spcPct val="107000"/>
                        </a:lnSpc>
                        <a:spcAft>
                          <a:spcPts val="800"/>
                        </a:spcAft>
                        <a:buNone/>
                      </a:pPr>
                      <a:r>
                        <a:rPr lang="en-US" sz="1200">
                          <a:solidFill>
                            <a:schemeClr val="tx1">
                              <a:lumMod val="75000"/>
                              <a:lumOff val="25000"/>
                            </a:schemeClr>
                          </a:solidFill>
                          <a:effectLst/>
                        </a:rPr>
                        <a:t>Please refer to the following documentation: </a:t>
                      </a:r>
                    </a:p>
                    <a:p>
                      <a:pPr marL="0" marR="0">
                        <a:lnSpc>
                          <a:spcPct val="107000"/>
                        </a:lnSpc>
                        <a:spcAft>
                          <a:spcPts val="800"/>
                        </a:spcAft>
                        <a:buNone/>
                      </a:pPr>
                      <a:r>
                        <a:rPr lang="en-US" sz="1200" u="sng">
                          <a:solidFill>
                            <a:srgbClr val="0078D4"/>
                          </a:solidFill>
                          <a:effectLst/>
                          <a:hlinkClick r:id="rId2">
                            <a:extLst>
                              <a:ext uri="{A12FA001-AC4F-418D-AE19-62706E023703}">
                                <ahyp:hlinkClr xmlns:ahyp="http://schemas.microsoft.com/office/drawing/2018/hyperlinkcolor" val="tx"/>
                              </a:ext>
                            </a:extLst>
                          </a:hlinkClick>
                        </a:rPr>
                        <a:t>AI Transparency in People Skills</a:t>
                      </a:r>
                      <a:r>
                        <a:rPr lang="en-US" sz="1200">
                          <a:solidFill>
                            <a:srgbClr val="0078D4"/>
                          </a:solidFill>
                          <a:effectLst/>
                        </a:rPr>
                        <a:t> </a:t>
                      </a:r>
                    </a:p>
                    <a:p>
                      <a:pPr marL="0" marR="0">
                        <a:lnSpc>
                          <a:spcPct val="107000"/>
                        </a:lnSpc>
                        <a:spcAft>
                          <a:spcPts val="800"/>
                        </a:spcAft>
                        <a:buNone/>
                      </a:pPr>
                      <a:r>
                        <a:rPr lang="en-US" sz="1200" u="sng">
                          <a:solidFill>
                            <a:srgbClr val="0078D4"/>
                          </a:solidFill>
                          <a:effectLst/>
                          <a:hlinkClick r:id="rId3">
                            <a:extLst>
                              <a:ext uri="{A12FA001-AC4F-418D-AE19-62706E023703}">
                                <ahyp:hlinkClr xmlns:ahyp="http://schemas.microsoft.com/office/drawing/2018/hyperlinkcolor" val="tx"/>
                              </a:ext>
                            </a:extLst>
                          </a:hlinkClick>
                        </a:rPr>
                        <a:t>Microsoft’s commitment to Responsible AI</a:t>
                      </a:r>
                      <a:r>
                        <a:rPr lang="en-US" sz="1200">
                          <a:solidFill>
                            <a:srgbClr val="0078D4"/>
                          </a:solidFill>
                          <a:effectLst/>
                        </a:rPr>
                        <a:t> </a:t>
                      </a:r>
                    </a:p>
                    <a:p>
                      <a:pPr marL="0" marR="0">
                        <a:lnSpc>
                          <a:spcPct val="107000"/>
                        </a:lnSpc>
                        <a:spcAft>
                          <a:spcPts val="800"/>
                        </a:spcAft>
                        <a:buNone/>
                      </a:pPr>
                      <a:r>
                        <a:rPr lang="en-US" sz="1200" u="sng">
                          <a:solidFill>
                            <a:srgbClr val="0078D4"/>
                          </a:solidFill>
                          <a:effectLst/>
                          <a:hlinkClick r:id="rId4">
                            <a:extLst>
                              <a:ext uri="{A12FA001-AC4F-418D-AE19-62706E023703}">
                                <ahyp:hlinkClr xmlns:ahyp="http://schemas.microsoft.com/office/drawing/2018/hyperlinkcolor" val="tx"/>
                              </a:ext>
                            </a:extLst>
                          </a:hlinkClick>
                        </a:rPr>
                        <a:t>Microsoft Responsible AI standard</a:t>
                      </a:r>
                      <a:r>
                        <a:rPr lang="en-US" sz="1200">
                          <a:solidFill>
                            <a:srgbClr val="0078D4"/>
                          </a:solidFill>
                          <a:effectLst/>
                        </a:rPr>
                        <a:t> </a:t>
                      </a:r>
                      <a:endParaRPr lang="en-US" sz="1200">
                        <a:solidFill>
                          <a:srgbClr val="0078D4"/>
                        </a:solidFill>
                        <a:effectLst/>
                        <a:latin typeface="+mn-lt"/>
                      </a:endParaRPr>
                    </a:p>
                  </a:txBody>
                  <a:tcPr marL="182880" marR="182880" marT="182880" marB="182880"/>
                </a:tc>
                <a:extLst>
                  <a:ext uri="{0D108BD9-81ED-4DB2-BD59-A6C34878D82A}">
                    <a16:rowId xmlns:a16="http://schemas.microsoft.com/office/drawing/2014/main" val="2033801026"/>
                  </a:ext>
                </a:extLst>
              </a:tr>
              <a:tr h="515780">
                <a:tc>
                  <a:txBody>
                    <a:bodyPr/>
                    <a:lstStyle/>
                    <a:p>
                      <a:pPr marL="0" marR="0">
                        <a:lnSpc>
                          <a:spcPct val="107000"/>
                        </a:lnSpc>
                        <a:spcAft>
                          <a:spcPts val="800"/>
                        </a:spcAft>
                        <a:buNone/>
                      </a:pPr>
                      <a:r>
                        <a:rPr lang="en-US" sz="1200" b="0">
                          <a:solidFill>
                            <a:schemeClr val="tx1">
                              <a:lumMod val="75000"/>
                              <a:lumOff val="25000"/>
                            </a:schemeClr>
                          </a:solidFill>
                          <a:effectLst/>
                        </a:rPr>
                        <a:t>What are Microsoft’s Responsible AI standards? </a:t>
                      </a:r>
                      <a:endParaRPr lang="en-US" sz="1200" b="0">
                        <a:solidFill>
                          <a:schemeClr val="tx1">
                            <a:lumMod val="75000"/>
                            <a:lumOff val="25000"/>
                          </a:schemeClr>
                        </a:solidFill>
                        <a:effectLst/>
                        <a:latin typeface="+mj-lt"/>
                        <a:ea typeface="Aptos" panose="020B0004020202020204" pitchFamily="34" charset="0"/>
                        <a:cs typeface="Latha" panose="020B0604020202020204" pitchFamily="34" charset="0"/>
                      </a:endParaRPr>
                    </a:p>
                  </a:txBody>
                  <a:tcPr marL="182880" marR="182880" marT="182880" marB="182880"/>
                </a:tc>
                <a:tc>
                  <a:txBody>
                    <a:bodyPr/>
                    <a:lstStyle/>
                    <a:p>
                      <a:pPr marL="0" marR="0">
                        <a:lnSpc>
                          <a:spcPct val="107000"/>
                        </a:lnSpc>
                        <a:spcAft>
                          <a:spcPts val="800"/>
                        </a:spcAft>
                        <a:buNone/>
                      </a:pPr>
                      <a:r>
                        <a:rPr lang="en-US" sz="1200">
                          <a:solidFill>
                            <a:schemeClr val="tx1">
                              <a:lumMod val="75000"/>
                              <a:lumOff val="25000"/>
                            </a:schemeClr>
                          </a:solidFill>
                          <a:effectLst/>
                        </a:rPr>
                        <a:t>Microsoft is committed to responsibly designing, building, and releasing AI technologies. Please see below: </a:t>
                      </a:r>
                    </a:p>
                    <a:p>
                      <a:pPr marL="0" marR="0">
                        <a:lnSpc>
                          <a:spcPct val="107000"/>
                        </a:lnSpc>
                        <a:spcAft>
                          <a:spcPts val="800"/>
                        </a:spcAft>
                        <a:buNone/>
                      </a:pPr>
                      <a:r>
                        <a:rPr lang="en-US" sz="1200" u="sng">
                          <a:solidFill>
                            <a:srgbClr val="0078D4"/>
                          </a:solidFill>
                          <a:effectLst/>
                          <a:hlinkClick r:id="rId3">
                            <a:extLst>
                              <a:ext uri="{A12FA001-AC4F-418D-AE19-62706E023703}">
                                <ahyp:hlinkClr xmlns:ahyp="http://schemas.microsoft.com/office/drawing/2018/hyperlinkcolor" val="tx"/>
                              </a:ext>
                            </a:extLst>
                          </a:hlinkClick>
                        </a:rPr>
                        <a:t>Microsoft’s commitment to Responsible AI</a:t>
                      </a:r>
                      <a:r>
                        <a:rPr lang="en-US" sz="1200">
                          <a:solidFill>
                            <a:srgbClr val="0078D4"/>
                          </a:solidFill>
                          <a:effectLst/>
                        </a:rPr>
                        <a:t> </a:t>
                      </a:r>
                    </a:p>
                    <a:p>
                      <a:pPr marL="0" marR="0">
                        <a:lnSpc>
                          <a:spcPct val="107000"/>
                        </a:lnSpc>
                        <a:spcAft>
                          <a:spcPts val="800"/>
                        </a:spcAft>
                        <a:buNone/>
                      </a:pPr>
                      <a:r>
                        <a:rPr lang="en-US" sz="1200" u="sng">
                          <a:solidFill>
                            <a:srgbClr val="0078D4"/>
                          </a:solidFill>
                          <a:effectLst/>
                          <a:hlinkClick r:id="rId4">
                            <a:extLst>
                              <a:ext uri="{A12FA001-AC4F-418D-AE19-62706E023703}">
                                <ahyp:hlinkClr xmlns:ahyp="http://schemas.microsoft.com/office/drawing/2018/hyperlinkcolor" val="tx"/>
                              </a:ext>
                            </a:extLst>
                          </a:hlinkClick>
                        </a:rPr>
                        <a:t>Microsoft Responsible AI standard</a:t>
                      </a:r>
                      <a:r>
                        <a:rPr lang="en-US" sz="1200">
                          <a:solidFill>
                            <a:srgbClr val="0078D4"/>
                          </a:solidFill>
                          <a:effectLst/>
                        </a:rPr>
                        <a:t> </a:t>
                      </a:r>
                    </a:p>
                  </a:txBody>
                  <a:tcPr marL="182880" marR="182880" marT="182880" marB="182880"/>
                </a:tc>
                <a:extLst>
                  <a:ext uri="{0D108BD9-81ED-4DB2-BD59-A6C34878D82A}">
                    <a16:rowId xmlns:a16="http://schemas.microsoft.com/office/drawing/2014/main" val="1671041383"/>
                  </a:ext>
                </a:extLst>
              </a:tr>
            </a:tbl>
          </a:graphicData>
        </a:graphic>
      </p:graphicFrame>
      <p:sp>
        <p:nvSpPr>
          <p:cNvPr id="2" name="Title 1">
            <a:extLst>
              <a:ext uri="{FF2B5EF4-FFF2-40B4-BE49-F238E27FC236}">
                <a16:creationId xmlns:a16="http://schemas.microsoft.com/office/drawing/2014/main" id="{EF89605D-3D3B-5814-79BD-AC3EC0877C66}"/>
              </a:ext>
            </a:extLst>
          </p:cNvPr>
          <p:cNvSpPr txBox="1">
            <a:spLocks/>
          </p:cNvSpPr>
          <p:nvPr/>
        </p:nvSpPr>
        <p:spPr>
          <a:xfrm>
            <a:off x="548640" y="548640"/>
            <a:ext cx="8150860" cy="3077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a:defRPr/>
            </a:pPr>
            <a:r>
              <a:rPr lang="en-CA" sz="2000" spc="-50">
                <a:solidFill>
                  <a:schemeClr val="tx1">
                    <a:lumMod val="75000"/>
                    <a:lumOff val="25000"/>
                  </a:schemeClr>
                </a:solidFill>
                <a:latin typeface="Segoe UI Semibold"/>
                <a:cs typeface="Segoe UI" pitchFamily="34" charset="0"/>
              </a:rPr>
              <a:t>List of Resources For Compliance Reviews</a:t>
            </a:r>
            <a:endParaRPr lang="en-CA" sz="2000">
              <a:solidFill>
                <a:schemeClr val="tx1">
                  <a:lumMod val="75000"/>
                  <a:lumOff val="25000"/>
                </a:schemeClr>
              </a:solidFill>
              <a:latin typeface="Segoe UI Semibold"/>
            </a:endParaRPr>
          </a:p>
        </p:txBody>
      </p:sp>
      <p:sp>
        <p:nvSpPr>
          <p:cNvPr id="5" name="TextBox 4">
            <a:extLst>
              <a:ext uri="{FF2B5EF4-FFF2-40B4-BE49-F238E27FC236}">
                <a16:creationId xmlns:a16="http://schemas.microsoft.com/office/drawing/2014/main" id="{0D59D36D-799F-0868-F231-A47709D6610E}"/>
              </a:ext>
            </a:extLst>
          </p:cNvPr>
          <p:cNvSpPr txBox="1"/>
          <p:nvPr/>
        </p:nvSpPr>
        <p:spPr>
          <a:xfrm>
            <a:off x="548640" y="932740"/>
            <a:ext cx="8283330" cy="193899"/>
          </a:xfrm>
          <a:prstGeom prst="rect">
            <a:avLst/>
          </a:prstGeom>
          <a:noFill/>
        </p:spPr>
        <p:txBody>
          <a:bodyPr wrap="square" lIns="0" tIns="0" rIns="0" bIns="0" rtlCol="0">
            <a:spAutoFit/>
          </a:bodyPr>
          <a:lstStyle>
            <a:defPPr>
              <a:defRPr lang="en-US"/>
            </a:defPPr>
            <a:lvl1pPr algn="r">
              <a:lnSpc>
                <a:spcPct val="90000"/>
              </a:lnSpc>
              <a:spcAft>
                <a:spcPts val="600"/>
              </a:spcAft>
              <a:defRPr sz="1000" b="1" cap="all">
                <a:solidFill>
                  <a:srgbClr val="7030A0"/>
                </a:solidFill>
                <a:latin typeface="+mj-lt"/>
                <a:cs typeface="Segoe UI" panose="020B0502040204020203" pitchFamily="34" charset="0"/>
              </a:defRPr>
            </a:lvl1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schemeClr val="tx1">
                    <a:lumMod val="65000"/>
                    <a:lumOff val="35000"/>
                  </a:schemeClr>
                </a:solidFill>
                <a:effectLst/>
                <a:uLnTx/>
                <a:uFillTx/>
                <a:latin typeface="+mn-lt"/>
                <a:ea typeface="+mn-ea"/>
                <a:cs typeface="Segoe UI" panose="020B0502040204020203" pitchFamily="34" charset="0"/>
              </a:rPr>
              <a:t>Continued</a:t>
            </a:r>
          </a:p>
        </p:txBody>
      </p:sp>
    </p:spTree>
    <p:extLst>
      <p:ext uri="{BB962C8B-B14F-4D97-AF65-F5344CB8AC3E}">
        <p14:creationId xmlns:p14="http://schemas.microsoft.com/office/powerpoint/2010/main" val="110848520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AA6AE-931A-C807-BD13-6BF4DC743883}"/>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45EBA61-E15A-F0CF-FB79-650143E69AAF}"/>
              </a:ext>
            </a:extLst>
          </p:cNvPr>
          <p:cNvGraphicFramePr>
            <a:graphicFrameLocks noGrp="1"/>
          </p:cNvGraphicFramePr>
          <p:nvPr/>
        </p:nvGraphicFramePr>
        <p:xfrm>
          <a:off x="548640" y="1463040"/>
          <a:ext cx="10972800" cy="4349877"/>
        </p:xfrm>
        <a:graphic>
          <a:graphicData uri="http://schemas.openxmlformats.org/drawingml/2006/table">
            <a:tbl>
              <a:tblPr firstRow="1" firstCol="1" bandRow="1">
                <a:tableStyleId>{E8B1032C-EA38-4F05-BA0D-38AFFFC7BED3}</a:tableStyleId>
              </a:tblPr>
              <a:tblGrid>
                <a:gridCol w="4428094">
                  <a:extLst>
                    <a:ext uri="{9D8B030D-6E8A-4147-A177-3AD203B41FA5}">
                      <a16:colId xmlns:a16="http://schemas.microsoft.com/office/drawing/2014/main" val="2252496311"/>
                    </a:ext>
                  </a:extLst>
                </a:gridCol>
                <a:gridCol w="6544706">
                  <a:extLst>
                    <a:ext uri="{9D8B030D-6E8A-4147-A177-3AD203B41FA5}">
                      <a16:colId xmlns:a16="http://schemas.microsoft.com/office/drawing/2014/main" val="3827522559"/>
                    </a:ext>
                  </a:extLst>
                </a:gridCol>
              </a:tblGrid>
              <a:tr h="0">
                <a:tc>
                  <a:txBody>
                    <a:bodyPr/>
                    <a:lstStyle/>
                    <a:p>
                      <a:pPr marL="0" marR="0">
                        <a:lnSpc>
                          <a:spcPct val="107000"/>
                        </a:lnSpc>
                        <a:spcAft>
                          <a:spcPts val="800"/>
                        </a:spcAft>
                        <a:buNone/>
                      </a:pPr>
                      <a:r>
                        <a:rPr lang="en-US" sz="1200">
                          <a:solidFill>
                            <a:schemeClr val="tx1">
                              <a:lumMod val="75000"/>
                              <a:lumOff val="25000"/>
                            </a:schemeClr>
                          </a:solidFill>
                          <a:effectLst/>
                          <a:latin typeface="+mj-lt"/>
                        </a:rPr>
                        <a:t>Q</a:t>
                      </a:r>
                      <a:r>
                        <a:rPr lang="en-US" sz="1200" b="0">
                          <a:solidFill>
                            <a:schemeClr val="tx1">
                              <a:lumMod val="75000"/>
                              <a:lumOff val="25000"/>
                            </a:schemeClr>
                          </a:solidFill>
                          <a:effectLst/>
                          <a:latin typeface="+mj-lt"/>
                        </a:rPr>
                        <a:t>uestion that may be asked during compliance reviews </a:t>
                      </a:r>
                      <a:endParaRPr lang="en-US" sz="1200" b="0">
                        <a:solidFill>
                          <a:schemeClr val="tx1">
                            <a:lumMod val="75000"/>
                            <a:lumOff val="25000"/>
                          </a:schemeClr>
                        </a:solidFill>
                        <a:effectLst/>
                        <a:latin typeface="+mj-lt"/>
                        <a:ea typeface="Aptos" panose="020B0004020202020204" pitchFamily="34" charset="0"/>
                        <a:cs typeface="Latha" panose="020B0604020202020204" pitchFamily="34" charset="0"/>
                      </a:endParaRPr>
                    </a:p>
                  </a:txBody>
                  <a:tcPr marL="182880" marR="182880" marT="182880" marB="182880"/>
                </a:tc>
                <a:tc>
                  <a:txBody>
                    <a:bodyPr/>
                    <a:lstStyle/>
                    <a:p>
                      <a:pPr marL="0" marR="0">
                        <a:lnSpc>
                          <a:spcPct val="107000"/>
                        </a:lnSpc>
                        <a:spcAft>
                          <a:spcPts val="800"/>
                        </a:spcAft>
                        <a:buNone/>
                      </a:pPr>
                      <a:r>
                        <a:rPr lang="en-US" sz="1200" b="0">
                          <a:solidFill>
                            <a:schemeClr val="tx1">
                              <a:lumMod val="75000"/>
                              <a:lumOff val="25000"/>
                            </a:schemeClr>
                          </a:solidFill>
                          <a:effectLst/>
                          <a:latin typeface="+mj-lt"/>
                        </a:rPr>
                        <a:t>Link to documentation where more information is available </a:t>
                      </a:r>
                      <a:endParaRPr lang="en-US" sz="1200" b="0">
                        <a:solidFill>
                          <a:schemeClr val="tx1">
                            <a:lumMod val="75000"/>
                            <a:lumOff val="25000"/>
                          </a:schemeClr>
                        </a:solidFill>
                        <a:effectLst/>
                        <a:latin typeface="+mj-lt"/>
                        <a:ea typeface="Aptos" panose="020B0004020202020204" pitchFamily="34" charset="0"/>
                        <a:cs typeface="Latha" panose="020B0604020202020204" pitchFamily="34" charset="0"/>
                      </a:endParaRPr>
                    </a:p>
                  </a:txBody>
                  <a:tcPr marL="182880" marR="182880" marT="182880" marB="182880"/>
                </a:tc>
                <a:extLst>
                  <a:ext uri="{0D108BD9-81ED-4DB2-BD59-A6C34878D82A}">
                    <a16:rowId xmlns:a16="http://schemas.microsoft.com/office/drawing/2014/main" val="4158942425"/>
                  </a:ext>
                </a:extLst>
              </a:tr>
              <a:tr h="1174404">
                <a:tc>
                  <a:txBody>
                    <a:bodyPr/>
                    <a:lstStyle/>
                    <a:p>
                      <a:pPr marL="0" marR="0">
                        <a:lnSpc>
                          <a:spcPct val="107000"/>
                        </a:lnSpc>
                        <a:spcAft>
                          <a:spcPts val="800"/>
                        </a:spcAft>
                        <a:buNone/>
                      </a:pPr>
                      <a:r>
                        <a:rPr lang="en-US" sz="1200" b="0">
                          <a:solidFill>
                            <a:schemeClr val="tx1">
                              <a:lumMod val="75000"/>
                              <a:lumOff val="25000"/>
                            </a:schemeClr>
                          </a:solidFill>
                          <a:effectLst/>
                        </a:rPr>
                        <a:t>How does Microsoft and People Skills protect data privacy and security? </a:t>
                      </a:r>
                      <a:endParaRPr lang="en-US" sz="1200" b="0">
                        <a:solidFill>
                          <a:schemeClr val="tx1">
                            <a:lumMod val="75000"/>
                            <a:lumOff val="25000"/>
                          </a:schemeClr>
                        </a:solidFill>
                        <a:effectLst/>
                        <a:latin typeface="+mj-lt"/>
                        <a:ea typeface="Aptos" panose="020B0004020202020204" pitchFamily="34" charset="0"/>
                        <a:cs typeface="Latha" panose="020B0604020202020204" pitchFamily="34" charset="0"/>
                      </a:endParaRPr>
                    </a:p>
                  </a:txBody>
                  <a:tcPr marL="182880" marR="182880" marT="182880" marB="182880"/>
                </a:tc>
                <a:tc>
                  <a:txBody>
                    <a:bodyPr/>
                    <a:lstStyle/>
                    <a:p>
                      <a:pPr marL="0" marR="0">
                        <a:lnSpc>
                          <a:spcPct val="107000"/>
                        </a:lnSpc>
                        <a:spcAft>
                          <a:spcPts val="800"/>
                        </a:spcAft>
                        <a:buNone/>
                      </a:pPr>
                      <a:r>
                        <a:rPr lang="en-US" sz="1200">
                          <a:solidFill>
                            <a:schemeClr val="tx1">
                              <a:lumMod val="75000"/>
                              <a:lumOff val="25000"/>
                            </a:schemeClr>
                          </a:solidFill>
                          <a:effectLst/>
                        </a:rPr>
                        <a:t>As with all services within the Microsoft Cloud, Microsoft is committed to privacy and security. Microsoft has extensive expertise in protecting customer data, championing privacy, and complying with complex regulations. Your data, powering your experiences, is controlled by you. Our core privacy principle is you own your data; we will never use it for marketing or advertising purposes, so you can feel confident about where your data is stored and secured.  </a:t>
                      </a:r>
                    </a:p>
                    <a:p>
                      <a:pPr marL="0" marR="0">
                        <a:lnSpc>
                          <a:spcPct val="107000"/>
                        </a:lnSpc>
                        <a:spcAft>
                          <a:spcPts val="800"/>
                        </a:spcAft>
                        <a:buNone/>
                      </a:pPr>
                      <a:r>
                        <a:rPr lang="en-US" sz="1200">
                          <a:solidFill>
                            <a:schemeClr val="tx1">
                              <a:lumMod val="75000"/>
                              <a:lumOff val="25000"/>
                            </a:schemeClr>
                          </a:solidFill>
                          <a:effectLst/>
                        </a:rPr>
                        <a:t>Please refer to the Microsoft Trust Center (</a:t>
                      </a:r>
                      <a:r>
                        <a:rPr lang="en-US" sz="1200" u="sng">
                          <a:solidFill>
                            <a:schemeClr val="tx1">
                              <a:lumMod val="75000"/>
                              <a:lumOff val="25000"/>
                            </a:schemeClr>
                          </a:solidFill>
                          <a:effectLst/>
                          <a:hlinkClick r:id="rId2">
                            <a:extLst>
                              <a:ext uri="{A12FA001-AC4F-418D-AE19-62706E023703}">
                                <ahyp:hlinkClr xmlns:ahyp="http://schemas.microsoft.com/office/drawing/2018/hyperlinkcolor" val="tx"/>
                              </a:ext>
                            </a:extLst>
                          </a:hlinkClick>
                        </a:rPr>
                        <a:t>HERE</a:t>
                      </a:r>
                      <a:r>
                        <a:rPr lang="en-US" sz="1200">
                          <a:solidFill>
                            <a:schemeClr val="tx1">
                              <a:lumMod val="75000"/>
                              <a:lumOff val="25000"/>
                            </a:schemeClr>
                          </a:solidFill>
                          <a:effectLst/>
                        </a:rPr>
                        <a:t>) for additional information. Within People Skills, several privacy protections are in place to safeguard user data:</a:t>
                      </a:r>
                    </a:p>
                    <a:p>
                      <a:pPr marL="164592" marR="0" indent="-164592">
                        <a:lnSpc>
                          <a:spcPct val="107000"/>
                        </a:lnSpc>
                        <a:spcAft>
                          <a:spcPts val="800"/>
                        </a:spcAft>
                        <a:buFont typeface="Arial" panose="020B0604020202020204" pitchFamily="34" charset="0"/>
                        <a:buChar char="•"/>
                      </a:pPr>
                      <a:r>
                        <a:rPr lang="en-US" sz="1200">
                          <a:solidFill>
                            <a:schemeClr val="tx1">
                              <a:lumMod val="75000"/>
                              <a:lumOff val="25000"/>
                            </a:schemeClr>
                          </a:solidFill>
                          <a:effectLst/>
                        </a:rPr>
                        <a:t>Users have complete control over their own skills profiles. They can choose to </a:t>
                      </a:r>
                      <a:r>
                        <a:rPr lang="en-US" sz="1200" u="sng">
                          <a:solidFill>
                            <a:srgbClr val="0078D4"/>
                          </a:solidFill>
                          <a:effectLst/>
                          <a:hlinkClick r:id="rId3">
                            <a:extLst>
                              <a:ext uri="{A12FA001-AC4F-418D-AE19-62706E023703}">
                                <ahyp:hlinkClr xmlns:ahyp="http://schemas.microsoft.com/office/drawing/2018/hyperlinkcolor" val="tx"/>
                              </a:ext>
                            </a:extLst>
                          </a:hlinkClick>
                        </a:rPr>
                        <a:t>disable AI skill suggestions</a:t>
                      </a:r>
                      <a:r>
                        <a:rPr lang="en-US" sz="1200">
                          <a:solidFill>
                            <a:schemeClr val="tx1">
                              <a:lumMod val="75000"/>
                              <a:lumOff val="25000"/>
                            </a:schemeClr>
                          </a:solidFill>
                          <a:effectLst/>
                        </a:rPr>
                        <a:t> at any time. Users also decide where and if their skills are shared across Microsoft 365 through </a:t>
                      </a:r>
                      <a:r>
                        <a:rPr lang="en-US" sz="1200" u="sng">
                          <a:solidFill>
                            <a:srgbClr val="0078D4"/>
                          </a:solidFill>
                          <a:effectLst/>
                          <a:hlinkClick r:id="rId3">
                            <a:extLst>
                              <a:ext uri="{A12FA001-AC4F-418D-AE19-62706E023703}">
                                <ahyp:hlinkClr xmlns:ahyp="http://schemas.microsoft.com/office/drawing/2018/hyperlinkcolor" val="tx"/>
                              </a:ext>
                            </a:extLst>
                          </a:hlinkClick>
                        </a:rPr>
                        <a:t>settings in the Profile Editor</a:t>
                      </a:r>
                      <a:r>
                        <a:rPr lang="en-US" sz="1200">
                          <a:solidFill>
                            <a:schemeClr val="tx1">
                              <a:lumMod val="75000"/>
                              <a:lumOff val="25000"/>
                            </a:schemeClr>
                          </a:solidFill>
                          <a:effectLst/>
                        </a:rPr>
                        <a:t>. Skill details are stored securely on the backend within a user’s data shared, and are only accessible to others if a user chooses to share them.</a:t>
                      </a:r>
                    </a:p>
                    <a:p>
                      <a:pPr marL="164592" marR="0" indent="-164592">
                        <a:lnSpc>
                          <a:spcPct val="107000"/>
                        </a:lnSpc>
                        <a:spcAft>
                          <a:spcPts val="800"/>
                        </a:spcAft>
                        <a:buFont typeface="Arial" panose="020B0604020202020204" pitchFamily="34" charset="0"/>
                        <a:buChar char="•"/>
                      </a:pPr>
                      <a:r>
                        <a:rPr lang="en-US" sz="1200">
                          <a:solidFill>
                            <a:schemeClr val="tx1">
                              <a:lumMod val="75000"/>
                              <a:lumOff val="25000"/>
                            </a:schemeClr>
                          </a:solidFill>
                          <a:effectLst/>
                        </a:rPr>
                        <a:t>Copilot Analytics reports, which include aggregated skills data, do not identify individual users or their skills. To further protect privacy, Copilot Analytics enforces minimum group sizes in aggregated data sets. Only authorized individuals, such as a user’s group manager, can access personally identifiable information.</a:t>
                      </a:r>
                    </a:p>
                  </a:txBody>
                  <a:tcPr marL="182880" marR="182880" marT="182880" marB="182880"/>
                </a:tc>
                <a:extLst>
                  <a:ext uri="{0D108BD9-81ED-4DB2-BD59-A6C34878D82A}">
                    <a16:rowId xmlns:a16="http://schemas.microsoft.com/office/drawing/2014/main" val="3131471222"/>
                  </a:ext>
                </a:extLst>
              </a:tr>
            </a:tbl>
          </a:graphicData>
        </a:graphic>
      </p:graphicFrame>
      <p:sp>
        <p:nvSpPr>
          <p:cNvPr id="2" name="Title 1">
            <a:extLst>
              <a:ext uri="{FF2B5EF4-FFF2-40B4-BE49-F238E27FC236}">
                <a16:creationId xmlns:a16="http://schemas.microsoft.com/office/drawing/2014/main" id="{9D4E42FC-F52B-499C-2816-D8DF4BDFC036}"/>
              </a:ext>
            </a:extLst>
          </p:cNvPr>
          <p:cNvSpPr txBox="1">
            <a:spLocks/>
          </p:cNvSpPr>
          <p:nvPr/>
        </p:nvSpPr>
        <p:spPr>
          <a:xfrm>
            <a:off x="548640" y="548640"/>
            <a:ext cx="8150860" cy="3077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a:defRPr/>
            </a:pPr>
            <a:r>
              <a:rPr lang="en-CA" sz="2000" spc="-50">
                <a:solidFill>
                  <a:schemeClr val="tx1">
                    <a:lumMod val="75000"/>
                    <a:lumOff val="25000"/>
                  </a:schemeClr>
                </a:solidFill>
                <a:latin typeface="Segoe UI Semibold"/>
                <a:cs typeface="Segoe UI" pitchFamily="34" charset="0"/>
              </a:rPr>
              <a:t>List of Resources For Compliance Reviews</a:t>
            </a:r>
            <a:endParaRPr lang="en-CA" sz="2000">
              <a:solidFill>
                <a:schemeClr val="tx1">
                  <a:lumMod val="75000"/>
                  <a:lumOff val="25000"/>
                </a:schemeClr>
              </a:solidFill>
              <a:latin typeface="Segoe UI Semibold"/>
            </a:endParaRPr>
          </a:p>
        </p:txBody>
      </p:sp>
      <p:sp>
        <p:nvSpPr>
          <p:cNvPr id="5" name="TextBox 4">
            <a:extLst>
              <a:ext uri="{FF2B5EF4-FFF2-40B4-BE49-F238E27FC236}">
                <a16:creationId xmlns:a16="http://schemas.microsoft.com/office/drawing/2014/main" id="{4EED168A-B4A7-97E7-95B1-A94BF521565F}"/>
              </a:ext>
            </a:extLst>
          </p:cNvPr>
          <p:cNvSpPr txBox="1"/>
          <p:nvPr/>
        </p:nvSpPr>
        <p:spPr>
          <a:xfrm>
            <a:off x="548640" y="932740"/>
            <a:ext cx="8283330" cy="193899"/>
          </a:xfrm>
          <a:prstGeom prst="rect">
            <a:avLst/>
          </a:prstGeom>
          <a:noFill/>
        </p:spPr>
        <p:txBody>
          <a:bodyPr wrap="square" lIns="0" tIns="0" rIns="0" bIns="0" rtlCol="0">
            <a:spAutoFit/>
          </a:bodyPr>
          <a:lstStyle>
            <a:defPPr>
              <a:defRPr lang="en-US"/>
            </a:defPPr>
            <a:lvl1pPr algn="r">
              <a:lnSpc>
                <a:spcPct val="90000"/>
              </a:lnSpc>
              <a:spcAft>
                <a:spcPts val="600"/>
              </a:spcAft>
              <a:defRPr sz="1000" b="1" cap="all">
                <a:solidFill>
                  <a:srgbClr val="7030A0"/>
                </a:solidFill>
                <a:latin typeface="+mj-lt"/>
                <a:cs typeface="Segoe UI" panose="020B0502040204020203" pitchFamily="34" charset="0"/>
              </a:defRPr>
            </a:lvl1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schemeClr val="tx1">
                    <a:lumMod val="65000"/>
                    <a:lumOff val="35000"/>
                  </a:schemeClr>
                </a:solidFill>
                <a:effectLst/>
                <a:uLnTx/>
                <a:uFillTx/>
                <a:latin typeface="+mn-lt"/>
                <a:ea typeface="+mn-ea"/>
                <a:cs typeface="Segoe UI" panose="020B0502040204020203" pitchFamily="34" charset="0"/>
              </a:rPr>
              <a:t>Continued</a:t>
            </a:r>
          </a:p>
        </p:txBody>
      </p:sp>
    </p:spTree>
    <p:extLst>
      <p:ext uri="{BB962C8B-B14F-4D97-AF65-F5344CB8AC3E}">
        <p14:creationId xmlns:p14="http://schemas.microsoft.com/office/powerpoint/2010/main" val="38375348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43275-8B63-2069-9F9D-9695B988AB74}"/>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8C0DD07B-6F83-7043-A543-2FAA24C5C404}"/>
              </a:ext>
            </a:extLst>
          </p:cNvPr>
          <p:cNvGraphicFramePr>
            <a:graphicFrameLocks noGrp="1"/>
          </p:cNvGraphicFramePr>
          <p:nvPr/>
        </p:nvGraphicFramePr>
        <p:xfrm>
          <a:off x="548640" y="1463040"/>
          <a:ext cx="10972800" cy="5137150"/>
        </p:xfrm>
        <a:graphic>
          <a:graphicData uri="http://schemas.openxmlformats.org/drawingml/2006/table">
            <a:tbl>
              <a:tblPr firstRow="1" firstCol="1" bandRow="1">
                <a:tableStyleId>{E8B1032C-EA38-4F05-BA0D-38AFFFC7BED3}</a:tableStyleId>
              </a:tblPr>
              <a:tblGrid>
                <a:gridCol w="4330437">
                  <a:extLst>
                    <a:ext uri="{9D8B030D-6E8A-4147-A177-3AD203B41FA5}">
                      <a16:colId xmlns:a16="http://schemas.microsoft.com/office/drawing/2014/main" val="2252496311"/>
                    </a:ext>
                  </a:extLst>
                </a:gridCol>
                <a:gridCol w="6642363">
                  <a:extLst>
                    <a:ext uri="{9D8B030D-6E8A-4147-A177-3AD203B41FA5}">
                      <a16:colId xmlns:a16="http://schemas.microsoft.com/office/drawing/2014/main" val="3827522559"/>
                    </a:ext>
                  </a:extLst>
                </a:gridCol>
              </a:tblGrid>
              <a:tr h="0">
                <a:tc>
                  <a:txBody>
                    <a:bodyPr/>
                    <a:lstStyle/>
                    <a:p>
                      <a:pPr marL="0" marR="0">
                        <a:lnSpc>
                          <a:spcPct val="107000"/>
                        </a:lnSpc>
                        <a:spcAft>
                          <a:spcPts val="800"/>
                        </a:spcAft>
                        <a:buNone/>
                      </a:pPr>
                      <a:r>
                        <a:rPr lang="en-US" sz="1200">
                          <a:solidFill>
                            <a:schemeClr val="tx1">
                              <a:lumMod val="75000"/>
                              <a:lumOff val="25000"/>
                            </a:schemeClr>
                          </a:solidFill>
                          <a:effectLst/>
                          <a:latin typeface="+mj-lt"/>
                        </a:rPr>
                        <a:t>Q</a:t>
                      </a:r>
                      <a:r>
                        <a:rPr lang="en-US" sz="1200" b="0">
                          <a:solidFill>
                            <a:schemeClr val="tx1">
                              <a:lumMod val="75000"/>
                              <a:lumOff val="25000"/>
                            </a:schemeClr>
                          </a:solidFill>
                          <a:effectLst/>
                          <a:latin typeface="+mj-lt"/>
                        </a:rPr>
                        <a:t>uestion that may be asked during compliance reviews </a:t>
                      </a:r>
                      <a:endParaRPr lang="en-US" sz="1200" b="0">
                        <a:solidFill>
                          <a:schemeClr val="tx1">
                            <a:lumMod val="75000"/>
                            <a:lumOff val="25000"/>
                          </a:schemeClr>
                        </a:solidFill>
                        <a:effectLst/>
                        <a:latin typeface="+mj-lt"/>
                        <a:ea typeface="Aptos" panose="020B0004020202020204" pitchFamily="34" charset="0"/>
                        <a:cs typeface="Latha" panose="020B0604020202020204" pitchFamily="34" charset="0"/>
                      </a:endParaRPr>
                    </a:p>
                  </a:txBody>
                  <a:tcPr marL="182880" marR="182880" marT="182880" marB="182880"/>
                </a:tc>
                <a:tc>
                  <a:txBody>
                    <a:bodyPr/>
                    <a:lstStyle/>
                    <a:p>
                      <a:pPr marL="0" marR="0">
                        <a:lnSpc>
                          <a:spcPct val="107000"/>
                        </a:lnSpc>
                        <a:spcAft>
                          <a:spcPts val="800"/>
                        </a:spcAft>
                        <a:buNone/>
                      </a:pPr>
                      <a:r>
                        <a:rPr lang="en-US" sz="1200" b="0">
                          <a:solidFill>
                            <a:schemeClr val="tx1">
                              <a:lumMod val="75000"/>
                              <a:lumOff val="25000"/>
                            </a:schemeClr>
                          </a:solidFill>
                          <a:effectLst/>
                          <a:latin typeface="+mj-lt"/>
                        </a:rPr>
                        <a:t>Link to documentation where more information is available </a:t>
                      </a:r>
                      <a:endParaRPr lang="en-US" sz="1200" b="0">
                        <a:solidFill>
                          <a:schemeClr val="tx1">
                            <a:lumMod val="75000"/>
                            <a:lumOff val="25000"/>
                          </a:schemeClr>
                        </a:solidFill>
                        <a:effectLst/>
                        <a:latin typeface="+mj-lt"/>
                        <a:ea typeface="Aptos" panose="020B0004020202020204" pitchFamily="34" charset="0"/>
                        <a:cs typeface="Latha" panose="020B0604020202020204" pitchFamily="34" charset="0"/>
                      </a:endParaRPr>
                    </a:p>
                  </a:txBody>
                  <a:tcPr marL="182880" marR="182880" marT="182880" marB="182880"/>
                </a:tc>
                <a:extLst>
                  <a:ext uri="{0D108BD9-81ED-4DB2-BD59-A6C34878D82A}">
                    <a16:rowId xmlns:a16="http://schemas.microsoft.com/office/drawing/2014/main" val="4158942425"/>
                  </a:ext>
                </a:extLst>
              </a:tr>
              <a:tr h="680436">
                <a:tc>
                  <a:txBody>
                    <a:bodyPr/>
                    <a:lstStyle/>
                    <a:p>
                      <a:pPr marL="0" marR="0">
                        <a:lnSpc>
                          <a:spcPct val="107000"/>
                        </a:lnSpc>
                        <a:spcAft>
                          <a:spcPts val="800"/>
                        </a:spcAft>
                        <a:buNone/>
                      </a:pPr>
                      <a:r>
                        <a:rPr lang="en-US" sz="1200" b="0">
                          <a:solidFill>
                            <a:schemeClr val="tx1">
                              <a:lumMod val="75000"/>
                              <a:lumOff val="25000"/>
                            </a:schemeClr>
                          </a:solidFill>
                          <a:effectLst/>
                        </a:rPr>
                        <a:t>Have the AI suggestions been tested for bias? </a:t>
                      </a:r>
                      <a:endParaRPr lang="en-US" sz="1200" b="0">
                        <a:solidFill>
                          <a:schemeClr val="tx1">
                            <a:lumMod val="75000"/>
                            <a:lumOff val="25000"/>
                          </a:schemeClr>
                        </a:solidFill>
                        <a:effectLst/>
                        <a:latin typeface="+mj-lt"/>
                        <a:ea typeface="Aptos" panose="020B0004020202020204" pitchFamily="34" charset="0"/>
                        <a:cs typeface="Latha" panose="020B0604020202020204" pitchFamily="34" charset="0"/>
                      </a:endParaRPr>
                    </a:p>
                  </a:txBody>
                  <a:tcPr marL="182880" marR="182880" marT="182880" marB="182880"/>
                </a:tc>
                <a:tc>
                  <a:txBody>
                    <a:bodyPr/>
                    <a:lstStyle/>
                    <a:p>
                      <a:pPr marL="0" marR="0">
                        <a:lnSpc>
                          <a:spcPct val="107000"/>
                        </a:lnSpc>
                        <a:spcAft>
                          <a:spcPts val="800"/>
                        </a:spcAft>
                        <a:buNone/>
                      </a:pPr>
                      <a:r>
                        <a:rPr lang="en-US" sz="1200">
                          <a:solidFill>
                            <a:schemeClr val="tx1">
                              <a:lumMod val="75000"/>
                              <a:lumOff val="25000"/>
                            </a:schemeClr>
                          </a:solidFill>
                          <a:effectLst/>
                        </a:rPr>
                        <a:t>Yes, we conduct bias testing for AI suggestions as per our commitment to Microsoft’s Responsible AI standard. </a:t>
                      </a:r>
                    </a:p>
                    <a:p>
                      <a:pPr marL="0" marR="0">
                        <a:lnSpc>
                          <a:spcPct val="107000"/>
                        </a:lnSpc>
                        <a:spcAft>
                          <a:spcPts val="800"/>
                        </a:spcAft>
                        <a:buNone/>
                      </a:pPr>
                      <a:r>
                        <a:rPr lang="en-US" sz="1200" u="sng">
                          <a:solidFill>
                            <a:srgbClr val="0078D4"/>
                          </a:solidFill>
                          <a:effectLst/>
                          <a:hlinkClick r:id="rId2">
                            <a:extLst>
                              <a:ext uri="{A12FA001-AC4F-418D-AE19-62706E023703}">
                                <ahyp:hlinkClr xmlns:ahyp="http://schemas.microsoft.com/office/drawing/2018/hyperlinkcolor" val="tx"/>
                              </a:ext>
                            </a:extLst>
                          </a:hlinkClick>
                        </a:rPr>
                        <a:t>AI Transparency in People Skills</a:t>
                      </a:r>
                      <a:r>
                        <a:rPr lang="en-US" sz="1200">
                          <a:solidFill>
                            <a:srgbClr val="0078D4"/>
                          </a:solidFill>
                          <a:effectLst/>
                        </a:rPr>
                        <a:t> </a:t>
                      </a:r>
                    </a:p>
                    <a:p>
                      <a:pPr marL="0" marR="0">
                        <a:lnSpc>
                          <a:spcPct val="107000"/>
                        </a:lnSpc>
                        <a:spcAft>
                          <a:spcPts val="800"/>
                        </a:spcAft>
                        <a:buNone/>
                      </a:pPr>
                      <a:r>
                        <a:rPr lang="en-US" sz="1200" u="sng">
                          <a:solidFill>
                            <a:srgbClr val="0078D4"/>
                          </a:solidFill>
                          <a:effectLst/>
                          <a:hlinkClick r:id="rId3">
                            <a:extLst>
                              <a:ext uri="{A12FA001-AC4F-418D-AE19-62706E023703}">
                                <ahyp:hlinkClr xmlns:ahyp="http://schemas.microsoft.com/office/drawing/2018/hyperlinkcolor" val="tx"/>
                              </a:ext>
                            </a:extLst>
                          </a:hlinkClick>
                        </a:rPr>
                        <a:t>Microsoft’s commitment to Responsible AI</a:t>
                      </a:r>
                      <a:r>
                        <a:rPr lang="en-US" sz="1200">
                          <a:solidFill>
                            <a:srgbClr val="0078D4"/>
                          </a:solidFill>
                          <a:effectLst/>
                        </a:rPr>
                        <a:t> </a:t>
                      </a:r>
                    </a:p>
                    <a:p>
                      <a:pPr marL="0" marR="0">
                        <a:lnSpc>
                          <a:spcPct val="107000"/>
                        </a:lnSpc>
                        <a:spcAft>
                          <a:spcPts val="800"/>
                        </a:spcAft>
                        <a:buNone/>
                      </a:pPr>
                      <a:r>
                        <a:rPr lang="en-US" sz="1200" u="sng">
                          <a:solidFill>
                            <a:srgbClr val="0078D4"/>
                          </a:solidFill>
                          <a:effectLst/>
                          <a:hlinkClick r:id="rId4">
                            <a:extLst>
                              <a:ext uri="{A12FA001-AC4F-418D-AE19-62706E023703}">
                                <ahyp:hlinkClr xmlns:ahyp="http://schemas.microsoft.com/office/drawing/2018/hyperlinkcolor" val="tx"/>
                              </a:ext>
                            </a:extLst>
                          </a:hlinkClick>
                        </a:rPr>
                        <a:t>Microsoft Responsible AI standard</a:t>
                      </a:r>
                      <a:r>
                        <a:rPr lang="en-US" sz="1200">
                          <a:solidFill>
                            <a:srgbClr val="0078D4"/>
                          </a:solidFill>
                          <a:effectLst/>
                        </a:rPr>
                        <a:t> </a:t>
                      </a:r>
                    </a:p>
                  </a:txBody>
                  <a:tcPr marL="182880" marR="182880" marT="182880" marB="182880"/>
                </a:tc>
                <a:extLst>
                  <a:ext uri="{0D108BD9-81ED-4DB2-BD59-A6C34878D82A}">
                    <a16:rowId xmlns:a16="http://schemas.microsoft.com/office/drawing/2014/main" val="4223143344"/>
                  </a:ext>
                </a:extLst>
              </a:tr>
              <a:tr h="0">
                <a:tc>
                  <a:txBody>
                    <a:bodyPr/>
                    <a:lstStyle/>
                    <a:p>
                      <a:pPr marL="0" marR="0">
                        <a:lnSpc>
                          <a:spcPct val="107000"/>
                        </a:lnSpc>
                        <a:spcAft>
                          <a:spcPts val="800"/>
                        </a:spcAft>
                        <a:buNone/>
                      </a:pPr>
                      <a:r>
                        <a:rPr lang="en-US" sz="1200" b="0">
                          <a:solidFill>
                            <a:schemeClr val="tx1">
                              <a:lumMod val="75000"/>
                              <a:lumOff val="25000"/>
                            </a:schemeClr>
                          </a:solidFill>
                          <a:effectLst/>
                        </a:rPr>
                        <a:t>What are the limitations of People Skills? How can users minimize the impact of these limitations when using the system?</a:t>
                      </a:r>
                      <a:endParaRPr lang="en-US" sz="1200" b="0">
                        <a:solidFill>
                          <a:schemeClr val="tx1">
                            <a:lumMod val="75000"/>
                            <a:lumOff val="25000"/>
                          </a:schemeClr>
                        </a:solidFill>
                        <a:effectLst/>
                        <a:latin typeface="+mj-lt"/>
                        <a:ea typeface="Aptos" panose="020B0004020202020204" pitchFamily="34" charset="0"/>
                        <a:cs typeface="Latha" panose="020B0604020202020204" pitchFamily="34" charset="0"/>
                      </a:endParaRPr>
                    </a:p>
                  </a:txBody>
                  <a:tcPr marL="182880" marR="182880" marT="182880" marB="182880"/>
                </a:tc>
                <a:tc>
                  <a:txBody>
                    <a:bodyPr/>
                    <a:lstStyle/>
                    <a:p>
                      <a:pPr marL="0" marR="0">
                        <a:lnSpc>
                          <a:spcPct val="107000"/>
                        </a:lnSpc>
                        <a:spcAft>
                          <a:spcPts val="800"/>
                        </a:spcAft>
                        <a:buNone/>
                      </a:pPr>
                      <a:r>
                        <a:rPr lang="en-US" sz="1200">
                          <a:solidFill>
                            <a:schemeClr val="tx1">
                              <a:lumMod val="75000"/>
                              <a:lumOff val="25000"/>
                            </a:schemeClr>
                          </a:solidFill>
                          <a:effectLst/>
                        </a:rPr>
                        <a:t>Please refer to </a:t>
                      </a:r>
                      <a:r>
                        <a:rPr lang="en-US" sz="1200" u="sng">
                          <a:solidFill>
                            <a:srgbClr val="0078D4"/>
                          </a:solidFill>
                          <a:effectLst/>
                          <a:hlinkClick r:id="rId2">
                            <a:extLst>
                              <a:ext uri="{A12FA001-AC4F-418D-AE19-62706E023703}">
                                <ahyp:hlinkClr xmlns:ahyp="http://schemas.microsoft.com/office/drawing/2018/hyperlinkcolor" val="tx"/>
                              </a:ext>
                            </a:extLst>
                          </a:hlinkClick>
                        </a:rPr>
                        <a:t>AI Transparency in People Skills</a:t>
                      </a:r>
                      <a:r>
                        <a:rPr lang="en-US" sz="1200">
                          <a:solidFill>
                            <a:srgbClr val="0078D4"/>
                          </a:solidFill>
                          <a:effectLst/>
                        </a:rPr>
                        <a:t> </a:t>
                      </a:r>
                    </a:p>
                    <a:p>
                      <a:pPr marL="0" marR="0">
                        <a:lnSpc>
                          <a:spcPct val="107000"/>
                        </a:lnSpc>
                        <a:spcAft>
                          <a:spcPts val="800"/>
                        </a:spcAft>
                        <a:buNone/>
                      </a:pPr>
                      <a:r>
                        <a:rPr lang="en-US" sz="1200">
                          <a:solidFill>
                            <a:schemeClr val="tx1">
                              <a:lumMod val="75000"/>
                              <a:lumOff val="25000"/>
                            </a:schemeClr>
                          </a:solidFill>
                          <a:effectLst/>
                        </a:rPr>
                        <a:t> </a:t>
                      </a:r>
                      <a:endParaRPr lang="en-US" sz="1200">
                        <a:solidFill>
                          <a:schemeClr val="tx1">
                            <a:lumMod val="75000"/>
                            <a:lumOff val="25000"/>
                          </a:schemeClr>
                        </a:solidFill>
                        <a:effectLst/>
                        <a:latin typeface="+mn-lt"/>
                        <a:ea typeface="Aptos" panose="020B0004020202020204" pitchFamily="34" charset="0"/>
                        <a:cs typeface="Latha" panose="020B0604020202020204" pitchFamily="34" charset="0"/>
                      </a:endParaRPr>
                    </a:p>
                  </a:txBody>
                  <a:tcPr marL="182880" marR="182880" marT="182880" marB="182880"/>
                </a:tc>
                <a:extLst>
                  <a:ext uri="{0D108BD9-81ED-4DB2-BD59-A6C34878D82A}">
                    <a16:rowId xmlns:a16="http://schemas.microsoft.com/office/drawing/2014/main" val="2853919396"/>
                  </a:ext>
                </a:extLst>
              </a:tr>
              <a:tr h="0">
                <a:tc>
                  <a:txBody>
                    <a:bodyPr/>
                    <a:lstStyle/>
                    <a:p>
                      <a:pPr marL="0" marR="0">
                        <a:lnSpc>
                          <a:spcPct val="107000"/>
                        </a:lnSpc>
                        <a:spcAft>
                          <a:spcPts val="800"/>
                        </a:spcAft>
                        <a:buNone/>
                      </a:pPr>
                      <a:r>
                        <a:rPr lang="en-US" sz="1200" b="0">
                          <a:solidFill>
                            <a:schemeClr val="tx1">
                              <a:lumMod val="75000"/>
                              <a:lumOff val="25000"/>
                            </a:schemeClr>
                          </a:solidFill>
                          <a:effectLst/>
                        </a:rPr>
                        <a:t>What operational factors and settings allow for effective and responsible use of People Skills?</a:t>
                      </a:r>
                      <a:endParaRPr lang="en-US" sz="1200" b="0">
                        <a:solidFill>
                          <a:schemeClr val="tx1">
                            <a:lumMod val="75000"/>
                            <a:lumOff val="25000"/>
                          </a:schemeClr>
                        </a:solidFill>
                        <a:effectLst/>
                        <a:latin typeface="+mj-lt"/>
                        <a:ea typeface="Aptos" panose="020B0004020202020204" pitchFamily="34" charset="0"/>
                        <a:cs typeface="Latha" panose="020B0604020202020204" pitchFamily="34" charset="0"/>
                      </a:endParaRPr>
                    </a:p>
                  </a:txBody>
                  <a:tcPr marL="182880" marR="182880" marT="182880" marB="182880"/>
                </a:tc>
                <a:tc>
                  <a:txBody>
                    <a:bodyPr/>
                    <a:lstStyle/>
                    <a:p>
                      <a:pPr marL="0" marR="0">
                        <a:lnSpc>
                          <a:spcPct val="107000"/>
                        </a:lnSpc>
                        <a:spcAft>
                          <a:spcPts val="800"/>
                        </a:spcAft>
                        <a:buNone/>
                      </a:pPr>
                      <a:r>
                        <a:rPr lang="en-US" sz="1200">
                          <a:solidFill>
                            <a:schemeClr val="tx1">
                              <a:lumMod val="75000"/>
                              <a:lumOff val="25000"/>
                            </a:schemeClr>
                          </a:solidFill>
                          <a:effectLst/>
                        </a:rPr>
                        <a:t>Please refer to </a:t>
                      </a:r>
                      <a:r>
                        <a:rPr lang="en-US" sz="1200" u="sng">
                          <a:solidFill>
                            <a:srgbClr val="0078D4"/>
                          </a:solidFill>
                          <a:effectLst/>
                          <a:hlinkClick r:id="rId2">
                            <a:extLst>
                              <a:ext uri="{A12FA001-AC4F-418D-AE19-62706E023703}">
                                <ahyp:hlinkClr xmlns:ahyp="http://schemas.microsoft.com/office/drawing/2018/hyperlinkcolor" val="tx"/>
                              </a:ext>
                            </a:extLst>
                          </a:hlinkClick>
                        </a:rPr>
                        <a:t>AI Transparency in People Skills</a:t>
                      </a:r>
                      <a:r>
                        <a:rPr lang="en-US" sz="1200">
                          <a:solidFill>
                            <a:srgbClr val="0078D4"/>
                          </a:solidFill>
                          <a:effectLst/>
                        </a:rPr>
                        <a:t> </a:t>
                      </a:r>
                    </a:p>
                    <a:p>
                      <a:pPr marL="0" marR="0">
                        <a:lnSpc>
                          <a:spcPct val="107000"/>
                        </a:lnSpc>
                        <a:spcAft>
                          <a:spcPts val="800"/>
                        </a:spcAft>
                        <a:buNone/>
                      </a:pPr>
                      <a:r>
                        <a:rPr lang="en-US" sz="1200">
                          <a:solidFill>
                            <a:schemeClr val="tx1">
                              <a:lumMod val="75000"/>
                              <a:lumOff val="25000"/>
                            </a:schemeClr>
                          </a:solidFill>
                          <a:effectLst/>
                        </a:rPr>
                        <a:t> </a:t>
                      </a:r>
                      <a:endParaRPr lang="en-US" sz="1200">
                        <a:solidFill>
                          <a:schemeClr val="tx1">
                            <a:lumMod val="75000"/>
                            <a:lumOff val="25000"/>
                          </a:schemeClr>
                        </a:solidFill>
                        <a:effectLst/>
                        <a:latin typeface="+mn-lt"/>
                        <a:ea typeface="Aptos" panose="020B0004020202020204" pitchFamily="34" charset="0"/>
                        <a:cs typeface="Latha" panose="020B0604020202020204" pitchFamily="34" charset="0"/>
                      </a:endParaRPr>
                    </a:p>
                  </a:txBody>
                  <a:tcPr marL="182880" marR="182880" marT="182880" marB="182880"/>
                </a:tc>
                <a:extLst>
                  <a:ext uri="{0D108BD9-81ED-4DB2-BD59-A6C34878D82A}">
                    <a16:rowId xmlns:a16="http://schemas.microsoft.com/office/drawing/2014/main" val="1575407813"/>
                  </a:ext>
                </a:extLst>
              </a:tr>
              <a:tr h="0">
                <a:tc>
                  <a:txBody>
                    <a:bodyPr/>
                    <a:lstStyle/>
                    <a:p>
                      <a:pPr marL="0" marR="0">
                        <a:lnSpc>
                          <a:spcPct val="107000"/>
                        </a:lnSpc>
                        <a:spcAft>
                          <a:spcPts val="800"/>
                        </a:spcAft>
                        <a:buNone/>
                      </a:pPr>
                      <a:r>
                        <a:rPr lang="en-US" sz="1200" b="0">
                          <a:solidFill>
                            <a:schemeClr val="tx1">
                              <a:lumMod val="75000"/>
                              <a:lumOff val="25000"/>
                            </a:schemeClr>
                          </a:solidFill>
                          <a:effectLst/>
                        </a:rPr>
                        <a:t>Do users have control over skills in their profile? </a:t>
                      </a:r>
                      <a:endParaRPr lang="en-US" sz="1200" b="0">
                        <a:solidFill>
                          <a:schemeClr val="tx1">
                            <a:lumMod val="75000"/>
                            <a:lumOff val="25000"/>
                          </a:schemeClr>
                        </a:solidFill>
                        <a:effectLst/>
                        <a:latin typeface="+mj-lt"/>
                        <a:ea typeface="Aptos" panose="020B0004020202020204" pitchFamily="34" charset="0"/>
                        <a:cs typeface="Latha" panose="020B0604020202020204" pitchFamily="34" charset="0"/>
                      </a:endParaRPr>
                    </a:p>
                  </a:txBody>
                  <a:tcPr marL="182880" marR="182880" marT="182880" marB="182880"/>
                </a:tc>
                <a:tc>
                  <a:txBody>
                    <a:bodyPr/>
                    <a:lstStyle/>
                    <a:p>
                      <a:pPr marL="0" marR="0">
                        <a:lnSpc>
                          <a:spcPct val="107000"/>
                        </a:lnSpc>
                        <a:spcAft>
                          <a:spcPts val="800"/>
                        </a:spcAft>
                        <a:buNone/>
                      </a:pPr>
                      <a:r>
                        <a:rPr lang="en-US" sz="1200" dirty="0">
                          <a:solidFill>
                            <a:schemeClr val="tx1">
                              <a:lumMod val="75000"/>
                              <a:lumOff val="25000"/>
                            </a:schemeClr>
                          </a:solidFill>
                          <a:effectLst/>
                        </a:rPr>
                        <a:t>Users have complete control over their own skills profiles. They can choose to</a:t>
                      </a:r>
                      <a:r>
                        <a:rPr lang="en-US" sz="1200" dirty="0">
                          <a:solidFill>
                            <a:srgbClr val="0078D4"/>
                          </a:solidFill>
                          <a:effectLst/>
                        </a:rPr>
                        <a:t> </a:t>
                      </a:r>
                      <a:r>
                        <a:rPr lang="en-US" sz="1200" u="sng" dirty="0">
                          <a:solidFill>
                            <a:srgbClr val="0078D4"/>
                          </a:solidFill>
                          <a:effectLst/>
                          <a:hlinkClick r:id="rId5">
                            <a:extLst>
                              <a:ext uri="{A12FA001-AC4F-418D-AE19-62706E023703}">
                                <ahyp:hlinkClr xmlns:ahyp="http://schemas.microsoft.com/office/drawing/2018/hyperlinkcolor" val="tx"/>
                              </a:ext>
                            </a:extLst>
                          </a:hlinkClick>
                        </a:rPr>
                        <a:t>disable AI skill suggestions</a:t>
                      </a:r>
                      <a:r>
                        <a:rPr lang="en-US" sz="1200" dirty="0">
                          <a:solidFill>
                            <a:schemeClr val="tx1">
                              <a:lumMod val="75000"/>
                              <a:lumOff val="25000"/>
                            </a:schemeClr>
                          </a:solidFill>
                          <a:effectLst/>
                        </a:rPr>
                        <a:t> at any time. Users also decide where and if their skills are shared across Microsoft 365 through </a:t>
                      </a:r>
                      <a:r>
                        <a:rPr lang="en-US" sz="1200" u="sng" dirty="0">
                          <a:solidFill>
                            <a:srgbClr val="0078D4"/>
                          </a:solidFill>
                          <a:effectLst/>
                          <a:hlinkClick r:id="rId5">
                            <a:extLst>
                              <a:ext uri="{A12FA001-AC4F-418D-AE19-62706E023703}">
                                <ahyp:hlinkClr xmlns:ahyp="http://schemas.microsoft.com/office/drawing/2018/hyperlinkcolor" val="tx"/>
                              </a:ext>
                            </a:extLst>
                          </a:hlinkClick>
                        </a:rPr>
                        <a:t>settings in the Profile Editor</a:t>
                      </a:r>
                      <a:r>
                        <a:rPr lang="en-US" sz="1200" dirty="0">
                          <a:solidFill>
                            <a:srgbClr val="0078D4"/>
                          </a:solidFill>
                          <a:effectLst/>
                        </a:rPr>
                        <a:t>. </a:t>
                      </a:r>
                      <a:r>
                        <a:rPr lang="en-US" sz="1200" b="0" i="0" kern="1200" dirty="0">
                          <a:solidFill>
                            <a:schemeClr val="tx1">
                              <a:lumMod val="75000"/>
                              <a:lumOff val="25000"/>
                            </a:schemeClr>
                          </a:solidFill>
                          <a:effectLst/>
                          <a:latin typeface="+mn-lt"/>
                          <a:ea typeface="+mn-ea"/>
                          <a:cs typeface="+mn-cs"/>
                        </a:rPr>
                        <a:t>Skill details are securely stored and only visible to others if shared by the user.</a:t>
                      </a:r>
                      <a:endParaRPr lang="en-US" sz="1200" b="0" dirty="0">
                        <a:solidFill>
                          <a:schemeClr val="tx1">
                            <a:lumMod val="75000"/>
                            <a:lumOff val="25000"/>
                          </a:schemeClr>
                        </a:solidFill>
                        <a:effectLst/>
                        <a:latin typeface="+mn-lt"/>
                        <a:ea typeface="Aptos" panose="020B0004020202020204" pitchFamily="34" charset="0"/>
                        <a:cs typeface="Latha" panose="020B0604020202020204" pitchFamily="34" charset="0"/>
                      </a:endParaRPr>
                    </a:p>
                  </a:txBody>
                  <a:tcPr marL="182880" marR="182880" marT="182880" marB="182880"/>
                </a:tc>
                <a:extLst>
                  <a:ext uri="{0D108BD9-81ED-4DB2-BD59-A6C34878D82A}">
                    <a16:rowId xmlns:a16="http://schemas.microsoft.com/office/drawing/2014/main" val="213455029"/>
                  </a:ext>
                </a:extLst>
              </a:tr>
            </a:tbl>
          </a:graphicData>
        </a:graphic>
      </p:graphicFrame>
      <p:sp>
        <p:nvSpPr>
          <p:cNvPr id="2" name="Title 1">
            <a:extLst>
              <a:ext uri="{FF2B5EF4-FFF2-40B4-BE49-F238E27FC236}">
                <a16:creationId xmlns:a16="http://schemas.microsoft.com/office/drawing/2014/main" id="{1DBBF50E-0A37-508E-53FD-4CD9C05933A4}"/>
              </a:ext>
            </a:extLst>
          </p:cNvPr>
          <p:cNvSpPr txBox="1">
            <a:spLocks/>
          </p:cNvSpPr>
          <p:nvPr/>
        </p:nvSpPr>
        <p:spPr>
          <a:xfrm>
            <a:off x="548640" y="548640"/>
            <a:ext cx="8150860" cy="3077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a:defRPr/>
            </a:pPr>
            <a:r>
              <a:rPr lang="en-CA" sz="2000" spc="-50">
                <a:solidFill>
                  <a:schemeClr val="tx1">
                    <a:lumMod val="75000"/>
                    <a:lumOff val="25000"/>
                  </a:schemeClr>
                </a:solidFill>
                <a:latin typeface="Segoe UI Semibold"/>
                <a:cs typeface="Segoe UI" pitchFamily="34" charset="0"/>
              </a:rPr>
              <a:t>List of Resources For Compliance Reviews</a:t>
            </a:r>
            <a:endParaRPr lang="en-CA" sz="2000">
              <a:solidFill>
                <a:schemeClr val="tx1">
                  <a:lumMod val="75000"/>
                  <a:lumOff val="25000"/>
                </a:schemeClr>
              </a:solidFill>
              <a:latin typeface="Segoe UI Semibold"/>
            </a:endParaRPr>
          </a:p>
        </p:txBody>
      </p:sp>
      <p:sp>
        <p:nvSpPr>
          <p:cNvPr id="5" name="TextBox 4">
            <a:extLst>
              <a:ext uri="{FF2B5EF4-FFF2-40B4-BE49-F238E27FC236}">
                <a16:creationId xmlns:a16="http://schemas.microsoft.com/office/drawing/2014/main" id="{32595E32-9211-5C1E-A55A-7AE4A2E31966}"/>
              </a:ext>
            </a:extLst>
          </p:cNvPr>
          <p:cNvSpPr txBox="1"/>
          <p:nvPr/>
        </p:nvSpPr>
        <p:spPr>
          <a:xfrm>
            <a:off x="548640" y="932740"/>
            <a:ext cx="8283330" cy="193899"/>
          </a:xfrm>
          <a:prstGeom prst="rect">
            <a:avLst/>
          </a:prstGeom>
          <a:noFill/>
        </p:spPr>
        <p:txBody>
          <a:bodyPr wrap="square" lIns="0" tIns="0" rIns="0" bIns="0" rtlCol="0">
            <a:spAutoFit/>
          </a:bodyPr>
          <a:lstStyle>
            <a:defPPr>
              <a:defRPr lang="en-US"/>
            </a:defPPr>
            <a:lvl1pPr algn="r">
              <a:lnSpc>
                <a:spcPct val="90000"/>
              </a:lnSpc>
              <a:spcAft>
                <a:spcPts val="600"/>
              </a:spcAft>
              <a:defRPr sz="1000" b="1" cap="all">
                <a:solidFill>
                  <a:srgbClr val="7030A0"/>
                </a:solidFill>
                <a:latin typeface="+mj-lt"/>
                <a:cs typeface="Segoe UI" panose="020B0502040204020203" pitchFamily="34" charset="0"/>
              </a:defRPr>
            </a:lvl1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schemeClr val="tx1">
                    <a:lumMod val="65000"/>
                    <a:lumOff val="35000"/>
                  </a:schemeClr>
                </a:solidFill>
                <a:effectLst/>
                <a:uLnTx/>
                <a:uFillTx/>
                <a:latin typeface="+mn-lt"/>
                <a:ea typeface="+mn-ea"/>
                <a:cs typeface="Segoe UI" panose="020B0502040204020203" pitchFamily="34" charset="0"/>
              </a:rPr>
              <a:t>Continued</a:t>
            </a:r>
          </a:p>
        </p:txBody>
      </p:sp>
    </p:spTree>
    <p:extLst>
      <p:ext uri="{BB962C8B-B14F-4D97-AF65-F5344CB8AC3E}">
        <p14:creationId xmlns:p14="http://schemas.microsoft.com/office/powerpoint/2010/main" val="35862461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sky&#10;&#10;AI-generated content may be incorrect.">
            <a:extLst>
              <a:ext uri="{FF2B5EF4-FFF2-40B4-BE49-F238E27FC236}">
                <a16:creationId xmlns:a16="http://schemas.microsoft.com/office/drawing/2014/main" id="{39D1CBB9-F031-6410-01DC-57E30DD2C9E1}"/>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FD77273-8771-DD0D-8855-F4B1C475FADF}"/>
              </a:ext>
            </a:extLst>
          </p:cNvPr>
          <p:cNvSpPr txBox="1"/>
          <p:nvPr/>
        </p:nvSpPr>
        <p:spPr>
          <a:xfrm>
            <a:off x="588260" y="1373149"/>
            <a:ext cx="10445499" cy="2385653"/>
          </a:xfrm>
          <a:prstGeom prst="rect">
            <a:avLst/>
          </a:prstGeom>
          <a:noFill/>
        </p:spPr>
        <p:txBody>
          <a:bodyPr wrap="square" lIns="0" tIns="0" rIns="0" bIns="0" anchor="t">
            <a:spAutoFit/>
          </a:bodyPr>
          <a:lstStyle/>
          <a:p>
            <a:pPr>
              <a:lnSpc>
                <a:spcPct val="115000"/>
              </a:lnSpc>
              <a:spcAft>
                <a:spcPts val="600"/>
              </a:spcAft>
            </a:pPr>
            <a:r>
              <a:rPr lang="en-US" sz="1900" kern="100" dirty="0">
                <a:solidFill>
                  <a:srgbClr val="0078D4"/>
                </a:solidFill>
                <a:effectLst/>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People Skills admin </a:t>
            </a:r>
            <a:r>
              <a:rPr lang="en-US" sz="1900" kern="100" dirty="0">
                <a:solidFill>
                  <a:srgbClr val="0078D4"/>
                </a:solidFill>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setup documentation </a:t>
            </a:r>
            <a:endParaRPr lang="en-US" sz="1900" kern="100" dirty="0">
              <a:solidFill>
                <a:srgbClr val="0078D4"/>
              </a:solidFill>
              <a:latin typeface="Aptos"/>
              <a:ea typeface="Aptos" panose="020B0004020202020204" pitchFamily="34" charset="0"/>
              <a:cs typeface="Times New Roman"/>
            </a:endParaRPr>
          </a:p>
          <a:p>
            <a:pPr>
              <a:lnSpc>
                <a:spcPct val="115000"/>
              </a:lnSpc>
              <a:spcAft>
                <a:spcPts val="600"/>
              </a:spcAft>
            </a:pPr>
            <a:r>
              <a:rPr lang="en-US" sz="1900" kern="100" dirty="0">
                <a:latin typeface="Aptos"/>
                <a:ea typeface="Aptos" panose="020B0004020202020204" pitchFamily="34" charset="0"/>
                <a:cs typeface="Times New Roman"/>
                <a:hlinkClick r:id="rId4"/>
              </a:rPr>
              <a:t>People Skills end user documentation</a:t>
            </a:r>
            <a:endParaRPr lang="en-US" sz="1900" kern="100" dirty="0">
              <a:latin typeface="Aptos"/>
              <a:ea typeface="Aptos" panose="020B0004020202020204" pitchFamily="34" charset="0"/>
              <a:cs typeface="Times New Roman"/>
            </a:endParaRPr>
          </a:p>
          <a:p>
            <a:pPr>
              <a:lnSpc>
                <a:spcPct val="115000"/>
              </a:lnSpc>
              <a:spcAft>
                <a:spcPts val="600"/>
              </a:spcAft>
            </a:pPr>
            <a:r>
              <a:rPr lang="en-US" sz="1900" kern="100" dirty="0">
                <a:effectLst/>
                <a:latin typeface="Aptos"/>
                <a:ea typeface="Aptos" panose="020B0004020202020204" pitchFamily="34" charset="0"/>
                <a:cs typeface="Times New Roman"/>
                <a:hlinkClick r:id="rId5"/>
              </a:rPr>
              <a:t>People Skills overview </a:t>
            </a:r>
            <a:r>
              <a:rPr lang="en-US" sz="1900" kern="100" dirty="0">
                <a:latin typeface="Aptos"/>
                <a:ea typeface="Aptos" panose="020B0004020202020204" pitchFamily="34" charset="0"/>
                <a:cs typeface="Times New Roman"/>
                <a:hlinkClick r:id="rId5"/>
              </a:rPr>
              <a:t>deck</a:t>
            </a:r>
            <a:endParaRPr lang="en-US" sz="1900" kern="100" dirty="0">
              <a:latin typeface="Aptos"/>
              <a:ea typeface="Aptos" panose="020B0004020202020204" pitchFamily="34" charset="0"/>
              <a:cs typeface="Times New Roman"/>
            </a:endParaRPr>
          </a:p>
          <a:p>
            <a:pPr>
              <a:lnSpc>
                <a:spcPct val="114999"/>
              </a:lnSpc>
              <a:spcAft>
                <a:spcPts val="600"/>
              </a:spcAft>
            </a:pPr>
            <a:r>
              <a:rPr lang="en-US" sz="1900" kern="100" dirty="0">
                <a:latin typeface="Aptos"/>
                <a:ea typeface="Aptos" panose="020B0004020202020204" pitchFamily="34" charset="0"/>
                <a:cs typeface="Times New Roman"/>
                <a:hlinkClick r:id="rId6"/>
              </a:rPr>
              <a:t>People Skills adoption site </a:t>
            </a:r>
            <a:endParaRPr lang="en-US" sz="1900" kern="100" dirty="0">
              <a:latin typeface="Aptos"/>
              <a:ea typeface="Aptos" panose="020B0004020202020204" pitchFamily="34" charset="0"/>
              <a:cs typeface="Times New Roman"/>
            </a:endParaRPr>
          </a:p>
          <a:p>
            <a:pPr>
              <a:lnSpc>
                <a:spcPct val="114999"/>
              </a:lnSpc>
              <a:spcAft>
                <a:spcPts val="600"/>
              </a:spcAft>
            </a:pPr>
            <a:r>
              <a:rPr lang="en-US" sz="1900" dirty="0">
                <a:hlinkClick r:id="rId7"/>
              </a:rPr>
              <a:t>Announcing People Skills general availability and new Skills agent | Microsoft Community Hub</a:t>
            </a: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sz="1900" dirty="0">
                <a:hlinkClick r:id="rId8"/>
              </a:rPr>
              <a:t>AI transparency in People Skills - Microsoft Support</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3EF5FB30-0DCD-AE96-8C85-88ED3F971CDC}"/>
              </a:ext>
            </a:extLst>
          </p:cNvPr>
          <p:cNvSpPr txBox="1">
            <a:spLocks/>
          </p:cNvSpPr>
          <p:nvPr/>
        </p:nvSpPr>
        <p:spPr>
          <a:xfrm>
            <a:off x="548640" y="548640"/>
            <a:ext cx="832104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a:defRPr/>
            </a:pPr>
            <a:r>
              <a:rPr lang="en-CA" sz="3200" spc="-50" dirty="0">
                <a:gradFill>
                  <a:gsLst>
                    <a:gs pos="0">
                      <a:srgbClr val="2764E7"/>
                    </a:gs>
                    <a:gs pos="100000">
                      <a:srgbClr val="20BBC6"/>
                    </a:gs>
                    <a:gs pos="100000">
                      <a:schemeClr val="accent6">
                        <a:lumMod val="60000"/>
                        <a:lumOff val="40000"/>
                      </a:schemeClr>
                    </a:gs>
                  </a:gsLst>
                  <a:lin ang="2400000" scaled="0"/>
                </a:gradFill>
                <a:latin typeface="Segoe UI Semibold"/>
                <a:cs typeface="Segoe UI" pitchFamily="34" charset="0"/>
              </a:rPr>
              <a:t>Links To All People Skills Resources</a:t>
            </a:r>
            <a:endParaRPr lang="en-CA" sz="3200" dirty="0">
              <a:gradFill>
                <a:gsLst>
                  <a:gs pos="0">
                    <a:srgbClr val="2764E7"/>
                  </a:gs>
                  <a:gs pos="100000">
                    <a:srgbClr val="20BBC6"/>
                  </a:gs>
                  <a:gs pos="100000">
                    <a:schemeClr val="accent6">
                      <a:lumMod val="60000"/>
                      <a:lumOff val="40000"/>
                    </a:schemeClr>
                  </a:gs>
                </a:gsLst>
                <a:lin ang="2400000" scaled="0"/>
              </a:gradFill>
              <a:latin typeface="Segoe UI Semibold"/>
            </a:endParaRPr>
          </a:p>
        </p:txBody>
      </p:sp>
    </p:spTree>
    <p:extLst>
      <p:ext uri="{BB962C8B-B14F-4D97-AF65-F5344CB8AC3E}">
        <p14:creationId xmlns:p14="http://schemas.microsoft.com/office/powerpoint/2010/main" val="413692685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E4766FBFEB87448BDED237802BF74B" ma:contentTypeVersion="18" ma:contentTypeDescription="Create a new document." ma:contentTypeScope="" ma:versionID="0a1ba087571ec6e610fc713191aaa13c">
  <xsd:schema xmlns:xsd="http://www.w3.org/2001/XMLSchema" xmlns:xs="http://www.w3.org/2001/XMLSchema" xmlns:p="http://schemas.microsoft.com/office/2006/metadata/properties" xmlns:ns1="http://schemas.microsoft.com/sharepoint/v3" xmlns:ns2="e720259b-2e3a-43b3-bdf7-a9ee63d85a69" xmlns:ns3="2ddabf7f-9087-4fcc-9452-d57448c7b8f5" targetNamespace="http://schemas.microsoft.com/office/2006/metadata/properties" ma:root="true" ma:fieldsID="b59d98c5080e01ea5eb4b5652b2cdb80" ns1:_="" ns2:_="" ns3:_="">
    <xsd:import namespace="http://schemas.microsoft.com/sharepoint/v3"/>
    <xsd:import namespace="e720259b-2e3a-43b3-bdf7-a9ee63d85a69"/>
    <xsd:import namespace="2ddabf7f-9087-4fcc-9452-d57448c7b8f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ocTags"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20259b-2e3a-43b3-bdf7-a9ee63d85a6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ocTags" ma:index="19" nillable="true" ma:displayName="MediaServiceDocTags" ma:hidden="true" ma:internalName="MediaServiceDocTag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BillingMetadata" ma:index="25"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dabf7f-9087-4fcc-9452-d57448c7b8f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f6edc2d-3c3e-4f30-833e-13360d113dd6}" ma:internalName="TaxCatchAll" ma:showField="CatchAllData" ma:web="2ddabf7f-9087-4fcc-9452-d57448c7b8f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720259b-2e3a-43b3-bdf7-a9ee63d85a69">
      <Terms xmlns="http://schemas.microsoft.com/office/infopath/2007/PartnerControls"/>
    </lcf76f155ced4ddcb4097134ff3c332f>
    <TaxCatchAll xmlns="2ddabf7f-9087-4fcc-9452-d57448c7b8f5"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F5A9FD0-6495-42BE-9026-040B165B4B41}">
  <ds:schemaRefs>
    <ds:schemaRef ds:uri="http://schemas.microsoft.com/sharepoint/v3/contenttype/forms"/>
  </ds:schemaRefs>
</ds:datastoreItem>
</file>

<file path=customXml/itemProps2.xml><?xml version="1.0" encoding="utf-8"?>
<ds:datastoreItem xmlns:ds="http://schemas.openxmlformats.org/officeDocument/2006/customXml" ds:itemID="{1862D674-BB98-4E64-B0B5-C5F455B135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20259b-2e3a-43b3-bdf7-a9ee63d85a69"/>
    <ds:schemaRef ds:uri="2ddabf7f-9087-4fcc-9452-d57448c7b8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426948-71F2-4F5B-AAEB-F9397670D28A}">
  <ds:schemaRefs>
    <ds:schemaRef ds:uri="http://schemas.microsoft.com/office/2006/metadata/properties"/>
    <ds:schemaRef ds:uri="http://schemas.microsoft.com/office/infopath/2007/PartnerControls"/>
    <ds:schemaRef ds:uri="http://schemas.microsoft.com/sharepoint/v3"/>
    <ds:schemaRef ds:uri="e720259b-2e3a-43b3-bdf7-a9ee63d85a69"/>
    <ds:schemaRef ds:uri="2ddabf7f-9087-4fcc-9452-d57448c7b8f5"/>
  </ds:schemaRefs>
</ds:datastoreItem>
</file>

<file path=docMetadata/LabelInfo.xml><?xml version="1.0" encoding="utf-8"?>
<clbl:labelList xmlns:clbl="http://schemas.microsoft.com/office/2020/mipLabelMetadata">
  <clbl:label id="{87867195-f2b8-4ac2-b0b6-6bb73cb33afc}" enabled="1" method="Privilege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854</Words>
  <Application>Microsoft Office PowerPoint</Application>
  <PresentationFormat>Widescreen</PresentationFormat>
  <Paragraphs>68</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Arial</vt:lpstr>
      <vt:lpstr>Segoe UI</vt:lpstr>
      <vt:lpstr>Segoe UI Semibold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Anirudh Bajaj</dc:creator>
  <cp:lastModifiedBy>Aaron Bode (FREEMIND SEATTLE LLC)</cp:lastModifiedBy>
  <cp:revision>2</cp:revision>
  <dcterms:created xsi:type="dcterms:W3CDTF">2025-06-03T20:39:58Z</dcterms:created>
  <dcterms:modified xsi:type="dcterms:W3CDTF">2025-06-04T16:00:45Z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0x0101005EE4766FBFEB87448BDED237802BF74B</vt:lpwstr>
  </property>
  <property fmtid="{D5CDD505-2E9C-101B-9397-08002B2CF9AE}" pid="3" name="MediaServiceImageTags">
    <vt:lpwstr/>
  </property>
</Properties>
</file>