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10"/>
  </p:notesMasterIdLst>
  <p:handoutMasterIdLst>
    <p:handoutMasterId r:id="rId11"/>
  </p:handoutMasterIdLst>
  <p:sldIdLst>
    <p:sldId id="2147479594" r:id="rId5"/>
    <p:sldId id="256" r:id="rId6"/>
    <p:sldId id="2147481794" r:id="rId7"/>
    <p:sldId id="2147481797" r:id="rId8"/>
    <p:sldId id="258" r:id="rId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89E77-CC12-46BE-B636-F63DAC64567C}" v="17" dt="2025-09-12T19:06:29.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046" y="293"/>
      </p:cViewPr>
      <p:guideLst/>
    </p:cSldViewPr>
  </p:slideViewPr>
  <p:notesTextViewPr>
    <p:cViewPr>
      <p:scale>
        <a:sx n="3" d="2"/>
        <a:sy n="3" d="2"/>
      </p:scale>
      <p:origin x="0" y="0"/>
    </p:cViewPr>
  </p:notesTextViewPr>
  <p:notesViewPr>
    <p:cSldViewPr snapToGrid="0">
      <p:cViewPr>
        <p:scale>
          <a:sx n="1" d="2"/>
          <a:sy n="1" d="2"/>
        </p:scale>
        <p:origin x="4555" y="102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10/6/2025 11:58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10/6/2025 11:58 AM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10/6/2025 11:58 AM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37554782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78.png"/><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learn.microsoft.com/en-us/microsoft-365-copilot/extensibility/copilot-studio-agent-builder-build#copilot-connectors" TargetMode="External"/><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copilot-studio-agent-builder-build#teams-chat-messages" TargetMode="External"/><Relationship Id="rId4" Type="http://schemas.openxmlformats.org/officeDocument/2006/relationships/notesSlide" Target="../notesSlides/notesSlide2.xml"/><Relationship Id="rId9" Type="http://schemas.openxmlformats.org/officeDocument/2006/relationships/hyperlink" Target="https://learn.microsoft.com/en-us/microsoft-copilot-studio/knowledge-add-file-uploa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Negotiation</a:t>
            </a:r>
            <a:br>
              <a:rPr lang="en-US" dirty="0"/>
            </a:br>
            <a:r>
              <a:rPr lang="en-US" dirty="0"/>
              <a:t>Assistant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18" name="Text Placeholder 3">
            <a:extLst>
              <a:ext uri="{FF2B5EF4-FFF2-40B4-BE49-F238E27FC236}">
                <a16:creationId xmlns:a16="http://schemas.microsoft.com/office/drawing/2014/main" id="{15E0AAE9-9D2F-1A1D-B38D-9D4AC40F3CB5}"/>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dirty="0"/>
              <a:t>MICROSOFT 365 Copilot</a:t>
            </a:r>
          </a:p>
        </p:txBody>
      </p:sp>
      <p:sp>
        <p:nvSpPr>
          <p:cNvPr id="19" name="Title 16">
            <a:extLst>
              <a:ext uri="{FF2B5EF4-FFF2-40B4-BE49-F238E27FC236}">
                <a16:creationId xmlns:a16="http://schemas.microsoft.com/office/drawing/2014/main" id="{FC30D98C-3FC7-6A59-79D5-9B9852524D23}"/>
              </a:ext>
            </a:extLst>
          </p:cNvPr>
          <p:cNvSpPr>
            <a:spLocks noGrp="1"/>
          </p:cNvSpPr>
          <p:nvPr>
            <p:ph type="title"/>
          </p:nvPr>
        </p:nvSpPr>
        <p:spPr>
          <a:xfrm>
            <a:off x="584200" y="457200"/>
            <a:ext cx="11018520" cy="553998"/>
          </a:xfrm>
        </p:spPr>
        <p:txBody>
          <a:bodyPr/>
          <a:lstStyle/>
          <a:p>
            <a:r>
              <a:rPr lang="en-US" dirty="0">
                <a:cs typeface="Segoe UI"/>
              </a:rPr>
              <a:t>Negotiation Assistant</a:t>
            </a:r>
            <a:endParaRPr lang="en-US" dirty="0"/>
          </a:p>
        </p:txBody>
      </p:sp>
      <p:sp>
        <p:nvSpPr>
          <p:cNvPr id="6" name="Text Placeholder 5">
            <a:extLst>
              <a:ext uri="{FF2B5EF4-FFF2-40B4-BE49-F238E27FC236}">
                <a16:creationId xmlns:a16="http://schemas.microsoft.com/office/drawing/2014/main" id="{B22541B1-C1F5-2FBD-0A03-66431ED33A95}"/>
              </a:ext>
              <a:ext uri="{C183D7F6-B498-43B3-948B-1728B52AA6E4}">
                <adec:decorative xmlns:adec="http://schemas.microsoft.com/office/drawing/2017/decorative" val="0"/>
              </a:ext>
            </a:extLst>
          </p:cNvPr>
          <p:cNvSpPr>
            <a:spLocks noGrp="1"/>
          </p:cNvSpPr>
          <p:nvPr>
            <p:ph type="body" sz="quarter" idx="10"/>
          </p:nvPr>
        </p:nvSpPr>
        <p:spPr>
          <a:xfrm>
            <a:off x="584200" y="1229206"/>
            <a:ext cx="5509610" cy="2570255"/>
          </a:xfrm>
        </p:spPr>
        <p:txBody>
          <a:bodyPr vert="horz" wrap="square" lIns="0" tIns="0" rIns="0" bIns="0" rtlCol="0" anchor="t">
            <a:spAutoFit/>
          </a:bodyPr>
          <a:lstStyle/>
          <a:p>
            <a:pPr defTabSz="582780">
              <a:lnSpc>
                <a:spcPct val="110000"/>
              </a:lnSpc>
              <a:spcBef>
                <a:spcPct val="0"/>
              </a:spcBef>
              <a:spcAft>
                <a:spcPts val="1200"/>
              </a:spcAft>
              <a:defRPr/>
            </a:pPr>
            <a:r>
              <a:rPr lang="en-US" sz="1600" dirty="0">
                <a:latin typeface="Segoe UI"/>
                <a:cs typeface="Segoe UI"/>
              </a:rPr>
              <a:t>The </a:t>
            </a:r>
            <a:r>
              <a:rPr lang="en-US" sz="1600" b="1" dirty="0">
                <a:latin typeface="Segoe UI"/>
                <a:cs typeface="Segoe UI"/>
              </a:rPr>
              <a:t>Negotiation Assistant </a:t>
            </a:r>
            <a:r>
              <a:rPr lang="en-US" sz="1600" dirty="0">
                <a:latin typeface="Segoe UI"/>
                <a:cs typeface="Segoe UI"/>
              </a:rPr>
              <a:t>guides users through the development of effective negotiation strategies. It helps users simulate negotiation scenarios and adapt tactics based on stakeholder profiles and contextual dynamics.</a:t>
            </a:r>
          </a:p>
          <a:p>
            <a:pPr defTabSz="582780">
              <a:lnSpc>
                <a:spcPct val="110000"/>
              </a:lnSpc>
              <a:spcBef>
                <a:spcPct val="0"/>
              </a:spcBef>
              <a:spcAft>
                <a:spcPts val="1200"/>
              </a:spcAft>
              <a:defRPr/>
            </a:pPr>
            <a:r>
              <a:rPr lang="en-US" sz="1600" dirty="0">
                <a:latin typeface="Segoe UI"/>
                <a:cs typeface="Segoe UI"/>
              </a:rPr>
              <a:t>The agent streamlines business operations by reducing negotiation preparation time, shortening deal cycles, and boosting win rates. It enhances cross-functional alignment and ensures stronger compliance with negotiation policies and ethical standards.</a:t>
            </a:r>
            <a:endParaRPr lang="en-US" sz="1600" dirty="0">
              <a:latin typeface="Segoe UI"/>
              <a:ea typeface="+mn-lt"/>
              <a:cs typeface="Segoe UI"/>
            </a:endParaRPr>
          </a:p>
        </p:txBody>
      </p:sp>
      <p:sp>
        <p:nvSpPr>
          <p:cNvPr id="9" name="TextBox 8">
            <a:extLst>
              <a:ext uri="{FF2B5EF4-FFF2-40B4-BE49-F238E27FC236}">
                <a16:creationId xmlns:a16="http://schemas.microsoft.com/office/drawing/2014/main" id="{785F333A-DC20-3B47-ED17-7990934517AB}"/>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dirty="0">
                <a:solidFill>
                  <a:schemeClr val="accent1">
                    <a:lumMod val="75000"/>
                  </a:schemeClr>
                </a:solidFill>
                <a:effectLst/>
                <a:latin typeface="Segoe Sans Display" pitchFamily="2" charset="0"/>
              </a:rPr>
              <a:t>The necessary instructions and other information to build this agent are available in </a:t>
            </a:r>
            <a:r>
              <a:rPr lang="en-US" sz="1000" b="1" dirty="0">
                <a:solidFill>
                  <a:schemeClr val="accent1">
                    <a:lumMod val="75000"/>
                  </a:schemeClr>
                </a:solidFill>
                <a:effectLst/>
                <a:latin typeface="Segoe Sans Display" pitchFamily="2" charset="0"/>
              </a:rPr>
              <a:t>StatementOfWorkCreator_AgentFiles.zip</a:t>
            </a:r>
            <a:r>
              <a:rPr lang="en-US" sz="1000" dirty="0">
                <a:solidFill>
                  <a:schemeClr val="accent1">
                    <a:lumMod val="75000"/>
                  </a:schemeClr>
                </a:solidFill>
                <a:effectLst/>
                <a:latin typeface="Segoe Sans Display" pitchFamily="2" charset="0"/>
              </a:rPr>
              <a:t>, which can be downloaded from the </a:t>
            </a:r>
            <a:r>
              <a:rPr lang="en-US" sz="1000" dirty="0">
                <a:solidFill>
                  <a:schemeClr val="accent1">
                    <a:lumMod val="75000"/>
                  </a:schemeClr>
                </a:solidFill>
                <a:effectLst/>
                <a:latin typeface="Segoe Sans Display" pitchFamily="2" charset="0"/>
                <a:hlinkClick r:id="rId5"/>
              </a:rPr>
              <a:t>Microsoft Adoption page</a:t>
            </a:r>
            <a:r>
              <a:rPr lang="en-US" sz="1000" dirty="0">
                <a:solidFill>
                  <a:schemeClr val="accent1">
                    <a:lumMod val="75000"/>
                  </a:schemeClr>
                </a:solidFill>
                <a:effectLst/>
                <a:latin typeface="Segoe Sans Display" pitchFamily="2" charset="0"/>
              </a:rPr>
              <a:t>.</a:t>
            </a:r>
            <a:endParaRPr lang="en-US" sz="1000" dirty="0">
              <a:solidFill>
                <a:schemeClr val="accent1">
                  <a:lumMod val="75000"/>
                </a:schemeClr>
              </a:solidFill>
            </a:endParaRPr>
          </a:p>
        </p:txBody>
      </p:sp>
      <p:sp>
        <p:nvSpPr>
          <p:cNvPr id="20" name="Text Placeholder 3">
            <a:extLst>
              <a:ext uri="{FF2B5EF4-FFF2-40B4-BE49-F238E27FC236}">
                <a16:creationId xmlns:a16="http://schemas.microsoft.com/office/drawing/2014/main" id="{3581F305-8F33-4B59-68F8-644F7D9658D7}"/>
              </a:ext>
              <a:ext uri="{C183D7F6-B498-43B3-948B-1728B52AA6E4}">
                <adec:decorative xmlns:adec="http://schemas.microsoft.com/office/drawing/2017/decorative" val="0"/>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dirty="0">
                <a:solidFill>
                  <a:schemeClr val="accent4"/>
                </a:solidFill>
              </a:rPr>
              <a:t>WATCH THIS DEMO VIDEO!</a:t>
            </a:r>
          </a:p>
        </p:txBody>
      </p:sp>
      <p:pic>
        <p:nvPicPr>
          <p:cNvPr id="4" name="Negotiation Assistant Demo" descr="Negotiation Assistant demo video">
            <a:hlinkClick r:id="" action="ppaction://media"/>
            <a:extLst>
              <a:ext uri="{FF2B5EF4-FFF2-40B4-BE49-F238E27FC236}">
                <a16:creationId xmlns:a16="http://schemas.microsoft.com/office/drawing/2014/main" id="{78AE1915-1E1F-10FD-1DA1-FD153D5EE82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F5CF407F-4CF6-4798-AF33-7FB1290775B4}" label="" lang="en-us" r:embed="rId6"/>
                        </p173:trackLst>
                      </p173:tracksInfo>
                    </p:ext>
                  </p14:extLst>
                </p14:media>
              </p:ext>
            </p:extLst>
          </p:nvPr>
        </p:nvPicPr>
        <p:blipFill>
          <a:blip r:embed="rId7"/>
          <a:stretch>
            <a:fillRect/>
          </a:stretch>
        </p:blipFill>
        <p:spPr>
          <a:xfrm>
            <a:off x="6730315" y="1456500"/>
            <a:ext cx="4899998" cy="2756249"/>
          </a:xfrm>
          <a:prstGeom prst="rect">
            <a:avLst/>
          </a:prstGeom>
        </p:spPr>
      </p:pic>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200" y="4589871"/>
            <a:ext cx="10404504" cy="1595758"/>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Negotiation Assistant</a:t>
            </a:r>
            <a:r>
              <a:rPr lang="en-US" sz="1500" b="1" baseline="30000" dirty="0"/>
              <a:t>*</a:t>
            </a:r>
          </a:p>
          <a:p>
            <a:pPr marL="182563" indent="-182563" defTabSz="582780">
              <a:lnSpc>
                <a:spcPct val="110000"/>
              </a:lnSpc>
              <a:spcBef>
                <a:spcPct val="0"/>
              </a:spcBef>
              <a:spcAft>
                <a:spcPts val="600"/>
              </a:spcAft>
              <a:buFont typeface="Segoe Sans Display" pitchFamily="2" charset="0"/>
              <a:buChar char="-"/>
              <a:tabLst>
                <a:tab pos="2693988" algn="l"/>
              </a:tabLst>
              <a:defRPr/>
            </a:pPr>
            <a:r>
              <a:rPr lang="en-US" sz="1500" dirty="0">
                <a:effectLst/>
                <a:ea typeface="Aptos" panose="020B0004020202020204" pitchFamily="34" charset="0"/>
                <a:cs typeface="Times New Roman" panose="02020603050405020304" pitchFamily="18" charset="0"/>
              </a:rPr>
              <a:t>Encourage users to upload proposal and counteroffer samples to the agent to </a:t>
            </a:r>
            <a:r>
              <a:rPr lang="en-US" sz="1500" u="sng" dirty="0">
                <a:effectLst/>
                <a:ea typeface="Aptos" panose="020B0004020202020204" pitchFamily="34" charset="0"/>
                <a:cs typeface="Times New Roman" panose="02020603050405020304" pitchFamily="18" charset="0"/>
              </a:rPr>
              <a:t>customize how a proposal and/or counteroffer is framed</a:t>
            </a:r>
            <a:r>
              <a:rPr lang="en-US" sz="1500" dirty="0">
                <a:effectLst/>
                <a:ea typeface="Aptos" panose="020B0004020202020204" pitchFamily="34" charset="0"/>
                <a:cs typeface="Times New Roman" panose="02020603050405020304" pitchFamily="18" charset="0"/>
              </a:rPr>
              <a:t>. </a:t>
            </a:r>
            <a:r>
              <a:rPr lang="en-US" sz="1500" dirty="0"/>
              <a:t>(</a:t>
            </a:r>
            <a:r>
              <a:rPr lang="en-US" sz="1500" dirty="0">
                <a:hlinkClick r:id="rId9"/>
              </a:rPr>
              <a:t>learn more…</a:t>
            </a:r>
            <a:r>
              <a:rPr lang="en-US" sz="1500" dirty="0"/>
              <a:t>)</a:t>
            </a:r>
            <a:endParaRPr lang="en-US" sz="1500" b="1" baseline="30000" dirty="0"/>
          </a:p>
          <a:p>
            <a:pPr marL="182563" indent="-182563" defTabSz="582780">
              <a:lnSpc>
                <a:spcPct val="110000"/>
              </a:lnSpc>
              <a:spcBef>
                <a:spcPct val="0"/>
              </a:spcBef>
              <a:spcAft>
                <a:spcPts val="600"/>
              </a:spcAft>
              <a:buFontTx/>
              <a:buChar char="-"/>
              <a:tabLst>
                <a:tab pos="2693988" algn="l"/>
              </a:tabLst>
              <a:defRPr/>
            </a:pPr>
            <a:r>
              <a:rPr lang="en-US" sz="1500" u="sng" dirty="0">
                <a:cs typeface="Segoe Sans Display"/>
              </a:rPr>
              <a:t>Leverage your previous client negotiations</a:t>
            </a:r>
            <a:r>
              <a:rPr lang="en-US" sz="1500" dirty="0">
                <a:cs typeface="Segoe Sans Display"/>
              </a:rPr>
              <a:t> by adding your Teams messages to the agent’s knowledge. (</a:t>
            </a:r>
            <a:r>
              <a:rPr lang="en-US" sz="1500" dirty="0">
                <a:cs typeface="Segoe Sans Display"/>
                <a:hlinkClick r:id="rId10"/>
              </a:rPr>
              <a:t>learn more…</a:t>
            </a:r>
            <a:r>
              <a:rPr lang="en-US" sz="1500" dirty="0">
                <a:cs typeface="Segoe Sans Display"/>
              </a:rPr>
              <a:t>) </a:t>
            </a:r>
          </a:p>
          <a:p>
            <a:pPr marL="182563" indent="-182563" defTabSz="582780">
              <a:lnSpc>
                <a:spcPct val="110000"/>
              </a:lnSpc>
              <a:spcBef>
                <a:spcPct val="0"/>
              </a:spcBef>
              <a:spcAft>
                <a:spcPts val="800"/>
              </a:spcAft>
              <a:buFontTx/>
              <a:buChar char="-"/>
              <a:tabLst>
                <a:tab pos="2693988" algn="l"/>
              </a:tabLst>
              <a:defRPr/>
            </a:pPr>
            <a:r>
              <a:rPr lang="en-US" sz="1500" u="sng" dirty="0">
                <a:cs typeface="Segoe Sans Display"/>
              </a:rPr>
              <a:t>Incorporate your corporation’s knowledge </a:t>
            </a:r>
            <a:r>
              <a:rPr lang="en-US" sz="1500" dirty="0">
                <a:cs typeface="Segoe Sans Display"/>
              </a:rPr>
              <a:t>by integrating your tools and services via Copilot Connectors (</a:t>
            </a:r>
            <a:r>
              <a:rPr lang="en-US" sz="1500" dirty="0">
                <a:cs typeface="Segoe Sans Display"/>
                <a:hlinkClick r:id="rId11"/>
              </a:rPr>
              <a:t>learn more…</a:t>
            </a:r>
            <a:r>
              <a:rPr lang="en-US" sz="1500" dirty="0">
                <a:cs typeface="Segoe Sans Display"/>
              </a:rPr>
              <a:t>)</a:t>
            </a:r>
          </a:p>
        </p:txBody>
      </p:sp>
      <p:sp>
        <p:nvSpPr>
          <p:cNvPr id="3" name="TextBox 2">
            <a:extLst>
              <a:ext uri="{FF2B5EF4-FFF2-40B4-BE49-F238E27FC236}">
                <a16:creationId xmlns:a16="http://schemas.microsoft.com/office/drawing/2014/main" id="{8BA29838-EA13-D5A5-E4BC-33B73480E6FD}"/>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cs typeface="Segoe Sans Display"/>
                <a:hlinkClick r:id="rId12"/>
              </a:rPr>
              <a:t>* May require additional licensing and/or development </a:t>
            </a:r>
            <a:endParaRPr lang="en-US" sz="1050" dirty="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dirty="0">
                <a:solidFill>
                  <a:srgbClr val="091F2C"/>
                </a:solidFill>
                <a:latin typeface="Segoe Sans Display Semibold"/>
              </a:rPr>
              <a:t>Access agents in Copilot</a:t>
            </a:r>
          </a:p>
          <a:p>
            <a:pPr lvl="0" defTabSz="914400">
              <a:spcBef>
                <a:spcPts val="200"/>
              </a:spcBef>
              <a:defRPr/>
            </a:pPr>
            <a:r>
              <a:rPr lang="en-US" sz="800" dirty="0">
                <a:solidFill>
                  <a:srgbClr val="091F2C"/>
                </a:solidFill>
              </a:rPr>
              <a:t>Open Copilot and navigate to "Create agent” in the left pane. The left pane is where you will find your latest chats and can access the ability to add and create your own agents</a:t>
            </a:r>
            <a:endParaRPr lang="en-US" sz="1600" dirty="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dirty="0">
                <a:solidFill>
                  <a:srgbClr val="091F2C"/>
                </a:solidFill>
                <a:latin typeface="Segoe Sans Display Semibold"/>
              </a:rPr>
              <a:t>Define agent behavior</a:t>
            </a:r>
          </a:p>
          <a:p>
            <a:pPr lvl="0" defTabSz="914400">
              <a:spcBef>
                <a:spcPts val="200"/>
              </a:spcBef>
              <a:defRPr/>
            </a:pPr>
            <a:r>
              <a:rPr lang="en-US" sz="800" dirty="0">
                <a:solidFill>
                  <a:srgbClr val="091F2C"/>
                </a:solidFill>
              </a:rPr>
              <a:t>Use the Configure tab form to define how your Copilot will work. Use the icon, name, description and instructions provided for the agent, adapt them to your use case or use your own</a:t>
            </a:r>
            <a:endParaRPr lang="en-US" sz="1600" dirty="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dirty="0">
                <a:solidFill>
                  <a:srgbClr val="091F2C"/>
                </a:solidFill>
                <a:latin typeface="Segoe Sans Display Semibold"/>
              </a:rPr>
              <a:t>Add your organization’s data</a:t>
            </a:r>
          </a:p>
          <a:p>
            <a:pPr lvl="0" defTabSz="914400">
              <a:spcBef>
                <a:spcPts val="200"/>
              </a:spcBef>
              <a:defRPr/>
            </a:pPr>
            <a:r>
              <a:rPr lang="en-US" sz="800" dirty="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dirty="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sample prompts </a:t>
            </a:r>
            <a:endParaRPr lang="en-US" sz="900" dirty="0">
              <a:solidFill>
                <a:srgbClr val="091F2C"/>
              </a:solidFill>
              <a:latin typeface="Segoe Sans Display Semibold"/>
            </a:endParaRPr>
          </a:p>
          <a:p>
            <a:pPr lvl="0" defTabSz="914400">
              <a:spcBef>
                <a:spcPts val="200"/>
              </a:spcBef>
              <a:defRPr/>
            </a:pPr>
            <a:r>
              <a:rPr lang="en-US" sz="800" dirty="0">
                <a:solidFill>
                  <a:srgbClr val="091F2C"/>
                </a:solidFill>
              </a:rPr>
              <a:t>Add sample prompts for your agent’s users. These provide an example of how to use the agent. Use the provided sample prompts for the agent, adapt them to your use case or create your own</a:t>
            </a:r>
            <a:endParaRPr lang="en-US" sz="1600" dirty="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dirty="0">
                <a:solidFill>
                  <a:srgbClr val="091F2C"/>
                </a:solidFill>
                <a:latin typeface="Segoe Sans Display"/>
              </a:rPr>
              <a:t>y</a:t>
            </a:r>
            <a:r>
              <a:rPr kumimoji="0" lang="en-US" sz="800" b="0" i="0" u="none" strike="noStrike" kern="1200" cap="none" spc="0" normalizeH="0" baseline="0" noProof="0" dirty="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use the agent or @mention your agent </a:t>
            </a:r>
            <a:r>
              <a:rPr lang="en-US" sz="800" dirty="0">
                <a:solidFill>
                  <a:srgbClr val="091F2C"/>
                </a:solidFill>
                <a:latin typeface="Segoe Sans Display"/>
              </a:rPr>
              <a:t>and</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8f4790c07f4a8cd98e83c6e3960eca35">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72a3e29b101d7ecc7c08ca719c1acb2e"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A0F875BA-9319-4480-96A5-C8DBBEEACF1B}">
  <ds:schemaRefs>
    <ds:schemaRef ds:uri="http://schemas.microsoft.com/sharepoint/v3/contenttype/forms"/>
  </ds:schemaRefs>
</ds:datastoreItem>
</file>

<file path=customXml/itemProps2.xml><?xml version="1.0" encoding="utf-8"?>
<ds:datastoreItem xmlns:ds="http://schemas.openxmlformats.org/officeDocument/2006/customXml" ds:itemID="{49A0DD29-92E6-42A0-8E37-E6EA85EA7F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81225E-9BE5-44B3-9ABB-986D44A4137E}">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600</Words>
  <Application>Microsoft Office PowerPoint</Application>
  <PresentationFormat>Widescreen</PresentationFormat>
  <Paragraphs>51</Paragraphs>
  <Slides>5</Slides>
  <Notes>2</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Microsoft 365 Copilot Template</vt:lpstr>
      <vt:lpstr>Negotiation Assistant</vt:lpstr>
      <vt:lpstr>Negotiation Assistant</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2025-09-12T12:03:36Z</dcterms:created>
  <dcterms:modified xsi:type="dcterms:W3CDTF">2025-10-06T18:59:11Z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