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534" r:id="rId5"/>
  </p:sldMasterIdLst>
  <p:notesMasterIdLst>
    <p:notesMasterId r:id="rId11"/>
  </p:notesMasterIdLst>
  <p:handoutMasterIdLst>
    <p:handoutMasterId r:id="rId12"/>
  </p:handoutMasterIdLst>
  <p:sldIdLst>
    <p:sldId id="2147479594" r:id="rId6"/>
    <p:sldId id="256" r:id="rId7"/>
    <p:sldId id="2147481794" r:id="rId8"/>
    <p:sldId id="2147481797" r:id="rId9"/>
    <p:sldId id="258" r:id="rId1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52" y="7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3/31/2026 10:10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3/31/2026 10:08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3/31/2026 10:08 AM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3/31/2026 10:08 AM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7.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8.jpeg"/><Relationship Id="rId4"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5" Type="http://schemas.openxmlformats.org/officeDocument/2006/relationships/image" Target="../media/image37.jpeg"/><Relationship Id="rId4" Type="http://schemas.openxmlformats.org/officeDocument/2006/relationships/image" Target="../media/image3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4" Type="http://schemas.openxmlformats.org/officeDocument/2006/relationships/image" Target="../media/image4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1.xml"/><Relationship Id="rId5" Type="http://schemas.openxmlformats.org/officeDocument/2006/relationships/image" Target="../media/image46.jpeg"/><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76.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2.jpeg"/><Relationship Id="rId3" Type="http://schemas.microsoft.com/office/2007/relationships/hdphoto" Target="../media/hdphoto4.wdp"/><Relationship Id="rId7" Type="http://schemas.openxmlformats.org/officeDocument/2006/relationships/image" Target="../media/image81.jpeg"/><Relationship Id="rId2" Type="http://schemas.openxmlformats.org/officeDocument/2006/relationships/image" Target="../media/image83.png"/><Relationship Id="rId1" Type="http://schemas.openxmlformats.org/officeDocument/2006/relationships/slideMaster" Target="../slideMasters/slideMaster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9.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Master" Target="../slideMasters/slideMaster2.xml"/><Relationship Id="rId4" Type="http://schemas.openxmlformats.org/officeDocument/2006/relationships/image" Target="../media/image9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image" Target="../media/image75.emf"/><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microsoft.com/office/2017/04/relationships/track" Target="../media/track1.vtt"/><Relationship Id="rId3" Type="http://schemas.openxmlformats.org/officeDocument/2006/relationships/slideLayout" Target="../slideLayouts/slideLayout6.xml"/><Relationship Id="rId7" Type="http://schemas.openxmlformats.org/officeDocument/2006/relationships/hyperlink" Target="https://adoption.microsoft.com/en-us/ai-agents/templates-and-examples/" TargetMode="External"/><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openxmlformats.org/officeDocument/2006/relationships/hyperlink" Target="https://learn.microsoft.com/en-us/microsoft-365-copilot/extensibility/copilot-studio-agent-builder-build#sharepoint-content" TargetMode="External"/><Relationship Id="rId5" Type="http://schemas.openxmlformats.org/officeDocument/2006/relationships/image" Target="../media/image95.png"/><Relationship Id="rId10" Type="http://schemas.openxmlformats.org/officeDocument/2006/relationships/hyperlink" Target="https://learn.microsoft.com/en-us/microsoft-365-copilot/extensibility/copilot-studio-agent-builder-build#copilot-connectors" TargetMode="External"/><Relationship Id="rId4" Type="http://schemas.openxmlformats.org/officeDocument/2006/relationships/notesSlide" Target="../notesSlides/notesSlide2.xml"/><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4.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dirty="0"/>
              <a:t>Microsoft Expert</a:t>
            </a:r>
            <a:br>
              <a:rPr lang="en-US" dirty="0"/>
            </a:br>
            <a:r>
              <a:rPr lang="en-US" dirty="0"/>
              <a:t>Agent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descr="The image is a gradient with a soft blend of light blue and white hues.&#10;&#10;AI-generated content may be incorrect.">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4" name="Text Placeholder 3">
            <a:extLst>
              <a:ext uri="{FF2B5EF4-FFF2-40B4-BE49-F238E27FC236}">
                <a16:creationId xmlns:a16="http://schemas.microsoft.com/office/drawing/2014/main" id="{467D308A-8AE4-D799-E322-62E689E70DBC}"/>
              </a:ext>
              <a:ext uri="{C183D7F6-B498-43B3-948B-1728B52AA6E4}">
                <adec:decorative xmlns:adec="http://schemas.microsoft.com/office/drawing/2017/decorative" val="1"/>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t>Microsoft Expert Agent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511800" cy="2419124"/>
          </a:xfrm>
        </p:spPr>
        <p:txBody>
          <a:bodyPr vert="horz" wrap="square" lIns="0" tIns="0" rIns="0" bIns="0" rtlCol="0" anchor="t">
            <a:spAutoFit/>
          </a:bodyPr>
          <a:lstStyle/>
          <a:p>
            <a:pPr>
              <a:spcBef>
                <a:spcPts val="0"/>
              </a:spcBef>
              <a:spcAft>
                <a:spcPts val="1200"/>
              </a:spcAft>
            </a:pPr>
            <a:r>
              <a:rPr lang="en-US" sz="1600" dirty="0">
                <a:latin typeface="Segoe UI" panose="020B0502040204020203" pitchFamily="34" charset="0"/>
                <a:cs typeface="Segoe UI" panose="020B0502040204020203" pitchFamily="34" charset="0"/>
              </a:rPr>
              <a:t>The </a:t>
            </a:r>
            <a:r>
              <a:rPr lang="en-US" sz="1600" b="1" dirty="0">
                <a:latin typeface="Segoe UI" panose="020B0502040204020203" pitchFamily="34" charset="0"/>
                <a:cs typeface="Segoe UI" panose="020B0502040204020203" pitchFamily="34" charset="0"/>
              </a:rPr>
              <a:t>Microsoft Expert</a:t>
            </a:r>
            <a:r>
              <a:rPr lang="en-US" sz="1600" dirty="0">
                <a:latin typeface="Segoe UI" panose="020B0502040204020203" pitchFamily="34" charset="0"/>
                <a:cs typeface="Segoe UI" panose="020B0502040204020203" pitchFamily="34" charset="0"/>
              </a:rPr>
              <a:t> </a:t>
            </a:r>
            <a:r>
              <a:rPr lang="en-US" sz="1600" b="1" dirty="0">
                <a:latin typeface="Segoe UI" panose="020B0502040204020203" pitchFamily="34" charset="0"/>
                <a:cs typeface="Segoe UI" panose="020B0502040204020203" pitchFamily="34" charset="0"/>
              </a:rPr>
              <a:t>Agent</a:t>
            </a:r>
            <a:r>
              <a:rPr lang="en-US" sz="1600" dirty="0">
                <a:latin typeface="Segoe UI" panose="020B0502040204020203" pitchFamily="34" charset="0"/>
                <a:cs typeface="Segoe UI" panose="020B0502040204020203" pitchFamily="34" charset="0"/>
              </a:rPr>
              <a:t> supports Microsoft 365 users by troubleshooting issues and proposing features with clear, contextual guidance. It empowers individuals to resolve problems independently and confidently explore new capabilities, including Microsoft 365 Copilot.</a:t>
            </a:r>
          </a:p>
          <a:p>
            <a:r>
              <a:rPr lang="en-US" sz="1600" dirty="0">
                <a:latin typeface="Segoe UI" panose="020B0502040204020203" pitchFamily="34" charset="0"/>
                <a:cs typeface="Segoe UI" panose="020B0502040204020203" pitchFamily="34" charset="0"/>
              </a:rPr>
              <a:t>The agent boosts productivity and user confidence by reducing IT</a:t>
            </a:r>
            <a:r>
              <a:rPr lang="en-GB" sz="1600" dirty="0">
                <a:latin typeface="Segoe UI" panose="020B0502040204020203" pitchFamily="34" charset="0"/>
                <a:cs typeface="Segoe UI" panose="020B0502040204020203" pitchFamily="34" charset="0"/>
              </a:rPr>
              <a:t>-</a:t>
            </a:r>
            <a:r>
              <a:rPr lang="en-US" sz="1600" dirty="0">
                <a:latin typeface="Segoe UI" panose="020B0502040204020203" pitchFamily="34" charset="0"/>
                <a:cs typeface="Segoe UI" panose="020B0502040204020203" pitchFamily="34" charset="0"/>
              </a:rPr>
              <a:t>support dependency, accelerating feature adoption, and delivering assistance that saves time and enhances performance.</a:t>
            </a: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6599"/>
            <a:ext cx="5964882" cy="307777"/>
          </a:xfrm>
          <a:prstGeom prst="rect">
            <a:avLst/>
          </a:prstGeom>
          <a:noFill/>
        </p:spPr>
        <p:txBody>
          <a:bodyPr wrap="square" lIns="0" tIns="0" rIns="0" bIns="0" rtlCol="0">
            <a:spAutoFit/>
          </a:bodyPr>
          <a:lstStyle/>
          <a:p>
            <a:pPr algn="l"/>
            <a:r>
              <a:rPr lang="en-US" sz="1000" dirty="0">
                <a:solidFill>
                  <a:schemeClr val="accent1">
                    <a:lumMod val="75000"/>
                  </a:schemeClr>
                </a:solidFill>
                <a:effectLst/>
                <a:latin typeface="Segoe Sans Display" pitchFamily="2" charset="0"/>
              </a:rPr>
              <a:t>The necessary instructions and other information to build this agent are available in </a:t>
            </a:r>
            <a:r>
              <a:rPr lang="en-US" sz="1000" b="1" dirty="0">
                <a:solidFill>
                  <a:schemeClr val="accent1">
                    <a:lumMod val="75000"/>
                  </a:schemeClr>
                </a:solidFill>
                <a:latin typeface="Segoe Sans Display" pitchFamily="2" charset="0"/>
              </a:rPr>
              <a:t>MicrosoftExpertAgent</a:t>
            </a:r>
            <a:r>
              <a:rPr lang="en-US" sz="1000" b="1" dirty="0">
                <a:solidFill>
                  <a:schemeClr val="accent1">
                    <a:lumMod val="75000"/>
                  </a:schemeClr>
                </a:solidFill>
                <a:effectLst/>
                <a:latin typeface="Segoe Sans Display" pitchFamily="2" charset="0"/>
              </a:rPr>
              <a:t>_AgentFiles.zip</a:t>
            </a:r>
            <a:r>
              <a:rPr lang="en-US" sz="1000" dirty="0">
                <a:solidFill>
                  <a:schemeClr val="accent1">
                    <a:lumMod val="75000"/>
                  </a:schemeClr>
                </a:solidFill>
                <a:effectLst/>
                <a:latin typeface="Segoe Sans Display" pitchFamily="2" charset="0"/>
              </a:rPr>
              <a:t>, which can be downloaded from the </a:t>
            </a:r>
            <a:r>
              <a:rPr lang="en-US" sz="1000" dirty="0">
                <a:solidFill>
                  <a:schemeClr val="accent1">
                    <a:lumMod val="75000"/>
                  </a:schemeClr>
                </a:solidFill>
                <a:effectLst/>
                <a:latin typeface="Segoe Sans Display" pitchFamily="2" charset="0"/>
                <a:hlinkClick r:id="rId7"/>
              </a:rPr>
              <a:t>Microsoft Adoption page</a:t>
            </a:r>
            <a:r>
              <a:rPr lang="en-US" sz="1000" dirty="0">
                <a:solidFill>
                  <a:schemeClr val="accent1">
                    <a:lumMod val="75000"/>
                  </a:schemeClr>
                </a:solidFill>
                <a:effectLst/>
                <a:latin typeface="Segoe Sans Display" pitchFamily="2" charset="0"/>
              </a:rPr>
              <a:t>.</a:t>
            </a:r>
            <a:endParaRPr lang="en-US" sz="1000" dirty="0">
              <a:solidFill>
                <a:schemeClr val="accent1">
                  <a:lumMod val="75000"/>
                </a:schemeClr>
              </a:solidFill>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pic>
        <p:nvPicPr>
          <p:cNvPr id="3" name="Microsoft Expert clipchamp" descr="Microsoft Expert Agent demo video.">
            <a:hlinkClick r:id="" action="ppaction://media"/>
            <a:extLst>
              <a:ext uri="{FF2B5EF4-FFF2-40B4-BE49-F238E27FC236}">
                <a16:creationId xmlns:a16="http://schemas.microsoft.com/office/drawing/2014/main" id="{31533ACE-BC71-D4F8-1577-64A522D53521}"/>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B98CE5D7-EB9E-4328-BBE6-6FAFB6199051}" label="" lang="en-us" r:embed="rId8"/>
                        </p173:trackLst>
                      </p173:tracksInfo>
                    </p:ext>
                  </p14:extLst>
                </p14:media>
              </p:ext>
            </p:extLst>
          </p:nvPr>
        </p:nvPicPr>
        <p:blipFill>
          <a:blip r:embed="rId9"/>
          <a:stretch>
            <a:fillRect/>
          </a:stretch>
        </p:blipFill>
        <p:spPr>
          <a:xfrm>
            <a:off x="6730314" y="1383093"/>
            <a:ext cx="5008604" cy="2795816"/>
          </a:xfrm>
          <a:prstGeom prst="rect">
            <a:avLst/>
          </a:prstGeom>
        </p:spPr>
      </p:pic>
      <p:sp>
        <p:nvSpPr>
          <p:cNvPr id="13" name="TextBox 12">
            <a:extLst>
              <a:ext uri="{FF2B5EF4-FFF2-40B4-BE49-F238E27FC236}">
                <a16:creationId xmlns:a16="http://schemas.microsoft.com/office/drawing/2014/main" id="{7D67E46E-0F8D-57B9-64A3-CD1CEC10405C}"/>
              </a:ext>
            </a:extLst>
          </p:cNvPr>
          <p:cNvSpPr txBox="1"/>
          <p:nvPr/>
        </p:nvSpPr>
        <p:spPr>
          <a:xfrm>
            <a:off x="584199" y="4589871"/>
            <a:ext cx="11175181" cy="1595245"/>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Microsoft Expert</a:t>
            </a:r>
            <a:r>
              <a:rPr lang="en-US" sz="1500" b="1" baseline="30000" dirty="0"/>
              <a:t>*</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600" u="sng" dirty="0"/>
              <a:t>Increase support relevance</a:t>
            </a:r>
            <a:r>
              <a:rPr lang="en-US" sz="1600" dirty="0"/>
              <a:t> by leveraging historical troubleshooting data. Integrate with IT support or knowledge management systems with Copilot connectors. </a:t>
            </a:r>
            <a:r>
              <a:rPr lang="en-US" sz="1500" dirty="0"/>
              <a:t>(</a:t>
            </a:r>
            <a:r>
              <a:rPr lang="en-US" sz="1500" u="sng" dirty="0">
                <a:solidFill>
                  <a:schemeClr val="accent1">
                    <a:lumMod val="75000"/>
                  </a:schemeClr>
                </a:solidFill>
                <a:hlinkClick r:id="rId10">
                  <a:extLst>
                    <a:ext uri="{A12FA001-AC4F-418D-AE19-62706E023703}">
                      <ahyp:hlinkClr xmlns:ahyp="http://schemas.microsoft.com/office/drawing/2018/hyperlinkcolor" val="tx"/>
                    </a:ext>
                  </a:extLst>
                </a:hlinkClick>
              </a:rPr>
              <a:t>learn more…</a:t>
            </a:r>
            <a:r>
              <a:rPr lang="en-US" sz="1500" dirty="0"/>
              <a:t>) </a:t>
            </a:r>
          </a:p>
          <a:p>
            <a:pPr marL="198438" indent="-198438" defTabSz="582780">
              <a:lnSpc>
                <a:spcPct val="110000"/>
              </a:lnSpc>
              <a:spcBef>
                <a:spcPct val="0"/>
              </a:spcBef>
              <a:spcAft>
                <a:spcPts val="800"/>
              </a:spcAft>
              <a:buFont typeface="Segoe Sans Display" pitchFamily="2" charset="0"/>
              <a:buChar char="₋"/>
              <a:tabLst>
                <a:tab pos="2693988" algn="l"/>
              </a:tabLst>
              <a:defRPr/>
            </a:pPr>
            <a:r>
              <a:rPr lang="en-US" sz="1600" u="sng" dirty="0"/>
              <a:t>Enable customized answers</a:t>
            </a:r>
            <a:r>
              <a:rPr lang="en-US" sz="1600" dirty="0"/>
              <a:t> by connecting the agent to a SharePoint folder with your Microsoft 365 configuration and learning resources</a:t>
            </a:r>
            <a:r>
              <a:rPr lang="en-US" sz="1500" dirty="0"/>
              <a:t>. (</a:t>
            </a:r>
            <a:r>
              <a:rPr lang="en-US" sz="1500" u="sng" dirty="0">
                <a:solidFill>
                  <a:schemeClr val="accent1">
                    <a:lumMod val="75000"/>
                  </a:schemeClr>
                </a:solidFill>
                <a:hlinkClick r:id="rId11">
                  <a:extLst>
                    <a:ext uri="{A12FA001-AC4F-418D-AE19-62706E023703}">
                      <ahyp:hlinkClr xmlns:ahyp="http://schemas.microsoft.com/office/drawing/2018/hyperlinkcolor" val="tx"/>
                    </a:ext>
                  </a:extLst>
                </a:hlinkClick>
              </a:rPr>
              <a:t>learn more…</a:t>
            </a:r>
            <a:r>
              <a:rPr lang="en-US" sz="1500" dirty="0">
                <a:solidFill>
                  <a:schemeClr val="accent1">
                    <a:lumMod val="50000"/>
                  </a:schemeClr>
                </a:solidFill>
              </a:rPr>
              <a:t>)</a:t>
            </a:r>
            <a:endParaRPr lang="en-US" sz="1500" dirty="0">
              <a:solidFill>
                <a:schemeClr val="accent1">
                  <a:lumMod val="50000"/>
                </a:schemeClr>
              </a:solidFill>
              <a:cs typeface="Segoe Sans Display"/>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solidFill>
                  <a:schemeClr val="accent1">
                    <a:lumMod val="75000"/>
                  </a:schemeClr>
                </a:solidFill>
                <a:cs typeface="Segoe Sans Display"/>
                <a:hlinkClick r:id="rId12">
                  <a:extLst>
                    <a:ext uri="{A12FA001-AC4F-418D-AE19-62706E023703}">
                      <ahyp:hlinkClr xmlns:ahyp="http://schemas.microsoft.com/office/drawing/2018/hyperlinkcolor" val="tx"/>
                    </a:ext>
                  </a:extLst>
                </a:hlinkClick>
              </a:rPr>
              <a:t>* May require additional licensing and/or development </a:t>
            </a:r>
            <a:endParaRPr lang="en-US" sz="1050">
              <a:solidFill>
                <a:schemeClr val="accent1">
                  <a:lumMod val="75000"/>
                </a:schemeClr>
              </a:solidFill>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dirty="0"/>
              <a:t>Find your next Copilot agent at </a:t>
            </a:r>
            <a:r>
              <a:rPr lang="en-GB" sz="1600" dirty="0">
                <a:solidFill>
                  <a:schemeClr val="accent1">
                    <a:lumMod val="75000"/>
                  </a:schemeClr>
                </a:solidFill>
                <a:hlinkClick r:id="rId4">
                  <a:extLst>
                    <a:ext uri="{A12FA001-AC4F-418D-AE19-62706E023703}">
                      <ahyp:hlinkClr xmlns:ahyp="http://schemas.microsoft.com/office/drawing/2018/hyperlinkcolor" val="tx"/>
                    </a:ext>
                  </a:extLst>
                </a:hlinkClick>
              </a:rPr>
              <a:t>adoption.microsoft.com</a:t>
            </a:r>
            <a:endParaRPr lang="en-US" sz="1600" dirty="0">
              <a:solidFill>
                <a:schemeClr val="accent1">
                  <a:lumMod val="75000"/>
                </a:schemeClr>
              </a:solidFill>
            </a:endParaRPr>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A3D15668-1147-488D-A1C1-B3657B72A824}">
  <ds:schemaRefs>
    <ds:schemaRef ds:uri="http://schemas.microsoft.com/sharepoint/v3/contenttype/forms"/>
  </ds:schemaRefs>
</ds:datastoreItem>
</file>

<file path=customXml/itemProps2.xml><?xml version="1.0" encoding="utf-8"?>
<ds:datastoreItem xmlns:ds="http://schemas.openxmlformats.org/officeDocument/2006/customXml" ds:itemID="{3606735B-663B-46A4-B844-D9EE857676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9714C6-FED4-4EA0-8DAC-FC53BBDC8C6F}">
  <ds:schemaRefs>
    <ds:schemaRef ds:uri="http://schemas.microsoft.com/office/2006/metadata/properties"/>
    <ds:schemaRef ds:uri="http://schemas.microsoft.com/office/infopath/2007/PartnerControls"/>
    <ds:schemaRef ds:uri="64e0a3ad-3a37-4cff-beb8-cdd69c3a68b9"/>
    <ds:schemaRef ds:uri="http://schemas.microsoft.com/sharepoint/v3"/>
    <ds:schemaRef ds:uri="afefc9b0-eaf5-4f8f-8c91-d01d7cb6f86f"/>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589</Words>
  <Application>Microsoft Office PowerPoint</Application>
  <PresentationFormat>Widescreen</PresentationFormat>
  <Paragraphs>50</Paragraphs>
  <Slides>5</Slides>
  <Notes>2</Notes>
  <HiddenSlides>0</HiddenSlides>
  <MMClips>1</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Microsoft 365 Copilot Template</vt:lpstr>
      <vt:lpstr>White Template</vt:lpstr>
      <vt:lpstr>Microsoft Expert Agent</vt:lpstr>
      <vt:lpstr>Microsoft Expert Agent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2026-02-11T15:47:18Z</dcterms:created>
  <dcterms:modified xsi:type="dcterms:W3CDTF">2026-03-31T17:10:02Z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