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7FFFFFD6_1DF804D0.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omments/modernComment_7FFFFFE0_7408D7BE.xml" ContentType="application/vnd.ms-powerpoint.comment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omments/modernComment_7FFFFFE2_27B70F22.xml" ContentType="application/vnd.ms-powerpoint.comment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heme/themeOverride2.xml" ContentType="application/vnd.openxmlformats-officedocument.themeOverride+xml"/>
  <Override PartName="/ppt/notesSlides/notesSlide34.xml" ContentType="application/vnd.openxmlformats-officedocument.presentationml.notesSlide+xml"/>
  <Override PartName="/ppt/comments/modernComment_7FFFFFE6_C025B138.xml" ContentType="application/vnd.ms-powerpoint.comments+xml"/>
  <Override PartName="/ppt/notesSlides/notesSlide35.xml" ContentType="application/vnd.openxmlformats-officedocument.presentationml.notesSlide+xml"/>
  <Override PartName="/ppt/theme/themeOverride3.xml" ContentType="application/vnd.openxmlformats-officedocument.themeOverride+xml"/>
  <Override PartName="/ppt/notesSlides/notesSlide36.xml" ContentType="application/vnd.openxmlformats-officedocument.presentationml.notesSlide+xml"/>
  <Override PartName="/ppt/comments/modernComment_7FFFFFE8_7859703C.xml" ContentType="application/vnd.ms-powerpoint.comments+xml"/>
  <Override PartName="/ppt/theme/themeOverride4.xml" ContentType="application/vnd.openxmlformats-officedocument.themeOverride+xml"/>
  <Override PartName="/ppt/notesSlides/notesSlide37.xml" ContentType="application/vnd.openxmlformats-officedocument.presentationml.notesSlide+xml"/>
  <Override PartName="/ppt/comments/modernComment_7FFFFFE9_26C89988.xml" ContentType="application/vnd.ms-powerpoint.comments+xml"/>
  <Override PartName="/ppt/theme/themeOverride5.xml" ContentType="application/vnd.openxmlformats-officedocument.themeOverride+xml"/>
  <Override PartName="/ppt/notesSlides/notesSlide38.xml" ContentType="application/vnd.openxmlformats-officedocument.presentationml.notesSlide+xml"/>
  <Override PartName="/ppt/comments/modernComment_7FFFFFEA_1BA501CC.xml" ContentType="application/vnd.ms-powerpoint.comments+xml"/>
  <Override PartName="/ppt/theme/themeOverride6.xml" ContentType="application/vnd.openxmlformats-officedocument.themeOverride+xml"/>
  <Override PartName="/ppt/notesSlides/notesSlide3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4" r:id="rId4"/>
  </p:sldMasterIdLst>
  <p:notesMasterIdLst>
    <p:notesMasterId r:id="rId47"/>
  </p:notesMasterIdLst>
  <p:sldIdLst>
    <p:sldId id="2147483586" r:id="rId5"/>
    <p:sldId id="2147483587" r:id="rId6"/>
    <p:sldId id="2147483588" r:id="rId7"/>
    <p:sldId id="2147483589" r:id="rId8"/>
    <p:sldId id="2147483590" r:id="rId9"/>
    <p:sldId id="2147483591" r:id="rId10"/>
    <p:sldId id="2147483592" r:id="rId11"/>
    <p:sldId id="2147483593" r:id="rId12"/>
    <p:sldId id="2147483594" r:id="rId13"/>
    <p:sldId id="2147483595" r:id="rId14"/>
    <p:sldId id="2147483596" r:id="rId15"/>
    <p:sldId id="2147483597" r:id="rId16"/>
    <p:sldId id="2147483598" r:id="rId17"/>
    <p:sldId id="2147483599" r:id="rId18"/>
    <p:sldId id="2147483600" r:id="rId19"/>
    <p:sldId id="2147483601" r:id="rId20"/>
    <p:sldId id="2147483602" r:id="rId21"/>
    <p:sldId id="2147483603" r:id="rId22"/>
    <p:sldId id="2147483604" r:id="rId23"/>
    <p:sldId id="2147483605" r:id="rId24"/>
    <p:sldId id="2147483606" r:id="rId25"/>
    <p:sldId id="2147483607" r:id="rId26"/>
    <p:sldId id="2147483608" r:id="rId27"/>
    <p:sldId id="2147483609" r:id="rId28"/>
    <p:sldId id="2147483610" r:id="rId29"/>
    <p:sldId id="2147483611" r:id="rId30"/>
    <p:sldId id="2147483612" r:id="rId31"/>
    <p:sldId id="2147483613" r:id="rId32"/>
    <p:sldId id="2147483614" r:id="rId33"/>
    <p:sldId id="2147483615" r:id="rId34"/>
    <p:sldId id="2147483616" r:id="rId35"/>
    <p:sldId id="2147483617" r:id="rId36"/>
    <p:sldId id="2147483618" r:id="rId37"/>
    <p:sldId id="2147483619" r:id="rId38"/>
    <p:sldId id="2147483620" r:id="rId39"/>
    <p:sldId id="2147483621" r:id="rId40"/>
    <p:sldId id="2147483622" r:id="rId41"/>
    <p:sldId id="2147483623" r:id="rId42"/>
    <p:sldId id="2147483624" r:id="rId43"/>
    <p:sldId id="2147483625" r:id="rId44"/>
    <p:sldId id="2147483626" r:id="rId45"/>
    <p:sldId id="2147483627" r:id="rId4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5C413360-0402-414C-BF13-B3C18722DD89}">
          <p14:sldIdLst>
            <p14:sldId id="2147483586"/>
            <p14:sldId id="2147483587"/>
          </p14:sldIdLst>
        </p14:section>
        <p14:section name="The Setup" id="{59FBA6B2-EBFC-4643-9DFF-BEEF815F16F0}">
          <p14:sldIdLst>
            <p14:sldId id="2147483588"/>
            <p14:sldId id="2147483589"/>
            <p14:sldId id="2147483590"/>
            <p14:sldId id="2147483591"/>
            <p14:sldId id="2147483592"/>
            <p14:sldId id="2147483593"/>
          </p14:sldIdLst>
        </p14:section>
        <p14:section name="The Program" id="{8D8A4F6E-97C6-42A1-8C5B-7D771404DCBA}">
          <p14:sldIdLst>
            <p14:sldId id="2147483594"/>
            <p14:sldId id="2147483595"/>
            <p14:sldId id="2147483596"/>
            <p14:sldId id="2147483597"/>
            <p14:sldId id="2147483598"/>
            <p14:sldId id="2147483599"/>
          </p14:sldIdLst>
        </p14:section>
        <p14:section name="The Process" id="{C6F38057-3E48-4E92-A403-8972D68077A3}">
          <p14:sldIdLst>
            <p14:sldId id="2147483600"/>
            <p14:sldId id="2147483601"/>
            <p14:sldId id="2147483602"/>
            <p14:sldId id="2147483603"/>
            <p14:sldId id="2147483604"/>
            <p14:sldId id="2147483605"/>
            <p14:sldId id="2147483606"/>
            <p14:sldId id="2147483607"/>
            <p14:sldId id="2147483608"/>
            <p14:sldId id="2147483609"/>
            <p14:sldId id="2147483610"/>
          </p14:sldIdLst>
        </p14:section>
        <p14:section name="Mock Scenario Walkthrough" id="{B8BDCA16-5C83-48D3-AB4B-0A4F1AE6A23C}">
          <p14:sldIdLst>
            <p14:sldId id="2147483611"/>
            <p14:sldId id="2147483612"/>
            <p14:sldId id="2147483613"/>
            <p14:sldId id="2147483614"/>
          </p14:sldIdLst>
        </p14:section>
        <p14:section name="Customer Zero" id="{0E780960-5BFC-4671-B450-B0CD516FCB1D}">
          <p14:sldIdLst>
            <p14:sldId id="2147483615"/>
            <p14:sldId id="2147483616"/>
            <p14:sldId id="2147483617"/>
            <p14:sldId id="2147483618"/>
          </p14:sldIdLst>
        </p14:section>
        <p14:section name="Close" id="{50944205-571F-4D4A-997C-05029765EBD1}">
          <p14:sldIdLst>
            <p14:sldId id="2147483619"/>
            <p14:sldId id="2147483620"/>
            <p14:sldId id="2147483621"/>
            <p14:sldId id="2147483622"/>
          </p14:sldIdLst>
        </p14:section>
        <p14:section name="Appendix" id="{FD293512-41C9-4204-AAE9-87F3304CA385}">
          <p14:sldIdLst>
            <p14:sldId id="2147483623"/>
            <p14:sldId id="2147483624"/>
            <p14:sldId id="2147483625"/>
            <p14:sldId id="2147483626"/>
            <p14:sldId id="2147483627"/>
          </p14:sldIdLst>
        </p14:section>
      </p14:sectionLst>
    </p:ext>
    <p:ext uri="{EFAFB233-063F-42B5-8137-9DF3F51BA10A}">
      <p15:sldGuideLst xmlns:p15="http://schemas.microsoft.com/office/powerpoint/2012/main">
        <p15:guide id="1" orient="horz" pos="2112" userDrawn="1">
          <p15:clr>
            <a:srgbClr val="A4A3A4"/>
          </p15:clr>
        </p15:guide>
        <p15:guide id="2" pos="386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0F1F308-5D90-E94F-076C-0C890E9E8B20}" name="Jorie Foss" initials="JF" userId="S::jofoss@microsoft.com::3529ba5d-3b79-4894-8c41-447e98d9ed46" providerId="AD"/>
  <p188:author id="{DFB05A36-7AFB-DB8D-4434-19306ED50EFD}" name="Sophie Ke" initials="SK" userId="S::sophieke@microsoft.com::e539e9bb-1b72-4997-9908-c2f63daa4d85" providerId="AD"/>
  <p188:author id="{CA1C1B55-90D6-BC7F-2246-A5DE8E0F7AF1}" name="Abby Schilbach" initials="AS" userId="S::abschilb@microsoft.com::9953f439-b9e3-4315-8973-e36f01fd827b" providerId="AD"/>
  <p188:author id="{C51FA080-0629-EF6B-172F-F5BDFE2C3506}" name="Giddel Kharpuri [Chillibreeze]" initials="GK" userId="S::giddel.k@chillibreeze.com::4614e8ca-23d8-41fe-bba1-b51f125b05e8" providerId="AD"/>
  <p188:author id="{E30E8E88-B68D-6DD8-DC5A-E6CB1151AD3A}" name="Adrian Abrams" initials="AA" userId="S::t-aabrams@microsoft.com::a2fd6b19-e27a-4cb3-8016-5fccb1a67760" providerId="AD"/>
  <p188:author id="{B0965691-8B63-8B0D-D5D1-DC33A05E720F}" name="Deep Kharkrang [Chillibreeze]" initials="DK" userId="S::deep.k@chillibreeze.com::68e43959-3734-4405-8692-e1178bec1062" providerId="AD"/>
  <p188:author id="{E8EC75C1-0FCF-ED87-4118-8F30F08AD49A}" name="Johnny McCormick" initials="JM" userId="S::johmccormick@microsoft.com::f54c84eb-e736-430f-bc63-375660edb57c" providerId="AD"/>
  <p188:author id="{F2C80AC8-2C18-F61E-5121-87A0E5AF864F}" name="Echwa Wann [Chillibreeze]" initials="EW" userId="S::echwa.w@chillibreeze.com::d264f56e-4253-4ef0-b6b8-62b639b3d2d6" providerId="AD"/>
  <p188:author id="{B193D1ED-6FB4-9DF4-07BC-8AC89E28754F}" name="Mike Walsh" initials="MW" userId="S::mikewalsh@microsoft.com::bc8f4e96-7e26-46ac-9dfd-886fde7a4f9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A4A3A4"/>
    <a:srgbClr val="5ACBF0"/>
    <a:srgbClr val="4FC48A"/>
    <a:srgbClr val="C7D6E3"/>
    <a:srgbClr val="FBAE40"/>
    <a:srgbClr val="8B2533"/>
    <a:srgbClr val="1F6E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guide orient="horz" pos="2112"/>
        <p:guide pos="3864"/>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omments/modernComment_7FFFFFD6_1DF804D0.xml><?xml version="1.0" encoding="utf-8"?>
<p188:cmLst xmlns:a="http://schemas.openxmlformats.org/drawingml/2006/main" xmlns:r="http://schemas.openxmlformats.org/officeDocument/2006/relationships" xmlns:p188="http://schemas.microsoft.com/office/powerpoint/2018/8/main">
  <p188:cm id="{D53A1DDF-FFC4-44C1-A73B-68C8E3CB06D0}" authorId="{E30E8E88-B68D-6DD8-DC5A-E6CB1151AD3A}" status="resolved" created="2026-07-14T19:52:12.741" complete="100000">
    <ac:deMkLst xmlns:ac="http://schemas.microsoft.com/office/drawing/2013/main/command">
      <pc:docMk xmlns:pc="http://schemas.microsoft.com/office/powerpoint/2013/main/command"/>
      <pc:sldMk xmlns:pc="http://schemas.microsoft.com/office/powerpoint/2013/main/command" cId="2268200922" sldId="2147483520"/>
      <ac:spMk id="97" creationId="{00000000-0000-0000-0000-000000000000}"/>
    </ac:deMkLst>
    <p188:txBody>
      <a:bodyPr/>
      <a:lstStyle/>
      <a:p>
        <a:r>
          <a:rPr lang="en-US"/>
          <a:t>Come back to this slide and put a description to anchor the slide similar to the others</a:t>
        </a:r>
      </a:p>
    </p188:txBody>
  </p188:cm>
</p188:cmLst>
</file>

<file path=ppt/comments/modernComment_7FFFFFE0_7408D7BE.xml><?xml version="1.0" encoding="utf-8"?>
<p188:cmLst xmlns:a="http://schemas.openxmlformats.org/drawingml/2006/main" xmlns:r="http://schemas.openxmlformats.org/officeDocument/2006/relationships" xmlns:p188="http://schemas.microsoft.com/office/powerpoint/2018/8/main">
  <p188:cm id="{DE4BFFE5-C9D1-4301-B79B-F14877D24486}" authorId="{A0F1F308-5D90-E94F-076C-0C890E9E8B20}" status="resolved" created="2026-07-21T20:59:52.365" complete="100000">
    <pc:sldMkLst xmlns:pc="http://schemas.microsoft.com/office/powerpoint/2013/main/command">
      <pc:docMk/>
      <pc:sldMk cId="1825632445" sldId="2147483535"/>
    </pc:sldMkLst>
    <p188:txBody>
      <a:bodyPr/>
      <a:lstStyle/>
      <a:p>
        <a:r>
          <a:rPr lang="en-US"/>
          <a:t>We are working on some new C0 assets (just FYI). If we get those in time, we should add the link here.</a:t>
        </a:r>
      </a:p>
    </p188:txBody>
  </p188:cm>
</p188:cmLst>
</file>

<file path=ppt/comments/modernComment_7FFFFFE2_27B70F22.xml><?xml version="1.0" encoding="utf-8"?>
<p188:cmLst xmlns:a="http://schemas.openxmlformats.org/drawingml/2006/main" xmlns:r="http://schemas.openxmlformats.org/officeDocument/2006/relationships" xmlns:p188="http://schemas.microsoft.com/office/powerpoint/2018/8/main">
  <p188:cm id="{DE2D5464-BB21-44FB-8A4B-AC833A16D69E}" authorId="{CA1C1B55-90D6-BC7F-2246-A5DE8E0F7AF1}" status="resolved" created="2026-07-22T20:49:35.297" complete="100000">
    <ac:deMkLst xmlns:ac="http://schemas.microsoft.com/office/drawing/2013/main/command">
      <pc:docMk xmlns:pc="http://schemas.microsoft.com/office/powerpoint/2013/main/command"/>
      <pc:sldMk xmlns:pc="http://schemas.microsoft.com/office/powerpoint/2013/main/command" cId="1601291876" sldId="2147483547"/>
      <ac:spMk id="162" creationId="{7DD6FE5D-F7B7-8834-4D41-E46200DC096F}"/>
    </ac:deMkLst>
    <p188:txBody>
      <a:bodyPr/>
      <a:lstStyle/>
      <a:p>
        <a:r>
          <a:rPr lang="en-US"/>
          <a:t>I wouldn't show Cowork here -&gt; we have not technically marketed Cowork as an agent, and the A365 capabilities that are available for Cowork are 'seeded' and not 'premium' A365 value</a:t>
        </a:r>
      </a:p>
    </p188:txBody>
  </p188:cm>
</p188:cmLst>
</file>

<file path=ppt/comments/modernComment_7FFFFFE6_C025B138.xml><?xml version="1.0" encoding="utf-8"?>
<p188:cmLst xmlns:a="http://schemas.openxmlformats.org/drawingml/2006/main" xmlns:r="http://schemas.openxmlformats.org/officeDocument/2006/relationships" xmlns:p188="http://schemas.microsoft.com/office/powerpoint/2018/8/main">
  <p188:cm id="{C1F770E6-A018-4D29-A0A1-3388873582F9}" authorId="{E30E8E88-B68D-6DD8-DC5A-E6CB1151AD3A}" status="resolved" created="2026-07-20T20:22:16.655" startDate="2026-07-20T20:22:16.655" dueDate="2026-07-20T20:22:16.655" assignedTo="{B193D1ED-6FB4-9DF4-07BC-8AC89E28754F}" complete="100000" title="@Mike Walsh check this out as a closing slide. Pretty much ripped from the A365 Short Pitch Deck since this is a practical playbook, I figured a practical close would make sense. You can find the slide I used on page 17 at the link (https://microsoft.…">
    <ac:txMkLst xmlns:ac="http://schemas.microsoft.com/office/drawing/2013/main/command">
      <pc:docMk xmlns:pc="http://schemas.microsoft.com/office/powerpoint/2013/main/command"/>
      <pc:sldMk xmlns:pc="http://schemas.microsoft.com/office/powerpoint/2013/main/command" cId="558983191" sldId="2147483567"/>
      <ac:spMk id="97" creationId="{00000000-0000-0000-0000-000000000000}"/>
      <ac:txMk cp="0" len="26">
        <ac:context len="27" hash="1253666701"/>
      </ac:txMk>
    </ac:txMkLst>
    <p188:txBody>
      <a:bodyPr/>
      <a:lstStyle/>
      <a:p>
        <a:r>
          <a:rPr lang="en-US"/>
          <a:t>[@Mike Walsh] check this out as a closing slide. Pretty much ripped from the A365 Short Pitch Deck since this is a practical playbook, I figured a practical close would make sense. You can find the slide I used on page 17 at the link (https://microsoft.seismic.com/apps/doccenter/063a38f4-06e8-404d-bcfb-362e97a9acc3/doc/%252Fdd75d82158-cdba-b738-2498-b80d66095039%252FdfYTZjNDRiZDMtMzEwZS1kNWZkLTNjOGEtNjliYWJjMjhmMmUw%252CPT0%253D%252CUHJvZHVjdCBQaXRjaCBEZWNr%252Flf6d765086-ee7a-49bd-984e-4daeef0d8281//</a:t>
        </a:r>
      </a:p>
    </p188:txBody>
    <p188:extLst>
      <p:ext xmlns:p="http://schemas.openxmlformats.org/presentationml/2006/main" uri="{5BB2D875-25FF-4072-B9AC-8F64D62656EB}">
        <p228:taskDetails xmlns:p228="http://schemas.microsoft.com/office/powerpoint/2022/08/main">
          <p228:history>
            <p228:event time="2026-07-20T20:22:16.655" id="{5909852D-AB3C-4F90-A002-A9792C13A50D}">
              <p228:atrbtn authorId="{E30E8E88-B68D-6DD8-DC5A-E6CB1151AD3A}"/>
              <p228:anchr>
                <p228:comment id="{C1F770E6-A018-4D29-A0A1-3388873582F9}"/>
              </p228:anchr>
              <p228:add/>
            </p228:event>
            <p228:event time="2026-07-20T20:22:16.655" id="{F1B31D3D-7520-46F5-A4C9-C38CE3B4F5EC}">
              <p228:atrbtn authorId="{E30E8E88-B68D-6DD8-DC5A-E6CB1151AD3A}"/>
              <p228:anchr>
                <p228:comment id="{C1F770E6-A018-4D29-A0A1-3388873582F9}"/>
              </p228:anchr>
              <p228:asgn authorId="{B193D1ED-6FB4-9DF4-07BC-8AC89E28754F}"/>
            </p228:event>
            <p228:event time="2026-07-20T20:22:16.655" id="{496F8EC2-9012-481B-889E-7E64AFAC9F9B}">
              <p228:atrbtn authorId="{E30E8E88-B68D-6DD8-DC5A-E6CB1151AD3A}"/>
              <p228:anchr>
                <p228:comment id="{C1F770E6-A018-4D29-A0A1-3388873582F9}"/>
              </p228:anchr>
              <p228:title val="@Mike Walsh check this out as a closing slide. Pretty much ripped from the A365 Short Pitch Deck since this is a practical playbook, I figured a practical close would make sense. You can find the slide I used on page 17 at the link (https://microsoft.…"/>
            </p228:event>
            <p228:event time="2026-07-20T20:22:16.655" id="{F165EC59-7551-4274-8C8B-7971A980B791}">
              <p228:atrbtn authorId="{E30E8E88-B68D-6DD8-DC5A-E6CB1151AD3A}"/>
              <p228:anchr>
                <p228:comment id="{C1F770E6-A018-4D29-A0A1-3388873582F9}"/>
              </p228:anchr>
              <p228:date stDt="2026-07-20T20:22:16.655" endDt="2026-07-20T20:22:16.655"/>
            </p228:event>
            <p228:event time="2026-07-27T18:21:41.815" id="{EAE99762-C31B-43A8-A987-75702A7C9642}">
              <p228:atrbtn authorId="{E30E8E88-B68D-6DD8-DC5A-E6CB1151AD3A}"/>
              <p228:anchr>
                <p228:comment id="{00000000-0000-0000-0000-000000000000}"/>
              </p228:anchr>
              <p228:pcntCmplt val="100000"/>
            </p228:event>
          </p228:history>
        </p228:taskDetails>
      </p:ext>
    </p188:extLst>
  </p188:cm>
</p188:cmLst>
</file>

<file path=ppt/comments/modernComment_7FFFFFE8_7859703C.xml><?xml version="1.0" encoding="utf-8"?>
<p188:cmLst xmlns:a="http://schemas.openxmlformats.org/drawingml/2006/main" xmlns:r="http://schemas.openxmlformats.org/officeDocument/2006/relationships" xmlns:p188="http://schemas.microsoft.com/office/powerpoint/2018/8/main">
  <p188:cm id="{FE4DE2E8-3141-4A13-B7DB-DB90A72C0642}" authorId="{E30E8E88-B68D-6DD8-DC5A-E6CB1151AD3A}" status="resolved" created="2026-07-14T20:22:36.704" complete="100000">
    <ac:deMkLst xmlns:ac="http://schemas.microsoft.com/office/drawing/2013/main/command">
      <pc:docMk xmlns:pc="http://schemas.microsoft.com/office/powerpoint/2013/main/command"/>
      <pc:sldMk xmlns:pc="http://schemas.microsoft.com/office/powerpoint/2013/main/command" cId="1979759168" sldId="2147483540"/>
      <ac:spMk id="97" creationId="{00000000-0000-0000-0000-000000000000}"/>
    </ac:deMkLst>
    <p188:txBody>
      <a:bodyPr/>
      <a:lstStyle/>
      <a:p>
        <a:r>
          <a:rPr lang="en-US"/>
          <a:t>Find the AKA links for all of this and put it there (not everything has an AKA link, but I can create one!)</a:t>
        </a:r>
      </a:p>
    </p188:txBody>
  </p188:cm>
  <p188:cm id="{88BFE417-F962-4FF2-A1A7-119489C3F0B4}" authorId="{E30E8E88-B68D-6DD8-DC5A-E6CB1151AD3A}" status="resolved" created="2026-07-27T17:28:14.004" complete="100000">
    <ac:deMkLst xmlns:ac="http://schemas.microsoft.com/office/drawing/2013/main/command">
      <pc:docMk xmlns:pc="http://schemas.microsoft.com/office/powerpoint/2013/main/command"/>
      <pc:sldMk xmlns:pc="http://schemas.microsoft.com/office/powerpoint/2013/main/command" cId="1979759168" sldId="2147483540"/>
      <ac:spMk id="164" creationId="{00000000-0000-0000-0000-000000000000}"/>
    </ac:deMkLst>
    <p188:txBody>
      <a:bodyPr/>
      <a:lstStyle/>
      <a:p>
        <a:r>
          <a:rPr lang="en-US"/>
          <a:t>This is a placeholder for when the actual inside track article releases</a:t>
        </a:r>
      </a:p>
    </p188:txBody>
  </p188:cm>
</p188:cmLst>
</file>

<file path=ppt/comments/modernComment_7FFFFFE9_26C89988.xml><?xml version="1.0" encoding="utf-8"?>
<p188:cmLst xmlns:a="http://schemas.openxmlformats.org/drawingml/2006/main" xmlns:r="http://schemas.openxmlformats.org/officeDocument/2006/relationships" xmlns:p188="http://schemas.microsoft.com/office/powerpoint/2018/8/main">
  <p188:cm id="{778D359E-06B7-4DA8-A6C5-56161B20EAE5}" authorId="{E30E8E88-B68D-6DD8-DC5A-E6CB1151AD3A}" status="resolved" created="2026-07-22T22:01:48.794" complete="100000">
    <ac:txMkLst xmlns:ac="http://schemas.microsoft.com/office/drawing/2013/main/command">
      <pc:docMk xmlns:pc="http://schemas.microsoft.com/office/powerpoint/2013/main/command"/>
      <pc:sldMk xmlns:pc="http://schemas.microsoft.com/office/powerpoint/2013/main/command" cId="4081154229" sldId="2147483570"/>
      <ac:spMk id="141" creationId="{00000000-0000-0000-0000-000000000000}"/>
      <ac:txMk cp="0" len="18">
        <ac:context len="432" hash="31772461"/>
      </ac:txMk>
    </ac:txMkLst>
    <p188:txBody>
      <a:bodyPr/>
      <a:lstStyle/>
      <a:p>
        <a:r>
          <a:rPr lang="en-US"/>
          <a:t>[@Abby Schilbach] just added this as a call out for Purview. Thoughts?</a:t>
        </a:r>
      </a:p>
    </p188:txBody>
  </p188:cm>
</p188:cmLst>
</file>

<file path=ppt/comments/modernComment_7FFFFFEA_1BA501CC.xml><?xml version="1.0" encoding="utf-8"?>
<p188:cmLst xmlns:a="http://schemas.openxmlformats.org/drawingml/2006/main" xmlns:r="http://schemas.openxmlformats.org/officeDocument/2006/relationships" xmlns:p188="http://schemas.microsoft.com/office/powerpoint/2018/8/main">
  <p188:cm id="{E28E4199-6231-4A6D-AEE1-A292F54445B5}" authorId="{E30E8E88-B68D-6DD8-DC5A-E6CB1151AD3A}" status="resolved" created="2026-07-22T18:52:35.736" startDate="2026-07-22T18:52:35.736" dueDate="2026-07-22T18:52:35.736" assignedTo="{A0F1F308-5D90-E94F-076C-0C890E9E8B20}" complete="100000" title="@Jorie Foss given your comment earlier in the presentation about customers being confused about Agent ID, I created this new slide as a standalone in the appendix. I pulled al of the verbiage from the Learn article. Thoughts on placement here? Figured …">
    <pc:sldMkLst xmlns:pc="http://schemas.microsoft.com/office/powerpoint/2013/main/command">
      <pc:docMk/>
      <pc:sldMk cId="121276910" sldId="2147483569"/>
    </pc:sldMkLst>
    <p188:txBody>
      <a:bodyPr/>
      <a:lstStyle/>
      <a:p>
        <a:r>
          <a:rPr lang="en-US"/>
          <a:t>[@Jorie Foss] given your comment earlier in the presentation about customers being confused about Agent ID, I created this new slide as a standalone in the appendix. I pulled al of the verbiage from the Learn article.
Thoughts on placement here? Figured I'd do a callout earlier in the playbook where I first mention Agent ID and telling customers they can learn more in the appendix</a:t>
        </a:r>
      </a:p>
    </p188:txBody>
    <p188:extLst>
      <p:ext xmlns:p="http://schemas.openxmlformats.org/presentationml/2006/main" uri="{5BB2D875-25FF-4072-B9AC-8F64D62656EB}">
        <p228:taskDetails xmlns:p228="http://schemas.microsoft.com/office/powerpoint/2022/08/main">
          <p228:history>
            <p228:event time="2026-07-22T18:52:35.736" id="{7D0E1FB6-CF67-46EE-A019-9353EE435C43}">
              <p228:atrbtn authorId="{E30E8E88-B68D-6DD8-DC5A-E6CB1151AD3A}"/>
              <p228:anchr>
                <p228:comment id="{E28E4199-6231-4A6D-AEE1-A292F54445B5}"/>
              </p228:anchr>
              <p228:add/>
            </p228:event>
            <p228:event time="2026-07-22T18:52:35.736" id="{1BE0EC5E-0D45-407A-A748-595381AA18BE}">
              <p228:atrbtn authorId="{E30E8E88-B68D-6DD8-DC5A-E6CB1151AD3A}"/>
              <p228:anchr>
                <p228:comment id="{E28E4199-6231-4A6D-AEE1-A292F54445B5}"/>
              </p228:anchr>
              <p228:asgn authorId="{A0F1F308-5D90-E94F-076C-0C890E9E8B20}"/>
            </p228:event>
            <p228:event time="2026-07-22T18:52:35.736" id="{42D790FE-EA0B-4930-B77E-B3728B784EA8}">
              <p228:atrbtn authorId="{E30E8E88-B68D-6DD8-DC5A-E6CB1151AD3A}"/>
              <p228:anchr>
                <p228:comment id="{E28E4199-6231-4A6D-AEE1-A292F54445B5}"/>
              </p228:anchr>
              <p228:title val="@Jorie Foss given your comment earlier in the presentation about customers being confused about Agent ID, I created this new slide as a standalone in the appendix. I pulled al of the verbiage from the Learn article. Thoughts on placement here? Figured …"/>
            </p228:event>
            <p228:event time="2026-07-22T18:52:35.736" id="{392EE6C0-6FA9-4727-95DF-32294C085BC2}">
              <p228:atrbtn authorId="{E30E8E88-B68D-6DD8-DC5A-E6CB1151AD3A}"/>
              <p228:anchr>
                <p228:comment id="{E28E4199-6231-4A6D-AEE1-A292F54445B5}"/>
              </p228:anchr>
              <p228:date stDt="2026-07-22T18:52:35.736" endDt="2026-07-22T18:52:35.736"/>
            </p228:event>
            <p228:event time="2026-07-28T23:54:55.701" id="{D2FF2849-B81D-4966-AB45-049BCC540CCD}">
              <p228:atrbtn authorId="{E30E8E88-B68D-6DD8-DC5A-E6CB1151AD3A}"/>
              <p228:anchr>
                <p228:comment id="{00000000-0000-0000-0000-000000000000}"/>
              </p228:anchr>
              <p228:pcntCmplt val="100000"/>
            </p228:event>
          </p228:history>
        </p228:taskDetail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359DBEE2-C453-4D68-9F9A-9CCC384B6496}" type="datetimeFigureOut">
              <a:t>9/14/2026</a:t>
            </a:fld>
            <a:endParaRPr lang="en-US"/>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C9966927-AAA8-40FB-A537-5A0EA0830104}" type="slidenum">
              <a:t>‹#›</a:t>
            </a:fld>
            <a:endParaRPr lang="en-US"/>
          </a:p>
        </p:txBody>
      </p:sp>
    </p:spTree>
    <p:extLst>
      <p:ext uri="{BB962C8B-B14F-4D97-AF65-F5344CB8AC3E}">
        <p14:creationId xmlns:p14="http://schemas.microsoft.com/office/powerpoint/2010/main" val="2439198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3" y="1524000"/>
            <a:ext cx="7312026" cy="41132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3" y="1524000"/>
            <a:ext cx="7312026" cy="41132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3" y="1524000"/>
            <a:ext cx="7312026" cy="41132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3" y="1524000"/>
            <a:ext cx="7312026" cy="41132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3" y="1524000"/>
            <a:ext cx="7312026" cy="41132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3" y="1524000"/>
            <a:ext cx="7312026" cy="41132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3" y="1524000"/>
            <a:ext cx="7312026" cy="41132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3" y="1524000"/>
            <a:ext cx="7312026" cy="41132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3" y="1524000"/>
            <a:ext cx="7312026" cy="41132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3" y="1524000"/>
            <a:ext cx="7312026" cy="41132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3" y="1524000"/>
            <a:ext cx="7312026" cy="41132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3" y="1524000"/>
            <a:ext cx="7312026" cy="41132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3" y="1524000"/>
            <a:ext cx="7312026" cy="41132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3" y="1524000"/>
            <a:ext cx="7312026" cy="41132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3" y="1524000"/>
            <a:ext cx="7312026" cy="41132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3" y="1524000"/>
            <a:ext cx="7312026" cy="41132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3" y="1524000"/>
            <a:ext cx="7312026" cy="41132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3" y="1524000"/>
            <a:ext cx="7312026" cy="41132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3" y="1524000"/>
            <a:ext cx="7312026" cy="41132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3" y="1524000"/>
            <a:ext cx="7312026" cy="41132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nvSpPr>
        <p:spPr/>
        <p:txBody>
          <a:bodyPr/>
          <a:lstStyle/>
          <a:p>
            <a:r>
              <a:t>Appendix - Go Deeper: Agent 365 SDK, with Microsoft Purview SDK footnote. ALL Purview footnote copy is quoted verbatim from Microsoft Learn - Microsoft Purview Developer Platform (https://learn.microsoft.com/en-us/purview/developer/): </a:t>
            </a:r>
            <a:r>
              <a:rPr lang="en-US"/>
              <a:t>’Microsoft </a:t>
            </a:r>
            <a:r>
              <a:t>Purview Developer Platform provides capabilities to integrate your agents and apps with Microsoft Purview to help govern, protect, and manage data</a:t>
            </a:r>
            <a:r>
              <a:rPr lang="en-US"/>
              <a:t>.’ </a:t>
            </a:r>
            <a:r>
              <a:t>| </a:t>
            </a:r>
            <a:r>
              <a:rPr lang="en-US"/>
              <a:t>’It </a:t>
            </a:r>
            <a:r>
              <a:t>offers a fast time-to-value integration pathway for developers to incorporate data protection features into their enterprise apps and agents, ensuring robust enterprise security</a:t>
            </a:r>
            <a:r>
              <a:rPr lang="en-US"/>
              <a:t>.’
</a:t>
            </a:r>
            <a:r>
              <a:t>Additional VERBATIM sentences available if you want more detail (from https://learn.microsoft.com/en-us/agent-framework/integrations/purview): </a:t>
            </a:r>
            <a:r>
              <a:rPr lang="en-US"/>
              <a:t>’Microsoft </a:t>
            </a:r>
            <a:r>
              <a:t>Purview provides enterprise-grade data security, compliance, and governance capabilities for AI applications</a:t>
            </a:r>
            <a:r>
              <a:rPr lang="en-US"/>
              <a:t>.’ </a:t>
            </a:r>
            <a:r>
              <a:t>| </a:t>
            </a:r>
            <a:r>
              <a:rPr lang="en-US"/>
              <a:t>’By </a:t>
            </a:r>
            <a:r>
              <a:t>integrating Purview APIs within the Agent Framework SDK, developers can build intelligent agents that are secure by design, while ensuring sensitive data in prompts and responses are protected and compliant with organizational policies</a:t>
            </a:r>
            <a:r>
              <a:rPr lang="en-US"/>
              <a:t>.’ </a:t>
            </a:r>
            <a:r>
              <a:t>| Why integrate: </a:t>
            </a:r>
            <a:r>
              <a:rPr lang="en-US"/>
              <a:t>’Prevent </a:t>
            </a:r>
            <a:r>
              <a:t>sensitive data leaks: Inline blocking of sensitive content based on Data Loss Prevention (DLP) policies</a:t>
            </a:r>
            <a:r>
              <a:rPr lang="en-US"/>
              <a:t>.’ </a:t>
            </a:r>
            <a:r>
              <a:t>and </a:t>
            </a:r>
            <a:r>
              <a:rPr lang="en-US"/>
              <a:t>’Enable </a:t>
            </a:r>
            <a:r>
              <a:t>governance: Log AI interactions in Purview for Audit, Communication Compliance, Insider Risk Management, eDiscovery, and Data Lifecycle Management</a:t>
            </a:r>
            <a:r>
              <a:rPr lang="en-US"/>
              <a:t>.’ </a:t>
            </a:r>
            <a:r>
              <a:t>| Mechanism: </a:t>
            </a:r>
            <a:r>
              <a:rPr lang="en-US"/>
              <a:t>’In </a:t>
            </a:r>
            <a:r>
              <a:t>your </a:t>
            </a:r>
            <a:r>
              <a:rPr lang="en-US"/>
              <a:t>agent’s </a:t>
            </a:r>
            <a:r>
              <a:t>workflow middleware pipeline, you can add Microsoft Purview policy middleware to intercept prompts and responses to determine if they meet the policies set up in Microsoft Purview</a:t>
            </a:r>
            <a:r>
              <a:rPr lang="en-US"/>
              <a:t>.’
</a:t>
            </a:r>
            <a:r>
              <a:t>Relocated from slide to notes to make room for the footnote (original SDK closing line, restore on-slide if wanted): </a:t>
            </a:r>
            <a:r>
              <a:rPr lang="en-US"/>
              <a:t>’Who</a:t>
            </a:r>
            <a:r>
              <a:t>: platform and developer teams - a build-side task, not an admin one. The playbook covers the admin decisions; the SDK (and CLI) are the on-ramp</a:t>
            </a:r>
            <a:r>
              <a:rPr lang="en-US"/>
              <a:t>.’</a:t>
            </a:r>
            <a:r>
              <a:t> Licensing (E5) intentionally omitted - dates fast, not observability.</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nvSpPr>
        <p:spPr/>
        <p:txBody>
          <a:bodyPr/>
          <a:lstStyle/>
          <a:p>
            <a:r>
              <a:t>Appendix - Go Deeper: Microsoft Entra Agent ID. All body copy is quoted verbatim from Microsoft Learn - What is Microsoft Entra Agent ID (https://learn.microsoft.com/en-us/entra/agent-id/what-is-microsoft-entra-agent-id). Additional verbatim sentences available to pull if needed: </a:t>
            </a:r>
            <a:r>
              <a:rPr lang="en-US"/>
              <a:t>’Microsoft </a:t>
            </a:r>
            <a:r>
              <a:t>Entra Agent ID addresses these needs by providing a unified platform for managing agent identities at enterprise scale</a:t>
            </a:r>
            <a:r>
              <a:rPr lang="en-US"/>
              <a:t>.’ </a:t>
            </a:r>
            <a:r>
              <a:t>| </a:t>
            </a:r>
            <a:r>
              <a:rPr lang="en-US"/>
              <a:t>’The </a:t>
            </a:r>
            <a:r>
              <a:t>platform supports standard protocols such as OAuth 2.0, MCP, and A2A for authentication and agent-to-agent communication</a:t>
            </a:r>
            <a:r>
              <a:rPr lang="en-US"/>
              <a:t>.’ </a:t>
            </a:r>
            <a:r>
              <a:t>| </a:t>
            </a:r>
            <a:r>
              <a:rPr lang="en-US"/>
              <a:t>’Agent </a:t>
            </a:r>
            <a:r>
              <a:t>identity blueprints serve as templates for creating individual agent identities with parent-child relationships, enabling consistent security policies across large numbers of agents</a:t>
            </a:r>
            <a:r>
              <a:rPr lang="en-US"/>
              <a:t>.’ </a:t>
            </a:r>
            <a:r>
              <a:t>| </a:t>
            </a:r>
            <a:r>
              <a:rPr lang="en-US"/>
              <a:t>’Agents </a:t>
            </a:r>
            <a:r>
              <a:t>receive the same identity-driven protections as users and workloads</a:t>
            </a:r>
            <a:r>
              <a:rPr lang="en-US"/>
              <a:t>...’ </a:t>
            </a:r>
            <a:r>
              <a:t>| </a:t>
            </a:r>
            <a:r>
              <a:rPr lang="en-US"/>
              <a:t>’Agent </a:t>
            </a:r>
            <a:r>
              <a:t>ID is available for all Microsoft Entra customers</a:t>
            </a:r>
            <a:r>
              <a:rPr lang="en-US"/>
              <a:t>.’ </a:t>
            </a:r>
            <a:r>
              <a:t>Licensing lines (E5/E7) intentionally omitted - they date fast and are not observability. This slide is the deep-dive behind the </a:t>
            </a:r>
            <a:r>
              <a:rPr lang="en-US"/>
              <a:t>’Microsoft </a:t>
            </a:r>
            <a:r>
              <a:t>Entra Agent ID</a:t>
            </a:r>
            <a:r>
              <a:rPr lang="en-US"/>
              <a:t>’</a:t>
            </a:r>
            <a:r>
              <a:t> link on the Learn more appendix slide.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30218F6-3B39-1CD2-1E88-655C8F3F8A1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37" r="37"/>
          <a:stretch>
            <a:fillRect/>
          </a:stretch>
        </p:blipFill>
        <p:spPr>
          <a:xfrm>
            <a:off x="0" y="5136"/>
            <a:ext cx="12192000" cy="6852864"/>
          </a:xfrm>
          <a:prstGeom prst="rect">
            <a:avLst/>
          </a:prstGeom>
        </p:spPr>
      </p:pic>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a:xfrm>
            <a:off x="6109842" y="4862576"/>
            <a:ext cx="5520183" cy="802784"/>
          </a:xfrm>
          <a:prstGeom prst="rect">
            <a:avLst/>
          </a:prstGeom>
        </p:spPr>
        <p:txBody>
          <a:bodyPr lIns="182880" tIns="91440" bIns="91440" anchor="b"/>
          <a:lstStyle>
            <a:lvl1pPr marL="0" indent="0">
              <a:spcBef>
                <a:spcPts val="600"/>
              </a:spcBef>
              <a:buNone/>
              <a:defRPr lang="en-US" sz="2400" kern="1200" spc="0" baseline="0" dirty="0" smtClean="0">
                <a:solidFill>
                  <a:schemeClr val="bg1"/>
                </a:solidFill>
                <a:latin typeface="Segoe Sans Display" pitchFamily="2" charset="0"/>
                <a:ea typeface="+mn-ea"/>
                <a:cs typeface="Segoe Sans Display" pitchFamily="2" charset="0"/>
              </a:defRPr>
            </a:lvl1pPr>
            <a:lvl2pPr>
              <a:buNone/>
              <a:defRPr sz="1600">
                <a:solidFill>
                  <a:schemeClr val="bg1"/>
                </a:solidFill>
              </a:defRPr>
            </a:lvl2pPr>
          </a:lstStyle>
          <a:p>
            <a:pPr lvl="0"/>
            <a:r>
              <a:rPr lang="en-US"/>
              <a:t>Speaker Name</a:t>
            </a:r>
          </a:p>
          <a:p>
            <a:pPr lvl="1"/>
            <a:r>
              <a:rPr lang="en-US"/>
              <a:t>Speaker Title</a:t>
            </a:r>
          </a:p>
        </p:txBody>
      </p:sp>
      <p:sp>
        <p:nvSpPr>
          <p:cNvPr id="9" name="Title Placeholder 1">
            <a:extLst>
              <a:ext uri="{FF2B5EF4-FFF2-40B4-BE49-F238E27FC236}">
                <a16:creationId xmlns:a16="http://schemas.microsoft.com/office/drawing/2014/main" id="{914960CA-96B1-871E-4B29-4398726B2165}"/>
              </a:ext>
            </a:extLst>
          </p:cNvPr>
          <p:cNvSpPr>
            <a:spLocks noGrp="1"/>
          </p:cNvSpPr>
          <p:nvPr>
            <p:ph type="title"/>
          </p:nvPr>
        </p:nvSpPr>
        <p:spPr>
          <a:xfrm>
            <a:off x="6099175" y="190500"/>
            <a:ext cx="5530851" cy="1588127"/>
          </a:xfrm>
          <a:prstGeom prst="rect">
            <a:avLst/>
          </a:prstGeom>
        </p:spPr>
        <p:txBody>
          <a:bodyPr vert="horz" wrap="square" lIns="182880" tIns="91440" rIns="0" bIns="0" rtlCol="0" anchor="t">
            <a:spAutoFit/>
          </a:bodyPr>
          <a:lstStyle>
            <a:lvl1pPr>
              <a:defRPr lang="en-US" sz="5400" dirty="0">
                <a:solidFill>
                  <a:schemeClr val="bg1"/>
                </a:solidFill>
              </a:defRPr>
            </a:lvl1pPr>
          </a:lstStyle>
          <a:p>
            <a:pPr lvl="0"/>
            <a:r>
              <a:rPr lang="en-US"/>
              <a:t>Click to edit Master title style</a:t>
            </a:r>
          </a:p>
        </p:txBody>
      </p:sp>
      <p:sp>
        <p:nvSpPr>
          <p:cNvPr id="12" name="Freeform: Shape 11">
            <a:extLst>
              <a:ext uri="{FF2B5EF4-FFF2-40B4-BE49-F238E27FC236}">
                <a16:creationId xmlns:a16="http://schemas.microsoft.com/office/drawing/2014/main" id="{ED034645-DA7A-4FE0-E58A-C8797890DD74}"/>
              </a:ext>
            </a:extLst>
          </p:cNvPr>
          <p:cNvSpPr/>
          <p:nvPr userDrawn="1"/>
        </p:nvSpPr>
        <p:spPr>
          <a:xfrm flipV="1">
            <a:off x="-15240" y="597219"/>
            <a:ext cx="6111240" cy="45719"/>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8" name="Freeform: Shape 17">
            <a:extLst>
              <a:ext uri="{FF2B5EF4-FFF2-40B4-BE49-F238E27FC236}">
                <a16:creationId xmlns:a16="http://schemas.microsoft.com/office/drawing/2014/main" id="{6F7FF8B7-EC7B-E3BF-40FC-096A271DB1DC}"/>
              </a:ext>
            </a:extLst>
          </p:cNvPr>
          <p:cNvSpPr/>
          <p:nvPr userDrawn="1"/>
        </p:nvSpPr>
        <p:spPr>
          <a:xfrm>
            <a:off x="6109842" y="4748364"/>
            <a:ext cx="6082157" cy="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20" name="Text Placeholder 4">
            <a:extLst>
              <a:ext uri="{FF2B5EF4-FFF2-40B4-BE49-F238E27FC236}">
                <a16:creationId xmlns:a16="http://schemas.microsoft.com/office/drawing/2014/main" id="{53C949F9-C5A7-E54E-2FC4-BE37B26E7C7C}"/>
              </a:ext>
            </a:extLst>
          </p:cNvPr>
          <p:cNvSpPr>
            <a:spLocks noGrp="1"/>
          </p:cNvSpPr>
          <p:nvPr>
            <p:ph type="body" sz="quarter" idx="11" hasCustomPrompt="1"/>
          </p:nvPr>
        </p:nvSpPr>
        <p:spPr>
          <a:xfrm>
            <a:off x="190500" y="327561"/>
            <a:ext cx="5760720" cy="184666"/>
          </a:xfrm>
          <a:prstGeom prst="rect">
            <a:avLst/>
          </a:prstGeom>
        </p:spPr>
        <p:txBody>
          <a:bodyPr vert="horz" wrap="square" lIns="183600" tIns="0" rIns="0" bIns="0" rtlCol="0" anchor="ctr" anchorCtr="0">
            <a:noAutofit/>
          </a:bodyPr>
          <a:lstStyle>
            <a:lvl1pPr>
              <a:buNone/>
              <a:defRPr lang="en-US" sz="1000" b="0" cap="all" spc="100" baseline="0" dirty="0" smtClean="0">
                <a:ln w="3175">
                  <a:noFill/>
                </a:ln>
                <a:solidFill>
                  <a:schemeClr val="bg1"/>
                </a:solidFill>
                <a:effectLst/>
              </a:defRPr>
            </a:lvl1pPr>
          </a:lstStyle>
          <a:p>
            <a:pPr marL="0" lvl="0" defTabSz="932742">
              <a:lnSpc>
                <a:spcPct val="100000"/>
              </a:lnSpc>
              <a:spcBef>
                <a:spcPct val="0"/>
              </a:spcBef>
              <a:buNone/>
            </a:pPr>
            <a:r>
              <a:rPr lang="en-US"/>
              <a:t>CLICK TO EDIT MASTER TEXT STYLE</a:t>
            </a:r>
          </a:p>
        </p:txBody>
      </p:sp>
    </p:spTree>
    <p:extLst>
      <p:ext uri="{BB962C8B-B14F-4D97-AF65-F5344CB8AC3E}">
        <p14:creationId xmlns:p14="http://schemas.microsoft.com/office/powerpoint/2010/main" val="1083078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461CAA6-9CDA-FD0E-1084-C59886E64776}"/>
              </a:ext>
            </a:extLst>
          </p:cNvPr>
          <p:cNvSpPr/>
          <p:nvPr userDrawn="1"/>
        </p:nvSpPr>
        <p:spPr>
          <a:xfrm>
            <a:off x="-15240" y="0"/>
            <a:ext cx="6111240" cy="6858000"/>
          </a:xfrm>
          <a:prstGeom prst="rect">
            <a:avLst/>
          </a:prstGeom>
          <a:solidFill>
            <a:schemeClr val="bg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endParaRPr lang="en-US" sz="1800">
              <a:solidFill>
                <a:schemeClr val="tx1"/>
              </a:solidFill>
            </a:endParaRPr>
          </a:p>
        </p:txBody>
      </p:sp>
      <p:sp>
        <p:nvSpPr>
          <p:cNvPr id="44" name="Title Placeholder 1">
            <a:extLst>
              <a:ext uri="{FF2B5EF4-FFF2-40B4-BE49-F238E27FC236}">
                <a16:creationId xmlns:a16="http://schemas.microsoft.com/office/drawing/2014/main" id="{E4F39736-429F-F9A2-A6CE-CEF37DABD542}"/>
              </a:ext>
            </a:extLst>
          </p:cNvPr>
          <p:cNvSpPr>
            <a:spLocks noGrp="1"/>
          </p:cNvSpPr>
          <p:nvPr>
            <p:ph type="title"/>
          </p:nvPr>
        </p:nvSpPr>
        <p:spPr bwMode="white">
          <a:xfrm>
            <a:off x="190500" y="645986"/>
            <a:ext cx="5530851" cy="1588127"/>
          </a:xfrm>
          <a:prstGeom prst="rect">
            <a:avLst/>
          </a:prstGeom>
        </p:spPr>
        <p:txBody>
          <a:bodyPr vert="horz" wrap="square" lIns="182880" tIns="91440" rIns="0" bIns="0" rtlCol="0" anchor="t">
            <a:spAutoFit/>
          </a:bodyPr>
          <a:lstStyle>
            <a:lvl1pPr>
              <a:defRPr lang="en-US" sz="5400" dirty="0">
                <a:solidFill>
                  <a:schemeClr val="tx1"/>
                </a:solidFill>
              </a:defRPr>
            </a:lvl1pPr>
          </a:lstStyle>
          <a:p>
            <a:pPr lvl="0"/>
            <a:r>
              <a:rPr lang="en-US"/>
              <a:t>Click to edit Master title style</a:t>
            </a:r>
          </a:p>
        </p:txBody>
      </p:sp>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bwMode="white">
          <a:xfrm>
            <a:off x="201168" y="5520199"/>
            <a:ext cx="3967162" cy="804672"/>
          </a:xfrm>
          <a:prstGeom prst="rect">
            <a:avLst/>
          </a:prstGeom>
        </p:spPr>
        <p:txBody>
          <a:bodyPr vert="horz" wrap="square" lIns="182880" tIns="91440" rIns="183600" bIns="91440" rtlCol="0" anchor="b">
            <a:noAutofit/>
          </a:bodyPr>
          <a:lstStyle>
            <a:lvl1pPr marL="0" indent="0">
              <a:spcBef>
                <a:spcPts val="600"/>
              </a:spcBef>
              <a:buNone/>
              <a:defRPr lang="en-US" sz="2400" dirty="0">
                <a:solidFill>
                  <a:schemeClr val="tx1"/>
                </a:solidFill>
                <a:latin typeface="Segoe Sans Display" pitchFamily="2" charset="0"/>
              </a:defRPr>
            </a:lvl1pPr>
            <a:lvl2pPr>
              <a:buNone/>
              <a:defRPr lang="en-US" sz="1600" dirty="0">
                <a:solidFill>
                  <a:schemeClr val="tx1"/>
                </a:solidFill>
              </a:defRPr>
            </a:lvl2pPr>
          </a:lstStyle>
          <a:p>
            <a:pPr lvl="0">
              <a:spcBef>
                <a:spcPts val="600"/>
              </a:spcBef>
            </a:pPr>
            <a:r>
              <a:rPr lang="en-US"/>
              <a:t>Speaker Name</a:t>
            </a:r>
          </a:p>
          <a:p>
            <a:pPr lvl="1">
              <a:buNone/>
            </a:pPr>
            <a:r>
              <a:rPr lang="en-US"/>
              <a:t>Speaker Title</a:t>
            </a:r>
          </a:p>
        </p:txBody>
      </p:sp>
      <p:sp>
        <p:nvSpPr>
          <p:cNvPr id="11" name="Freeform: Shape 10">
            <a:extLst>
              <a:ext uri="{FF2B5EF4-FFF2-40B4-BE49-F238E27FC236}">
                <a16:creationId xmlns:a16="http://schemas.microsoft.com/office/drawing/2014/main" id="{731D6325-F106-D3BE-C040-29E2B57B931C}"/>
              </a:ext>
            </a:extLst>
          </p:cNvPr>
          <p:cNvSpPr/>
          <p:nvPr userDrawn="1"/>
        </p:nvSpPr>
        <p:spPr>
          <a:xfrm>
            <a:off x="-15240" y="642938"/>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pic>
        <p:nvPicPr>
          <p:cNvPr id="9" name="MS logo white - EMF">
            <a:extLst>
              <a:ext uri="{FF2B5EF4-FFF2-40B4-BE49-F238E27FC236}">
                <a16:creationId xmlns:a16="http://schemas.microsoft.com/office/drawing/2014/main" id="{C5ADDBAE-60B1-D197-8815-B995A7BBEEE5}"/>
              </a:ext>
            </a:extLst>
          </p:cNvPr>
          <p:cNvPicPr>
            <a:picLocks noChangeAspect="1"/>
          </p:cNvPicPr>
          <p:nvPr userDrawn="1"/>
        </p:nvPicPr>
        <p:blipFill rotWithShape="1">
          <a:blip>
            <a:lum bright="100000" contrast="100000"/>
            <a:extLst>
              <a:ext uri="{96DAC541-7B7A-43D3-8B79-37D633B846F1}">
                <asvg:svgBlip xmlns:asvg="http://schemas.microsoft.com/office/drawing/2016/SVG/main" r:embed="rId3"/>
              </a:ext>
            </a:extLst>
          </a:blip>
          <a:srcRect l="262" r="262"/>
          <a:stretch>
            <a:fillRect/>
          </a:stretch>
        </p:blipFill>
        <p:spPr bwMode="black">
          <a:xfrm>
            <a:off x="405279" y="322132"/>
            <a:ext cx="833085" cy="178396"/>
          </a:xfrm>
          <a:prstGeom prst="rect">
            <a:avLst/>
          </a:prstGeom>
        </p:spPr>
      </p:pic>
    </p:spTree>
    <p:extLst>
      <p:ext uri="{BB962C8B-B14F-4D97-AF65-F5344CB8AC3E}">
        <p14:creationId xmlns:p14="http://schemas.microsoft.com/office/powerpoint/2010/main" val="19514037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a:xfrm>
            <a:off x="201168" y="5522976"/>
            <a:ext cx="3967162" cy="802784"/>
          </a:xfrm>
          <a:prstGeom prst="rect">
            <a:avLst/>
          </a:prstGeom>
        </p:spPr>
        <p:txBody>
          <a:bodyPr lIns="182880" tIns="91440" bIns="91440" anchor="b"/>
          <a:lstStyle>
            <a:lvl1pPr marL="0" indent="0">
              <a:spcBef>
                <a:spcPts val="600"/>
              </a:spcBef>
              <a:buNone/>
              <a:defRPr lang="en-US" sz="2400" kern="1200" spc="0" baseline="0" dirty="0" smtClean="0">
                <a:solidFill>
                  <a:schemeClr val="tx1"/>
                </a:solidFill>
                <a:latin typeface="Segoe Sans Display" pitchFamily="2" charset="0"/>
                <a:ea typeface="+mn-ea"/>
                <a:cs typeface="Segoe Sans Display" pitchFamily="2" charset="0"/>
              </a:defRPr>
            </a:lvl1pPr>
            <a:lvl2pPr>
              <a:buNone/>
              <a:defRPr sz="1600">
                <a:solidFill>
                  <a:schemeClr val="tx1"/>
                </a:solidFill>
              </a:defRPr>
            </a:lvl2pPr>
          </a:lstStyle>
          <a:p>
            <a:pPr lvl="0"/>
            <a:r>
              <a:rPr lang="en-US"/>
              <a:t>Speaker Name</a:t>
            </a:r>
          </a:p>
          <a:p>
            <a:pPr lvl="1"/>
            <a:r>
              <a:rPr lang="en-US"/>
              <a:t>Speaker Title</a:t>
            </a:r>
          </a:p>
        </p:txBody>
      </p:sp>
      <p:sp>
        <p:nvSpPr>
          <p:cNvPr id="9" name="Title Placeholder 1">
            <a:extLst>
              <a:ext uri="{FF2B5EF4-FFF2-40B4-BE49-F238E27FC236}">
                <a16:creationId xmlns:a16="http://schemas.microsoft.com/office/drawing/2014/main" id="{914960CA-96B1-871E-4B29-4398726B2165}"/>
              </a:ext>
            </a:extLst>
          </p:cNvPr>
          <p:cNvSpPr>
            <a:spLocks noGrp="1"/>
          </p:cNvSpPr>
          <p:nvPr>
            <p:ph type="title"/>
          </p:nvPr>
        </p:nvSpPr>
        <p:spPr>
          <a:xfrm>
            <a:off x="190500" y="645986"/>
            <a:ext cx="5530851" cy="1588127"/>
          </a:xfrm>
          <a:prstGeom prst="rect">
            <a:avLst/>
          </a:prstGeom>
        </p:spPr>
        <p:txBody>
          <a:bodyPr vert="horz" wrap="square" lIns="182880" tIns="91440" rIns="0" bIns="0" rtlCol="0" anchor="t">
            <a:spAutoFit/>
          </a:bodyPr>
          <a:lstStyle>
            <a:lvl1pPr>
              <a:defRPr lang="en-US" sz="5400" dirty="0">
                <a:solidFill>
                  <a:schemeClr val="tx1"/>
                </a:solidFill>
              </a:defRPr>
            </a:lvl1pPr>
          </a:lstStyle>
          <a:p>
            <a:pPr lvl="0"/>
            <a:r>
              <a:rPr lang="en-US"/>
              <a:t>Click to edit Master title style</a:t>
            </a:r>
          </a:p>
        </p:txBody>
      </p:sp>
      <p:sp>
        <p:nvSpPr>
          <p:cNvPr id="12" name="Freeform: Shape 11">
            <a:extLst>
              <a:ext uri="{FF2B5EF4-FFF2-40B4-BE49-F238E27FC236}">
                <a16:creationId xmlns:a16="http://schemas.microsoft.com/office/drawing/2014/main" id="{ED034645-DA7A-4FE0-E58A-C8797890DD74}"/>
              </a:ext>
            </a:extLst>
          </p:cNvPr>
          <p:cNvSpPr/>
          <p:nvPr userDrawn="1"/>
        </p:nvSpPr>
        <p:spPr>
          <a:xfrm>
            <a:off x="-15240" y="642938"/>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pic>
        <p:nvPicPr>
          <p:cNvPr id="13" name="MS logo white - EMF">
            <a:extLst>
              <a:ext uri="{FF2B5EF4-FFF2-40B4-BE49-F238E27FC236}">
                <a16:creationId xmlns:a16="http://schemas.microsoft.com/office/drawing/2014/main" id="{A9B31256-7B7C-B7BA-2FDA-2E32368BA752}"/>
              </a:ext>
            </a:extLst>
          </p:cNvPr>
          <p:cNvPicPr>
            <a:picLocks noChangeAspect="1"/>
          </p:cNvPicPr>
          <p:nvPr userDrawn="1"/>
        </p:nvPicPr>
        <p:blipFill rotWithShape="1">
          <a:blip>
            <a:lum bright="100000" contrast="100000"/>
            <a:extLst>
              <a:ext uri="{96DAC541-7B7A-43D3-8B79-37D633B846F1}">
                <asvg:svgBlip xmlns:asvg="http://schemas.microsoft.com/office/drawing/2016/SVG/main" r:embed="rId3"/>
              </a:ext>
            </a:extLst>
          </a:blip>
          <a:srcRect l="262" r="262"/>
          <a:stretch>
            <a:fillRect/>
          </a:stretch>
        </p:blipFill>
        <p:spPr bwMode="black">
          <a:xfrm>
            <a:off x="405279" y="322132"/>
            <a:ext cx="833085" cy="178396"/>
          </a:xfrm>
          <a:prstGeom prst="rect">
            <a:avLst/>
          </a:prstGeom>
        </p:spPr>
      </p:pic>
    </p:spTree>
    <p:extLst>
      <p:ext uri="{BB962C8B-B14F-4D97-AF65-F5344CB8AC3E}">
        <p14:creationId xmlns:p14="http://schemas.microsoft.com/office/powerpoint/2010/main" val="10957846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eveloper Code Layou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703185"/>
          </a:xfrm>
        </p:spPr>
        <p:txBody>
          <a:bodyPr>
            <a:spAutoFit/>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41757202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de Bottom">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703185"/>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703185"/>
          </a:xfrm>
        </p:spPr>
        <p:txBody>
          <a:bodyPr>
            <a:spAutoFit/>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15991739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de Top">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535531"/>
          </a:xfrm>
        </p:spPr>
        <p:txBody>
          <a:bodyPr>
            <a:spAutoFit/>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703185"/>
          </a:xfrm>
        </p:spPr>
        <p:txBody>
          <a:bodyPr>
            <a:spAutoFit/>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703185"/>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37978391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de Right sid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740118"/>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703185"/>
          </a:xfrm>
        </p:spPr>
        <p:txBody>
          <a:bodyPr>
            <a:spAutoFit/>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28388296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72">
          <p15:clr>
            <a:srgbClr val="5ACBF0"/>
          </p15:clr>
        </p15:guide>
        <p15:guide id="9" pos="2916">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de Left sde">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703185"/>
          </a:xfrm>
        </p:spPr>
        <p:txBody>
          <a:bodyPr>
            <a:spAutoFit/>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740118"/>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36223024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192087" y="636588"/>
            <a:ext cx="7827963" cy="757130"/>
          </a:xfrm>
        </p:spPr>
        <p:txBody>
          <a:bodyPr/>
          <a:lstStyle>
            <a:lvl1pPr>
              <a:defRPr>
                <a:solidFill>
                  <a:schemeClr val="tx1"/>
                </a:solidFill>
              </a:defRPr>
            </a:lvl1pPr>
          </a:lstStyle>
          <a:p>
            <a:r>
              <a:rPr lang="en-CA"/>
              <a:t>Click to edit </a:t>
            </a:r>
            <a:r>
              <a:rPr lang="en-US"/>
              <a:t>section title</a:t>
            </a:r>
          </a:p>
        </p:txBody>
      </p:sp>
      <p:sp>
        <p:nvSpPr>
          <p:cNvPr id="9" name="Text Placeholder 4">
            <a:extLst>
              <a:ext uri="{FF2B5EF4-FFF2-40B4-BE49-F238E27FC236}">
                <a16:creationId xmlns:a16="http://schemas.microsoft.com/office/drawing/2014/main" id="{A1832CD4-65A3-08FD-6EC7-EED2AF544A30}"/>
              </a:ext>
            </a:extLst>
          </p:cNvPr>
          <p:cNvSpPr>
            <a:spLocks noGrp="1"/>
          </p:cNvSpPr>
          <p:nvPr>
            <p:ph type="body" sz="quarter" idx="11" hasCustomPrompt="1"/>
          </p:nvPr>
        </p:nvSpPr>
        <p:spPr>
          <a:xfrm>
            <a:off x="190500" y="327561"/>
            <a:ext cx="5760720" cy="184666"/>
          </a:xfrm>
          <a:prstGeom prst="rect">
            <a:avLst/>
          </a:prstGeom>
        </p:spPr>
        <p:txBody>
          <a:bodyPr vert="horz" wrap="square" lIns="183600" tIns="0" rIns="0" bIns="0" rtlCol="0" anchor="ctr" anchorCtr="0">
            <a:noAutofit/>
          </a:bodyPr>
          <a:lstStyle>
            <a:lvl1pPr>
              <a:buNone/>
              <a:defRPr lang="en-US" sz="1000" b="0" cap="all" spc="100" baseline="0" dirty="0" smtClean="0">
                <a:ln w="3175">
                  <a:noFill/>
                </a:ln>
                <a:solidFill>
                  <a:schemeClr val="tx1"/>
                </a:solidFill>
                <a:effectLst/>
              </a:defRPr>
            </a:lvl1pPr>
          </a:lstStyle>
          <a:p>
            <a:pPr marL="0" lvl="0" defTabSz="932742">
              <a:lnSpc>
                <a:spcPct val="100000"/>
              </a:lnSpc>
              <a:spcBef>
                <a:spcPct val="0"/>
              </a:spcBef>
              <a:buNone/>
            </a:pPr>
            <a:r>
              <a:rPr lang="en-US"/>
              <a:t>CLICK TO EDIT MASTER TEXT STYLE</a:t>
            </a:r>
          </a:p>
        </p:txBody>
      </p:sp>
      <p:sp>
        <p:nvSpPr>
          <p:cNvPr id="2" name="Freeform: Shape 1">
            <a:extLst>
              <a:ext uri="{FF2B5EF4-FFF2-40B4-BE49-F238E27FC236}">
                <a16:creationId xmlns:a16="http://schemas.microsoft.com/office/drawing/2014/main" id="{390E2102-D912-F1ED-633A-2A31424F3084}"/>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Freeform: Shape 9">
            <a:extLst>
              <a:ext uri="{FF2B5EF4-FFF2-40B4-BE49-F238E27FC236}">
                <a16:creationId xmlns:a16="http://schemas.microsoft.com/office/drawing/2014/main" id="{661CC126-12D4-2585-4EEA-872D891F1E00}"/>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512388D2-BE78-E916-04C4-B567EB51EABB}"/>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4" name="Freeform: Shape 13">
            <a:extLst>
              <a:ext uri="{FF2B5EF4-FFF2-40B4-BE49-F238E27FC236}">
                <a16:creationId xmlns:a16="http://schemas.microsoft.com/office/drawing/2014/main" id="{2A36AB69-CD9A-EAFB-22F1-D069963B9369}"/>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5" name="Freeform: Shape 14">
            <a:extLst>
              <a:ext uri="{FF2B5EF4-FFF2-40B4-BE49-F238E27FC236}">
                <a16:creationId xmlns:a16="http://schemas.microsoft.com/office/drawing/2014/main" id="{D5C7FE07-761E-3468-96C2-4B8F516EC300}"/>
              </a:ext>
            </a:extLst>
          </p:cNvPr>
          <p:cNvSpPr/>
          <p:nvPr userDrawn="1"/>
        </p:nvSpPr>
        <p:spPr>
          <a:xfrm>
            <a:off x="-7620" y="3614511"/>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6" name="Freeform: Shape 15">
            <a:extLst>
              <a:ext uri="{FF2B5EF4-FFF2-40B4-BE49-F238E27FC236}">
                <a16:creationId xmlns:a16="http://schemas.microsoft.com/office/drawing/2014/main" id="{FF401702-522A-02FC-0D0D-F0001949298E}"/>
              </a:ext>
            </a:extLst>
          </p:cNvPr>
          <p:cNvSpPr/>
          <p:nvPr userDrawn="1"/>
        </p:nvSpPr>
        <p:spPr>
          <a:xfrm>
            <a:off x="80137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Tree>
    <p:extLst>
      <p:ext uri="{BB962C8B-B14F-4D97-AF65-F5344CB8AC3E}">
        <p14:creationId xmlns:p14="http://schemas.microsoft.com/office/powerpoint/2010/main" val="640902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2">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C2DAF89-DB16-EA7E-69FD-4446A2DBE4A0}"/>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9ED95C47-3F6B-F108-EAC8-EDD6AEEFC48A}"/>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45744F4D-04F7-8F91-F58E-5CAA06928F14}"/>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FD9547D8-DE48-73A5-398C-B74A4AC01730}"/>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387154" y="435389"/>
            <a:ext cx="11417692" cy="757130"/>
          </a:xfrm>
        </p:spPr>
        <p:txBody>
          <a:bodyPr/>
          <a:lstStyle>
            <a:lvl1pPr>
              <a:defRPr>
                <a:solidFill>
                  <a:schemeClr val="tx1"/>
                </a:solidFill>
              </a:defRPr>
            </a:lvl1pPr>
          </a:lstStyle>
          <a:p>
            <a:r>
              <a:rPr lang="en-CA"/>
              <a:t>Click to edit </a:t>
            </a:r>
            <a:r>
              <a:rPr lang="en-US"/>
              <a:t>section title</a:t>
            </a:r>
          </a:p>
        </p:txBody>
      </p:sp>
      <p:sp>
        <p:nvSpPr>
          <p:cNvPr id="13" name="Freeform: Shape 12">
            <a:extLst>
              <a:ext uri="{FF2B5EF4-FFF2-40B4-BE49-F238E27FC236}">
                <a16:creationId xmlns:a16="http://schemas.microsoft.com/office/drawing/2014/main" id="{B0D221F4-D5D7-BC0B-2A03-811887E4A130}"/>
              </a:ext>
            </a:extLst>
          </p:cNvPr>
          <p:cNvSpPr/>
          <p:nvPr userDrawn="1"/>
        </p:nvSpPr>
        <p:spPr>
          <a:xfrm>
            <a:off x="-7620" y="27432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F6589D4E-1AC2-D1E9-8C9E-3A5A3C8DDB0C}"/>
              </a:ext>
            </a:extLst>
          </p:cNvPr>
          <p:cNvSpPr/>
          <p:nvPr userDrawn="1"/>
        </p:nvSpPr>
        <p:spPr>
          <a:xfrm>
            <a:off x="383979"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E3D3B582-4D2A-2575-120A-52AA9B6EA5BB}"/>
              </a:ext>
            </a:extLst>
          </p:cNvPr>
          <p:cNvSpPr/>
          <p:nvPr userDrawn="1"/>
        </p:nvSpPr>
        <p:spPr>
          <a:xfrm>
            <a:off x="11801671"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4" name="Freeform: Shape 13">
            <a:extLst>
              <a:ext uri="{FF2B5EF4-FFF2-40B4-BE49-F238E27FC236}">
                <a16:creationId xmlns:a16="http://schemas.microsoft.com/office/drawing/2014/main" id="{73F943D9-06DA-AD2B-C606-7E8040F788BE}"/>
              </a:ext>
            </a:extLst>
          </p:cNvPr>
          <p:cNvSpPr/>
          <p:nvPr userDrawn="1"/>
        </p:nvSpPr>
        <p:spPr>
          <a:xfrm>
            <a:off x="0" y="64770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9" name="Freeform: Shape 18">
            <a:extLst>
              <a:ext uri="{FF2B5EF4-FFF2-40B4-BE49-F238E27FC236}">
                <a16:creationId xmlns:a16="http://schemas.microsoft.com/office/drawing/2014/main" id="{AE4D4296-6154-683B-4F63-8A5EE2A99E48}"/>
              </a:ext>
            </a:extLst>
          </p:cNvPr>
          <p:cNvSpPr/>
          <p:nvPr userDrawn="1"/>
        </p:nvSpPr>
        <p:spPr>
          <a:xfrm>
            <a:off x="0" y="392619"/>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Tree>
    <p:extLst>
      <p:ext uri="{BB962C8B-B14F-4D97-AF65-F5344CB8AC3E}">
        <p14:creationId xmlns:p14="http://schemas.microsoft.com/office/powerpoint/2010/main" val="104955418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3">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C2DAF89-DB16-EA7E-69FD-4446A2DBE4A0}"/>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9ED95C47-3F6B-F108-EAC8-EDD6AEEFC48A}"/>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45744F4D-04F7-8F91-F58E-5CAA06928F14}"/>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FD9547D8-DE48-73A5-398C-B74A4AC01730}"/>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192087" y="3811361"/>
            <a:ext cx="7631113" cy="1920526"/>
          </a:xfrm>
        </p:spPr>
        <p:txBody>
          <a:bodyPr lIns="365760"/>
          <a:lstStyle>
            <a:lvl1pPr>
              <a:defRPr sz="6600">
                <a:solidFill>
                  <a:schemeClr val="tx1"/>
                </a:solidFill>
              </a:defRPr>
            </a:lvl1pPr>
          </a:lstStyle>
          <a:p>
            <a:r>
              <a:rPr lang="en-CA"/>
              <a:t>Click to edit </a:t>
            </a:r>
            <a:r>
              <a:rPr lang="en-US"/>
              <a:t>section title</a:t>
            </a:r>
          </a:p>
        </p:txBody>
      </p:sp>
      <p:sp>
        <p:nvSpPr>
          <p:cNvPr id="13" name="Freeform: Shape 12">
            <a:extLst>
              <a:ext uri="{FF2B5EF4-FFF2-40B4-BE49-F238E27FC236}">
                <a16:creationId xmlns:a16="http://schemas.microsoft.com/office/drawing/2014/main" id="{B0D221F4-D5D7-BC0B-2A03-811887E4A130}"/>
              </a:ext>
            </a:extLst>
          </p:cNvPr>
          <p:cNvSpPr/>
          <p:nvPr userDrawn="1"/>
        </p:nvSpPr>
        <p:spPr>
          <a:xfrm>
            <a:off x="-7620" y="3614511"/>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9" name="Freeform: Shape 8">
            <a:extLst>
              <a:ext uri="{FF2B5EF4-FFF2-40B4-BE49-F238E27FC236}">
                <a16:creationId xmlns:a16="http://schemas.microsoft.com/office/drawing/2014/main" id="{3EED62A2-6F1F-7E8B-642F-3EBF3427222B}"/>
              </a:ext>
            </a:extLst>
          </p:cNvPr>
          <p:cNvSpPr/>
          <p:nvPr userDrawn="1"/>
        </p:nvSpPr>
        <p:spPr>
          <a:xfrm>
            <a:off x="80137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5" name="Text Placeholder 8">
            <a:extLst>
              <a:ext uri="{FF2B5EF4-FFF2-40B4-BE49-F238E27FC236}">
                <a16:creationId xmlns:a16="http://schemas.microsoft.com/office/drawing/2014/main" id="{D7515238-22C2-4127-0639-D59503A462F9}"/>
              </a:ext>
            </a:extLst>
          </p:cNvPr>
          <p:cNvSpPr>
            <a:spLocks noGrp="1"/>
          </p:cNvSpPr>
          <p:nvPr>
            <p:ph type="body" sz="quarter" idx="10" hasCustomPrompt="1"/>
          </p:nvPr>
        </p:nvSpPr>
        <p:spPr bwMode="white">
          <a:xfrm>
            <a:off x="8013700" y="190500"/>
            <a:ext cx="3805905" cy="620085"/>
          </a:xfrm>
        </p:spPr>
        <p:txBody>
          <a:bodyPr anchor="b"/>
          <a:lstStyle>
            <a:lvl1pPr>
              <a:defRPr sz="1200" cap="all"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Date or speaker details here</a:t>
            </a:r>
          </a:p>
        </p:txBody>
      </p:sp>
    </p:spTree>
    <p:extLst>
      <p:ext uri="{BB962C8B-B14F-4D97-AF65-F5344CB8AC3E}">
        <p14:creationId xmlns:p14="http://schemas.microsoft.com/office/powerpoint/2010/main" val="20601475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Slide 1A">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558" cy="6858000"/>
          </a:xfrm>
          <a:prstGeom prst="rect">
            <a:avLst/>
          </a:prstGeom>
        </p:spPr>
      </p:pic>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2" name="Title 1">
            <a:extLst>
              <a:ext uri="{FF2B5EF4-FFF2-40B4-BE49-F238E27FC236}">
                <a16:creationId xmlns:a16="http://schemas.microsoft.com/office/drawing/2014/main" id="{AC76A83A-EED6-DA54-9E14-8B2283ECE820}"/>
              </a:ext>
            </a:extLst>
          </p:cNvPr>
          <p:cNvSpPr>
            <a:spLocks noGrp="1"/>
          </p:cNvSpPr>
          <p:nvPr>
            <p:ph type="title"/>
          </p:nvPr>
        </p:nvSpPr>
        <p:spPr bwMode="white">
          <a:xfrm>
            <a:off x="2008632" y="3078135"/>
            <a:ext cx="8174736" cy="701731"/>
          </a:xfrm>
          <a:ln>
            <a:noFill/>
          </a:ln>
        </p:spPr>
        <p:txBody>
          <a:bodyPr wrap="square" anchor="ctr">
            <a:spAutoFit/>
          </a:bodyPr>
          <a:lstStyle>
            <a:lvl1pPr algn="ct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
        <p:nvSpPr>
          <p:cNvPr id="4" name="Text Placeholder 4">
            <a:extLst>
              <a:ext uri="{FF2B5EF4-FFF2-40B4-BE49-F238E27FC236}">
                <a16:creationId xmlns:a16="http://schemas.microsoft.com/office/drawing/2014/main" id="{9135E379-2373-785D-517D-56C3B0B3F5A7}"/>
              </a:ext>
            </a:extLst>
          </p:cNvPr>
          <p:cNvSpPr>
            <a:spLocks noGrp="1"/>
          </p:cNvSpPr>
          <p:nvPr>
            <p:ph type="body" sz="quarter" idx="11" hasCustomPrompt="1"/>
          </p:nvPr>
        </p:nvSpPr>
        <p:spPr>
          <a:xfrm>
            <a:off x="190500" y="327561"/>
            <a:ext cx="5760720" cy="184666"/>
          </a:xfrm>
          <a:prstGeom prst="rect">
            <a:avLst/>
          </a:prstGeom>
        </p:spPr>
        <p:txBody>
          <a:bodyPr vert="horz" wrap="square" lIns="183600" tIns="0" rIns="0" bIns="0" rtlCol="0" anchor="ctr" anchorCtr="0">
            <a:noAutofit/>
          </a:bodyPr>
          <a:lstStyle>
            <a:lvl1pPr>
              <a:buNone/>
              <a:defRPr lang="en-US" sz="1000" b="0" cap="all" spc="100" baseline="0" dirty="0" smtClean="0">
                <a:ln w="3175">
                  <a:noFill/>
                </a:ln>
                <a:solidFill>
                  <a:schemeClr val="bg1"/>
                </a:solidFill>
                <a:effectLst/>
              </a:defRPr>
            </a:lvl1pPr>
          </a:lstStyle>
          <a:p>
            <a:pPr marL="0" lvl="0" defTabSz="932742">
              <a:lnSpc>
                <a:spcPct val="100000"/>
              </a:lnSpc>
              <a:spcBef>
                <a:spcPct val="0"/>
              </a:spcBef>
              <a:buNone/>
            </a:pPr>
            <a:r>
              <a:rPr lang="en-US"/>
              <a:t>CLICK TO EDIT MASTER TEXT STYLE</a:t>
            </a:r>
          </a:p>
        </p:txBody>
      </p:sp>
      <p:sp>
        <p:nvSpPr>
          <p:cNvPr id="5" name="Freeform: Shape 4">
            <a:extLst>
              <a:ext uri="{FF2B5EF4-FFF2-40B4-BE49-F238E27FC236}">
                <a16:creationId xmlns:a16="http://schemas.microsoft.com/office/drawing/2014/main" id="{47819AF3-50F3-5E94-93BC-FD9D206D7FFA}"/>
              </a:ext>
            </a:extLst>
          </p:cNvPr>
          <p:cNvSpPr/>
          <p:nvPr userDrawn="1"/>
        </p:nvSpPr>
        <p:spPr>
          <a:xfrm>
            <a:off x="0" y="636588"/>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Tree>
    <p:extLst>
      <p:ext uri="{BB962C8B-B14F-4D97-AF65-F5344CB8AC3E}">
        <p14:creationId xmlns:p14="http://schemas.microsoft.com/office/powerpoint/2010/main" val="1760601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Slide 1B">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558" cy="6858000"/>
          </a:xfrm>
          <a:prstGeom prst="rect">
            <a:avLst/>
          </a:prstGeom>
        </p:spPr>
      </p:pic>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6" name="Title 1">
            <a:extLst>
              <a:ext uri="{FF2B5EF4-FFF2-40B4-BE49-F238E27FC236}">
                <a16:creationId xmlns:a16="http://schemas.microsoft.com/office/drawing/2014/main" id="{50F1391C-2AED-2218-74CC-24796324A46C}"/>
              </a:ext>
            </a:extLst>
          </p:cNvPr>
          <p:cNvSpPr>
            <a:spLocks noGrp="1"/>
          </p:cNvSpPr>
          <p:nvPr>
            <p:ph type="title"/>
          </p:nvPr>
        </p:nvSpPr>
        <p:spPr bwMode="white">
          <a:xfrm>
            <a:off x="2008632" y="3124301"/>
            <a:ext cx="8174736" cy="609398"/>
          </a:xfrm>
          <a:ln>
            <a:noFill/>
          </a:ln>
        </p:spPr>
        <p:txBody>
          <a:bodyPr wrap="square" lIns="0" tIns="0" rIns="0" anchor="ctr">
            <a:spAutoFit/>
          </a:bodyPr>
          <a:lstStyle>
            <a:lvl1pP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Tree>
    <p:extLst>
      <p:ext uri="{BB962C8B-B14F-4D97-AF65-F5344CB8AC3E}">
        <p14:creationId xmlns:p14="http://schemas.microsoft.com/office/powerpoint/2010/main" val="3936428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Slide 2A">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654" cy="6858000"/>
          </a:xfrm>
          <a:prstGeom prst="rect">
            <a:avLst/>
          </a:prstGeom>
        </p:spPr>
      </p:pic>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2" name="Text Placeholder 4">
            <a:extLst>
              <a:ext uri="{FF2B5EF4-FFF2-40B4-BE49-F238E27FC236}">
                <a16:creationId xmlns:a16="http://schemas.microsoft.com/office/drawing/2014/main" id="{74B6D2FA-451A-E0D0-85DF-1981C2A08319}"/>
              </a:ext>
            </a:extLst>
          </p:cNvPr>
          <p:cNvSpPr>
            <a:spLocks noGrp="1"/>
          </p:cNvSpPr>
          <p:nvPr>
            <p:ph type="body" sz="quarter" idx="11" hasCustomPrompt="1"/>
          </p:nvPr>
        </p:nvSpPr>
        <p:spPr>
          <a:xfrm>
            <a:off x="190500" y="327561"/>
            <a:ext cx="5760720" cy="184666"/>
          </a:xfrm>
          <a:prstGeom prst="rect">
            <a:avLst/>
          </a:prstGeom>
        </p:spPr>
        <p:txBody>
          <a:bodyPr vert="horz" wrap="square" lIns="183600" tIns="0" rIns="0" bIns="0" rtlCol="0" anchor="ctr" anchorCtr="0">
            <a:noAutofit/>
          </a:bodyPr>
          <a:lstStyle>
            <a:lvl1pPr>
              <a:buNone/>
              <a:defRPr lang="en-US" sz="1000" b="0" cap="all" spc="100" baseline="0" dirty="0" smtClean="0">
                <a:ln w="3175">
                  <a:noFill/>
                </a:ln>
                <a:solidFill>
                  <a:schemeClr val="bg1"/>
                </a:solidFill>
                <a:effectLst/>
              </a:defRPr>
            </a:lvl1pPr>
          </a:lstStyle>
          <a:p>
            <a:pPr marL="0" lvl="0" defTabSz="932742">
              <a:lnSpc>
                <a:spcPct val="100000"/>
              </a:lnSpc>
              <a:spcBef>
                <a:spcPct val="0"/>
              </a:spcBef>
              <a:buNone/>
            </a:pPr>
            <a:r>
              <a:rPr lang="en-US"/>
              <a:t>CLICK TO EDIT MASTER TEXT STYLE</a:t>
            </a:r>
          </a:p>
        </p:txBody>
      </p:sp>
      <p:sp>
        <p:nvSpPr>
          <p:cNvPr id="5" name="Freeform: Shape 4">
            <a:extLst>
              <a:ext uri="{FF2B5EF4-FFF2-40B4-BE49-F238E27FC236}">
                <a16:creationId xmlns:a16="http://schemas.microsoft.com/office/drawing/2014/main" id="{73EF63B8-4992-7A90-9485-B27FAB01D971}"/>
              </a:ext>
            </a:extLst>
          </p:cNvPr>
          <p:cNvSpPr/>
          <p:nvPr userDrawn="1"/>
        </p:nvSpPr>
        <p:spPr>
          <a:xfrm>
            <a:off x="0" y="636588"/>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6" name="Title 1">
            <a:extLst>
              <a:ext uri="{FF2B5EF4-FFF2-40B4-BE49-F238E27FC236}">
                <a16:creationId xmlns:a16="http://schemas.microsoft.com/office/drawing/2014/main" id="{3F8887E6-8597-4513-34F6-EC406470390A}"/>
              </a:ext>
            </a:extLst>
          </p:cNvPr>
          <p:cNvSpPr>
            <a:spLocks noGrp="1"/>
          </p:cNvSpPr>
          <p:nvPr>
            <p:ph type="title"/>
          </p:nvPr>
        </p:nvSpPr>
        <p:spPr bwMode="white">
          <a:xfrm>
            <a:off x="2008632" y="3124301"/>
            <a:ext cx="8174736" cy="609398"/>
          </a:xfrm>
          <a:ln>
            <a:noFill/>
          </a:ln>
        </p:spPr>
        <p:txBody>
          <a:bodyPr wrap="square" lIns="0" tIns="0" rIns="0" anchor="ctr">
            <a:spAutoFit/>
          </a:bodyPr>
          <a:lstStyle>
            <a:lvl1pP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Tree>
    <p:extLst>
      <p:ext uri="{BB962C8B-B14F-4D97-AF65-F5344CB8AC3E}">
        <p14:creationId xmlns:p14="http://schemas.microsoft.com/office/powerpoint/2010/main" val="3621493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Slide 2B">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654" cy="6858000"/>
          </a:xfrm>
          <a:prstGeom prst="rect">
            <a:avLst/>
          </a:prstGeom>
        </p:spPr>
      </p:pic>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6" name="Title 1">
            <a:extLst>
              <a:ext uri="{FF2B5EF4-FFF2-40B4-BE49-F238E27FC236}">
                <a16:creationId xmlns:a16="http://schemas.microsoft.com/office/drawing/2014/main" id="{72AA013B-4ADF-732F-B3DF-B9B231001A39}"/>
              </a:ext>
            </a:extLst>
          </p:cNvPr>
          <p:cNvSpPr>
            <a:spLocks noGrp="1"/>
          </p:cNvSpPr>
          <p:nvPr>
            <p:ph type="title"/>
          </p:nvPr>
        </p:nvSpPr>
        <p:spPr bwMode="white">
          <a:xfrm>
            <a:off x="2008632" y="3124301"/>
            <a:ext cx="8174736" cy="609398"/>
          </a:xfrm>
          <a:ln>
            <a:noFill/>
          </a:ln>
        </p:spPr>
        <p:txBody>
          <a:bodyPr wrap="square" lIns="0" tIns="0" rIns="0" anchor="ctr">
            <a:spAutoFit/>
          </a:bodyPr>
          <a:lstStyle>
            <a:lvl1pP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Tree>
    <p:extLst>
      <p:ext uri="{BB962C8B-B14F-4D97-AF65-F5344CB8AC3E}">
        <p14:creationId xmlns:p14="http://schemas.microsoft.com/office/powerpoint/2010/main" val="2221524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Slide 3A">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513" cy="6858000"/>
          </a:xfrm>
          <a:prstGeom prst="rect">
            <a:avLst/>
          </a:prstGeom>
        </p:spPr>
      </p:pic>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2" name="Text Placeholder 4">
            <a:extLst>
              <a:ext uri="{FF2B5EF4-FFF2-40B4-BE49-F238E27FC236}">
                <a16:creationId xmlns:a16="http://schemas.microsoft.com/office/drawing/2014/main" id="{D2393DC8-13EC-2F60-9C42-5C46B30489A1}"/>
              </a:ext>
            </a:extLst>
          </p:cNvPr>
          <p:cNvSpPr>
            <a:spLocks noGrp="1"/>
          </p:cNvSpPr>
          <p:nvPr>
            <p:ph type="body" sz="quarter" idx="11" hasCustomPrompt="1"/>
          </p:nvPr>
        </p:nvSpPr>
        <p:spPr>
          <a:xfrm>
            <a:off x="190500" y="327561"/>
            <a:ext cx="5760720" cy="184666"/>
          </a:xfrm>
          <a:prstGeom prst="rect">
            <a:avLst/>
          </a:prstGeom>
        </p:spPr>
        <p:txBody>
          <a:bodyPr vert="horz" wrap="square" lIns="183600" tIns="0" rIns="0" bIns="0" rtlCol="0" anchor="ctr" anchorCtr="0">
            <a:noAutofit/>
          </a:bodyPr>
          <a:lstStyle>
            <a:lvl1pPr>
              <a:buNone/>
              <a:defRPr lang="en-US" sz="1000" b="0" cap="all" spc="100" baseline="0" dirty="0" smtClean="0">
                <a:ln w="3175">
                  <a:noFill/>
                </a:ln>
                <a:solidFill>
                  <a:schemeClr val="bg1"/>
                </a:solidFill>
                <a:effectLst/>
              </a:defRPr>
            </a:lvl1pPr>
          </a:lstStyle>
          <a:p>
            <a:pPr marL="0" lvl="0" defTabSz="932742">
              <a:lnSpc>
                <a:spcPct val="100000"/>
              </a:lnSpc>
              <a:spcBef>
                <a:spcPct val="0"/>
              </a:spcBef>
              <a:buNone/>
            </a:pPr>
            <a:r>
              <a:rPr lang="en-US"/>
              <a:t>CLICK TO EDIT MASTER TEXT STYLE</a:t>
            </a:r>
          </a:p>
        </p:txBody>
      </p:sp>
      <p:sp>
        <p:nvSpPr>
          <p:cNvPr id="5" name="Freeform: Shape 4">
            <a:extLst>
              <a:ext uri="{FF2B5EF4-FFF2-40B4-BE49-F238E27FC236}">
                <a16:creationId xmlns:a16="http://schemas.microsoft.com/office/drawing/2014/main" id="{86208B5E-7BB5-0E11-C047-B2833EE6568B}"/>
              </a:ext>
            </a:extLst>
          </p:cNvPr>
          <p:cNvSpPr/>
          <p:nvPr userDrawn="1"/>
        </p:nvSpPr>
        <p:spPr>
          <a:xfrm>
            <a:off x="0" y="636588"/>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6" name="Title 1">
            <a:extLst>
              <a:ext uri="{FF2B5EF4-FFF2-40B4-BE49-F238E27FC236}">
                <a16:creationId xmlns:a16="http://schemas.microsoft.com/office/drawing/2014/main" id="{248E159D-F78D-83F7-0E2D-2A18169F1C47}"/>
              </a:ext>
            </a:extLst>
          </p:cNvPr>
          <p:cNvSpPr>
            <a:spLocks noGrp="1"/>
          </p:cNvSpPr>
          <p:nvPr>
            <p:ph type="title"/>
          </p:nvPr>
        </p:nvSpPr>
        <p:spPr bwMode="white">
          <a:xfrm>
            <a:off x="2008632" y="3124301"/>
            <a:ext cx="8174736" cy="609398"/>
          </a:xfrm>
          <a:ln>
            <a:noFill/>
          </a:ln>
        </p:spPr>
        <p:txBody>
          <a:bodyPr wrap="square" lIns="0" tIns="0" rIns="0" anchor="ctr">
            <a:spAutoFit/>
          </a:bodyPr>
          <a:lstStyle>
            <a:lvl1pP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Tree>
    <p:extLst>
      <p:ext uri="{BB962C8B-B14F-4D97-AF65-F5344CB8AC3E}">
        <p14:creationId xmlns:p14="http://schemas.microsoft.com/office/powerpoint/2010/main" val="2232991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Slide 3B">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513" cy="6858000"/>
          </a:xfrm>
          <a:prstGeom prst="rect">
            <a:avLst/>
          </a:prstGeom>
        </p:spPr>
      </p:pic>
      <p:grpSp>
        <p:nvGrpSpPr>
          <p:cNvPr id="6" name="Group 5">
            <a:extLst>
              <a:ext uri="{FF2B5EF4-FFF2-40B4-BE49-F238E27FC236}">
                <a16:creationId xmlns:a16="http://schemas.microsoft.com/office/drawing/2014/main" id="{456DF0B4-3522-9D5A-3110-CFE5F687E127}"/>
              </a:ext>
              <a:ext uri="{C183D7F6-B498-43B3-948B-1728B52AA6E4}">
                <adec:decorative xmlns:adec="http://schemas.microsoft.com/office/drawing/2017/decorative" val="1"/>
              </a:ext>
            </a:extLst>
          </p:cNvPr>
          <p:cNvGrpSpPr/>
          <p:nvPr userDrawn="1"/>
        </p:nvGrpSpPr>
        <p:grpSpPr>
          <a:xfrm>
            <a:off x="0" y="0"/>
            <a:ext cx="12207240" cy="6858000"/>
            <a:chOff x="0" y="0"/>
            <a:chExt cx="12207240" cy="6858000"/>
          </a:xfrm>
        </p:grpSpPr>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grpSp>
      <p:sp>
        <p:nvSpPr>
          <p:cNvPr id="4" name="Title 1">
            <a:extLst>
              <a:ext uri="{FF2B5EF4-FFF2-40B4-BE49-F238E27FC236}">
                <a16:creationId xmlns:a16="http://schemas.microsoft.com/office/drawing/2014/main" id="{9C162C8C-D4A4-D6EE-20E3-ACEAC93FA141}"/>
              </a:ext>
            </a:extLst>
          </p:cNvPr>
          <p:cNvSpPr>
            <a:spLocks noGrp="1"/>
          </p:cNvSpPr>
          <p:nvPr>
            <p:ph type="title"/>
          </p:nvPr>
        </p:nvSpPr>
        <p:spPr bwMode="white">
          <a:xfrm>
            <a:off x="2008632" y="3124301"/>
            <a:ext cx="8174736" cy="609398"/>
          </a:xfrm>
          <a:ln>
            <a:noFill/>
          </a:ln>
        </p:spPr>
        <p:txBody>
          <a:bodyPr wrap="square" lIns="0" tIns="0" rIns="0" anchor="ctr">
            <a:spAutoFit/>
          </a:bodyPr>
          <a:lstStyle>
            <a:lvl1pP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Tree>
    <p:extLst>
      <p:ext uri="{BB962C8B-B14F-4D97-AF65-F5344CB8AC3E}">
        <p14:creationId xmlns:p14="http://schemas.microsoft.com/office/powerpoint/2010/main" val="3059410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pic>
        <p:nvPicPr>
          <p:cNvPr id="4" name="Background">
            <a:extLst>
              <a:ext uri="{FF2B5EF4-FFF2-40B4-BE49-F238E27FC236}">
                <a16:creationId xmlns:a16="http://schemas.microsoft.com/office/drawing/2014/main" id="{FD76303C-F8D5-519A-C16F-9EC2EA122E4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558" cy="6858000"/>
          </a:xfrm>
          <a:prstGeom prst="rect">
            <a:avLst/>
          </a:prstGeom>
        </p:spPr>
      </p:pic>
      <p:sp>
        <p:nvSpPr>
          <p:cNvPr id="6" name="Freeform: Shape 8">
            <a:extLst>
              <a:ext uri="{FF2B5EF4-FFF2-40B4-BE49-F238E27FC236}">
                <a16:creationId xmlns:a16="http://schemas.microsoft.com/office/drawing/2014/main" id="{F867E441-FF32-0EEF-7126-F8BF05E64F37}"/>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7" name="Freeform: Shape 9">
            <a:extLst>
              <a:ext uri="{FF2B5EF4-FFF2-40B4-BE49-F238E27FC236}">
                <a16:creationId xmlns:a16="http://schemas.microsoft.com/office/drawing/2014/main" id="{2E6F1512-8771-1954-13ED-91FBD51387E5}"/>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8" name="Freeform: Shape 10">
            <a:extLst>
              <a:ext uri="{FF2B5EF4-FFF2-40B4-BE49-F238E27FC236}">
                <a16:creationId xmlns:a16="http://schemas.microsoft.com/office/drawing/2014/main" id="{992C2C62-DE41-A1F6-6E4A-38325453F0DE}"/>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9" name="Freeform: Shape 11">
            <a:extLst>
              <a:ext uri="{FF2B5EF4-FFF2-40B4-BE49-F238E27FC236}">
                <a16:creationId xmlns:a16="http://schemas.microsoft.com/office/drawing/2014/main" id="{6F13FE5E-BD6C-C36A-60C2-60E0A07B35F8}"/>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3" name="Text Box 3">
            <a:extLst>
              <a:ext uri="{FF2B5EF4-FFF2-40B4-BE49-F238E27FC236}">
                <a16:creationId xmlns:a16="http://schemas.microsoft.com/office/drawing/2014/main" id="{B366AF28-4554-C9CB-563A-C64982B26DFA}"/>
              </a:ext>
            </a:extLst>
          </p:cNvPr>
          <p:cNvSpPr txBox="1">
            <a:spLocks noChangeArrowheads="1"/>
          </p:cNvSpPr>
          <p:nvPr userDrawn="1"/>
        </p:nvSpPr>
        <p:spPr bwMode="blackWhite">
          <a:xfrm>
            <a:off x="334168" y="6451764"/>
            <a:ext cx="8193024" cy="138499"/>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900">
                <a:solidFill>
                  <a:schemeClr val="bg1"/>
                </a:solidFill>
                <a:latin typeface="+mn-lt"/>
                <a:cs typeface="Segoe Sans Display" pitchFamily="2" charset="0"/>
              </a:rPr>
              <a:t>© Copyright Microsoft Corporation. All rights reserved. </a:t>
            </a:r>
          </a:p>
        </p:txBody>
      </p:sp>
      <p:sp>
        <p:nvSpPr>
          <p:cNvPr id="12" name="Freeform: Shape 9">
            <a:extLst>
              <a:ext uri="{FF2B5EF4-FFF2-40B4-BE49-F238E27FC236}">
                <a16:creationId xmlns:a16="http://schemas.microsoft.com/office/drawing/2014/main" id="{54FBF107-74D1-5CE7-92CA-8F60077ACD6E}"/>
              </a:ext>
            </a:extLst>
          </p:cNvPr>
          <p:cNvSpPr/>
          <p:nvPr userDrawn="1"/>
        </p:nvSpPr>
        <p:spPr>
          <a:xfrm>
            <a:off x="0" y="636715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pic>
        <p:nvPicPr>
          <p:cNvPr id="13" name="MS logo white - EMF">
            <a:extLst>
              <a:ext uri="{FF2B5EF4-FFF2-40B4-BE49-F238E27FC236}">
                <a16:creationId xmlns:a16="http://schemas.microsoft.com/office/drawing/2014/main" id="{BB9FC0F8-B003-E1A3-4DEA-73E139A928BB}"/>
              </a:ext>
            </a:extLst>
          </p:cNvPr>
          <p:cNvPicPr>
            <a:picLocks noChangeAspect="1"/>
          </p:cNvPicPr>
          <p:nvPr userDrawn="1"/>
        </p:nvPicPr>
        <p:blipFill rotWithShape="1">
          <a:blip>
            <a:lum bright="100000" contrast="100000"/>
            <a:extLst>
              <a:ext uri="{96DAC541-7B7A-43D3-8B79-37D633B846F1}">
                <asvg:svgBlip xmlns:asvg="http://schemas.microsoft.com/office/drawing/2016/SVG/main" r:embed="rId3"/>
              </a:ext>
            </a:extLst>
          </a:blip>
          <a:srcRect l="262" r="262"/>
          <a:stretch>
            <a:fillRect/>
          </a:stretch>
        </p:blipFill>
        <p:spPr bwMode="white">
          <a:xfrm>
            <a:off x="334168" y="328482"/>
            <a:ext cx="1230098" cy="263412"/>
          </a:xfrm>
          <a:prstGeom prst="rect">
            <a:avLst/>
          </a:prstGeom>
        </p:spPr>
      </p:pic>
    </p:spTree>
    <p:extLst>
      <p:ext uri="{BB962C8B-B14F-4D97-AF65-F5344CB8AC3E}">
        <p14:creationId xmlns:p14="http://schemas.microsoft.com/office/powerpoint/2010/main" val="741067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Quote Slide 2B">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654" cy="6858000"/>
          </a:xfrm>
          <a:prstGeom prst="rect">
            <a:avLst/>
          </a:prstGeom>
        </p:spPr>
      </p:pic>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6" name="Title 1">
            <a:extLst>
              <a:ext uri="{FF2B5EF4-FFF2-40B4-BE49-F238E27FC236}">
                <a16:creationId xmlns:a16="http://schemas.microsoft.com/office/drawing/2014/main" id="{72AA013B-4ADF-732F-B3DF-B9B231001A39}"/>
              </a:ext>
            </a:extLst>
          </p:cNvPr>
          <p:cNvSpPr>
            <a:spLocks noGrp="1"/>
          </p:cNvSpPr>
          <p:nvPr>
            <p:ph type="title"/>
          </p:nvPr>
        </p:nvSpPr>
        <p:spPr bwMode="white">
          <a:xfrm>
            <a:off x="2008632" y="3124301"/>
            <a:ext cx="8174736" cy="609398"/>
          </a:xfrm>
          <a:ln>
            <a:noFill/>
          </a:ln>
        </p:spPr>
        <p:txBody>
          <a:bodyPr wrap="square" lIns="0" tIns="0" rIns="0" anchor="ctr">
            <a:spAutoFit/>
          </a:bodyPr>
          <a:lstStyle>
            <a:lvl1pP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Tree>
    <p:extLst>
      <p:ext uri="{BB962C8B-B14F-4D97-AF65-F5344CB8AC3E}">
        <p14:creationId xmlns:p14="http://schemas.microsoft.com/office/powerpoint/2010/main" val="247060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Quote Slide 3B">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513" cy="6858000"/>
          </a:xfrm>
          <a:prstGeom prst="rect">
            <a:avLst/>
          </a:prstGeom>
        </p:spPr>
      </p:pic>
      <p:grpSp>
        <p:nvGrpSpPr>
          <p:cNvPr id="6" name="Group 5">
            <a:extLst>
              <a:ext uri="{FF2B5EF4-FFF2-40B4-BE49-F238E27FC236}">
                <a16:creationId xmlns:a16="http://schemas.microsoft.com/office/drawing/2014/main" id="{456DF0B4-3522-9D5A-3110-CFE5F687E127}"/>
              </a:ext>
              <a:ext uri="{C183D7F6-B498-43B3-948B-1728B52AA6E4}">
                <adec:decorative xmlns:adec="http://schemas.microsoft.com/office/drawing/2017/decorative" val="1"/>
              </a:ext>
            </a:extLst>
          </p:cNvPr>
          <p:cNvGrpSpPr/>
          <p:nvPr userDrawn="1"/>
        </p:nvGrpSpPr>
        <p:grpSpPr>
          <a:xfrm>
            <a:off x="0" y="0"/>
            <a:ext cx="12207240" cy="6858000"/>
            <a:chOff x="0" y="0"/>
            <a:chExt cx="12207240" cy="6858000"/>
          </a:xfrm>
        </p:grpSpPr>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grpSp>
      <p:sp>
        <p:nvSpPr>
          <p:cNvPr id="4" name="Title 1">
            <a:extLst>
              <a:ext uri="{FF2B5EF4-FFF2-40B4-BE49-F238E27FC236}">
                <a16:creationId xmlns:a16="http://schemas.microsoft.com/office/drawing/2014/main" id="{9C162C8C-D4A4-D6EE-20E3-ACEAC93FA141}"/>
              </a:ext>
            </a:extLst>
          </p:cNvPr>
          <p:cNvSpPr>
            <a:spLocks noGrp="1"/>
          </p:cNvSpPr>
          <p:nvPr>
            <p:ph type="title"/>
          </p:nvPr>
        </p:nvSpPr>
        <p:spPr bwMode="white">
          <a:xfrm>
            <a:off x="2008632" y="3124301"/>
            <a:ext cx="8174736" cy="609398"/>
          </a:xfrm>
          <a:ln>
            <a:noFill/>
          </a:ln>
        </p:spPr>
        <p:txBody>
          <a:bodyPr wrap="square" lIns="0" tIns="0" rIns="0" anchor="ctr">
            <a:spAutoFit/>
          </a:bodyPr>
          <a:lstStyle>
            <a:lvl1pP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Tree>
    <p:extLst>
      <p:ext uri="{BB962C8B-B14F-4D97-AF65-F5344CB8AC3E}">
        <p14:creationId xmlns:p14="http://schemas.microsoft.com/office/powerpoint/2010/main" val="1929288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30218F6-3B39-1CD2-1E88-655C8F3F8A1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37" r="37"/>
          <a:stretch>
            <a:fillRect/>
          </a:stretch>
        </p:blipFill>
        <p:spPr>
          <a:xfrm>
            <a:off x="0" y="5136"/>
            <a:ext cx="12192000" cy="6852864"/>
          </a:xfrm>
          <a:prstGeom prst="rect">
            <a:avLst/>
          </a:prstGeom>
        </p:spPr>
      </p:pic>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a:xfrm>
            <a:off x="6109842" y="4862576"/>
            <a:ext cx="5520183" cy="802784"/>
          </a:xfrm>
          <a:prstGeom prst="rect">
            <a:avLst/>
          </a:prstGeom>
        </p:spPr>
        <p:txBody>
          <a:bodyPr lIns="182880" tIns="91440" bIns="91440" anchor="b"/>
          <a:lstStyle>
            <a:lvl1pPr marL="0" indent="0">
              <a:spcBef>
                <a:spcPts val="600"/>
              </a:spcBef>
              <a:buNone/>
              <a:defRPr lang="en-US" sz="2400" kern="1200" spc="0" baseline="0" dirty="0" smtClean="0">
                <a:solidFill>
                  <a:schemeClr val="bg1"/>
                </a:solidFill>
                <a:latin typeface="Segoe Sans Display" pitchFamily="2" charset="0"/>
                <a:ea typeface="+mn-ea"/>
                <a:cs typeface="Segoe Sans Display" pitchFamily="2" charset="0"/>
              </a:defRPr>
            </a:lvl1pPr>
            <a:lvl2pPr>
              <a:buNone/>
              <a:defRPr sz="1600">
                <a:solidFill>
                  <a:schemeClr val="bg1"/>
                </a:solidFill>
              </a:defRPr>
            </a:lvl2pPr>
          </a:lstStyle>
          <a:p>
            <a:pPr lvl="0"/>
            <a:r>
              <a:rPr lang="en-US"/>
              <a:t>Speaker Name</a:t>
            </a:r>
          </a:p>
          <a:p>
            <a:pPr lvl="1"/>
            <a:r>
              <a:rPr lang="en-US"/>
              <a:t>Speaker Title</a:t>
            </a:r>
          </a:p>
        </p:txBody>
      </p:sp>
      <p:sp>
        <p:nvSpPr>
          <p:cNvPr id="9" name="Title Placeholder 1">
            <a:extLst>
              <a:ext uri="{FF2B5EF4-FFF2-40B4-BE49-F238E27FC236}">
                <a16:creationId xmlns:a16="http://schemas.microsoft.com/office/drawing/2014/main" id="{914960CA-96B1-871E-4B29-4398726B2165}"/>
              </a:ext>
            </a:extLst>
          </p:cNvPr>
          <p:cNvSpPr>
            <a:spLocks noGrp="1"/>
          </p:cNvSpPr>
          <p:nvPr>
            <p:ph type="title"/>
          </p:nvPr>
        </p:nvSpPr>
        <p:spPr>
          <a:xfrm>
            <a:off x="6099175" y="190500"/>
            <a:ext cx="5530851" cy="1588127"/>
          </a:xfrm>
          <a:prstGeom prst="rect">
            <a:avLst/>
          </a:prstGeom>
        </p:spPr>
        <p:txBody>
          <a:bodyPr vert="horz" wrap="square" lIns="182880" tIns="91440" rIns="0" bIns="0" rtlCol="0" anchor="t">
            <a:spAutoFit/>
          </a:bodyPr>
          <a:lstStyle>
            <a:lvl1pPr>
              <a:defRPr lang="en-US" sz="5400" dirty="0">
                <a:solidFill>
                  <a:schemeClr val="bg1"/>
                </a:solidFill>
              </a:defRPr>
            </a:lvl1pPr>
          </a:lstStyle>
          <a:p>
            <a:pPr lvl="0"/>
            <a:r>
              <a:rPr lang="en-US"/>
              <a:t>Click to edit Master title style</a:t>
            </a:r>
          </a:p>
        </p:txBody>
      </p:sp>
      <p:sp>
        <p:nvSpPr>
          <p:cNvPr id="12" name="Freeform: Shape 11">
            <a:extLst>
              <a:ext uri="{FF2B5EF4-FFF2-40B4-BE49-F238E27FC236}">
                <a16:creationId xmlns:a16="http://schemas.microsoft.com/office/drawing/2014/main" id="{ED034645-DA7A-4FE0-E58A-C8797890DD74}"/>
              </a:ext>
            </a:extLst>
          </p:cNvPr>
          <p:cNvSpPr/>
          <p:nvPr userDrawn="1"/>
        </p:nvSpPr>
        <p:spPr>
          <a:xfrm flipV="1">
            <a:off x="-15240" y="597219"/>
            <a:ext cx="6111240" cy="45719"/>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8" name="Freeform: Shape 17">
            <a:extLst>
              <a:ext uri="{FF2B5EF4-FFF2-40B4-BE49-F238E27FC236}">
                <a16:creationId xmlns:a16="http://schemas.microsoft.com/office/drawing/2014/main" id="{6F7FF8B7-EC7B-E3BF-40FC-096A271DB1DC}"/>
              </a:ext>
            </a:extLst>
          </p:cNvPr>
          <p:cNvSpPr/>
          <p:nvPr userDrawn="1"/>
        </p:nvSpPr>
        <p:spPr>
          <a:xfrm>
            <a:off x="6109842" y="4748364"/>
            <a:ext cx="6082157" cy="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20" name="Text Placeholder 4">
            <a:extLst>
              <a:ext uri="{FF2B5EF4-FFF2-40B4-BE49-F238E27FC236}">
                <a16:creationId xmlns:a16="http://schemas.microsoft.com/office/drawing/2014/main" id="{53C949F9-C5A7-E54E-2FC4-BE37B26E7C7C}"/>
              </a:ext>
            </a:extLst>
          </p:cNvPr>
          <p:cNvSpPr>
            <a:spLocks noGrp="1"/>
          </p:cNvSpPr>
          <p:nvPr>
            <p:ph type="body" sz="quarter" idx="11" hasCustomPrompt="1"/>
          </p:nvPr>
        </p:nvSpPr>
        <p:spPr>
          <a:xfrm>
            <a:off x="190500" y="327561"/>
            <a:ext cx="5760720" cy="184666"/>
          </a:xfrm>
          <a:prstGeom prst="rect">
            <a:avLst/>
          </a:prstGeom>
        </p:spPr>
        <p:txBody>
          <a:bodyPr vert="horz" wrap="square" lIns="183600" tIns="0" rIns="0" bIns="0" rtlCol="0" anchor="ctr" anchorCtr="0">
            <a:noAutofit/>
          </a:bodyPr>
          <a:lstStyle>
            <a:lvl1pPr>
              <a:buNone/>
              <a:defRPr lang="en-US" sz="1000" b="0" cap="all" spc="100" baseline="0" dirty="0" smtClean="0">
                <a:ln w="3175">
                  <a:noFill/>
                </a:ln>
                <a:solidFill>
                  <a:schemeClr val="bg1"/>
                </a:solidFill>
                <a:effectLst/>
              </a:defRPr>
            </a:lvl1pPr>
          </a:lstStyle>
          <a:p>
            <a:pPr marL="0" lvl="0" defTabSz="932742">
              <a:lnSpc>
                <a:spcPct val="100000"/>
              </a:lnSpc>
              <a:spcBef>
                <a:spcPct val="0"/>
              </a:spcBef>
              <a:buNone/>
            </a:pPr>
            <a:r>
              <a:rPr lang="en-US"/>
              <a:t>CLICK TO EDIT MASTER TEXT STYLE</a:t>
            </a:r>
          </a:p>
        </p:txBody>
      </p:sp>
    </p:spTree>
    <p:extLst>
      <p:ext uri="{BB962C8B-B14F-4D97-AF65-F5344CB8AC3E}">
        <p14:creationId xmlns:p14="http://schemas.microsoft.com/office/powerpoint/2010/main" val="1382667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Slide 2">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4" name="Title Placeholder 1">
            <a:extLst>
              <a:ext uri="{FF2B5EF4-FFF2-40B4-BE49-F238E27FC236}">
                <a16:creationId xmlns:a16="http://schemas.microsoft.com/office/drawing/2014/main" id="{E4F39736-429F-F9A2-A6CE-CEF37DABD542}"/>
              </a:ext>
            </a:extLst>
          </p:cNvPr>
          <p:cNvSpPr>
            <a:spLocks noGrp="1"/>
          </p:cNvSpPr>
          <p:nvPr>
            <p:ph type="title"/>
          </p:nvPr>
        </p:nvSpPr>
        <p:spPr bwMode="white">
          <a:xfrm>
            <a:off x="190500" y="645986"/>
            <a:ext cx="5530851" cy="1588127"/>
          </a:xfrm>
          <a:prstGeom prst="rect">
            <a:avLst/>
          </a:prstGeom>
        </p:spPr>
        <p:txBody>
          <a:bodyPr vert="horz" wrap="square" lIns="182880" tIns="91440" rIns="0" bIns="0" rtlCol="0" anchor="t">
            <a:spAutoFit/>
          </a:bodyPr>
          <a:lstStyle>
            <a:lvl1pPr>
              <a:defRPr lang="en-US" sz="5400" dirty="0">
                <a:solidFill>
                  <a:schemeClr val="tx1"/>
                </a:solidFill>
              </a:defRPr>
            </a:lvl1pPr>
          </a:lstStyle>
          <a:p>
            <a:pPr lvl="0"/>
            <a:r>
              <a:rPr lang="en-US"/>
              <a:t>Click to edit Master title style</a:t>
            </a:r>
          </a:p>
        </p:txBody>
      </p:sp>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bwMode="white">
          <a:xfrm>
            <a:off x="201168" y="5520199"/>
            <a:ext cx="3967162" cy="804672"/>
          </a:xfrm>
          <a:prstGeom prst="rect">
            <a:avLst/>
          </a:prstGeom>
        </p:spPr>
        <p:txBody>
          <a:bodyPr vert="horz" wrap="square" lIns="182880" tIns="91440" rIns="183600" bIns="91440" rtlCol="0" anchor="b">
            <a:noAutofit/>
          </a:bodyPr>
          <a:lstStyle>
            <a:lvl1pPr marL="0" indent="0">
              <a:spcBef>
                <a:spcPts val="600"/>
              </a:spcBef>
              <a:buNone/>
              <a:defRPr lang="en-US" sz="2400" dirty="0">
                <a:solidFill>
                  <a:schemeClr val="tx1"/>
                </a:solidFill>
                <a:latin typeface="Segoe Sans Display" pitchFamily="2" charset="0"/>
              </a:defRPr>
            </a:lvl1pPr>
            <a:lvl2pPr>
              <a:buNone/>
              <a:defRPr lang="en-US" sz="1600" dirty="0">
                <a:solidFill>
                  <a:schemeClr val="tx1"/>
                </a:solidFill>
              </a:defRPr>
            </a:lvl2pPr>
          </a:lstStyle>
          <a:p>
            <a:pPr lvl="0">
              <a:spcBef>
                <a:spcPts val="600"/>
              </a:spcBef>
            </a:pPr>
            <a:r>
              <a:rPr lang="en-US"/>
              <a:t>Speaker Name</a:t>
            </a:r>
          </a:p>
          <a:p>
            <a:pPr lvl="1">
              <a:buNone/>
            </a:pPr>
            <a:r>
              <a:rPr lang="en-US"/>
              <a:t>Speaker Title</a:t>
            </a:r>
          </a:p>
        </p:txBody>
      </p:sp>
      <p:sp>
        <p:nvSpPr>
          <p:cNvPr id="11" name="Freeform: Shape 10">
            <a:extLst>
              <a:ext uri="{FF2B5EF4-FFF2-40B4-BE49-F238E27FC236}">
                <a16:creationId xmlns:a16="http://schemas.microsoft.com/office/drawing/2014/main" id="{731D6325-F106-D3BE-C040-29E2B57B931C}"/>
              </a:ext>
            </a:extLst>
          </p:cNvPr>
          <p:cNvSpPr/>
          <p:nvPr userDrawn="1"/>
        </p:nvSpPr>
        <p:spPr>
          <a:xfrm>
            <a:off x="-15240" y="642938"/>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pic>
        <p:nvPicPr>
          <p:cNvPr id="9" name="MS logo white - EMF">
            <a:extLst>
              <a:ext uri="{FF2B5EF4-FFF2-40B4-BE49-F238E27FC236}">
                <a16:creationId xmlns:a16="http://schemas.microsoft.com/office/drawing/2014/main" id="{C5ADDBAE-60B1-D197-8815-B995A7BBEEE5}"/>
              </a:ext>
            </a:extLst>
          </p:cNvPr>
          <p:cNvPicPr>
            <a:picLocks noChangeAspect="1"/>
          </p:cNvPicPr>
          <p:nvPr userDrawn="1"/>
        </p:nvPicPr>
        <p:blipFill rotWithShape="1">
          <a:blip>
            <a:lum bright="100000" contrast="100000"/>
            <a:extLst>
              <a:ext uri="{96DAC541-7B7A-43D3-8B79-37D633B846F1}">
                <asvg:svgBlip xmlns:asvg="http://schemas.microsoft.com/office/drawing/2016/SVG/main" r:embed="rId3"/>
              </a:ext>
            </a:extLst>
          </a:blip>
          <a:srcRect l="262" r="262"/>
          <a:stretch>
            <a:fillRect/>
          </a:stretch>
        </p:blipFill>
        <p:spPr bwMode="black">
          <a:xfrm>
            <a:off x="405279" y="322132"/>
            <a:ext cx="833085" cy="178396"/>
          </a:xfrm>
          <a:prstGeom prst="rect">
            <a:avLst/>
          </a:prstGeom>
        </p:spPr>
      </p:pic>
    </p:spTree>
    <p:extLst>
      <p:ext uri="{BB962C8B-B14F-4D97-AF65-F5344CB8AC3E}">
        <p14:creationId xmlns:p14="http://schemas.microsoft.com/office/powerpoint/2010/main" val="36668432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Slide 3">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a:xfrm>
            <a:off x="201168" y="5522976"/>
            <a:ext cx="3967162" cy="802784"/>
          </a:xfrm>
          <a:prstGeom prst="rect">
            <a:avLst/>
          </a:prstGeom>
        </p:spPr>
        <p:txBody>
          <a:bodyPr lIns="182880" tIns="91440" bIns="91440" anchor="b"/>
          <a:lstStyle>
            <a:lvl1pPr marL="0" indent="0">
              <a:spcBef>
                <a:spcPts val="600"/>
              </a:spcBef>
              <a:buNone/>
              <a:defRPr lang="en-US" sz="2400" kern="1200" spc="0" baseline="0" dirty="0" smtClean="0">
                <a:solidFill>
                  <a:schemeClr val="tx1"/>
                </a:solidFill>
                <a:latin typeface="Segoe Sans Display" pitchFamily="2" charset="0"/>
                <a:ea typeface="+mn-ea"/>
                <a:cs typeface="Segoe Sans Display" pitchFamily="2" charset="0"/>
              </a:defRPr>
            </a:lvl1pPr>
            <a:lvl2pPr>
              <a:buNone/>
              <a:defRPr sz="1600">
                <a:solidFill>
                  <a:schemeClr val="tx1"/>
                </a:solidFill>
              </a:defRPr>
            </a:lvl2pPr>
          </a:lstStyle>
          <a:p>
            <a:pPr lvl="0"/>
            <a:r>
              <a:rPr lang="en-US"/>
              <a:t>Speaker Name</a:t>
            </a:r>
          </a:p>
          <a:p>
            <a:pPr lvl="1"/>
            <a:r>
              <a:rPr lang="en-US"/>
              <a:t>Speaker Title</a:t>
            </a:r>
          </a:p>
        </p:txBody>
      </p:sp>
      <p:sp>
        <p:nvSpPr>
          <p:cNvPr id="9" name="Title Placeholder 1">
            <a:extLst>
              <a:ext uri="{FF2B5EF4-FFF2-40B4-BE49-F238E27FC236}">
                <a16:creationId xmlns:a16="http://schemas.microsoft.com/office/drawing/2014/main" id="{914960CA-96B1-871E-4B29-4398726B2165}"/>
              </a:ext>
            </a:extLst>
          </p:cNvPr>
          <p:cNvSpPr>
            <a:spLocks noGrp="1"/>
          </p:cNvSpPr>
          <p:nvPr>
            <p:ph type="title"/>
          </p:nvPr>
        </p:nvSpPr>
        <p:spPr>
          <a:xfrm>
            <a:off x="190500" y="645986"/>
            <a:ext cx="5530851" cy="1588127"/>
          </a:xfrm>
          <a:prstGeom prst="rect">
            <a:avLst/>
          </a:prstGeom>
        </p:spPr>
        <p:txBody>
          <a:bodyPr vert="horz" wrap="square" lIns="182880" tIns="91440" rIns="0" bIns="0" rtlCol="0" anchor="t">
            <a:spAutoFit/>
          </a:bodyPr>
          <a:lstStyle>
            <a:lvl1pPr>
              <a:defRPr lang="en-US" sz="5400" dirty="0">
                <a:solidFill>
                  <a:schemeClr val="tx1"/>
                </a:solidFill>
              </a:defRPr>
            </a:lvl1pPr>
          </a:lstStyle>
          <a:p>
            <a:pPr lvl="0"/>
            <a:r>
              <a:rPr lang="en-US"/>
              <a:t>Click to edit Master title style</a:t>
            </a:r>
          </a:p>
        </p:txBody>
      </p:sp>
      <p:sp>
        <p:nvSpPr>
          <p:cNvPr id="12" name="Freeform: Shape 11">
            <a:extLst>
              <a:ext uri="{FF2B5EF4-FFF2-40B4-BE49-F238E27FC236}">
                <a16:creationId xmlns:a16="http://schemas.microsoft.com/office/drawing/2014/main" id="{ED034645-DA7A-4FE0-E58A-C8797890DD74}"/>
              </a:ext>
            </a:extLst>
          </p:cNvPr>
          <p:cNvSpPr/>
          <p:nvPr userDrawn="1"/>
        </p:nvSpPr>
        <p:spPr>
          <a:xfrm>
            <a:off x="-15240" y="642938"/>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pic>
        <p:nvPicPr>
          <p:cNvPr id="13" name="MS logo white - EMF">
            <a:extLst>
              <a:ext uri="{FF2B5EF4-FFF2-40B4-BE49-F238E27FC236}">
                <a16:creationId xmlns:a16="http://schemas.microsoft.com/office/drawing/2014/main" id="{A9B31256-7B7C-B7BA-2FDA-2E32368BA752}"/>
              </a:ext>
            </a:extLst>
          </p:cNvPr>
          <p:cNvPicPr>
            <a:picLocks noChangeAspect="1"/>
          </p:cNvPicPr>
          <p:nvPr userDrawn="1"/>
        </p:nvPicPr>
        <p:blipFill rotWithShape="1">
          <a:blip>
            <a:lum bright="100000" contrast="100000"/>
            <a:extLst>
              <a:ext uri="{96DAC541-7B7A-43D3-8B79-37D633B846F1}">
                <asvg:svgBlip xmlns:asvg="http://schemas.microsoft.com/office/drawing/2016/SVG/main" r:embed="rId3"/>
              </a:ext>
            </a:extLst>
          </a:blip>
          <a:srcRect l="262" r="262"/>
          <a:stretch>
            <a:fillRect/>
          </a:stretch>
        </p:blipFill>
        <p:spPr bwMode="black">
          <a:xfrm>
            <a:off x="405279" y="322132"/>
            <a:ext cx="833085" cy="178396"/>
          </a:xfrm>
          <a:prstGeom prst="rect">
            <a:avLst/>
          </a:prstGeom>
        </p:spPr>
      </p:pic>
    </p:spTree>
    <p:extLst>
      <p:ext uri="{BB962C8B-B14F-4D97-AF65-F5344CB8AC3E}">
        <p14:creationId xmlns:p14="http://schemas.microsoft.com/office/powerpoint/2010/main" val="8696959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Section Titl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192087" y="636588"/>
            <a:ext cx="7827963" cy="757130"/>
          </a:xfrm>
        </p:spPr>
        <p:txBody>
          <a:bodyPr/>
          <a:lstStyle>
            <a:lvl1pPr>
              <a:defRPr>
                <a:solidFill>
                  <a:schemeClr val="tx1"/>
                </a:solidFill>
              </a:defRPr>
            </a:lvl1pPr>
          </a:lstStyle>
          <a:p>
            <a:r>
              <a:rPr lang="en-CA"/>
              <a:t>Click to edit </a:t>
            </a:r>
            <a:r>
              <a:rPr lang="en-US"/>
              <a:t>section title</a:t>
            </a:r>
          </a:p>
        </p:txBody>
      </p:sp>
      <p:sp>
        <p:nvSpPr>
          <p:cNvPr id="9" name="Text Placeholder 4">
            <a:extLst>
              <a:ext uri="{FF2B5EF4-FFF2-40B4-BE49-F238E27FC236}">
                <a16:creationId xmlns:a16="http://schemas.microsoft.com/office/drawing/2014/main" id="{A1832CD4-65A3-08FD-6EC7-EED2AF544A30}"/>
              </a:ext>
            </a:extLst>
          </p:cNvPr>
          <p:cNvSpPr>
            <a:spLocks noGrp="1"/>
          </p:cNvSpPr>
          <p:nvPr>
            <p:ph type="body" sz="quarter" idx="11" hasCustomPrompt="1"/>
          </p:nvPr>
        </p:nvSpPr>
        <p:spPr>
          <a:xfrm>
            <a:off x="190500" y="327561"/>
            <a:ext cx="5760720" cy="184666"/>
          </a:xfrm>
          <a:prstGeom prst="rect">
            <a:avLst/>
          </a:prstGeom>
        </p:spPr>
        <p:txBody>
          <a:bodyPr vert="horz" wrap="square" lIns="183600" tIns="0" rIns="0" bIns="0" rtlCol="0" anchor="ctr" anchorCtr="0">
            <a:noAutofit/>
          </a:bodyPr>
          <a:lstStyle>
            <a:lvl1pPr>
              <a:buNone/>
              <a:defRPr lang="en-US" sz="1000" b="0" cap="all" spc="100" baseline="0" dirty="0" smtClean="0">
                <a:ln w="3175">
                  <a:noFill/>
                </a:ln>
                <a:solidFill>
                  <a:schemeClr val="tx1"/>
                </a:solidFill>
                <a:effectLst/>
              </a:defRPr>
            </a:lvl1pPr>
          </a:lstStyle>
          <a:p>
            <a:pPr marL="0" lvl="0" defTabSz="932742">
              <a:lnSpc>
                <a:spcPct val="100000"/>
              </a:lnSpc>
              <a:spcBef>
                <a:spcPct val="0"/>
              </a:spcBef>
              <a:buNone/>
            </a:pPr>
            <a:r>
              <a:rPr lang="en-US"/>
              <a:t>CLICK TO EDIT MASTER TEXT STYLE</a:t>
            </a:r>
          </a:p>
        </p:txBody>
      </p:sp>
      <p:sp>
        <p:nvSpPr>
          <p:cNvPr id="2" name="Freeform: Shape 1">
            <a:extLst>
              <a:ext uri="{FF2B5EF4-FFF2-40B4-BE49-F238E27FC236}">
                <a16:creationId xmlns:a16="http://schemas.microsoft.com/office/drawing/2014/main" id="{390E2102-D912-F1ED-633A-2A31424F3084}"/>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Freeform: Shape 9">
            <a:extLst>
              <a:ext uri="{FF2B5EF4-FFF2-40B4-BE49-F238E27FC236}">
                <a16:creationId xmlns:a16="http://schemas.microsoft.com/office/drawing/2014/main" id="{661CC126-12D4-2585-4EEA-872D891F1E00}"/>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512388D2-BE78-E916-04C4-B567EB51EABB}"/>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4" name="Freeform: Shape 13">
            <a:extLst>
              <a:ext uri="{FF2B5EF4-FFF2-40B4-BE49-F238E27FC236}">
                <a16:creationId xmlns:a16="http://schemas.microsoft.com/office/drawing/2014/main" id="{2A36AB69-CD9A-EAFB-22F1-D069963B9369}"/>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5" name="Freeform: Shape 14">
            <a:extLst>
              <a:ext uri="{FF2B5EF4-FFF2-40B4-BE49-F238E27FC236}">
                <a16:creationId xmlns:a16="http://schemas.microsoft.com/office/drawing/2014/main" id="{D5C7FE07-761E-3468-96C2-4B8F516EC300}"/>
              </a:ext>
            </a:extLst>
          </p:cNvPr>
          <p:cNvSpPr/>
          <p:nvPr userDrawn="1"/>
        </p:nvSpPr>
        <p:spPr>
          <a:xfrm>
            <a:off x="-7620" y="3614511"/>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6" name="Freeform: Shape 15">
            <a:extLst>
              <a:ext uri="{FF2B5EF4-FFF2-40B4-BE49-F238E27FC236}">
                <a16:creationId xmlns:a16="http://schemas.microsoft.com/office/drawing/2014/main" id="{FF401702-522A-02FC-0D0D-F0001949298E}"/>
              </a:ext>
            </a:extLst>
          </p:cNvPr>
          <p:cNvSpPr/>
          <p:nvPr userDrawn="1"/>
        </p:nvSpPr>
        <p:spPr>
          <a:xfrm>
            <a:off x="80137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Tree>
    <p:extLst>
      <p:ext uri="{BB962C8B-B14F-4D97-AF65-F5344CB8AC3E}">
        <p14:creationId xmlns:p14="http://schemas.microsoft.com/office/powerpoint/2010/main" val="20094692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Section Title 2">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C2DAF89-DB16-EA7E-69FD-4446A2DBE4A0}"/>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9ED95C47-3F6B-F108-EAC8-EDD6AEEFC48A}"/>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45744F4D-04F7-8F91-F58E-5CAA06928F14}"/>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FD9547D8-DE48-73A5-398C-B74A4AC01730}"/>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387154" y="435389"/>
            <a:ext cx="11417692" cy="757130"/>
          </a:xfrm>
        </p:spPr>
        <p:txBody>
          <a:bodyPr/>
          <a:lstStyle>
            <a:lvl1pPr>
              <a:defRPr>
                <a:solidFill>
                  <a:schemeClr val="tx1"/>
                </a:solidFill>
              </a:defRPr>
            </a:lvl1pPr>
          </a:lstStyle>
          <a:p>
            <a:r>
              <a:rPr lang="en-CA"/>
              <a:t>Click to edit </a:t>
            </a:r>
            <a:r>
              <a:rPr lang="en-US"/>
              <a:t>section title</a:t>
            </a:r>
          </a:p>
        </p:txBody>
      </p:sp>
      <p:sp>
        <p:nvSpPr>
          <p:cNvPr id="13" name="Freeform: Shape 12">
            <a:extLst>
              <a:ext uri="{FF2B5EF4-FFF2-40B4-BE49-F238E27FC236}">
                <a16:creationId xmlns:a16="http://schemas.microsoft.com/office/drawing/2014/main" id="{B0D221F4-D5D7-BC0B-2A03-811887E4A130}"/>
              </a:ext>
            </a:extLst>
          </p:cNvPr>
          <p:cNvSpPr/>
          <p:nvPr userDrawn="1"/>
        </p:nvSpPr>
        <p:spPr>
          <a:xfrm>
            <a:off x="-7620" y="27432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F6589D4E-1AC2-D1E9-8C9E-3A5A3C8DDB0C}"/>
              </a:ext>
            </a:extLst>
          </p:cNvPr>
          <p:cNvSpPr/>
          <p:nvPr userDrawn="1"/>
        </p:nvSpPr>
        <p:spPr>
          <a:xfrm>
            <a:off x="383979"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E3D3B582-4D2A-2575-120A-52AA9B6EA5BB}"/>
              </a:ext>
            </a:extLst>
          </p:cNvPr>
          <p:cNvSpPr/>
          <p:nvPr userDrawn="1"/>
        </p:nvSpPr>
        <p:spPr>
          <a:xfrm>
            <a:off x="11801671"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4" name="Freeform: Shape 13">
            <a:extLst>
              <a:ext uri="{FF2B5EF4-FFF2-40B4-BE49-F238E27FC236}">
                <a16:creationId xmlns:a16="http://schemas.microsoft.com/office/drawing/2014/main" id="{73F943D9-06DA-AD2B-C606-7E8040F788BE}"/>
              </a:ext>
            </a:extLst>
          </p:cNvPr>
          <p:cNvSpPr/>
          <p:nvPr userDrawn="1"/>
        </p:nvSpPr>
        <p:spPr>
          <a:xfrm>
            <a:off x="0" y="64770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9" name="Freeform: Shape 18">
            <a:extLst>
              <a:ext uri="{FF2B5EF4-FFF2-40B4-BE49-F238E27FC236}">
                <a16:creationId xmlns:a16="http://schemas.microsoft.com/office/drawing/2014/main" id="{AE4D4296-6154-683B-4F63-8A5EE2A99E48}"/>
              </a:ext>
            </a:extLst>
          </p:cNvPr>
          <p:cNvSpPr/>
          <p:nvPr userDrawn="1"/>
        </p:nvSpPr>
        <p:spPr>
          <a:xfrm>
            <a:off x="0" y="392619"/>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Tree>
    <p:extLst>
      <p:ext uri="{BB962C8B-B14F-4D97-AF65-F5344CB8AC3E}">
        <p14:creationId xmlns:p14="http://schemas.microsoft.com/office/powerpoint/2010/main" val="9593357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Section Title 3">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C2DAF89-DB16-EA7E-69FD-4446A2DBE4A0}"/>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9ED95C47-3F6B-F108-EAC8-EDD6AEEFC48A}"/>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45744F4D-04F7-8F91-F58E-5CAA06928F14}"/>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FD9547D8-DE48-73A5-398C-B74A4AC01730}"/>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192087" y="3811361"/>
            <a:ext cx="7631113" cy="1920526"/>
          </a:xfrm>
        </p:spPr>
        <p:txBody>
          <a:bodyPr lIns="365760"/>
          <a:lstStyle>
            <a:lvl1pPr>
              <a:defRPr sz="6600">
                <a:solidFill>
                  <a:schemeClr val="tx1"/>
                </a:solidFill>
              </a:defRPr>
            </a:lvl1pPr>
          </a:lstStyle>
          <a:p>
            <a:r>
              <a:rPr lang="en-CA"/>
              <a:t>Click to edit </a:t>
            </a:r>
            <a:r>
              <a:rPr lang="en-US"/>
              <a:t>section title</a:t>
            </a:r>
          </a:p>
        </p:txBody>
      </p:sp>
      <p:sp>
        <p:nvSpPr>
          <p:cNvPr id="13" name="Freeform: Shape 12">
            <a:extLst>
              <a:ext uri="{FF2B5EF4-FFF2-40B4-BE49-F238E27FC236}">
                <a16:creationId xmlns:a16="http://schemas.microsoft.com/office/drawing/2014/main" id="{B0D221F4-D5D7-BC0B-2A03-811887E4A130}"/>
              </a:ext>
            </a:extLst>
          </p:cNvPr>
          <p:cNvSpPr/>
          <p:nvPr userDrawn="1"/>
        </p:nvSpPr>
        <p:spPr>
          <a:xfrm>
            <a:off x="-7620" y="3614511"/>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9" name="Freeform: Shape 8">
            <a:extLst>
              <a:ext uri="{FF2B5EF4-FFF2-40B4-BE49-F238E27FC236}">
                <a16:creationId xmlns:a16="http://schemas.microsoft.com/office/drawing/2014/main" id="{3EED62A2-6F1F-7E8B-642F-3EBF3427222B}"/>
              </a:ext>
            </a:extLst>
          </p:cNvPr>
          <p:cNvSpPr/>
          <p:nvPr userDrawn="1"/>
        </p:nvSpPr>
        <p:spPr>
          <a:xfrm>
            <a:off x="80137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5" name="Text Placeholder 8">
            <a:extLst>
              <a:ext uri="{FF2B5EF4-FFF2-40B4-BE49-F238E27FC236}">
                <a16:creationId xmlns:a16="http://schemas.microsoft.com/office/drawing/2014/main" id="{D7515238-22C2-4127-0639-D59503A462F9}"/>
              </a:ext>
            </a:extLst>
          </p:cNvPr>
          <p:cNvSpPr>
            <a:spLocks noGrp="1"/>
          </p:cNvSpPr>
          <p:nvPr>
            <p:ph type="body" sz="quarter" idx="10" hasCustomPrompt="1"/>
          </p:nvPr>
        </p:nvSpPr>
        <p:spPr bwMode="white">
          <a:xfrm>
            <a:off x="8013700" y="190500"/>
            <a:ext cx="3805905" cy="620085"/>
          </a:xfrm>
        </p:spPr>
        <p:txBody>
          <a:bodyPr anchor="b"/>
          <a:lstStyle>
            <a:lvl1pPr>
              <a:defRPr sz="1200" cap="all"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Date or speaker details here</a:t>
            </a:r>
          </a:p>
        </p:txBody>
      </p:sp>
    </p:spTree>
    <p:extLst>
      <p:ext uri="{BB962C8B-B14F-4D97-AF65-F5344CB8AC3E}">
        <p14:creationId xmlns:p14="http://schemas.microsoft.com/office/powerpoint/2010/main" val="10250306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Quote Slide 2B">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654" cy="6858000"/>
          </a:xfrm>
          <a:prstGeom prst="rect">
            <a:avLst/>
          </a:prstGeom>
        </p:spPr>
      </p:pic>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6" name="Title 1">
            <a:extLst>
              <a:ext uri="{FF2B5EF4-FFF2-40B4-BE49-F238E27FC236}">
                <a16:creationId xmlns:a16="http://schemas.microsoft.com/office/drawing/2014/main" id="{72AA013B-4ADF-732F-B3DF-B9B231001A39}"/>
              </a:ext>
            </a:extLst>
          </p:cNvPr>
          <p:cNvSpPr>
            <a:spLocks noGrp="1"/>
          </p:cNvSpPr>
          <p:nvPr>
            <p:ph type="title"/>
          </p:nvPr>
        </p:nvSpPr>
        <p:spPr bwMode="white">
          <a:xfrm>
            <a:off x="2008632" y="3124301"/>
            <a:ext cx="8174736" cy="609398"/>
          </a:xfrm>
          <a:ln>
            <a:noFill/>
          </a:ln>
        </p:spPr>
        <p:txBody>
          <a:bodyPr wrap="square" lIns="0" tIns="0" rIns="0" anchor="ctr">
            <a:spAutoFit/>
          </a:bodyPr>
          <a:lstStyle>
            <a:lvl1pP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Tree>
    <p:extLst>
      <p:ext uri="{BB962C8B-B14F-4D97-AF65-F5344CB8AC3E}">
        <p14:creationId xmlns:p14="http://schemas.microsoft.com/office/powerpoint/2010/main" val="4284784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Quote Slide 3B">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513" cy="6858000"/>
          </a:xfrm>
          <a:prstGeom prst="rect">
            <a:avLst/>
          </a:prstGeom>
        </p:spPr>
      </p:pic>
      <p:grpSp>
        <p:nvGrpSpPr>
          <p:cNvPr id="6" name="Group 5">
            <a:extLst>
              <a:ext uri="{FF2B5EF4-FFF2-40B4-BE49-F238E27FC236}">
                <a16:creationId xmlns:a16="http://schemas.microsoft.com/office/drawing/2014/main" id="{456DF0B4-3522-9D5A-3110-CFE5F687E127}"/>
              </a:ext>
              <a:ext uri="{C183D7F6-B498-43B3-948B-1728B52AA6E4}">
                <adec:decorative xmlns:adec="http://schemas.microsoft.com/office/drawing/2017/decorative" val="1"/>
              </a:ext>
            </a:extLst>
          </p:cNvPr>
          <p:cNvGrpSpPr/>
          <p:nvPr userDrawn="1"/>
        </p:nvGrpSpPr>
        <p:grpSpPr>
          <a:xfrm>
            <a:off x="0" y="0"/>
            <a:ext cx="12207240" cy="6858000"/>
            <a:chOff x="0" y="0"/>
            <a:chExt cx="12207240" cy="6858000"/>
          </a:xfrm>
        </p:grpSpPr>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grpSp>
      <p:sp>
        <p:nvSpPr>
          <p:cNvPr id="4" name="Title 1">
            <a:extLst>
              <a:ext uri="{FF2B5EF4-FFF2-40B4-BE49-F238E27FC236}">
                <a16:creationId xmlns:a16="http://schemas.microsoft.com/office/drawing/2014/main" id="{9C162C8C-D4A4-D6EE-20E3-ACEAC93FA141}"/>
              </a:ext>
            </a:extLst>
          </p:cNvPr>
          <p:cNvSpPr>
            <a:spLocks noGrp="1"/>
          </p:cNvSpPr>
          <p:nvPr>
            <p:ph type="title"/>
          </p:nvPr>
        </p:nvSpPr>
        <p:spPr bwMode="white">
          <a:xfrm>
            <a:off x="2008632" y="3124301"/>
            <a:ext cx="8174736" cy="609398"/>
          </a:xfrm>
          <a:ln>
            <a:noFill/>
          </a:ln>
        </p:spPr>
        <p:txBody>
          <a:bodyPr wrap="square" lIns="0" tIns="0" rIns="0" anchor="ctr">
            <a:spAutoFit/>
          </a:bodyPr>
          <a:lstStyle>
            <a:lvl1pP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Tree>
    <p:extLst>
      <p:ext uri="{BB962C8B-B14F-4D97-AF65-F5344CB8AC3E}">
        <p14:creationId xmlns:p14="http://schemas.microsoft.com/office/powerpoint/2010/main" val="932252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30218F6-3B39-1CD2-1E88-655C8F3F8A1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37" r="37"/>
          <a:stretch>
            <a:fillRect/>
          </a:stretch>
        </p:blipFill>
        <p:spPr>
          <a:xfrm>
            <a:off x="0" y="5136"/>
            <a:ext cx="12192000" cy="6852864"/>
          </a:xfrm>
          <a:prstGeom prst="rect">
            <a:avLst/>
          </a:prstGeom>
        </p:spPr>
      </p:pic>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a:xfrm>
            <a:off x="6109842" y="4862576"/>
            <a:ext cx="5520183" cy="802784"/>
          </a:xfrm>
          <a:prstGeom prst="rect">
            <a:avLst/>
          </a:prstGeom>
        </p:spPr>
        <p:txBody>
          <a:bodyPr lIns="182880" tIns="91440" bIns="91440" anchor="b"/>
          <a:lstStyle>
            <a:lvl1pPr marL="0" indent="0">
              <a:spcBef>
                <a:spcPts val="600"/>
              </a:spcBef>
              <a:buNone/>
              <a:defRPr lang="en-US" sz="2400" kern="1200" spc="0" baseline="0" dirty="0" smtClean="0">
                <a:solidFill>
                  <a:schemeClr val="bg1"/>
                </a:solidFill>
                <a:latin typeface="Segoe Sans Display" pitchFamily="2" charset="0"/>
                <a:ea typeface="+mn-ea"/>
                <a:cs typeface="Segoe Sans Display" pitchFamily="2" charset="0"/>
              </a:defRPr>
            </a:lvl1pPr>
            <a:lvl2pPr>
              <a:buNone/>
              <a:defRPr sz="1600">
                <a:solidFill>
                  <a:schemeClr val="bg1"/>
                </a:solidFill>
              </a:defRPr>
            </a:lvl2pPr>
          </a:lstStyle>
          <a:p>
            <a:pPr lvl="0"/>
            <a:r>
              <a:rPr lang="en-US"/>
              <a:t>Speaker Name</a:t>
            </a:r>
          </a:p>
          <a:p>
            <a:pPr lvl="1"/>
            <a:r>
              <a:rPr lang="en-US"/>
              <a:t>Speaker Title</a:t>
            </a:r>
          </a:p>
        </p:txBody>
      </p:sp>
      <p:sp>
        <p:nvSpPr>
          <p:cNvPr id="9" name="Title Placeholder 1">
            <a:extLst>
              <a:ext uri="{FF2B5EF4-FFF2-40B4-BE49-F238E27FC236}">
                <a16:creationId xmlns:a16="http://schemas.microsoft.com/office/drawing/2014/main" id="{914960CA-96B1-871E-4B29-4398726B2165}"/>
              </a:ext>
            </a:extLst>
          </p:cNvPr>
          <p:cNvSpPr>
            <a:spLocks noGrp="1"/>
          </p:cNvSpPr>
          <p:nvPr>
            <p:ph type="title"/>
          </p:nvPr>
        </p:nvSpPr>
        <p:spPr>
          <a:xfrm>
            <a:off x="6099175" y="190500"/>
            <a:ext cx="5530851" cy="1588127"/>
          </a:xfrm>
          <a:prstGeom prst="rect">
            <a:avLst/>
          </a:prstGeom>
        </p:spPr>
        <p:txBody>
          <a:bodyPr vert="horz" wrap="square" lIns="182880" tIns="91440" rIns="0" bIns="0" rtlCol="0" anchor="t">
            <a:spAutoFit/>
          </a:bodyPr>
          <a:lstStyle>
            <a:lvl1pPr>
              <a:defRPr lang="en-US" sz="5400" dirty="0">
                <a:solidFill>
                  <a:schemeClr val="bg1"/>
                </a:solidFill>
              </a:defRPr>
            </a:lvl1pPr>
          </a:lstStyle>
          <a:p>
            <a:pPr lvl="0"/>
            <a:r>
              <a:rPr lang="en-US"/>
              <a:t>Click to edit Master title style</a:t>
            </a:r>
          </a:p>
        </p:txBody>
      </p:sp>
      <p:sp>
        <p:nvSpPr>
          <p:cNvPr id="12" name="Freeform: Shape 11">
            <a:extLst>
              <a:ext uri="{FF2B5EF4-FFF2-40B4-BE49-F238E27FC236}">
                <a16:creationId xmlns:a16="http://schemas.microsoft.com/office/drawing/2014/main" id="{ED034645-DA7A-4FE0-E58A-C8797890DD74}"/>
              </a:ext>
            </a:extLst>
          </p:cNvPr>
          <p:cNvSpPr/>
          <p:nvPr userDrawn="1"/>
        </p:nvSpPr>
        <p:spPr>
          <a:xfrm flipV="1">
            <a:off x="-15240" y="597219"/>
            <a:ext cx="6111240" cy="45719"/>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8" name="Freeform: Shape 17">
            <a:extLst>
              <a:ext uri="{FF2B5EF4-FFF2-40B4-BE49-F238E27FC236}">
                <a16:creationId xmlns:a16="http://schemas.microsoft.com/office/drawing/2014/main" id="{6F7FF8B7-EC7B-E3BF-40FC-096A271DB1DC}"/>
              </a:ext>
            </a:extLst>
          </p:cNvPr>
          <p:cNvSpPr/>
          <p:nvPr userDrawn="1"/>
        </p:nvSpPr>
        <p:spPr>
          <a:xfrm>
            <a:off x="6109842" y="4748364"/>
            <a:ext cx="6082157" cy="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20" name="Text Placeholder 4">
            <a:extLst>
              <a:ext uri="{FF2B5EF4-FFF2-40B4-BE49-F238E27FC236}">
                <a16:creationId xmlns:a16="http://schemas.microsoft.com/office/drawing/2014/main" id="{53C949F9-C5A7-E54E-2FC4-BE37B26E7C7C}"/>
              </a:ext>
            </a:extLst>
          </p:cNvPr>
          <p:cNvSpPr>
            <a:spLocks noGrp="1"/>
          </p:cNvSpPr>
          <p:nvPr>
            <p:ph type="body" sz="quarter" idx="11" hasCustomPrompt="1"/>
          </p:nvPr>
        </p:nvSpPr>
        <p:spPr>
          <a:xfrm>
            <a:off x="190500" y="327561"/>
            <a:ext cx="5760720" cy="184666"/>
          </a:xfrm>
          <a:prstGeom prst="rect">
            <a:avLst/>
          </a:prstGeom>
        </p:spPr>
        <p:txBody>
          <a:bodyPr vert="horz" wrap="square" lIns="183600" tIns="0" rIns="0" bIns="0" rtlCol="0" anchor="ctr" anchorCtr="0">
            <a:noAutofit/>
          </a:bodyPr>
          <a:lstStyle>
            <a:lvl1pPr>
              <a:buNone/>
              <a:defRPr lang="en-US" sz="1000" b="0" cap="all" spc="100" baseline="0" dirty="0" smtClean="0">
                <a:ln w="3175">
                  <a:noFill/>
                </a:ln>
                <a:solidFill>
                  <a:schemeClr val="bg1"/>
                </a:solidFill>
                <a:effectLst/>
              </a:defRPr>
            </a:lvl1pPr>
          </a:lstStyle>
          <a:p>
            <a:pPr marL="0" lvl="0" defTabSz="932742">
              <a:lnSpc>
                <a:spcPct val="100000"/>
              </a:lnSpc>
              <a:spcBef>
                <a:spcPct val="0"/>
              </a:spcBef>
              <a:buNone/>
            </a:pPr>
            <a:r>
              <a:rPr lang="en-US"/>
              <a:t>CLICK TO EDIT MASTER TEXT STYLE</a:t>
            </a:r>
          </a:p>
        </p:txBody>
      </p:sp>
    </p:spTree>
    <p:extLst>
      <p:ext uri="{BB962C8B-B14F-4D97-AF65-F5344CB8AC3E}">
        <p14:creationId xmlns:p14="http://schemas.microsoft.com/office/powerpoint/2010/main" val="2528663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Title Slide 2">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4" name="Title Placeholder 1">
            <a:extLst>
              <a:ext uri="{FF2B5EF4-FFF2-40B4-BE49-F238E27FC236}">
                <a16:creationId xmlns:a16="http://schemas.microsoft.com/office/drawing/2014/main" id="{E4F39736-429F-F9A2-A6CE-CEF37DABD542}"/>
              </a:ext>
            </a:extLst>
          </p:cNvPr>
          <p:cNvSpPr>
            <a:spLocks noGrp="1"/>
          </p:cNvSpPr>
          <p:nvPr>
            <p:ph type="title"/>
          </p:nvPr>
        </p:nvSpPr>
        <p:spPr bwMode="white">
          <a:xfrm>
            <a:off x="190500" y="645986"/>
            <a:ext cx="5530851" cy="1588127"/>
          </a:xfrm>
          <a:prstGeom prst="rect">
            <a:avLst/>
          </a:prstGeom>
        </p:spPr>
        <p:txBody>
          <a:bodyPr vert="horz" wrap="square" lIns="182880" tIns="91440" rIns="0" bIns="0" rtlCol="0" anchor="t">
            <a:spAutoFit/>
          </a:bodyPr>
          <a:lstStyle>
            <a:lvl1pPr>
              <a:defRPr lang="en-US" sz="5400" dirty="0">
                <a:solidFill>
                  <a:schemeClr val="tx1"/>
                </a:solidFill>
              </a:defRPr>
            </a:lvl1pPr>
          </a:lstStyle>
          <a:p>
            <a:pPr lvl="0"/>
            <a:r>
              <a:rPr lang="en-US"/>
              <a:t>Click to edit Master title style</a:t>
            </a:r>
          </a:p>
        </p:txBody>
      </p:sp>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bwMode="white">
          <a:xfrm>
            <a:off x="201168" y="5520199"/>
            <a:ext cx="3967162" cy="804672"/>
          </a:xfrm>
          <a:prstGeom prst="rect">
            <a:avLst/>
          </a:prstGeom>
        </p:spPr>
        <p:txBody>
          <a:bodyPr vert="horz" wrap="square" lIns="182880" tIns="91440" rIns="183600" bIns="91440" rtlCol="0" anchor="b">
            <a:noAutofit/>
          </a:bodyPr>
          <a:lstStyle>
            <a:lvl1pPr marL="0" indent="0">
              <a:spcBef>
                <a:spcPts val="600"/>
              </a:spcBef>
              <a:buNone/>
              <a:defRPr lang="en-US" sz="2400" dirty="0">
                <a:solidFill>
                  <a:schemeClr val="tx1"/>
                </a:solidFill>
                <a:latin typeface="Segoe Sans Display" pitchFamily="2" charset="0"/>
              </a:defRPr>
            </a:lvl1pPr>
            <a:lvl2pPr>
              <a:buNone/>
              <a:defRPr lang="en-US" sz="1600" dirty="0">
                <a:solidFill>
                  <a:schemeClr val="tx1"/>
                </a:solidFill>
              </a:defRPr>
            </a:lvl2pPr>
          </a:lstStyle>
          <a:p>
            <a:pPr lvl="0">
              <a:spcBef>
                <a:spcPts val="600"/>
              </a:spcBef>
            </a:pPr>
            <a:r>
              <a:rPr lang="en-US"/>
              <a:t>Speaker Name</a:t>
            </a:r>
          </a:p>
          <a:p>
            <a:pPr lvl="1">
              <a:buNone/>
            </a:pPr>
            <a:r>
              <a:rPr lang="en-US"/>
              <a:t>Speaker Title</a:t>
            </a:r>
          </a:p>
        </p:txBody>
      </p:sp>
      <p:sp>
        <p:nvSpPr>
          <p:cNvPr id="11" name="Freeform: Shape 10">
            <a:extLst>
              <a:ext uri="{FF2B5EF4-FFF2-40B4-BE49-F238E27FC236}">
                <a16:creationId xmlns:a16="http://schemas.microsoft.com/office/drawing/2014/main" id="{731D6325-F106-D3BE-C040-29E2B57B931C}"/>
              </a:ext>
            </a:extLst>
          </p:cNvPr>
          <p:cNvSpPr/>
          <p:nvPr userDrawn="1"/>
        </p:nvSpPr>
        <p:spPr>
          <a:xfrm>
            <a:off x="-15240" y="642938"/>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pic>
        <p:nvPicPr>
          <p:cNvPr id="9" name="MS logo white - EMF">
            <a:extLst>
              <a:ext uri="{FF2B5EF4-FFF2-40B4-BE49-F238E27FC236}">
                <a16:creationId xmlns:a16="http://schemas.microsoft.com/office/drawing/2014/main" id="{C5ADDBAE-60B1-D197-8815-B995A7BBEEE5}"/>
              </a:ext>
            </a:extLst>
          </p:cNvPr>
          <p:cNvPicPr>
            <a:picLocks noChangeAspect="1"/>
          </p:cNvPicPr>
          <p:nvPr userDrawn="1"/>
        </p:nvPicPr>
        <p:blipFill rotWithShape="1">
          <a:blip>
            <a:lum bright="100000" contrast="100000"/>
            <a:extLst>
              <a:ext uri="{96DAC541-7B7A-43D3-8B79-37D633B846F1}">
                <asvg:svgBlip xmlns:asvg="http://schemas.microsoft.com/office/drawing/2016/SVG/main" r:embed="rId3"/>
              </a:ext>
            </a:extLst>
          </a:blip>
          <a:srcRect l="262" r="262"/>
          <a:stretch>
            <a:fillRect/>
          </a:stretch>
        </p:blipFill>
        <p:spPr bwMode="black">
          <a:xfrm>
            <a:off x="405279" y="322132"/>
            <a:ext cx="833085" cy="178396"/>
          </a:xfrm>
          <a:prstGeom prst="rect">
            <a:avLst/>
          </a:prstGeom>
        </p:spPr>
      </p:pic>
    </p:spTree>
    <p:extLst>
      <p:ext uri="{BB962C8B-B14F-4D97-AF65-F5344CB8AC3E}">
        <p14:creationId xmlns:p14="http://schemas.microsoft.com/office/powerpoint/2010/main" val="10496114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Slide 3">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a:xfrm>
            <a:off x="201168" y="5522976"/>
            <a:ext cx="3967162" cy="802784"/>
          </a:xfrm>
          <a:prstGeom prst="rect">
            <a:avLst/>
          </a:prstGeom>
        </p:spPr>
        <p:txBody>
          <a:bodyPr lIns="182880" tIns="91440" bIns="91440" anchor="b"/>
          <a:lstStyle>
            <a:lvl1pPr marL="0" indent="0">
              <a:spcBef>
                <a:spcPts val="600"/>
              </a:spcBef>
              <a:buNone/>
              <a:defRPr lang="en-US" sz="2400" kern="1200" spc="0" baseline="0" dirty="0" smtClean="0">
                <a:solidFill>
                  <a:schemeClr val="tx1"/>
                </a:solidFill>
                <a:latin typeface="Segoe Sans Display" pitchFamily="2" charset="0"/>
                <a:ea typeface="+mn-ea"/>
                <a:cs typeface="Segoe Sans Display" pitchFamily="2" charset="0"/>
              </a:defRPr>
            </a:lvl1pPr>
            <a:lvl2pPr>
              <a:buNone/>
              <a:defRPr sz="1600">
                <a:solidFill>
                  <a:schemeClr val="tx1"/>
                </a:solidFill>
              </a:defRPr>
            </a:lvl2pPr>
          </a:lstStyle>
          <a:p>
            <a:pPr lvl="0"/>
            <a:r>
              <a:rPr lang="en-US"/>
              <a:t>Speaker Name</a:t>
            </a:r>
          </a:p>
          <a:p>
            <a:pPr lvl="1"/>
            <a:r>
              <a:rPr lang="en-US"/>
              <a:t>Speaker Title</a:t>
            </a:r>
          </a:p>
        </p:txBody>
      </p:sp>
      <p:sp>
        <p:nvSpPr>
          <p:cNvPr id="9" name="Title Placeholder 1">
            <a:extLst>
              <a:ext uri="{FF2B5EF4-FFF2-40B4-BE49-F238E27FC236}">
                <a16:creationId xmlns:a16="http://schemas.microsoft.com/office/drawing/2014/main" id="{914960CA-96B1-871E-4B29-4398726B2165}"/>
              </a:ext>
            </a:extLst>
          </p:cNvPr>
          <p:cNvSpPr>
            <a:spLocks noGrp="1"/>
          </p:cNvSpPr>
          <p:nvPr>
            <p:ph type="title"/>
          </p:nvPr>
        </p:nvSpPr>
        <p:spPr>
          <a:xfrm>
            <a:off x="190500" y="645986"/>
            <a:ext cx="5530851" cy="1588127"/>
          </a:xfrm>
          <a:prstGeom prst="rect">
            <a:avLst/>
          </a:prstGeom>
        </p:spPr>
        <p:txBody>
          <a:bodyPr vert="horz" wrap="square" lIns="182880" tIns="91440" rIns="0" bIns="0" rtlCol="0" anchor="t">
            <a:spAutoFit/>
          </a:bodyPr>
          <a:lstStyle>
            <a:lvl1pPr>
              <a:defRPr lang="en-US" sz="5400" dirty="0">
                <a:solidFill>
                  <a:schemeClr val="tx1"/>
                </a:solidFill>
              </a:defRPr>
            </a:lvl1pPr>
          </a:lstStyle>
          <a:p>
            <a:pPr lvl="0"/>
            <a:r>
              <a:rPr lang="en-US"/>
              <a:t>Click to edit Master title style</a:t>
            </a:r>
          </a:p>
        </p:txBody>
      </p:sp>
      <p:sp>
        <p:nvSpPr>
          <p:cNvPr id="12" name="Freeform: Shape 11">
            <a:extLst>
              <a:ext uri="{FF2B5EF4-FFF2-40B4-BE49-F238E27FC236}">
                <a16:creationId xmlns:a16="http://schemas.microsoft.com/office/drawing/2014/main" id="{ED034645-DA7A-4FE0-E58A-C8797890DD74}"/>
              </a:ext>
            </a:extLst>
          </p:cNvPr>
          <p:cNvSpPr/>
          <p:nvPr userDrawn="1"/>
        </p:nvSpPr>
        <p:spPr>
          <a:xfrm>
            <a:off x="-15240" y="642938"/>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pic>
        <p:nvPicPr>
          <p:cNvPr id="13" name="MS logo white - EMF">
            <a:extLst>
              <a:ext uri="{FF2B5EF4-FFF2-40B4-BE49-F238E27FC236}">
                <a16:creationId xmlns:a16="http://schemas.microsoft.com/office/drawing/2014/main" id="{A9B31256-7B7C-B7BA-2FDA-2E32368BA752}"/>
              </a:ext>
            </a:extLst>
          </p:cNvPr>
          <p:cNvPicPr>
            <a:picLocks noChangeAspect="1"/>
          </p:cNvPicPr>
          <p:nvPr userDrawn="1"/>
        </p:nvPicPr>
        <p:blipFill rotWithShape="1">
          <a:blip>
            <a:lum bright="100000" contrast="100000"/>
            <a:extLst>
              <a:ext uri="{96DAC541-7B7A-43D3-8B79-37D633B846F1}">
                <asvg:svgBlip xmlns:asvg="http://schemas.microsoft.com/office/drawing/2016/SVG/main" r:embed="rId3"/>
              </a:ext>
            </a:extLst>
          </a:blip>
          <a:srcRect l="262" r="262"/>
          <a:stretch>
            <a:fillRect/>
          </a:stretch>
        </p:blipFill>
        <p:spPr bwMode="black">
          <a:xfrm>
            <a:off x="405279" y="322132"/>
            <a:ext cx="833085" cy="178396"/>
          </a:xfrm>
          <a:prstGeom prst="rect">
            <a:avLst/>
          </a:prstGeom>
        </p:spPr>
      </p:pic>
    </p:spTree>
    <p:extLst>
      <p:ext uri="{BB962C8B-B14F-4D97-AF65-F5344CB8AC3E}">
        <p14:creationId xmlns:p14="http://schemas.microsoft.com/office/powerpoint/2010/main" val="41208131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Quote Slide 2B">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654" cy="6858000"/>
          </a:xfrm>
          <a:prstGeom prst="rect">
            <a:avLst/>
          </a:prstGeom>
        </p:spPr>
      </p:pic>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6" name="Title 1">
            <a:extLst>
              <a:ext uri="{FF2B5EF4-FFF2-40B4-BE49-F238E27FC236}">
                <a16:creationId xmlns:a16="http://schemas.microsoft.com/office/drawing/2014/main" id="{72AA013B-4ADF-732F-B3DF-B9B231001A39}"/>
              </a:ext>
            </a:extLst>
          </p:cNvPr>
          <p:cNvSpPr>
            <a:spLocks noGrp="1"/>
          </p:cNvSpPr>
          <p:nvPr>
            <p:ph type="title"/>
          </p:nvPr>
        </p:nvSpPr>
        <p:spPr bwMode="white">
          <a:xfrm>
            <a:off x="2008632" y="3124301"/>
            <a:ext cx="8174736" cy="609398"/>
          </a:xfrm>
          <a:ln>
            <a:noFill/>
          </a:ln>
        </p:spPr>
        <p:txBody>
          <a:bodyPr wrap="square" lIns="0" tIns="0" rIns="0" anchor="ctr">
            <a:spAutoFit/>
          </a:bodyPr>
          <a:lstStyle>
            <a:lvl1pP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Tree>
    <p:extLst>
      <p:ext uri="{BB962C8B-B14F-4D97-AF65-F5344CB8AC3E}">
        <p14:creationId xmlns:p14="http://schemas.microsoft.com/office/powerpoint/2010/main" val="247060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Quote Slide 3B">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513" cy="6858000"/>
          </a:xfrm>
          <a:prstGeom prst="rect">
            <a:avLst/>
          </a:prstGeom>
        </p:spPr>
      </p:pic>
      <p:grpSp>
        <p:nvGrpSpPr>
          <p:cNvPr id="6" name="Group 5">
            <a:extLst>
              <a:ext uri="{FF2B5EF4-FFF2-40B4-BE49-F238E27FC236}">
                <a16:creationId xmlns:a16="http://schemas.microsoft.com/office/drawing/2014/main" id="{456DF0B4-3522-9D5A-3110-CFE5F687E127}"/>
              </a:ext>
              <a:ext uri="{C183D7F6-B498-43B3-948B-1728B52AA6E4}">
                <adec:decorative xmlns:adec="http://schemas.microsoft.com/office/drawing/2017/decorative" val="1"/>
              </a:ext>
            </a:extLst>
          </p:cNvPr>
          <p:cNvGrpSpPr/>
          <p:nvPr userDrawn="1"/>
        </p:nvGrpSpPr>
        <p:grpSpPr>
          <a:xfrm>
            <a:off x="0" y="0"/>
            <a:ext cx="12207240" cy="6858000"/>
            <a:chOff x="0" y="0"/>
            <a:chExt cx="12207240" cy="6858000"/>
          </a:xfrm>
        </p:grpSpPr>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grpSp>
      <p:sp>
        <p:nvSpPr>
          <p:cNvPr id="4" name="Title 1">
            <a:extLst>
              <a:ext uri="{FF2B5EF4-FFF2-40B4-BE49-F238E27FC236}">
                <a16:creationId xmlns:a16="http://schemas.microsoft.com/office/drawing/2014/main" id="{9C162C8C-D4A4-D6EE-20E3-ACEAC93FA141}"/>
              </a:ext>
            </a:extLst>
          </p:cNvPr>
          <p:cNvSpPr>
            <a:spLocks noGrp="1"/>
          </p:cNvSpPr>
          <p:nvPr>
            <p:ph type="title"/>
          </p:nvPr>
        </p:nvSpPr>
        <p:spPr bwMode="white">
          <a:xfrm>
            <a:off x="2008632" y="3124301"/>
            <a:ext cx="8174736" cy="609398"/>
          </a:xfrm>
          <a:ln>
            <a:noFill/>
          </a:ln>
        </p:spPr>
        <p:txBody>
          <a:bodyPr wrap="square" lIns="0" tIns="0" rIns="0" anchor="ctr">
            <a:spAutoFit/>
          </a:bodyPr>
          <a:lstStyle>
            <a:lvl1pP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Tree>
    <p:extLst>
      <p:ext uri="{BB962C8B-B14F-4D97-AF65-F5344CB8AC3E}">
        <p14:creationId xmlns:p14="http://schemas.microsoft.com/office/powerpoint/2010/main" val="1929288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30218F6-3B39-1CD2-1E88-655C8F3F8A1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37" r="37"/>
          <a:stretch>
            <a:fillRect/>
          </a:stretch>
        </p:blipFill>
        <p:spPr>
          <a:xfrm>
            <a:off x="0" y="5136"/>
            <a:ext cx="12192000" cy="6852864"/>
          </a:xfrm>
          <a:prstGeom prst="rect">
            <a:avLst/>
          </a:prstGeom>
        </p:spPr>
      </p:pic>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a:xfrm>
            <a:off x="6109842" y="4862576"/>
            <a:ext cx="5520183" cy="802784"/>
          </a:xfrm>
          <a:prstGeom prst="rect">
            <a:avLst/>
          </a:prstGeom>
        </p:spPr>
        <p:txBody>
          <a:bodyPr lIns="182880" tIns="91440" bIns="91440" anchor="b"/>
          <a:lstStyle>
            <a:lvl1pPr marL="0" indent="0">
              <a:spcBef>
                <a:spcPts val="600"/>
              </a:spcBef>
              <a:buNone/>
              <a:defRPr lang="en-US" sz="2400" kern="1200" spc="0" baseline="0" dirty="0" smtClean="0">
                <a:solidFill>
                  <a:schemeClr val="bg1"/>
                </a:solidFill>
                <a:latin typeface="Segoe Sans Display" pitchFamily="2" charset="0"/>
                <a:ea typeface="+mn-ea"/>
                <a:cs typeface="Segoe Sans Display" pitchFamily="2" charset="0"/>
              </a:defRPr>
            </a:lvl1pPr>
            <a:lvl2pPr>
              <a:buNone/>
              <a:defRPr sz="1600">
                <a:solidFill>
                  <a:schemeClr val="bg1"/>
                </a:solidFill>
              </a:defRPr>
            </a:lvl2pPr>
          </a:lstStyle>
          <a:p>
            <a:pPr lvl="0"/>
            <a:r>
              <a:rPr lang="en-US"/>
              <a:t>Speaker Name</a:t>
            </a:r>
          </a:p>
          <a:p>
            <a:pPr lvl="1"/>
            <a:r>
              <a:rPr lang="en-US"/>
              <a:t>Speaker Title</a:t>
            </a:r>
          </a:p>
        </p:txBody>
      </p:sp>
      <p:sp>
        <p:nvSpPr>
          <p:cNvPr id="9" name="Title Placeholder 1">
            <a:extLst>
              <a:ext uri="{FF2B5EF4-FFF2-40B4-BE49-F238E27FC236}">
                <a16:creationId xmlns:a16="http://schemas.microsoft.com/office/drawing/2014/main" id="{914960CA-96B1-871E-4B29-4398726B2165}"/>
              </a:ext>
            </a:extLst>
          </p:cNvPr>
          <p:cNvSpPr>
            <a:spLocks noGrp="1"/>
          </p:cNvSpPr>
          <p:nvPr>
            <p:ph type="title"/>
          </p:nvPr>
        </p:nvSpPr>
        <p:spPr>
          <a:xfrm>
            <a:off x="6099175" y="190500"/>
            <a:ext cx="5530851" cy="1588127"/>
          </a:xfrm>
          <a:prstGeom prst="rect">
            <a:avLst/>
          </a:prstGeom>
        </p:spPr>
        <p:txBody>
          <a:bodyPr vert="horz" wrap="square" lIns="182880" tIns="91440" rIns="0" bIns="0" rtlCol="0" anchor="t">
            <a:spAutoFit/>
          </a:bodyPr>
          <a:lstStyle>
            <a:lvl1pPr>
              <a:defRPr lang="en-US" sz="5400" dirty="0">
                <a:solidFill>
                  <a:schemeClr val="bg1"/>
                </a:solidFill>
              </a:defRPr>
            </a:lvl1pPr>
          </a:lstStyle>
          <a:p>
            <a:pPr lvl="0"/>
            <a:r>
              <a:rPr lang="en-US"/>
              <a:t>Click to edit Master title style</a:t>
            </a:r>
          </a:p>
        </p:txBody>
      </p:sp>
      <p:sp>
        <p:nvSpPr>
          <p:cNvPr id="12" name="Freeform: Shape 11">
            <a:extLst>
              <a:ext uri="{FF2B5EF4-FFF2-40B4-BE49-F238E27FC236}">
                <a16:creationId xmlns:a16="http://schemas.microsoft.com/office/drawing/2014/main" id="{ED034645-DA7A-4FE0-E58A-C8797890DD74}"/>
              </a:ext>
            </a:extLst>
          </p:cNvPr>
          <p:cNvSpPr/>
          <p:nvPr userDrawn="1"/>
        </p:nvSpPr>
        <p:spPr>
          <a:xfrm flipV="1">
            <a:off x="-15240" y="597219"/>
            <a:ext cx="6111240" cy="45719"/>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8" name="Freeform: Shape 17">
            <a:extLst>
              <a:ext uri="{FF2B5EF4-FFF2-40B4-BE49-F238E27FC236}">
                <a16:creationId xmlns:a16="http://schemas.microsoft.com/office/drawing/2014/main" id="{6F7FF8B7-EC7B-E3BF-40FC-096A271DB1DC}"/>
              </a:ext>
            </a:extLst>
          </p:cNvPr>
          <p:cNvSpPr/>
          <p:nvPr userDrawn="1"/>
        </p:nvSpPr>
        <p:spPr>
          <a:xfrm>
            <a:off x="6109842" y="4748364"/>
            <a:ext cx="6082157" cy="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20" name="Text Placeholder 4">
            <a:extLst>
              <a:ext uri="{FF2B5EF4-FFF2-40B4-BE49-F238E27FC236}">
                <a16:creationId xmlns:a16="http://schemas.microsoft.com/office/drawing/2014/main" id="{53C949F9-C5A7-E54E-2FC4-BE37B26E7C7C}"/>
              </a:ext>
            </a:extLst>
          </p:cNvPr>
          <p:cNvSpPr>
            <a:spLocks noGrp="1"/>
          </p:cNvSpPr>
          <p:nvPr>
            <p:ph type="body" sz="quarter" idx="11" hasCustomPrompt="1"/>
          </p:nvPr>
        </p:nvSpPr>
        <p:spPr>
          <a:xfrm>
            <a:off x="190500" y="327561"/>
            <a:ext cx="5760720" cy="184666"/>
          </a:xfrm>
          <a:prstGeom prst="rect">
            <a:avLst/>
          </a:prstGeom>
        </p:spPr>
        <p:txBody>
          <a:bodyPr vert="horz" wrap="square" lIns="183600" tIns="0" rIns="0" bIns="0" rtlCol="0" anchor="ctr" anchorCtr="0">
            <a:noAutofit/>
          </a:bodyPr>
          <a:lstStyle>
            <a:lvl1pPr>
              <a:buNone/>
              <a:defRPr lang="en-US" sz="1000" b="0" cap="all" spc="100" baseline="0" dirty="0" smtClean="0">
                <a:ln w="3175">
                  <a:noFill/>
                </a:ln>
                <a:solidFill>
                  <a:schemeClr val="bg1"/>
                </a:solidFill>
                <a:effectLst/>
              </a:defRPr>
            </a:lvl1pPr>
          </a:lstStyle>
          <a:p>
            <a:pPr marL="0" lvl="0" defTabSz="932742">
              <a:lnSpc>
                <a:spcPct val="100000"/>
              </a:lnSpc>
              <a:spcBef>
                <a:spcPct val="0"/>
              </a:spcBef>
              <a:buNone/>
            </a:pPr>
            <a:r>
              <a:rPr lang="en-US"/>
              <a:t>CLICK TO EDIT MASTER TEXT STYLE</a:t>
            </a:r>
          </a:p>
        </p:txBody>
      </p:sp>
    </p:spTree>
    <p:extLst>
      <p:ext uri="{BB962C8B-B14F-4D97-AF65-F5344CB8AC3E}">
        <p14:creationId xmlns:p14="http://schemas.microsoft.com/office/powerpoint/2010/main" val="1382667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Slide 2">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4" name="Title Placeholder 1">
            <a:extLst>
              <a:ext uri="{FF2B5EF4-FFF2-40B4-BE49-F238E27FC236}">
                <a16:creationId xmlns:a16="http://schemas.microsoft.com/office/drawing/2014/main" id="{E4F39736-429F-F9A2-A6CE-CEF37DABD542}"/>
              </a:ext>
            </a:extLst>
          </p:cNvPr>
          <p:cNvSpPr>
            <a:spLocks noGrp="1"/>
          </p:cNvSpPr>
          <p:nvPr>
            <p:ph type="title"/>
          </p:nvPr>
        </p:nvSpPr>
        <p:spPr bwMode="white">
          <a:xfrm>
            <a:off x="190500" y="645986"/>
            <a:ext cx="5530851" cy="1588127"/>
          </a:xfrm>
          <a:prstGeom prst="rect">
            <a:avLst/>
          </a:prstGeom>
        </p:spPr>
        <p:txBody>
          <a:bodyPr vert="horz" wrap="square" lIns="182880" tIns="91440" rIns="0" bIns="0" rtlCol="0" anchor="t">
            <a:spAutoFit/>
          </a:bodyPr>
          <a:lstStyle>
            <a:lvl1pPr>
              <a:defRPr lang="en-US" sz="5400" dirty="0">
                <a:solidFill>
                  <a:schemeClr val="tx1"/>
                </a:solidFill>
              </a:defRPr>
            </a:lvl1pPr>
          </a:lstStyle>
          <a:p>
            <a:pPr lvl="0"/>
            <a:r>
              <a:rPr lang="en-US"/>
              <a:t>Click to edit Master title style</a:t>
            </a:r>
          </a:p>
        </p:txBody>
      </p:sp>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bwMode="white">
          <a:xfrm>
            <a:off x="201168" y="5520199"/>
            <a:ext cx="3967162" cy="804672"/>
          </a:xfrm>
          <a:prstGeom prst="rect">
            <a:avLst/>
          </a:prstGeom>
        </p:spPr>
        <p:txBody>
          <a:bodyPr vert="horz" wrap="square" lIns="182880" tIns="91440" rIns="183600" bIns="91440" rtlCol="0" anchor="b">
            <a:noAutofit/>
          </a:bodyPr>
          <a:lstStyle>
            <a:lvl1pPr marL="0" indent="0">
              <a:spcBef>
                <a:spcPts val="600"/>
              </a:spcBef>
              <a:buNone/>
              <a:defRPr lang="en-US" sz="2400" dirty="0">
                <a:solidFill>
                  <a:schemeClr val="tx1"/>
                </a:solidFill>
                <a:latin typeface="Segoe Sans Display" pitchFamily="2" charset="0"/>
              </a:defRPr>
            </a:lvl1pPr>
            <a:lvl2pPr>
              <a:buNone/>
              <a:defRPr lang="en-US" sz="1600" dirty="0">
                <a:solidFill>
                  <a:schemeClr val="tx1"/>
                </a:solidFill>
              </a:defRPr>
            </a:lvl2pPr>
          </a:lstStyle>
          <a:p>
            <a:pPr lvl="0">
              <a:spcBef>
                <a:spcPts val="600"/>
              </a:spcBef>
            </a:pPr>
            <a:r>
              <a:rPr lang="en-US"/>
              <a:t>Speaker Name</a:t>
            </a:r>
          </a:p>
          <a:p>
            <a:pPr lvl="1">
              <a:buNone/>
            </a:pPr>
            <a:r>
              <a:rPr lang="en-US"/>
              <a:t>Speaker Title</a:t>
            </a:r>
          </a:p>
        </p:txBody>
      </p:sp>
      <p:sp>
        <p:nvSpPr>
          <p:cNvPr id="11" name="Freeform: Shape 10">
            <a:extLst>
              <a:ext uri="{FF2B5EF4-FFF2-40B4-BE49-F238E27FC236}">
                <a16:creationId xmlns:a16="http://schemas.microsoft.com/office/drawing/2014/main" id="{731D6325-F106-D3BE-C040-29E2B57B931C}"/>
              </a:ext>
            </a:extLst>
          </p:cNvPr>
          <p:cNvSpPr/>
          <p:nvPr userDrawn="1"/>
        </p:nvSpPr>
        <p:spPr>
          <a:xfrm>
            <a:off x="-15240" y="642938"/>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pic>
        <p:nvPicPr>
          <p:cNvPr id="9" name="MS logo white - EMF">
            <a:extLst>
              <a:ext uri="{FF2B5EF4-FFF2-40B4-BE49-F238E27FC236}">
                <a16:creationId xmlns:a16="http://schemas.microsoft.com/office/drawing/2014/main" id="{C5ADDBAE-60B1-D197-8815-B995A7BBEEE5}"/>
              </a:ext>
            </a:extLst>
          </p:cNvPr>
          <p:cNvPicPr>
            <a:picLocks noChangeAspect="1"/>
          </p:cNvPicPr>
          <p:nvPr userDrawn="1"/>
        </p:nvPicPr>
        <p:blipFill rotWithShape="1">
          <a:blip>
            <a:lum bright="100000" contrast="100000"/>
            <a:extLst>
              <a:ext uri="{96DAC541-7B7A-43D3-8B79-37D633B846F1}">
                <asvg:svgBlip xmlns:asvg="http://schemas.microsoft.com/office/drawing/2016/SVG/main" r:embed="rId3"/>
              </a:ext>
            </a:extLst>
          </a:blip>
          <a:srcRect l="262" r="262"/>
          <a:stretch>
            <a:fillRect/>
          </a:stretch>
        </p:blipFill>
        <p:spPr bwMode="black">
          <a:xfrm>
            <a:off x="405279" y="322132"/>
            <a:ext cx="833085" cy="178396"/>
          </a:xfrm>
          <a:prstGeom prst="rect">
            <a:avLst/>
          </a:prstGeom>
        </p:spPr>
      </p:pic>
    </p:spTree>
    <p:extLst>
      <p:ext uri="{BB962C8B-B14F-4D97-AF65-F5344CB8AC3E}">
        <p14:creationId xmlns:p14="http://schemas.microsoft.com/office/powerpoint/2010/main" val="36668432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Slide 3">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a:xfrm>
            <a:off x="201168" y="5522976"/>
            <a:ext cx="3967162" cy="802784"/>
          </a:xfrm>
          <a:prstGeom prst="rect">
            <a:avLst/>
          </a:prstGeom>
        </p:spPr>
        <p:txBody>
          <a:bodyPr lIns="182880" tIns="91440" bIns="91440" anchor="b"/>
          <a:lstStyle>
            <a:lvl1pPr marL="0" indent="0">
              <a:spcBef>
                <a:spcPts val="600"/>
              </a:spcBef>
              <a:buNone/>
              <a:defRPr lang="en-US" sz="2400" kern="1200" spc="0" baseline="0" dirty="0" smtClean="0">
                <a:solidFill>
                  <a:schemeClr val="tx1"/>
                </a:solidFill>
                <a:latin typeface="Segoe Sans Display" pitchFamily="2" charset="0"/>
                <a:ea typeface="+mn-ea"/>
                <a:cs typeface="Segoe Sans Display" pitchFamily="2" charset="0"/>
              </a:defRPr>
            </a:lvl1pPr>
            <a:lvl2pPr>
              <a:buNone/>
              <a:defRPr sz="1600">
                <a:solidFill>
                  <a:schemeClr val="tx1"/>
                </a:solidFill>
              </a:defRPr>
            </a:lvl2pPr>
          </a:lstStyle>
          <a:p>
            <a:pPr lvl="0"/>
            <a:r>
              <a:rPr lang="en-US"/>
              <a:t>Speaker Name</a:t>
            </a:r>
          </a:p>
          <a:p>
            <a:pPr lvl="1"/>
            <a:r>
              <a:rPr lang="en-US"/>
              <a:t>Speaker Title</a:t>
            </a:r>
          </a:p>
        </p:txBody>
      </p:sp>
      <p:sp>
        <p:nvSpPr>
          <p:cNvPr id="9" name="Title Placeholder 1">
            <a:extLst>
              <a:ext uri="{FF2B5EF4-FFF2-40B4-BE49-F238E27FC236}">
                <a16:creationId xmlns:a16="http://schemas.microsoft.com/office/drawing/2014/main" id="{914960CA-96B1-871E-4B29-4398726B2165}"/>
              </a:ext>
            </a:extLst>
          </p:cNvPr>
          <p:cNvSpPr>
            <a:spLocks noGrp="1"/>
          </p:cNvSpPr>
          <p:nvPr>
            <p:ph type="title"/>
          </p:nvPr>
        </p:nvSpPr>
        <p:spPr>
          <a:xfrm>
            <a:off x="190500" y="645986"/>
            <a:ext cx="5530851" cy="1588127"/>
          </a:xfrm>
          <a:prstGeom prst="rect">
            <a:avLst/>
          </a:prstGeom>
        </p:spPr>
        <p:txBody>
          <a:bodyPr vert="horz" wrap="square" lIns="182880" tIns="91440" rIns="0" bIns="0" rtlCol="0" anchor="t">
            <a:spAutoFit/>
          </a:bodyPr>
          <a:lstStyle>
            <a:lvl1pPr>
              <a:defRPr lang="en-US" sz="5400" dirty="0">
                <a:solidFill>
                  <a:schemeClr val="tx1"/>
                </a:solidFill>
              </a:defRPr>
            </a:lvl1pPr>
          </a:lstStyle>
          <a:p>
            <a:pPr lvl="0"/>
            <a:r>
              <a:rPr lang="en-US"/>
              <a:t>Click to edit Master title style</a:t>
            </a:r>
          </a:p>
        </p:txBody>
      </p:sp>
      <p:sp>
        <p:nvSpPr>
          <p:cNvPr id="12" name="Freeform: Shape 11">
            <a:extLst>
              <a:ext uri="{FF2B5EF4-FFF2-40B4-BE49-F238E27FC236}">
                <a16:creationId xmlns:a16="http://schemas.microsoft.com/office/drawing/2014/main" id="{ED034645-DA7A-4FE0-E58A-C8797890DD74}"/>
              </a:ext>
            </a:extLst>
          </p:cNvPr>
          <p:cNvSpPr/>
          <p:nvPr userDrawn="1"/>
        </p:nvSpPr>
        <p:spPr>
          <a:xfrm>
            <a:off x="-15240" y="642938"/>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pic>
        <p:nvPicPr>
          <p:cNvPr id="13" name="MS logo white - EMF">
            <a:extLst>
              <a:ext uri="{FF2B5EF4-FFF2-40B4-BE49-F238E27FC236}">
                <a16:creationId xmlns:a16="http://schemas.microsoft.com/office/drawing/2014/main" id="{A9B31256-7B7C-B7BA-2FDA-2E32368BA752}"/>
              </a:ext>
            </a:extLst>
          </p:cNvPr>
          <p:cNvPicPr>
            <a:picLocks noChangeAspect="1"/>
          </p:cNvPicPr>
          <p:nvPr userDrawn="1"/>
        </p:nvPicPr>
        <p:blipFill rotWithShape="1">
          <a:blip>
            <a:lum bright="100000" contrast="100000"/>
            <a:extLst>
              <a:ext uri="{96DAC541-7B7A-43D3-8B79-37D633B846F1}">
                <asvg:svgBlip xmlns:asvg="http://schemas.microsoft.com/office/drawing/2016/SVG/main" r:embed="rId3"/>
              </a:ext>
            </a:extLst>
          </a:blip>
          <a:srcRect l="262" r="262"/>
          <a:stretch>
            <a:fillRect/>
          </a:stretch>
        </p:blipFill>
        <p:spPr bwMode="black">
          <a:xfrm>
            <a:off x="405279" y="322132"/>
            <a:ext cx="833085" cy="178396"/>
          </a:xfrm>
          <a:prstGeom prst="rect">
            <a:avLst/>
          </a:prstGeom>
        </p:spPr>
      </p:pic>
    </p:spTree>
    <p:extLst>
      <p:ext uri="{BB962C8B-B14F-4D97-AF65-F5344CB8AC3E}">
        <p14:creationId xmlns:p14="http://schemas.microsoft.com/office/powerpoint/2010/main" val="8696959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Section Titl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192087" y="636588"/>
            <a:ext cx="7827963" cy="757130"/>
          </a:xfrm>
        </p:spPr>
        <p:txBody>
          <a:bodyPr/>
          <a:lstStyle>
            <a:lvl1pPr>
              <a:defRPr>
                <a:solidFill>
                  <a:schemeClr val="tx1"/>
                </a:solidFill>
              </a:defRPr>
            </a:lvl1pPr>
          </a:lstStyle>
          <a:p>
            <a:r>
              <a:rPr lang="en-CA"/>
              <a:t>Click to edit </a:t>
            </a:r>
            <a:r>
              <a:rPr lang="en-US"/>
              <a:t>section title</a:t>
            </a:r>
          </a:p>
        </p:txBody>
      </p:sp>
      <p:sp>
        <p:nvSpPr>
          <p:cNvPr id="9" name="Text Placeholder 4">
            <a:extLst>
              <a:ext uri="{FF2B5EF4-FFF2-40B4-BE49-F238E27FC236}">
                <a16:creationId xmlns:a16="http://schemas.microsoft.com/office/drawing/2014/main" id="{A1832CD4-65A3-08FD-6EC7-EED2AF544A30}"/>
              </a:ext>
            </a:extLst>
          </p:cNvPr>
          <p:cNvSpPr>
            <a:spLocks noGrp="1"/>
          </p:cNvSpPr>
          <p:nvPr>
            <p:ph type="body" sz="quarter" idx="11" hasCustomPrompt="1"/>
          </p:nvPr>
        </p:nvSpPr>
        <p:spPr>
          <a:xfrm>
            <a:off x="190500" y="327561"/>
            <a:ext cx="5760720" cy="184666"/>
          </a:xfrm>
          <a:prstGeom prst="rect">
            <a:avLst/>
          </a:prstGeom>
        </p:spPr>
        <p:txBody>
          <a:bodyPr vert="horz" wrap="square" lIns="183600" tIns="0" rIns="0" bIns="0" rtlCol="0" anchor="ctr" anchorCtr="0">
            <a:noAutofit/>
          </a:bodyPr>
          <a:lstStyle>
            <a:lvl1pPr>
              <a:buNone/>
              <a:defRPr lang="en-US" sz="1000" b="0" cap="all" spc="100" baseline="0" dirty="0" smtClean="0">
                <a:ln w="3175">
                  <a:noFill/>
                </a:ln>
                <a:solidFill>
                  <a:schemeClr val="tx1"/>
                </a:solidFill>
                <a:effectLst/>
              </a:defRPr>
            </a:lvl1pPr>
          </a:lstStyle>
          <a:p>
            <a:pPr marL="0" lvl="0" defTabSz="932742">
              <a:lnSpc>
                <a:spcPct val="100000"/>
              </a:lnSpc>
              <a:spcBef>
                <a:spcPct val="0"/>
              </a:spcBef>
              <a:buNone/>
            </a:pPr>
            <a:r>
              <a:rPr lang="en-US"/>
              <a:t>CLICK TO EDIT MASTER TEXT STYLE</a:t>
            </a:r>
          </a:p>
        </p:txBody>
      </p:sp>
      <p:sp>
        <p:nvSpPr>
          <p:cNvPr id="2" name="Freeform: Shape 1">
            <a:extLst>
              <a:ext uri="{FF2B5EF4-FFF2-40B4-BE49-F238E27FC236}">
                <a16:creationId xmlns:a16="http://schemas.microsoft.com/office/drawing/2014/main" id="{390E2102-D912-F1ED-633A-2A31424F3084}"/>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Freeform: Shape 9">
            <a:extLst>
              <a:ext uri="{FF2B5EF4-FFF2-40B4-BE49-F238E27FC236}">
                <a16:creationId xmlns:a16="http://schemas.microsoft.com/office/drawing/2014/main" id="{661CC126-12D4-2585-4EEA-872D891F1E00}"/>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512388D2-BE78-E916-04C4-B567EB51EABB}"/>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4" name="Freeform: Shape 13">
            <a:extLst>
              <a:ext uri="{FF2B5EF4-FFF2-40B4-BE49-F238E27FC236}">
                <a16:creationId xmlns:a16="http://schemas.microsoft.com/office/drawing/2014/main" id="{2A36AB69-CD9A-EAFB-22F1-D069963B9369}"/>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5" name="Freeform: Shape 14">
            <a:extLst>
              <a:ext uri="{FF2B5EF4-FFF2-40B4-BE49-F238E27FC236}">
                <a16:creationId xmlns:a16="http://schemas.microsoft.com/office/drawing/2014/main" id="{D5C7FE07-761E-3468-96C2-4B8F516EC300}"/>
              </a:ext>
            </a:extLst>
          </p:cNvPr>
          <p:cNvSpPr/>
          <p:nvPr userDrawn="1"/>
        </p:nvSpPr>
        <p:spPr>
          <a:xfrm>
            <a:off x="-7620" y="3614511"/>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6" name="Freeform: Shape 15">
            <a:extLst>
              <a:ext uri="{FF2B5EF4-FFF2-40B4-BE49-F238E27FC236}">
                <a16:creationId xmlns:a16="http://schemas.microsoft.com/office/drawing/2014/main" id="{FF401702-522A-02FC-0D0D-F0001949298E}"/>
              </a:ext>
            </a:extLst>
          </p:cNvPr>
          <p:cNvSpPr/>
          <p:nvPr userDrawn="1"/>
        </p:nvSpPr>
        <p:spPr>
          <a:xfrm>
            <a:off x="80137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Tree>
    <p:extLst>
      <p:ext uri="{BB962C8B-B14F-4D97-AF65-F5344CB8AC3E}">
        <p14:creationId xmlns:p14="http://schemas.microsoft.com/office/powerpoint/2010/main" val="20094692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ection Title 2">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C2DAF89-DB16-EA7E-69FD-4446A2DBE4A0}"/>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9ED95C47-3F6B-F108-EAC8-EDD6AEEFC48A}"/>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45744F4D-04F7-8F91-F58E-5CAA06928F14}"/>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FD9547D8-DE48-73A5-398C-B74A4AC01730}"/>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387154" y="435389"/>
            <a:ext cx="11417692" cy="757130"/>
          </a:xfrm>
        </p:spPr>
        <p:txBody>
          <a:bodyPr/>
          <a:lstStyle>
            <a:lvl1pPr>
              <a:defRPr>
                <a:solidFill>
                  <a:schemeClr val="tx1"/>
                </a:solidFill>
              </a:defRPr>
            </a:lvl1pPr>
          </a:lstStyle>
          <a:p>
            <a:r>
              <a:rPr lang="en-CA"/>
              <a:t>Click to edit </a:t>
            </a:r>
            <a:r>
              <a:rPr lang="en-US"/>
              <a:t>section title</a:t>
            </a:r>
          </a:p>
        </p:txBody>
      </p:sp>
      <p:sp>
        <p:nvSpPr>
          <p:cNvPr id="13" name="Freeform: Shape 12">
            <a:extLst>
              <a:ext uri="{FF2B5EF4-FFF2-40B4-BE49-F238E27FC236}">
                <a16:creationId xmlns:a16="http://schemas.microsoft.com/office/drawing/2014/main" id="{B0D221F4-D5D7-BC0B-2A03-811887E4A130}"/>
              </a:ext>
            </a:extLst>
          </p:cNvPr>
          <p:cNvSpPr/>
          <p:nvPr userDrawn="1"/>
        </p:nvSpPr>
        <p:spPr>
          <a:xfrm>
            <a:off x="-7620" y="27432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F6589D4E-1AC2-D1E9-8C9E-3A5A3C8DDB0C}"/>
              </a:ext>
            </a:extLst>
          </p:cNvPr>
          <p:cNvSpPr/>
          <p:nvPr userDrawn="1"/>
        </p:nvSpPr>
        <p:spPr>
          <a:xfrm>
            <a:off x="383979"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E3D3B582-4D2A-2575-120A-52AA9B6EA5BB}"/>
              </a:ext>
            </a:extLst>
          </p:cNvPr>
          <p:cNvSpPr/>
          <p:nvPr userDrawn="1"/>
        </p:nvSpPr>
        <p:spPr>
          <a:xfrm>
            <a:off x="11801671"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4" name="Freeform: Shape 13">
            <a:extLst>
              <a:ext uri="{FF2B5EF4-FFF2-40B4-BE49-F238E27FC236}">
                <a16:creationId xmlns:a16="http://schemas.microsoft.com/office/drawing/2014/main" id="{73F943D9-06DA-AD2B-C606-7E8040F788BE}"/>
              </a:ext>
            </a:extLst>
          </p:cNvPr>
          <p:cNvSpPr/>
          <p:nvPr userDrawn="1"/>
        </p:nvSpPr>
        <p:spPr>
          <a:xfrm>
            <a:off x="0" y="64770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9" name="Freeform: Shape 18">
            <a:extLst>
              <a:ext uri="{FF2B5EF4-FFF2-40B4-BE49-F238E27FC236}">
                <a16:creationId xmlns:a16="http://schemas.microsoft.com/office/drawing/2014/main" id="{AE4D4296-6154-683B-4F63-8A5EE2A99E48}"/>
              </a:ext>
            </a:extLst>
          </p:cNvPr>
          <p:cNvSpPr/>
          <p:nvPr userDrawn="1"/>
        </p:nvSpPr>
        <p:spPr>
          <a:xfrm>
            <a:off x="0" y="392619"/>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Tree>
    <p:extLst>
      <p:ext uri="{BB962C8B-B14F-4D97-AF65-F5344CB8AC3E}">
        <p14:creationId xmlns:p14="http://schemas.microsoft.com/office/powerpoint/2010/main" val="9593357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Section Title 3">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C2DAF89-DB16-EA7E-69FD-4446A2DBE4A0}"/>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9ED95C47-3F6B-F108-EAC8-EDD6AEEFC48A}"/>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45744F4D-04F7-8F91-F58E-5CAA06928F14}"/>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FD9547D8-DE48-73A5-398C-B74A4AC01730}"/>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192087" y="3811361"/>
            <a:ext cx="7631113" cy="1920526"/>
          </a:xfrm>
        </p:spPr>
        <p:txBody>
          <a:bodyPr lIns="365760"/>
          <a:lstStyle>
            <a:lvl1pPr>
              <a:defRPr sz="6600">
                <a:solidFill>
                  <a:schemeClr val="tx1"/>
                </a:solidFill>
              </a:defRPr>
            </a:lvl1pPr>
          </a:lstStyle>
          <a:p>
            <a:r>
              <a:rPr lang="en-CA"/>
              <a:t>Click to edit </a:t>
            </a:r>
            <a:r>
              <a:rPr lang="en-US"/>
              <a:t>section title</a:t>
            </a:r>
          </a:p>
        </p:txBody>
      </p:sp>
      <p:sp>
        <p:nvSpPr>
          <p:cNvPr id="13" name="Freeform: Shape 12">
            <a:extLst>
              <a:ext uri="{FF2B5EF4-FFF2-40B4-BE49-F238E27FC236}">
                <a16:creationId xmlns:a16="http://schemas.microsoft.com/office/drawing/2014/main" id="{B0D221F4-D5D7-BC0B-2A03-811887E4A130}"/>
              </a:ext>
            </a:extLst>
          </p:cNvPr>
          <p:cNvSpPr/>
          <p:nvPr userDrawn="1"/>
        </p:nvSpPr>
        <p:spPr>
          <a:xfrm>
            <a:off x="-7620" y="3614511"/>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9" name="Freeform: Shape 8">
            <a:extLst>
              <a:ext uri="{FF2B5EF4-FFF2-40B4-BE49-F238E27FC236}">
                <a16:creationId xmlns:a16="http://schemas.microsoft.com/office/drawing/2014/main" id="{3EED62A2-6F1F-7E8B-642F-3EBF3427222B}"/>
              </a:ext>
            </a:extLst>
          </p:cNvPr>
          <p:cNvSpPr/>
          <p:nvPr userDrawn="1"/>
        </p:nvSpPr>
        <p:spPr>
          <a:xfrm>
            <a:off x="80137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5" name="Text Placeholder 8">
            <a:extLst>
              <a:ext uri="{FF2B5EF4-FFF2-40B4-BE49-F238E27FC236}">
                <a16:creationId xmlns:a16="http://schemas.microsoft.com/office/drawing/2014/main" id="{D7515238-22C2-4127-0639-D59503A462F9}"/>
              </a:ext>
            </a:extLst>
          </p:cNvPr>
          <p:cNvSpPr>
            <a:spLocks noGrp="1"/>
          </p:cNvSpPr>
          <p:nvPr>
            <p:ph type="body" sz="quarter" idx="10" hasCustomPrompt="1"/>
          </p:nvPr>
        </p:nvSpPr>
        <p:spPr bwMode="white">
          <a:xfrm>
            <a:off x="8013700" y="190500"/>
            <a:ext cx="3805905" cy="620085"/>
          </a:xfrm>
        </p:spPr>
        <p:txBody>
          <a:bodyPr anchor="b"/>
          <a:lstStyle>
            <a:lvl1pPr>
              <a:defRPr sz="1200" cap="all"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Date or speaker details here</a:t>
            </a:r>
          </a:p>
        </p:txBody>
      </p:sp>
    </p:spTree>
    <p:extLst>
      <p:ext uri="{BB962C8B-B14F-4D97-AF65-F5344CB8AC3E}">
        <p14:creationId xmlns:p14="http://schemas.microsoft.com/office/powerpoint/2010/main" val="10250306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Quote Slide 2B">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654" cy="6858000"/>
          </a:xfrm>
          <a:prstGeom prst="rect">
            <a:avLst/>
          </a:prstGeom>
        </p:spPr>
      </p:pic>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6" name="Title 1">
            <a:extLst>
              <a:ext uri="{FF2B5EF4-FFF2-40B4-BE49-F238E27FC236}">
                <a16:creationId xmlns:a16="http://schemas.microsoft.com/office/drawing/2014/main" id="{72AA013B-4ADF-732F-B3DF-B9B231001A39}"/>
              </a:ext>
            </a:extLst>
          </p:cNvPr>
          <p:cNvSpPr>
            <a:spLocks noGrp="1"/>
          </p:cNvSpPr>
          <p:nvPr>
            <p:ph type="title"/>
          </p:nvPr>
        </p:nvSpPr>
        <p:spPr bwMode="white">
          <a:xfrm>
            <a:off x="2008632" y="3124301"/>
            <a:ext cx="8174736" cy="609398"/>
          </a:xfrm>
          <a:ln>
            <a:noFill/>
          </a:ln>
        </p:spPr>
        <p:txBody>
          <a:bodyPr wrap="square" lIns="0" tIns="0" rIns="0" anchor="ctr">
            <a:spAutoFit/>
          </a:bodyPr>
          <a:lstStyle>
            <a:lvl1pP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Tree>
    <p:extLst>
      <p:ext uri="{BB962C8B-B14F-4D97-AF65-F5344CB8AC3E}">
        <p14:creationId xmlns:p14="http://schemas.microsoft.com/office/powerpoint/2010/main" val="4284784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Quote Slide 3B">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513" cy="6858000"/>
          </a:xfrm>
          <a:prstGeom prst="rect">
            <a:avLst/>
          </a:prstGeom>
        </p:spPr>
      </p:pic>
      <p:grpSp>
        <p:nvGrpSpPr>
          <p:cNvPr id="6" name="Group 5">
            <a:extLst>
              <a:ext uri="{FF2B5EF4-FFF2-40B4-BE49-F238E27FC236}">
                <a16:creationId xmlns:a16="http://schemas.microsoft.com/office/drawing/2014/main" id="{456DF0B4-3522-9D5A-3110-CFE5F687E127}"/>
              </a:ext>
              <a:ext uri="{C183D7F6-B498-43B3-948B-1728B52AA6E4}">
                <adec:decorative xmlns:adec="http://schemas.microsoft.com/office/drawing/2017/decorative" val="1"/>
              </a:ext>
            </a:extLst>
          </p:cNvPr>
          <p:cNvGrpSpPr/>
          <p:nvPr userDrawn="1"/>
        </p:nvGrpSpPr>
        <p:grpSpPr>
          <a:xfrm>
            <a:off x="0" y="0"/>
            <a:ext cx="12207240" cy="6858000"/>
            <a:chOff x="0" y="0"/>
            <a:chExt cx="12207240" cy="6858000"/>
          </a:xfrm>
        </p:grpSpPr>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grpSp>
      <p:sp>
        <p:nvSpPr>
          <p:cNvPr id="4" name="Title 1">
            <a:extLst>
              <a:ext uri="{FF2B5EF4-FFF2-40B4-BE49-F238E27FC236}">
                <a16:creationId xmlns:a16="http://schemas.microsoft.com/office/drawing/2014/main" id="{9C162C8C-D4A4-D6EE-20E3-ACEAC93FA141}"/>
              </a:ext>
            </a:extLst>
          </p:cNvPr>
          <p:cNvSpPr>
            <a:spLocks noGrp="1"/>
          </p:cNvSpPr>
          <p:nvPr>
            <p:ph type="title"/>
          </p:nvPr>
        </p:nvSpPr>
        <p:spPr bwMode="white">
          <a:xfrm>
            <a:off x="2008632" y="3124301"/>
            <a:ext cx="8174736" cy="609398"/>
          </a:xfrm>
          <a:ln>
            <a:noFill/>
          </a:ln>
        </p:spPr>
        <p:txBody>
          <a:bodyPr wrap="square" lIns="0" tIns="0" rIns="0" anchor="ctr">
            <a:spAutoFit/>
          </a:bodyPr>
          <a:lstStyle>
            <a:lvl1pP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Tree>
    <p:extLst>
      <p:ext uri="{BB962C8B-B14F-4D97-AF65-F5344CB8AC3E}">
        <p14:creationId xmlns:p14="http://schemas.microsoft.com/office/powerpoint/2010/main" val="932252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30218F6-3B39-1CD2-1E88-655C8F3F8A1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37" r="37"/>
          <a:stretch>
            <a:fillRect/>
          </a:stretch>
        </p:blipFill>
        <p:spPr>
          <a:xfrm>
            <a:off x="0" y="5136"/>
            <a:ext cx="12192000" cy="6852864"/>
          </a:xfrm>
          <a:prstGeom prst="rect">
            <a:avLst/>
          </a:prstGeom>
        </p:spPr>
      </p:pic>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a:xfrm>
            <a:off x="6109842" y="4862576"/>
            <a:ext cx="5520183" cy="802784"/>
          </a:xfrm>
          <a:prstGeom prst="rect">
            <a:avLst/>
          </a:prstGeom>
        </p:spPr>
        <p:txBody>
          <a:bodyPr lIns="182880" tIns="91440" bIns="91440" anchor="b"/>
          <a:lstStyle>
            <a:lvl1pPr marL="0" indent="0">
              <a:spcBef>
                <a:spcPts val="600"/>
              </a:spcBef>
              <a:buNone/>
              <a:defRPr lang="en-US" sz="2400" kern="1200" spc="0" baseline="0" dirty="0" smtClean="0">
                <a:solidFill>
                  <a:schemeClr val="bg1"/>
                </a:solidFill>
                <a:latin typeface="Segoe Sans Display" pitchFamily="2" charset="0"/>
                <a:ea typeface="+mn-ea"/>
                <a:cs typeface="Segoe Sans Display" pitchFamily="2" charset="0"/>
              </a:defRPr>
            </a:lvl1pPr>
            <a:lvl2pPr>
              <a:buNone/>
              <a:defRPr sz="1600">
                <a:solidFill>
                  <a:schemeClr val="bg1"/>
                </a:solidFill>
              </a:defRPr>
            </a:lvl2pPr>
          </a:lstStyle>
          <a:p>
            <a:pPr lvl="0"/>
            <a:r>
              <a:rPr lang="en-US"/>
              <a:t>Speaker Name</a:t>
            </a:r>
          </a:p>
          <a:p>
            <a:pPr lvl="1"/>
            <a:r>
              <a:rPr lang="en-US"/>
              <a:t>Speaker Title</a:t>
            </a:r>
          </a:p>
        </p:txBody>
      </p:sp>
      <p:sp>
        <p:nvSpPr>
          <p:cNvPr id="9" name="Title Placeholder 1">
            <a:extLst>
              <a:ext uri="{FF2B5EF4-FFF2-40B4-BE49-F238E27FC236}">
                <a16:creationId xmlns:a16="http://schemas.microsoft.com/office/drawing/2014/main" id="{914960CA-96B1-871E-4B29-4398726B2165}"/>
              </a:ext>
            </a:extLst>
          </p:cNvPr>
          <p:cNvSpPr>
            <a:spLocks noGrp="1"/>
          </p:cNvSpPr>
          <p:nvPr>
            <p:ph type="title"/>
          </p:nvPr>
        </p:nvSpPr>
        <p:spPr>
          <a:xfrm>
            <a:off x="6099175" y="190500"/>
            <a:ext cx="5530851" cy="1588127"/>
          </a:xfrm>
          <a:prstGeom prst="rect">
            <a:avLst/>
          </a:prstGeom>
        </p:spPr>
        <p:txBody>
          <a:bodyPr vert="horz" wrap="square" lIns="182880" tIns="91440" rIns="0" bIns="0" rtlCol="0" anchor="t">
            <a:spAutoFit/>
          </a:bodyPr>
          <a:lstStyle>
            <a:lvl1pPr>
              <a:defRPr lang="en-US" sz="5400" dirty="0">
                <a:solidFill>
                  <a:schemeClr val="bg1"/>
                </a:solidFill>
              </a:defRPr>
            </a:lvl1pPr>
          </a:lstStyle>
          <a:p>
            <a:pPr lvl="0"/>
            <a:r>
              <a:rPr lang="en-US"/>
              <a:t>Click to edit Master title style</a:t>
            </a:r>
          </a:p>
        </p:txBody>
      </p:sp>
      <p:sp>
        <p:nvSpPr>
          <p:cNvPr id="12" name="Freeform: Shape 11">
            <a:extLst>
              <a:ext uri="{FF2B5EF4-FFF2-40B4-BE49-F238E27FC236}">
                <a16:creationId xmlns:a16="http://schemas.microsoft.com/office/drawing/2014/main" id="{ED034645-DA7A-4FE0-E58A-C8797890DD74}"/>
              </a:ext>
            </a:extLst>
          </p:cNvPr>
          <p:cNvSpPr/>
          <p:nvPr userDrawn="1"/>
        </p:nvSpPr>
        <p:spPr>
          <a:xfrm flipV="1">
            <a:off x="-15240" y="597219"/>
            <a:ext cx="6111240" cy="45719"/>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8" name="Freeform: Shape 17">
            <a:extLst>
              <a:ext uri="{FF2B5EF4-FFF2-40B4-BE49-F238E27FC236}">
                <a16:creationId xmlns:a16="http://schemas.microsoft.com/office/drawing/2014/main" id="{6F7FF8B7-EC7B-E3BF-40FC-096A271DB1DC}"/>
              </a:ext>
            </a:extLst>
          </p:cNvPr>
          <p:cNvSpPr/>
          <p:nvPr userDrawn="1"/>
        </p:nvSpPr>
        <p:spPr>
          <a:xfrm>
            <a:off x="6109842" y="4748364"/>
            <a:ext cx="6082157" cy="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20" name="Text Placeholder 4">
            <a:extLst>
              <a:ext uri="{FF2B5EF4-FFF2-40B4-BE49-F238E27FC236}">
                <a16:creationId xmlns:a16="http://schemas.microsoft.com/office/drawing/2014/main" id="{53C949F9-C5A7-E54E-2FC4-BE37B26E7C7C}"/>
              </a:ext>
            </a:extLst>
          </p:cNvPr>
          <p:cNvSpPr>
            <a:spLocks noGrp="1"/>
          </p:cNvSpPr>
          <p:nvPr>
            <p:ph type="body" sz="quarter" idx="11" hasCustomPrompt="1"/>
          </p:nvPr>
        </p:nvSpPr>
        <p:spPr>
          <a:xfrm>
            <a:off x="190500" y="327561"/>
            <a:ext cx="5760720" cy="184666"/>
          </a:xfrm>
          <a:prstGeom prst="rect">
            <a:avLst/>
          </a:prstGeom>
        </p:spPr>
        <p:txBody>
          <a:bodyPr vert="horz" wrap="square" lIns="183600" tIns="0" rIns="0" bIns="0" rtlCol="0" anchor="ctr" anchorCtr="0">
            <a:noAutofit/>
          </a:bodyPr>
          <a:lstStyle>
            <a:lvl1pPr>
              <a:buNone/>
              <a:defRPr lang="en-US" sz="1000" b="0" cap="all" spc="100" baseline="0" dirty="0" smtClean="0">
                <a:ln w="3175">
                  <a:noFill/>
                </a:ln>
                <a:solidFill>
                  <a:schemeClr val="bg1"/>
                </a:solidFill>
                <a:effectLst/>
              </a:defRPr>
            </a:lvl1pPr>
          </a:lstStyle>
          <a:p>
            <a:pPr marL="0" lvl="0" defTabSz="932742">
              <a:lnSpc>
                <a:spcPct val="100000"/>
              </a:lnSpc>
              <a:spcBef>
                <a:spcPct val="0"/>
              </a:spcBef>
              <a:buNone/>
            </a:pPr>
            <a:r>
              <a:rPr lang="en-US"/>
              <a:t>CLICK TO EDIT MASTER TEXT STYLE</a:t>
            </a:r>
          </a:p>
        </p:txBody>
      </p:sp>
    </p:spTree>
    <p:extLst>
      <p:ext uri="{BB962C8B-B14F-4D97-AF65-F5344CB8AC3E}">
        <p14:creationId xmlns:p14="http://schemas.microsoft.com/office/powerpoint/2010/main" val="2528663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Title Slide 2">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4" name="Title Placeholder 1">
            <a:extLst>
              <a:ext uri="{FF2B5EF4-FFF2-40B4-BE49-F238E27FC236}">
                <a16:creationId xmlns:a16="http://schemas.microsoft.com/office/drawing/2014/main" id="{E4F39736-429F-F9A2-A6CE-CEF37DABD542}"/>
              </a:ext>
            </a:extLst>
          </p:cNvPr>
          <p:cNvSpPr>
            <a:spLocks noGrp="1"/>
          </p:cNvSpPr>
          <p:nvPr>
            <p:ph type="title"/>
          </p:nvPr>
        </p:nvSpPr>
        <p:spPr bwMode="white">
          <a:xfrm>
            <a:off x="190500" y="645986"/>
            <a:ext cx="5530851" cy="1588127"/>
          </a:xfrm>
          <a:prstGeom prst="rect">
            <a:avLst/>
          </a:prstGeom>
        </p:spPr>
        <p:txBody>
          <a:bodyPr vert="horz" wrap="square" lIns="182880" tIns="91440" rIns="0" bIns="0" rtlCol="0" anchor="t">
            <a:spAutoFit/>
          </a:bodyPr>
          <a:lstStyle>
            <a:lvl1pPr>
              <a:defRPr lang="en-US" sz="5400" dirty="0">
                <a:solidFill>
                  <a:schemeClr val="tx1"/>
                </a:solidFill>
              </a:defRPr>
            </a:lvl1pPr>
          </a:lstStyle>
          <a:p>
            <a:pPr lvl="0"/>
            <a:r>
              <a:rPr lang="en-US"/>
              <a:t>Click to edit Master title style</a:t>
            </a:r>
          </a:p>
        </p:txBody>
      </p:sp>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bwMode="white">
          <a:xfrm>
            <a:off x="201168" y="5520199"/>
            <a:ext cx="3967162" cy="804672"/>
          </a:xfrm>
          <a:prstGeom prst="rect">
            <a:avLst/>
          </a:prstGeom>
        </p:spPr>
        <p:txBody>
          <a:bodyPr vert="horz" wrap="square" lIns="182880" tIns="91440" rIns="183600" bIns="91440" rtlCol="0" anchor="b">
            <a:noAutofit/>
          </a:bodyPr>
          <a:lstStyle>
            <a:lvl1pPr marL="0" indent="0">
              <a:spcBef>
                <a:spcPts val="600"/>
              </a:spcBef>
              <a:buNone/>
              <a:defRPr lang="en-US" sz="2400" dirty="0">
                <a:solidFill>
                  <a:schemeClr val="tx1"/>
                </a:solidFill>
                <a:latin typeface="Segoe Sans Display" pitchFamily="2" charset="0"/>
              </a:defRPr>
            </a:lvl1pPr>
            <a:lvl2pPr>
              <a:buNone/>
              <a:defRPr lang="en-US" sz="1600" dirty="0">
                <a:solidFill>
                  <a:schemeClr val="tx1"/>
                </a:solidFill>
              </a:defRPr>
            </a:lvl2pPr>
          </a:lstStyle>
          <a:p>
            <a:pPr lvl="0">
              <a:spcBef>
                <a:spcPts val="600"/>
              </a:spcBef>
            </a:pPr>
            <a:r>
              <a:rPr lang="en-US"/>
              <a:t>Speaker Name</a:t>
            </a:r>
          </a:p>
          <a:p>
            <a:pPr lvl="1">
              <a:buNone/>
            </a:pPr>
            <a:r>
              <a:rPr lang="en-US"/>
              <a:t>Speaker Title</a:t>
            </a:r>
          </a:p>
        </p:txBody>
      </p:sp>
      <p:sp>
        <p:nvSpPr>
          <p:cNvPr id="11" name="Freeform: Shape 10">
            <a:extLst>
              <a:ext uri="{FF2B5EF4-FFF2-40B4-BE49-F238E27FC236}">
                <a16:creationId xmlns:a16="http://schemas.microsoft.com/office/drawing/2014/main" id="{731D6325-F106-D3BE-C040-29E2B57B931C}"/>
              </a:ext>
            </a:extLst>
          </p:cNvPr>
          <p:cNvSpPr/>
          <p:nvPr userDrawn="1"/>
        </p:nvSpPr>
        <p:spPr>
          <a:xfrm>
            <a:off x="-15240" y="642938"/>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pic>
        <p:nvPicPr>
          <p:cNvPr id="9" name="MS logo white - EMF">
            <a:extLst>
              <a:ext uri="{FF2B5EF4-FFF2-40B4-BE49-F238E27FC236}">
                <a16:creationId xmlns:a16="http://schemas.microsoft.com/office/drawing/2014/main" id="{C5ADDBAE-60B1-D197-8815-B995A7BBEEE5}"/>
              </a:ext>
            </a:extLst>
          </p:cNvPr>
          <p:cNvPicPr>
            <a:picLocks noChangeAspect="1"/>
          </p:cNvPicPr>
          <p:nvPr userDrawn="1"/>
        </p:nvPicPr>
        <p:blipFill rotWithShape="1">
          <a:blip>
            <a:lum bright="100000" contrast="100000"/>
            <a:extLst>
              <a:ext uri="{96DAC541-7B7A-43D3-8B79-37D633B846F1}">
                <asvg:svgBlip xmlns:asvg="http://schemas.microsoft.com/office/drawing/2016/SVG/main" r:embed="rId3"/>
              </a:ext>
            </a:extLst>
          </a:blip>
          <a:srcRect l="262" r="262"/>
          <a:stretch>
            <a:fillRect/>
          </a:stretch>
        </p:blipFill>
        <p:spPr bwMode="black">
          <a:xfrm>
            <a:off x="405279" y="322132"/>
            <a:ext cx="833085" cy="178396"/>
          </a:xfrm>
          <a:prstGeom prst="rect">
            <a:avLst/>
          </a:prstGeom>
        </p:spPr>
      </p:pic>
    </p:spTree>
    <p:extLst>
      <p:ext uri="{BB962C8B-B14F-4D97-AF65-F5344CB8AC3E}">
        <p14:creationId xmlns:p14="http://schemas.microsoft.com/office/powerpoint/2010/main" val="10496114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Title Slide 3">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a:xfrm>
            <a:off x="201168" y="5522976"/>
            <a:ext cx="3967162" cy="802784"/>
          </a:xfrm>
          <a:prstGeom prst="rect">
            <a:avLst/>
          </a:prstGeom>
        </p:spPr>
        <p:txBody>
          <a:bodyPr lIns="182880" tIns="91440" bIns="91440" anchor="b"/>
          <a:lstStyle>
            <a:lvl1pPr marL="0" indent="0">
              <a:spcBef>
                <a:spcPts val="600"/>
              </a:spcBef>
              <a:buNone/>
              <a:defRPr lang="en-US" sz="2400" kern="1200" spc="0" baseline="0" dirty="0" smtClean="0">
                <a:solidFill>
                  <a:schemeClr val="tx1"/>
                </a:solidFill>
                <a:latin typeface="Segoe Sans Display" pitchFamily="2" charset="0"/>
                <a:ea typeface="+mn-ea"/>
                <a:cs typeface="Segoe Sans Display" pitchFamily="2" charset="0"/>
              </a:defRPr>
            </a:lvl1pPr>
            <a:lvl2pPr>
              <a:buNone/>
              <a:defRPr sz="1600">
                <a:solidFill>
                  <a:schemeClr val="tx1"/>
                </a:solidFill>
              </a:defRPr>
            </a:lvl2pPr>
          </a:lstStyle>
          <a:p>
            <a:pPr lvl="0"/>
            <a:r>
              <a:rPr lang="en-US"/>
              <a:t>Speaker Name</a:t>
            </a:r>
          </a:p>
          <a:p>
            <a:pPr lvl="1"/>
            <a:r>
              <a:rPr lang="en-US"/>
              <a:t>Speaker Title</a:t>
            </a:r>
          </a:p>
        </p:txBody>
      </p:sp>
      <p:sp>
        <p:nvSpPr>
          <p:cNvPr id="9" name="Title Placeholder 1">
            <a:extLst>
              <a:ext uri="{FF2B5EF4-FFF2-40B4-BE49-F238E27FC236}">
                <a16:creationId xmlns:a16="http://schemas.microsoft.com/office/drawing/2014/main" id="{914960CA-96B1-871E-4B29-4398726B2165}"/>
              </a:ext>
            </a:extLst>
          </p:cNvPr>
          <p:cNvSpPr>
            <a:spLocks noGrp="1"/>
          </p:cNvSpPr>
          <p:nvPr>
            <p:ph type="title"/>
          </p:nvPr>
        </p:nvSpPr>
        <p:spPr>
          <a:xfrm>
            <a:off x="190500" y="645986"/>
            <a:ext cx="5530851" cy="1588127"/>
          </a:xfrm>
          <a:prstGeom prst="rect">
            <a:avLst/>
          </a:prstGeom>
        </p:spPr>
        <p:txBody>
          <a:bodyPr vert="horz" wrap="square" lIns="182880" tIns="91440" rIns="0" bIns="0" rtlCol="0" anchor="t">
            <a:spAutoFit/>
          </a:bodyPr>
          <a:lstStyle>
            <a:lvl1pPr>
              <a:defRPr lang="en-US" sz="5400" dirty="0">
                <a:solidFill>
                  <a:schemeClr val="tx1"/>
                </a:solidFill>
              </a:defRPr>
            </a:lvl1pPr>
          </a:lstStyle>
          <a:p>
            <a:pPr lvl="0"/>
            <a:r>
              <a:rPr lang="en-US"/>
              <a:t>Click to edit Master title style</a:t>
            </a:r>
          </a:p>
        </p:txBody>
      </p:sp>
      <p:sp>
        <p:nvSpPr>
          <p:cNvPr id="12" name="Freeform: Shape 11">
            <a:extLst>
              <a:ext uri="{FF2B5EF4-FFF2-40B4-BE49-F238E27FC236}">
                <a16:creationId xmlns:a16="http://schemas.microsoft.com/office/drawing/2014/main" id="{ED034645-DA7A-4FE0-E58A-C8797890DD74}"/>
              </a:ext>
            </a:extLst>
          </p:cNvPr>
          <p:cNvSpPr/>
          <p:nvPr userDrawn="1"/>
        </p:nvSpPr>
        <p:spPr>
          <a:xfrm>
            <a:off x="-15240" y="642938"/>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pic>
        <p:nvPicPr>
          <p:cNvPr id="13" name="MS logo white - EMF">
            <a:extLst>
              <a:ext uri="{FF2B5EF4-FFF2-40B4-BE49-F238E27FC236}">
                <a16:creationId xmlns:a16="http://schemas.microsoft.com/office/drawing/2014/main" id="{A9B31256-7B7C-B7BA-2FDA-2E32368BA752}"/>
              </a:ext>
            </a:extLst>
          </p:cNvPr>
          <p:cNvPicPr>
            <a:picLocks noChangeAspect="1"/>
          </p:cNvPicPr>
          <p:nvPr userDrawn="1"/>
        </p:nvPicPr>
        <p:blipFill rotWithShape="1">
          <a:blip>
            <a:lum bright="100000" contrast="100000"/>
            <a:extLst>
              <a:ext uri="{96DAC541-7B7A-43D3-8B79-37D633B846F1}">
                <asvg:svgBlip xmlns:asvg="http://schemas.microsoft.com/office/drawing/2016/SVG/main" r:embed="rId3"/>
              </a:ext>
            </a:extLst>
          </a:blip>
          <a:srcRect l="262" r="262"/>
          <a:stretch>
            <a:fillRect/>
          </a:stretch>
        </p:blipFill>
        <p:spPr bwMode="black">
          <a:xfrm>
            <a:off x="405279" y="322132"/>
            <a:ext cx="833085" cy="178396"/>
          </a:xfrm>
          <a:prstGeom prst="rect">
            <a:avLst/>
          </a:prstGeom>
        </p:spPr>
      </p:pic>
    </p:spTree>
    <p:extLst>
      <p:ext uri="{BB962C8B-B14F-4D97-AF65-F5344CB8AC3E}">
        <p14:creationId xmlns:p14="http://schemas.microsoft.com/office/powerpoint/2010/main" val="41208131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Section Titl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192087" y="636588"/>
            <a:ext cx="7827963" cy="757130"/>
          </a:xfrm>
        </p:spPr>
        <p:txBody>
          <a:bodyPr/>
          <a:lstStyle>
            <a:lvl1pPr>
              <a:defRPr>
                <a:solidFill>
                  <a:schemeClr val="tx1"/>
                </a:solidFill>
              </a:defRPr>
            </a:lvl1pPr>
          </a:lstStyle>
          <a:p>
            <a:r>
              <a:rPr lang="en-CA"/>
              <a:t>Click to edit </a:t>
            </a:r>
            <a:r>
              <a:rPr lang="en-US"/>
              <a:t>section title</a:t>
            </a:r>
          </a:p>
        </p:txBody>
      </p:sp>
      <p:sp>
        <p:nvSpPr>
          <p:cNvPr id="9" name="Text Placeholder 4">
            <a:extLst>
              <a:ext uri="{FF2B5EF4-FFF2-40B4-BE49-F238E27FC236}">
                <a16:creationId xmlns:a16="http://schemas.microsoft.com/office/drawing/2014/main" id="{A1832CD4-65A3-08FD-6EC7-EED2AF544A30}"/>
              </a:ext>
            </a:extLst>
          </p:cNvPr>
          <p:cNvSpPr>
            <a:spLocks noGrp="1"/>
          </p:cNvSpPr>
          <p:nvPr>
            <p:ph type="body" sz="quarter" idx="11" hasCustomPrompt="1"/>
          </p:nvPr>
        </p:nvSpPr>
        <p:spPr>
          <a:xfrm>
            <a:off x="190500" y="327561"/>
            <a:ext cx="5760720" cy="184666"/>
          </a:xfrm>
          <a:prstGeom prst="rect">
            <a:avLst/>
          </a:prstGeom>
        </p:spPr>
        <p:txBody>
          <a:bodyPr vert="horz" wrap="square" lIns="183600" tIns="0" rIns="0" bIns="0" rtlCol="0" anchor="ctr" anchorCtr="0">
            <a:noAutofit/>
          </a:bodyPr>
          <a:lstStyle>
            <a:lvl1pPr>
              <a:buNone/>
              <a:defRPr lang="en-US" sz="1000" b="0" cap="all" spc="100" baseline="0" dirty="0" smtClean="0">
                <a:ln w="3175">
                  <a:noFill/>
                </a:ln>
                <a:solidFill>
                  <a:schemeClr val="tx1"/>
                </a:solidFill>
                <a:effectLst/>
              </a:defRPr>
            </a:lvl1pPr>
          </a:lstStyle>
          <a:p>
            <a:pPr marL="0" lvl="0" defTabSz="932742">
              <a:lnSpc>
                <a:spcPct val="100000"/>
              </a:lnSpc>
              <a:spcBef>
                <a:spcPct val="0"/>
              </a:spcBef>
              <a:buNone/>
            </a:pPr>
            <a:r>
              <a:rPr lang="en-US"/>
              <a:t>CLICK TO EDIT MASTER TEXT STYLE</a:t>
            </a:r>
          </a:p>
        </p:txBody>
      </p:sp>
      <p:sp>
        <p:nvSpPr>
          <p:cNvPr id="2" name="Freeform: Shape 1">
            <a:extLst>
              <a:ext uri="{FF2B5EF4-FFF2-40B4-BE49-F238E27FC236}">
                <a16:creationId xmlns:a16="http://schemas.microsoft.com/office/drawing/2014/main" id="{390E2102-D912-F1ED-633A-2A31424F3084}"/>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Freeform: Shape 9">
            <a:extLst>
              <a:ext uri="{FF2B5EF4-FFF2-40B4-BE49-F238E27FC236}">
                <a16:creationId xmlns:a16="http://schemas.microsoft.com/office/drawing/2014/main" id="{661CC126-12D4-2585-4EEA-872D891F1E00}"/>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512388D2-BE78-E916-04C4-B567EB51EABB}"/>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4" name="Freeform: Shape 13">
            <a:extLst>
              <a:ext uri="{FF2B5EF4-FFF2-40B4-BE49-F238E27FC236}">
                <a16:creationId xmlns:a16="http://schemas.microsoft.com/office/drawing/2014/main" id="{2A36AB69-CD9A-EAFB-22F1-D069963B9369}"/>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5" name="Freeform: Shape 14">
            <a:extLst>
              <a:ext uri="{FF2B5EF4-FFF2-40B4-BE49-F238E27FC236}">
                <a16:creationId xmlns:a16="http://schemas.microsoft.com/office/drawing/2014/main" id="{D5C7FE07-761E-3468-96C2-4B8F516EC300}"/>
              </a:ext>
            </a:extLst>
          </p:cNvPr>
          <p:cNvSpPr/>
          <p:nvPr userDrawn="1"/>
        </p:nvSpPr>
        <p:spPr>
          <a:xfrm>
            <a:off x="-7620" y="3614511"/>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6" name="Freeform: Shape 15">
            <a:extLst>
              <a:ext uri="{FF2B5EF4-FFF2-40B4-BE49-F238E27FC236}">
                <a16:creationId xmlns:a16="http://schemas.microsoft.com/office/drawing/2014/main" id="{FF401702-522A-02FC-0D0D-F0001949298E}"/>
              </a:ext>
            </a:extLst>
          </p:cNvPr>
          <p:cNvSpPr/>
          <p:nvPr userDrawn="1"/>
        </p:nvSpPr>
        <p:spPr>
          <a:xfrm>
            <a:off x="80137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Tree>
    <p:extLst>
      <p:ext uri="{BB962C8B-B14F-4D97-AF65-F5344CB8AC3E}">
        <p14:creationId xmlns:p14="http://schemas.microsoft.com/office/powerpoint/2010/main" val="12060300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Section Title 2">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C2DAF89-DB16-EA7E-69FD-4446A2DBE4A0}"/>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9ED95C47-3F6B-F108-EAC8-EDD6AEEFC48A}"/>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45744F4D-04F7-8F91-F58E-5CAA06928F14}"/>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FD9547D8-DE48-73A5-398C-B74A4AC01730}"/>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387154" y="435389"/>
            <a:ext cx="11417692" cy="757130"/>
          </a:xfrm>
        </p:spPr>
        <p:txBody>
          <a:bodyPr/>
          <a:lstStyle>
            <a:lvl1pPr>
              <a:defRPr>
                <a:solidFill>
                  <a:schemeClr val="tx1"/>
                </a:solidFill>
              </a:defRPr>
            </a:lvl1pPr>
          </a:lstStyle>
          <a:p>
            <a:r>
              <a:rPr lang="en-CA"/>
              <a:t>Click to edit </a:t>
            </a:r>
            <a:r>
              <a:rPr lang="en-US"/>
              <a:t>section title</a:t>
            </a:r>
          </a:p>
        </p:txBody>
      </p:sp>
      <p:sp>
        <p:nvSpPr>
          <p:cNvPr id="13" name="Freeform: Shape 12">
            <a:extLst>
              <a:ext uri="{FF2B5EF4-FFF2-40B4-BE49-F238E27FC236}">
                <a16:creationId xmlns:a16="http://schemas.microsoft.com/office/drawing/2014/main" id="{B0D221F4-D5D7-BC0B-2A03-811887E4A130}"/>
              </a:ext>
            </a:extLst>
          </p:cNvPr>
          <p:cNvSpPr/>
          <p:nvPr userDrawn="1"/>
        </p:nvSpPr>
        <p:spPr>
          <a:xfrm>
            <a:off x="-7620" y="27432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F6589D4E-1AC2-D1E9-8C9E-3A5A3C8DDB0C}"/>
              </a:ext>
            </a:extLst>
          </p:cNvPr>
          <p:cNvSpPr/>
          <p:nvPr userDrawn="1"/>
        </p:nvSpPr>
        <p:spPr>
          <a:xfrm>
            <a:off x="383979"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E3D3B582-4D2A-2575-120A-52AA9B6EA5BB}"/>
              </a:ext>
            </a:extLst>
          </p:cNvPr>
          <p:cNvSpPr/>
          <p:nvPr userDrawn="1"/>
        </p:nvSpPr>
        <p:spPr>
          <a:xfrm>
            <a:off x="11801671"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4" name="Freeform: Shape 13">
            <a:extLst>
              <a:ext uri="{FF2B5EF4-FFF2-40B4-BE49-F238E27FC236}">
                <a16:creationId xmlns:a16="http://schemas.microsoft.com/office/drawing/2014/main" id="{73F943D9-06DA-AD2B-C606-7E8040F788BE}"/>
              </a:ext>
            </a:extLst>
          </p:cNvPr>
          <p:cNvSpPr/>
          <p:nvPr userDrawn="1"/>
        </p:nvSpPr>
        <p:spPr>
          <a:xfrm>
            <a:off x="0" y="64770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9" name="Freeform: Shape 18">
            <a:extLst>
              <a:ext uri="{FF2B5EF4-FFF2-40B4-BE49-F238E27FC236}">
                <a16:creationId xmlns:a16="http://schemas.microsoft.com/office/drawing/2014/main" id="{AE4D4296-6154-683B-4F63-8A5EE2A99E48}"/>
              </a:ext>
            </a:extLst>
          </p:cNvPr>
          <p:cNvSpPr/>
          <p:nvPr userDrawn="1"/>
        </p:nvSpPr>
        <p:spPr>
          <a:xfrm>
            <a:off x="0" y="392619"/>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Tree>
    <p:extLst>
      <p:ext uri="{BB962C8B-B14F-4D97-AF65-F5344CB8AC3E}">
        <p14:creationId xmlns:p14="http://schemas.microsoft.com/office/powerpoint/2010/main" val="7544330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Section Title 3">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C2DAF89-DB16-EA7E-69FD-4446A2DBE4A0}"/>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9ED95C47-3F6B-F108-EAC8-EDD6AEEFC48A}"/>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45744F4D-04F7-8F91-F58E-5CAA06928F14}"/>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FD9547D8-DE48-73A5-398C-B74A4AC01730}"/>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192087" y="3811361"/>
            <a:ext cx="7631113" cy="1920526"/>
          </a:xfrm>
        </p:spPr>
        <p:txBody>
          <a:bodyPr lIns="365760"/>
          <a:lstStyle>
            <a:lvl1pPr>
              <a:defRPr sz="6600">
                <a:solidFill>
                  <a:schemeClr val="tx1"/>
                </a:solidFill>
              </a:defRPr>
            </a:lvl1pPr>
          </a:lstStyle>
          <a:p>
            <a:r>
              <a:rPr lang="en-CA"/>
              <a:t>Click to edit </a:t>
            </a:r>
            <a:r>
              <a:rPr lang="en-US"/>
              <a:t>section title</a:t>
            </a:r>
          </a:p>
        </p:txBody>
      </p:sp>
      <p:sp>
        <p:nvSpPr>
          <p:cNvPr id="13" name="Freeform: Shape 12">
            <a:extLst>
              <a:ext uri="{FF2B5EF4-FFF2-40B4-BE49-F238E27FC236}">
                <a16:creationId xmlns:a16="http://schemas.microsoft.com/office/drawing/2014/main" id="{B0D221F4-D5D7-BC0B-2A03-811887E4A130}"/>
              </a:ext>
            </a:extLst>
          </p:cNvPr>
          <p:cNvSpPr/>
          <p:nvPr userDrawn="1"/>
        </p:nvSpPr>
        <p:spPr>
          <a:xfrm>
            <a:off x="-7620" y="3614511"/>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9" name="Freeform: Shape 8">
            <a:extLst>
              <a:ext uri="{FF2B5EF4-FFF2-40B4-BE49-F238E27FC236}">
                <a16:creationId xmlns:a16="http://schemas.microsoft.com/office/drawing/2014/main" id="{3EED62A2-6F1F-7E8B-642F-3EBF3427222B}"/>
              </a:ext>
            </a:extLst>
          </p:cNvPr>
          <p:cNvSpPr/>
          <p:nvPr userDrawn="1"/>
        </p:nvSpPr>
        <p:spPr>
          <a:xfrm>
            <a:off x="80137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5" name="Text Placeholder 8">
            <a:extLst>
              <a:ext uri="{FF2B5EF4-FFF2-40B4-BE49-F238E27FC236}">
                <a16:creationId xmlns:a16="http://schemas.microsoft.com/office/drawing/2014/main" id="{D7515238-22C2-4127-0639-D59503A462F9}"/>
              </a:ext>
            </a:extLst>
          </p:cNvPr>
          <p:cNvSpPr>
            <a:spLocks noGrp="1"/>
          </p:cNvSpPr>
          <p:nvPr>
            <p:ph type="body" sz="quarter" idx="10" hasCustomPrompt="1"/>
          </p:nvPr>
        </p:nvSpPr>
        <p:spPr bwMode="white">
          <a:xfrm>
            <a:off x="8013700" y="190500"/>
            <a:ext cx="3805905" cy="620085"/>
          </a:xfrm>
        </p:spPr>
        <p:txBody>
          <a:bodyPr anchor="b"/>
          <a:lstStyle>
            <a:lvl1pPr>
              <a:defRPr sz="1200" cap="all"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Date or speaker details here</a:t>
            </a:r>
          </a:p>
        </p:txBody>
      </p:sp>
    </p:spTree>
    <p:extLst>
      <p:ext uri="{BB962C8B-B14F-4D97-AF65-F5344CB8AC3E}">
        <p14:creationId xmlns:p14="http://schemas.microsoft.com/office/powerpoint/2010/main" val="3996188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Quote Slide 2B">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654" cy="6858000"/>
          </a:xfrm>
          <a:prstGeom prst="rect">
            <a:avLst/>
          </a:prstGeom>
        </p:spPr>
      </p:pic>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6" name="Title 1">
            <a:extLst>
              <a:ext uri="{FF2B5EF4-FFF2-40B4-BE49-F238E27FC236}">
                <a16:creationId xmlns:a16="http://schemas.microsoft.com/office/drawing/2014/main" id="{72AA013B-4ADF-732F-B3DF-B9B231001A39}"/>
              </a:ext>
            </a:extLst>
          </p:cNvPr>
          <p:cNvSpPr>
            <a:spLocks noGrp="1"/>
          </p:cNvSpPr>
          <p:nvPr>
            <p:ph type="title"/>
          </p:nvPr>
        </p:nvSpPr>
        <p:spPr bwMode="white">
          <a:xfrm>
            <a:off x="2008632" y="3124301"/>
            <a:ext cx="8174736" cy="609398"/>
          </a:xfrm>
          <a:ln>
            <a:noFill/>
          </a:ln>
        </p:spPr>
        <p:txBody>
          <a:bodyPr wrap="square" lIns="0" tIns="0" rIns="0" anchor="ctr">
            <a:spAutoFit/>
          </a:bodyPr>
          <a:lstStyle>
            <a:lvl1pP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Tree>
    <p:extLst>
      <p:ext uri="{BB962C8B-B14F-4D97-AF65-F5344CB8AC3E}">
        <p14:creationId xmlns:p14="http://schemas.microsoft.com/office/powerpoint/2010/main" val="2797533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Quote Slide 3B">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513" cy="6858000"/>
          </a:xfrm>
          <a:prstGeom prst="rect">
            <a:avLst/>
          </a:prstGeom>
        </p:spPr>
      </p:pic>
      <p:grpSp>
        <p:nvGrpSpPr>
          <p:cNvPr id="6" name="Group 5">
            <a:extLst>
              <a:ext uri="{FF2B5EF4-FFF2-40B4-BE49-F238E27FC236}">
                <a16:creationId xmlns:a16="http://schemas.microsoft.com/office/drawing/2014/main" id="{456DF0B4-3522-9D5A-3110-CFE5F687E127}"/>
              </a:ext>
              <a:ext uri="{C183D7F6-B498-43B3-948B-1728B52AA6E4}">
                <adec:decorative xmlns:adec="http://schemas.microsoft.com/office/drawing/2017/decorative" val="1"/>
              </a:ext>
            </a:extLst>
          </p:cNvPr>
          <p:cNvGrpSpPr/>
          <p:nvPr userDrawn="1"/>
        </p:nvGrpSpPr>
        <p:grpSpPr>
          <a:xfrm>
            <a:off x="0" y="0"/>
            <a:ext cx="12207240" cy="6858000"/>
            <a:chOff x="0" y="0"/>
            <a:chExt cx="12207240" cy="6858000"/>
          </a:xfrm>
        </p:grpSpPr>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grpSp>
      <p:sp>
        <p:nvSpPr>
          <p:cNvPr id="4" name="Title 1">
            <a:extLst>
              <a:ext uri="{FF2B5EF4-FFF2-40B4-BE49-F238E27FC236}">
                <a16:creationId xmlns:a16="http://schemas.microsoft.com/office/drawing/2014/main" id="{9C162C8C-D4A4-D6EE-20E3-ACEAC93FA141}"/>
              </a:ext>
            </a:extLst>
          </p:cNvPr>
          <p:cNvSpPr>
            <a:spLocks noGrp="1"/>
          </p:cNvSpPr>
          <p:nvPr>
            <p:ph type="title"/>
          </p:nvPr>
        </p:nvSpPr>
        <p:spPr bwMode="white">
          <a:xfrm>
            <a:off x="2008632" y="3124301"/>
            <a:ext cx="8174736" cy="609398"/>
          </a:xfrm>
          <a:ln>
            <a:noFill/>
          </a:ln>
        </p:spPr>
        <p:txBody>
          <a:bodyPr wrap="square" lIns="0" tIns="0" rIns="0" anchor="ctr">
            <a:spAutoFit/>
          </a:bodyPr>
          <a:lstStyle>
            <a:lvl1pP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Tree>
    <p:extLst>
      <p:ext uri="{BB962C8B-B14F-4D97-AF65-F5344CB8AC3E}">
        <p14:creationId xmlns:p14="http://schemas.microsoft.com/office/powerpoint/2010/main" val="2007700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30218F6-3B39-1CD2-1E88-655C8F3F8A1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37" r="37"/>
          <a:stretch>
            <a:fillRect/>
          </a:stretch>
        </p:blipFill>
        <p:spPr>
          <a:xfrm>
            <a:off x="0" y="5136"/>
            <a:ext cx="12192000" cy="6852864"/>
          </a:xfrm>
          <a:prstGeom prst="rect">
            <a:avLst/>
          </a:prstGeom>
        </p:spPr>
      </p:pic>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a:xfrm>
            <a:off x="6109842" y="4862576"/>
            <a:ext cx="5520183" cy="802784"/>
          </a:xfrm>
          <a:prstGeom prst="rect">
            <a:avLst/>
          </a:prstGeom>
        </p:spPr>
        <p:txBody>
          <a:bodyPr lIns="182880" tIns="91440" bIns="91440" anchor="b"/>
          <a:lstStyle>
            <a:lvl1pPr marL="0" indent="0">
              <a:spcBef>
                <a:spcPts val="600"/>
              </a:spcBef>
              <a:buNone/>
              <a:defRPr lang="en-US" sz="2400" kern="1200" spc="0" baseline="0" dirty="0" smtClean="0">
                <a:solidFill>
                  <a:schemeClr val="bg1"/>
                </a:solidFill>
                <a:latin typeface="Segoe Sans Display" pitchFamily="2" charset="0"/>
                <a:ea typeface="+mn-ea"/>
                <a:cs typeface="Segoe Sans Display" pitchFamily="2" charset="0"/>
              </a:defRPr>
            </a:lvl1pPr>
            <a:lvl2pPr>
              <a:buNone/>
              <a:defRPr sz="1600">
                <a:solidFill>
                  <a:schemeClr val="bg1"/>
                </a:solidFill>
              </a:defRPr>
            </a:lvl2pPr>
          </a:lstStyle>
          <a:p>
            <a:pPr lvl="0"/>
            <a:r>
              <a:rPr lang="en-US"/>
              <a:t>Speaker Name</a:t>
            </a:r>
          </a:p>
          <a:p>
            <a:pPr lvl="1"/>
            <a:r>
              <a:rPr lang="en-US"/>
              <a:t>Speaker Title</a:t>
            </a:r>
          </a:p>
        </p:txBody>
      </p:sp>
      <p:sp>
        <p:nvSpPr>
          <p:cNvPr id="9" name="Title Placeholder 1">
            <a:extLst>
              <a:ext uri="{FF2B5EF4-FFF2-40B4-BE49-F238E27FC236}">
                <a16:creationId xmlns:a16="http://schemas.microsoft.com/office/drawing/2014/main" id="{914960CA-96B1-871E-4B29-4398726B2165}"/>
              </a:ext>
            </a:extLst>
          </p:cNvPr>
          <p:cNvSpPr>
            <a:spLocks noGrp="1"/>
          </p:cNvSpPr>
          <p:nvPr>
            <p:ph type="title"/>
          </p:nvPr>
        </p:nvSpPr>
        <p:spPr>
          <a:xfrm>
            <a:off x="6099175" y="190500"/>
            <a:ext cx="5530851" cy="1588127"/>
          </a:xfrm>
          <a:prstGeom prst="rect">
            <a:avLst/>
          </a:prstGeom>
        </p:spPr>
        <p:txBody>
          <a:bodyPr vert="horz" wrap="square" lIns="182880" tIns="91440" rIns="0" bIns="0" rtlCol="0" anchor="t">
            <a:spAutoFit/>
          </a:bodyPr>
          <a:lstStyle>
            <a:lvl1pPr>
              <a:defRPr lang="en-US" sz="5400" dirty="0">
                <a:solidFill>
                  <a:schemeClr val="bg1"/>
                </a:solidFill>
              </a:defRPr>
            </a:lvl1pPr>
          </a:lstStyle>
          <a:p>
            <a:pPr lvl="0"/>
            <a:r>
              <a:rPr lang="en-US"/>
              <a:t>Click to edit Master title style</a:t>
            </a:r>
          </a:p>
        </p:txBody>
      </p:sp>
      <p:sp>
        <p:nvSpPr>
          <p:cNvPr id="12" name="Freeform: Shape 11">
            <a:extLst>
              <a:ext uri="{FF2B5EF4-FFF2-40B4-BE49-F238E27FC236}">
                <a16:creationId xmlns:a16="http://schemas.microsoft.com/office/drawing/2014/main" id="{ED034645-DA7A-4FE0-E58A-C8797890DD74}"/>
              </a:ext>
            </a:extLst>
          </p:cNvPr>
          <p:cNvSpPr/>
          <p:nvPr userDrawn="1"/>
        </p:nvSpPr>
        <p:spPr>
          <a:xfrm flipV="1">
            <a:off x="-15240" y="597219"/>
            <a:ext cx="6111240" cy="45719"/>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8" name="Freeform: Shape 17">
            <a:extLst>
              <a:ext uri="{FF2B5EF4-FFF2-40B4-BE49-F238E27FC236}">
                <a16:creationId xmlns:a16="http://schemas.microsoft.com/office/drawing/2014/main" id="{6F7FF8B7-EC7B-E3BF-40FC-096A271DB1DC}"/>
              </a:ext>
            </a:extLst>
          </p:cNvPr>
          <p:cNvSpPr/>
          <p:nvPr userDrawn="1"/>
        </p:nvSpPr>
        <p:spPr>
          <a:xfrm>
            <a:off x="6109842" y="4748364"/>
            <a:ext cx="6082157" cy="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20" name="Text Placeholder 4">
            <a:extLst>
              <a:ext uri="{FF2B5EF4-FFF2-40B4-BE49-F238E27FC236}">
                <a16:creationId xmlns:a16="http://schemas.microsoft.com/office/drawing/2014/main" id="{53C949F9-C5A7-E54E-2FC4-BE37B26E7C7C}"/>
              </a:ext>
            </a:extLst>
          </p:cNvPr>
          <p:cNvSpPr>
            <a:spLocks noGrp="1"/>
          </p:cNvSpPr>
          <p:nvPr>
            <p:ph type="body" sz="quarter" idx="11" hasCustomPrompt="1"/>
          </p:nvPr>
        </p:nvSpPr>
        <p:spPr>
          <a:xfrm>
            <a:off x="190500" y="327561"/>
            <a:ext cx="5760720" cy="184666"/>
          </a:xfrm>
          <a:prstGeom prst="rect">
            <a:avLst/>
          </a:prstGeom>
        </p:spPr>
        <p:txBody>
          <a:bodyPr vert="horz" wrap="square" lIns="183600" tIns="0" rIns="0" bIns="0" rtlCol="0" anchor="ctr" anchorCtr="0">
            <a:noAutofit/>
          </a:bodyPr>
          <a:lstStyle>
            <a:lvl1pPr>
              <a:buNone/>
              <a:defRPr lang="en-US" sz="1000" b="0" cap="all" spc="100" baseline="0" dirty="0" smtClean="0">
                <a:ln w="3175">
                  <a:noFill/>
                </a:ln>
                <a:solidFill>
                  <a:schemeClr val="bg1"/>
                </a:solidFill>
                <a:effectLst/>
              </a:defRPr>
            </a:lvl1pPr>
          </a:lstStyle>
          <a:p>
            <a:pPr marL="0" lvl="0" defTabSz="932742">
              <a:lnSpc>
                <a:spcPct val="100000"/>
              </a:lnSpc>
              <a:spcBef>
                <a:spcPct val="0"/>
              </a:spcBef>
              <a:buNone/>
            </a:pPr>
            <a:r>
              <a:rPr lang="en-US"/>
              <a:t>CLICK TO EDIT MASTER TEXT STYLE</a:t>
            </a:r>
          </a:p>
        </p:txBody>
      </p:sp>
    </p:spTree>
    <p:extLst>
      <p:ext uri="{BB962C8B-B14F-4D97-AF65-F5344CB8AC3E}">
        <p14:creationId xmlns:p14="http://schemas.microsoft.com/office/powerpoint/2010/main" val="4210918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Title Slide 2">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4" name="Title Placeholder 1">
            <a:extLst>
              <a:ext uri="{FF2B5EF4-FFF2-40B4-BE49-F238E27FC236}">
                <a16:creationId xmlns:a16="http://schemas.microsoft.com/office/drawing/2014/main" id="{E4F39736-429F-F9A2-A6CE-CEF37DABD542}"/>
              </a:ext>
            </a:extLst>
          </p:cNvPr>
          <p:cNvSpPr>
            <a:spLocks noGrp="1"/>
          </p:cNvSpPr>
          <p:nvPr>
            <p:ph type="title"/>
          </p:nvPr>
        </p:nvSpPr>
        <p:spPr bwMode="white">
          <a:xfrm>
            <a:off x="190500" y="645986"/>
            <a:ext cx="5530851" cy="1588127"/>
          </a:xfrm>
          <a:prstGeom prst="rect">
            <a:avLst/>
          </a:prstGeom>
        </p:spPr>
        <p:txBody>
          <a:bodyPr vert="horz" wrap="square" lIns="182880" tIns="91440" rIns="0" bIns="0" rtlCol="0" anchor="t">
            <a:spAutoFit/>
          </a:bodyPr>
          <a:lstStyle>
            <a:lvl1pPr>
              <a:defRPr lang="en-US" sz="5400" dirty="0">
                <a:solidFill>
                  <a:schemeClr val="tx1"/>
                </a:solidFill>
              </a:defRPr>
            </a:lvl1pPr>
          </a:lstStyle>
          <a:p>
            <a:pPr lvl="0"/>
            <a:r>
              <a:rPr lang="en-US"/>
              <a:t>Click to edit Master title style</a:t>
            </a:r>
          </a:p>
        </p:txBody>
      </p:sp>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bwMode="white">
          <a:xfrm>
            <a:off x="201168" y="5520199"/>
            <a:ext cx="3967162" cy="804672"/>
          </a:xfrm>
          <a:prstGeom prst="rect">
            <a:avLst/>
          </a:prstGeom>
        </p:spPr>
        <p:txBody>
          <a:bodyPr vert="horz" wrap="square" lIns="182880" tIns="91440" rIns="183600" bIns="91440" rtlCol="0" anchor="b">
            <a:noAutofit/>
          </a:bodyPr>
          <a:lstStyle>
            <a:lvl1pPr marL="0" indent="0">
              <a:spcBef>
                <a:spcPts val="600"/>
              </a:spcBef>
              <a:buNone/>
              <a:defRPr lang="en-US" sz="2400" dirty="0">
                <a:solidFill>
                  <a:schemeClr val="tx1"/>
                </a:solidFill>
                <a:latin typeface="Segoe Sans Display" pitchFamily="2" charset="0"/>
              </a:defRPr>
            </a:lvl1pPr>
            <a:lvl2pPr>
              <a:buNone/>
              <a:defRPr lang="en-US" sz="1600" dirty="0">
                <a:solidFill>
                  <a:schemeClr val="tx1"/>
                </a:solidFill>
              </a:defRPr>
            </a:lvl2pPr>
          </a:lstStyle>
          <a:p>
            <a:pPr lvl="0">
              <a:spcBef>
                <a:spcPts val="600"/>
              </a:spcBef>
            </a:pPr>
            <a:r>
              <a:rPr lang="en-US"/>
              <a:t>Speaker Name</a:t>
            </a:r>
          </a:p>
          <a:p>
            <a:pPr lvl="1">
              <a:buNone/>
            </a:pPr>
            <a:r>
              <a:rPr lang="en-US"/>
              <a:t>Speaker Title</a:t>
            </a:r>
          </a:p>
        </p:txBody>
      </p:sp>
      <p:sp>
        <p:nvSpPr>
          <p:cNvPr id="11" name="Freeform: Shape 10">
            <a:extLst>
              <a:ext uri="{FF2B5EF4-FFF2-40B4-BE49-F238E27FC236}">
                <a16:creationId xmlns:a16="http://schemas.microsoft.com/office/drawing/2014/main" id="{731D6325-F106-D3BE-C040-29E2B57B931C}"/>
              </a:ext>
            </a:extLst>
          </p:cNvPr>
          <p:cNvSpPr/>
          <p:nvPr userDrawn="1"/>
        </p:nvSpPr>
        <p:spPr>
          <a:xfrm>
            <a:off x="-15240" y="642938"/>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pic>
        <p:nvPicPr>
          <p:cNvPr id="9" name="MS logo white - EMF">
            <a:extLst>
              <a:ext uri="{FF2B5EF4-FFF2-40B4-BE49-F238E27FC236}">
                <a16:creationId xmlns:a16="http://schemas.microsoft.com/office/drawing/2014/main" id="{C5ADDBAE-60B1-D197-8815-B995A7BBEEE5}"/>
              </a:ext>
            </a:extLst>
          </p:cNvPr>
          <p:cNvPicPr>
            <a:picLocks noChangeAspect="1"/>
          </p:cNvPicPr>
          <p:nvPr userDrawn="1"/>
        </p:nvPicPr>
        <p:blipFill rotWithShape="1">
          <a:blip>
            <a:lum bright="100000" contrast="100000"/>
            <a:extLst>
              <a:ext uri="{96DAC541-7B7A-43D3-8B79-37D633B846F1}">
                <asvg:svgBlip xmlns:asvg="http://schemas.microsoft.com/office/drawing/2016/SVG/main" r:embed="rId3"/>
              </a:ext>
            </a:extLst>
          </a:blip>
          <a:srcRect l="262" r="262"/>
          <a:stretch>
            <a:fillRect/>
          </a:stretch>
        </p:blipFill>
        <p:spPr bwMode="black">
          <a:xfrm>
            <a:off x="405279" y="322132"/>
            <a:ext cx="833085" cy="178396"/>
          </a:xfrm>
          <a:prstGeom prst="rect">
            <a:avLst/>
          </a:prstGeom>
        </p:spPr>
      </p:pic>
    </p:spTree>
    <p:extLst>
      <p:ext uri="{BB962C8B-B14F-4D97-AF65-F5344CB8AC3E}">
        <p14:creationId xmlns:p14="http://schemas.microsoft.com/office/powerpoint/2010/main" val="322834974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Title Slide 3">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a:xfrm>
            <a:off x="201168" y="5522976"/>
            <a:ext cx="3967162" cy="802784"/>
          </a:xfrm>
          <a:prstGeom prst="rect">
            <a:avLst/>
          </a:prstGeom>
        </p:spPr>
        <p:txBody>
          <a:bodyPr lIns="182880" tIns="91440" bIns="91440" anchor="b"/>
          <a:lstStyle>
            <a:lvl1pPr marL="0" indent="0">
              <a:spcBef>
                <a:spcPts val="600"/>
              </a:spcBef>
              <a:buNone/>
              <a:defRPr lang="en-US" sz="2400" kern="1200" spc="0" baseline="0" dirty="0" smtClean="0">
                <a:solidFill>
                  <a:schemeClr val="tx1"/>
                </a:solidFill>
                <a:latin typeface="Segoe Sans Display" pitchFamily="2" charset="0"/>
                <a:ea typeface="+mn-ea"/>
                <a:cs typeface="Segoe Sans Display" pitchFamily="2" charset="0"/>
              </a:defRPr>
            </a:lvl1pPr>
            <a:lvl2pPr>
              <a:buNone/>
              <a:defRPr sz="1600">
                <a:solidFill>
                  <a:schemeClr val="tx1"/>
                </a:solidFill>
              </a:defRPr>
            </a:lvl2pPr>
          </a:lstStyle>
          <a:p>
            <a:pPr lvl="0"/>
            <a:r>
              <a:rPr lang="en-US"/>
              <a:t>Speaker Name</a:t>
            </a:r>
          </a:p>
          <a:p>
            <a:pPr lvl="1"/>
            <a:r>
              <a:rPr lang="en-US"/>
              <a:t>Speaker Title</a:t>
            </a:r>
          </a:p>
        </p:txBody>
      </p:sp>
      <p:sp>
        <p:nvSpPr>
          <p:cNvPr id="9" name="Title Placeholder 1">
            <a:extLst>
              <a:ext uri="{FF2B5EF4-FFF2-40B4-BE49-F238E27FC236}">
                <a16:creationId xmlns:a16="http://schemas.microsoft.com/office/drawing/2014/main" id="{914960CA-96B1-871E-4B29-4398726B2165}"/>
              </a:ext>
            </a:extLst>
          </p:cNvPr>
          <p:cNvSpPr>
            <a:spLocks noGrp="1"/>
          </p:cNvSpPr>
          <p:nvPr>
            <p:ph type="title"/>
          </p:nvPr>
        </p:nvSpPr>
        <p:spPr>
          <a:xfrm>
            <a:off x="190500" y="645986"/>
            <a:ext cx="5530851" cy="1588127"/>
          </a:xfrm>
          <a:prstGeom prst="rect">
            <a:avLst/>
          </a:prstGeom>
        </p:spPr>
        <p:txBody>
          <a:bodyPr vert="horz" wrap="square" lIns="182880" tIns="91440" rIns="0" bIns="0" rtlCol="0" anchor="t">
            <a:spAutoFit/>
          </a:bodyPr>
          <a:lstStyle>
            <a:lvl1pPr>
              <a:defRPr lang="en-US" sz="5400" dirty="0">
                <a:solidFill>
                  <a:schemeClr val="tx1"/>
                </a:solidFill>
              </a:defRPr>
            </a:lvl1pPr>
          </a:lstStyle>
          <a:p>
            <a:pPr lvl="0"/>
            <a:r>
              <a:rPr lang="en-US"/>
              <a:t>Click to edit Master title style</a:t>
            </a:r>
          </a:p>
        </p:txBody>
      </p:sp>
      <p:sp>
        <p:nvSpPr>
          <p:cNvPr id="12" name="Freeform: Shape 11">
            <a:extLst>
              <a:ext uri="{FF2B5EF4-FFF2-40B4-BE49-F238E27FC236}">
                <a16:creationId xmlns:a16="http://schemas.microsoft.com/office/drawing/2014/main" id="{ED034645-DA7A-4FE0-E58A-C8797890DD74}"/>
              </a:ext>
            </a:extLst>
          </p:cNvPr>
          <p:cNvSpPr/>
          <p:nvPr userDrawn="1"/>
        </p:nvSpPr>
        <p:spPr>
          <a:xfrm>
            <a:off x="-15240" y="642938"/>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pic>
        <p:nvPicPr>
          <p:cNvPr id="13" name="MS logo white - EMF">
            <a:extLst>
              <a:ext uri="{FF2B5EF4-FFF2-40B4-BE49-F238E27FC236}">
                <a16:creationId xmlns:a16="http://schemas.microsoft.com/office/drawing/2014/main" id="{A9B31256-7B7C-B7BA-2FDA-2E32368BA752}"/>
              </a:ext>
            </a:extLst>
          </p:cNvPr>
          <p:cNvPicPr>
            <a:picLocks noChangeAspect="1"/>
          </p:cNvPicPr>
          <p:nvPr userDrawn="1"/>
        </p:nvPicPr>
        <p:blipFill rotWithShape="1">
          <a:blip>
            <a:lum bright="100000" contrast="100000"/>
            <a:extLst>
              <a:ext uri="{96DAC541-7B7A-43D3-8B79-37D633B846F1}">
                <asvg:svgBlip xmlns:asvg="http://schemas.microsoft.com/office/drawing/2016/SVG/main" r:embed="rId3"/>
              </a:ext>
            </a:extLst>
          </a:blip>
          <a:srcRect l="262" r="262"/>
          <a:stretch>
            <a:fillRect/>
          </a:stretch>
        </p:blipFill>
        <p:spPr bwMode="black">
          <a:xfrm>
            <a:off x="405279" y="322132"/>
            <a:ext cx="833085" cy="178396"/>
          </a:xfrm>
          <a:prstGeom prst="rect">
            <a:avLst/>
          </a:prstGeom>
        </p:spPr>
      </p:pic>
    </p:spTree>
    <p:extLst>
      <p:ext uri="{BB962C8B-B14F-4D97-AF65-F5344CB8AC3E}">
        <p14:creationId xmlns:p14="http://schemas.microsoft.com/office/powerpoint/2010/main" val="244571659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Section Titl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192087" y="636588"/>
            <a:ext cx="7827963" cy="757130"/>
          </a:xfrm>
        </p:spPr>
        <p:txBody>
          <a:bodyPr/>
          <a:lstStyle>
            <a:lvl1pPr>
              <a:defRPr>
                <a:solidFill>
                  <a:schemeClr val="tx1"/>
                </a:solidFill>
              </a:defRPr>
            </a:lvl1pPr>
          </a:lstStyle>
          <a:p>
            <a:r>
              <a:rPr lang="en-CA"/>
              <a:t>Click to edit </a:t>
            </a:r>
            <a:r>
              <a:rPr lang="en-US"/>
              <a:t>section title</a:t>
            </a:r>
          </a:p>
        </p:txBody>
      </p:sp>
      <p:sp>
        <p:nvSpPr>
          <p:cNvPr id="9" name="Text Placeholder 4">
            <a:extLst>
              <a:ext uri="{FF2B5EF4-FFF2-40B4-BE49-F238E27FC236}">
                <a16:creationId xmlns:a16="http://schemas.microsoft.com/office/drawing/2014/main" id="{A1832CD4-65A3-08FD-6EC7-EED2AF544A30}"/>
              </a:ext>
            </a:extLst>
          </p:cNvPr>
          <p:cNvSpPr>
            <a:spLocks noGrp="1"/>
          </p:cNvSpPr>
          <p:nvPr>
            <p:ph type="body" sz="quarter" idx="11" hasCustomPrompt="1"/>
          </p:nvPr>
        </p:nvSpPr>
        <p:spPr>
          <a:xfrm>
            <a:off x="190500" y="327561"/>
            <a:ext cx="5760720" cy="184666"/>
          </a:xfrm>
          <a:prstGeom prst="rect">
            <a:avLst/>
          </a:prstGeom>
        </p:spPr>
        <p:txBody>
          <a:bodyPr vert="horz" wrap="square" lIns="183600" tIns="0" rIns="0" bIns="0" rtlCol="0" anchor="ctr" anchorCtr="0">
            <a:noAutofit/>
          </a:bodyPr>
          <a:lstStyle>
            <a:lvl1pPr>
              <a:buNone/>
              <a:defRPr lang="en-US" sz="1000" b="0" cap="all" spc="100" baseline="0" dirty="0" smtClean="0">
                <a:ln w="3175">
                  <a:noFill/>
                </a:ln>
                <a:solidFill>
                  <a:schemeClr val="tx1"/>
                </a:solidFill>
                <a:effectLst/>
              </a:defRPr>
            </a:lvl1pPr>
          </a:lstStyle>
          <a:p>
            <a:pPr marL="0" lvl="0" defTabSz="932742">
              <a:lnSpc>
                <a:spcPct val="100000"/>
              </a:lnSpc>
              <a:spcBef>
                <a:spcPct val="0"/>
              </a:spcBef>
              <a:buNone/>
            </a:pPr>
            <a:r>
              <a:rPr lang="en-US"/>
              <a:t>CLICK TO EDIT MASTER TEXT STYLE</a:t>
            </a:r>
          </a:p>
        </p:txBody>
      </p:sp>
      <p:sp>
        <p:nvSpPr>
          <p:cNvPr id="2" name="Freeform: Shape 1">
            <a:extLst>
              <a:ext uri="{FF2B5EF4-FFF2-40B4-BE49-F238E27FC236}">
                <a16:creationId xmlns:a16="http://schemas.microsoft.com/office/drawing/2014/main" id="{390E2102-D912-F1ED-633A-2A31424F3084}"/>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Freeform: Shape 9">
            <a:extLst>
              <a:ext uri="{FF2B5EF4-FFF2-40B4-BE49-F238E27FC236}">
                <a16:creationId xmlns:a16="http://schemas.microsoft.com/office/drawing/2014/main" id="{661CC126-12D4-2585-4EEA-872D891F1E00}"/>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512388D2-BE78-E916-04C4-B567EB51EABB}"/>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4" name="Freeform: Shape 13">
            <a:extLst>
              <a:ext uri="{FF2B5EF4-FFF2-40B4-BE49-F238E27FC236}">
                <a16:creationId xmlns:a16="http://schemas.microsoft.com/office/drawing/2014/main" id="{2A36AB69-CD9A-EAFB-22F1-D069963B9369}"/>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5" name="Freeform: Shape 14">
            <a:extLst>
              <a:ext uri="{FF2B5EF4-FFF2-40B4-BE49-F238E27FC236}">
                <a16:creationId xmlns:a16="http://schemas.microsoft.com/office/drawing/2014/main" id="{D5C7FE07-761E-3468-96C2-4B8F516EC300}"/>
              </a:ext>
            </a:extLst>
          </p:cNvPr>
          <p:cNvSpPr/>
          <p:nvPr userDrawn="1"/>
        </p:nvSpPr>
        <p:spPr>
          <a:xfrm>
            <a:off x="-7620" y="3614511"/>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6" name="Freeform: Shape 15">
            <a:extLst>
              <a:ext uri="{FF2B5EF4-FFF2-40B4-BE49-F238E27FC236}">
                <a16:creationId xmlns:a16="http://schemas.microsoft.com/office/drawing/2014/main" id="{FF401702-522A-02FC-0D0D-F0001949298E}"/>
              </a:ext>
            </a:extLst>
          </p:cNvPr>
          <p:cNvSpPr/>
          <p:nvPr userDrawn="1"/>
        </p:nvSpPr>
        <p:spPr>
          <a:xfrm>
            <a:off x="80137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Tree>
    <p:extLst>
      <p:ext uri="{BB962C8B-B14F-4D97-AF65-F5344CB8AC3E}">
        <p14:creationId xmlns:p14="http://schemas.microsoft.com/office/powerpoint/2010/main" val="36558533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Section Title 2">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C2DAF89-DB16-EA7E-69FD-4446A2DBE4A0}"/>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9ED95C47-3F6B-F108-EAC8-EDD6AEEFC48A}"/>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45744F4D-04F7-8F91-F58E-5CAA06928F14}"/>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FD9547D8-DE48-73A5-398C-B74A4AC01730}"/>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387154" y="435389"/>
            <a:ext cx="11417692" cy="757130"/>
          </a:xfrm>
        </p:spPr>
        <p:txBody>
          <a:bodyPr/>
          <a:lstStyle>
            <a:lvl1pPr>
              <a:defRPr>
                <a:solidFill>
                  <a:schemeClr val="tx1"/>
                </a:solidFill>
              </a:defRPr>
            </a:lvl1pPr>
          </a:lstStyle>
          <a:p>
            <a:r>
              <a:rPr lang="en-CA"/>
              <a:t>Click to edit </a:t>
            </a:r>
            <a:r>
              <a:rPr lang="en-US"/>
              <a:t>section title</a:t>
            </a:r>
          </a:p>
        </p:txBody>
      </p:sp>
      <p:sp>
        <p:nvSpPr>
          <p:cNvPr id="13" name="Freeform: Shape 12">
            <a:extLst>
              <a:ext uri="{FF2B5EF4-FFF2-40B4-BE49-F238E27FC236}">
                <a16:creationId xmlns:a16="http://schemas.microsoft.com/office/drawing/2014/main" id="{B0D221F4-D5D7-BC0B-2A03-811887E4A130}"/>
              </a:ext>
            </a:extLst>
          </p:cNvPr>
          <p:cNvSpPr/>
          <p:nvPr userDrawn="1"/>
        </p:nvSpPr>
        <p:spPr>
          <a:xfrm>
            <a:off x="-7620" y="27432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F6589D4E-1AC2-D1E9-8C9E-3A5A3C8DDB0C}"/>
              </a:ext>
            </a:extLst>
          </p:cNvPr>
          <p:cNvSpPr/>
          <p:nvPr userDrawn="1"/>
        </p:nvSpPr>
        <p:spPr>
          <a:xfrm>
            <a:off x="383979"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E3D3B582-4D2A-2575-120A-52AA9B6EA5BB}"/>
              </a:ext>
            </a:extLst>
          </p:cNvPr>
          <p:cNvSpPr/>
          <p:nvPr userDrawn="1"/>
        </p:nvSpPr>
        <p:spPr>
          <a:xfrm>
            <a:off x="11801671"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4" name="Freeform: Shape 13">
            <a:extLst>
              <a:ext uri="{FF2B5EF4-FFF2-40B4-BE49-F238E27FC236}">
                <a16:creationId xmlns:a16="http://schemas.microsoft.com/office/drawing/2014/main" id="{73F943D9-06DA-AD2B-C606-7E8040F788BE}"/>
              </a:ext>
            </a:extLst>
          </p:cNvPr>
          <p:cNvSpPr/>
          <p:nvPr userDrawn="1"/>
        </p:nvSpPr>
        <p:spPr>
          <a:xfrm>
            <a:off x="0" y="64770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9" name="Freeform: Shape 18">
            <a:extLst>
              <a:ext uri="{FF2B5EF4-FFF2-40B4-BE49-F238E27FC236}">
                <a16:creationId xmlns:a16="http://schemas.microsoft.com/office/drawing/2014/main" id="{AE4D4296-6154-683B-4F63-8A5EE2A99E48}"/>
              </a:ext>
            </a:extLst>
          </p:cNvPr>
          <p:cNvSpPr/>
          <p:nvPr userDrawn="1"/>
        </p:nvSpPr>
        <p:spPr>
          <a:xfrm>
            <a:off x="0" y="392619"/>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Tree>
    <p:extLst>
      <p:ext uri="{BB962C8B-B14F-4D97-AF65-F5344CB8AC3E}">
        <p14:creationId xmlns:p14="http://schemas.microsoft.com/office/powerpoint/2010/main" val="32636471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Section Title 3">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C2DAF89-DB16-EA7E-69FD-4446A2DBE4A0}"/>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9ED95C47-3F6B-F108-EAC8-EDD6AEEFC48A}"/>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45744F4D-04F7-8F91-F58E-5CAA06928F14}"/>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FD9547D8-DE48-73A5-398C-B74A4AC01730}"/>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192087" y="3811361"/>
            <a:ext cx="7631113" cy="1920526"/>
          </a:xfrm>
        </p:spPr>
        <p:txBody>
          <a:bodyPr lIns="365760"/>
          <a:lstStyle>
            <a:lvl1pPr>
              <a:defRPr sz="6600">
                <a:solidFill>
                  <a:schemeClr val="tx1"/>
                </a:solidFill>
              </a:defRPr>
            </a:lvl1pPr>
          </a:lstStyle>
          <a:p>
            <a:r>
              <a:rPr lang="en-CA"/>
              <a:t>Click to edit </a:t>
            </a:r>
            <a:r>
              <a:rPr lang="en-US"/>
              <a:t>section title</a:t>
            </a:r>
          </a:p>
        </p:txBody>
      </p:sp>
      <p:sp>
        <p:nvSpPr>
          <p:cNvPr id="13" name="Freeform: Shape 12">
            <a:extLst>
              <a:ext uri="{FF2B5EF4-FFF2-40B4-BE49-F238E27FC236}">
                <a16:creationId xmlns:a16="http://schemas.microsoft.com/office/drawing/2014/main" id="{B0D221F4-D5D7-BC0B-2A03-811887E4A130}"/>
              </a:ext>
            </a:extLst>
          </p:cNvPr>
          <p:cNvSpPr/>
          <p:nvPr userDrawn="1"/>
        </p:nvSpPr>
        <p:spPr>
          <a:xfrm>
            <a:off x="-7620" y="3614511"/>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9" name="Freeform: Shape 8">
            <a:extLst>
              <a:ext uri="{FF2B5EF4-FFF2-40B4-BE49-F238E27FC236}">
                <a16:creationId xmlns:a16="http://schemas.microsoft.com/office/drawing/2014/main" id="{3EED62A2-6F1F-7E8B-642F-3EBF3427222B}"/>
              </a:ext>
            </a:extLst>
          </p:cNvPr>
          <p:cNvSpPr/>
          <p:nvPr userDrawn="1"/>
        </p:nvSpPr>
        <p:spPr>
          <a:xfrm>
            <a:off x="80137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5" name="Text Placeholder 8">
            <a:extLst>
              <a:ext uri="{FF2B5EF4-FFF2-40B4-BE49-F238E27FC236}">
                <a16:creationId xmlns:a16="http://schemas.microsoft.com/office/drawing/2014/main" id="{D7515238-22C2-4127-0639-D59503A462F9}"/>
              </a:ext>
            </a:extLst>
          </p:cNvPr>
          <p:cNvSpPr>
            <a:spLocks noGrp="1"/>
          </p:cNvSpPr>
          <p:nvPr>
            <p:ph type="body" sz="quarter" idx="10" hasCustomPrompt="1"/>
          </p:nvPr>
        </p:nvSpPr>
        <p:spPr bwMode="white">
          <a:xfrm>
            <a:off x="8013700" y="190500"/>
            <a:ext cx="3805905" cy="620085"/>
          </a:xfrm>
        </p:spPr>
        <p:txBody>
          <a:bodyPr anchor="b"/>
          <a:lstStyle>
            <a:lvl1pPr>
              <a:defRPr sz="1200" cap="all"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Date or speaker details here</a:t>
            </a:r>
          </a:p>
        </p:txBody>
      </p:sp>
    </p:spTree>
    <p:extLst>
      <p:ext uri="{BB962C8B-B14F-4D97-AF65-F5344CB8AC3E}">
        <p14:creationId xmlns:p14="http://schemas.microsoft.com/office/powerpoint/2010/main" val="10673480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Quote Slide 2B">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654" cy="6858000"/>
          </a:xfrm>
          <a:prstGeom prst="rect">
            <a:avLst/>
          </a:prstGeom>
        </p:spPr>
      </p:pic>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6" name="Title 1">
            <a:extLst>
              <a:ext uri="{FF2B5EF4-FFF2-40B4-BE49-F238E27FC236}">
                <a16:creationId xmlns:a16="http://schemas.microsoft.com/office/drawing/2014/main" id="{72AA013B-4ADF-732F-B3DF-B9B231001A39}"/>
              </a:ext>
            </a:extLst>
          </p:cNvPr>
          <p:cNvSpPr>
            <a:spLocks noGrp="1"/>
          </p:cNvSpPr>
          <p:nvPr>
            <p:ph type="title"/>
          </p:nvPr>
        </p:nvSpPr>
        <p:spPr bwMode="white">
          <a:xfrm>
            <a:off x="2008632" y="3124301"/>
            <a:ext cx="8174736" cy="609398"/>
          </a:xfrm>
          <a:ln>
            <a:noFill/>
          </a:ln>
        </p:spPr>
        <p:txBody>
          <a:bodyPr wrap="square" lIns="0" tIns="0" rIns="0" anchor="ctr">
            <a:spAutoFit/>
          </a:bodyPr>
          <a:lstStyle>
            <a:lvl1pP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Tree>
    <p:extLst>
      <p:ext uri="{BB962C8B-B14F-4D97-AF65-F5344CB8AC3E}">
        <p14:creationId xmlns:p14="http://schemas.microsoft.com/office/powerpoint/2010/main" val="3069099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Quote Slide 3B">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513" cy="6858000"/>
          </a:xfrm>
          <a:prstGeom prst="rect">
            <a:avLst/>
          </a:prstGeom>
        </p:spPr>
      </p:pic>
      <p:grpSp>
        <p:nvGrpSpPr>
          <p:cNvPr id="6" name="Group 5">
            <a:extLst>
              <a:ext uri="{FF2B5EF4-FFF2-40B4-BE49-F238E27FC236}">
                <a16:creationId xmlns:a16="http://schemas.microsoft.com/office/drawing/2014/main" id="{456DF0B4-3522-9D5A-3110-CFE5F687E127}"/>
              </a:ext>
              <a:ext uri="{C183D7F6-B498-43B3-948B-1728B52AA6E4}">
                <adec:decorative xmlns:adec="http://schemas.microsoft.com/office/drawing/2017/decorative" val="1"/>
              </a:ext>
            </a:extLst>
          </p:cNvPr>
          <p:cNvGrpSpPr/>
          <p:nvPr userDrawn="1"/>
        </p:nvGrpSpPr>
        <p:grpSpPr>
          <a:xfrm>
            <a:off x="0" y="0"/>
            <a:ext cx="12207240" cy="6858000"/>
            <a:chOff x="0" y="0"/>
            <a:chExt cx="12207240" cy="6858000"/>
          </a:xfrm>
        </p:grpSpPr>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grpSp>
      <p:sp>
        <p:nvSpPr>
          <p:cNvPr id="4" name="Title 1">
            <a:extLst>
              <a:ext uri="{FF2B5EF4-FFF2-40B4-BE49-F238E27FC236}">
                <a16:creationId xmlns:a16="http://schemas.microsoft.com/office/drawing/2014/main" id="{9C162C8C-D4A4-D6EE-20E3-ACEAC93FA141}"/>
              </a:ext>
            </a:extLst>
          </p:cNvPr>
          <p:cNvSpPr>
            <a:spLocks noGrp="1"/>
          </p:cNvSpPr>
          <p:nvPr>
            <p:ph type="title"/>
          </p:nvPr>
        </p:nvSpPr>
        <p:spPr bwMode="white">
          <a:xfrm>
            <a:off x="2008632" y="3124301"/>
            <a:ext cx="8174736" cy="609398"/>
          </a:xfrm>
          <a:ln>
            <a:noFill/>
          </a:ln>
        </p:spPr>
        <p:txBody>
          <a:bodyPr wrap="square" lIns="0" tIns="0" rIns="0" anchor="ctr">
            <a:spAutoFit/>
          </a:bodyPr>
          <a:lstStyle>
            <a:lvl1pP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Tree>
    <p:extLst>
      <p:ext uri="{BB962C8B-B14F-4D97-AF65-F5344CB8AC3E}">
        <p14:creationId xmlns:p14="http://schemas.microsoft.com/office/powerpoint/2010/main" val="682790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30218F6-3B39-1CD2-1E88-655C8F3F8A1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37" r="37"/>
          <a:stretch>
            <a:fillRect/>
          </a:stretch>
        </p:blipFill>
        <p:spPr>
          <a:xfrm>
            <a:off x="0" y="5136"/>
            <a:ext cx="12192000" cy="6852864"/>
          </a:xfrm>
          <a:prstGeom prst="rect">
            <a:avLst/>
          </a:prstGeom>
        </p:spPr>
      </p:pic>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a:xfrm>
            <a:off x="6109842" y="4862576"/>
            <a:ext cx="5520183" cy="802784"/>
          </a:xfrm>
          <a:prstGeom prst="rect">
            <a:avLst/>
          </a:prstGeom>
        </p:spPr>
        <p:txBody>
          <a:bodyPr lIns="182880" tIns="91440" bIns="91440" anchor="b"/>
          <a:lstStyle>
            <a:lvl1pPr marL="0" indent="0">
              <a:spcBef>
                <a:spcPts val="600"/>
              </a:spcBef>
              <a:buNone/>
              <a:defRPr lang="en-US" sz="2400" kern="1200" spc="0" baseline="0" dirty="0" smtClean="0">
                <a:solidFill>
                  <a:schemeClr val="bg1"/>
                </a:solidFill>
                <a:latin typeface="Segoe Sans Display" pitchFamily="2" charset="0"/>
                <a:ea typeface="+mn-ea"/>
                <a:cs typeface="Segoe Sans Display" pitchFamily="2" charset="0"/>
              </a:defRPr>
            </a:lvl1pPr>
            <a:lvl2pPr>
              <a:buNone/>
              <a:defRPr sz="1600">
                <a:solidFill>
                  <a:schemeClr val="bg1"/>
                </a:solidFill>
              </a:defRPr>
            </a:lvl2pPr>
          </a:lstStyle>
          <a:p>
            <a:pPr lvl="0"/>
            <a:r>
              <a:rPr lang="en-US"/>
              <a:t>Speaker Name</a:t>
            </a:r>
          </a:p>
          <a:p>
            <a:pPr lvl="1"/>
            <a:r>
              <a:rPr lang="en-US"/>
              <a:t>Speaker Title</a:t>
            </a:r>
          </a:p>
        </p:txBody>
      </p:sp>
      <p:sp>
        <p:nvSpPr>
          <p:cNvPr id="9" name="Title Placeholder 1">
            <a:extLst>
              <a:ext uri="{FF2B5EF4-FFF2-40B4-BE49-F238E27FC236}">
                <a16:creationId xmlns:a16="http://schemas.microsoft.com/office/drawing/2014/main" id="{914960CA-96B1-871E-4B29-4398726B2165}"/>
              </a:ext>
            </a:extLst>
          </p:cNvPr>
          <p:cNvSpPr>
            <a:spLocks noGrp="1"/>
          </p:cNvSpPr>
          <p:nvPr>
            <p:ph type="title"/>
          </p:nvPr>
        </p:nvSpPr>
        <p:spPr>
          <a:xfrm>
            <a:off x="6099175" y="190500"/>
            <a:ext cx="5530851" cy="1588127"/>
          </a:xfrm>
          <a:prstGeom prst="rect">
            <a:avLst/>
          </a:prstGeom>
        </p:spPr>
        <p:txBody>
          <a:bodyPr vert="horz" wrap="square" lIns="182880" tIns="91440" rIns="0" bIns="0" rtlCol="0" anchor="t">
            <a:spAutoFit/>
          </a:bodyPr>
          <a:lstStyle>
            <a:lvl1pPr>
              <a:defRPr lang="en-US" sz="5400" dirty="0">
                <a:solidFill>
                  <a:schemeClr val="bg1"/>
                </a:solidFill>
              </a:defRPr>
            </a:lvl1pPr>
          </a:lstStyle>
          <a:p>
            <a:pPr lvl="0"/>
            <a:r>
              <a:rPr lang="en-US"/>
              <a:t>Click to edit Master title style</a:t>
            </a:r>
          </a:p>
        </p:txBody>
      </p:sp>
      <p:sp>
        <p:nvSpPr>
          <p:cNvPr id="12" name="Freeform: Shape 11">
            <a:extLst>
              <a:ext uri="{FF2B5EF4-FFF2-40B4-BE49-F238E27FC236}">
                <a16:creationId xmlns:a16="http://schemas.microsoft.com/office/drawing/2014/main" id="{ED034645-DA7A-4FE0-E58A-C8797890DD74}"/>
              </a:ext>
            </a:extLst>
          </p:cNvPr>
          <p:cNvSpPr/>
          <p:nvPr userDrawn="1"/>
        </p:nvSpPr>
        <p:spPr>
          <a:xfrm flipV="1">
            <a:off x="-15240" y="597219"/>
            <a:ext cx="6111240" cy="45719"/>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8" name="Freeform: Shape 17">
            <a:extLst>
              <a:ext uri="{FF2B5EF4-FFF2-40B4-BE49-F238E27FC236}">
                <a16:creationId xmlns:a16="http://schemas.microsoft.com/office/drawing/2014/main" id="{6F7FF8B7-EC7B-E3BF-40FC-096A271DB1DC}"/>
              </a:ext>
            </a:extLst>
          </p:cNvPr>
          <p:cNvSpPr/>
          <p:nvPr userDrawn="1"/>
        </p:nvSpPr>
        <p:spPr>
          <a:xfrm>
            <a:off x="6109842" y="4748364"/>
            <a:ext cx="6082157" cy="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20" name="Text Placeholder 4">
            <a:extLst>
              <a:ext uri="{FF2B5EF4-FFF2-40B4-BE49-F238E27FC236}">
                <a16:creationId xmlns:a16="http://schemas.microsoft.com/office/drawing/2014/main" id="{53C949F9-C5A7-E54E-2FC4-BE37B26E7C7C}"/>
              </a:ext>
            </a:extLst>
          </p:cNvPr>
          <p:cNvSpPr>
            <a:spLocks noGrp="1"/>
          </p:cNvSpPr>
          <p:nvPr>
            <p:ph type="body" sz="quarter" idx="11" hasCustomPrompt="1"/>
          </p:nvPr>
        </p:nvSpPr>
        <p:spPr>
          <a:xfrm>
            <a:off x="190500" y="327561"/>
            <a:ext cx="5760720" cy="184666"/>
          </a:xfrm>
          <a:prstGeom prst="rect">
            <a:avLst/>
          </a:prstGeom>
        </p:spPr>
        <p:txBody>
          <a:bodyPr vert="horz" wrap="square" lIns="183600" tIns="0" rIns="0" bIns="0" rtlCol="0" anchor="ctr" anchorCtr="0">
            <a:noAutofit/>
          </a:bodyPr>
          <a:lstStyle>
            <a:lvl1pPr>
              <a:buNone/>
              <a:defRPr lang="en-US" sz="1000" b="0" cap="all" spc="100" baseline="0" dirty="0" smtClean="0">
                <a:ln w="3175">
                  <a:noFill/>
                </a:ln>
                <a:solidFill>
                  <a:schemeClr val="bg1"/>
                </a:solidFill>
                <a:effectLst/>
              </a:defRPr>
            </a:lvl1pPr>
          </a:lstStyle>
          <a:p>
            <a:pPr marL="0" lvl="0" defTabSz="932742">
              <a:lnSpc>
                <a:spcPct val="100000"/>
              </a:lnSpc>
              <a:spcBef>
                <a:spcPct val="0"/>
              </a:spcBef>
              <a:buNone/>
            </a:pPr>
            <a:r>
              <a:rPr lang="en-US"/>
              <a:t>CLICK TO EDIT MASTER TEXT STYLE</a:t>
            </a:r>
          </a:p>
        </p:txBody>
      </p:sp>
    </p:spTree>
    <p:extLst>
      <p:ext uri="{BB962C8B-B14F-4D97-AF65-F5344CB8AC3E}">
        <p14:creationId xmlns:p14="http://schemas.microsoft.com/office/powerpoint/2010/main" val="208277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Title Slide 2">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4" name="Title Placeholder 1">
            <a:extLst>
              <a:ext uri="{FF2B5EF4-FFF2-40B4-BE49-F238E27FC236}">
                <a16:creationId xmlns:a16="http://schemas.microsoft.com/office/drawing/2014/main" id="{E4F39736-429F-F9A2-A6CE-CEF37DABD542}"/>
              </a:ext>
            </a:extLst>
          </p:cNvPr>
          <p:cNvSpPr>
            <a:spLocks noGrp="1"/>
          </p:cNvSpPr>
          <p:nvPr>
            <p:ph type="title"/>
          </p:nvPr>
        </p:nvSpPr>
        <p:spPr bwMode="white">
          <a:xfrm>
            <a:off x="190500" y="645986"/>
            <a:ext cx="5530851" cy="1588127"/>
          </a:xfrm>
          <a:prstGeom prst="rect">
            <a:avLst/>
          </a:prstGeom>
        </p:spPr>
        <p:txBody>
          <a:bodyPr vert="horz" wrap="square" lIns="182880" tIns="91440" rIns="0" bIns="0" rtlCol="0" anchor="t">
            <a:spAutoFit/>
          </a:bodyPr>
          <a:lstStyle>
            <a:lvl1pPr>
              <a:defRPr lang="en-US" sz="5400" dirty="0">
                <a:solidFill>
                  <a:schemeClr val="tx1"/>
                </a:solidFill>
              </a:defRPr>
            </a:lvl1pPr>
          </a:lstStyle>
          <a:p>
            <a:pPr lvl="0"/>
            <a:r>
              <a:rPr lang="en-US"/>
              <a:t>Click to edit Master title style</a:t>
            </a:r>
          </a:p>
        </p:txBody>
      </p:sp>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bwMode="white">
          <a:xfrm>
            <a:off x="201168" y="5520199"/>
            <a:ext cx="3967162" cy="804672"/>
          </a:xfrm>
          <a:prstGeom prst="rect">
            <a:avLst/>
          </a:prstGeom>
        </p:spPr>
        <p:txBody>
          <a:bodyPr vert="horz" wrap="square" lIns="182880" tIns="91440" rIns="183600" bIns="91440" rtlCol="0" anchor="b">
            <a:noAutofit/>
          </a:bodyPr>
          <a:lstStyle>
            <a:lvl1pPr marL="0" indent="0">
              <a:spcBef>
                <a:spcPts val="600"/>
              </a:spcBef>
              <a:buNone/>
              <a:defRPr lang="en-US" sz="2400" dirty="0">
                <a:solidFill>
                  <a:schemeClr val="tx1"/>
                </a:solidFill>
                <a:latin typeface="Segoe Sans Display" pitchFamily="2" charset="0"/>
              </a:defRPr>
            </a:lvl1pPr>
            <a:lvl2pPr>
              <a:buNone/>
              <a:defRPr lang="en-US" sz="1600" dirty="0">
                <a:solidFill>
                  <a:schemeClr val="tx1"/>
                </a:solidFill>
              </a:defRPr>
            </a:lvl2pPr>
          </a:lstStyle>
          <a:p>
            <a:pPr lvl="0">
              <a:spcBef>
                <a:spcPts val="600"/>
              </a:spcBef>
            </a:pPr>
            <a:r>
              <a:rPr lang="en-US"/>
              <a:t>Speaker Name</a:t>
            </a:r>
          </a:p>
          <a:p>
            <a:pPr lvl="1">
              <a:buNone/>
            </a:pPr>
            <a:r>
              <a:rPr lang="en-US"/>
              <a:t>Speaker Title</a:t>
            </a:r>
          </a:p>
        </p:txBody>
      </p:sp>
      <p:sp>
        <p:nvSpPr>
          <p:cNvPr id="11" name="Freeform: Shape 10">
            <a:extLst>
              <a:ext uri="{FF2B5EF4-FFF2-40B4-BE49-F238E27FC236}">
                <a16:creationId xmlns:a16="http://schemas.microsoft.com/office/drawing/2014/main" id="{731D6325-F106-D3BE-C040-29E2B57B931C}"/>
              </a:ext>
            </a:extLst>
          </p:cNvPr>
          <p:cNvSpPr/>
          <p:nvPr userDrawn="1"/>
        </p:nvSpPr>
        <p:spPr>
          <a:xfrm>
            <a:off x="-15240" y="642938"/>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pic>
        <p:nvPicPr>
          <p:cNvPr id="9" name="MS logo white - EMF">
            <a:extLst>
              <a:ext uri="{FF2B5EF4-FFF2-40B4-BE49-F238E27FC236}">
                <a16:creationId xmlns:a16="http://schemas.microsoft.com/office/drawing/2014/main" id="{C5ADDBAE-60B1-D197-8815-B995A7BBEEE5}"/>
              </a:ext>
            </a:extLst>
          </p:cNvPr>
          <p:cNvPicPr>
            <a:picLocks noChangeAspect="1"/>
          </p:cNvPicPr>
          <p:nvPr userDrawn="1"/>
        </p:nvPicPr>
        <p:blipFill rotWithShape="1">
          <a:blip>
            <a:lum bright="100000" contrast="100000"/>
            <a:extLst>
              <a:ext uri="{96DAC541-7B7A-43D3-8B79-37D633B846F1}">
                <asvg:svgBlip xmlns:asvg="http://schemas.microsoft.com/office/drawing/2016/SVG/main" r:embed="rId3"/>
              </a:ext>
            </a:extLst>
          </a:blip>
          <a:srcRect l="262" r="262"/>
          <a:stretch>
            <a:fillRect/>
          </a:stretch>
        </p:blipFill>
        <p:spPr bwMode="black">
          <a:xfrm>
            <a:off x="405279" y="322132"/>
            <a:ext cx="833085" cy="178396"/>
          </a:xfrm>
          <a:prstGeom prst="rect">
            <a:avLst/>
          </a:prstGeom>
        </p:spPr>
      </p:pic>
    </p:spTree>
    <p:extLst>
      <p:ext uri="{BB962C8B-B14F-4D97-AF65-F5344CB8AC3E}">
        <p14:creationId xmlns:p14="http://schemas.microsoft.com/office/powerpoint/2010/main" val="28998944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Title Slide 3">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a:xfrm>
            <a:off x="201168" y="5522976"/>
            <a:ext cx="3967162" cy="802784"/>
          </a:xfrm>
          <a:prstGeom prst="rect">
            <a:avLst/>
          </a:prstGeom>
        </p:spPr>
        <p:txBody>
          <a:bodyPr lIns="182880" tIns="91440" bIns="91440" anchor="b"/>
          <a:lstStyle>
            <a:lvl1pPr marL="0" indent="0">
              <a:spcBef>
                <a:spcPts val="600"/>
              </a:spcBef>
              <a:buNone/>
              <a:defRPr lang="en-US" sz="2400" kern="1200" spc="0" baseline="0" dirty="0" smtClean="0">
                <a:solidFill>
                  <a:schemeClr val="tx1"/>
                </a:solidFill>
                <a:latin typeface="Segoe Sans Display" pitchFamily="2" charset="0"/>
                <a:ea typeface="+mn-ea"/>
                <a:cs typeface="Segoe Sans Display" pitchFamily="2" charset="0"/>
              </a:defRPr>
            </a:lvl1pPr>
            <a:lvl2pPr>
              <a:buNone/>
              <a:defRPr sz="1600">
                <a:solidFill>
                  <a:schemeClr val="tx1"/>
                </a:solidFill>
              </a:defRPr>
            </a:lvl2pPr>
          </a:lstStyle>
          <a:p>
            <a:pPr lvl="0"/>
            <a:r>
              <a:rPr lang="en-US"/>
              <a:t>Speaker Name</a:t>
            </a:r>
          </a:p>
          <a:p>
            <a:pPr lvl="1"/>
            <a:r>
              <a:rPr lang="en-US"/>
              <a:t>Speaker Title</a:t>
            </a:r>
          </a:p>
        </p:txBody>
      </p:sp>
      <p:sp>
        <p:nvSpPr>
          <p:cNvPr id="9" name="Title Placeholder 1">
            <a:extLst>
              <a:ext uri="{FF2B5EF4-FFF2-40B4-BE49-F238E27FC236}">
                <a16:creationId xmlns:a16="http://schemas.microsoft.com/office/drawing/2014/main" id="{914960CA-96B1-871E-4B29-4398726B2165}"/>
              </a:ext>
            </a:extLst>
          </p:cNvPr>
          <p:cNvSpPr>
            <a:spLocks noGrp="1"/>
          </p:cNvSpPr>
          <p:nvPr>
            <p:ph type="title"/>
          </p:nvPr>
        </p:nvSpPr>
        <p:spPr>
          <a:xfrm>
            <a:off x="190500" y="645986"/>
            <a:ext cx="5530851" cy="1588127"/>
          </a:xfrm>
          <a:prstGeom prst="rect">
            <a:avLst/>
          </a:prstGeom>
        </p:spPr>
        <p:txBody>
          <a:bodyPr vert="horz" wrap="square" lIns="182880" tIns="91440" rIns="0" bIns="0" rtlCol="0" anchor="t">
            <a:spAutoFit/>
          </a:bodyPr>
          <a:lstStyle>
            <a:lvl1pPr>
              <a:defRPr lang="en-US" sz="5400" dirty="0">
                <a:solidFill>
                  <a:schemeClr val="tx1"/>
                </a:solidFill>
              </a:defRPr>
            </a:lvl1pPr>
          </a:lstStyle>
          <a:p>
            <a:pPr lvl="0"/>
            <a:r>
              <a:rPr lang="en-US"/>
              <a:t>Click to edit Master title style</a:t>
            </a:r>
          </a:p>
        </p:txBody>
      </p:sp>
      <p:sp>
        <p:nvSpPr>
          <p:cNvPr id="12" name="Freeform: Shape 11">
            <a:extLst>
              <a:ext uri="{FF2B5EF4-FFF2-40B4-BE49-F238E27FC236}">
                <a16:creationId xmlns:a16="http://schemas.microsoft.com/office/drawing/2014/main" id="{ED034645-DA7A-4FE0-E58A-C8797890DD74}"/>
              </a:ext>
            </a:extLst>
          </p:cNvPr>
          <p:cNvSpPr/>
          <p:nvPr userDrawn="1"/>
        </p:nvSpPr>
        <p:spPr>
          <a:xfrm>
            <a:off x="-15240" y="642938"/>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pic>
        <p:nvPicPr>
          <p:cNvPr id="13" name="MS logo white - EMF">
            <a:extLst>
              <a:ext uri="{FF2B5EF4-FFF2-40B4-BE49-F238E27FC236}">
                <a16:creationId xmlns:a16="http://schemas.microsoft.com/office/drawing/2014/main" id="{A9B31256-7B7C-B7BA-2FDA-2E32368BA752}"/>
              </a:ext>
            </a:extLst>
          </p:cNvPr>
          <p:cNvPicPr>
            <a:picLocks noChangeAspect="1"/>
          </p:cNvPicPr>
          <p:nvPr userDrawn="1"/>
        </p:nvPicPr>
        <p:blipFill rotWithShape="1">
          <a:blip>
            <a:lum bright="100000" contrast="100000"/>
            <a:extLst>
              <a:ext uri="{96DAC541-7B7A-43D3-8B79-37D633B846F1}">
                <asvg:svgBlip xmlns:asvg="http://schemas.microsoft.com/office/drawing/2016/SVG/main" r:embed="rId3"/>
              </a:ext>
            </a:extLst>
          </a:blip>
          <a:srcRect l="262" r="262"/>
          <a:stretch>
            <a:fillRect/>
          </a:stretch>
        </p:blipFill>
        <p:spPr bwMode="black">
          <a:xfrm>
            <a:off x="405279" y="322132"/>
            <a:ext cx="833085" cy="178396"/>
          </a:xfrm>
          <a:prstGeom prst="rect">
            <a:avLst/>
          </a:prstGeom>
        </p:spPr>
      </p:pic>
    </p:spTree>
    <p:extLst>
      <p:ext uri="{BB962C8B-B14F-4D97-AF65-F5344CB8AC3E}">
        <p14:creationId xmlns:p14="http://schemas.microsoft.com/office/powerpoint/2010/main" val="15794130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Section Titl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192087" y="636588"/>
            <a:ext cx="7827963" cy="757130"/>
          </a:xfrm>
        </p:spPr>
        <p:txBody>
          <a:bodyPr/>
          <a:lstStyle>
            <a:lvl1pPr>
              <a:defRPr>
                <a:solidFill>
                  <a:schemeClr val="tx1"/>
                </a:solidFill>
              </a:defRPr>
            </a:lvl1pPr>
          </a:lstStyle>
          <a:p>
            <a:r>
              <a:rPr lang="en-CA"/>
              <a:t>Click to edit </a:t>
            </a:r>
            <a:r>
              <a:rPr lang="en-US"/>
              <a:t>section title</a:t>
            </a:r>
          </a:p>
        </p:txBody>
      </p:sp>
      <p:sp>
        <p:nvSpPr>
          <p:cNvPr id="9" name="Text Placeholder 4">
            <a:extLst>
              <a:ext uri="{FF2B5EF4-FFF2-40B4-BE49-F238E27FC236}">
                <a16:creationId xmlns:a16="http://schemas.microsoft.com/office/drawing/2014/main" id="{A1832CD4-65A3-08FD-6EC7-EED2AF544A30}"/>
              </a:ext>
            </a:extLst>
          </p:cNvPr>
          <p:cNvSpPr>
            <a:spLocks noGrp="1"/>
          </p:cNvSpPr>
          <p:nvPr>
            <p:ph type="body" sz="quarter" idx="11" hasCustomPrompt="1"/>
          </p:nvPr>
        </p:nvSpPr>
        <p:spPr>
          <a:xfrm>
            <a:off x="190500" y="327561"/>
            <a:ext cx="5760720" cy="184666"/>
          </a:xfrm>
          <a:prstGeom prst="rect">
            <a:avLst/>
          </a:prstGeom>
        </p:spPr>
        <p:txBody>
          <a:bodyPr vert="horz" wrap="square" lIns="183600" tIns="0" rIns="0" bIns="0" rtlCol="0" anchor="ctr" anchorCtr="0">
            <a:noAutofit/>
          </a:bodyPr>
          <a:lstStyle>
            <a:lvl1pPr>
              <a:buNone/>
              <a:defRPr lang="en-US" sz="1000" b="0" cap="all" spc="100" baseline="0" dirty="0" smtClean="0">
                <a:ln w="3175">
                  <a:noFill/>
                </a:ln>
                <a:solidFill>
                  <a:schemeClr val="tx1"/>
                </a:solidFill>
                <a:effectLst/>
              </a:defRPr>
            </a:lvl1pPr>
          </a:lstStyle>
          <a:p>
            <a:pPr marL="0" lvl="0" defTabSz="932742">
              <a:lnSpc>
                <a:spcPct val="100000"/>
              </a:lnSpc>
              <a:spcBef>
                <a:spcPct val="0"/>
              </a:spcBef>
              <a:buNone/>
            </a:pPr>
            <a:r>
              <a:rPr lang="en-US"/>
              <a:t>CLICK TO EDIT MASTER TEXT STYLE</a:t>
            </a:r>
          </a:p>
        </p:txBody>
      </p:sp>
      <p:sp>
        <p:nvSpPr>
          <p:cNvPr id="2" name="Freeform: Shape 1">
            <a:extLst>
              <a:ext uri="{FF2B5EF4-FFF2-40B4-BE49-F238E27FC236}">
                <a16:creationId xmlns:a16="http://schemas.microsoft.com/office/drawing/2014/main" id="{390E2102-D912-F1ED-633A-2A31424F3084}"/>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Freeform: Shape 9">
            <a:extLst>
              <a:ext uri="{FF2B5EF4-FFF2-40B4-BE49-F238E27FC236}">
                <a16:creationId xmlns:a16="http://schemas.microsoft.com/office/drawing/2014/main" id="{661CC126-12D4-2585-4EEA-872D891F1E00}"/>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512388D2-BE78-E916-04C4-B567EB51EABB}"/>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4" name="Freeform: Shape 13">
            <a:extLst>
              <a:ext uri="{FF2B5EF4-FFF2-40B4-BE49-F238E27FC236}">
                <a16:creationId xmlns:a16="http://schemas.microsoft.com/office/drawing/2014/main" id="{2A36AB69-CD9A-EAFB-22F1-D069963B9369}"/>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5" name="Freeform: Shape 14">
            <a:extLst>
              <a:ext uri="{FF2B5EF4-FFF2-40B4-BE49-F238E27FC236}">
                <a16:creationId xmlns:a16="http://schemas.microsoft.com/office/drawing/2014/main" id="{D5C7FE07-761E-3468-96C2-4B8F516EC300}"/>
              </a:ext>
            </a:extLst>
          </p:cNvPr>
          <p:cNvSpPr/>
          <p:nvPr userDrawn="1"/>
        </p:nvSpPr>
        <p:spPr>
          <a:xfrm>
            <a:off x="-7620" y="3614511"/>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6" name="Freeform: Shape 15">
            <a:extLst>
              <a:ext uri="{FF2B5EF4-FFF2-40B4-BE49-F238E27FC236}">
                <a16:creationId xmlns:a16="http://schemas.microsoft.com/office/drawing/2014/main" id="{FF401702-522A-02FC-0D0D-F0001949298E}"/>
              </a:ext>
            </a:extLst>
          </p:cNvPr>
          <p:cNvSpPr/>
          <p:nvPr userDrawn="1"/>
        </p:nvSpPr>
        <p:spPr>
          <a:xfrm>
            <a:off x="80137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Tree>
    <p:extLst>
      <p:ext uri="{BB962C8B-B14F-4D97-AF65-F5344CB8AC3E}">
        <p14:creationId xmlns:p14="http://schemas.microsoft.com/office/powerpoint/2010/main" val="11905586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Section Title 2">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C2DAF89-DB16-EA7E-69FD-4446A2DBE4A0}"/>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9ED95C47-3F6B-F108-EAC8-EDD6AEEFC48A}"/>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45744F4D-04F7-8F91-F58E-5CAA06928F14}"/>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FD9547D8-DE48-73A5-398C-B74A4AC01730}"/>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387154" y="435389"/>
            <a:ext cx="11417692" cy="757130"/>
          </a:xfrm>
        </p:spPr>
        <p:txBody>
          <a:bodyPr/>
          <a:lstStyle>
            <a:lvl1pPr>
              <a:defRPr>
                <a:solidFill>
                  <a:schemeClr val="tx1"/>
                </a:solidFill>
              </a:defRPr>
            </a:lvl1pPr>
          </a:lstStyle>
          <a:p>
            <a:r>
              <a:rPr lang="en-CA"/>
              <a:t>Click to edit </a:t>
            </a:r>
            <a:r>
              <a:rPr lang="en-US"/>
              <a:t>section title</a:t>
            </a:r>
          </a:p>
        </p:txBody>
      </p:sp>
      <p:sp>
        <p:nvSpPr>
          <p:cNvPr id="13" name="Freeform: Shape 12">
            <a:extLst>
              <a:ext uri="{FF2B5EF4-FFF2-40B4-BE49-F238E27FC236}">
                <a16:creationId xmlns:a16="http://schemas.microsoft.com/office/drawing/2014/main" id="{B0D221F4-D5D7-BC0B-2A03-811887E4A130}"/>
              </a:ext>
            </a:extLst>
          </p:cNvPr>
          <p:cNvSpPr/>
          <p:nvPr userDrawn="1"/>
        </p:nvSpPr>
        <p:spPr>
          <a:xfrm>
            <a:off x="-7620" y="27432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F6589D4E-1AC2-D1E9-8C9E-3A5A3C8DDB0C}"/>
              </a:ext>
            </a:extLst>
          </p:cNvPr>
          <p:cNvSpPr/>
          <p:nvPr userDrawn="1"/>
        </p:nvSpPr>
        <p:spPr>
          <a:xfrm>
            <a:off x="383979"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E3D3B582-4D2A-2575-120A-52AA9B6EA5BB}"/>
              </a:ext>
            </a:extLst>
          </p:cNvPr>
          <p:cNvSpPr/>
          <p:nvPr userDrawn="1"/>
        </p:nvSpPr>
        <p:spPr>
          <a:xfrm>
            <a:off x="11801671"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4" name="Freeform: Shape 13">
            <a:extLst>
              <a:ext uri="{FF2B5EF4-FFF2-40B4-BE49-F238E27FC236}">
                <a16:creationId xmlns:a16="http://schemas.microsoft.com/office/drawing/2014/main" id="{73F943D9-06DA-AD2B-C606-7E8040F788BE}"/>
              </a:ext>
            </a:extLst>
          </p:cNvPr>
          <p:cNvSpPr/>
          <p:nvPr userDrawn="1"/>
        </p:nvSpPr>
        <p:spPr>
          <a:xfrm>
            <a:off x="0" y="64770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9" name="Freeform: Shape 18">
            <a:extLst>
              <a:ext uri="{FF2B5EF4-FFF2-40B4-BE49-F238E27FC236}">
                <a16:creationId xmlns:a16="http://schemas.microsoft.com/office/drawing/2014/main" id="{AE4D4296-6154-683B-4F63-8A5EE2A99E48}"/>
              </a:ext>
            </a:extLst>
          </p:cNvPr>
          <p:cNvSpPr/>
          <p:nvPr userDrawn="1"/>
        </p:nvSpPr>
        <p:spPr>
          <a:xfrm>
            <a:off x="0" y="392619"/>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Tree>
    <p:extLst>
      <p:ext uri="{BB962C8B-B14F-4D97-AF65-F5344CB8AC3E}">
        <p14:creationId xmlns:p14="http://schemas.microsoft.com/office/powerpoint/2010/main" val="20644797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Section Title 3">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C2DAF89-DB16-EA7E-69FD-4446A2DBE4A0}"/>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9ED95C47-3F6B-F108-EAC8-EDD6AEEFC48A}"/>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45744F4D-04F7-8F91-F58E-5CAA06928F14}"/>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FD9547D8-DE48-73A5-398C-B74A4AC01730}"/>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192087" y="3811361"/>
            <a:ext cx="7631113" cy="1920526"/>
          </a:xfrm>
        </p:spPr>
        <p:txBody>
          <a:bodyPr lIns="365760"/>
          <a:lstStyle>
            <a:lvl1pPr>
              <a:defRPr sz="6600">
                <a:solidFill>
                  <a:schemeClr val="tx1"/>
                </a:solidFill>
              </a:defRPr>
            </a:lvl1pPr>
          </a:lstStyle>
          <a:p>
            <a:r>
              <a:rPr lang="en-CA"/>
              <a:t>Click to edit </a:t>
            </a:r>
            <a:r>
              <a:rPr lang="en-US"/>
              <a:t>section title</a:t>
            </a:r>
          </a:p>
        </p:txBody>
      </p:sp>
      <p:sp>
        <p:nvSpPr>
          <p:cNvPr id="13" name="Freeform: Shape 12">
            <a:extLst>
              <a:ext uri="{FF2B5EF4-FFF2-40B4-BE49-F238E27FC236}">
                <a16:creationId xmlns:a16="http://schemas.microsoft.com/office/drawing/2014/main" id="{B0D221F4-D5D7-BC0B-2A03-811887E4A130}"/>
              </a:ext>
            </a:extLst>
          </p:cNvPr>
          <p:cNvSpPr/>
          <p:nvPr userDrawn="1"/>
        </p:nvSpPr>
        <p:spPr>
          <a:xfrm>
            <a:off x="-7620" y="3614511"/>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9" name="Freeform: Shape 8">
            <a:extLst>
              <a:ext uri="{FF2B5EF4-FFF2-40B4-BE49-F238E27FC236}">
                <a16:creationId xmlns:a16="http://schemas.microsoft.com/office/drawing/2014/main" id="{3EED62A2-6F1F-7E8B-642F-3EBF3427222B}"/>
              </a:ext>
            </a:extLst>
          </p:cNvPr>
          <p:cNvSpPr/>
          <p:nvPr userDrawn="1"/>
        </p:nvSpPr>
        <p:spPr>
          <a:xfrm>
            <a:off x="80137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5" name="Text Placeholder 8">
            <a:extLst>
              <a:ext uri="{FF2B5EF4-FFF2-40B4-BE49-F238E27FC236}">
                <a16:creationId xmlns:a16="http://schemas.microsoft.com/office/drawing/2014/main" id="{D7515238-22C2-4127-0639-D59503A462F9}"/>
              </a:ext>
            </a:extLst>
          </p:cNvPr>
          <p:cNvSpPr>
            <a:spLocks noGrp="1"/>
          </p:cNvSpPr>
          <p:nvPr>
            <p:ph type="body" sz="quarter" idx="10" hasCustomPrompt="1"/>
          </p:nvPr>
        </p:nvSpPr>
        <p:spPr bwMode="white">
          <a:xfrm>
            <a:off x="8013700" y="190500"/>
            <a:ext cx="3805905" cy="620085"/>
          </a:xfrm>
        </p:spPr>
        <p:txBody>
          <a:bodyPr anchor="b"/>
          <a:lstStyle>
            <a:lvl1pPr>
              <a:defRPr sz="1200" cap="all"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Date or speaker details here</a:t>
            </a:r>
          </a:p>
        </p:txBody>
      </p:sp>
    </p:spTree>
    <p:extLst>
      <p:ext uri="{BB962C8B-B14F-4D97-AF65-F5344CB8AC3E}">
        <p14:creationId xmlns:p14="http://schemas.microsoft.com/office/powerpoint/2010/main" val="4414125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_Section Title 3">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C2DAF89-DB16-EA7E-69FD-4446A2DBE4A0}"/>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9ED95C47-3F6B-F108-EAC8-EDD6AEEFC48A}"/>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45744F4D-04F7-8F91-F58E-5CAA06928F14}"/>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FD9547D8-DE48-73A5-398C-B74A4AC01730}"/>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192087" y="3811361"/>
            <a:ext cx="7631113" cy="1920526"/>
          </a:xfrm>
        </p:spPr>
        <p:txBody>
          <a:bodyPr lIns="365760"/>
          <a:lstStyle>
            <a:lvl1pPr>
              <a:defRPr sz="6600">
                <a:solidFill>
                  <a:schemeClr val="tx1"/>
                </a:solidFill>
              </a:defRPr>
            </a:lvl1pPr>
          </a:lstStyle>
          <a:p>
            <a:r>
              <a:rPr lang="en-CA"/>
              <a:t>Click to edit </a:t>
            </a:r>
            <a:r>
              <a:rPr lang="en-US"/>
              <a:t>section title</a:t>
            </a:r>
          </a:p>
        </p:txBody>
      </p:sp>
      <p:sp>
        <p:nvSpPr>
          <p:cNvPr id="13" name="Freeform: Shape 12">
            <a:extLst>
              <a:ext uri="{FF2B5EF4-FFF2-40B4-BE49-F238E27FC236}">
                <a16:creationId xmlns:a16="http://schemas.microsoft.com/office/drawing/2014/main" id="{B0D221F4-D5D7-BC0B-2A03-811887E4A130}"/>
              </a:ext>
            </a:extLst>
          </p:cNvPr>
          <p:cNvSpPr/>
          <p:nvPr userDrawn="1"/>
        </p:nvSpPr>
        <p:spPr>
          <a:xfrm>
            <a:off x="-7620" y="3614511"/>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9" name="Freeform: Shape 8">
            <a:extLst>
              <a:ext uri="{FF2B5EF4-FFF2-40B4-BE49-F238E27FC236}">
                <a16:creationId xmlns:a16="http://schemas.microsoft.com/office/drawing/2014/main" id="{3EED62A2-6F1F-7E8B-642F-3EBF3427222B}"/>
              </a:ext>
            </a:extLst>
          </p:cNvPr>
          <p:cNvSpPr/>
          <p:nvPr userDrawn="1"/>
        </p:nvSpPr>
        <p:spPr>
          <a:xfrm>
            <a:off x="80137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5" name="Text Placeholder 8">
            <a:extLst>
              <a:ext uri="{FF2B5EF4-FFF2-40B4-BE49-F238E27FC236}">
                <a16:creationId xmlns:a16="http://schemas.microsoft.com/office/drawing/2014/main" id="{D7515238-22C2-4127-0639-D59503A462F9}"/>
              </a:ext>
            </a:extLst>
          </p:cNvPr>
          <p:cNvSpPr>
            <a:spLocks noGrp="1"/>
          </p:cNvSpPr>
          <p:nvPr>
            <p:ph type="body" sz="quarter" idx="10" hasCustomPrompt="1"/>
          </p:nvPr>
        </p:nvSpPr>
        <p:spPr bwMode="white">
          <a:xfrm>
            <a:off x="8013700" y="190500"/>
            <a:ext cx="3805905" cy="620085"/>
          </a:xfrm>
        </p:spPr>
        <p:txBody>
          <a:bodyPr anchor="b"/>
          <a:lstStyle>
            <a:lvl1pPr>
              <a:defRPr sz="1200" cap="all"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Date or speaker details here</a:t>
            </a:r>
          </a:p>
        </p:txBody>
      </p:sp>
    </p:spTree>
    <p:extLst>
      <p:ext uri="{BB962C8B-B14F-4D97-AF65-F5344CB8AC3E}">
        <p14:creationId xmlns:p14="http://schemas.microsoft.com/office/powerpoint/2010/main" val="3996188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Quote Slide 2B">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654" cy="6858000"/>
          </a:xfrm>
          <a:prstGeom prst="rect">
            <a:avLst/>
          </a:prstGeom>
        </p:spPr>
      </p:pic>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6" name="Title 1">
            <a:extLst>
              <a:ext uri="{FF2B5EF4-FFF2-40B4-BE49-F238E27FC236}">
                <a16:creationId xmlns:a16="http://schemas.microsoft.com/office/drawing/2014/main" id="{72AA013B-4ADF-732F-B3DF-B9B231001A39}"/>
              </a:ext>
            </a:extLst>
          </p:cNvPr>
          <p:cNvSpPr>
            <a:spLocks noGrp="1"/>
          </p:cNvSpPr>
          <p:nvPr>
            <p:ph type="title"/>
          </p:nvPr>
        </p:nvSpPr>
        <p:spPr bwMode="white">
          <a:xfrm>
            <a:off x="2008632" y="3124301"/>
            <a:ext cx="8174736" cy="609398"/>
          </a:xfrm>
          <a:ln>
            <a:noFill/>
          </a:ln>
        </p:spPr>
        <p:txBody>
          <a:bodyPr wrap="square" lIns="0" tIns="0" rIns="0" anchor="ctr">
            <a:spAutoFit/>
          </a:bodyPr>
          <a:lstStyle>
            <a:lvl1pP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Tree>
    <p:extLst>
      <p:ext uri="{BB962C8B-B14F-4D97-AF65-F5344CB8AC3E}">
        <p14:creationId xmlns:p14="http://schemas.microsoft.com/office/powerpoint/2010/main" val="2797533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Quote Slide 3B">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513" cy="6858000"/>
          </a:xfrm>
          <a:prstGeom prst="rect">
            <a:avLst/>
          </a:prstGeom>
        </p:spPr>
      </p:pic>
      <p:grpSp>
        <p:nvGrpSpPr>
          <p:cNvPr id="6" name="Group 5">
            <a:extLst>
              <a:ext uri="{FF2B5EF4-FFF2-40B4-BE49-F238E27FC236}">
                <a16:creationId xmlns:a16="http://schemas.microsoft.com/office/drawing/2014/main" id="{456DF0B4-3522-9D5A-3110-CFE5F687E127}"/>
              </a:ext>
              <a:ext uri="{C183D7F6-B498-43B3-948B-1728B52AA6E4}">
                <adec:decorative xmlns:adec="http://schemas.microsoft.com/office/drawing/2017/decorative" val="1"/>
              </a:ext>
            </a:extLst>
          </p:cNvPr>
          <p:cNvGrpSpPr/>
          <p:nvPr userDrawn="1"/>
        </p:nvGrpSpPr>
        <p:grpSpPr>
          <a:xfrm>
            <a:off x="0" y="0"/>
            <a:ext cx="12207240" cy="6858000"/>
            <a:chOff x="0" y="0"/>
            <a:chExt cx="12207240" cy="6858000"/>
          </a:xfrm>
        </p:grpSpPr>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grpSp>
      <p:sp>
        <p:nvSpPr>
          <p:cNvPr id="4" name="Title 1">
            <a:extLst>
              <a:ext uri="{FF2B5EF4-FFF2-40B4-BE49-F238E27FC236}">
                <a16:creationId xmlns:a16="http://schemas.microsoft.com/office/drawing/2014/main" id="{9C162C8C-D4A4-D6EE-20E3-ACEAC93FA141}"/>
              </a:ext>
            </a:extLst>
          </p:cNvPr>
          <p:cNvSpPr>
            <a:spLocks noGrp="1"/>
          </p:cNvSpPr>
          <p:nvPr>
            <p:ph type="title"/>
          </p:nvPr>
        </p:nvSpPr>
        <p:spPr bwMode="white">
          <a:xfrm>
            <a:off x="2008632" y="3124301"/>
            <a:ext cx="8174736" cy="609398"/>
          </a:xfrm>
          <a:ln>
            <a:noFill/>
          </a:ln>
        </p:spPr>
        <p:txBody>
          <a:bodyPr wrap="square" lIns="0" tIns="0" rIns="0" anchor="ctr">
            <a:spAutoFit/>
          </a:bodyPr>
          <a:lstStyle>
            <a:lvl1pP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Tree>
    <p:extLst>
      <p:ext uri="{BB962C8B-B14F-4D97-AF65-F5344CB8AC3E}">
        <p14:creationId xmlns:p14="http://schemas.microsoft.com/office/powerpoint/2010/main" val="2007700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30218F6-3B39-1CD2-1E88-655C8F3F8A1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37" r="37"/>
          <a:stretch>
            <a:fillRect/>
          </a:stretch>
        </p:blipFill>
        <p:spPr>
          <a:xfrm>
            <a:off x="0" y="5136"/>
            <a:ext cx="12192000" cy="6852864"/>
          </a:xfrm>
          <a:prstGeom prst="rect">
            <a:avLst/>
          </a:prstGeom>
        </p:spPr>
      </p:pic>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a:xfrm>
            <a:off x="6109842" y="4862576"/>
            <a:ext cx="5520183" cy="802784"/>
          </a:xfrm>
          <a:prstGeom prst="rect">
            <a:avLst/>
          </a:prstGeom>
        </p:spPr>
        <p:txBody>
          <a:bodyPr lIns="182880" tIns="91440" bIns="91440" anchor="b"/>
          <a:lstStyle>
            <a:lvl1pPr marL="0" indent="0">
              <a:spcBef>
                <a:spcPts val="600"/>
              </a:spcBef>
              <a:buNone/>
              <a:defRPr lang="en-US" sz="2400" kern="1200" spc="0" baseline="0" dirty="0" smtClean="0">
                <a:solidFill>
                  <a:schemeClr val="bg1"/>
                </a:solidFill>
                <a:latin typeface="Segoe Sans Display" pitchFamily="2" charset="0"/>
                <a:ea typeface="+mn-ea"/>
                <a:cs typeface="Segoe Sans Display" pitchFamily="2" charset="0"/>
              </a:defRPr>
            </a:lvl1pPr>
            <a:lvl2pPr>
              <a:buNone/>
              <a:defRPr sz="1600">
                <a:solidFill>
                  <a:schemeClr val="bg1"/>
                </a:solidFill>
              </a:defRPr>
            </a:lvl2pPr>
          </a:lstStyle>
          <a:p>
            <a:pPr lvl="0"/>
            <a:r>
              <a:rPr lang="en-US"/>
              <a:t>Speaker Name</a:t>
            </a:r>
          </a:p>
          <a:p>
            <a:pPr lvl="1"/>
            <a:r>
              <a:rPr lang="en-US"/>
              <a:t>Speaker Title</a:t>
            </a:r>
          </a:p>
        </p:txBody>
      </p:sp>
      <p:sp>
        <p:nvSpPr>
          <p:cNvPr id="9" name="Title Placeholder 1">
            <a:extLst>
              <a:ext uri="{FF2B5EF4-FFF2-40B4-BE49-F238E27FC236}">
                <a16:creationId xmlns:a16="http://schemas.microsoft.com/office/drawing/2014/main" id="{914960CA-96B1-871E-4B29-4398726B2165}"/>
              </a:ext>
            </a:extLst>
          </p:cNvPr>
          <p:cNvSpPr>
            <a:spLocks noGrp="1"/>
          </p:cNvSpPr>
          <p:nvPr>
            <p:ph type="title"/>
          </p:nvPr>
        </p:nvSpPr>
        <p:spPr>
          <a:xfrm>
            <a:off x="6099175" y="190500"/>
            <a:ext cx="5530851" cy="1588127"/>
          </a:xfrm>
          <a:prstGeom prst="rect">
            <a:avLst/>
          </a:prstGeom>
        </p:spPr>
        <p:txBody>
          <a:bodyPr vert="horz" wrap="square" lIns="182880" tIns="91440" rIns="0" bIns="0" rtlCol="0" anchor="t">
            <a:spAutoFit/>
          </a:bodyPr>
          <a:lstStyle>
            <a:lvl1pPr>
              <a:defRPr lang="en-US" sz="5400" dirty="0">
                <a:solidFill>
                  <a:schemeClr val="bg1"/>
                </a:solidFill>
              </a:defRPr>
            </a:lvl1pPr>
          </a:lstStyle>
          <a:p>
            <a:pPr lvl="0"/>
            <a:r>
              <a:rPr lang="en-US"/>
              <a:t>Click to edit Master title style</a:t>
            </a:r>
          </a:p>
        </p:txBody>
      </p:sp>
      <p:sp>
        <p:nvSpPr>
          <p:cNvPr id="12" name="Freeform: Shape 11">
            <a:extLst>
              <a:ext uri="{FF2B5EF4-FFF2-40B4-BE49-F238E27FC236}">
                <a16:creationId xmlns:a16="http://schemas.microsoft.com/office/drawing/2014/main" id="{ED034645-DA7A-4FE0-E58A-C8797890DD74}"/>
              </a:ext>
            </a:extLst>
          </p:cNvPr>
          <p:cNvSpPr/>
          <p:nvPr userDrawn="1"/>
        </p:nvSpPr>
        <p:spPr>
          <a:xfrm flipV="1">
            <a:off x="-15240" y="597219"/>
            <a:ext cx="6111240" cy="45719"/>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8" name="Freeform: Shape 17">
            <a:extLst>
              <a:ext uri="{FF2B5EF4-FFF2-40B4-BE49-F238E27FC236}">
                <a16:creationId xmlns:a16="http://schemas.microsoft.com/office/drawing/2014/main" id="{6F7FF8B7-EC7B-E3BF-40FC-096A271DB1DC}"/>
              </a:ext>
            </a:extLst>
          </p:cNvPr>
          <p:cNvSpPr/>
          <p:nvPr userDrawn="1"/>
        </p:nvSpPr>
        <p:spPr>
          <a:xfrm>
            <a:off x="6109842" y="4748364"/>
            <a:ext cx="6082157" cy="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20" name="Text Placeholder 4">
            <a:extLst>
              <a:ext uri="{FF2B5EF4-FFF2-40B4-BE49-F238E27FC236}">
                <a16:creationId xmlns:a16="http://schemas.microsoft.com/office/drawing/2014/main" id="{53C949F9-C5A7-E54E-2FC4-BE37B26E7C7C}"/>
              </a:ext>
            </a:extLst>
          </p:cNvPr>
          <p:cNvSpPr>
            <a:spLocks noGrp="1"/>
          </p:cNvSpPr>
          <p:nvPr>
            <p:ph type="body" sz="quarter" idx="11" hasCustomPrompt="1"/>
          </p:nvPr>
        </p:nvSpPr>
        <p:spPr>
          <a:xfrm>
            <a:off x="190500" y="327561"/>
            <a:ext cx="5760720" cy="184666"/>
          </a:xfrm>
          <a:prstGeom prst="rect">
            <a:avLst/>
          </a:prstGeom>
        </p:spPr>
        <p:txBody>
          <a:bodyPr vert="horz" wrap="square" lIns="183600" tIns="0" rIns="0" bIns="0" rtlCol="0" anchor="ctr" anchorCtr="0">
            <a:noAutofit/>
          </a:bodyPr>
          <a:lstStyle>
            <a:lvl1pPr>
              <a:buNone/>
              <a:defRPr lang="en-US" sz="1000" b="0" cap="all" spc="100" baseline="0" dirty="0" smtClean="0">
                <a:ln w="3175">
                  <a:noFill/>
                </a:ln>
                <a:solidFill>
                  <a:schemeClr val="bg1"/>
                </a:solidFill>
                <a:effectLst/>
              </a:defRPr>
            </a:lvl1pPr>
          </a:lstStyle>
          <a:p>
            <a:pPr marL="0" lvl="0" defTabSz="932742">
              <a:lnSpc>
                <a:spcPct val="100000"/>
              </a:lnSpc>
              <a:spcBef>
                <a:spcPct val="0"/>
              </a:spcBef>
              <a:buNone/>
            </a:pPr>
            <a:r>
              <a:rPr lang="en-US"/>
              <a:t>CLICK TO EDIT MASTER TEXT STYLE</a:t>
            </a:r>
          </a:p>
        </p:txBody>
      </p:sp>
    </p:spTree>
    <p:extLst>
      <p:ext uri="{BB962C8B-B14F-4D97-AF65-F5344CB8AC3E}">
        <p14:creationId xmlns:p14="http://schemas.microsoft.com/office/powerpoint/2010/main" val="4210918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Title Slide 2">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4" name="Title Placeholder 1">
            <a:extLst>
              <a:ext uri="{FF2B5EF4-FFF2-40B4-BE49-F238E27FC236}">
                <a16:creationId xmlns:a16="http://schemas.microsoft.com/office/drawing/2014/main" id="{E4F39736-429F-F9A2-A6CE-CEF37DABD542}"/>
              </a:ext>
            </a:extLst>
          </p:cNvPr>
          <p:cNvSpPr>
            <a:spLocks noGrp="1"/>
          </p:cNvSpPr>
          <p:nvPr>
            <p:ph type="title"/>
          </p:nvPr>
        </p:nvSpPr>
        <p:spPr bwMode="white">
          <a:xfrm>
            <a:off x="190500" y="645986"/>
            <a:ext cx="5530851" cy="1588127"/>
          </a:xfrm>
          <a:prstGeom prst="rect">
            <a:avLst/>
          </a:prstGeom>
        </p:spPr>
        <p:txBody>
          <a:bodyPr vert="horz" wrap="square" lIns="182880" tIns="91440" rIns="0" bIns="0" rtlCol="0" anchor="t">
            <a:spAutoFit/>
          </a:bodyPr>
          <a:lstStyle>
            <a:lvl1pPr>
              <a:defRPr lang="en-US" sz="5400" dirty="0">
                <a:solidFill>
                  <a:schemeClr val="tx1"/>
                </a:solidFill>
              </a:defRPr>
            </a:lvl1pPr>
          </a:lstStyle>
          <a:p>
            <a:pPr lvl="0"/>
            <a:r>
              <a:rPr lang="en-US"/>
              <a:t>Click to edit Master title style</a:t>
            </a:r>
          </a:p>
        </p:txBody>
      </p:sp>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bwMode="white">
          <a:xfrm>
            <a:off x="201168" y="5520199"/>
            <a:ext cx="3967162" cy="804672"/>
          </a:xfrm>
          <a:prstGeom prst="rect">
            <a:avLst/>
          </a:prstGeom>
        </p:spPr>
        <p:txBody>
          <a:bodyPr vert="horz" wrap="square" lIns="182880" tIns="91440" rIns="183600" bIns="91440" rtlCol="0" anchor="b">
            <a:noAutofit/>
          </a:bodyPr>
          <a:lstStyle>
            <a:lvl1pPr marL="0" indent="0">
              <a:spcBef>
                <a:spcPts val="600"/>
              </a:spcBef>
              <a:buNone/>
              <a:defRPr lang="en-US" sz="2400" dirty="0">
                <a:solidFill>
                  <a:schemeClr val="tx1"/>
                </a:solidFill>
                <a:latin typeface="Segoe Sans Display" pitchFamily="2" charset="0"/>
              </a:defRPr>
            </a:lvl1pPr>
            <a:lvl2pPr>
              <a:buNone/>
              <a:defRPr lang="en-US" sz="1600" dirty="0">
                <a:solidFill>
                  <a:schemeClr val="tx1"/>
                </a:solidFill>
              </a:defRPr>
            </a:lvl2pPr>
          </a:lstStyle>
          <a:p>
            <a:pPr lvl="0">
              <a:spcBef>
                <a:spcPts val="600"/>
              </a:spcBef>
            </a:pPr>
            <a:r>
              <a:rPr lang="en-US"/>
              <a:t>Speaker Name</a:t>
            </a:r>
          </a:p>
          <a:p>
            <a:pPr lvl="1">
              <a:buNone/>
            </a:pPr>
            <a:r>
              <a:rPr lang="en-US"/>
              <a:t>Speaker Title</a:t>
            </a:r>
          </a:p>
        </p:txBody>
      </p:sp>
      <p:sp>
        <p:nvSpPr>
          <p:cNvPr id="11" name="Freeform: Shape 10">
            <a:extLst>
              <a:ext uri="{FF2B5EF4-FFF2-40B4-BE49-F238E27FC236}">
                <a16:creationId xmlns:a16="http://schemas.microsoft.com/office/drawing/2014/main" id="{731D6325-F106-D3BE-C040-29E2B57B931C}"/>
              </a:ext>
            </a:extLst>
          </p:cNvPr>
          <p:cNvSpPr/>
          <p:nvPr userDrawn="1"/>
        </p:nvSpPr>
        <p:spPr>
          <a:xfrm>
            <a:off x="-15240" y="642938"/>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pic>
        <p:nvPicPr>
          <p:cNvPr id="9" name="MS logo white - EMF">
            <a:extLst>
              <a:ext uri="{FF2B5EF4-FFF2-40B4-BE49-F238E27FC236}">
                <a16:creationId xmlns:a16="http://schemas.microsoft.com/office/drawing/2014/main" id="{C5ADDBAE-60B1-D197-8815-B995A7BBEEE5}"/>
              </a:ext>
            </a:extLst>
          </p:cNvPr>
          <p:cNvPicPr>
            <a:picLocks noChangeAspect="1"/>
          </p:cNvPicPr>
          <p:nvPr userDrawn="1"/>
        </p:nvPicPr>
        <p:blipFill rotWithShape="1">
          <a:blip>
            <a:lum bright="100000" contrast="100000"/>
            <a:extLst>
              <a:ext uri="{96DAC541-7B7A-43D3-8B79-37D633B846F1}">
                <asvg:svgBlip xmlns:asvg="http://schemas.microsoft.com/office/drawing/2016/SVG/main" r:embed="rId3"/>
              </a:ext>
            </a:extLst>
          </a:blip>
          <a:srcRect l="262" r="262"/>
          <a:stretch>
            <a:fillRect/>
          </a:stretch>
        </p:blipFill>
        <p:spPr bwMode="black">
          <a:xfrm>
            <a:off x="405279" y="322132"/>
            <a:ext cx="833085" cy="178396"/>
          </a:xfrm>
          <a:prstGeom prst="rect">
            <a:avLst/>
          </a:prstGeom>
        </p:spPr>
      </p:pic>
    </p:spTree>
    <p:extLst>
      <p:ext uri="{BB962C8B-B14F-4D97-AF65-F5344CB8AC3E}">
        <p14:creationId xmlns:p14="http://schemas.microsoft.com/office/powerpoint/2010/main" val="322834974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Title Slide 3">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a:xfrm>
            <a:off x="201168" y="5522976"/>
            <a:ext cx="3967162" cy="802784"/>
          </a:xfrm>
          <a:prstGeom prst="rect">
            <a:avLst/>
          </a:prstGeom>
        </p:spPr>
        <p:txBody>
          <a:bodyPr lIns="182880" tIns="91440" bIns="91440" anchor="b"/>
          <a:lstStyle>
            <a:lvl1pPr marL="0" indent="0">
              <a:spcBef>
                <a:spcPts val="600"/>
              </a:spcBef>
              <a:buNone/>
              <a:defRPr lang="en-US" sz="2400" kern="1200" spc="0" baseline="0" dirty="0" smtClean="0">
                <a:solidFill>
                  <a:schemeClr val="tx1"/>
                </a:solidFill>
                <a:latin typeface="Segoe Sans Display" pitchFamily="2" charset="0"/>
                <a:ea typeface="+mn-ea"/>
                <a:cs typeface="Segoe Sans Display" pitchFamily="2" charset="0"/>
              </a:defRPr>
            </a:lvl1pPr>
            <a:lvl2pPr>
              <a:buNone/>
              <a:defRPr sz="1600">
                <a:solidFill>
                  <a:schemeClr val="tx1"/>
                </a:solidFill>
              </a:defRPr>
            </a:lvl2pPr>
          </a:lstStyle>
          <a:p>
            <a:pPr lvl="0"/>
            <a:r>
              <a:rPr lang="en-US"/>
              <a:t>Speaker Name</a:t>
            </a:r>
          </a:p>
          <a:p>
            <a:pPr lvl="1"/>
            <a:r>
              <a:rPr lang="en-US"/>
              <a:t>Speaker Title</a:t>
            </a:r>
          </a:p>
        </p:txBody>
      </p:sp>
      <p:sp>
        <p:nvSpPr>
          <p:cNvPr id="9" name="Title Placeholder 1">
            <a:extLst>
              <a:ext uri="{FF2B5EF4-FFF2-40B4-BE49-F238E27FC236}">
                <a16:creationId xmlns:a16="http://schemas.microsoft.com/office/drawing/2014/main" id="{914960CA-96B1-871E-4B29-4398726B2165}"/>
              </a:ext>
            </a:extLst>
          </p:cNvPr>
          <p:cNvSpPr>
            <a:spLocks noGrp="1"/>
          </p:cNvSpPr>
          <p:nvPr>
            <p:ph type="title"/>
          </p:nvPr>
        </p:nvSpPr>
        <p:spPr>
          <a:xfrm>
            <a:off x="190500" y="645986"/>
            <a:ext cx="5530851" cy="1588127"/>
          </a:xfrm>
          <a:prstGeom prst="rect">
            <a:avLst/>
          </a:prstGeom>
        </p:spPr>
        <p:txBody>
          <a:bodyPr vert="horz" wrap="square" lIns="182880" tIns="91440" rIns="0" bIns="0" rtlCol="0" anchor="t">
            <a:spAutoFit/>
          </a:bodyPr>
          <a:lstStyle>
            <a:lvl1pPr>
              <a:defRPr lang="en-US" sz="5400" dirty="0">
                <a:solidFill>
                  <a:schemeClr val="tx1"/>
                </a:solidFill>
              </a:defRPr>
            </a:lvl1pPr>
          </a:lstStyle>
          <a:p>
            <a:pPr lvl="0"/>
            <a:r>
              <a:rPr lang="en-US"/>
              <a:t>Click to edit Master title style</a:t>
            </a:r>
          </a:p>
        </p:txBody>
      </p:sp>
      <p:sp>
        <p:nvSpPr>
          <p:cNvPr id="12" name="Freeform: Shape 11">
            <a:extLst>
              <a:ext uri="{FF2B5EF4-FFF2-40B4-BE49-F238E27FC236}">
                <a16:creationId xmlns:a16="http://schemas.microsoft.com/office/drawing/2014/main" id="{ED034645-DA7A-4FE0-E58A-C8797890DD74}"/>
              </a:ext>
            </a:extLst>
          </p:cNvPr>
          <p:cNvSpPr/>
          <p:nvPr userDrawn="1"/>
        </p:nvSpPr>
        <p:spPr>
          <a:xfrm>
            <a:off x="-15240" y="642938"/>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pic>
        <p:nvPicPr>
          <p:cNvPr id="13" name="MS logo white - EMF">
            <a:extLst>
              <a:ext uri="{FF2B5EF4-FFF2-40B4-BE49-F238E27FC236}">
                <a16:creationId xmlns:a16="http://schemas.microsoft.com/office/drawing/2014/main" id="{A9B31256-7B7C-B7BA-2FDA-2E32368BA752}"/>
              </a:ext>
            </a:extLst>
          </p:cNvPr>
          <p:cNvPicPr>
            <a:picLocks noChangeAspect="1"/>
          </p:cNvPicPr>
          <p:nvPr userDrawn="1"/>
        </p:nvPicPr>
        <p:blipFill rotWithShape="1">
          <a:blip>
            <a:lum bright="100000" contrast="100000"/>
            <a:extLst>
              <a:ext uri="{96DAC541-7B7A-43D3-8B79-37D633B846F1}">
                <asvg:svgBlip xmlns:asvg="http://schemas.microsoft.com/office/drawing/2016/SVG/main" r:embed="rId3"/>
              </a:ext>
            </a:extLst>
          </a:blip>
          <a:srcRect l="262" r="262"/>
          <a:stretch>
            <a:fillRect/>
          </a:stretch>
        </p:blipFill>
        <p:spPr bwMode="black">
          <a:xfrm>
            <a:off x="405279" y="322132"/>
            <a:ext cx="833085" cy="178396"/>
          </a:xfrm>
          <a:prstGeom prst="rect">
            <a:avLst/>
          </a:prstGeom>
        </p:spPr>
      </p:pic>
    </p:spTree>
    <p:extLst>
      <p:ext uri="{BB962C8B-B14F-4D97-AF65-F5344CB8AC3E}">
        <p14:creationId xmlns:p14="http://schemas.microsoft.com/office/powerpoint/2010/main" val="244571659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Section Titl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192087" y="636588"/>
            <a:ext cx="7827963" cy="757130"/>
          </a:xfrm>
        </p:spPr>
        <p:txBody>
          <a:bodyPr/>
          <a:lstStyle>
            <a:lvl1pPr>
              <a:defRPr>
                <a:solidFill>
                  <a:schemeClr val="tx1"/>
                </a:solidFill>
              </a:defRPr>
            </a:lvl1pPr>
          </a:lstStyle>
          <a:p>
            <a:r>
              <a:rPr lang="en-CA"/>
              <a:t>Click to edit </a:t>
            </a:r>
            <a:r>
              <a:rPr lang="en-US"/>
              <a:t>section title</a:t>
            </a:r>
          </a:p>
        </p:txBody>
      </p:sp>
      <p:sp>
        <p:nvSpPr>
          <p:cNvPr id="9" name="Text Placeholder 4">
            <a:extLst>
              <a:ext uri="{FF2B5EF4-FFF2-40B4-BE49-F238E27FC236}">
                <a16:creationId xmlns:a16="http://schemas.microsoft.com/office/drawing/2014/main" id="{A1832CD4-65A3-08FD-6EC7-EED2AF544A30}"/>
              </a:ext>
            </a:extLst>
          </p:cNvPr>
          <p:cNvSpPr>
            <a:spLocks noGrp="1"/>
          </p:cNvSpPr>
          <p:nvPr>
            <p:ph type="body" sz="quarter" idx="11" hasCustomPrompt="1"/>
          </p:nvPr>
        </p:nvSpPr>
        <p:spPr>
          <a:xfrm>
            <a:off x="190500" y="327561"/>
            <a:ext cx="5760720" cy="184666"/>
          </a:xfrm>
          <a:prstGeom prst="rect">
            <a:avLst/>
          </a:prstGeom>
        </p:spPr>
        <p:txBody>
          <a:bodyPr vert="horz" wrap="square" lIns="183600" tIns="0" rIns="0" bIns="0" rtlCol="0" anchor="ctr" anchorCtr="0">
            <a:noAutofit/>
          </a:bodyPr>
          <a:lstStyle>
            <a:lvl1pPr>
              <a:buNone/>
              <a:defRPr lang="en-US" sz="1000" b="0" cap="all" spc="100" baseline="0" dirty="0" smtClean="0">
                <a:ln w="3175">
                  <a:noFill/>
                </a:ln>
                <a:solidFill>
                  <a:schemeClr val="tx1"/>
                </a:solidFill>
                <a:effectLst/>
              </a:defRPr>
            </a:lvl1pPr>
          </a:lstStyle>
          <a:p>
            <a:pPr marL="0" lvl="0" defTabSz="932742">
              <a:lnSpc>
                <a:spcPct val="100000"/>
              </a:lnSpc>
              <a:spcBef>
                <a:spcPct val="0"/>
              </a:spcBef>
              <a:buNone/>
            </a:pPr>
            <a:r>
              <a:rPr lang="en-US"/>
              <a:t>CLICK TO EDIT MASTER TEXT STYLE</a:t>
            </a:r>
          </a:p>
        </p:txBody>
      </p:sp>
      <p:sp>
        <p:nvSpPr>
          <p:cNvPr id="2" name="Freeform: Shape 1">
            <a:extLst>
              <a:ext uri="{FF2B5EF4-FFF2-40B4-BE49-F238E27FC236}">
                <a16:creationId xmlns:a16="http://schemas.microsoft.com/office/drawing/2014/main" id="{390E2102-D912-F1ED-633A-2A31424F3084}"/>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Freeform: Shape 9">
            <a:extLst>
              <a:ext uri="{FF2B5EF4-FFF2-40B4-BE49-F238E27FC236}">
                <a16:creationId xmlns:a16="http://schemas.microsoft.com/office/drawing/2014/main" id="{661CC126-12D4-2585-4EEA-872D891F1E00}"/>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512388D2-BE78-E916-04C4-B567EB51EABB}"/>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4" name="Freeform: Shape 13">
            <a:extLst>
              <a:ext uri="{FF2B5EF4-FFF2-40B4-BE49-F238E27FC236}">
                <a16:creationId xmlns:a16="http://schemas.microsoft.com/office/drawing/2014/main" id="{2A36AB69-CD9A-EAFB-22F1-D069963B9369}"/>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5" name="Freeform: Shape 14">
            <a:extLst>
              <a:ext uri="{FF2B5EF4-FFF2-40B4-BE49-F238E27FC236}">
                <a16:creationId xmlns:a16="http://schemas.microsoft.com/office/drawing/2014/main" id="{D5C7FE07-761E-3468-96C2-4B8F516EC300}"/>
              </a:ext>
            </a:extLst>
          </p:cNvPr>
          <p:cNvSpPr/>
          <p:nvPr userDrawn="1"/>
        </p:nvSpPr>
        <p:spPr>
          <a:xfrm>
            <a:off x="-7620" y="3614511"/>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6" name="Freeform: Shape 15">
            <a:extLst>
              <a:ext uri="{FF2B5EF4-FFF2-40B4-BE49-F238E27FC236}">
                <a16:creationId xmlns:a16="http://schemas.microsoft.com/office/drawing/2014/main" id="{FF401702-522A-02FC-0D0D-F0001949298E}"/>
              </a:ext>
            </a:extLst>
          </p:cNvPr>
          <p:cNvSpPr/>
          <p:nvPr userDrawn="1"/>
        </p:nvSpPr>
        <p:spPr>
          <a:xfrm>
            <a:off x="80137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Tree>
    <p:extLst>
      <p:ext uri="{BB962C8B-B14F-4D97-AF65-F5344CB8AC3E}">
        <p14:creationId xmlns:p14="http://schemas.microsoft.com/office/powerpoint/2010/main" val="36558533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Section Title 2">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C2DAF89-DB16-EA7E-69FD-4446A2DBE4A0}"/>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9ED95C47-3F6B-F108-EAC8-EDD6AEEFC48A}"/>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45744F4D-04F7-8F91-F58E-5CAA06928F14}"/>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FD9547D8-DE48-73A5-398C-B74A4AC01730}"/>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387154" y="435389"/>
            <a:ext cx="11417692" cy="757130"/>
          </a:xfrm>
        </p:spPr>
        <p:txBody>
          <a:bodyPr/>
          <a:lstStyle>
            <a:lvl1pPr>
              <a:defRPr>
                <a:solidFill>
                  <a:schemeClr val="tx1"/>
                </a:solidFill>
              </a:defRPr>
            </a:lvl1pPr>
          </a:lstStyle>
          <a:p>
            <a:r>
              <a:rPr lang="en-CA"/>
              <a:t>Click to edit </a:t>
            </a:r>
            <a:r>
              <a:rPr lang="en-US"/>
              <a:t>section title</a:t>
            </a:r>
          </a:p>
        </p:txBody>
      </p:sp>
      <p:sp>
        <p:nvSpPr>
          <p:cNvPr id="13" name="Freeform: Shape 12">
            <a:extLst>
              <a:ext uri="{FF2B5EF4-FFF2-40B4-BE49-F238E27FC236}">
                <a16:creationId xmlns:a16="http://schemas.microsoft.com/office/drawing/2014/main" id="{B0D221F4-D5D7-BC0B-2A03-811887E4A130}"/>
              </a:ext>
            </a:extLst>
          </p:cNvPr>
          <p:cNvSpPr/>
          <p:nvPr userDrawn="1"/>
        </p:nvSpPr>
        <p:spPr>
          <a:xfrm>
            <a:off x="-7620" y="27432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F6589D4E-1AC2-D1E9-8C9E-3A5A3C8DDB0C}"/>
              </a:ext>
            </a:extLst>
          </p:cNvPr>
          <p:cNvSpPr/>
          <p:nvPr userDrawn="1"/>
        </p:nvSpPr>
        <p:spPr>
          <a:xfrm>
            <a:off x="383979"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E3D3B582-4D2A-2575-120A-52AA9B6EA5BB}"/>
              </a:ext>
            </a:extLst>
          </p:cNvPr>
          <p:cNvSpPr/>
          <p:nvPr userDrawn="1"/>
        </p:nvSpPr>
        <p:spPr>
          <a:xfrm>
            <a:off x="11801671"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4" name="Freeform: Shape 13">
            <a:extLst>
              <a:ext uri="{FF2B5EF4-FFF2-40B4-BE49-F238E27FC236}">
                <a16:creationId xmlns:a16="http://schemas.microsoft.com/office/drawing/2014/main" id="{73F943D9-06DA-AD2B-C606-7E8040F788BE}"/>
              </a:ext>
            </a:extLst>
          </p:cNvPr>
          <p:cNvSpPr/>
          <p:nvPr userDrawn="1"/>
        </p:nvSpPr>
        <p:spPr>
          <a:xfrm>
            <a:off x="0" y="64770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9" name="Freeform: Shape 18">
            <a:extLst>
              <a:ext uri="{FF2B5EF4-FFF2-40B4-BE49-F238E27FC236}">
                <a16:creationId xmlns:a16="http://schemas.microsoft.com/office/drawing/2014/main" id="{AE4D4296-6154-683B-4F63-8A5EE2A99E48}"/>
              </a:ext>
            </a:extLst>
          </p:cNvPr>
          <p:cNvSpPr/>
          <p:nvPr userDrawn="1"/>
        </p:nvSpPr>
        <p:spPr>
          <a:xfrm>
            <a:off x="0" y="392619"/>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Tree>
    <p:extLst>
      <p:ext uri="{BB962C8B-B14F-4D97-AF65-F5344CB8AC3E}">
        <p14:creationId xmlns:p14="http://schemas.microsoft.com/office/powerpoint/2010/main" val="32636471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_Section Title 3">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C2DAF89-DB16-EA7E-69FD-4446A2DBE4A0}"/>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9ED95C47-3F6B-F108-EAC8-EDD6AEEFC48A}"/>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45744F4D-04F7-8F91-F58E-5CAA06928F14}"/>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FD9547D8-DE48-73A5-398C-B74A4AC01730}"/>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192087" y="3811361"/>
            <a:ext cx="7631113" cy="1920526"/>
          </a:xfrm>
        </p:spPr>
        <p:txBody>
          <a:bodyPr lIns="365760"/>
          <a:lstStyle>
            <a:lvl1pPr>
              <a:defRPr sz="6600">
                <a:solidFill>
                  <a:schemeClr val="tx1"/>
                </a:solidFill>
              </a:defRPr>
            </a:lvl1pPr>
          </a:lstStyle>
          <a:p>
            <a:r>
              <a:rPr lang="en-CA"/>
              <a:t>Click to edit </a:t>
            </a:r>
            <a:r>
              <a:rPr lang="en-US"/>
              <a:t>section title</a:t>
            </a:r>
          </a:p>
        </p:txBody>
      </p:sp>
      <p:sp>
        <p:nvSpPr>
          <p:cNvPr id="13" name="Freeform: Shape 12">
            <a:extLst>
              <a:ext uri="{FF2B5EF4-FFF2-40B4-BE49-F238E27FC236}">
                <a16:creationId xmlns:a16="http://schemas.microsoft.com/office/drawing/2014/main" id="{B0D221F4-D5D7-BC0B-2A03-811887E4A130}"/>
              </a:ext>
            </a:extLst>
          </p:cNvPr>
          <p:cNvSpPr/>
          <p:nvPr userDrawn="1"/>
        </p:nvSpPr>
        <p:spPr>
          <a:xfrm>
            <a:off x="-7620" y="3614511"/>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9" name="Freeform: Shape 8">
            <a:extLst>
              <a:ext uri="{FF2B5EF4-FFF2-40B4-BE49-F238E27FC236}">
                <a16:creationId xmlns:a16="http://schemas.microsoft.com/office/drawing/2014/main" id="{3EED62A2-6F1F-7E8B-642F-3EBF3427222B}"/>
              </a:ext>
            </a:extLst>
          </p:cNvPr>
          <p:cNvSpPr/>
          <p:nvPr userDrawn="1"/>
        </p:nvSpPr>
        <p:spPr>
          <a:xfrm>
            <a:off x="80137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5" name="Text Placeholder 8">
            <a:extLst>
              <a:ext uri="{FF2B5EF4-FFF2-40B4-BE49-F238E27FC236}">
                <a16:creationId xmlns:a16="http://schemas.microsoft.com/office/drawing/2014/main" id="{D7515238-22C2-4127-0639-D59503A462F9}"/>
              </a:ext>
            </a:extLst>
          </p:cNvPr>
          <p:cNvSpPr>
            <a:spLocks noGrp="1"/>
          </p:cNvSpPr>
          <p:nvPr>
            <p:ph type="body" sz="quarter" idx="10" hasCustomPrompt="1"/>
          </p:nvPr>
        </p:nvSpPr>
        <p:spPr bwMode="white">
          <a:xfrm>
            <a:off x="8013700" y="190500"/>
            <a:ext cx="3805905" cy="620085"/>
          </a:xfrm>
        </p:spPr>
        <p:txBody>
          <a:bodyPr anchor="b"/>
          <a:lstStyle>
            <a:lvl1pPr>
              <a:defRPr sz="1200" cap="all"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Date or speaker details here</a:t>
            </a:r>
          </a:p>
        </p:txBody>
      </p:sp>
    </p:spTree>
    <p:extLst>
      <p:ext uri="{BB962C8B-B14F-4D97-AF65-F5344CB8AC3E}">
        <p14:creationId xmlns:p14="http://schemas.microsoft.com/office/powerpoint/2010/main" val="10673480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Quote Slide 2B">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654" cy="6858000"/>
          </a:xfrm>
          <a:prstGeom prst="rect">
            <a:avLst/>
          </a:prstGeom>
        </p:spPr>
      </p:pic>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6" name="Title 1">
            <a:extLst>
              <a:ext uri="{FF2B5EF4-FFF2-40B4-BE49-F238E27FC236}">
                <a16:creationId xmlns:a16="http://schemas.microsoft.com/office/drawing/2014/main" id="{72AA013B-4ADF-732F-B3DF-B9B231001A39}"/>
              </a:ext>
            </a:extLst>
          </p:cNvPr>
          <p:cNvSpPr>
            <a:spLocks noGrp="1"/>
          </p:cNvSpPr>
          <p:nvPr>
            <p:ph type="title"/>
          </p:nvPr>
        </p:nvSpPr>
        <p:spPr bwMode="white">
          <a:xfrm>
            <a:off x="2008632" y="3124301"/>
            <a:ext cx="8174736" cy="609398"/>
          </a:xfrm>
          <a:ln>
            <a:noFill/>
          </a:ln>
        </p:spPr>
        <p:txBody>
          <a:bodyPr wrap="square" lIns="0" tIns="0" rIns="0" anchor="ctr">
            <a:spAutoFit/>
          </a:bodyPr>
          <a:lstStyle>
            <a:lvl1pP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Tree>
    <p:extLst>
      <p:ext uri="{BB962C8B-B14F-4D97-AF65-F5344CB8AC3E}">
        <p14:creationId xmlns:p14="http://schemas.microsoft.com/office/powerpoint/2010/main" val="3069099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Quote Slide 3B">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ADE1BA58-9689-C18C-DBB3-40365FE5FC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0513" cy="6858000"/>
          </a:xfrm>
          <a:prstGeom prst="rect">
            <a:avLst/>
          </a:prstGeom>
        </p:spPr>
      </p:pic>
      <p:grpSp>
        <p:nvGrpSpPr>
          <p:cNvPr id="6" name="Group 5">
            <a:extLst>
              <a:ext uri="{FF2B5EF4-FFF2-40B4-BE49-F238E27FC236}">
                <a16:creationId xmlns:a16="http://schemas.microsoft.com/office/drawing/2014/main" id="{456DF0B4-3522-9D5A-3110-CFE5F687E127}"/>
              </a:ext>
              <a:ext uri="{C183D7F6-B498-43B3-948B-1728B52AA6E4}">
                <adec:decorative xmlns:adec="http://schemas.microsoft.com/office/drawing/2017/decorative" val="1"/>
              </a:ext>
            </a:extLst>
          </p:cNvPr>
          <p:cNvGrpSpPr/>
          <p:nvPr userDrawn="1"/>
        </p:nvGrpSpPr>
        <p:grpSpPr>
          <a:xfrm>
            <a:off x="0" y="0"/>
            <a:ext cx="12207240" cy="6858000"/>
            <a:chOff x="0" y="0"/>
            <a:chExt cx="12207240" cy="6858000"/>
          </a:xfrm>
        </p:grpSpPr>
        <p:sp>
          <p:nvSpPr>
            <p:cNvPr id="9" name="Freeform: Shape 8">
              <a:extLst>
                <a:ext uri="{FF2B5EF4-FFF2-40B4-BE49-F238E27FC236}">
                  <a16:creationId xmlns:a16="http://schemas.microsoft.com/office/drawing/2014/main" id="{EDD8168F-50E8-AE75-514B-CBC94DEFB942}"/>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Freeform: Shape 9">
              <a:extLst>
                <a:ext uri="{FF2B5EF4-FFF2-40B4-BE49-F238E27FC236}">
                  <a16:creationId xmlns:a16="http://schemas.microsoft.com/office/drawing/2014/main" id="{76DB6D3B-A65B-1E45-963C-8E6D88D764EE}"/>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08E3EDCA-0360-65EF-9538-796814C3A898}"/>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9945873B-7EE5-E860-1675-BEFA7A7E0A7E}"/>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grpSp>
      <p:sp>
        <p:nvSpPr>
          <p:cNvPr id="4" name="Title 1">
            <a:extLst>
              <a:ext uri="{FF2B5EF4-FFF2-40B4-BE49-F238E27FC236}">
                <a16:creationId xmlns:a16="http://schemas.microsoft.com/office/drawing/2014/main" id="{9C162C8C-D4A4-D6EE-20E3-ACEAC93FA141}"/>
              </a:ext>
            </a:extLst>
          </p:cNvPr>
          <p:cNvSpPr>
            <a:spLocks noGrp="1"/>
          </p:cNvSpPr>
          <p:nvPr>
            <p:ph type="title"/>
          </p:nvPr>
        </p:nvSpPr>
        <p:spPr bwMode="white">
          <a:xfrm>
            <a:off x="2008632" y="3124301"/>
            <a:ext cx="8174736" cy="609398"/>
          </a:xfrm>
          <a:ln>
            <a:noFill/>
          </a:ln>
        </p:spPr>
        <p:txBody>
          <a:bodyPr wrap="square" lIns="0" tIns="0" rIns="0" anchor="ctr">
            <a:spAutoFit/>
          </a:bodyPr>
          <a:lstStyle>
            <a:lvl1pPr>
              <a:defRPr lang="en-US" sz="4400" b="0" kern="1200" cap="none" spc="-50" baseline="0" dirty="0">
                <a:ln w="3175">
                  <a:noFill/>
                </a:ln>
                <a:solidFill>
                  <a:schemeClr val="bg1"/>
                </a:solidFill>
                <a:effectLst/>
                <a:latin typeface="Segoe Sans Display Semilight" pitchFamily="2" charset="0"/>
                <a:ea typeface="+mn-ea"/>
                <a:cs typeface="Segoe Sans Display Semilight" pitchFamily="2" charset="0"/>
              </a:defRPr>
            </a:lvl1pPr>
          </a:lstStyle>
          <a:p>
            <a:r>
              <a:rPr lang="en-US"/>
              <a:t>Click to edit Master title style</a:t>
            </a:r>
          </a:p>
        </p:txBody>
      </p:sp>
    </p:spTree>
    <p:extLst>
      <p:ext uri="{BB962C8B-B14F-4D97-AF65-F5344CB8AC3E}">
        <p14:creationId xmlns:p14="http://schemas.microsoft.com/office/powerpoint/2010/main" val="682790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30218F6-3B39-1CD2-1E88-655C8F3F8A1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37" r="37"/>
          <a:stretch>
            <a:fillRect/>
          </a:stretch>
        </p:blipFill>
        <p:spPr>
          <a:xfrm>
            <a:off x="0" y="5136"/>
            <a:ext cx="12192000" cy="6852864"/>
          </a:xfrm>
          <a:prstGeom prst="rect">
            <a:avLst/>
          </a:prstGeom>
        </p:spPr>
      </p:pic>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chemeClr val="bg1">
                <a:alpha val="50000"/>
              </a:scheme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a:xfrm>
            <a:off x="6109842" y="4862576"/>
            <a:ext cx="5520183" cy="802784"/>
          </a:xfrm>
          <a:prstGeom prst="rect">
            <a:avLst/>
          </a:prstGeom>
        </p:spPr>
        <p:txBody>
          <a:bodyPr lIns="182880" tIns="91440" bIns="91440" anchor="b"/>
          <a:lstStyle>
            <a:lvl1pPr marL="0" indent="0">
              <a:spcBef>
                <a:spcPts val="600"/>
              </a:spcBef>
              <a:buNone/>
              <a:defRPr lang="en-US" sz="2400" kern="1200" spc="0" baseline="0" dirty="0" smtClean="0">
                <a:solidFill>
                  <a:schemeClr val="bg1"/>
                </a:solidFill>
                <a:latin typeface="Segoe Sans Display" pitchFamily="2" charset="0"/>
                <a:ea typeface="+mn-ea"/>
                <a:cs typeface="Segoe Sans Display" pitchFamily="2" charset="0"/>
              </a:defRPr>
            </a:lvl1pPr>
            <a:lvl2pPr>
              <a:buNone/>
              <a:defRPr sz="1600">
                <a:solidFill>
                  <a:schemeClr val="bg1"/>
                </a:solidFill>
              </a:defRPr>
            </a:lvl2pPr>
          </a:lstStyle>
          <a:p>
            <a:pPr lvl="0"/>
            <a:r>
              <a:rPr lang="en-US"/>
              <a:t>Speaker Name</a:t>
            </a:r>
          </a:p>
          <a:p>
            <a:pPr lvl="1"/>
            <a:r>
              <a:rPr lang="en-US"/>
              <a:t>Speaker Title</a:t>
            </a:r>
          </a:p>
        </p:txBody>
      </p:sp>
      <p:sp>
        <p:nvSpPr>
          <p:cNvPr id="9" name="Title Placeholder 1">
            <a:extLst>
              <a:ext uri="{FF2B5EF4-FFF2-40B4-BE49-F238E27FC236}">
                <a16:creationId xmlns:a16="http://schemas.microsoft.com/office/drawing/2014/main" id="{914960CA-96B1-871E-4B29-4398726B2165}"/>
              </a:ext>
            </a:extLst>
          </p:cNvPr>
          <p:cNvSpPr>
            <a:spLocks noGrp="1"/>
          </p:cNvSpPr>
          <p:nvPr>
            <p:ph type="title"/>
          </p:nvPr>
        </p:nvSpPr>
        <p:spPr>
          <a:xfrm>
            <a:off x="6099175" y="190500"/>
            <a:ext cx="5530851" cy="1588127"/>
          </a:xfrm>
          <a:prstGeom prst="rect">
            <a:avLst/>
          </a:prstGeom>
        </p:spPr>
        <p:txBody>
          <a:bodyPr vert="horz" wrap="square" lIns="182880" tIns="91440" rIns="0" bIns="0" rtlCol="0" anchor="t">
            <a:spAutoFit/>
          </a:bodyPr>
          <a:lstStyle>
            <a:lvl1pPr>
              <a:defRPr lang="en-US" sz="5400" dirty="0">
                <a:solidFill>
                  <a:schemeClr val="bg1"/>
                </a:solidFill>
              </a:defRPr>
            </a:lvl1pPr>
          </a:lstStyle>
          <a:p>
            <a:pPr lvl="0"/>
            <a:r>
              <a:rPr lang="en-US"/>
              <a:t>Click to edit Master title style</a:t>
            </a:r>
          </a:p>
        </p:txBody>
      </p:sp>
      <p:sp>
        <p:nvSpPr>
          <p:cNvPr id="12" name="Freeform: Shape 11">
            <a:extLst>
              <a:ext uri="{FF2B5EF4-FFF2-40B4-BE49-F238E27FC236}">
                <a16:creationId xmlns:a16="http://schemas.microsoft.com/office/drawing/2014/main" id="{ED034645-DA7A-4FE0-E58A-C8797890DD74}"/>
              </a:ext>
            </a:extLst>
          </p:cNvPr>
          <p:cNvSpPr/>
          <p:nvPr userDrawn="1"/>
        </p:nvSpPr>
        <p:spPr>
          <a:xfrm flipV="1">
            <a:off x="-15240" y="597219"/>
            <a:ext cx="6111240" cy="45719"/>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18" name="Freeform: Shape 17">
            <a:extLst>
              <a:ext uri="{FF2B5EF4-FFF2-40B4-BE49-F238E27FC236}">
                <a16:creationId xmlns:a16="http://schemas.microsoft.com/office/drawing/2014/main" id="{6F7FF8B7-EC7B-E3BF-40FC-096A271DB1DC}"/>
              </a:ext>
            </a:extLst>
          </p:cNvPr>
          <p:cNvSpPr/>
          <p:nvPr userDrawn="1"/>
        </p:nvSpPr>
        <p:spPr>
          <a:xfrm>
            <a:off x="6109842" y="4748364"/>
            <a:ext cx="6082157" cy="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chemeClr val="bg1">
                <a:alpha val="50000"/>
              </a:schemeClr>
            </a:solidFill>
            <a:prstDash val="solid"/>
            <a:miter/>
          </a:ln>
        </p:spPr>
        <p:txBody>
          <a:bodyPr/>
          <a:lstStyle/>
          <a:p>
            <a:endParaRPr lang="en-US"/>
          </a:p>
        </p:txBody>
      </p:sp>
      <p:sp>
        <p:nvSpPr>
          <p:cNvPr id="20" name="Text Placeholder 4">
            <a:extLst>
              <a:ext uri="{FF2B5EF4-FFF2-40B4-BE49-F238E27FC236}">
                <a16:creationId xmlns:a16="http://schemas.microsoft.com/office/drawing/2014/main" id="{53C949F9-C5A7-E54E-2FC4-BE37B26E7C7C}"/>
              </a:ext>
            </a:extLst>
          </p:cNvPr>
          <p:cNvSpPr>
            <a:spLocks noGrp="1"/>
          </p:cNvSpPr>
          <p:nvPr>
            <p:ph type="body" sz="quarter" idx="11" hasCustomPrompt="1"/>
          </p:nvPr>
        </p:nvSpPr>
        <p:spPr>
          <a:xfrm>
            <a:off x="190500" y="327561"/>
            <a:ext cx="5760720" cy="184666"/>
          </a:xfrm>
          <a:prstGeom prst="rect">
            <a:avLst/>
          </a:prstGeom>
        </p:spPr>
        <p:txBody>
          <a:bodyPr vert="horz" wrap="square" lIns="183600" tIns="0" rIns="0" bIns="0" rtlCol="0" anchor="ctr" anchorCtr="0">
            <a:noAutofit/>
          </a:bodyPr>
          <a:lstStyle>
            <a:lvl1pPr>
              <a:buNone/>
              <a:defRPr lang="en-US" sz="1000" b="0" cap="all" spc="100" baseline="0" dirty="0" smtClean="0">
                <a:ln w="3175">
                  <a:noFill/>
                </a:ln>
                <a:solidFill>
                  <a:schemeClr val="bg1"/>
                </a:solidFill>
                <a:effectLst/>
              </a:defRPr>
            </a:lvl1pPr>
          </a:lstStyle>
          <a:p>
            <a:pPr marL="0" lvl="0" defTabSz="932742">
              <a:lnSpc>
                <a:spcPct val="100000"/>
              </a:lnSpc>
              <a:spcBef>
                <a:spcPct val="0"/>
              </a:spcBef>
              <a:buNone/>
            </a:pPr>
            <a:r>
              <a:rPr lang="en-US"/>
              <a:t>CLICK TO EDIT MASTER TEXT STYLE</a:t>
            </a:r>
          </a:p>
        </p:txBody>
      </p:sp>
    </p:spTree>
    <p:extLst>
      <p:ext uri="{BB962C8B-B14F-4D97-AF65-F5344CB8AC3E}">
        <p14:creationId xmlns:p14="http://schemas.microsoft.com/office/powerpoint/2010/main" val="208277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_Title Slide 2">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4" name="Title Placeholder 1">
            <a:extLst>
              <a:ext uri="{FF2B5EF4-FFF2-40B4-BE49-F238E27FC236}">
                <a16:creationId xmlns:a16="http://schemas.microsoft.com/office/drawing/2014/main" id="{E4F39736-429F-F9A2-A6CE-CEF37DABD542}"/>
              </a:ext>
            </a:extLst>
          </p:cNvPr>
          <p:cNvSpPr>
            <a:spLocks noGrp="1"/>
          </p:cNvSpPr>
          <p:nvPr>
            <p:ph type="title"/>
          </p:nvPr>
        </p:nvSpPr>
        <p:spPr bwMode="white">
          <a:xfrm>
            <a:off x="190500" y="645986"/>
            <a:ext cx="5530851" cy="1588127"/>
          </a:xfrm>
          <a:prstGeom prst="rect">
            <a:avLst/>
          </a:prstGeom>
        </p:spPr>
        <p:txBody>
          <a:bodyPr vert="horz" wrap="square" lIns="182880" tIns="91440" rIns="0" bIns="0" rtlCol="0" anchor="t">
            <a:spAutoFit/>
          </a:bodyPr>
          <a:lstStyle>
            <a:lvl1pPr>
              <a:defRPr lang="en-US" sz="5400" dirty="0">
                <a:solidFill>
                  <a:schemeClr val="tx1"/>
                </a:solidFill>
              </a:defRPr>
            </a:lvl1pPr>
          </a:lstStyle>
          <a:p>
            <a:pPr lvl="0"/>
            <a:r>
              <a:rPr lang="en-US"/>
              <a:t>Click to edit Master title style</a:t>
            </a:r>
          </a:p>
        </p:txBody>
      </p:sp>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bwMode="white">
          <a:xfrm>
            <a:off x="201168" y="5520199"/>
            <a:ext cx="3967162" cy="804672"/>
          </a:xfrm>
          <a:prstGeom prst="rect">
            <a:avLst/>
          </a:prstGeom>
        </p:spPr>
        <p:txBody>
          <a:bodyPr vert="horz" wrap="square" lIns="182880" tIns="91440" rIns="183600" bIns="91440" rtlCol="0" anchor="b">
            <a:noAutofit/>
          </a:bodyPr>
          <a:lstStyle>
            <a:lvl1pPr marL="0" indent="0">
              <a:spcBef>
                <a:spcPts val="600"/>
              </a:spcBef>
              <a:buNone/>
              <a:defRPr lang="en-US" sz="2400" dirty="0">
                <a:solidFill>
                  <a:schemeClr val="tx1"/>
                </a:solidFill>
                <a:latin typeface="Segoe Sans Display" pitchFamily="2" charset="0"/>
              </a:defRPr>
            </a:lvl1pPr>
            <a:lvl2pPr>
              <a:buNone/>
              <a:defRPr lang="en-US" sz="1600" dirty="0">
                <a:solidFill>
                  <a:schemeClr val="tx1"/>
                </a:solidFill>
              </a:defRPr>
            </a:lvl2pPr>
          </a:lstStyle>
          <a:p>
            <a:pPr lvl="0">
              <a:spcBef>
                <a:spcPts val="600"/>
              </a:spcBef>
            </a:pPr>
            <a:r>
              <a:rPr lang="en-US"/>
              <a:t>Speaker Name</a:t>
            </a:r>
          </a:p>
          <a:p>
            <a:pPr lvl="1">
              <a:buNone/>
            </a:pPr>
            <a:r>
              <a:rPr lang="en-US"/>
              <a:t>Speaker Title</a:t>
            </a:r>
          </a:p>
        </p:txBody>
      </p:sp>
      <p:sp>
        <p:nvSpPr>
          <p:cNvPr id="11" name="Freeform: Shape 10">
            <a:extLst>
              <a:ext uri="{FF2B5EF4-FFF2-40B4-BE49-F238E27FC236}">
                <a16:creationId xmlns:a16="http://schemas.microsoft.com/office/drawing/2014/main" id="{731D6325-F106-D3BE-C040-29E2B57B931C}"/>
              </a:ext>
            </a:extLst>
          </p:cNvPr>
          <p:cNvSpPr/>
          <p:nvPr userDrawn="1"/>
        </p:nvSpPr>
        <p:spPr>
          <a:xfrm>
            <a:off x="-15240" y="642938"/>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pic>
        <p:nvPicPr>
          <p:cNvPr id="9" name="MS logo white - EMF">
            <a:extLst>
              <a:ext uri="{FF2B5EF4-FFF2-40B4-BE49-F238E27FC236}">
                <a16:creationId xmlns:a16="http://schemas.microsoft.com/office/drawing/2014/main" id="{C5ADDBAE-60B1-D197-8815-B995A7BBEEE5}"/>
              </a:ext>
            </a:extLst>
          </p:cNvPr>
          <p:cNvPicPr>
            <a:picLocks noChangeAspect="1"/>
          </p:cNvPicPr>
          <p:nvPr userDrawn="1"/>
        </p:nvPicPr>
        <p:blipFill rotWithShape="1">
          <a:blip>
            <a:lum bright="100000" contrast="100000"/>
            <a:extLst>
              <a:ext uri="{96DAC541-7B7A-43D3-8B79-37D633B846F1}">
                <asvg:svgBlip xmlns:asvg="http://schemas.microsoft.com/office/drawing/2016/SVG/main" r:embed="rId3"/>
              </a:ext>
            </a:extLst>
          </a:blip>
          <a:srcRect l="262" r="262"/>
          <a:stretch>
            <a:fillRect/>
          </a:stretch>
        </p:blipFill>
        <p:spPr bwMode="black">
          <a:xfrm>
            <a:off x="405279" y="322132"/>
            <a:ext cx="833085" cy="178396"/>
          </a:xfrm>
          <a:prstGeom prst="rect">
            <a:avLst/>
          </a:prstGeom>
        </p:spPr>
      </p:pic>
    </p:spTree>
    <p:extLst>
      <p:ext uri="{BB962C8B-B14F-4D97-AF65-F5344CB8AC3E}">
        <p14:creationId xmlns:p14="http://schemas.microsoft.com/office/powerpoint/2010/main" val="28998944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Title Slide 3">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82BFB068-B655-D565-0E11-1888939B5241}"/>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FA1EC116-621B-72DC-F60A-04C3B2C99BC4}"/>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366E21D7-086A-DC10-7BE4-F1A9392A91A6}"/>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49F6FBEA-FA75-8CFD-FC65-529927DDCC44}"/>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 name="Freeform: Shape 7">
            <a:extLst>
              <a:ext uri="{FF2B5EF4-FFF2-40B4-BE49-F238E27FC236}">
                <a16:creationId xmlns:a16="http://schemas.microsoft.com/office/drawing/2014/main" id="{334A3DAA-DDEB-3331-4C2D-C8C818B12F97}"/>
              </a:ext>
            </a:extLst>
          </p:cNvPr>
          <p:cNvSpPr/>
          <p:nvPr userDrawn="1"/>
        </p:nvSpPr>
        <p:spPr>
          <a:xfrm>
            <a:off x="6092825"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Text Placeholder 9">
            <a:extLst>
              <a:ext uri="{FF2B5EF4-FFF2-40B4-BE49-F238E27FC236}">
                <a16:creationId xmlns:a16="http://schemas.microsoft.com/office/drawing/2014/main" id="{BD05B23C-A031-9784-7CD0-54E3167FADBE}"/>
              </a:ext>
            </a:extLst>
          </p:cNvPr>
          <p:cNvSpPr>
            <a:spLocks noGrp="1"/>
          </p:cNvSpPr>
          <p:nvPr>
            <p:ph type="body" sz="quarter" idx="10" hasCustomPrompt="1"/>
          </p:nvPr>
        </p:nvSpPr>
        <p:spPr>
          <a:xfrm>
            <a:off x="201168" y="5522976"/>
            <a:ext cx="3967162" cy="802784"/>
          </a:xfrm>
          <a:prstGeom prst="rect">
            <a:avLst/>
          </a:prstGeom>
        </p:spPr>
        <p:txBody>
          <a:bodyPr lIns="182880" tIns="91440" bIns="91440" anchor="b"/>
          <a:lstStyle>
            <a:lvl1pPr marL="0" indent="0">
              <a:spcBef>
                <a:spcPts val="600"/>
              </a:spcBef>
              <a:buNone/>
              <a:defRPr lang="en-US" sz="2400" kern="1200" spc="0" baseline="0" dirty="0" smtClean="0">
                <a:solidFill>
                  <a:schemeClr val="tx1"/>
                </a:solidFill>
                <a:latin typeface="Segoe Sans Display" pitchFamily="2" charset="0"/>
                <a:ea typeface="+mn-ea"/>
                <a:cs typeface="Segoe Sans Display" pitchFamily="2" charset="0"/>
              </a:defRPr>
            </a:lvl1pPr>
            <a:lvl2pPr>
              <a:buNone/>
              <a:defRPr sz="1600">
                <a:solidFill>
                  <a:schemeClr val="tx1"/>
                </a:solidFill>
              </a:defRPr>
            </a:lvl2pPr>
          </a:lstStyle>
          <a:p>
            <a:pPr lvl="0"/>
            <a:r>
              <a:rPr lang="en-US"/>
              <a:t>Speaker Name</a:t>
            </a:r>
          </a:p>
          <a:p>
            <a:pPr lvl="1"/>
            <a:r>
              <a:rPr lang="en-US"/>
              <a:t>Speaker Title</a:t>
            </a:r>
          </a:p>
        </p:txBody>
      </p:sp>
      <p:sp>
        <p:nvSpPr>
          <p:cNvPr id="9" name="Title Placeholder 1">
            <a:extLst>
              <a:ext uri="{FF2B5EF4-FFF2-40B4-BE49-F238E27FC236}">
                <a16:creationId xmlns:a16="http://schemas.microsoft.com/office/drawing/2014/main" id="{914960CA-96B1-871E-4B29-4398726B2165}"/>
              </a:ext>
            </a:extLst>
          </p:cNvPr>
          <p:cNvSpPr>
            <a:spLocks noGrp="1"/>
          </p:cNvSpPr>
          <p:nvPr>
            <p:ph type="title"/>
          </p:nvPr>
        </p:nvSpPr>
        <p:spPr>
          <a:xfrm>
            <a:off x="190500" y="645986"/>
            <a:ext cx="5530851" cy="1588127"/>
          </a:xfrm>
          <a:prstGeom prst="rect">
            <a:avLst/>
          </a:prstGeom>
        </p:spPr>
        <p:txBody>
          <a:bodyPr vert="horz" wrap="square" lIns="182880" tIns="91440" rIns="0" bIns="0" rtlCol="0" anchor="t">
            <a:spAutoFit/>
          </a:bodyPr>
          <a:lstStyle>
            <a:lvl1pPr>
              <a:defRPr lang="en-US" sz="5400" dirty="0">
                <a:solidFill>
                  <a:schemeClr val="tx1"/>
                </a:solidFill>
              </a:defRPr>
            </a:lvl1pPr>
          </a:lstStyle>
          <a:p>
            <a:pPr lvl="0"/>
            <a:r>
              <a:rPr lang="en-US"/>
              <a:t>Click to edit Master title style</a:t>
            </a:r>
          </a:p>
        </p:txBody>
      </p:sp>
      <p:sp>
        <p:nvSpPr>
          <p:cNvPr id="12" name="Freeform: Shape 11">
            <a:extLst>
              <a:ext uri="{FF2B5EF4-FFF2-40B4-BE49-F238E27FC236}">
                <a16:creationId xmlns:a16="http://schemas.microsoft.com/office/drawing/2014/main" id="{ED034645-DA7A-4FE0-E58A-C8797890DD74}"/>
              </a:ext>
            </a:extLst>
          </p:cNvPr>
          <p:cNvSpPr/>
          <p:nvPr userDrawn="1"/>
        </p:nvSpPr>
        <p:spPr>
          <a:xfrm>
            <a:off x="-15240" y="642938"/>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pic>
        <p:nvPicPr>
          <p:cNvPr id="13" name="MS logo white - EMF">
            <a:extLst>
              <a:ext uri="{FF2B5EF4-FFF2-40B4-BE49-F238E27FC236}">
                <a16:creationId xmlns:a16="http://schemas.microsoft.com/office/drawing/2014/main" id="{A9B31256-7B7C-B7BA-2FDA-2E32368BA752}"/>
              </a:ext>
            </a:extLst>
          </p:cNvPr>
          <p:cNvPicPr>
            <a:picLocks noChangeAspect="1"/>
          </p:cNvPicPr>
          <p:nvPr userDrawn="1"/>
        </p:nvPicPr>
        <p:blipFill rotWithShape="1">
          <a:blip>
            <a:lum bright="100000" contrast="100000"/>
            <a:extLst>
              <a:ext uri="{96DAC541-7B7A-43D3-8B79-37D633B846F1}">
                <asvg:svgBlip xmlns:asvg="http://schemas.microsoft.com/office/drawing/2016/SVG/main" r:embed="rId3"/>
              </a:ext>
            </a:extLst>
          </a:blip>
          <a:srcRect l="262" r="262"/>
          <a:stretch>
            <a:fillRect/>
          </a:stretch>
        </p:blipFill>
        <p:spPr bwMode="black">
          <a:xfrm>
            <a:off x="405279" y="322132"/>
            <a:ext cx="833085" cy="178396"/>
          </a:xfrm>
          <a:prstGeom prst="rect">
            <a:avLst/>
          </a:prstGeom>
        </p:spPr>
      </p:pic>
    </p:spTree>
    <p:extLst>
      <p:ext uri="{BB962C8B-B14F-4D97-AF65-F5344CB8AC3E}">
        <p14:creationId xmlns:p14="http://schemas.microsoft.com/office/powerpoint/2010/main" val="15794130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Section Titl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192087" y="636588"/>
            <a:ext cx="7827963" cy="757130"/>
          </a:xfrm>
        </p:spPr>
        <p:txBody>
          <a:bodyPr/>
          <a:lstStyle>
            <a:lvl1pPr>
              <a:defRPr>
                <a:solidFill>
                  <a:schemeClr val="tx1"/>
                </a:solidFill>
              </a:defRPr>
            </a:lvl1pPr>
          </a:lstStyle>
          <a:p>
            <a:r>
              <a:rPr lang="en-CA"/>
              <a:t>Click to edit </a:t>
            </a:r>
            <a:r>
              <a:rPr lang="en-US"/>
              <a:t>section title</a:t>
            </a:r>
          </a:p>
        </p:txBody>
      </p:sp>
      <p:sp>
        <p:nvSpPr>
          <p:cNvPr id="9" name="Text Placeholder 4">
            <a:extLst>
              <a:ext uri="{FF2B5EF4-FFF2-40B4-BE49-F238E27FC236}">
                <a16:creationId xmlns:a16="http://schemas.microsoft.com/office/drawing/2014/main" id="{A1832CD4-65A3-08FD-6EC7-EED2AF544A30}"/>
              </a:ext>
            </a:extLst>
          </p:cNvPr>
          <p:cNvSpPr>
            <a:spLocks noGrp="1"/>
          </p:cNvSpPr>
          <p:nvPr>
            <p:ph type="body" sz="quarter" idx="11" hasCustomPrompt="1"/>
          </p:nvPr>
        </p:nvSpPr>
        <p:spPr>
          <a:xfrm>
            <a:off x="190500" y="327561"/>
            <a:ext cx="5760720" cy="184666"/>
          </a:xfrm>
          <a:prstGeom prst="rect">
            <a:avLst/>
          </a:prstGeom>
        </p:spPr>
        <p:txBody>
          <a:bodyPr vert="horz" wrap="square" lIns="183600" tIns="0" rIns="0" bIns="0" rtlCol="0" anchor="ctr" anchorCtr="0">
            <a:noAutofit/>
          </a:bodyPr>
          <a:lstStyle>
            <a:lvl1pPr>
              <a:buNone/>
              <a:defRPr lang="en-US" sz="1000" b="0" cap="all" spc="100" baseline="0" dirty="0" smtClean="0">
                <a:ln w="3175">
                  <a:noFill/>
                </a:ln>
                <a:solidFill>
                  <a:schemeClr val="tx1"/>
                </a:solidFill>
                <a:effectLst/>
              </a:defRPr>
            </a:lvl1pPr>
          </a:lstStyle>
          <a:p>
            <a:pPr marL="0" lvl="0" defTabSz="932742">
              <a:lnSpc>
                <a:spcPct val="100000"/>
              </a:lnSpc>
              <a:spcBef>
                <a:spcPct val="0"/>
              </a:spcBef>
              <a:buNone/>
            </a:pPr>
            <a:r>
              <a:rPr lang="en-US"/>
              <a:t>CLICK TO EDIT MASTER TEXT STYLE</a:t>
            </a:r>
          </a:p>
        </p:txBody>
      </p:sp>
      <p:sp>
        <p:nvSpPr>
          <p:cNvPr id="2" name="Freeform: Shape 1">
            <a:extLst>
              <a:ext uri="{FF2B5EF4-FFF2-40B4-BE49-F238E27FC236}">
                <a16:creationId xmlns:a16="http://schemas.microsoft.com/office/drawing/2014/main" id="{390E2102-D912-F1ED-633A-2A31424F3084}"/>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0" name="Freeform: Shape 9">
            <a:extLst>
              <a:ext uri="{FF2B5EF4-FFF2-40B4-BE49-F238E27FC236}">
                <a16:creationId xmlns:a16="http://schemas.microsoft.com/office/drawing/2014/main" id="{661CC126-12D4-2585-4EEA-872D891F1E00}"/>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512388D2-BE78-E916-04C4-B567EB51EABB}"/>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4" name="Freeform: Shape 13">
            <a:extLst>
              <a:ext uri="{FF2B5EF4-FFF2-40B4-BE49-F238E27FC236}">
                <a16:creationId xmlns:a16="http://schemas.microsoft.com/office/drawing/2014/main" id="{2A36AB69-CD9A-EAFB-22F1-D069963B9369}"/>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5" name="Freeform: Shape 14">
            <a:extLst>
              <a:ext uri="{FF2B5EF4-FFF2-40B4-BE49-F238E27FC236}">
                <a16:creationId xmlns:a16="http://schemas.microsoft.com/office/drawing/2014/main" id="{D5C7FE07-761E-3468-96C2-4B8F516EC300}"/>
              </a:ext>
            </a:extLst>
          </p:cNvPr>
          <p:cNvSpPr/>
          <p:nvPr userDrawn="1"/>
        </p:nvSpPr>
        <p:spPr>
          <a:xfrm>
            <a:off x="-7620" y="3614511"/>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6" name="Freeform: Shape 15">
            <a:extLst>
              <a:ext uri="{FF2B5EF4-FFF2-40B4-BE49-F238E27FC236}">
                <a16:creationId xmlns:a16="http://schemas.microsoft.com/office/drawing/2014/main" id="{FF401702-522A-02FC-0D0D-F0001949298E}"/>
              </a:ext>
            </a:extLst>
          </p:cNvPr>
          <p:cNvSpPr/>
          <p:nvPr userDrawn="1"/>
        </p:nvSpPr>
        <p:spPr>
          <a:xfrm>
            <a:off x="80137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Tree>
    <p:extLst>
      <p:ext uri="{BB962C8B-B14F-4D97-AF65-F5344CB8AC3E}">
        <p14:creationId xmlns:p14="http://schemas.microsoft.com/office/powerpoint/2010/main" val="11905586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Section Title 2">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C2DAF89-DB16-EA7E-69FD-4446A2DBE4A0}"/>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9ED95C47-3F6B-F108-EAC8-EDD6AEEFC48A}"/>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45744F4D-04F7-8F91-F58E-5CAA06928F14}"/>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FD9547D8-DE48-73A5-398C-B74A4AC01730}"/>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387154" y="435389"/>
            <a:ext cx="11417692" cy="757130"/>
          </a:xfrm>
        </p:spPr>
        <p:txBody>
          <a:bodyPr/>
          <a:lstStyle>
            <a:lvl1pPr>
              <a:defRPr>
                <a:solidFill>
                  <a:schemeClr val="tx1"/>
                </a:solidFill>
              </a:defRPr>
            </a:lvl1pPr>
          </a:lstStyle>
          <a:p>
            <a:r>
              <a:rPr lang="en-CA"/>
              <a:t>Click to edit </a:t>
            </a:r>
            <a:r>
              <a:rPr lang="en-US"/>
              <a:t>section title</a:t>
            </a:r>
          </a:p>
        </p:txBody>
      </p:sp>
      <p:sp>
        <p:nvSpPr>
          <p:cNvPr id="13" name="Freeform: Shape 12">
            <a:extLst>
              <a:ext uri="{FF2B5EF4-FFF2-40B4-BE49-F238E27FC236}">
                <a16:creationId xmlns:a16="http://schemas.microsoft.com/office/drawing/2014/main" id="{B0D221F4-D5D7-BC0B-2A03-811887E4A130}"/>
              </a:ext>
            </a:extLst>
          </p:cNvPr>
          <p:cNvSpPr/>
          <p:nvPr userDrawn="1"/>
        </p:nvSpPr>
        <p:spPr>
          <a:xfrm>
            <a:off x="-7620" y="27432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1" name="Freeform: Shape 10">
            <a:extLst>
              <a:ext uri="{FF2B5EF4-FFF2-40B4-BE49-F238E27FC236}">
                <a16:creationId xmlns:a16="http://schemas.microsoft.com/office/drawing/2014/main" id="{F6589D4E-1AC2-D1E9-8C9E-3A5A3C8DDB0C}"/>
              </a:ext>
            </a:extLst>
          </p:cNvPr>
          <p:cNvSpPr/>
          <p:nvPr userDrawn="1"/>
        </p:nvSpPr>
        <p:spPr>
          <a:xfrm>
            <a:off x="383979"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2" name="Freeform: Shape 11">
            <a:extLst>
              <a:ext uri="{FF2B5EF4-FFF2-40B4-BE49-F238E27FC236}">
                <a16:creationId xmlns:a16="http://schemas.microsoft.com/office/drawing/2014/main" id="{E3D3B582-4D2A-2575-120A-52AA9B6EA5BB}"/>
              </a:ext>
            </a:extLst>
          </p:cNvPr>
          <p:cNvSpPr/>
          <p:nvPr userDrawn="1"/>
        </p:nvSpPr>
        <p:spPr>
          <a:xfrm>
            <a:off x="11801671"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14" name="Freeform: Shape 13">
            <a:extLst>
              <a:ext uri="{FF2B5EF4-FFF2-40B4-BE49-F238E27FC236}">
                <a16:creationId xmlns:a16="http://schemas.microsoft.com/office/drawing/2014/main" id="{73F943D9-06DA-AD2B-C606-7E8040F788BE}"/>
              </a:ext>
            </a:extLst>
          </p:cNvPr>
          <p:cNvSpPr/>
          <p:nvPr userDrawn="1"/>
        </p:nvSpPr>
        <p:spPr>
          <a:xfrm>
            <a:off x="0" y="64770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19" name="Freeform: Shape 18">
            <a:extLst>
              <a:ext uri="{FF2B5EF4-FFF2-40B4-BE49-F238E27FC236}">
                <a16:creationId xmlns:a16="http://schemas.microsoft.com/office/drawing/2014/main" id="{AE4D4296-6154-683B-4F63-8A5EE2A99E48}"/>
              </a:ext>
            </a:extLst>
          </p:cNvPr>
          <p:cNvSpPr/>
          <p:nvPr userDrawn="1"/>
        </p:nvSpPr>
        <p:spPr>
          <a:xfrm>
            <a:off x="0" y="392619"/>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Tree>
    <p:extLst>
      <p:ext uri="{BB962C8B-B14F-4D97-AF65-F5344CB8AC3E}">
        <p14:creationId xmlns:p14="http://schemas.microsoft.com/office/powerpoint/2010/main" val="20644797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5_Section Title 3">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C2DAF89-DB16-EA7E-69FD-4446A2DBE4A0}"/>
              </a:ext>
            </a:extLst>
          </p:cNvPr>
          <p:cNvSpPr/>
          <p:nvPr userDrawn="1"/>
        </p:nvSpPr>
        <p:spPr>
          <a:xfrm>
            <a:off x="190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6" name="Freeform: Shape 5">
            <a:extLst>
              <a:ext uri="{FF2B5EF4-FFF2-40B4-BE49-F238E27FC236}">
                <a16:creationId xmlns:a16="http://schemas.microsoft.com/office/drawing/2014/main" id="{9ED95C47-3F6B-F108-EAC8-EDD6AEEFC48A}"/>
              </a:ext>
            </a:extLst>
          </p:cNvPr>
          <p:cNvSpPr/>
          <p:nvPr userDrawn="1"/>
        </p:nvSpPr>
        <p:spPr>
          <a:xfrm>
            <a:off x="0" y="6667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7" name="Freeform: Shape 6">
            <a:extLst>
              <a:ext uri="{FF2B5EF4-FFF2-40B4-BE49-F238E27FC236}">
                <a16:creationId xmlns:a16="http://schemas.microsoft.com/office/drawing/2014/main" id="{45744F4D-04F7-8F91-F58E-5CAA06928F14}"/>
              </a:ext>
            </a:extLst>
          </p:cNvPr>
          <p:cNvSpPr/>
          <p:nvPr userDrawn="1"/>
        </p:nvSpPr>
        <p:spPr>
          <a:xfrm>
            <a:off x="0" y="190500"/>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8" name="Freeform: Shape 7">
            <a:extLst>
              <a:ext uri="{FF2B5EF4-FFF2-40B4-BE49-F238E27FC236}">
                <a16:creationId xmlns:a16="http://schemas.microsoft.com/office/drawing/2014/main" id="{FD9547D8-DE48-73A5-398C-B74A4AC01730}"/>
              </a:ext>
            </a:extLst>
          </p:cNvPr>
          <p:cNvSpPr/>
          <p:nvPr userDrawn="1"/>
        </p:nvSpPr>
        <p:spPr>
          <a:xfrm>
            <a:off x="120015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3" name="Title 2">
            <a:extLst>
              <a:ext uri="{FF2B5EF4-FFF2-40B4-BE49-F238E27FC236}">
                <a16:creationId xmlns:a16="http://schemas.microsoft.com/office/drawing/2014/main" id="{C9BA609F-F6F1-9674-1AA7-432BCA4143C5}"/>
              </a:ext>
            </a:extLst>
          </p:cNvPr>
          <p:cNvSpPr>
            <a:spLocks noGrp="1"/>
          </p:cNvSpPr>
          <p:nvPr>
            <p:ph type="title" hasCustomPrompt="1"/>
          </p:nvPr>
        </p:nvSpPr>
        <p:spPr bwMode="white">
          <a:xfrm>
            <a:off x="192087" y="3811361"/>
            <a:ext cx="7631113" cy="1920526"/>
          </a:xfrm>
        </p:spPr>
        <p:txBody>
          <a:bodyPr lIns="365760"/>
          <a:lstStyle>
            <a:lvl1pPr>
              <a:defRPr sz="6600">
                <a:solidFill>
                  <a:schemeClr val="tx1"/>
                </a:solidFill>
              </a:defRPr>
            </a:lvl1pPr>
          </a:lstStyle>
          <a:p>
            <a:r>
              <a:rPr lang="en-CA"/>
              <a:t>Click to edit </a:t>
            </a:r>
            <a:r>
              <a:rPr lang="en-US"/>
              <a:t>section title</a:t>
            </a:r>
          </a:p>
        </p:txBody>
      </p:sp>
      <p:sp>
        <p:nvSpPr>
          <p:cNvPr id="13" name="Freeform: Shape 12">
            <a:extLst>
              <a:ext uri="{FF2B5EF4-FFF2-40B4-BE49-F238E27FC236}">
                <a16:creationId xmlns:a16="http://schemas.microsoft.com/office/drawing/2014/main" id="{B0D221F4-D5D7-BC0B-2A03-811887E4A130}"/>
              </a:ext>
            </a:extLst>
          </p:cNvPr>
          <p:cNvSpPr/>
          <p:nvPr userDrawn="1"/>
        </p:nvSpPr>
        <p:spPr>
          <a:xfrm>
            <a:off x="-7620" y="3614511"/>
            <a:ext cx="12207240" cy="6350"/>
          </a:xfrm>
          <a:custGeom>
            <a:avLst/>
            <a:gdLst>
              <a:gd name="csX0" fmla="*/ 14617700 w 14617700"/>
              <a:gd name="csY0" fmla="*/ 0 h 6350"/>
              <a:gd name="csX1" fmla="*/ 0 w 14617700"/>
              <a:gd name="csY1" fmla="*/ 0 h 6350"/>
            </a:gdLst>
            <a:ahLst/>
            <a:cxnLst>
              <a:cxn ang="0">
                <a:pos x="csX0" y="csY0"/>
              </a:cxn>
              <a:cxn ang="0">
                <a:pos x="csX1" y="csY1"/>
              </a:cxn>
            </a:cxnLst>
            <a:rect l="l" t="t" r="r" b="b"/>
            <a:pathLst>
              <a:path w="14617700" h="6350">
                <a:moveTo>
                  <a:pt x="14617700" y="0"/>
                </a:moveTo>
                <a:lnTo>
                  <a:pt x="0" y="0"/>
                </a:lnTo>
              </a:path>
            </a:pathLst>
          </a:custGeom>
          <a:noFill/>
          <a:ln w="9525" cap="flat">
            <a:solidFill>
              <a:srgbClr val="FFFFFF">
                <a:alpha val="50000"/>
              </a:srgbClr>
            </a:solidFill>
            <a:prstDash val="solid"/>
            <a:miter/>
          </a:ln>
        </p:spPr>
        <p:txBody>
          <a:bodyPr/>
          <a:lstStyle/>
          <a:p>
            <a:endParaRPr lang="en-US"/>
          </a:p>
        </p:txBody>
      </p:sp>
      <p:sp>
        <p:nvSpPr>
          <p:cNvPr id="9" name="Freeform: Shape 8">
            <a:extLst>
              <a:ext uri="{FF2B5EF4-FFF2-40B4-BE49-F238E27FC236}">
                <a16:creationId xmlns:a16="http://schemas.microsoft.com/office/drawing/2014/main" id="{3EED62A2-6F1F-7E8B-642F-3EBF3427222B}"/>
              </a:ext>
            </a:extLst>
          </p:cNvPr>
          <p:cNvSpPr/>
          <p:nvPr userDrawn="1"/>
        </p:nvSpPr>
        <p:spPr>
          <a:xfrm>
            <a:off x="8013700" y="0"/>
            <a:ext cx="6350" cy="6858000"/>
          </a:xfrm>
          <a:custGeom>
            <a:avLst/>
            <a:gdLst>
              <a:gd name="csX0" fmla="*/ 0 w 6350"/>
              <a:gd name="csY0" fmla="*/ 0 h 7239000"/>
              <a:gd name="csX1" fmla="*/ 0 w 6350"/>
              <a:gd name="csY1" fmla="*/ 7239000 h 7239000"/>
            </a:gdLst>
            <a:ahLst/>
            <a:cxnLst>
              <a:cxn ang="0">
                <a:pos x="csX0" y="csY0"/>
              </a:cxn>
              <a:cxn ang="0">
                <a:pos x="csX1" y="csY1"/>
              </a:cxn>
            </a:cxnLst>
            <a:rect l="l" t="t" r="r" b="b"/>
            <a:pathLst>
              <a:path w="6350" h="7239000">
                <a:moveTo>
                  <a:pt x="0" y="0"/>
                </a:moveTo>
                <a:lnTo>
                  <a:pt x="0" y="7239000"/>
                </a:lnTo>
              </a:path>
            </a:pathLst>
          </a:custGeom>
          <a:noFill/>
          <a:ln w="9525" cap="flat">
            <a:solidFill>
              <a:srgbClr val="FFFFFF">
                <a:alpha val="50000"/>
              </a:srgbClr>
            </a:solidFill>
            <a:prstDash val="solid"/>
            <a:miter/>
          </a:ln>
        </p:spPr>
        <p:txBody>
          <a:bodyPr/>
          <a:lstStyle/>
          <a:p>
            <a:endParaRPr lang="en-US"/>
          </a:p>
        </p:txBody>
      </p:sp>
      <p:sp>
        <p:nvSpPr>
          <p:cNvPr id="25" name="Text Placeholder 8">
            <a:extLst>
              <a:ext uri="{FF2B5EF4-FFF2-40B4-BE49-F238E27FC236}">
                <a16:creationId xmlns:a16="http://schemas.microsoft.com/office/drawing/2014/main" id="{D7515238-22C2-4127-0639-D59503A462F9}"/>
              </a:ext>
            </a:extLst>
          </p:cNvPr>
          <p:cNvSpPr>
            <a:spLocks noGrp="1"/>
          </p:cNvSpPr>
          <p:nvPr>
            <p:ph type="body" sz="quarter" idx="10" hasCustomPrompt="1"/>
          </p:nvPr>
        </p:nvSpPr>
        <p:spPr bwMode="white">
          <a:xfrm>
            <a:off x="8013700" y="190500"/>
            <a:ext cx="3805905" cy="620085"/>
          </a:xfrm>
        </p:spPr>
        <p:txBody>
          <a:bodyPr anchor="b"/>
          <a:lstStyle>
            <a:lvl1pPr>
              <a:defRPr sz="1200" cap="all"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Date or speaker details here</a:t>
            </a:r>
          </a:p>
        </p:txBody>
      </p:sp>
    </p:spTree>
    <p:extLst>
      <p:ext uri="{BB962C8B-B14F-4D97-AF65-F5344CB8AC3E}">
        <p14:creationId xmlns:p14="http://schemas.microsoft.com/office/powerpoint/2010/main" val="4414125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11018520"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Text Placeholder 4">
            <a:extLst>
              <a:ext uri="{FF2B5EF4-FFF2-40B4-BE49-F238E27FC236}">
                <a16:creationId xmlns:a16="http://schemas.microsoft.com/office/drawing/2014/main" id="{6E27CBDD-49E9-BBDF-550B-482E4E570E44}"/>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628179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mp; Non-bullete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A1363FF4-6EF0-D2BC-8DFE-19CC89CD9276}"/>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937527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Column Bullet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3" name="Text Placeholder 4">
            <a:extLst>
              <a:ext uri="{FF2B5EF4-FFF2-40B4-BE49-F238E27FC236}">
                <a16:creationId xmlns:a16="http://schemas.microsoft.com/office/drawing/2014/main" id="{CDC3595B-25C2-CF43-259D-75A3671E7098}"/>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241538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4">
            <a:extLst>
              <a:ext uri="{FF2B5EF4-FFF2-40B4-BE49-F238E27FC236}">
                <a16:creationId xmlns:a16="http://schemas.microsoft.com/office/drawing/2014/main" id="{3A3D27F9-7D19-8ECF-C50E-71D515E54BB8}"/>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999717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4">
            <a:extLst>
              <a:ext uri="{FF2B5EF4-FFF2-40B4-BE49-F238E27FC236}">
                <a16:creationId xmlns:a16="http://schemas.microsoft.com/office/drawing/2014/main" id="{C112CDB0-015D-94C2-ECEE-970711F59EB7}"/>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832130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CFADFBB8-E1C1-D5AB-8154-CBA2D9EFB6B9}"/>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 Placeholder 4">
            <a:extLst>
              <a:ext uri="{FF2B5EF4-FFF2-40B4-BE49-F238E27FC236}">
                <a16:creationId xmlns:a16="http://schemas.microsoft.com/office/drawing/2014/main" id="{A51E17F0-59B9-3EAE-0FC7-A1EBDE8F7BB3}"/>
              </a:ext>
            </a:extLst>
          </p:cNvPr>
          <p:cNvSpPr>
            <a:spLocks noGrp="1"/>
          </p:cNvSpPr>
          <p:nvPr>
            <p:ph type="body" sz="quarter" idx="18"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337152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496CCFA2-2D28-1617-4A3E-368924E94312}"/>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784772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8AB70484-C812-6F3C-92DD-F6B2E1A813CF}"/>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2401569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AA97F131-E501-E84F-7717-E61457B6D3AC}"/>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920951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1C7F46E5-D37F-3907-2D68-EF1AFE374892}"/>
              </a:ext>
            </a:extLst>
          </p:cNvPr>
          <p:cNvGraphicFramePr>
            <a:graphicFrameLocks/>
          </p:cNvGraphicFramePr>
          <p:nvPr userDrawn="1">
            <p:custDataLst>
              <p:tags r:id="rId1"/>
            </p:custDataLst>
            <p:extLst>
              <p:ext uri="{D42A27DB-BD31-4B8C-83A1-F6EECF244321}">
                <p14:modId xmlns:p14="http://schemas.microsoft.com/office/powerpoint/2010/main" val="27179475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5" progId="TCLayout.ActiveDocument.1">
                  <p:embed/>
                </p:oleObj>
              </mc:Choice>
              <mc:Fallback>
                <p:oleObj name="think-cell Slide" r:id="rId4" imgW="425" imgH="425" progId="TCLayout.ActiveDocument.1">
                  <p:embed/>
                  <p:pic>
                    <p:nvPicPr>
                      <p:cNvPr id="4" name="think-cell data - do not delete" hidden="1">
                        <a:extLst>
                          <a:ext uri="{FF2B5EF4-FFF2-40B4-BE49-F238E27FC236}">
                            <a16:creationId xmlns:a16="http://schemas.microsoft.com/office/drawing/2014/main" id="{1C7F46E5-D37F-3907-2D68-EF1AFE37489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3570401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evic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6583680"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5394960"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Text Placeholder 4">
            <a:extLst>
              <a:ext uri="{FF2B5EF4-FFF2-40B4-BE49-F238E27FC236}">
                <a16:creationId xmlns:a16="http://schemas.microsoft.com/office/drawing/2014/main" id="{6E27CBDD-49E9-BBDF-550B-482E4E570E44}"/>
              </a:ext>
            </a:extLst>
          </p:cNvPr>
          <p:cNvSpPr>
            <a:spLocks noGrp="1"/>
          </p:cNvSpPr>
          <p:nvPr>
            <p:ph type="body" sz="quarter" idx="11" hasCustomPrompt="1"/>
          </p:nvPr>
        </p:nvSpPr>
        <p:spPr>
          <a:xfrm>
            <a:off x="584200" y="292100"/>
            <a:ext cx="658368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
        <p:nvSpPr>
          <p:cNvPr id="7" name="Picture Placeholder 15">
            <a:extLst>
              <a:ext uri="{FF2B5EF4-FFF2-40B4-BE49-F238E27FC236}">
                <a16:creationId xmlns:a16="http://schemas.microsoft.com/office/drawing/2014/main" id="{D4F7535E-BABE-1B76-52D3-D100205F62BD}"/>
              </a:ext>
            </a:extLst>
          </p:cNvPr>
          <p:cNvSpPr>
            <a:spLocks noGrp="1"/>
          </p:cNvSpPr>
          <p:nvPr>
            <p:ph type="pic" sz="quarter" idx="12" hasCustomPrompt="1"/>
          </p:nvPr>
        </p:nvSpPr>
        <p:spPr>
          <a:xfrm>
            <a:off x="6343080" y="1866864"/>
            <a:ext cx="5544120" cy="3124272"/>
          </a:xfrm>
          <a:blipFill>
            <a:blip r:embed="rId2"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a:t>Drag &amp; drop your photo here or click or tap icon below to insert</a:t>
            </a:r>
          </a:p>
        </p:txBody>
      </p:sp>
    </p:spTree>
    <p:extLst>
      <p:ext uri="{BB962C8B-B14F-4D97-AF65-F5344CB8AC3E}">
        <p14:creationId xmlns:p14="http://schemas.microsoft.com/office/powerpoint/2010/main" val="2083569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888">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Devic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2875002"/>
            <a:ext cx="3840862" cy="1107996"/>
          </a:xfrm>
        </p:spPr>
        <p:txBody>
          <a:bodyPr anchor="ctr" anchorCtr="0"/>
          <a:lstStyle>
            <a:lvl1pPr>
              <a:defRPr>
                <a:solidFill>
                  <a:schemeClr val="tx1"/>
                </a:solidFill>
              </a:defRPr>
            </a:lvl1pPr>
          </a:lstStyle>
          <a:p>
            <a:r>
              <a:rPr lang="en-US"/>
              <a:t>Click to edit Master title style</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7" name="Picture Placeholder 15">
            <a:extLst>
              <a:ext uri="{FF2B5EF4-FFF2-40B4-BE49-F238E27FC236}">
                <a16:creationId xmlns:a16="http://schemas.microsoft.com/office/drawing/2014/main" id="{D4F7535E-BABE-1B76-52D3-D100205F62BD}"/>
              </a:ext>
            </a:extLst>
          </p:cNvPr>
          <p:cNvSpPr>
            <a:spLocks noGrp="1"/>
          </p:cNvSpPr>
          <p:nvPr>
            <p:ph type="pic" sz="quarter" idx="12" hasCustomPrompt="1"/>
          </p:nvPr>
        </p:nvSpPr>
        <p:spPr>
          <a:xfrm>
            <a:off x="5191125" y="1542284"/>
            <a:ext cx="6696075" cy="3773432"/>
          </a:xfrm>
          <a:blipFill>
            <a:blip r:embed="rId3"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a:t>Drag &amp; drop your photo here or click or tap icon below to insert</a:t>
            </a:r>
          </a:p>
        </p:txBody>
      </p:sp>
    </p:spTree>
    <p:extLst>
      <p:ext uri="{BB962C8B-B14F-4D97-AF65-F5344CB8AC3E}">
        <p14:creationId xmlns:p14="http://schemas.microsoft.com/office/powerpoint/2010/main" val="3972830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492443"/>
          </a:xfrm>
        </p:spPr>
        <p:txBody>
          <a:bodyPr/>
          <a:lstStyle>
            <a:lvl1pPr>
              <a:defRPr sz="3200"/>
            </a:lvl1pPr>
          </a:lstStyle>
          <a:p>
            <a:r>
              <a:rPr lang="en-US"/>
              <a:t>Click to edit Master title style</a:t>
            </a:r>
          </a:p>
        </p:txBody>
      </p:sp>
      <p:sp>
        <p:nvSpPr>
          <p:cNvPr id="3" name="Text Placeholder 4">
            <a:extLst>
              <a:ext uri="{FF2B5EF4-FFF2-40B4-BE49-F238E27FC236}">
                <a16:creationId xmlns:a16="http://schemas.microsoft.com/office/drawing/2014/main" id="{3134AA3C-2F0D-D667-86A9-3A48F0A2264F}"/>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64678401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tags" Target="../tags/tag1.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image" Target="../media/image1.emf"/><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EA78FF0-38B7-10C0-D077-A70B75BFDFCA}"/>
              </a:ext>
            </a:extLst>
          </p:cNvPr>
          <p:cNvGraphicFramePr>
            <a:graphicFrameLocks noChangeAspect="1"/>
          </p:cNvGraphicFramePr>
          <p:nvPr userDrawn="1">
            <p:custDataLst>
              <p:tags r:id="rId95"/>
            </p:custDataLst>
            <p:extLst>
              <p:ext uri="{D42A27DB-BD31-4B8C-83A1-F6EECF244321}">
                <p14:modId xmlns:p14="http://schemas.microsoft.com/office/powerpoint/2010/main" val="4150774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6" imgW="425" imgH="425" progId="TCLayout.ActiveDocument.1">
                  <p:embed/>
                </p:oleObj>
              </mc:Choice>
              <mc:Fallback>
                <p:oleObj name="think-cell Slide" r:id="rId96" imgW="425" imgH="425" progId="TCLayout.ActiveDocument.1">
                  <p:embed/>
                  <p:pic>
                    <p:nvPicPr>
                      <p:cNvPr id="5" name="think-cell data - do not delete" hidden="1">
                        <a:extLst>
                          <a:ext uri="{FF2B5EF4-FFF2-40B4-BE49-F238E27FC236}">
                            <a16:creationId xmlns:a16="http://schemas.microsoft.com/office/drawing/2014/main" id="{2EA78FF0-38B7-10C0-D077-A70B75BFDFCA}"/>
                          </a:ext>
                        </a:extLst>
                      </p:cNvPr>
                      <p:cNvPicPr/>
                      <p:nvPr/>
                    </p:nvPicPr>
                    <p:blipFill>
                      <a:blip r:embed="rId97"/>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038BAB53-E762-F03A-A298-1465DD590A6B}"/>
              </a:ext>
            </a:extLst>
          </p:cNvPr>
          <p:cNvSpPr>
            <a:spLocks noGrp="1"/>
          </p:cNvSpPr>
          <p:nvPr>
            <p:ph type="title"/>
          </p:nvPr>
        </p:nvSpPr>
        <p:spPr>
          <a:xfrm>
            <a:off x="192087" y="201725"/>
            <a:ext cx="11807825" cy="757130"/>
          </a:xfrm>
          <a:prstGeom prst="rect">
            <a:avLst/>
          </a:prstGeom>
        </p:spPr>
        <p:txBody>
          <a:bodyPr vert="horz" wrap="square" lIns="182880" tIns="91440" rIns="183600" bIns="0" rtlCol="0" anchor="t">
            <a:spAutoFit/>
          </a:bodyPr>
          <a:lstStyle/>
          <a:p>
            <a:pPr lvl="0"/>
            <a:r>
              <a:rPr lang="en-US"/>
              <a:t>Click to edit Master title style</a:t>
            </a:r>
          </a:p>
        </p:txBody>
      </p:sp>
      <p:sp>
        <p:nvSpPr>
          <p:cNvPr id="4" name="Text Placeholder 3">
            <a:extLst>
              <a:ext uri="{FF2B5EF4-FFF2-40B4-BE49-F238E27FC236}">
                <a16:creationId xmlns:a16="http://schemas.microsoft.com/office/drawing/2014/main" id="{282DD1BC-B934-38D6-C47F-1BD829BD7C14}"/>
              </a:ext>
            </a:extLst>
          </p:cNvPr>
          <p:cNvSpPr>
            <a:spLocks noGrp="1"/>
          </p:cNvSpPr>
          <p:nvPr>
            <p:ph type="body" idx="1"/>
          </p:nvPr>
        </p:nvSpPr>
        <p:spPr>
          <a:xfrm>
            <a:off x="192088" y="958855"/>
            <a:ext cx="11807824" cy="5710233"/>
          </a:xfrm>
          <a:prstGeom prst="rect">
            <a:avLst/>
          </a:prstGeom>
        </p:spPr>
        <p:txBody>
          <a:bodyPr vert="horz" wrap="square" lIns="183600" tIns="183600" rIns="183600" bIns="18360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Graphic 2">
            <a:extLst>
              <a:ext uri="{FF2B5EF4-FFF2-40B4-BE49-F238E27FC236}">
                <a16:creationId xmlns:a16="http://schemas.microsoft.com/office/drawing/2014/main" id="{ABE07F3B-3497-4CC4-97C0-E4F789C9B142}"/>
              </a:ext>
            </a:extLst>
          </p:cNvPr>
          <p:cNvPicPr>
            <a:picLocks noChangeAspect="1"/>
          </p:cNvPicPr>
          <p:nvPr userDrawn="1"/>
        </p:nvPicPr>
        <p:blipFill>
          <a:blip>
            <a:extLst>
              <a:ext uri="{96DAC541-7B7A-43D3-8B79-37D633B846F1}">
                <asvg:svgBlip xmlns:asvg="http://schemas.microsoft.com/office/drawing/2016/SVG/main" r:embed="rId98"/>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4043599614"/>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 id="2147483808" r:id="rId14"/>
    <p:sldLayoutId id="2147483809" r:id="rId15"/>
    <p:sldLayoutId id="2147483810" r:id="rId16"/>
    <p:sldLayoutId id="2147483811" r:id="rId17"/>
    <p:sldLayoutId id="2147483812" r:id="rId18"/>
    <p:sldLayoutId id="2147483813" r:id="rId19"/>
    <p:sldLayoutId id="2147483814" r:id="rId20"/>
    <p:sldLayoutId id="2147483815" r:id="rId21"/>
    <p:sldLayoutId id="2147483816" r:id="rId22"/>
    <p:sldLayoutId id="2147483817" r:id="rId23"/>
    <p:sldLayoutId id="2147483818" r:id="rId24"/>
    <p:sldLayoutId id="2147483819" r:id="rId25"/>
    <p:sldLayoutId id="2147483820" r:id="rId26"/>
    <p:sldLayoutId id="2147483821" r:id="rId27"/>
    <p:sldLayoutId id="2147483822" r:id="rId28"/>
    <p:sldLayoutId id="2147483823" r:id="rId29"/>
    <p:sldLayoutId id="2147483824" r:id="rId30"/>
    <p:sldLayoutId id="2147483825" r:id="rId31"/>
    <p:sldLayoutId id="2147483893" r:id="rId32"/>
    <p:sldLayoutId id="2147483865" r:id="rId33"/>
    <p:sldLayoutId id="2147483867" r:id="rId34"/>
    <p:sldLayoutId id="2147483869" r:id="rId35"/>
    <p:sldLayoutId id="2147483870" r:id="rId36"/>
    <p:sldLayoutId id="2147483871" r:id="rId37"/>
    <p:sldLayoutId id="2147483872" r:id="rId38"/>
    <p:sldLayoutId id="2147483873" r:id="rId39"/>
    <p:sldLayoutId id="2147483874" r:id="rId40"/>
    <p:sldLayoutId id="2147483875" r:id="rId41"/>
    <p:sldLayoutId id="2147483876" r:id="rId42"/>
    <p:sldLayoutId id="2147483877" r:id="rId43"/>
    <p:sldLayoutId id="2147483878" r:id="rId44"/>
    <p:sldLayoutId id="2147483826" r:id="rId45"/>
    <p:sldLayoutId id="2147483827" r:id="rId46"/>
    <p:sldLayoutId id="2147483828" r:id="rId47"/>
    <p:sldLayoutId id="2147483829" r:id="rId48"/>
    <p:sldLayoutId id="2147483830" r:id="rId49"/>
    <p:sldLayoutId id="2147483831" r:id="rId50"/>
    <p:sldLayoutId id="2147483832" r:id="rId51"/>
    <p:sldLayoutId id="2147483833" r:id="rId52"/>
    <p:sldLayoutId id="2147483834" r:id="rId53"/>
    <p:sldLayoutId id="2147483835" r:id="rId54"/>
    <p:sldLayoutId id="2147483836" r:id="rId55"/>
    <p:sldLayoutId id="2147483837" r:id="rId56"/>
    <p:sldLayoutId id="2147483838" r:id="rId57"/>
    <p:sldLayoutId id="2147483839" r:id="rId58"/>
    <p:sldLayoutId id="2147483840" r:id="rId59"/>
    <p:sldLayoutId id="2147483841" r:id="rId60"/>
    <p:sldLayoutId id="2147483842" r:id="rId61"/>
    <p:sldLayoutId id="2147483843" r:id="rId62"/>
    <p:sldLayoutId id="2147483844" r:id="rId63"/>
    <p:sldLayoutId id="2147483879" r:id="rId64"/>
    <p:sldLayoutId id="2147483880" r:id="rId65"/>
    <p:sldLayoutId id="2147483881" r:id="rId66"/>
    <p:sldLayoutId id="2147483882" r:id="rId67"/>
    <p:sldLayoutId id="2147483883" r:id="rId68"/>
    <p:sldLayoutId id="2147483884" r:id="rId69"/>
    <p:sldLayoutId id="2147483885" r:id="rId70"/>
    <p:sldLayoutId id="2147483886" r:id="rId71"/>
    <p:sldLayoutId id="2147483887" r:id="rId72"/>
    <p:sldLayoutId id="2147483888" r:id="rId73"/>
    <p:sldLayoutId id="2147483889" r:id="rId74"/>
    <p:sldLayoutId id="2147483890" r:id="rId75"/>
    <p:sldLayoutId id="2147483891" r:id="rId76"/>
    <p:sldLayoutId id="2147483892" r:id="rId77"/>
    <p:sldLayoutId id="2147483894" r:id="rId78"/>
    <p:sldLayoutId id="2147483866" r:id="rId79"/>
    <p:sldLayoutId id="2147483868" r:id="rId80"/>
    <p:sldLayoutId id="2147483845" r:id="rId81"/>
    <p:sldLayoutId id="2147483846" r:id="rId82"/>
    <p:sldLayoutId id="2147483847" r:id="rId83"/>
    <p:sldLayoutId id="2147483848" r:id="rId84"/>
    <p:sldLayoutId id="2147483849" r:id="rId85"/>
    <p:sldLayoutId id="2147483850" r:id="rId86"/>
    <p:sldLayoutId id="2147483851" r:id="rId87"/>
    <p:sldLayoutId id="2147483852" r:id="rId88"/>
    <p:sldLayoutId id="2147483853" r:id="rId89"/>
    <p:sldLayoutId id="2147483854" r:id="rId90"/>
    <p:sldLayoutId id="2147483855" r:id="rId91"/>
    <p:sldLayoutId id="2147483856" r:id="rId92"/>
    <p:sldLayoutId id="2147483895" r:id="rId9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lang="en-US" sz="4800" b="0" kern="1200" cap="none" spc="-50" baseline="0" dirty="0">
          <a:ln w="3175">
            <a:noFill/>
          </a:ln>
          <a:solidFill>
            <a:srgbClr val="3C3C3C"/>
          </a:solidFill>
          <a:effectLst/>
          <a:latin typeface="+mj-lt"/>
          <a:ea typeface="+mn-ea"/>
          <a:cs typeface="Segoe Sans Display" pitchFamily="2" charset="0"/>
        </a:defRPr>
      </a:lvl1pPr>
    </p:titleStyle>
    <p:bodyStyle>
      <a:lvl1pPr marL="0" indent="0" algn="l" defTabSz="914400" rtl="0" eaLnBrk="1" latinLnBrk="0" hangingPunct="1">
        <a:lnSpc>
          <a:spcPct val="90000"/>
        </a:lnSpc>
        <a:spcBef>
          <a:spcPts val="1000"/>
        </a:spcBef>
        <a:buFontTx/>
        <a:buNone/>
        <a:tabLst/>
        <a:defRPr lang="en-US" sz="2800" kern="1200" spc="0" baseline="0" smtClean="0">
          <a:solidFill>
            <a:srgbClr val="3C3C3C"/>
          </a:solidFill>
          <a:latin typeface="+mn-lt"/>
          <a:ea typeface="+mn-ea"/>
          <a:cs typeface="Segoe Sans Display" pitchFamily="2" charset="0"/>
        </a:defRPr>
      </a:lvl1pPr>
      <a:lvl2pPr marL="238125" indent="-238125" algn="l" defTabSz="914400" rtl="0" eaLnBrk="1" latinLnBrk="0" hangingPunct="1">
        <a:lnSpc>
          <a:spcPct val="90000"/>
        </a:lnSpc>
        <a:spcBef>
          <a:spcPts val="500"/>
        </a:spcBef>
        <a:buFont typeface="Arial" panose="020B0604020202020204" pitchFamily="34" charset="0"/>
        <a:buChar char="•"/>
        <a:tabLst/>
        <a:defRPr lang="en-US" sz="2000" kern="1200" spc="0" baseline="0" smtClean="0">
          <a:solidFill>
            <a:srgbClr val="3C3C3C"/>
          </a:solidFill>
          <a:latin typeface="+mn-lt"/>
          <a:ea typeface="+mn-ea"/>
          <a:cs typeface="Segoe Sans Display" pitchFamily="2" charset="0"/>
        </a:defRPr>
      </a:lvl2pPr>
      <a:lvl3pPr marL="490538" indent="-231775" algn="l" defTabSz="914400" rtl="0" eaLnBrk="1" latinLnBrk="0" hangingPunct="1">
        <a:lnSpc>
          <a:spcPct val="90000"/>
        </a:lnSpc>
        <a:spcBef>
          <a:spcPts val="500"/>
        </a:spcBef>
        <a:buFont typeface="Arial" panose="020B0604020202020204" pitchFamily="34" charset="0"/>
        <a:buChar char="•"/>
        <a:tabLst/>
        <a:defRPr lang="en-US" sz="1600" kern="1200" spc="0" baseline="0" smtClean="0">
          <a:solidFill>
            <a:srgbClr val="3C3C3C"/>
          </a:solidFill>
          <a:latin typeface="+mn-lt"/>
          <a:ea typeface="+mn-ea"/>
          <a:cs typeface="Segoe Sans Display" pitchFamily="2" charset="0"/>
        </a:defRPr>
      </a:lvl3pPr>
      <a:lvl4pPr marL="757238" indent="-231775" algn="l" defTabSz="914400" rtl="0" eaLnBrk="1" latinLnBrk="0" hangingPunct="1">
        <a:lnSpc>
          <a:spcPct val="90000"/>
        </a:lnSpc>
        <a:spcBef>
          <a:spcPts val="500"/>
        </a:spcBef>
        <a:buFont typeface="Arial" panose="020B0604020202020204" pitchFamily="34" charset="0"/>
        <a:buChar char="•"/>
        <a:tabLst/>
        <a:defRPr lang="en-US" sz="1400" kern="1200" spc="0" baseline="0" smtClean="0">
          <a:solidFill>
            <a:srgbClr val="3C3C3C"/>
          </a:solidFill>
          <a:latin typeface="+mn-lt"/>
          <a:ea typeface="+mn-ea"/>
          <a:cs typeface="Segoe Sans Display" pitchFamily="2" charset="0"/>
        </a:defRPr>
      </a:lvl4pPr>
      <a:lvl5pPr marL="1023938" indent="-233363" algn="l" defTabSz="914400" rtl="0" eaLnBrk="1" latinLnBrk="0" hangingPunct="1">
        <a:lnSpc>
          <a:spcPct val="90000"/>
        </a:lnSpc>
        <a:spcBef>
          <a:spcPts val="500"/>
        </a:spcBef>
        <a:buFont typeface="Arial" panose="020B0604020202020204" pitchFamily="34" charset="0"/>
        <a:buChar char="•"/>
        <a:tabLst/>
        <a:defRPr lang="en-US" sz="1400" kern="1200" spc="0" baseline="0">
          <a:solidFill>
            <a:srgbClr val="3C3C3C"/>
          </a:solidFill>
          <a:latin typeface="+mn-lt"/>
          <a:ea typeface="+mn-ea"/>
          <a:cs typeface="Segoe Sans Display"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5ACBF0"/>
          </p15:clr>
        </p15:guide>
        <p15:guide id="2" pos="3840">
          <p15:clr>
            <a:srgbClr val="5ACBF0"/>
          </p15:clr>
        </p15:guide>
        <p15:guide id="3" pos="121">
          <p15:clr>
            <a:srgbClr val="F26B43"/>
          </p15:clr>
        </p15:guide>
        <p15:guide id="4" pos="7559">
          <p15:clr>
            <a:srgbClr val="F26B43"/>
          </p15:clr>
        </p15:guide>
        <p15:guide id="5" orient="horz" pos="119">
          <p15:clr>
            <a:srgbClr val="F26B43"/>
          </p15:clr>
        </p15:guide>
        <p15:guide id="6" orient="horz" pos="4201">
          <p15:clr>
            <a:srgbClr val="F26B43"/>
          </p15:clr>
        </p15:guide>
        <p15:guide id="7" orient="horz" pos="4008">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3.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93.xml"/><Relationship Id="rId4" Type="http://schemas.openxmlformats.org/officeDocument/2006/relationships/hyperlink" Target="https://learn.microsoft.com/en-us/microsoft-365/admin/manage/agent-roles-perm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93.xml"/><Relationship Id="rId5" Type="http://schemas.openxmlformats.org/officeDocument/2006/relationships/hyperlink" Target="https://www.microsoft.com/en-us/security/security-insider/emerging-trends/cyber-pulse-ai-security-report" TargetMode="External"/><Relationship Id="rId4" Type="http://schemas.openxmlformats.org/officeDocument/2006/relationships/hyperlink" Target="https://www.microsoft.com/en-us/worklab/work-trend-index/agents-human-agency-and-the-opportunity-for-every-organization#wti2026-modular-worklab-chapter-hero-c66a00cc"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93.xml"/><Relationship Id="rId4" Type="http://schemas.openxmlformats.org/officeDocument/2006/relationships/hyperlink" Target="https://learn.microsoft.com/en-us/microsoft-agent-365/overview"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9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9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hemeOverride" Target="../theme/themeOverride1.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93.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3.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93.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93.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9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93.xml"/><Relationship Id="rId4" Type="http://schemas.openxmlformats.org/officeDocument/2006/relationships/hyperlink" Target="https://learn.microsoft.com/en-us/microsoft-agent-365/developer/"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93.xml"/><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93.xml"/><Relationship Id="rId6" Type="http://schemas.openxmlformats.org/officeDocument/2006/relationships/hyperlink" Target="https://learn.microsoft.com/en-us/microsoft-365/admin/manage/agent-shadow-ai?view=o365-worldwide" TargetMode="External"/><Relationship Id="rId5" Type="http://schemas.openxmlformats.org/officeDocument/2006/relationships/image" Target="../media/image28.pn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93.xml"/><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93.xml"/><Relationship Id="rId6" Type="http://schemas.openxmlformats.org/officeDocument/2006/relationships/hyperlink" Target="https://learn.microsoft.com/en-us/entra/agent-id" TargetMode="External"/><Relationship Id="rId5" Type="http://schemas.openxmlformats.org/officeDocument/2006/relationships/hyperlink" Target="https://learn.microsoft.com/en-us/microsoft-365/admin/manage/agent-registry" TargetMode="Externa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microsoft.com/office/2018/10/relationships/comments" Target="../comments/modernComment_7FFFFFD6_1DF804D0.xml"/><Relationship Id="rId2" Type="http://schemas.openxmlformats.org/officeDocument/2006/relationships/notesSlide" Target="../notesSlides/notesSlide18.xml"/><Relationship Id="rId1" Type="http://schemas.openxmlformats.org/officeDocument/2006/relationships/slideLayout" Target="../slideLayouts/slideLayout93.xml"/><Relationship Id="rId6" Type="http://schemas.openxmlformats.org/officeDocument/2006/relationships/image" Target="../media/image32.png"/><Relationship Id="rId5" Type="http://schemas.openxmlformats.org/officeDocument/2006/relationships/hyperlink" Target="https://learn.microsoft.com/en-us/purview/ai-agent-365" TargetMode="Externa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93.xml"/><Relationship Id="rId5" Type="http://schemas.openxmlformats.org/officeDocument/2006/relationships/hyperlink" Target="https://learn.microsoft.com/en-us/intune/fundamentals/role-based-access-control/overview" TargetMode="Externa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93.xml"/><Relationship Id="rId6" Type="http://schemas.openxmlformats.org/officeDocument/2006/relationships/image" Target="../media/image33.png"/><Relationship Id="rId5" Type="http://schemas.openxmlformats.org/officeDocument/2006/relationships/hyperlink" Target="https://learn.microsoft.com/en-us/microsoft-agent-365/developer/observability" TargetMode="External"/><Relationship Id="rId4" Type="http://schemas.openxmlformats.org/officeDocument/2006/relationships/hyperlink" Target="https://learn.microsoft.com/en-us/microsoft-agent-365/admin/monitor-agent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93.xml"/><Relationship Id="rId6" Type="http://schemas.openxmlformats.org/officeDocument/2006/relationships/hyperlink" Target="https://learn.microsoft.com/en-us/microsoft-agent-365/developer/observability" TargetMode="External"/><Relationship Id="rId5" Type="http://schemas.openxmlformats.org/officeDocument/2006/relationships/hyperlink" Target="https://learn.microsoft.com/en-us/microsoft-agent-365/admin/monitor-agents" TargetMode="Externa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9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93.xml"/><Relationship Id="rId5" Type="http://schemas.openxmlformats.org/officeDocument/2006/relationships/image" Target="../media/image39.pn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93.xml"/><Relationship Id="rId5" Type="http://schemas.openxmlformats.org/officeDocument/2006/relationships/image" Target="../media/image41.pn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93.xml"/><Relationship Id="rId5" Type="http://schemas.openxmlformats.org/officeDocument/2006/relationships/image" Target="../media/image43.png"/><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microsoft.com/office/2018/10/relationships/comments" Target="../comments/modernComment_7FFFFFE0_7408D7BE.xml"/><Relationship Id="rId7" Type="http://schemas.openxmlformats.org/officeDocument/2006/relationships/image" Target="../media/image46.svg"/><Relationship Id="rId2" Type="http://schemas.openxmlformats.org/officeDocument/2006/relationships/notesSlide" Target="../notesSlides/notesSlide28.xml"/><Relationship Id="rId1" Type="http://schemas.openxmlformats.org/officeDocument/2006/relationships/slideLayout" Target="../slideLayouts/slideLayout93.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93.xml"/><Relationship Id="rId5" Type="http://schemas.openxmlformats.org/officeDocument/2006/relationships/image" Target="../media/image48.png"/><Relationship Id="rId4" Type="http://schemas.openxmlformats.org/officeDocument/2006/relationships/image" Target="../media/image47.svg"/></Relationships>
</file>

<file path=ppt/slides/_rels/slide33.xml.rels><?xml version="1.0" encoding="UTF-8" standalone="yes"?>
<Relationships xmlns="http://schemas.openxmlformats.org/package/2006/relationships"><Relationship Id="rId3" Type="http://schemas.microsoft.com/office/2018/10/relationships/comments" Target="../comments/modernComment_7FFFFFE2_27B70F22.xml"/><Relationship Id="rId2" Type="http://schemas.openxmlformats.org/officeDocument/2006/relationships/notesSlide" Target="../notesSlides/notesSlide30.xml"/><Relationship Id="rId1" Type="http://schemas.openxmlformats.org/officeDocument/2006/relationships/slideLayout" Target="../slideLayouts/slideLayout93.xml"/><Relationship Id="rId5" Type="http://schemas.openxmlformats.org/officeDocument/2006/relationships/image" Target="../media/image49.png"/><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93.xml"/></Relationships>
</file>

<file path=ppt/slides/_rels/slide36.xml.rels><?xml version="1.0" encoding="UTF-8" standalone="yes"?>
<Relationships xmlns="http://schemas.openxmlformats.org/package/2006/relationships"><Relationship Id="rId3" Type="http://schemas.openxmlformats.org/officeDocument/2006/relationships/hyperlink" Target="https://learn.microsoft.com/en-us/microsoft-agent-365/" TargetMode="External"/><Relationship Id="rId2" Type="http://schemas.openxmlformats.org/officeDocument/2006/relationships/notesSlide" Target="../notesSlides/notesSlide33.xml"/><Relationship Id="rId1" Type="http://schemas.openxmlformats.org/officeDocument/2006/relationships/slideLayout" Target="../slideLayouts/slideLayout93.xml"/><Relationship Id="rId4" Type="http://schemas.openxmlformats.org/officeDocument/2006/relationships/hyperlink" Target="https://www.microsoft.com/insidetrack/blog/implementing-agent-365-how-were-governing-and-managing-ai-agents-at-microsoft/" TargetMode="External"/></Relationships>
</file>

<file path=ppt/slides/_rels/slide37.xml.rels><?xml version="1.0" encoding="UTF-8" standalone="yes"?>
<Relationships xmlns="http://schemas.openxmlformats.org/package/2006/relationships"><Relationship Id="rId8" Type="http://schemas.openxmlformats.org/officeDocument/2006/relationships/hyperlink" Target="https://admin.microsoft.com/" TargetMode="External"/><Relationship Id="rId3" Type="http://schemas.openxmlformats.org/officeDocument/2006/relationships/notesSlide" Target="../notesSlides/notesSlide34.xml"/><Relationship Id="rId7" Type="http://schemas.openxmlformats.org/officeDocument/2006/relationships/hyperlink" Target="https://partner.microsoft.com/en-us/partnership/find-a-partner" TargetMode="External"/><Relationship Id="rId12" Type="http://schemas.openxmlformats.org/officeDocument/2006/relationships/hyperlink" Target="https://learningpath.microsoft.com/12641" TargetMode="External"/><Relationship Id="rId2" Type="http://schemas.openxmlformats.org/officeDocument/2006/relationships/slideLayout" Target="../slideLayouts/slideLayout93.xml"/><Relationship Id="rId1" Type="http://schemas.openxmlformats.org/officeDocument/2006/relationships/themeOverride" Target="../theme/themeOverride2.xml"/><Relationship Id="rId6" Type="http://schemas.openxmlformats.org/officeDocument/2006/relationships/hyperlink" Target="https://www.microsoft.com/en-us/fasttrack/microsoft-365" TargetMode="External"/><Relationship Id="rId11" Type="http://schemas.openxmlformats.org/officeDocument/2006/relationships/hyperlink" Target="https://adoption.microsoft.com/en-us/ai-agents/microsoft-agent-365/" TargetMode="External"/><Relationship Id="rId5" Type="http://schemas.openxmlformats.org/officeDocument/2006/relationships/image" Target="../media/image17.jpeg"/><Relationship Id="rId10" Type="http://schemas.openxmlformats.org/officeDocument/2006/relationships/hyperlink" Target="https://learn.microsoft.com/en-us/training/modules/agent-365-get-started/" TargetMode="External"/><Relationship Id="rId4" Type="http://schemas.microsoft.com/office/2018/10/relationships/comments" Target="../comments/modernComment_7FFFFFE6_C025B138.xml"/><Relationship Id="rId9" Type="http://schemas.openxmlformats.org/officeDocument/2006/relationships/hyperlink" Target="https://learn.microsoft.com/en-us/microsoft-agent-365/get-started"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8" Type="http://schemas.openxmlformats.org/officeDocument/2006/relationships/hyperlink" Target="https://learn.microsoft.com/en-us/microsoft-365/admin/manage/agent-roles-perms" TargetMode="External"/><Relationship Id="rId13" Type="http://schemas.openxmlformats.org/officeDocument/2006/relationships/hyperlink" Target="https://learn.microsoft.com/en-us/microsoft-agent-365/developer/" TargetMode="External"/><Relationship Id="rId18" Type="http://schemas.openxmlformats.org/officeDocument/2006/relationships/hyperlink" Target="https://learn.microsoft.com/en-us/defender-xdr/security-for-ai/ai-agent-detection-protection" TargetMode="External"/><Relationship Id="rId3" Type="http://schemas.openxmlformats.org/officeDocument/2006/relationships/notesSlide" Target="../notesSlides/notesSlide36.xml"/><Relationship Id="rId21" Type="http://schemas.openxmlformats.org/officeDocument/2006/relationships/hyperlink" Target="https://www.microsoft.com/insidetrack/blog/implementing-agent-365-how-were-governing-and-managing-ai-agents-at-microsoft/" TargetMode="External"/><Relationship Id="rId7" Type="http://schemas.openxmlformats.org/officeDocument/2006/relationships/hyperlink" Target="https://learn.microsoft.com/en-us/microsoft-365/admin/manage/agent-365-overview" TargetMode="External"/><Relationship Id="rId12" Type="http://schemas.openxmlformats.org/officeDocument/2006/relationships/hyperlink" Target="https://learn.microsoft.com/en-us/microsoft-agent-365/developer/observability" TargetMode="External"/><Relationship Id="rId17" Type="http://schemas.openxmlformats.org/officeDocument/2006/relationships/hyperlink" Target="https://learn.microsoft.com/en-us/purview/developer/" TargetMode="External"/><Relationship Id="rId2" Type="http://schemas.openxmlformats.org/officeDocument/2006/relationships/slideLayout" Target="../slideLayouts/slideLayout93.xml"/><Relationship Id="rId16" Type="http://schemas.openxmlformats.org/officeDocument/2006/relationships/hyperlink" Target="https://learn.microsoft.com/en-us/purview/ai-agent-365" TargetMode="External"/><Relationship Id="rId20" Type="http://schemas.openxmlformats.org/officeDocument/2006/relationships/hyperlink" Target="https://learn.microsoft.com/en-us/viva/insights/org-team-insights/agent-dashboard" TargetMode="External"/><Relationship Id="rId1" Type="http://schemas.openxmlformats.org/officeDocument/2006/relationships/themeOverride" Target="../theme/themeOverride3.xml"/><Relationship Id="rId6" Type="http://schemas.openxmlformats.org/officeDocument/2006/relationships/hyperlink" Target="https://learn.microsoft.com/en-us/microsoft-agent-365/overview" TargetMode="External"/><Relationship Id="rId11" Type="http://schemas.openxmlformats.org/officeDocument/2006/relationships/hyperlink" Target="https://learn.microsoft.com/en-us/microsoft-agent-365/admin/monitor-agents" TargetMode="External"/><Relationship Id="rId5" Type="http://schemas.openxmlformats.org/officeDocument/2006/relationships/image" Target="../media/image17.jpeg"/><Relationship Id="rId15" Type="http://schemas.openxmlformats.org/officeDocument/2006/relationships/hyperlink" Target="https://learn.microsoft.com/en-us/entra/agent-id/what-is-microsoft-entra-agent-id" TargetMode="External"/><Relationship Id="rId10" Type="http://schemas.openxmlformats.org/officeDocument/2006/relationships/hyperlink" Target="https://learn.microsoft.com/en-us/microsoft-365/admin/manage/agent-shadow-ai?view=o365-worldwide" TargetMode="External"/><Relationship Id="rId19" Type="http://schemas.openxmlformats.org/officeDocument/2006/relationships/hyperlink" Target="https://learn.microsoft.com/en-us/intune/fundamentals/role-based-access-control/overview" TargetMode="External"/><Relationship Id="rId4" Type="http://schemas.microsoft.com/office/2018/10/relationships/comments" Target="../comments/modernComment_7FFFFFE8_7859703C.xml"/><Relationship Id="rId9" Type="http://schemas.openxmlformats.org/officeDocument/2006/relationships/hyperlink" Target="https://learn.microsoft.com/en-us/microsoft-365/admin/manage/agent-registry" TargetMode="External"/><Relationship Id="rId14" Type="http://schemas.openxmlformats.org/officeDocument/2006/relationships/hyperlink" Target="https://learn.microsoft.com/en-us/entra/agent-id" TargetMode="Externa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93.xml"/><Relationship Id="rId1" Type="http://schemas.openxmlformats.org/officeDocument/2006/relationships/themeOverride" Target="../theme/themeOverride4.xml"/><Relationship Id="rId6" Type="http://schemas.openxmlformats.org/officeDocument/2006/relationships/hyperlink" Target="https://learn.microsoft.com/en-us/purview/developer/" TargetMode="External"/><Relationship Id="rId5" Type="http://schemas.openxmlformats.org/officeDocument/2006/relationships/image" Target="../media/image17.jpeg"/><Relationship Id="rId4" Type="http://schemas.microsoft.com/office/2018/10/relationships/comments" Target="../comments/modernComment_7FFFFFE9_26C89988.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93.xml"/><Relationship Id="rId1" Type="http://schemas.openxmlformats.org/officeDocument/2006/relationships/themeOverride" Target="../theme/themeOverride5.xml"/><Relationship Id="rId6" Type="http://schemas.openxmlformats.org/officeDocument/2006/relationships/hyperlink" Target="https://learn.microsoft.com/en-us/entra/agent-id/what-is-microsoft-entra-agent-id" TargetMode="External"/><Relationship Id="rId5" Type="http://schemas.openxmlformats.org/officeDocument/2006/relationships/image" Target="../media/image17.jpeg"/><Relationship Id="rId4" Type="http://schemas.microsoft.com/office/2018/10/relationships/comments" Target="../comments/modernComment_7FFFFFEA_1BA501CC.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93.xml"/><Relationship Id="rId1" Type="http://schemas.openxmlformats.org/officeDocument/2006/relationships/themeOverride" Target="../theme/themeOverride6.xml"/><Relationship Id="rId5" Type="http://schemas.openxmlformats.org/officeDocument/2006/relationships/image" Target="../media/image50.png"/><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161" name="Text 159"/>
          <p:cNvSpPr/>
          <p:nvPr/>
        </p:nvSpPr>
        <p:spPr>
          <a:xfrm>
            <a:off x="10157927" y="6399752"/>
            <a:ext cx="1855749" cy="138499"/>
          </a:xfrm>
          <a:prstGeom prst="rect">
            <a:avLst/>
          </a:prstGeom>
          <a:noFill/>
          <a:ln/>
        </p:spPr>
        <p:txBody>
          <a:bodyPr wrap="square" lIns="0" tIns="0" rIns="91440" bIns="0" rtlCol="0" anchor="ctr">
            <a:spAutoFit/>
          </a:bodyPr>
          <a:lstStyle/>
          <a:p>
            <a:pPr marL="0" indent="0" algn="r">
              <a:buNone/>
            </a:pPr>
            <a:r>
              <a:rPr lang="en-US" sz="900" kern="0">
                <a:solidFill>
                  <a:schemeClr val="accent4"/>
                </a:solidFill>
                <a:latin typeface="Segoe Sans Display Semibold" pitchFamily="2" charset="0"/>
                <a:ea typeface="Segoe UI" pitchFamily="34" charset="-122"/>
                <a:cs typeface="Segoe Sans Display Semibold" pitchFamily="2" charset="0"/>
              </a:rPr>
              <a:t>AGENT</a:t>
            </a:r>
            <a:r>
              <a:rPr lang="en-US" sz="900" b="1" kern="0">
                <a:solidFill>
                  <a:schemeClr val="accent4"/>
                </a:solidFill>
                <a:latin typeface="Segoe UI" pitchFamily="34" charset="0"/>
                <a:ea typeface="Segoe UI" pitchFamily="34" charset="-122"/>
                <a:cs typeface="Segoe UI" pitchFamily="34" charset="-120"/>
              </a:rPr>
              <a:t> 365</a:t>
            </a:r>
            <a:endParaRPr lang="en-US" sz="900">
              <a:solidFill>
                <a:schemeClr val="accent4"/>
              </a:solidFill>
            </a:endParaRPr>
          </a:p>
        </p:txBody>
      </p:sp>
      <p:sp>
        <p:nvSpPr>
          <p:cNvPr id="164" name="Title 163">
            <a:extLst>
              <a:ext uri="{FF2B5EF4-FFF2-40B4-BE49-F238E27FC236}">
                <a16:creationId xmlns:a16="http://schemas.microsoft.com/office/drawing/2014/main" id="{9B40967A-8CFC-5EC4-7995-70CB60DBF379}"/>
              </a:ext>
            </a:extLst>
          </p:cNvPr>
          <p:cNvSpPr>
            <a:spLocks noGrp="1"/>
          </p:cNvSpPr>
          <p:nvPr>
            <p:ph type="title"/>
          </p:nvPr>
        </p:nvSpPr>
        <p:spPr>
          <a:xfrm>
            <a:off x="190500" y="1056568"/>
            <a:ext cx="5530850" cy="1329595"/>
          </a:xfrm>
        </p:spPr>
        <p:txBody>
          <a:bodyPr wrap="square" lIns="182880" tIns="0" rIns="0" bIns="0">
            <a:spAutoFit/>
          </a:bodyPr>
          <a:lstStyle/>
          <a:p>
            <a:r>
              <a:rPr lang="en-IN" sz="4800"/>
              <a:t>Agent Observability Playbook</a:t>
            </a:r>
          </a:p>
        </p:txBody>
      </p:sp>
      <p:sp>
        <p:nvSpPr>
          <p:cNvPr id="168" name="Text 156">
            <a:extLst>
              <a:ext uri="{FF2B5EF4-FFF2-40B4-BE49-F238E27FC236}">
                <a16:creationId xmlns:a16="http://schemas.microsoft.com/office/drawing/2014/main" id="{235E28CB-32FC-66D6-D681-B623E7F7539A}"/>
              </a:ext>
            </a:extLst>
          </p:cNvPr>
          <p:cNvSpPr/>
          <p:nvPr/>
        </p:nvSpPr>
        <p:spPr>
          <a:xfrm>
            <a:off x="192088" y="2663540"/>
            <a:ext cx="5712954" cy="307777"/>
          </a:xfrm>
          <a:prstGeom prst="rect">
            <a:avLst/>
          </a:prstGeom>
          <a:noFill/>
          <a:ln/>
        </p:spPr>
        <p:txBody>
          <a:bodyPr wrap="square" lIns="182880" tIns="0" rIns="0" bIns="0" rtlCol="0" anchor="ctr">
            <a:spAutoFit/>
          </a:bodyPr>
          <a:lstStyle/>
          <a:p>
            <a:r>
              <a:rPr lang="en-US" sz="2000">
                <a:solidFill>
                  <a:schemeClr val="accent4"/>
                </a:solidFill>
                <a:latin typeface="Segoe Sans Display Semibold" pitchFamily="2" charset="0"/>
                <a:cs typeface="Segoe Sans Display Semibold" pitchFamily="2" charset="0"/>
              </a:rPr>
              <a:t>For AI &amp; IT admins and AI business leaders</a:t>
            </a:r>
            <a:endParaRPr lang="en-US" sz="1600">
              <a:solidFill>
                <a:schemeClr val="accent4"/>
              </a:solidFill>
              <a:latin typeface="Segoe Sans Display Semibold" pitchFamily="2" charset="0"/>
              <a:cs typeface="Segoe Sans Display Semibold" pitchFamily="2" charset="0"/>
            </a:endParaRPr>
          </a:p>
        </p:txBody>
      </p:sp>
      <p:sp>
        <p:nvSpPr>
          <p:cNvPr id="169" name="Text 157">
            <a:extLst>
              <a:ext uri="{FF2B5EF4-FFF2-40B4-BE49-F238E27FC236}">
                <a16:creationId xmlns:a16="http://schemas.microsoft.com/office/drawing/2014/main" id="{830D59A9-FE79-6C71-6ADC-7135682E3B4D}"/>
              </a:ext>
            </a:extLst>
          </p:cNvPr>
          <p:cNvSpPr/>
          <p:nvPr/>
        </p:nvSpPr>
        <p:spPr>
          <a:xfrm>
            <a:off x="192088" y="3043342"/>
            <a:ext cx="5712954" cy="646331"/>
          </a:xfrm>
          <a:prstGeom prst="rect">
            <a:avLst/>
          </a:prstGeom>
          <a:noFill/>
          <a:ln/>
        </p:spPr>
        <p:txBody>
          <a:bodyPr wrap="square" lIns="182880" tIns="0" rIns="0" bIns="0" rtlCol="0" anchor="ctr">
            <a:spAutoFit/>
          </a:bodyPr>
          <a:lstStyle/>
          <a:p>
            <a:r>
              <a:rPr lang="en-US" sz="1400" i="1">
                <a:ea typeface="Segoe UI"/>
                <a:cs typeface="Segoe UI"/>
              </a:rPr>
              <a:t>A practical guide covering </a:t>
            </a:r>
            <a:r>
              <a:rPr lang="en-US" sz="1400" b="0" i="1" u="none" strike="noStrike" baseline="0">
                <a:ea typeface="Segoe UI"/>
                <a:cs typeface="Segoe UI"/>
              </a:rPr>
              <a:t>what agent observability is, why you </a:t>
            </a:r>
            <a:r>
              <a:rPr lang="en-US" sz="1400" i="1">
                <a:ea typeface="Segoe UI"/>
                <a:cs typeface="Segoe UI"/>
              </a:rPr>
              <a:t>need an</a:t>
            </a:r>
            <a:r>
              <a:rPr lang="en-US" sz="1400" b="0" i="1" u="none" strike="noStrike" baseline="0">
                <a:ea typeface="Segoe UI"/>
                <a:cs typeface="Segoe UI"/>
              </a:rPr>
              <a:t> </a:t>
            </a:r>
            <a:r>
              <a:rPr lang="en-US" sz="1400" i="1">
                <a:ea typeface="Segoe UI"/>
                <a:cs typeface="Segoe UI"/>
              </a:rPr>
              <a:t>agent observability program, </a:t>
            </a:r>
            <a:r>
              <a:rPr lang="en-US" sz="1400" b="0" i="1" u="none" strike="noStrike" baseline="0">
                <a:ea typeface="Segoe UI"/>
                <a:cs typeface="Segoe UI"/>
              </a:rPr>
              <a:t>the roles involved, and how to stand up </a:t>
            </a:r>
            <a:r>
              <a:rPr lang="en-US" sz="1400" i="1">
                <a:ea typeface="Segoe UI"/>
                <a:cs typeface="Segoe UI"/>
              </a:rPr>
              <a:t>the program</a:t>
            </a:r>
            <a:r>
              <a:rPr lang="en-US" sz="1400" b="0" i="1" u="none" strike="noStrike" baseline="0">
                <a:ea typeface="Segoe UI"/>
                <a:cs typeface="Segoe UI"/>
              </a:rPr>
              <a:t>.</a:t>
            </a:r>
            <a:r>
              <a:rPr lang="en-US" sz="1400" b="0" i="1">
                <a:ea typeface="Segoe UI"/>
                <a:cs typeface="Segoe UI"/>
              </a:rPr>
              <a:t>​</a:t>
            </a:r>
            <a:endParaRPr lang="en-US" sz="1400" i="1">
              <a:cs typeface="Segoe UI"/>
            </a:endParaRPr>
          </a:p>
        </p:txBody>
      </p:sp>
      <p:pic>
        <p:nvPicPr>
          <p:cNvPr id="10" name="Picture 9">
            <a:extLst>
              <a:ext uri="{FF2B5EF4-FFF2-40B4-BE49-F238E27FC236}">
                <a16:creationId xmlns:a16="http://schemas.microsoft.com/office/drawing/2014/main" id="{4005329B-ED03-3BB7-DAD9-D6BA7AC369AF}"/>
              </a:ext>
            </a:extLst>
          </p:cNvPr>
          <p:cNvPicPr>
            <a:picLocks noChangeAspect="1"/>
          </p:cNvPicPr>
          <p:nvPr/>
        </p:nvPicPr>
        <p:blipFill>
          <a:blip r:embed="rId3"/>
          <a:stretch>
            <a:fillRect/>
          </a:stretch>
        </p:blipFill>
        <p:spPr>
          <a:xfrm>
            <a:off x="307638" y="4018950"/>
            <a:ext cx="5652646" cy="622900"/>
          </a:xfrm>
          <a:prstGeom prst="rect">
            <a:avLst/>
          </a:prstGeom>
        </p:spPr>
      </p:pic>
    </p:spTree>
    <p:extLst>
      <p:ext uri="{BB962C8B-B14F-4D97-AF65-F5344CB8AC3E}">
        <p14:creationId xmlns:p14="http://schemas.microsoft.com/office/powerpoint/2010/main" val="3073044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Graphic 27">
            <a:extLst>
              <a:ext uri="{FF2B5EF4-FFF2-40B4-BE49-F238E27FC236}">
                <a16:creationId xmlns:a16="http://schemas.microsoft.com/office/drawing/2014/main" id="{DFFEA471-8C60-49DD-9D1E-E6DC9E794DFC}"/>
              </a:ext>
            </a:extLst>
          </p:cNvPr>
          <p:cNvPicPr>
            <a:picLocks noChangeAspect="1"/>
          </p:cNvPicPr>
          <p:nvPr/>
        </p:nvPicPr>
        <p:blipFill>
          <a:blip r:embed="rId2"/>
          <a:srcRect l="6591" t="8839" r="6588" b="8836"/>
          <a:stretch>
            <a:fillRect/>
          </a:stretch>
        </p:blipFill>
        <p:spPr>
          <a:xfrm flipV="1">
            <a:off x="3110079" y="79091"/>
            <a:ext cx="1500223" cy="1422521"/>
          </a:xfrm>
          <a:custGeom>
            <a:avLst/>
            <a:gdLst>
              <a:gd name="csX0" fmla="*/ -224 w 1934501"/>
              <a:gd name="csY0" fmla="*/ -224 h 1934501"/>
              <a:gd name="csX1" fmla="*/ 1934277 w 1934501"/>
              <a:gd name="csY1" fmla="*/ -224 h 1934501"/>
              <a:gd name="csX2" fmla="*/ 1934277 w 1934501"/>
              <a:gd name="csY2" fmla="*/ 1934277 h 1934501"/>
              <a:gd name="csX3" fmla="*/ -224 w 1934501"/>
              <a:gd name="csY3" fmla="*/ 1934277 h 1934501"/>
            </a:gdLst>
            <a:ahLst/>
            <a:cxnLst>
              <a:cxn ang="0">
                <a:pos x="csX0" y="csY0"/>
              </a:cxn>
              <a:cxn ang="0">
                <a:pos x="csX1" y="csY1"/>
              </a:cxn>
              <a:cxn ang="0">
                <a:pos x="csX2" y="csY2"/>
              </a:cxn>
              <a:cxn ang="0">
                <a:pos x="csX3" y="csY3"/>
              </a:cxn>
            </a:cxnLst>
            <a:rect l="l" t="t" r="r" b="b"/>
            <a:pathLst>
              <a:path w="1934501" h="1934501">
                <a:moveTo>
                  <a:pt x="-224" y="-224"/>
                </a:moveTo>
                <a:lnTo>
                  <a:pt x="1934277" y="-224"/>
                </a:lnTo>
                <a:lnTo>
                  <a:pt x="1934277" y="1934277"/>
                </a:lnTo>
                <a:lnTo>
                  <a:pt x="-224" y="1934277"/>
                </a:lnTo>
                <a:close/>
              </a:path>
            </a:pathLst>
          </a:custGeom>
        </p:spPr>
      </p:pic>
      <p:sp>
        <p:nvSpPr>
          <p:cNvPr id="12" name="Title 11">
            <a:extLst>
              <a:ext uri="{FF2B5EF4-FFF2-40B4-BE49-F238E27FC236}">
                <a16:creationId xmlns:a16="http://schemas.microsoft.com/office/drawing/2014/main" id="{954DF6A8-CE35-91D2-1F43-57A3CE74B1C6}"/>
              </a:ext>
            </a:extLst>
          </p:cNvPr>
          <p:cNvSpPr>
            <a:spLocks noGrp="1"/>
          </p:cNvSpPr>
          <p:nvPr>
            <p:ph type="title"/>
          </p:nvPr>
        </p:nvSpPr>
        <p:spPr>
          <a:xfrm>
            <a:off x="588263" y="2598433"/>
            <a:ext cx="3275991" cy="984885"/>
          </a:xfrm>
        </p:spPr>
        <p:txBody>
          <a:bodyPr>
            <a:spAutoFit/>
          </a:bodyPr>
          <a:lstStyle/>
          <a:p>
            <a:r>
              <a:rPr lang="en-IN"/>
              <a:t>What’s inside this playbook</a:t>
            </a:r>
          </a:p>
        </p:txBody>
      </p:sp>
      <p:sp>
        <p:nvSpPr>
          <p:cNvPr id="13" name="Text Placeholder 12">
            <a:extLst>
              <a:ext uri="{FF2B5EF4-FFF2-40B4-BE49-F238E27FC236}">
                <a16:creationId xmlns:a16="http://schemas.microsoft.com/office/drawing/2014/main" id="{9379E47F-146A-244E-8A70-9CBBA055FA63}"/>
              </a:ext>
            </a:extLst>
          </p:cNvPr>
          <p:cNvSpPr>
            <a:spLocks noGrp="1"/>
          </p:cNvSpPr>
          <p:nvPr>
            <p:ph type="body" sz="quarter" idx="11"/>
          </p:nvPr>
        </p:nvSpPr>
        <p:spPr>
          <a:xfrm>
            <a:off x="584200" y="2433333"/>
            <a:ext cx="3275991" cy="153888"/>
          </a:xfrm>
        </p:spPr>
        <p:txBody>
          <a:bodyPr vert="horz" wrap="square" lIns="0" tIns="0" rIns="0" bIns="0" rtlCol="0">
            <a:spAutoFit/>
          </a:bodyPr>
          <a:lstStyle/>
          <a:p>
            <a:r>
              <a:rPr lang="en-IN"/>
              <a:t>CONTENTS</a:t>
            </a:r>
          </a:p>
        </p:txBody>
      </p:sp>
      <p:sp>
        <p:nvSpPr>
          <p:cNvPr id="23" name="Rectangle: Rounded Corners 22">
            <a:extLst>
              <a:ext uri="{FF2B5EF4-FFF2-40B4-BE49-F238E27FC236}">
                <a16:creationId xmlns:a16="http://schemas.microsoft.com/office/drawing/2014/main" id="{3165EE23-4D9C-F577-BF59-3A1C595BA86B}"/>
              </a:ext>
            </a:extLst>
          </p:cNvPr>
          <p:cNvSpPr>
            <a:spLocks/>
          </p:cNvSpPr>
          <p:nvPr/>
        </p:nvSpPr>
        <p:spPr>
          <a:xfrm>
            <a:off x="4062413" y="558802"/>
            <a:ext cx="7724774" cy="5710236"/>
          </a:xfrm>
          <a:prstGeom prst="roundRect">
            <a:avLst>
              <a:gd name="adj" fmla="val 4403"/>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274320" tIns="182880" rIns="274320" bIns="182880" numCol="1" spcCol="0" rtlCol="0" fromWordArt="0" anchor="t" anchorCtr="0" forceAA="0" compatLnSpc="1">
            <a:prstTxWarp prst="textNoShape">
              <a:avLst/>
            </a:prstTxWarp>
            <a:noAutofit/>
          </a:bodyPr>
          <a:lstStyle/>
          <a:p>
            <a:pPr algn="ctr" fontAlgn="base">
              <a:spcBef>
                <a:spcPts val="100"/>
              </a:spcBef>
              <a:spcAft>
                <a:spcPts val="600"/>
              </a:spcAft>
            </a:pPr>
            <a:endParaRPr lang="en-US" sz="2400" err="1">
              <a:solidFill>
                <a:srgbClr val="374151"/>
              </a:solidFill>
              <a:latin typeface="+mj-lt"/>
              <a:ea typeface="+mn-lt"/>
              <a:cs typeface="+mn-lt"/>
            </a:endParaRPr>
          </a:p>
        </p:txBody>
      </p:sp>
      <p:sp>
        <p:nvSpPr>
          <p:cNvPr id="26" name="TextBox 25">
            <a:extLst>
              <a:ext uri="{FF2B5EF4-FFF2-40B4-BE49-F238E27FC236}">
                <a16:creationId xmlns:a16="http://schemas.microsoft.com/office/drawing/2014/main" id="{61C60981-78F0-C6BA-D976-1AE90471B3E0}"/>
              </a:ext>
            </a:extLst>
          </p:cNvPr>
          <p:cNvSpPr txBox="1"/>
          <p:nvPr/>
        </p:nvSpPr>
        <p:spPr>
          <a:xfrm>
            <a:off x="4815841" y="780739"/>
            <a:ext cx="6751088" cy="276999"/>
          </a:xfrm>
          <a:prstGeom prst="rect">
            <a:avLst/>
          </a:prstGeom>
          <a:noFill/>
        </p:spPr>
        <p:txBody>
          <a:bodyPr wrap="square" lIns="0" tIns="0" rIns="0" bIns="0" rtlCol="0" anchor="ctr">
            <a:spAutoFit/>
          </a:bodyPr>
          <a:lstStyle/>
          <a:p>
            <a:r>
              <a:rPr lang="en-US">
                <a:solidFill>
                  <a:schemeClr val="accent1"/>
                </a:solidFill>
                <a:latin typeface="+mj-lt"/>
                <a:cs typeface="Segoe Sans Display Semibold" pitchFamily="2" charset="0"/>
              </a:rPr>
              <a:t>The setup: </a:t>
            </a:r>
            <a:r>
              <a:rPr lang="en-US"/>
              <a:t>Why agent observability, and why now.</a:t>
            </a:r>
          </a:p>
        </p:txBody>
      </p:sp>
      <p:sp>
        <p:nvSpPr>
          <p:cNvPr id="27" name="TextBox 26">
            <a:extLst>
              <a:ext uri="{FF2B5EF4-FFF2-40B4-BE49-F238E27FC236}">
                <a16:creationId xmlns:a16="http://schemas.microsoft.com/office/drawing/2014/main" id="{BD812474-5D47-5C6E-E8C7-9FB7C7277CF0}"/>
              </a:ext>
            </a:extLst>
          </p:cNvPr>
          <p:cNvSpPr txBox="1"/>
          <p:nvPr/>
        </p:nvSpPr>
        <p:spPr>
          <a:xfrm>
            <a:off x="4815841" y="1501612"/>
            <a:ext cx="6751088" cy="830997"/>
          </a:xfrm>
          <a:prstGeom prst="rect">
            <a:avLst/>
          </a:prstGeom>
          <a:noFill/>
        </p:spPr>
        <p:txBody>
          <a:bodyPr wrap="square" lIns="0" tIns="0" rIns="0" bIns="0" rtlCol="0" anchor="ctr">
            <a:spAutoFit/>
          </a:bodyPr>
          <a:lstStyle/>
          <a:p>
            <a:r>
              <a:rPr lang="en-US">
                <a:solidFill>
                  <a:schemeClr val="accent1"/>
                </a:solidFill>
                <a:latin typeface="+mj-lt"/>
                <a:cs typeface="Segoe Sans Display Semibold" pitchFamily="2" charset="0"/>
              </a:rPr>
              <a:t>How the Agent 365 Observability Program works &amp; key roles: </a:t>
            </a:r>
            <a:br>
              <a:rPr lang="en-US">
                <a:solidFill>
                  <a:schemeClr val="accent1"/>
                </a:solidFill>
                <a:latin typeface="+mj-lt"/>
                <a:cs typeface="Segoe Sans Display Semibold" pitchFamily="2" charset="0"/>
              </a:rPr>
            </a:br>
            <a:r>
              <a:rPr lang="en-US"/>
              <a:t>The Agent Observability Process, the five principles, the roles, and </a:t>
            </a:r>
            <a:br>
              <a:rPr lang="en-US"/>
            </a:br>
            <a:r>
              <a:rPr lang="en-US"/>
              <a:t>the cadence.</a:t>
            </a:r>
          </a:p>
        </p:txBody>
      </p:sp>
      <p:sp>
        <p:nvSpPr>
          <p:cNvPr id="28" name="TextBox 27">
            <a:extLst>
              <a:ext uri="{FF2B5EF4-FFF2-40B4-BE49-F238E27FC236}">
                <a16:creationId xmlns:a16="http://schemas.microsoft.com/office/drawing/2014/main" id="{19A9A7EA-A8A4-0DE8-83F0-A67E9008FDF2}"/>
              </a:ext>
            </a:extLst>
          </p:cNvPr>
          <p:cNvSpPr txBox="1"/>
          <p:nvPr/>
        </p:nvSpPr>
        <p:spPr>
          <a:xfrm>
            <a:off x="4815841" y="2776483"/>
            <a:ext cx="6751088" cy="553998"/>
          </a:xfrm>
          <a:prstGeom prst="rect">
            <a:avLst/>
          </a:prstGeom>
          <a:noFill/>
        </p:spPr>
        <p:txBody>
          <a:bodyPr wrap="square" lIns="0" tIns="0" rIns="0" bIns="0" rtlCol="0" anchor="ctr">
            <a:spAutoFit/>
          </a:bodyPr>
          <a:lstStyle/>
          <a:p>
            <a:r>
              <a:rPr lang="en-US">
                <a:solidFill>
                  <a:schemeClr val="accent1"/>
                </a:solidFill>
                <a:latin typeface="+mj-lt"/>
                <a:cs typeface="Segoe Sans Display Semibold" pitchFamily="2" charset="0"/>
              </a:rPr>
              <a:t>The Agent Observability Process within Agent 365: </a:t>
            </a:r>
            <a:r>
              <a:rPr lang="en-US"/>
              <a:t>Guidance for leveraging high-value signals within Agent 365 to take action.</a:t>
            </a:r>
          </a:p>
        </p:txBody>
      </p:sp>
      <p:sp>
        <p:nvSpPr>
          <p:cNvPr id="29" name="TextBox 28">
            <a:extLst>
              <a:ext uri="{FF2B5EF4-FFF2-40B4-BE49-F238E27FC236}">
                <a16:creationId xmlns:a16="http://schemas.microsoft.com/office/drawing/2014/main" id="{0D646D56-9F4F-0EAB-1855-925D9D7ECC94}"/>
              </a:ext>
            </a:extLst>
          </p:cNvPr>
          <p:cNvSpPr txBox="1"/>
          <p:nvPr/>
        </p:nvSpPr>
        <p:spPr>
          <a:xfrm>
            <a:off x="4815841" y="3774355"/>
            <a:ext cx="6751088" cy="553998"/>
          </a:xfrm>
          <a:prstGeom prst="rect">
            <a:avLst/>
          </a:prstGeom>
          <a:noFill/>
        </p:spPr>
        <p:txBody>
          <a:bodyPr wrap="square" lIns="0" tIns="0" rIns="0" bIns="0" rtlCol="0" anchor="ctr">
            <a:spAutoFit/>
          </a:bodyPr>
          <a:lstStyle/>
          <a:p>
            <a:r>
              <a:rPr lang="en-US">
                <a:solidFill>
                  <a:schemeClr val="accent1"/>
                </a:solidFill>
                <a:latin typeface="+mj-lt"/>
                <a:cs typeface="Segoe Sans Display Semibold" pitchFamily="2" charset="0"/>
              </a:rPr>
              <a:t>Real situations: </a:t>
            </a:r>
            <a:r>
              <a:rPr lang="en-US"/>
              <a:t>The ownerless agent, agent drifting beyond its scope, and the agent with a sudden usage spike.</a:t>
            </a:r>
          </a:p>
        </p:txBody>
      </p:sp>
      <p:sp>
        <p:nvSpPr>
          <p:cNvPr id="30" name="TextBox 29">
            <a:extLst>
              <a:ext uri="{FF2B5EF4-FFF2-40B4-BE49-F238E27FC236}">
                <a16:creationId xmlns:a16="http://schemas.microsoft.com/office/drawing/2014/main" id="{CB630666-4551-DB01-A8CC-87792B87D60A}"/>
              </a:ext>
            </a:extLst>
          </p:cNvPr>
          <p:cNvSpPr txBox="1"/>
          <p:nvPr/>
        </p:nvSpPr>
        <p:spPr>
          <a:xfrm>
            <a:off x="4815841" y="4772227"/>
            <a:ext cx="6751088" cy="276999"/>
          </a:xfrm>
          <a:prstGeom prst="rect">
            <a:avLst/>
          </a:prstGeom>
          <a:noFill/>
        </p:spPr>
        <p:txBody>
          <a:bodyPr wrap="square" lIns="0" tIns="0" rIns="0" bIns="0" rtlCol="0" anchor="ctr">
            <a:spAutoFit/>
          </a:bodyPr>
          <a:lstStyle/>
          <a:p>
            <a:r>
              <a:rPr lang="en-US">
                <a:solidFill>
                  <a:schemeClr val="accent1"/>
                </a:solidFill>
                <a:latin typeface="+mj-lt"/>
                <a:cs typeface="Segoe Sans Display Semibold" pitchFamily="2" charset="0"/>
              </a:rPr>
              <a:t>The proof: </a:t>
            </a:r>
            <a:r>
              <a:rPr lang="en-US"/>
              <a:t>Microsoft Digital’s Customer Zero story for Agent 365.</a:t>
            </a:r>
          </a:p>
        </p:txBody>
      </p:sp>
      <p:sp>
        <p:nvSpPr>
          <p:cNvPr id="31" name="TextBox 30">
            <a:extLst>
              <a:ext uri="{FF2B5EF4-FFF2-40B4-BE49-F238E27FC236}">
                <a16:creationId xmlns:a16="http://schemas.microsoft.com/office/drawing/2014/main" id="{38FC7A04-1940-D746-C236-79B538C0EA34}"/>
              </a:ext>
            </a:extLst>
          </p:cNvPr>
          <p:cNvSpPr txBox="1"/>
          <p:nvPr/>
        </p:nvSpPr>
        <p:spPr>
          <a:xfrm>
            <a:off x="4815841" y="5493100"/>
            <a:ext cx="6751088" cy="553998"/>
          </a:xfrm>
          <a:prstGeom prst="rect">
            <a:avLst/>
          </a:prstGeom>
          <a:noFill/>
        </p:spPr>
        <p:txBody>
          <a:bodyPr wrap="square" lIns="0" tIns="0" rIns="0" bIns="0" rtlCol="0" anchor="ctr">
            <a:spAutoFit/>
          </a:bodyPr>
          <a:lstStyle/>
          <a:p>
            <a:r>
              <a:rPr lang="en-US">
                <a:solidFill>
                  <a:schemeClr val="accent1"/>
                </a:solidFill>
                <a:latin typeface="+mj-lt"/>
                <a:cs typeface="Segoe Sans Display Semibold" pitchFamily="2" charset="0"/>
              </a:rPr>
              <a:t>Summary: </a:t>
            </a:r>
            <a:r>
              <a:rPr lang="en-US"/>
              <a:t>The everyday workflows and the maturity path for a successful agent observability program.</a:t>
            </a:r>
          </a:p>
        </p:txBody>
      </p:sp>
      <p:cxnSp>
        <p:nvCxnSpPr>
          <p:cNvPr id="32" name="Straight Connector 31">
            <a:extLst>
              <a:ext uri="{FF2B5EF4-FFF2-40B4-BE49-F238E27FC236}">
                <a16:creationId xmlns:a16="http://schemas.microsoft.com/office/drawing/2014/main" id="{D8E49D1A-0239-2A91-8FC9-C98C8C9354F5}"/>
              </a:ext>
            </a:extLst>
          </p:cNvPr>
          <p:cNvCxnSpPr>
            <a:cxnSpLocks/>
          </p:cNvCxnSpPr>
          <p:nvPr/>
        </p:nvCxnSpPr>
        <p:spPr>
          <a:xfrm>
            <a:off x="4815840" y="1279675"/>
            <a:ext cx="6751088"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6A59984-4E58-BE96-B0B9-47FE6DE2B492}"/>
              </a:ext>
            </a:extLst>
          </p:cNvPr>
          <p:cNvCxnSpPr>
            <a:cxnSpLocks/>
          </p:cNvCxnSpPr>
          <p:nvPr/>
        </p:nvCxnSpPr>
        <p:spPr>
          <a:xfrm>
            <a:off x="4815840" y="2554546"/>
            <a:ext cx="6751088"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D35A40E-F239-CEFC-1B6C-403E4EDFCB7A}"/>
              </a:ext>
            </a:extLst>
          </p:cNvPr>
          <p:cNvCxnSpPr>
            <a:cxnSpLocks/>
          </p:cNvCxnSpPr>
          <p:nvPr/>
        </p:nvCxnSpPr>
        <p:spPr>
          <a:xfrm>
            <a:off x="4815840" y="3552418"/>
            <a:ext cx="6751088"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AE783EB-E129-0DA7-23C5-686BEF70C252}"/>
              </a:ext>
            </a:extLst>
          </p:cNvPr>
          <p:cNvCxnSpPr>
            <a:cxnSpLocks/>
          </p:cNvCxnSpPr>
          <p:nvPr/>
        </p:nvCxnSpPr>
        <p:spPr>
          <a:xfrm>
            <a:off x="4815840" y="4550290"/>
            <a:ext cx="6751088"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DDE072D-5046-B8E9-782F-EB812113133B}"/>
              </a:ext>
            </a:extLst>
          </p:cNvPr>
          <p:cNvCxnSpPr>
            <a:cxnSpLocks/>
          </p:cNvCxnSpPr>
          <p:nvPr/>
        </p:nvCxnSpPr>
        <p:spPr>
          <a:xfrm>
            <a:off x="4815840" y="5271163"/>
            <a:ext cx="6751088"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29C3595D-6A7A-940E-9A23-30087D6A60BD}"/>
              </a:ext>
            </a:extLst>
          </p:cNvPr>
          <p:cNvSpPr/>
          <p:nvPr/>
        </p:nvSpPr>
        <p:spPr>
          <a:xfrm>
            <a:off x="4223738" y="704056"/>
            <a:ext cx="430366" cy="430366"/>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r>
              <a:rPr lang="en-US">
                <a:solidFill>
                  <a:srgbClr val="000000"/>
                </a:solidFill>
                <a:latin typeface="Segoe Sans Display Semibold" pitchFamily="2" charset="0"/>
                <a:ea typeface="+mn-lt"/>
                <a:cs typeface="Segoe Sans Display Semibold" pitchFamily="2" charset="0"/>
                <a:sym typeface="+mn-lt"/>
              </a:rPr>
              <a:t>01</a:t>
            </a:r>
          </a:p>
        </p:txBody>
      </p:sp>
      <p:sp>
        <p:nvSpPr>
          <p:cNvPr id="50" name="Oval 49">
            <a:extLst>
              <a:ext uri="{FF2B5EF4-FFF2-40B4-BE49-F238E27FC236}">
                <a16:creationId xmlns:a16="http://schemas.microsoft.com/office/drawing/2014/main" id="{48CF1B71-92A6-FFFF-476D-EFEE26DE0AC7}"/>
              </a:ext>
            </a:extLst>
          </p:cNvPr>
          <p:cNvSpPr/>
          <p:nvPr/>
        </p:nvSpPr>
        <p:spPr>
          <a:xfrm>
            <a:off x="4223738" y="1559841"/>
            <a:ext cx="430366" cy="430366"/>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r>
              <a:rPr lang="en-US">
                <a:solidFill>
                  <a:srgbClr val="000000"/>
                </a:solidFill>
                <a:latin typeface="Segoe Sans Display Semibold" pitchFamily="2" charset="0"/>
                <a:ea typeface="+mn-lt"/>
                <a:cs typeface="Segoe Sans Display Semibold" pitchFamily="2" charset="0"/>
                <a:sym typeface="+mn-lt"/>
              </a:rPr>
              <a:t>02</a:t>
            </a:r>
          </a:p>
        </p:txBody>
      </p:sp>
      <p:sp>
        <p:nvSpPr>
          <p:cNvPr id="51" name="Oval 50">
            <a:extLst>
              <a:ext uri="{FF2B5EF4-FFF2-40B4-BE49-F238E27FC236}">
                <a16:creationId xmlns:a16="http://schemas.microsoft.com/office/drawing/2014/main" id="{7AF57506-5C78-5EB2-D5CA-F2ECF556B59B}"/>
              </a:ext>
            </a:extLst>
          </p:cNvPr>
          <p:cNvSpPr/>
          <p:nvPr/>
        </p:nvSpPr>
        <p:spPr>
          <a:xfrm>
            <a:off x="4223738" y="2838299"/>
            <a:ext cx="430366" cy="430366"/>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r>
              <a:rPr lang="en-US">
                <a:solidFill>
                  <a:srgbClr val="000000"/>
                </a:solidFill>
                <a:latin typeface="Segoe Sans Display Semibold" pitchFamily="2" charset="0"/>
                <a:ea typeface="+mn-lt"/>
                <a:cs typeface="Segoe Sans Display Semibold" pitchFamily="2" charset="0"/>
                <a:sym typeface="+mn-lt"/>
              </a:rPr>
              <a:t>03</a:t>
            </a:r>
          </a:p>
        </p:txBody>
      </p:sp>
      <p:sp>
        <p:nvSpPr>
          <p:cNvPr id="52" name="Oval 51">
            <a:extLst>
              <a:ext uri="{FF2B5EF4-FFF2-40B4-BE49-F238E27FC236}">
                <a16:creationId xmlns:a16="http://schemas.microsoft.com/office/drawing/2014/main" id="{706B0509-D079-35AB-7273-B4EAA98DEDE6}"/>
              </a:ext>
            </a:extLst>
          </p:cNvPr>
          <p:cNvSpPr/>
          <p:nvPr/>
        </p:nvSpPr>
        <p:spPr>
          <a:xfrm>
            <a:off x="4223738" y="3836171"/>
            <a:ext cx="430366" cy="430366"/>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r>
              <a:rPr lang="en-US">
                <a:solidFill>
                  <a:srgbClr val="000000"/>
                </a:solidFill>
                <a:latin typeface="Segoe Sans Display Semibold" pitchFamily="2" charset="0"/>
                <a:ea typeface="+mn-lt"/>
                <a:cs typeface="Segoe Sans Display Semibold" pitchFamily="2" charset="0"/>
                <a:sym typeface="+mn-lt"/>
              </a:rPr>
              <a:t>04</a:t>
            </a:r>
          </a:p>
        </p:txBody>
      </p:sp>
      <p:sp>
        <p:nvSpPr>
          <p:cNvPr id="53" name="Oval 52">
            <a:extLst>
              <a:ext uri="{FF2B5EF4-FFF2-40B4-BE49-F238E27FC236}">
                <a16:creationId xmlns:a16="http://schemas.microsoft.com/office/drawing/2014/main" id="{B0383906-D83B-B0F8-B849-4573FFA8E83C}"/>
              </a:ext>
            </a:extLst>
          </p:cNvPr>
          <p:cNvSpPr/>
          <p:nvPr/>
        </p:nvSpPr>
        <p:spPr>
          <a:xfrm>
            <a:off x="4223738" y="4695544"/>
            <a:ext cx="430366" cy="430366"/>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r>
              <a:rPr lang="en-US">
                <a:solidFill>
                  <a:srgbClr val="000000"/>
                </a:solidFill>
                <a:latin typeface="Segoe Sans Display Semibold" pitchFamily="2" charset="0"/>
                <a:ea typeface="+mn-lt"/>
                <a:cs typeface="Segoe Sans Display Semibold" pitchFamily="2" charset="0"/>
                <a:sym typeface="+mn-lt"/>
              </a:rPr>
              <a:t>05</a:t>
            </a:r>
          </a:p>
        </p:txBody>
      </p:sp>
      <p:sp>
        <p:nvSpPr>
          <p:cNvPr id="54" name="Oval 53">
            <a:extLst>
              <a:ext uri="{FF2B5EF4-FFF2-40B4-BE49-F238E27FC236}">
                <a16:creationId xmlns:a16="http://schemas.microsoft.com/office/drawing/2014/main" id="{8F0B7523-9B2D-CB2B-1BDB-FDA4A7E7709D}"/>
              </a:ext>
            </a:extLst>
          </p:cNvPr>
          <p:cNvSpPr/>
          <p:nvPr/>
        </p:nvSpPr>
        <p:spPr>
          <a:xfrm>
            <a:off x="4223738" y="5554916"/>
            <a:ext cx="430366" cy="430366"/>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r>
              <a:rPr lang="en-US">
                <a:solidFill>
                  <a:srgbClr val="000000"/>
                </a:solidFill>
                <a:latin typeface="Segoe Sans Display Semibold" pitchFamily="2" charset="0"/>
                <a:ea typeface="+mn-lt"/>
                <a:cs typeface="Segoe Sans Display Semibold" pitchFamily="2" charset="0"/>
                <a:sym typeface="+mn-lt"/>
              </a:rPr>
              <a:t>06</a:t>
            </a:r>
          </a:p>
        </p:txBody>
      </p:sp>
      <p:sp>
        <p:nvSpPr>
          <p:cNvPr id="61" name="TextBox 60">
            <a:extLst>
              <a:ext uri="{FF2B5EF4-FFF2-40B4-BE49-F238E27FC236}">
                <a16:creationId xmlns:a16="http://schemas.microsoft.com/office/drawing/2014/main" id="{5C55ED42-7D7F-D6A5-D409-6CC0AFF49F9D}"/>
              </a:ext>
            </a:extLst>
          </p:cNvPr>
          <p:cNvSpPr txBox="1"/>
          <p:nvPr/>
        </p:nvSpPr>
        <p:spPr>
          <a:xfrm>
            <a:off x="588263" y="6407446"/>
            <a:ext cx="3837004" cy="123111"/>
          </a:xfrm>
          <a:prstGeom prst="rect">
            <a:avLst/>
          </a:prstGeom>
          <a:noFill/>
        </p:spPr>
        <p:txBody>
          <a:bodyPr wrap="square" lIns="0" tIns="0" rIns="0" bIns="0" rtlCol="0" anchor="b">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800" b="0" u="none" strike="noStrike" kern="1200" cap="none" normalizeH="0" baseline="0" noProof="0">
                <a:ln>
                  <a:noFill/>
                </a:ln>
                <a:solidFill>
                  <a:schemeClr val="tx2"/>
                </a:solidFill>
                <a:effectLst/>
                <a:uLnTx/>
                <a:uFillTx/>
                <a:ea typeface="+mn-ea"/>
                <a:cs typeface="Segoe UI Light" panose="020B0502040204020203" pitchFamily="34" charset="0"/>
              </a:rPr>
              <a:t>Agent 365 Observability Playbook</a:t>
            </a:r>
          </a:p>
        </p:txBody>
      </p:sp>
    </p:spTree>
    <p:extLst>
      <p:ext uri="{BB962C8B-B14F-4D97-AF65-F5344CB8AC3E}">
        <p14:creationId xmlns:p14="http://schemas.microsoft.com/office/powerpoint/2010/main" val="137246307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E670BA-774D-4E1E-E324-E0192D1572D9}"/>
              </a:ext>
            </a:extLst>
          </p:cNvPr>
          <p:cNvPicPr>
            <a:picLocks noChangeAspect="1"/>
          </p:cNvPicPr>
          <p:nvPr/>
        </p:nvPicPr>
        <p:blipFill>
          <a:blip r:embed="rId3"/>
          <a:srcRect l="6581" t="8829" r="46308" b="44895"/>
          <a:stretch>
            <a:fillRect/>
          </a:stretch>
        </p:blipFill>
        <p:spPr>
          <a:xfrm flipV="1">
            <a:off x="10497378" y="0"/>
            <a:ext cx="1694622" cy="1664542"/>
          </a:xfrm>
          <a:custGeom>
            <a:avLst/>
            <a:gdLst>
              <a:gd name="csX0" fmla="*/ 0 w 1694622"/>
              <a:gd name="csY0" fmla="*/ 1664542 h 1664542"/>
              <a:gd name="csX1" fmla="*/ 1694622 w 1694622"/>
              <a:gd name="csY1" fmla="*/ 1664542 h 1664542"/>
              <a:gd name="csX2" fmla="*/ 1694622 w 1694622"/>
              <a:gd name="csY2" fmla="*/ 0 h 1664542"/>
              <a:gd name="csX3" fmla="*/ 0 w 1694622"/>
              <a:gd name="csY3" fmla="*/ 0 h 1664542"/>
            </a:gdLst>
            <a:ahLst/>
            <a:cxnLst>
              <a:cxn ang="0">
                <a:pos x="csX0" y="csY0"/>
              </a:cxn>
              <a:cxn ang="0">
                <a:pos x="csX1" y="csY1"/>
              </a:cxn>
              <a:cxn ang="0">
                <a:pos x="csX2" y="csY2"/>
              </a:cxn>
              <a:cxn ang="0">
                <a:pos x="csX3" y="csY3"/>
              </a:cxn>
            </a:cxnLst>
            <a:rect l="l" t="t" r="r" b="b"/>
            <a:pathLst>
              <a:path w="1694622" h="1664542">
                <a:moveTo>
                  <a:pt x="0" y="1664542"/>
                </a:moveTo>
                <a:lnTo>
                  <a:pt x="1694622" y="1664542"/>
                </a:lnTo>
                <a:lnTo>
                  <a:pt x="1694622" y="0"/>
                </a:lnTo>
                <a:lnTo>
                  <a:pt x="0" y="0"/>
                </a:lnTo>
                <a:close/>
              </a:path>
            </a:pathLst>
          </a:custGeom>
        </p:spPr>
      </p:pic>
      <p:sp>
        <p:nvSpPr>
          <p:cNvPr id="156" name="Rectangle: Rounded Corners 50">
            <a:extLst>
              <a:ext uri="{FF2B5EF4-FFF2-40B4-BE49-F238E27FC236}">
                <a16:creationId xmlns:a16="http://schemas.microsoft.com/office/drawing/2014/main" id="{11DF0255-9D08-B3F9-2B01-94E4EA418588}"/>
              </a:ext>
              <a:ext uri="{C183D7F6-B498-43B3-948B-1728B52AA6E4}">
                <adec:decorative xmlns:adec="http://schemas.microsoft.com/office/drawing/2017/decorative" val="1"/>
              </a:ext>
            </a:extLst>
          </p:cNvPr>
          <p:cNvSpPr>
            <a:spLocks/>
          </p:cNvSpPr>
          <p:nvPr/>
        </p:nvSpPr>
        <p:spPr bwMode="auto">
          <a:xfrm>
            <a:off x="571498" y="1136118"/>
            <a:ext cx="11018520" cy="556612"/>
          </a:xfrm>
          <a:prstGeom prst="roundRect">
            <a:avLst>
              <a:gd name="adj" fmla="val 15134"/>
            </a:avLst>
          </a:prstGeom>
          <a:solidFill>
            <a:schemeClr val="bg1"/>
          </a:solid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br>
              <a:rPr lang="en-US" sz="2000" b="1">
                <a:solidFill>
                  <a:srgbClr val="FFFFFF"/>
                </a:solidFill>
                <a:ea typeface="+mn-lt"/>
                <a:cs typeface="+mn-lt"/>
              </a:rPr>
            </a:br>
            <a:br>
              <a:rPr lang="en-US" sz="2000" b="1">
                <a:solidFill>
                  <a:srgbClr val="FFFFFF"/>
                </a:solidFill>
                <a:ea typeface="+mn-lt"/>
                <a:cs typeface="+mn-lt"/>
              </a:rPr>
            </a:br>
            <a:endParaRPr lang="en-US" sz="2000" b="1">
              <a:solidFill>
                <a:srgbClr val="FFFFFF"/>
              </a:solidFill>
              <a:ea typeface="+mn-lt"/>
              <a:cs typeface="+mn-lt"/>
            </a:endParaRPr>
          </a:p>
        </p:txBody>
      </p:sp>
      <p:sp>
        <p:nvSpPr>
          <p:cNvPr id="118" name="Title 117">
            <a:extLst>
              <a:ext uri="{FF2B5EF4-FFF2-40B4-BE49-F238E27FC236}">
                <a16:creationId xmlns:a16="http://schemas.microsoft.com/office/drawing/2014/main" id="{D64B1134-E2DC-94CD-0744-154049F11C6E}"/>
              </a:ext>
            </a:extLst>
          </p:cNvPr>
          <p:cNvSpPr>
            <a:spLocks noGrp="1"/>
          </p:cNvSpPr>
          <p:nvPr>
            <p:ph type="title"/>
          </p:nvPr>
        </p:nvSpPr>
        <p:spPr>
          <a:xfrm>
            <a:off x="588263" y="457200"/>
            <a:ext cx="11018520" cy="492443"/>
          </a:xfrm>
        </p:spPr>
        <p:txBody>
          <a:bodyPr/>
          <a:lstStyle/>
          <a:p>
            <a:r>
              <a:rPr lang="en-IN"/>
              <a:t>Executive Summary</a:t>
            </a:r>
          </a:p>
        </p:txBody>
      </p:sp>
      <p:sp>
        <p:nvSpPr>
          <p:cNvPr id="119" name="Text Placeholder 118">
            <a:extLst>
              <a:ext uri="{FF2B5EF4-FFF2-40B4-BE49-F238E27FC236}">
                <a16:creationId xmlns:a16="http://schemas.microsoft.com/office/drawing/2014/main" id="{1052FA78-A7AA-1A4E-78E7-F6D2226209DA}"/>
              </a:ext>
            </a:extLst>
          </p:cNvPr>
          <p:cNvSpPr>
            <a:spLocks noGrp="1"/>
          </p:cNvSpPr>
          <p:nvPr>
            <p:ph type="body" sz="quarter" idx="11"/>
          </p:nvPr>
        </p:nvSpPr>
        <p:spPr>
          <a:xfrm>
            <a:off x="584200" y="292100"/>
            <a:ext cx="11018520" cy="153888"/>
          </a:xfrm>
        </p:spPr>
        <p:txBody>
          <a:bodyPr/>
          <a:lstStyle/>
          <a:p>
            <a:r>
              <a:rPr lang="en-US"/>
              <a:t>Part 1 · The setup · Executive summary</a:t>
            </a:r>
          </a:p>
        </p:txBody>
      </p:sp>
      <p:sp>
        <p:nvSpPr>
          <p:cNvPr id="121" name="TextBox 120">
            <a:extLst>
              <a:ext uri="{FF2B5EF4-FFF2-40B4-BE49-F238E27FC236}">
                <a16:creationId xmlns:a16="http://schemas.microsoft.com/office/drawing/2014/main" id="{4ECB4F83-F3CB-D726-3D28-500BD3B64EE0}"/>
              </a:ext>
            </a:extLst>
          </p:cNvPr>
          <p:cNvSpPr txBox="1"/>
          <p:nvPr/>
        </p:nvSpPr>
        <p:spPr>
          <a:xfrm>
            <a:off x="647517" y="1215686"/>
            <a:ext cx="1869281" cy="418736"/>
          </a:xfrm>
          <a:prstGeom prst="roundRect">
            <a:avLst>
              <a:gd name="adj" fmla="val 12922"/>
            </a:avLst>
          </a:prstGeom>
          <a:gradFill flip="none" rotWithShape="1">
            <a:gsLst>
              <a:gs pos="0">
                <a:srgbClr val="5EBDEB"/>
              </a:gs>
              <a:gs pos="94000">
                <a:srgbClr val="ADDEF2"/>
              </a:gs>
            </a:gsLst>
            <a:lin ang="16200000" scaled="0"/>
            <a:tileRect/>
          </a:gradFill>
          <a:ln>
            <a:noFill/>
          </a:ln>
          <a:effectLst>
            <a:innerShdw blurRad="127000">
              <a:srgbClr val="FFFFFF"/>
            </a:inn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algn="ctr">
              <a:spcAft>
                <a:spcPts val="600"/>
              </a:spcAft>
              <a:defRPr sz="2000">
                <a:solidFill>
                  <a:schemeClr val="tx2"/>
                </a:solidFill>
                <a:latin typeface="Segoe Sans Display Semibold" pitchFamily="2" charset="0"/>
                <a:cs typeface="Segoe Sans Display Semi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1600"/>
              <a:t>Primary audience</a:t>
            </a:r>
          </a:p>
        </p:txBody>
      </p:sp>
      <p:sp>
        <p:nvSpPr>
          <p:cNvPr id="123" name="TextBox 122">
            <a:extLst>
              <a:ext uri="{FF2B5EF4-FFF2-40B4-BE49-F238E27FC236}">
                <a16:creationId xmlns:a16="http://schemas.microsoft.com/office/drawing/2014/main" id="{17319102-EEA6-E64F-9768-6C8C0E42EDA6}"/>
              </a:ext>
            </a:extLst>
          </p:cNvPr>
          <p:cNvSpPr txBox="1"/>
          <p:nvPr/>
        </p:nvSpPr>
        <p:spPr>
          <a:xfrm>
            <a:off x="2666933" y="1317331"/>
            <a:ext cx="8953566" cy="215444"/>
          </a:xfrm>
          <a:prstGeom prst="rect">
            <a:avLst/>
          </a:prstGeom>
          <a:noFill/>
        </p:spPr>
        <p:txBody>
          <a:bodyPr wrap="square" lIns="0" tIns="0" rIns="0" bIns="0" anchor="ctr">
            <a:spAutoFit/>
          </a:bodyPr>
          <a:lstStyle/>
          <a:p>
            <a:pPr>
              <a:spcBef>
                <a:spcPts val="400"/>
              </a:spcBef>
            </a:pPr>
            <a:r>
              <a:rPr lang="en-US" sz="1400">
                <a:ea typeface="Segoe UI" pitchFamily="34" charset="-122"/>
                <a:cs typeface="Segoe UI"/>
              </a:rPr>
              <a:t>AI &amp; IT admins who run the agent fleet. Secondary audience: AI business leaders who back the program.</a:t>
            </a:r>
            <a:endParaRPr lang="en-US" sz="1400">
              <a:cs typeface="Segoe UI"/>
            </a:endParaRPr>
          </a:p>
        </p:txBody>
      </p:sp>
      <p:sp>
        <p:nvSpPr>
          <p:cNvPr id="125" name="TextBox 124">
            <a:extLst>
              <a:ext uri="{FF2B5EF4-FFF2-40B4-BE49-F238E27FC236}">
                <a16:creationId xmlns:a16="http://schemas.microsoft.com/office/drawing/2014/main" id="{98205503-971B-1DF1-ABBD-D31DD1E9D39D}"/>
              </a:ext>
            </a:extLst>
          </p:cNvPr>
          <p:cNvSpPr txBox="1"/>
          <p:nvPr/>
        </p:nvSpPr>
        <p:spPr>
          <a:xfrm>
            <a:off x="0" y="1772298"/>
            <a:ext cx="12192000" cy="1085625"/>
          </a:xfrm>
          <a:prstGeom prst="roundRect">
            <a:avLst>
              <a:gd name="adj" fmla="val 0"/>
            </a:avLst>
          </a:prstGeom>
          <a:solidFill>
            <a:schemeClr val="bg2"/>
          </a:solidFill>
        </p:spPr>
        <p:txBody>
          <a:bodyPr wrap="square" lIns="91440" tIns="45720" rIns="91440" bIns="45720">
            <a:noAutofit/>
          </a:bodyPr>
          <a:lstStyle/>
          <a:p>
            <a:pPr>
              <a:spcBef>
                <a:spcPts val="400"/>
              </a:spcBef>
            </a:pPr>
            <a:endParaRPr lang="en-US" sz="1400">
              <a:cs typeface="Segoe UI"/>
            </a:endParaRPr>
          </a:p>
        </p:txBody>
      </p:sp>
      <p:sp>
        <p:nvSpPr>
          <p:cNvPr id="127" name="Rectangle: Rounded Corners 126">
            <a:extLst>
              <a:ext uri="{FF2B5EF4-FFF2-40B4-BE49-F238E27FC236}">
                <a16:creationId xmlns:a16="http://schemas.microsoft.com/office/drawing/2014/main" id="{33FB0C40-106E-3FAA-64ED-EAD8D67C1F5C}"/>
              </a:ext>
            </a:extLst>
          </p:cNvPr>
          <p:cNvSpPr>
            <a:spLocks/>
          </p:cNvSpPr>
          <p:nvPr/>
        </p:nvSpPr>
        <p:spPr bwMode="auto">
          <a:xfrm>
            <a:off x="548640" y="2530464"/>
            <a:ext cx="3589867" cy="3136777"/>
          </a:xfrm>
          <a:prstGeom prst="roundRect">
            <a:avLst>
              <a:gd name="adj" fmla="val 3796"/>
            </a:avLst>
          </a:prstGeom>
          <a:solidFill>
            <a:schemeClr val="bg1"/>
          </a:solidFill>
          <a:ln w="9525" cap="flat">
            <a:solidFill>
              <a:schemeClr val="bg1">
                <a:lumMod val="85000"/>
              </a:schemeClr>
            </a:solidFill>
            <a:prstDash val="solid"/>
            <a:miter/>
          </a:ln>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defTabSz="932742">
              <a:spcAft>
                <a:spcPts val="600"/>
              </a:spcAft>
              <a:buSzPct val="90000"/>
            </a:pPr>
            <a:endParaRPr lang="en-IN" sz="1400">
              <a:solidFill>
                <a:srgbClr val="000000"/>
              </a:solidFill>
            </a:endParaRPr>
          </a:p>
        </p:txBody>
      </p:sp>
      <p:sp>
        <p:nvSpPr>
          <p:cNvPr id="129" name="Rectangle: Rounded Corners 128">
            <a:extLst>
              <a:ext uri="{FF2B5EF4-FFF2-40B4-BE49-F238E27FC236}">
                <a16:creationId xmlns:a16="http://schemas.microsoft.com/office/drawing/2014/main" id="{B6F80DFD-974C-02F7-7498-E8FE7028089F}"/>
              </a:ext>
            </a:extLst>
          </p:cNvPr>
          <p:cNvSpPr>
            <a:spLocks/>
          </p:cNvSpPr>
          <p:nvPr/>
        </p:nvSpPr>
        <p:spPr bwMode="auto">
          <a:xfrm>
            <a:off x="4301066" y="2530464"/>
            <a:ext cx="3589867" cy="3136777"/>
          </a:xfrm>
          <a:prstGeom prst="roundRect">
            <a:avLst>
              <a:gd name="adj" fmla="val 3796"/>
            </a:avLst>
          </a:prstGeom>
          <a:solidFill>
            <a:schemeClr val="bg1"/>
          </a:solidFill>
          <a:ln w="9525" cap="flat">
            <a:solidFill>
              <a:schemeClr val="bg1">
                <a:lumMod val="85000"/>
              </a:schemeClr>
            </a:solidFill>
            <a:prstDash val="solid"/>
            <a:miter/>
          </a:ln>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defTabSz="932742">
              <a:spcAft>
                <a:spcPts val="600"/>
              </a:spcAft>
              <a:buSzPct val="90000"/>
            </a:pPr>
            <a:endParaRPr lang="en-IN" sz="1400">
              <a:solidFill>
                <a:srgbClr val="000000"/>
              </a:solidFill>
            </a:endParaRPr>
          </a:p>
        </p:txBody>
      </p:sp>
      <p:sp>
        <p:nvSpPr>
          <p:cNvPr id="131" name="Rectangle: Rounded Corners 130">
            <a:extLst>
              <a:ext uri="{FF2B5EF4-FFF2-40B4-BE49-F238E27FC236}">
                <a16:creationId xmlns:a16="http://schemas.microsoft.com/office/drawing/2014/main" id="{559B9D15-5280-1966-A089-7DDD35EA72D6}"/>
              </a:ext>
            </a:extLst>
          </p:cNvPr>
          <p:cNvSpPr>
            <a:spLocks/>
          </p:cNvSpPr>
          <p:nvPr/>
        </p:nvSpPr>
        <p:spPr bwMode="auto">
          <a:xfrm>
            <a:off x="8030632" y="2530464"/>
            <a:ext cx="3589867" cy="3136777"/>
          </a:xfrm>
          <a:prstGeom prst="roundRect">
            <a:avLst>
              <a:gd name="adj" fmla="val 3796"/>
            </a:avLst>
          </a:prstGeom>
          <a:solidFill>
            <a:schemeClr val="bg1"/>
          </a:solidFill>
          <a:ln w="9525" cap="flat">
            <a:solidFill>
              <a:schemeClr val="bg1">
                <a:lumMod val="85000"/>
              </a:schemeClr>
            </a:solidFill>
            <a:prstDash val="solid"/>
            <a:miter/>
          </a:ln>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defTabSz="932742">
              <a:spcAft>
                <a:spcPts val="600"/>
              </a:spcAft>
              <a:buSzPct val="90000"/>
            </a:pPr>
            <a:endParaRPr lang="en-IN" sz="1400">
              <a:solidFill>
                <a:srgbClr val="000000"/>
              </a:solidFill>
            </a:endParaRPr>
          </a:p>
        </p:txBody>
      </p:sp>
      <p:sp>
        <p:nvSpPr>
          <p:cNvPr id="133" name="Rectangle 132">
            <a:extLst>
              <a:ext uri="{FF2B5EF4-FFF2-40B4-BE49-F238E27FC236}">
                <a16:creationId xmlns:a16="http://schemas.microsoft.com/office/drawing/2014/main" id="{B24C8217-2EC8-4343-F248-D49077A2EB7D}"/>
              </a:ext>
            </a:extLst>
          </p:cNvPr>
          <p:cNvSpPr/>
          <p:nvPr/>
        </p:nvSpPr>
        <p:spPr bwMode="auto">
          <a:xfrm>
            <a:off x="548640" y="3302221"/>
            <a:ext cx="3589867" cy="430713"/>
          </a:xfrm>
          <a:prstGeom prst="rect">
            <a:avLst/>
          </a:prstGeom>
          <a:solidFill>
            <a:schemeClr val="accent1">
              <a:lumMod val="20000"/>
              <a:lumOff val="80000"/>
            </a:schemeClr>
          </a:solidFill>
        </p:spPr>
        <p:txBody>
          <a:bodyPr wrap="square" lIns="91440" tIns="45720" rIns="91440" bIns="45720" anchor="ctr">
            <a:noAutofit/>
          </a:bodyPr>
          <a:lstStyle/>
          <a:p>
            <a:pPr algn="ctr">
              <a:spcBef>
                <a:spcPts val="400"/>
              </a:spcBef>
            </a:pPr>
            <a:r>
              <a:rPr lang="en-US" sz="1400">
                <a:latin typeface="Segoe Sans Display Semibold" pitchFamily="2" charset="0"/>
                <a:cs typeface="Segoe Sans Display Semibold" pitchFamily="2" charset="0"/>
              </a:rPr>
              <a:t>The challenge: Agent sprawl</a:t>
            </a:r>
          </a:p>
        </p:txBody>
      </p:sp>
      <p:sp>
        <p:nvSpPr>
          <p:cNvPr id="135" name="Rectangle 134">
            <a:extLst>
              <a:ext uri="{FF2B5EF4-FFF2-40B4-BE49-F238E27FC236}">
                <a16:creationId xmlns:a16="http://schemas.microsoft.com/office/drawing/2014/main" id="{4517C45D-6C8C-9AA3-149F-7299CFEA46D3}"/>
              </a:ext>
            </a:extLst>
          </p:cNvPr>
          <p:cNvSpPr/>
          <p:nvPr/>
        </p:nvSpPr>
        <p:spPr bwMode="auto">
          <a:xfrm>
            <a:off x="4301066" y="3302221"/>
            <a:ext cx="3589867" cy="430713"/>
          </a:xfrm>
          <a:prstGeom prst="rect">
            <a:avLst/>
          </a:prstGeom>
          <a:solidFill>
            <a:schemeClr val="accent1">
              <a:lumMod val="20000"/>
              <a:lumOff val="80000"/>
            </a:schemeClr>
          </a:solidFill>
        </p:spPr>
        <p:txBody>
          <a:bodyPr wrap="square" lIns="91440" tIns="45720" rIns="91440" bIns="45720" anchor="ctr">
            <a:noAutofit/>
          </a:bodyPr>
          <a:lstStyle/>
          <a:p>
            <a:pPr algn="ctr">
              <a:spcBef>
                <a:spcPts val="400"/>
              </a:spcBef>
            </a:pPr>
            <a:r>
              <a:rPr lang="en-US" sz="1400">
                <a:latin typeface="Segoe Sans Display Semibold" pitchFamily="2" charset="0"/>
                <a:cs typeface="Segoe Sans Display Semibold" pitchFamily="2" charset="0"/>
              </a:rPr>
              <a:t>The operating model</a:t>
            </a:r>
          </a:p>
        </p:txBody>
      </p:sp>
      <p:sp>
        <p:nvSpPr>
          <p:cNvPr id="137" name="Rectangle 136">
            <a:extLst>
              <a:ext uri="{FF2B5EF4-FFF2-40B4-BE49-F238E27FC236}">
                <a16:creationId xmlns:a16="http://schemas.microsoft.com/office/drawing/2014/main" id="{124925AF-6852-FBBC-57C0-9CB8711AFF55}"/>
              </a:ext>
            </a:extLst>
          </p:cNvPr>
          <p:cNvSpPr/>
          <p:nvPr/>
        </p:nvSpPr>
        <p:spPr bwMode="auto">
          <a:xfrm>
            <a:off x="8030632" y="3302221"/>
            <a:ext cx="3589867" cy="430713"/>
          </a:xfrm>
          <a:prstGeom prst="rect">
            <a:avLst/>
          </a:prstGeom>
          <a:solidFill>
            <a:schemeClr val="accent1">
              <a:lumMod val="20000"/>
              <a:lumOff val="80000"/>
            </a:schemeClr>
          </a:solidFill>
        </p:spPr>
        <p:txBody>
          <a:bodyPr wrap="square" lIns="91440" tIns="45720" rIns="91440" bIns="45720" anchor="ctr">
            <a:noAutofit/>
          </a:bodyPr>
          <a:lstStyle/>
          <a:p>
            <a:pPr algn="ctr">
              <a:spcBef>
                <a:spcPts val="400"/>
              </a:spcBef>
            </a:pPr>
            <a:r>
              <a:rPr lang="en-US" sz="1400">
                <a:latin typeface="Segoe Sans Display Semibold" pitchFamily="2" charset="0"/>
                <a:cs typeface="Segoe Sans Display Semibold" pitchFamily="2" charset="0"/>
              </a:rPr>
              <a:t>The outcomes</a:t>
            </a:r>
          </a:p>
        </p:txBody>
      </p:sp>
      <p:sp>
        <p:nvSpPr>
          <p:cNvPr id="139" name="Oval 138">
            <a:extLst>
              <a:ext uri="{FF2B5EF4-FFF2-40B4-BE49-F238E27FC236}">
                <a16:creationId xmlns:a16="http://schemas.microsoft.com/office/drawing/2014/main" id="{6576C527-5F8C-68D3-5B6E-5AFEFE5CC728}"/>
              </a:ext>
            </a:extLst>
          </p:cNvPr>
          <p:cNvSpPr/>
          <p:nvPr/>
        </p:nvSpPr>
        <p:spPr bwMode="auto">
          <a:xfrm>
            <a:off x="2116722" y="2676607"/>
            <a:ext cx="453702" cy="453702"/>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endParaRPr lang="en-US">
              <a:solidFill>
                <a:srgbClr val="000000"/>
              </a:solidFill>
              <a:latin typeface="Segoe Sans Display Semibold" pitchFamily="2" charset="0"/>
              <a:ea typeface="+mn-lt"/>
              <a:cs typeface="Segoe Sans Display Semibold" pitchFamily="2" charset="0"/>
            </a:endParaRPr>
          </a:p>
        </p:txBody>
      </p:sp>
      <p:sp>
        <p:nvSpPr>
          <p:cNvPr id="141" name="Oval 140">
            <a:extLst>
              <a:ext uri="{FF2B5EF4-FFF2-40B4-BE49-F238E27FC236}">
                <a16:creationId xmlns:a16="http://schemas.microsoft.com/office/drawing/2014/main" id="{31657005-BB33-A5B8-9BF6-77DD7536635A}"/>
              </a:ext>
            </a:extLst>
          </p:cNvPr>
          <p:cNvSpPr/>
          <p:nvPr/>
        </p:nvSpPr>
        <p:spPr bwMode="auto">
          <a:xfrm>
            <a:off x="5869148" y="2676607"/>
            <a:ext cx="453702" cy="453702"/>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endParaRPr lang="en-US">
              <a:solidFill>
                <a:srgbClr val="000000"/>
              </a:solidFill>
              <a:latin typeface="Segoe Sans Display Semibold" pitchFamily="2" charset="0"/>
              <a:ea typeface="+mn-lt"/>
              <a:cs typeface="Segoe Sans Display Semibold" pitchFamily="2" charset="0"/>
            </a:endParaRPr>
          </a:p>
        </p:txBody>
      </p:sp>
      <p:sp>
        <p:nvSpPr>
          <p:cNvPr id="143" name="Oval 142">
            <a:extLst>
              <a:ext uri="{FF2B5EF4-FFF2-40B4-BE49-F238E27FC236}">
                <a16:creationId xmlns:a16="http://schemas.microsoft.com/office/drawing/2014/main" id="{55692550-6511-C139-9095-C76662A26CDA}"/>
              </a:ext>
            </a:extLst>
          </p:cNvPr>
          <p:cNvSpPr/>
          <p:nvPr/>
        </p:nvSpPr>
        <p:spPr bwMode="auto">
          <a:xfrm>
            <a:off x="9598714" y="2676607"/>
            <a:ext cx="453702" cy="453702"/>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endParaRPr lang="en-US">
              <a:solidFill>
                <a:srgbClr val="000000"/>
              </a:solidFill>
              <a:latin typeface="Segoe Sans Display Semibold" pitchFamily="2" charset="0"/>
              <a:ea typeface="+mn-lt"/>
              <a:cs typeface="Segoe Sans Display Semibold" pitchFamily="2" charset="0"/>
            </a:endParaRPr>
          </a:p>
        </p:txBody>
      </p:sp>
      <p:sp>
        <p:nvSpPr>
          <p:cNvPr id="145" name="Text 8">
            <a:extLst>
              <a:ext uri="{FF2B5EF4-FFF2-40B4-BE49-F238E27FC236}">
                <a16:creationId xmlns:a16="http://schemas.microsoft.com/office/drawing/2014/main" id="{3892492E-9165-B19F-C5FB-297E659246D8}"/>
              </a:ext>
            </a:extLst>
          </p:cNvPr>
          <p:cNvSpPr/>
          <p:nvPr/>
        </p:nvSpPr>
        <p:spPr>
          <a:xfrm>
            <a:off x="660824" y="3849844"/>
            <a:ext cx="3365498" cy="1107996"/>
          </a:xfrm>
          <a:prstGeom prst="rect">
            <a:avLst/>
          </a:prstGeom>
          <a:noFill/>
          <a:ln/>
        </p:spPr>
        <p:txBody>
          <a:bodyPr wrap="square" lIns="0" tIns="0" rIns="0" bIns="0" rtlCol="0" anchor="t">
            <a:spAutoFit/>
          </a:bodyPr>
          <a:lstStyle/>
          <a:p>
            <a:pPr algn="ctr">
              <a:spcBef>
                <a:spcPts val="600"/>
              </a:spcBef>
            </a:pPr>
            <a:r>
              <a:rPr lang="en-US" sz="1200">
                <a:cs typeface="Segoe Sans Display Semibold" pitchFamily="2" charset="0"/>
              </a:rPr>
              <a:t>Agents are appearing across platforms — Microsoft, custom-built, and third-party — faster than any team can track, and many run with no clear owner, purpose, or value. There’s no shared way to see them across IT, Security, and Identity, so sprawl grows unwatched and risks increase.</a:t>
            </a:r>
          </a:p>
        </p:txBody>
      </p:sp>
      <p:sp>
        <p:nvSpPr>
          <p:cNvPr id="147" name="Text 8">
            <a:extLst>
              <a:ext uri="{FF2B5EF4-FFF2-40B4-BE49-F238E27FC236}">
                <a16:creationId xmlns:a16="http://schemas.microsoft.com/office/drawing/2014/main" id="{69FFCD1A-FAE6-17B5-1BD3-758F2527337D}"/>
              </a:ext>
            </a:extLst>
          </p:cNvPr>
          <p:cNvSpPr/>
          <p:nvPr/>
        </p:nvSpPr>
        <p:spPr>
          <a:xfrm>
            <a:off x="4413250" y="3849844"/>
            <a:ext cx="3365498" cy="1661993"/>
          </a:xfrm>
          <a:prstGeom prst="rect">
            <a:avLst/>
          </a:prstGeom>
          <a:noFill/>
          <a:ln/>
        </p:spPr>
        <p:txBody>
          <a:bodyPr wrap="square" lIns="0" tIns="0" rIns="0" bIns="0" rtlCol="0" anchor="t">
            <a:spAutoFit/>
          </a:bodyPr>
          <a:lstStyle/>
          <a:p>
            <a:pPr indent="0" algn="ctr">
              <a:spcBef>
                <a:spcPts val="600"/>
              </a:spcBef>
              <a:buNone/>
            </a:pPr>
            <a:r>
              <a:rPr lang="en-US" sz="1200">
                <a:cs typeface="Segoe Sans Display Semibold" pitchFamily="2" charset="0"/>
              </a:rPr>
              <a:t>Run observability as an ongoing program, not a one-time task: You need the right tools to continuously discover agents in your environment, evaluate what needs attention, and monitor agents as they evolve. Observability is a team sport across IT, Security, Leadership, and others. The primary surface is the Microsoft 365 Admin Center and the Entra, Defender, Purview, and Intune tools you already own.</a:t>
            </a:r>
          </a:p>
        </p:txBody>
      </p:sp>
      <p:sp>
        <p:nvSpPr>
          <p:cNvPr id="149" name="Text 8">
            <a:extLst>
              <a:ext uri="{FF2B5EF4-FFF2-40B4-BE49-F238E27FC236}">
                <a16:creationId xmlns:a16="http://schemas.microsoft.com/office/drawing/2014/main" id="{9045C8BF-5F1A-2625-C0E8-828EAC64BD78}"/>
              </a:ext>
            </a:extLst>
          </p:cNvPr>
          <p:cNvSpPr/>
          <p:nvPr/>
        </p:nvSpPr>
        <p:spPr>
          <a:xfrm>
            <a:off x="8142816" y="3849844"/>
            <a:ext cx="3365498" cy="923330"/>
          </a:xfrm>
          <a:prstGeom prst="rect">
            <a:avLst/>
          </a:prstGeom>
          <a:noFill/>
          <a:ln/>
        </p:spPr>
        <p:txBody>
          <a:bodyPr wrap="square" lIns="0" tIns="0" rIns="0" bIns="0" rtlCol="0" anchor="t">
            <a:spAutoFit/>
          </a:bodyPr>
          <a:lstStyle/>
          <a:p>
            <a:pPr algn="ctr">
              <a:spcBef>
                <a:spcPts val="600"/>
              </a:spcBef>
            </a:pPr>
            <a:r>
              <a:rPr lang="en-US" sz="1200">
                <a:cs typeface="Segoe Sans Display Semibold" pitchFamily="2" charset="0"/>
              </a:rPr>
              <a:t>One complete, living inventory — agents are visible, owned, and watched. You get control before sprawl outpaces you: Ownership is clear, risks surface early, and decisions come from one shared source of truth. Adoption and value follow.</a:t>
            </a:r>
          </a:p>
        </p:txBody>
      </p:sp>
      <p:sp>
        <p:nvSpPr>
          <p:cNvPr id="151" name="Text 3">
            <a:extLst>
              <a:ext uri="{FF2B5EF4-FFF2-40B4-BE49-F238E27FC236}">
                <a16:creationId xmlns:a16="http://schemas.microsoft.com/office/drawing/2014/main" id="{175E07A0-AB34-8BAF-0FE6-550A4249A667}"/>
              </a:ext>
            </a:extLst>
          </p:cNvPr>
          <p:cNvSpPr/>
          <p:nvPr/>
        </p:nvSpPr>
        <p:spPr>
          <a:xfrm>
            <a:off x="588263" y="1816289"/>
            <a:ext cx="11018520" cy="646331"/>
          </a:xfrm>
          <a:prstGeom prst="rect">
            <a:avLst/>
          </a:prstGeom>
          <a:noFill/>
          <a:ln/>
        </p:spPr>
        <p:txBody>
          <a:bodyPr wrap="square" lIns="0" tIns="0" rIns="0" bIns="0" rtlCol="0" anchor="ctr">
            <a:spAutoFit/>
          </a:bodyPr>
          <a:lstStyle/>
          <a:p>
            <a:pPr marL="0" indent="0">
              <a:buNone/>
            </a:pPr>
            <a:r>
              <a:rPr lang="en-US" sz="1400">
                <a:latin typeface="+mj-lt"/>
                <a:ea typeface="Segoe UI" pitchFamily="34" charset="-122"/>
                <a:cs typeface="Segoe Sans Small Semibold"/>
              </a:rPr>
              <a:t>Key roles: </a:t>
            </a:r>
          </a:p>
          <a:p>
            <a:pPr marL="342900" indent="-342900">
              <a:buAutoNum type="arabicParenR"/>
            </a:pPr>
            <a:r>
              <a:rPr lang="en-US" sz="1400">
                <a:latin typeface="+mj-lt"/>
                <a:ea typeface="Segoe UI" pitchFamily="34" charset="-122"/>
                <a:cs typeface="Segoe Sans Small Semibold"/>
              </a:rPr>
              <a:t>For AI &amp; IT admins with </a:t>
            </a:r>
            <a:r>
              <a:rPr lang="en-US" sz="1400">
                <a:solidFill>
                  <a:schemeClr val="accent1"/>
                </a:solidFill>
                <a:latin typeface="Segoe Sans Display Semibold" pitchFamily="2" charset="0"/>
                <a:ea typeface="Segoe UI" pitchFamily="34" charset="-122"/>
                <a:cs typeface="Segoe Sans Display Semibold" pitchFamily="2" charset="0"/>
              </a:rPr>
              <a:t>AI Administrator or Global Administrator </a:t>
            </a:r>
            <a:r>
              <a:rPr lang="en-US" sz="1400">
                <a:latin typeface="+mj-lt"/>
                <a:ea typeface="Segoe UI" pitchFamily="34" charset="-122"/>
                <a:cs typeface="Segoe Sans Small Semibold"/>
              </a:rPr>
              <a:t>access</a:t>
            </a:r>
          </a:p>
          <a:p>
            <a:pPr marL="342900" indent="-342900">
              <a:buAutoNum type="arabicParenR"/>
            </a:pPr>
            <a:r>
              <a:rPr lang="en-US" sz="1400">
                <a:latin typeface="+mj-lt"/>
                <a:ea typeface="Segoe UI" pitchFamily="34" charset="-122"/>
                <a:cs typeface="Segoe Sans Small Semibold"/>
              </a:rPr>
              <a:t>Leaders and auditors with read-only access via  AI Reader/Global Reader</a:t>
            </a:r>
            <a:endParaRPr lang="en-US" sz="1400">
              <a:solidFill>
                <a:srgbClr val="0097F4"/>
              </a:solidFill>
              <a:latin typeface="+mj-lt"/>
              <a:cs typeface="Segoe Sans Small Semibold"/>
            </a:endParaRPr>
          </a:p>
        </p:txBody>
      </p:sp>
      <p:sp>
        <p:nvSpPr>
          <p:cNvPr id="152" name="TextBox 151">
            <a:extLst>
              <a:ext uri="{FF2B5EF4-FFF2-40B4-BE49-F238E27FC236}">
                <a16:creationId xmlns:a16="http://schemas.microsoft.com/office/drawing/2014/main" id="{2235E398-E330-57C9-98DF-535261A0BB75}"/>
              </a:ext>
            </a:extLst>
          </p:cNvPr>
          <p:cNvSpPr txBox="1"/>
          <p:nvPr/>
        </p:nvSpPr>
        <p:spPr>
          <a:xfrm>
            <a:off x="11872546" y="3130309"/>
            <a:ext cx="65" cy="307777"/>
          </a:xfrm>
          <a:prstGeom prst="rect">
            <a:avLst/>
          </a:prstGeom>
          <a:noFill/>
        </p:spPr>
        <p:txBody>
          <a:bodyPr wrap="none" lIns="0" tIns="0" rIns="0" bIns="0" rtlCol="0">
            <a:spAutoFit/>
          </a:bodyPr>
          <a:lstStyle/>
          <a:p>
            <a:pPr algn="l"/>
            <a:endParaRPr lang="en-IN" sz="2000" err="1"/>
          </a:p>
        </p:txBody>
      </p:sp>
      <p:sp>
        <p:nvSpPr>
          <p:cNvPr id="115" name="Text 113"/>
          <p:cNvSpPr/>
          <p:nvPr/>
        </p:nvSpPr>
        <p:spPr>
          <a:xfrm>
            <a:off x="571498" y="5827519"/>
            <a:ext cx="11018520" cy="369332"/>
          </a:xfrm>
          <a:prstGeom prst="rect">
            <a:avLst/>
          </a:prstGeom>
          <a:noFill/>
          <a:ln/>
        </p:spPr>
        <p:txBody>
          <a:bodyPr wrap="square" lIns="0" tIns="0" rIns="0" bIns="0" rtlCol="0" anchor="ctr">
            <a:spAutoFit/>
          </a:bodyPr>
          <a:lstStyle/>
          <a:p>
            <a:r>
              <a:rPr lang="en-US" sz="1200">
                <a:solidFill>
                  <a:schemeClr val="accent1"/>
                </a:solidFill>
                <a:latin typeface="Segoe Sans Display Semibold" pitchFamily="2" charset="0"/>
                <a:ea typeface="Segoe UI" pitchFamily="34" charset="-122"/>
                <a:cs typeface="Segoe Sans Display Semibold" pitchFamily="2" charset="0"/>
              </a:rPr>
              <a:t>Takeaway: </a:t>
            </a:r>
            <a:r>
              <a:rPr lang="en-US" sz="1200">
                <a:ea typeface="Segoe UI" pitchFamily="34" charset="-122"/>
                <a:cs typeface="Segoe UI"/>
              </a:rPr>
              <a:t>Agent 365 gives you the control plane to turn agent sprawl into a managed, observable fleet. This playbook gives you the program (roles, cadence, and operating model) so you can create a clear plan to observe and manage agents at scale. </a:t>
            </a:r>
            <a:endParaRPr lang="en-US" sz="1200">
              <a:cs typeface="Segoe UI"/>
            </a:endParaRPr>
          </a:p>
        </p:txBody>
      </p:sp>
      <p:sp>
        <p:nvSpPr>
          <p:cNvPr id="165" name="TextBox 164">
            <a:extLst>
              <a:ext uri="{FF2B5EF4-FFF2-40B4-BE49-F238E27FC236}">
                <a16:creationId xmlns:a16="http://schemas.microsoft.com/office/drawing/2014/main" id="{8C127FA2-DD30-4740-5820-535C11F1EE04}"/>
              </a:ext>
            </a:extLst>
          </p:cNvPr>
          <p:cNvSpPr txBox="1"/>
          <p:nvPr/>
        </p:nvSpPr>
        <p:spPr>
          <a:xfrm>
            <a:off x="588263" y="6407446"/>
            <a:ext cx="3837004" cy="123111"/>
          </a:xfrm>
          <a:prstGeom prst="rect">
            <a:avLst/>
          </a:prstGeom>
          <a:noFill/>
        </p:spPr>
        <p:txBody>
          <a:bodyPr wrap="square" lIns="0" tIns="0" rIns="0" bIns="0" rtlCol="0" anchor="b">
            <a:spAutoFit/>
          </a:bodyPr>
          <a:lstStyle/>
          <a:p>
            <a:pPr>
              <a:defRPr/>
            </a:pPr>
            <a:r>
              <a:rPr kumimoji="0" lang="en-US" sz="800" b="0" u="none" strike="noStrike" kern="1200" cap="none" normalizeH="0" baseline="0" noProof="0">
                <a:ln>
                  <a:noFill/>
                </a:ln>
                <a:solidFill>
                  <a:schemeClr val="tx2"/>
                </a:solidFill>
                <a:effectLst/>
                <a:uLnTx/>
                <a:uFillTx/>
                <a:ea typeface="+mn-ea"/>
                <a:cs typeface="Segoe UI Light"/>
              </a:rPr>
              <a:t>Microsoft</a:t>
            </a:r>
            <a:r>
              <a:rPr lang="en-US" sz="800">
                <a:solidFill>
                  <a:schemeClr val="tx2"/>
                </a:solidFill>
                <a:cs typeface="Segoe UI Light"/>
              </a:rPr>
              <a:t> </a:t>
            </a:r>
            <a:r>
              <a:rPr kumimoji="0" lang="en-US" sz="800" b="0" u="none" strike="noStrike" kern="1200" cap="none" normalizeH="0" baseline="0" noProof="0">
                <a:ln>
                  <a:noFill/>
                </a:ln>
                <a:solidFill>
                  <a:schemeClr val="tx2"/>
                </a:solidFill>
                <a:effectLst/>
                <a:uLnTx/>
                <a:uFillTx/>
                <a:ea typeface="+mn-ea"/>
                <a:cs typeface="Segoe UI Light"/>
              </a:rPr>
              <a:t>· Part 1 · The setup</a:t>
            </a:r>
          </a:p>
        </p:txBody>
      </p:sp>
      <p:sp>
        <p:nvSpPr>
          <p:cNvPr id="167" name="Text 159">
            <a:extLst>
              <a:ext uri="{FF2B5EF4-FFF2-40B4-BE49-F238E27FC236}">
                <a16:creationId xmlns:a16="http://schemas.microsoft.com/office/drawing/2014/main" id="{DFEC8BF0-BADE-F706-0BE8-AF1EB87F919F}"/>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Executive Summary</a:t>
            </a:r>
          </a:p>
        </p:txBody>
      </p:sp>
      <p:sp>
        <p:nvSpPr>
          <p:cNvPr id="5" name="Graphic 3">
            <a:extLst>
              <a:ext uri="{FF2B5EF4-FFF2-40B4-BE49-F238E27FC236}">
                <a16:creationId xmlns:a16="http://schemas.microsoft.com/office/drawing/2014/main" id="{0124B870-E715-B51D-09C6-A5EC255D7CEA}"/>
              </a:ext>
            </a:extLst>
          </p:cNvPr>
          <p:cNvSpPr/>
          <p:nvPr/>
        </p:nvSpPr>
        <p:spPr>
          <a:xfrm>
            <a:off x="5991222" y="2794338"/>
            <a:ext cx="209554" cy="218240"/>
          </a:xfrm>
          <a:custGeom>
            <a:avLst/>
            <a:gdLst>
              <a:gd name="csX0" fmla="*/ 89274 w 178343"/>
              <a:gd name="csY0" fmla="*/ 0 h 185737"/>
              <a:gd name="csX1" fmla="*/ 110052 w 178343"/>
              <a:gd name="csY1" fmla="*/ 2410 h 185737"/>
              <a:gd name="csX2" fmla="*/ 115597 w 178343"/>
              <a:gd name="csY2" fmla="*/ 8591 h 185737"/>
              <a:gd name="csX3" fmla="*/ 117218 w 178343"/>
              <a:gd name="csY3" fmla="*/ 23134 h 185737"/>
              <a:gd name="csX4" fmla="*/ 130311 w 178343"/>
              <a:gd name="csY4" fmla="*/ 34877 h 185737"/>
              <a:gd name="csX5" fmla="*/ 135575 w 178343"/>
              <a:gd name="csY5" fmla="*/ 33765 h 185737"/>
              <a:gd name="csX6" fmla="*/ 148915 w 178343"/>
              <a:gd name="csY6" fmla="*/ 27904 h 185737"/>
              <a:gd name="csX7" fmla="*/ 157003 w 178343"/>
              <a:gd name="csY7" fmla="*/ 29562 h 185737"/>
              <a:gd name="csX8" fmla="*/ 178004 w 178343"/>
              <a:gd name="csY8" fmla="*/ 65680 h 185737"/>
              <a:gd name="csX9" fmla="*/ 175419 w 178343"/>
              <a:gd name="csY9" fmla="*/ 73547 h 185737"/>
              <a:gd name="csX10" fmla="*/ 163594 w 178343"/>
              <a:gd name="csY10" fmla="*/ 82264 h 185737"/>
              <a:gd name="csX11" fmla="*/ 158229 w 178343"/>
              <a:gd name="csY11" fmla="*/ 92864 h 185737"/>
              <a:gd name="csX12" fmla="*/ 163601 w 178343"/>
              <a:gd name="csY12" fmla="*/ 103469 h 185737"/>
              <a:gd name="csX13" fmla="*/ 175437 w 178343"/>
              <a:gd name="csY13" fmla="*/ 112188 h 185737"/>
              <a:gd name="csX14" fmla="*/ 178023 w 178343"/>
              <a:gd name="csY14" fmla="*/ 120056 h 185737"/>
              <a:gd name="csX15" fmla="*/ 157034 w 178343"/>
              <a:gd name="csY15" fmla="*/ 156173 h 185737"/>
              <a:gd name="csX16" fmla="*/ 148951 w 178343"/>
              <a:gd name="csY16" fmla="*/ 157835 h 185737"/>
              <a:gd name="csX17" fmla="*/ 135555 w 178343"/>
              <a:gd name="csY17" fmla="*/ 151967 h 185737"/>
              <a:gd name="csX18" fmla="*/ 123700 w 178343"/>
              <a:gd name="csY18" fmla="*/ 152629 h 185737"/>
              <a:gd name="csX19" fmla="*/ 117208 w 178343"/>
              <a:gd name="csY19" fmla="*/ 162570 h 185737"/>
              <a:gd name="csX20" fmla="*/ 115598 w 178343"/>
              <a:gd name="csY20" fmla="*/ 177112 h 185737"/>
              <a:gd name="csX21" fmla="*/ 110151 w 178343"/>
              <a:gd name="csY21" fmla="*/ 183275 h 185737"/>
              <a:gd name="csX22" fmla="*/ 68184 w 178343"/>
              <a:gd name="csY22" fmla="*/ 183275 h 185737"/>
              <a:gd name="csX23" fmla="*/ 62737 w 178343"/>
              <a:gd name="csY23" fmla="*/ 177112 h 185737"/>
              <a:gd name="csX24" fmla="*/ 61129 w 178343"/>
              <a:gd name="csY24" fmla="*/ 162592 h 185737"/>
              <a:gd name="csX25" fmla="*/ 54624 w 178343"/>
              <a:gd name="csY25" fmla="*/ 152676 h 185737"/>
              <a:gd name="csX26" fmla="*/ 42792 w 178343"/>
              <a:gd name="csY26" fmla="*/ 152013 h 185737"/>
              <a:gd name="csX27" fmla="*/ 29393 w 178343"/>
              <a:gd name="csY27" fmla="*/ 157883 h 185737"/>
              <a:gd name="csX28" fmla="*/ 21309 w 178343"/>
              <a:gd name="csY28" fmla="*/ 156219 h 185737"/>
              <a:gd name="csX29" fmla="*/ 320 w 178343"/>
              <a:gd name="csY29" fmla="*/ 120061 h 185737"/>
              <a:gd name="csX30" fmla="*/ 2907 w 178343"/>
              <a:gd name="csY30" fmla="*/ 112198 h 185737"/>
              <a:gd name="csX31" fmla="*/ 14750 w 178343"/>
              <a:gd name="csY31" fmla="*/ 103473 h 185737"/>
              <a:gd name="csX32" fmla="*/ 20115 w 178343"/>
              <a:gd name="csY32" fmla="*/ 92874 h 185737"/>
              <a:gd name="csX33" fmla="*/ 14745 w 178343"/>
              <a:gd name="csY33" fmla="*/ 82270 h 185737"/>
              <a:gd name="csX34" fmla="*/ 2910 w 178343"/>
              <a:gd name="csY34" fmla="*/ 73560 h 185737"/>
              <a:gd name="csX35" fmla="*/ 321 w 178343"/>
              <a:gd name="csY35" fmla="*/ 65690 h 185737"/>
              <a:gd name="csX36" fmla="*/ 21321 w 178343"/>
              <a:gd name="csY36" fmla="*/ 29572 h 185737"/>
              <a:gd name="csX37" fmla="*/ 29409 w 178343"/>
              <a:gd name="csY37" fmla="*/ 27914 h 185737"/>
              <a:gd name="csX38" fmla="*/ 42748 w 178343"/>
              <a:gd name="csY38" fmla="*/ 33773 h 185737"/>
              <a:gd name="csX39" fmla="*/ 54637 w 178343"/>
              <a:gd name="csY39" fmla="*/ 33077 h 185737"/>
              <a:gd name="csX40" fmla="*/ 61136 w 178343"/>
              <a:gd name="csY40" fmla="*/ 23123 h 185737"/>
              <a:gd name="csX41" fmla="*/ 62756 w 178343"/>
              <a:gd name="csY41" fmla="*/ 8591 h 185737"/>
              <a:gd name="csX42" fmla="*/ 68305 w 178343"/>
              <a:gd name="csY42" fmla="*/ 2409 h 185737"/>
              <a:gd name="csX43" fmla="*/ 89274 w 178343"/>
              <a:gd name="csY43" fmla="*/ 0 h 185737"/>
              <a:gd name="csX44" fmla="*/ 89155 w 178343"/>
              <a:gd name="csY44" fmla="*/ 64293 h 185737"/>
              <a:gd name="csX45" fmla="*/ 60579 w 178343"/>
              <a:gd name="csY45" fmla="*/ 92869 h 185737"/>
              <a:gd name="csX46" fmla="*/ 89155 w 178343"/>
              <a:gd name="csY46" fmla="*/ 121444 h 185737"/>
              <a:gd name="csX47" fmla="*/ 117730 w 178343"/>
              <a:gd name="csY47" fmla="*/ 92869 h 185737"/>
              <a:gd name="csX48" fmla="*/ 89155 w 178343"/>
              <a:gd name="csY48" fmla="*/ 64293 h 1857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178343" h="185737">
                <a:moveTo>
                  <a:pt x="89274" y="0"/>
                </a:moveTo>
                <a:cubicBezTo>
                  <a:pt x="96264" y="81"/>
                  <a:pt x="103228" y="888"/>
                  <a:pt x="110052" y="2410"/>
                </a:cubicBezTo>
                <a:cubicBezTo>
                  <a:pt x="113031" y="3075"/>
                  <a:pt x="115259" y="5558"/>
                  <a:pt x="115597" y="8591"/>
                </a:cubicBezTo>
                <a:lnTo>
                  <a:pt x="117218" y="23134"/>
                </a:lnTo>
                <a:cubicBezTo>
                  <a:pt x="117952" y="29812"/>
                  <a:pt x="123590" y="34870"/>
                  <a:pt x="130311" y="34877"/>
                </a:cubicBezTo>
                <a:cubicBezTo>
                  <a:pt x="132118" y="34879"/>
                  <a:pt x="133905" y="34503"/>
                  <a:pt x="135575" y="33765"/>
                </a:cubicBezTo>
                <a:lnTo>
                  <a:pt x="148915" y="27904"/>
                </a:lnTo>
                <a:cubicBezTo>
                  <a:pt x="151690" y="26685"/>
                  <a:pt x="154932" y="27350"/>
                  <a:pt x="157003" y="29562"/>
                </a:cubicBezTo>
                <a:cubicBezTo>
                  <a:pt x="166644" y="39859"/>
                  <a:pt x="173824" y="52208"/>
                  <a:pt x="178004" y="65680"/>
                </a:cubicBezTo>
                <a:cubicBezTo>
                  <a:pt x="178905" y="68586"/>
                  <a:pt x="177868" y="71743"/>
                  <a:pt x="175419" y="73547"/>
                </a:cubicBezTo>
                <a:lnTo>
                  <a:pt x="163594" y="82264"/>
                </a:lnTo>
                <a:cubicBezTo>
                  <a:pt x="160221" y="84742"/>
                  <a:pt x="158229" y="88678"/>
                  <a:pt x="158229" y="92864"/>
                </a:cubicBezTo>
                <a:cubicBezTo>
                  <a:pt x="158229" y="97049"/>
                  <a:pt x="160221" y="100985"/>
                  <a:pt x="163601" y="103469"/>
                </a:cubicBezTo>
                <a:lnTo>
                  <a:pt x="175437" y="112188"/>
                </a:lnTo>
                <a:cubicBezTo>
                  <a:pt x="177886" y="113992"/>
                  <a:pt x="178924" y="117150"/>
                  <a:pt x="178023" y="120056"/>
                </a:cubicBezTo>
                <a:cubicBezTo>
                  <a:pt x="173845" y="133526"/>
                  <a:pt x="166669" y="145874"/>
                  <a:pt x="157034" y="156173"/>
                </a:cubicBezTo>
                <a:cubicBezTo>
                  <a:pt x="154964" y="158385"/>
                  <a:pt x="151725" y="159051"/>
                  <a:pt x="148951" y="157835"/>
                </a:cubicBezTo>
                <a:lnTo>
                  <a:pt x="135555" y="151967"/>
                </a:lnTo>
                <a:cubicBezTo>
                  <a:pt x="131723" y="150289"/>
                  <a:pt x="127321" y="150535"/>
                  <a:pt x="123700" y="152629"/>
                </a:cubicBezTo>
                <a:cubicBezTo>
                  <a:pt x="120078" y="154721"/>
                  <a:pt x="117669" y="158412"/>
                  <a:pt x="117208" y="162570"/>
                </a:cubicBezTo>
                <a:lnTo>
                  <a:pt x="115598" y="177112"/>
                </a:lnTo>
                <a:cubicBezTo>
                  <a:pt x="115265" y="180110"/>
                  <a:pt x="113085" y="182577"/>
                  <a:pt x="110151" y="183275"/>
                </a:cubicBezTo>
                <a:cubicBezTo>
                  <a:pt x="96355" y="186558"/>
                  <a:pt x="81980" y="186558"/>
                  <a:pt x="68184" y="183275"/>
                </a:cubicBezTo>
                <a:cubicBezTo>
                  <a:pt x="65249" y="182577"/>
                  <a:pt x="63069" y="180110"/>
                  <a:pt x="62737" y="177112"/>
                </a:cubicBezTo>
                <a:lnTo>
                  <a:pt x="61129" y="162592"/>
                </a:lnTo>
                <a:cubicBezTo>
                  <a:pt x="60656" y="158442"/>
                  <a:pt x="58242" y="154762"/>
                  <a:pt x="54624" y="152676"/>
                </a:cubicBezTo>
                <a:cubicBezTo>
                  <a:pt x="51005" y="150590"/>
                  <a:pt x="46611" y="150345"/>
                  <a:pt x="42792" y="152013"/>
                </a:cubicBezTo>
                <a:lnTo>
                  <a:pt x="29393" y="157883"/>
                </a:lnTo>
                <a:cubicBezTo>
                  <a:pt x="26618" y="159099"/>
                  <a:pt x="23378" y="158432"/>
                  <a:pt x="21309" y="156219"/>
                </a:cubicBezTo>
                <a:cubicBezTo>
                  <a:pt x="11668" y="145909"/>
                  <a:pt x="4491" y="133545"/>
                  <a:pt x="320" y="120061"/>
                </a:cubicBezTo>
                <a:cubicBezTo>
                  <a:pt x="-579" y="117157"/>
                  <a:pt x="459" y="114001"/>
                  <a:pt x="2907" y="112198"/>
                </a:cubicBezTo>
                <a:lnTo>
                  <a:pt x="14750" y="103473"/>
                </a:lnTo>
                <a:cubicBezTo>
                  <a:pt x="18123" y="100995"/>
                  <a:pt x="20115" y="97059"/>
                  <a:pt x="20115" y="92874"/>
                </a:cubicBezTo>
                <a:cubicBezTo>
                  <a:pt x="20115" y="88687"/>
                  <a:pt x="18123" y="84752"/>
                  <a:pt x="14745" y="82270"/>
                </a:cubicBezTo>
                <a:lnTo>
                  <a:pt x="2910" y="73560"/>
                </a:lnTo>
                <a:cubicBezTo>
                  <a:pt x="459" y="71756"/>
                  <a:pt x="-581" y="68597"/>
                  <a:pt x="321" y="65690"/>
                </a:cubicBezTo>
                <a:cubicBezTo>
                  <a:pt x="4500" y="52217"/>
                  <a:pt x="11680" y="39868"/>
                  <a:pt x="21321" y="29572"/>
                </a:cubicBezTo>
                <a:cubicBezTo>
                  <a:pt x="23393" y="27359"/>
                  <a:pt x="26635" y="26695"/>
                  <a:pt x="29409" y="27914"/>
                </a:cubicBezTo>
                <a:lnTo>
                  <a:pt x="42748" y="33773"/>
                </a:lnTo>
                <a:cubicBezTo>
                  <a:pt x="46586" y="35457"/>
                  <a:pt x="50998" y="35203"/>
                  <a:pt x="54637" y="33077"/>
                </a:cubicBezTo>
                <a:cubicBezTo>
                  <a:pt x="58259" y="30976"/>
                  <a:pt x="60671" y="27282"/>
                  <a:pt x="61136" y="23123"/>
                </a:cubicBezTo>
                <a:lnTo>
                  <a:pt x="62756" y="8591"/>
                </a:lnTo>
                <a:cubicBezTo>
                  <a:pt x="63095" y="5556"/>
                  <a:pt x="65324" y="3072"/>
                  <a:pt x="68305" y="2409"/>
                </a:cubicBezTo>
                <a:cubicBezTo>
                  <a:pt x="75138" y="890"/>
                  <a:pt x="82108" y="82"/>
                  <a:pt x="89274" y="0"/>
                </a:cubicBezTo>
                <a:close/>
                <a:moveTo>
                  <a:pt x="89155" y="64293"/>
                </a:moveTo>
                <a:cubicBezTo>
                  <a:pt x="73373" y="64293"/>
                  <a:pt x="60579" y="77087"/>
                  <a:pt x="60579" y="92869"/>
                </a:cubicBezTo>
                <a:cubicBezTo>
                  <a:pt x="60579" y="108650"/>
                  <a:pt x="73373" y="121444"/>
                  <a:pt x="89155" y="121444"/>
                </a:cubicBezTo>
                <a:cubicBezTo>
                  <a:pt x="104936" y="121444"/>
                  <a:pt x="117730" y="108650"/>
                  <a:pt x="117730" y="92869"/>
                </a:cubicBezTo>
                <a:cubicBezTo>
                  <a:pt x="117730" y="77087"/>
                  <a:pt x="104936" y="64293"/>
                  <a:pt x="89155" y="64293"/>
                </a:cubicBezTo>
                <a:close/>
              </a:path>
            </a:pathLst>
          </a:custGeom>
          <a:solidFill>
            <a:schemeClr val="tx1"/>
          </a:solidFill>
          <a:ln w="9525" cap="flat">
            <a:noFill/>
            <a:prstDash val="solid"/>
            <a:miter/>
          </a:ln>
        </p:spPr>
        <p:txBody>
          <a:bodyPr/>
          <a:lstStyle/>
          <a:p>
            <a:endParaRPr lang="en-IN"/>
          </a:p>
        </p:txBody>
      </p:sp>
      <p:sp>
        <p:nvSpPr>
          <p:cNvPr id="8" name="Graphic 6">
            <a:extLst>
              <a:ext uri="{FF2B5EF4-FFF2-40B4-BE49-F238E27FC236}">
                <a16:creationId xmlns:a16="http://schemas.microsoft.com/office/drawing/2014/main" id="{7A08D9CD-531A-74CD-4323-A6B2D75758E8}"/>
              </a:ext>
            </a:extLst>
          </p:cNvPr>
          <p:cNvSpPr/>
          <p:nvPr/>
        </p:nvSpPr>
        <p:spPr>
          <a:xfrm>
            <a:off x="9713638" y="2791530"/>
            <a:ext cx="223856" cy="223856"/>
          </a:xfrm>
          <a:custGeom>
            <a:avLst/>
            <a:gdLst>
              <a:gd name="csX0" fmla="*/ 0 w 190516"/>
              <a:gd name="csY0" fmla="*/ 21431 h 190516"/>
              <a:gd name="csX1" fmla="*/ 21431 w 190516"/>
              <a:gd name="csY1" fmla="*/ 0 h 190516"/>
              <a:gd name="csX2" fmla="*/ 150019 w 190516"/>
              <a:gd name="csY2" fmla="*/ 0 h 190516"/>
              <a:gd name="csX3" fmla="*/ 171450 w 190516"/>
              <a:gd name="csY3" fmla="*/ 21431 h 190516"/>
              <a:gd name="csX4" fmla="*/ 171450 w 190516"/>
              <a:gd name="csY4" fmla="*/ 76316 h 190516"/>
              <a:gd name="csX5" fmla="*/ 146615 w 190516"/>
              <a:gd name="csY5" fmla="*/ 85367 h 190516"/>
              <a:gd name="csX6" fmla="*/ 117681 w 190516"/>
              <a:gd name="csY6" fmla="*/ 114300 h 190516"/>
              <a:gd name="csX7" fmla="*/ 78582 w 190516"/>
              <a:gd name="csY7" fmla="*/ 114300 h 190516"/>
              <a:gd name="csX8" fmla="*/ 71438 w 190516"/>
              <a:gd name="csY8" fmla="*/ 121444 h 190516"/>
              <a:gd name="csX9" fmla="*/ 78582 w 190516"/>
              <a:gd name="csY9" fmla="*/ 128588 h 190516"/>
              <a:gd name="csX10" fmla="*/ 103394 w 190516"/>
              <a:gd name="csY10" fmla="*/ 128588 h 190516"/>
              <a:gd name="csX11" fmla="*/ 90395 w 190516"/>
              <a:gd name="csY11" fmla="*/ 141587 h 190516"/>
              <a:gd name="csX12" fmla="*/ 81162 w 190516"/>
              <a:gd name="csY12" fmla="*/ 157894 h 190516"/>
              <a:gd name="csX13" fmla="*/ 77773 w 190516"/>
              <a:gd name="csY13" fmla="*/ 171450 h 190516"/>
              <a:gd name="csX14" fmla="*/ 21431 w 190516"/>
              <a:gd name="csY14" fmla="*/ 171450 h 190516"/>
              <a:gd name="csX15" fmla="*/ 0 w 190516"/>
              <a:gd name="csY15" fmla="*/ 150019 h 190516"/>
              <a:gd name="csX16" fmla="*/ 0 w 190516"/>
              <a:gd name="csY16" fmla="*/ 21431 h 190516"/>
              <a:gd name="csX17" fmla="*/ 45244 w 190516"/>
              <a:gd name="csY17" fmla="*/ 59531 h 190516"/>
              <a:gd name="csX18" fmla="*/ 54769 w 190516"/>
              <a:gd name="csY18" fmla="*/ 50006 h 190516"/>
              <a:gd name="csX19" fmla="*/ 45244 w 190516"/>
              <a:gd name="csY19" fmla="*/ 40481 h 190516"/>
              <a:gd name="csX20" fmla="*/ 35719 w 190516"/>
              <a:gd name="csY20" fmla="*/ 50006 h 190516"/>
              <a:gd name="csX21" fmla="*/ 45244 w 190516"/>
              <a:gd name="csY21" fmla="*/ 59531 h 190516"/>
              <a:gd name="csX22" fmla="*/ 78581 w 190516"/>
              <a:gd name="csY22" fmla="*/ 42863 h 190516"/>
              <a:gd name="csX23" fmla="*/ 71438 w 190516"/>
              <a:gd name="csY23" fmla="*/ 50006 h 190516"/>
              <a:gd name="csX24" fmla="*/ 78581 w 190516"/>
              <a:gd name="csY24" fmla="*/ 57150 h 190516"/>
              <a:gd name="csX25" fmla="*/ 130969 w 190516"/>
              <a:gd name="csY25" fmla="*/ 57150 h 190516"/>
              <a:gd name="csX26" fmla="*/ 138113 w 190516"/>
              <a:gd name="csY26" fmla="*/ 50006 h 190516"/>
              <a:gd name="csX27" fmla="*/ 130969 w 190516"/>
              <a:gd name="csY27" fmla="*/ 42863 h 190516"/>
              <a:gd name="csX28" fmla="*/ 78581 w 190516"/>
              <a:gd name="csY28" fmla="*/ 42863 h 190516"/>
              <a:gd name="csX29" fmla="*/ 78582 w 190516"/>
              <a:gd name="csY29" fmla="*/ 78581 h 190516"/>
              <a:gd name="csX30" fmla="*/ 71438 w 190516"/>
              <a:gd name="csY30" fmla="*/ 85725 h 190516"/>
              <a:gd name="csX31" fmla="*/ 78582 w 190516"/>
              <a:gd name="csY31" fmla="*/ 92869 h 190516"/>
              <a:gd name="csX32" fmla="*/ 130968 w 190516"/>
              <a:gd name="csY32" fmla="*/ 92869 h 190516"/>
              <a:gd name="csX33" fmla="*/ 138112 w 190516"/>
              <a:gd name="csY33" fmla="*/ 85725 h 190516"/>
              <a:gd name="csX34" fmla="*/ 130968 w 190516"/>
              <a:gd name="csY34" fmla="*/ 78581 h 190516"/>
              <a:gd name="csX35" fmla="*/ 78582 w 190516"/>
              <a:gd name="csY35" fmla="*/ 78581 h 190516"/>
              <a:gd name="csX36" fmla="*/ 35719 w 190516"/>
              <a:gd name="csY36" fmla="*/ 85725 h 190516"/>
              <a:gd name="csX37" fmla="*/ 45244 w 190516"/>
              <a:gd name="csY37" fmla="*/ 95250 h 190516"/>
              <a:gd name="csX38" fmla="*/ 54769 w 190516"/>
              <a:gd name="csY38" fmla="*/ 85725 h 190516"/>
              <a:gd name="csX39" fmla="*/ 45244 w 190516"/>
              <a:gd name="csY39" fmla="*/ 76200 h 190516"/>
              <a:gd name="csX40" fmla="*/ 35719 w 190516"/>
              <a:gd name="csY40" fmla="*/ 85725 h 190516"/>
              <a:gd name="csX41" fmla="*/ 45244 w 190516"/>
              <a:gd name="csY41" fmla="*/ 130969 h 190516"/>
              <a:gd name="csX42" fmla="*/ 54769 w 190516"/>
              <a:gd name="csY42" fmla="*/ 121444 h 190516"/>
              <a:gd name="csX43" fmla="*/ 45244 w 190516"/>
              <a:gd name="csY43" fmla="*/ 111919 h 190516"/>
              <a:gd name="csX44" fmla="*/ 35719 w 190516"/>
              <a:gd name="csY44" fmla="*/ 121444 h 190516"/>
              <a:gd name="csX45" fmla="*/ 45244 w 190516"/>
              <a:gd name="csY45" fmla="*/ 130969 h 190516"/>
              <a:gd name="csX46" fmla="*/ 153352 w 190516"/>
              <a:gd name="csY46" fmla="*/ 92102 h 190516"/>
              <a:gd name="csX47" fmla="*/ 97130 w 190516"/>
              <a:gd name="csY47" fmla="*/ 148322 h 190516"/>
              <a:gd name="csX48" fmla="*/ 90403 w 190516"/>
              <a:gd name="csY48" fmla="*/ 160205 h 190516"/>
              <a:gd name="csX49" fmla="*/ 86043 w 190516"/>
              <a:gd name="csY49" fmla="*/ 177642 h 190516"/>
              <a:gd name="csX50" fmla="*/ 98600 w 190516"/>
              <a:gd name="csY50" fmla="*/ 190198 h 190516"/>
              <a:gd name="csX51" fmla="*/ 116037 w 190516"/>
              <a:gd name="csY51" fmla="*/ 185838 h 190516"/>
              <a:gd name="csX52" fmla="*/ 127920 w 190516"/>
              <a:gd name="csY52" fmla="*/ 179111 h 190516"/>
              <a:gd name="csX53" fmla="*/ 184140 w 190516"/>
              <a:gd name="csY53" fmla="*/ 122891 h 190516"/>
              <a:gd name="csX54" fmla="*/ 184140 w 190516"/>
              <a:gd name="csY54" fmla="*/ 92102 h 190516"/>
              <a:gd name="csX55" fmla="*/ 153352 w 190516"/>
              <a:gd name="csY55" fmla="*/ 92102 h 1905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Lst>
            <a:rect l="l" t="t" r="r" b="b"/>
            <a:pathLst>
              <a:path w="190516" h="190516">
                <a:moveTo>
                  <a:pt x="0" y="21431"/>
                </a:moveTo>
                <a:cubicBezTo>
                  <a:pt x="0" y="9595"/>
                  <a:pt x="9595" y="0"/>
                  <a:pt x="21431" y="0"/>
                </a:cubicBezTo>
                <a:lnTo>
                  <a:pt x="150019" y="0"/>
                </a:lnTo>
                <a:cubicBezTo>
                  <a:pt x="161855" y="0"/>
                  <a:pt x="171450" y="9595"/>
                  <a:pt x="171450" y="21431"/>
                </a:cubicBezTo>
                <a:lnTo>
                  <a:pt x="171450" y="76316"/>
                </a:lnTo>
                <a:cubicBezTo>
                  <a:pt x="162565" y="75550"/>
                  <a:pt x="153415" y="78567"/>
                  <a:pt x="146615" y="85367"/>
                </a:cubicBezTo>
                <a:lnTo>
                  <a:pt x="117681" y="114300"/>
                </a:lnTo>
                <a:lnTo>
                  <a:pt x="78582" y="114300"/>
                </a:lnTo>
                <a:cubicBezTo>
                  <a:pt x="74636" y="114300"/>
                  <a:pt x="71438" y="117499"/>
                  <a:pt x="71438" y="121444"/>
                </a:cubicBezTo>
                <a:cubicBezTo>
                  <a:pt x="71438" y="125389"/>
                  <a:pt x="74636" y="128588"/>
                  <a:pt x="78582" y="128588"/>
                </a:cubicBezTo>
                <a:lnTo>
                  <a:pt x="103394" y="128588"/>
                </a:lnTo>
                <a:lnTo>
                  <a:pt x="90395" y="141587"/>
                </a:lnTo>
                <a:cubicBezTo>
                  <a:pt x="85896" y="146086"/>
                  <a:pt x="82705" y="151722"/>
                  <a:pt x="81162" y="157894"/>
                </a:cubicBezTo>
                <a:lnTo>
                  <a:pt x="77773" y="171450"/>
                </a:lnTo>
                <a:lnTo>
                  <a:pt x="21431" y="171450"/>
                </a:lnTo>
                <a:cubicBezTo>
                  <a:pt x="9595" y="171450"/>
                  <a:pt x="0" y="161855"/>
                  <a:pt x="0" y="150019"/>
                </a:cubicBezTo>
                <a:lnTo>
                  <a:pt x="0" y="21431"/>
                </a:lnTo>
                <a:close/>
                <a:moveTo>
                  <a:pt x="45244" y="59531"/>
                </a:moveTo>
                <a:cubicBezTo>
                  <a:pt x="50504" y="59531"/>
                  <a:pt x="54769" y="55267"/>
                  <a:pt x="54769" y="50006"/>
                </a:cubicBezTo>
                <a:cubicBezTo>
                  <a:pt x="54769" y="44746"/>
                  <a:pt x="50504" y="40481"/>
                  <a:pt x="45244" y="40481"/>
                </a:cubicBezTo>
                <a:cubicBezTo>
                  <a:pt x="39983" y="40481"/>
                  <a:pt x="35719" y="44746"/>
                  <a:pt x="35719" y="50006"/>
                </a:cubicBezTo>
                <a:cubicBezTo>
                  <a:pt x="35719" y="55267"/>
                  <a:pt x="39983" y="59531"/>
                  <a:pt x="45244" y="59531"/>
                </a:cubicBezTo>
                <a:close/>
                <a:moveTo>
                  <a:pt x="78581" y="42863"/>
                </a:moveTo>
                <a:cubicBezTo>
                  <a:pt x="74636" y="42863"/>
                  <a:pt x="71438" y="46061"/>
                  <a:pt x="71438" y="50006"/>
                </a:cubicBezTo>
                <a:cubicBezTo>
                  <a:pt x="71438" y="53952"/>
                  <a:pt x="74636" y="57150"/>
                  <a:pt x="78581" y="57150"/>
                </a:cubicBezTo>
                <a:lnTo>
                  <a:pt x="130969" y="57150"/>
                </a:lnTo>
                <a:cubicBezTo>
                  <a:pt x="134914" y="57150"/>
                  <a:pt x="138113" y="53952"/>
                  <a:pt x="138113" y="50006"/>
                </a:cubicBezTo>
                <a:cubicBezTo>
                  <a:pt x="138113" y="46061"/>
                  <a:pt x="134914" y="42863"/>
                  <a:pt x="130969" y="42863"/>
                </a:cubicBezTo>
                <a:lnTo>
                  <a:pt x="78581" y="42863"/>
                </a:lnTo>
                <a:close/>
                <a:moveTo>
                  <a:pt x="78582" y="78581"/>
                </a:moveTo>
                <a:cubicBezTo>
                  <a:pt x="74636" y="78581"/>
                  <a:pt x="71438" y="81780"/>
                  <a:pt x="71438" y="85725"/>
                </a:cubicBezTo>
                <a:cubicBezTo>
                  <a:pt x="71438" y="89670"/>
                  <a:pt x="74636" y="92869"/>
                  <a:pt x="78582" y="92869"/>
                </a:cubicBezTo>
                <a:lnTo>
                  <a:pt x="130968" y="92869"/>
                </a:lnTo>
                <a:cubicBezTo>
                  <a:pt x="134914" y="92869"/>
                  <a:pt x="138112" y="89670"/>
                  <a:pt x="138112" y="85725"/>
                </a:cubicBezTo>
                <a:cubicBezTo>
                  <a:pt x="138112" y="81780"/>
                  <a:pt x="134914" y="78581"/>
                  <a:pt x="130968" y="78581"/>
                </a:cubicBezTo>
                <a:lnTo>
                  <a:pt x="78582" y="78581"/>
                </a:lnTo>
                <a:close/>
                <a:moveTo>
                  <a:pt x="35719" y="85725"/>
                </a:moveTo>
                <a:cubicBezTo>
                  <a:pt x="35719" y="90986"/>
                  <a:pt x="39983" y="95250"/>
                  <a:pt x="45244" y="95250"/>
                </a:cubicBezTo>
                <a:cubicBezTo>
                  <a:pt x="50504" y="95250"/>
                  <a:pt x="54769" y="90986"/>
                  <a:pt x="54769" y="85725"/>
                </a:cubicBezTo>
                <a:cubicBezTo>
                  <a:pt x="54769" y="80464"/>
                  <a:pt x="50504" y="76200"/>
                  <a:pt x="45244" y="76200"/>
                </a:cubicBezTo>
                <a:cubicBezTo>
                  <a:pt x="39983" y="76200"/>
                  <a:pt x="35719" y="80464"/>
                  <a:pt x="35719" y="85725"/>
                </a:cubicBezTo>
                <a:close/>
                <a:moveTo>
                  <a:pt x="45244" y="130969"/>
                </a:moveTo>
                <a:cubicBezTo>
                  <a:pt x="50504" y="130969"/>
                  <a:pt x="54769" y="126704"/>
                  <a:pt x="54769" y="121444"/>
                </a:cubicBezTo>
                <a:cubicBezTo>
                  <a:pt x="54769" y="116183"/>
                  <a:pt x="50504" y="111919"/>
                  <a:pt x="45244" y="111919"/>
                </a:cubicBezTo>
                <a:cubicBezTo>
                  <a:pt x="39983" y="111919"/>
                  <a:pt x="35719" y="116183"/>
                  <a:pt x="35719" y="121444"/>
                </a:cubicBezTo>
                <a:cubicBezTo>
                  <a:pt x="35719" y="126704"/>
                  <a:pt x="39983" y="130969"/>
                  <a:pt x="45244" y="130969"/>
                </a:cubicBezTo>
                <a:close/>
                <a:moveTo>
                  <a:pt x="153352" y="92102"/>
                </a:moveTo>
                <a:lnTo>
                  <a:pt x="97130" y="148322"/>
                </a:lnTo>
                <a:cubicBezTo>
                  <a:pt x="93853" y="151600"/>
                  <a:pt x="91528" y="155707"/>
                  <a:pt x="90403" y="160205"/>
                </a:cubicBezTo>
                <a:lnTo>
                  <a:pt x="86043" y="177642"/>
                </a:lnTo>
                <a:cubicBezTo>
                  <a:pt x="84148" y="185225"/>
                  <a:pt x="91017" y="192094"/>
                  <a:pt x="98600" y="190198"/>
                </a:cubicBezTo>
                <a:lnTo>
                  <a:pt x="116037" y="185838"/>
                </a:lnTo>
                <a:cubicBezTo>
                  <a:pt x="120534" y="184715"/>
                  <a:pt x="124641" y="182389"/>
                  <a:pt x="127920" y="179111"/>
                </a:cubicBezTo>
                <a:lnTo>
                  <a:pt x="184140" y="122891"/>
                </a:lnTo>
                <a:cubicBezTo>
                  <a:pt x="192642" y="114389"/>
                  <a:pt x="192642" y="100604"/>
                  <a:pt x="184140" y="92102"/>
                </a:cubicBezTo>
                <a:cubicBezTo>
                  <a:pt x="175638" y="83599"/>
                  <a:pt x="161854" y="83599"/>
                  <a:pt x="153352" y="92102"/>
                </a:cubicBezTo>
                <a:close/>
              </a:path>
            </a:pathLst>
          </a:custGeom>
          <a:solidFill>
            <a:schemeClr val="tx1"/>
          </a:solidFill>
          <a:ln w="9525" cap="flat">
            <a:noFill/>
            <a:prstDash val="solid"/>
            <a:miter/>
          </a:ln>
        </p:spPr>
        <p:txBody>
          <a:bodyPr/>
          <a:lstStyle/>
          <a:p>
            <a:endParaRPr lang="en-IN"/>
          </a:p>
        </p:txBody>
      </p:sp>
      <p:sp>
        <p:nvSpPr>
          <p:cNvPr id="11" name="Graphic 9">
            <a:extLst>
              <a:ext uri="{FF2B5EF4-FFF2-40B4-BE49-F238E27FC236}">
                <a16:creationId xmlns:a16="http://schemas.microsoft.com/office/drawing/2014/main" id="{A7D6DB28-406E-03E3-0CF9-9B151C19DC4A}"/>
              </a:ext>
            </a:extLst>
          </p:cNvPr>
          <p:cNvSpPr/>
          <p:nvPr/>
        </p:nvSpPr>
        <p:spPr>
          <a:xfrm>
            <a:off x="2226059" y="2785943"/>
            <a:ext cx="235030" cy="235032"/>
          </a:xfrm>
          <a:custGeom>
            <a:avLst/>
            <a:gdLst>
              <a:gd name="csX0" fmla="*/ 159157 w 200025"/>
              <a:gd name="csY0" fmla="*/ 2784 h 200029"/>
              <a:gd name="csX1" fmla="*/ 145687 w 200025"/>
              <a:gd name="csY1" fmla="*/ 2795 h 200029"/>
              <a:gd name="csX2" fmla="*/ 145698 w 200025"/>
              <a:gd name="csY2" fmla="*/ 16266 h 200029"/>
              <a:gd name="csX3" fmla="*/ 157997 w 200025"/>
              <a:gd name="csY3" fmla="*/ 28545 h 200029"/>
              <a:gd name="csX4" fmla="*/ 104736 w 200025"/>
              <a:gd name="csY4" fmla="*/ 28545 h 200029"/>
              <a:gd name="csX5" fmla="*/ 76160 w 200025"/>
              <a:gd name="csY5" fmla="*/ 57120 h 200029"/>
              <a:gd name="csX6" fmla="*/ 76160 w 200025"/>
              <a:gd name="csY6" fmla="*/ 142841 h 200029"/>
              <a:gd name="csX7" fmla="*/ 66635 w 200025"/>
              <a:gd name="csY7" fmla="*/ 152366 h 200029"/>
              <a:gd name="csX8" fmla="*/ 55510 w 200025"/>
              <a:gd name="csY8" fmla="*/ 152366 h 200029"/>
              <a:gd name="csX9" fmla="*/ 28575 w 200025"/>
              <a:gd name="csY9" fmla="*/ 133355 h 200029"/>
              <a:gd name="csX10" fmla="*/ 0 w 200025"/>
              <a:gd name="csY10" fmla="*/ 161930 h 200029"/>
              <a:gd name="csX11" fmla="*/ 28575 w 200025"/>
              <a:gd name="csY11" fmla="*/ 190505 h 200029"/>
              <a:gd name="csX12" fmla="*/ 55538 w 200025"/>
              <a:gd name="csY12" fmla="*/ 171416 h 200029"/>
              <a:gd name="csX13" fmla="*/ 66635 w 200025"/>
              <a:gd name="csY13" fmla="*/ 171416 h 200029"/>
              <a:gd name="csX14" fmla="*/ 95211 w 200025"/>
              <a:gd name="csY14" fmla="*/ 142841 h 200029"/>
              <a:gd name="csX15" fmla="*/ 95211 w 200025"/>
              <a:gd name="csY15" fmla="*/ 57120 h 200029"/>
              <a:gd name="csX16" fmla="*/ 104736 w 200025"/>
              <a:gd name="csY16" fmla="*/ 47595 h 200029"/>
              <a:gd name="csX17" fmla="*/ 157968 w 200025"/>
              <a:gd name="csY17" fmla="*/ 47595 h 200029"/>
              <a:gd name="csX18" fmla="*/ 145633 w 200025"/>
              <a:gd name="csY18" fmla="*/ 59889 h 200029"/>
              <a:gd name="csX19" fmla="*/ 145611 w 200025"/>
              <a:gd name="csY19" fmla="*/ 73359 h 200029"/>
              <a:gd name="csX20" fmla="*/ 159081 w 200025"/>
              <a:gd name="csY20" fmla="*/ 73382 h 200029"/>
              <a:gd name="csX21" fmla="*/ 187743 w 200025"/>
              <a:gd name="csY21" fmla="*/ 44816 h 200029"/>
              <a:gd name="csX22" fmla="*/ 190544 w 200025"/>
              <a:gd name="csY22" fmla="*/ 38074 h 200029"/>
              <a:gd name="csX23" fmla="*/ 187748 w 200025"/>
              <a:gd name="csY23" fmla="*/ 31329 h 200029"/>
              <a:gd name="csX24" fmla="*/ 159157 w 200025"/>
              <a:gd name="csY24" fmla="*/ 2784 h 200029"/>
              <a:gd name="csX25" fmla="*/ 114300 w 200025"/>
              <a:gd name="csY25" fmla="*/ 133355 h 200029"/>
              <a:gd name="csX26" fmla="*/ 123825 w 200025"/>
              <a:gd name="csY26" fmla="*/ 123830 h 200029"/>
              <a:gd name="csX27" fmla="*/ 171450 w 200025"/>
              <a:gd name="csY27" fmla="*/ 123830 h 200029"/>
              <a:gd name="csX28" fmla="*/ 180975 w 200025"/>
              <a:gd name="csY28" fmla="*/ 133355 h 200029"/>
              <a:gd name="csX29" fmla="*/ 180975 w 200025"/>
              <a:gd name="csY29" fmla="*/ 171455 h 200029"/>
              <a:gd name="csX30" fmla="*/ 171450 w 200025"/>
              <a:gd name="csY30" fmla="*/ 180980 h 200029"/>
              <a:gd name="csX31" fmla="*/ 123825 w 200025"/>
              <a:gd name="csY31" fmla="*/ 180980 h 200029"/>
              <a:gd name="csX32" fmla="*/ 114300 w 200025"/>
              <a:gd name="csY32" fmla="*/ 171455 h 200029"/>
              <a:gd name="csX33" fmla="*/ 114300 w 200025"/>
              <a:gd name="csY33" fmla="*/ 133355 h 200029"/>
              <a:gd name="csX34" fmla="*/ 200025 w 200025"/>
              <a:gd name="csY34" fmla="*/ 147642 h 200029"/>
              <a:gd name="csX35" fmla="*/ 195263 w 200025"/>
              <a:gd name="csY35" fmla="*/ 142880 h 200029"/>
              <a:gd name="csX36" fmla="*/ 190500 w 200025"/>
              <a:gd name="csY36" fmla="*/ 147642 h 200029"/>
              <a:gd name="csX37" fmla="*/ 190500 w 200025"/>
              <a:gd name="csY37" fmla="*/ 176217 h 200029"/>
              <a:gd name="csX38" fmla="*/ 176213 w 200025"/>
              <a:gd name="csY38" fmla="*/ 190505 h 200029"/>
              <a:gd name="csX39" fmla="*/ 138113 w 200025"/>
              <a:gd name="csY39" fmla="*/ 190505 h 200029"/>
              <a:gd name="csX40" fmla="*/ 133350 w 200025"/>
              <a:gd name="csY40" fmla="*/ 195267 h 200029"/>
              <a:gd name="csX41" fmla="*/ 138113 w 200025"/>
              <a:gd name="csY41" fmla="*/ 200030 h 200029"/>
              <a:gd name="csX42" fmla="*/ 176213 w 200025"/>
              <a:gd name="csY42" fmla="*/ 200030 h 200029"/>
              <a:gd name="csX43" fmla="*/ 200025 w 200025"/>
              <a:gd name="csY43" fmla="*/ 176217 h 200029"/>
              <a:gd name="csX44" fmla="*/ 200025 w 200025"/>
              <a:gd name="csY44" fmla="*/ 147642 h 2000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00025" h="200029">
                <a:moveTo>
                  <a:pt x="159157" y="2784"/>
                </a:moveTo>
                <a:cubicBezTo>
                  <a:pt x="155435" y="-932"/>
                  <a:pt x="149403" y="-927"/>
                  <a:pt x="145687" y="2795"/>
                </a:cubicBezTo>
                <a:cubicBezTo>
                  <a:pt x="141970" y="6518"/>
                  <a:pt x="141975" y="12549"/>
                  <a:pt x="145698" y="16266"/>
                </a:cubicBezTo>
                <a:lnTo>
                  <a:pt x="157997" y="28545"/>
                </a:lnTo>
                <a:lnTo>
                  <a:pt x="104736" y="28545"/>
                </a:lnTo>
                <a:cubicBezTo>
                  <a:pt x="88954" y="28545"/>
                  <a:pt x="76160" y="41338"/>
                  <a:pt x="76160" y="57120"/>
                </a:cubicBezTo>
                <a:lnTo>
                  <a:pt x="76160" y="142841"/>
                </a:lnTo>
                <a:cubicBezTo>
                  <a:pt x="76160" y="148101"/>
                  <a:pt x="71896" y="152366"/>
                  <a:pt x="66635" y="152366"/>
                </a:cubicBezTo>
                <a:lnTo>
                  <a:pt x="55510" y="152366"/>
                </a:lnTo>
                <a:cubicBezTo>
                  <a:pt x="51577" y="141287"/>
                  <a:pt x="41002" y="133355"/>
                  <a:pt x="28575" y="133355"/>
                </a:cubicBezTo>
                <a:cubicBezTo>
                  <a:pt x="12794" y="133355"/>
                  <a:pt x="0" y="146148"/>
                  <a:pt x="0" y="161930"/>
                </a:cubicBezTo>
                <a:cubicBezTo>
                  <a:pt x="0" y="177711"/>
                  <a:pt x="12794" y="190505"/>
                  <a:pt x="28575" y="190505"/>
                </a:cubicBezTo>
                <a:cubicBezTo>
                  <a:pt x="41031" y="190505"/>
                  <a:pt x="51626" y="182534"/>
                  <a:pt x="55538" y="171416"/>
                </a:cubicBezTo>
                <a:lnTo>
                  <a:pt x="66635" y="171416"/>
                </a:lnTo>
                <a:cubicBezTo>
                  <a:pt x="82417" y="171416"/>
                  <a:pt x="95211" y="158623"/>
                  <a:pt x="95211" y="142841"/>
                </a:cubicBezTo>
                <a:lnTo>
                  <a:pt x="95211" y="57120"/>
                </a:lnTo>
                <a:cubicBezTo>
                  <a:pt x="95211" y="51859"/>
                  <a:pt x="99475" y="47595"/>
                  <a:pt x="104736" y="47595"/>
                </a:cubicBezTo>
                <a:lnTo>
                  <a:pt x="157968" y="47595"/>
                </a:lnTo>
                <a:lnTo>
                  <a:pt x="145633" y="59889"/>
                </a:lnTo>
                <a:cubicBezTo>
                  <a:pt x="141907" y="63603"/>
                  <a:pt x="141897" y="69633"/>
                  <a:pt x="145611" y="73359"/>
                </a:cubicBezTo>
                <a:cubicBezTo>
                  <a:pt x="149324" y="77085"/>
                  <a:pt x="155356" y="77095"/>
                  <a:pt x="159081" y="73382"/>
                </a:cubicBezTo>
                <a:lnTo>
                  <a:pt x="187743" y="44816"/>
                </a:lnTo>
                <a:cubicBezTo>
                  <a:pt x="189534" y="43030"/>
                  <a:pt x="190542" y="40604"/>
                  <a:pt x="190544" y="38074"/>
                </a:cubicBezTo>
                <a:cubicBezTo>
                  <a:pt x="190545" y="35543"/>
                  <a:pt x="189539" y="33117"/>
                  <a:pt x="187748" y="31329"/>
                </a:cubicBezTo>
                <a:lnTo>
                  <a:pt x="159157" y="2784"/>
                </a:lnTo>
                <a:close/>
                <a:moveTo>
                  <a:pt x="114300" y="133355"/>
                </a:moveTo>
                <a:cubicBezTo>
                  <a:pt x="114300" y="128094"/>
                  <a:pt x="118564" y="123830"/>
                  <a:pt x="123825" y="123830"/>
                </a:cubicBezTo>
                <a:lnTo>
                  <a:pt x="171450" y="123830"/>
                </a:lnTo>
                <a:cubicBezTo>
                  <a:pt x="176711" y="123830"/>
                  <a:pt x="180975" y="128094"/>
                  <a:pt x="180975" y="133355"/>
                </a:cubicBezTo>
                <a:lnTo>
                  <a:pt x="180975" y="171455"/>
                </a:lnTo>
                <a:cubicBezTo>
                  <a:pt x="180975" y="176715"/>
                  <a:pt x="176711" y="180980"/>
                  <a:pt x="171450" y="180980"/>
                </a:cubicBezTo>
                <a:lnTo>
                  <a:pt x="123825" y="180980"/>
                </a:lnTo>
                <a:cubicBezTo>
                  <a:pt x="118564" y="180980"/>
                  <a:pt x="114300" y="176715"/>
                  <a:pt x="114300" y="171455"/>
                </a:cubicBezTo>
                <a:lnTo>
                  <a:pt x="114300" y="133355"/>
                </a:lnTo>
                <a:close/>
                <a:moveTo>
                  <a:pt x="200025" y="147642"/>
                </a:moveTo>
                <a:cubicBezTo>
                  <a:pt x="200025" y="145011"/>
                  <a:pt x="197892" y="142880"/>
                  <a:pt x="195263" y="142880"/>
                </a:cubicBezTo>
                <a:cubicBezTo>
                  <a:pt x="192633" y="142880"/>
                  <a:pt x="190500" y="145011"/>
                  <a:pt x="190500" y="147642"/>
                </a:cubicBezTo>
                <a:lnTo>
                  <a:pt x="190500" y="176217"/>
                </a:lnTo>
                <a:cubicBezTo>
                  <a:pt x="190500" y="184108"/>
                  <a:pt x="184103" y="190505"/>
                  <a:pt x="176213" y="190505"/>
                </a:cubicBezTo>
                <a:lnTo>
                  <a:pt x="138113" y="190505"/>
                </a:lnTo>
                <a:cubicBezTo>
                  <a:pt x="135483" y="190505"/>
                  <a:pt x="133350" y="192636"/>
                  <a:pt x="133350" y="195267"/>
                </a:cubicBezTo>
                <a:cubicBezTo>
                  <a:pt x="133350" y="197897"/>
                  <a:pt x="135483" y="200030"/>
                  <a:pt x="138113" y="200030"/>
                </a:cubicBezTo>
                <a:lnTo>
                  <a:pt x="176213" y="200030"/>
                </a:lnTo>
                <a:cubicBezTo>
                  <a:pt x="189364" y="200030"/>
                  <a:pt x="200025" y="189368"/>
                  <a:pt x="200025" y="176217"/>
                </a:cubicBezTo>
                <a:lnTo>
                  <a:pt x="200025" y="147642"/>
                </a:lnTo>
                <a:close/>
              </a:path>
            </a:pathLst>
          </a:custGeom>
          <a:solidFill>
            <a:schemeClr val="tx1"/>
          </a:solidFill>
          <a:ln w="9525" cap="flat">
            <a:noFill/>
            <a:prstDash val="solid"/>
            <a:miter/>
          </a:ln>
        </p:spPr>
        <p:txBody>
          <a:bodyPr/>
          <a:lstStyle/>
          <a:p>
            <a:endParaRPr lang="en-IN"/>
          </a:p>
        </p:txBody>
      </p:sp>
      <p:sp>
        <p:nvSpPr>
          <p:cNvPr id="4" name="TextBox 3">
            <a:extLst>
              <a:ext uri="{FF2B5EF4-FFF2-40B4-BE49-F238E27FC236}">
                <a16:creationId xmlns:a16="http://schemas.microsoft.com/office/drawing/2014/main" id="{392946EE-0419-04DD-B762-97E430EB1A3B}"/>
              </a:ext>
            </a:extLst>
          </p:cNvPr>
          <p:cNvSpPr txBox="1"/>
          <p:nvPr/>
        </p:nvSpPr>
        <p:spPr>
          <a:xfrm>
            <a:off x="8304644" y="2038263"/>
            <a:ext cx="3041841" cy="307777"/>
          </a:xfrm>
          <a:prstGeom prst="rect">
            <a:avLst/>
          </a:prstGeom>
          <a:noFill/>
          <a:ln>
            <a:noFill/>
          </a:ln>
        </p:spPr>
        <p:txBody>
          <a:bodyPr wrap="square">
            <a:spAutoFit/>
          </a:bodyPr>
          <a:lstStyle/>
          <a:p>
            <a:r>
              <a:rPr lang="en-US" sz="1400">
                <a:solidFill>
                  <a:srgbClr val="0097F4"/>
                </a:solidFill>
                <a:latin typeface="+mj-lt"/>
                <a:cs typeface="Segoe Sans Small Semibold"/>
                <a:hlinkClick r:id="rId4">
                  <a:extLst>
                    <a:ext uri="{A12FA001-AC4F-418D-AE19-62706E023703}">
                      <ahyp:hlinkClr xmlns:ahyp="http://schemas.microsoft.com/office/drawing/2018/hyperlinkcolor" val="tx"/>
                    </a:ext>
                  </a:extLst>
                </a:hlinkClick>
              </a:rPr>
              <a:t>Learn more about admin roles →</a:t>
            </a:r>
            <a:endParaRPr lang="en-US"/>
          </a:p>
        </p:txBody>
      </p:sp>
    </p:spTree>
    <p:extLst>
      <p:ext uri="{BB962C8B-B14F-4D97-AF65-F5344CB8AC3E}">
        <p14:creationId xmlns:p14="http://schemas.microsoft.com/office/powerpoint/2010/main" val="361145932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5F2D19-AD87-3721-EF90-3A2158C072AD}"/>
              </a:ext>
            </a:extLst>
          </p:cNvPr>
          <p:cNvPicPr>
            <a:picLocks noChangeAspect="1"/>
          </p:cNvPicPr>
          <p:nvPr/>
        </p:nvPicPr>
        <p:blipFill>
          <a:blip r:embed="rId3"/>
          <a:srcRect l="6581" t="8829" r="46308" b="44895"/>
          <a:stretch>
            <a:fillRect/>
          </a:stretch>
        </p:blipFill>
        <p:spPr>
          <a:xfrm flipV="1">
            <a:off x="10497378" y="0"/>
            <a:ext cx="1694622" cy="1664542"/>
          </a:xfrm>
          <a:custGeom>
            <a:avLst/>
            <a:gdLst>
              <a:gd name="csX0" fmla="*/ 0 w 1694622"/>
              <a:gd name="csY0" fmla="*/ 1664542 h 1664542"/>
              <a:gd name="csX1" fmla="*/ 1694622 w 1694622"/>
              <a:gd name="csY1" fmla="*/ 1664542 h 1664542"/>
              <a:gd name="csX2" fmla="*/ 1694622 w 1694622"/>
              <a:gd name="csY2" fmla="*/ 0 h 1664542"/>
              <a:gd name="csX3" fmla="*/ 0 w 1694622"/>
              <a:gd name="csY3" fmla="*/ 0 h 1664542"/>
            </a:gdLst>
            <a:ahLst/>
            <a:cxnLst>
              <a:cxn ang="0">
                <a:pos x="csX0" y="csY0"/>
              </a:cxn>
              <a:cxn ang="0">
                <a:pos x="csX1" y="csY1"/>
              </a:cxn>
              <a:cxn ang="0">
                <a:pos x="csX2" y="csY2"/>
              </a:cxn>
              <a:cxn ang="0">
                <a:pos x="csX3" y="csY3"/>
              </a:cxn>
            </a:cxnLst>
            <a:rect l="l" t="t" r="r" b="b"/>
            <a:pathLst>
              <a:path w="1694622" h="1664542">
                <a:moveTo>
                  <a:pt x="0" y="1664542"/>
                </a:moveTo>
                <a:lnTo>
                  <a:pt x="1694622" y="1664542"/>
                </a:lnTo>
                <a:lnTo>
                  <a:pt x="1694622" y="0"/>
                </a:lnTo>
                <a:lnTo>
                  <a:pt x="0" y="0"/>
                </a:lnTo>
                <a:close/>
              </a:path>
            </a:pathLst>
          </a:custGeom>
        </p:spPr>
      </p:pic>
      <p:sp>
        <p:nvSpPr>
          <p:cNvPr id="136" name="Text 134"/>
          <p:cNvSpPr/>
          <p:nvPr/>
        </p:nvSpPr>
        <p:spPr>
          <a:xfrm>
            <a:off x="681228" y="4773519"/>
            <a:ext cx="10829543" cy="646331"/>
          </a:xfrm>
          <a:prstGeom prst="rect">
            <a:avLst/>
          </a:prstGeom>
          <a:noFill/>
          <a:ln/>
        </p:spPr>
        <p:txBody>
          <a:bodyPr wrap="square" lIns="0" tIns="0" rIns="0" bIns="0" rtlCol="0" anchor="t">
            <a:spAutoFit/>
          </a:bodyPr>
          <a:lstStyle/>
          <a:p>
            <a:r>
              <a:rPr lang="en-US" sz="1400">
                <a:latin typeface="Segoe Sans Display Semibold" pitchFamily="2" charset="0"/>
                <a:ea typeface="Segoe UI" pitchFamily="34" charset="-122"/>
                <a:cs typeface="Segoe Sans Display Semibold" pitchFamily="2" charset="0"/>
              </a:rPr>
              <a:t>Agents are showing up faster than any team can track them </a:t>
            </a:r>
            <a:r>
              <a:rPr lang="en-US" sz="1400">
                <a:ea typeface="Segoe UI" pitchFamily="34" charset="-122"/>
                <a:cs typeface="Segoe UI"/>
              </a:rPr>
              <a:t>— built by Microsoft, by your own employees, and installed through 3</a:t>
            </a:r>
            <a:r>
              <a:rPr lang="en-US" sz="1400" baseline="30000">
                <a:ea typeface="Segoe UI" pitchFamily="34" charset="-122"/>
                <a:cs typeface="Segoe UI"/>
              </a:rPr>
              <a:t>rd</a:t>
            </a:r>
            <a:r>
              <a:rPr lang="en-US" sz="1400">
                <a:ea typeface="Segoe UI" pitchFamily="34" charset="-122"/>
                <a:cs typeface="Segoe UI"/>
              </a:rPr>
              <a:t>-party vendors. Many run with no owner, no clear purpose, and no oversight. Without a shared way to see them, that sprawl becomes ungoverned risk: shadow agents reaching data nobody approved, duplicate spend, and no single source of truth across IT, Security, and Identity. </a:t>
            </a:r>
            <a:endParaRPr lang="en-US" sz="1400" b="1">
              <a:cs typeface="Segoe UI"/>
            </a:endParaRPr>
          </a:p>
        </p:txBody>
      </p:sp>
      <p:sp>
        <p:nvSpPr>
          <p:cNvPr id="139" name="Title 138">
            <a:extLst>
              <a:ext uri="{FF2B5EF4-FFF2-40B4-BE49-F238E27FC236}">
                <a16:creationId xmlns:a16="http://schemas.microsoft.com/office/drawing/2014/main" id="{9F52C101-3F48-1CDF-2457-BACDB80BCF55}"/>
              </a:ext>
            </a:extLst>
          </p:cNvPr>
          <p:cNvSpPr>
            <a:spLocks noGrp="1"/>
          </p:cNvSpPr>
          <p:nvPr>
            <p:ph type="title"/>
          </p:nvPr>
        </p:nvSpPr>
        <p:spPr>
          <a:xfrm>
            <a:off x="588263" y="457200"/>
            <a:ext cx="11018520" cy="492443"/>
          </a:xfrm>
        </p:spPr>
        <p:txBody>
          <a:bodyPr/>
          <a:lstStyle/>
          <a:p>
            <a:r>
              <a:rPr lang="en-US"/>
              <a:t>Agents are multiplying faster than anyone can see them.</a:t>
            </a:r>
            <a:endParaRPr lang="en-IN"/>
          </a:p>
        </p:txBody>
      </p:sp>
      <p:sp>
        <p:nvSpPr>
          <p:cNvPr id="140" name="Text Placeholder 139">
            <a:extLst>
              <a:ext uri="{FF2B5EF4-FFF2-40B4-BE49-F238E27FC236}">
                <a16:creationId xmlns:a16="http://schemas.microsoft.com/office/drawing/2014/main" id="{E0B9E402-A19F-7D0D-3804-C517A445BD90}"/>
              </a:ext>
            </a:extLst>
          </p:cNvPr>
          <p:cNvSpPr>
            <a:spLocks noGrp="1"/>
          </p:cNvSpPr>
          <p:nvPr>
            <p:ph type="body" sz="quarter" idx="11"/>
          </p:nvPr>
        </p:nvSpPr>
        <p:spPr>
          <a:xfrm>
            <a:off x="584200" y="292100"/>
            <a:ext cx="11018520" cy="153888"/>
          </a:xfrm>
        </p:spPr>
        <p:txBody>
          <a:bodyPr/>
          <a:lstStyle/>
          <a:p>
            <a:r>
              <a:rPr lang="en-IN"/>
              <a:t>Part 1 · The Setup</a:t>
            </a:r>
          </a:p>
        </p:txBody>
      </p:sp>
      <p:sp>
        <p:nvSpPr>
          <p:cNvPr id="143" name="Rectangle 142">
            <a:extLst>
              <a:ext uri="{FF2B5EF4-FFF2-40B4-BE49-F238E27FC236}">
                <a16:creationId xmlns:a16="http://schemas.microsoft.com/office/drawing/2014/main" id="{E9B45803-508D-ED0A-E079-C436080DADC4}"/>
              </a:ext>
            </a:extLst>
          </p:cNvPr>
          <p:cNvSpPr/>
          <p:nvPr/>
        </p:nvSpPr>
        <p:spPr bwMode="auto">
          <a:xfrm>
            <a:off x="588263" y="1143218"/>
            <a:ext cx="11001757" cy="24622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kumimoji="0" lang="en-US" sz="1600" b="0" i="0" u="none" strike="noStrike" kern="1200" cap="none" normalizeH="0" baseline="0" noProof="0">
                <a:ln>
                  <a:noFill/>
                </a:ln>
                <a:solidFill>
                  <a:schemeClr val="tx1"/>
                </a:solidFill>
                <a:effectLst/>
                <a:uLnTx/>
                <a:uFillTx/>
                <a:ea typeface="+mn-ea"/>
                <a:cs typeface="+mn-cs"/>
              </a:rPr>
              <a:t>Agents are the next </a:t>
            </a:r>
            <a:r>
              <a:rPr kumimoji="0" lang="en-US" sz="1600" b="0" u="none" strike="noStrike" kern="1200" cap="none" normalizeH="0" baseline="0" noProof="0">
                <a:ln>
                  <a:noFill/>
                </a:ln>
                <a:solidFill>
                  <a:schemeClr val="accent1"/>
                </a:solidFill>
                <a:effectLst/>
                <a:uLnTx/>
                <a:uFillTx/>
                <a:latin typeface="Segoe Sans Display Semibold"/>
                <a:cs typeface="Segoe Sans Display Semibold"/>
              </a:rPr>
              <a:t>shadow IT</a:t>
            </a:r>
            <a:r>
              <a:rPr lang="en-US" sz="1600">
                <a:solidFill>
                  <a:schemeClr val="accent1"/>
                </a:solidFill>
                <a:latin typeface="Segoe Sans Display Semibold"/>
                <a:cs typeface="Segoe Sans Display Semibold"/>
              </a:rPr>
              <a:t>.</a:t>
            </a:r>
            <a:endParaRPr kumimoji="0" lang="en-US" sz="1600" b="0" u="none" strike="noStrike" kern="1200" cap="none" normalizeH="0" baseline="0" noProof="0">
              <a:ln>
                <a:noFill/>
              </a:ln>
              <a:solidFill>
                <a:schemeClr val="accent1"/>
              </a:solidFill>
              <a:effectLst/>
              <a:uLnTx/>
              <a:uFillTx/>
              <a:latin typeface="Segoe Sans Display Semibold"/>
              <a:cs typeface="Segoe Sans Display Semibold"/>
            </a:endParaRPr>
          </a:p>
        </p:txBody>
      </p:sp>
      <p:sp>
        <p:nvSpPr>
          <p:cNvPr id="145" name="Rectangle: Rounded Corners 9">
            <a:extLst>
              <a:ext uri="{FF2B5EF4-FFF2-40B4-BE49-F238E27FC236}">
                <a16:creationId xmlns:a16="http://schemas.microsoft.com/office/drawing/2014/main" id="{6C61465E-DE07-06C3-AA68-7B2DDC871D73}"/>
              </a:ext>
            </a:extLst>
          </p:cNvPr>
          <p:cNvSpPr>
            <a:spLocks/>
          </p:cNvSpPr>
          <p:nvPr/>
        </p:nvSpPr>
        <p:spPr>
          <a:xfrm flipH="1">
            <a:off x="4300220" y="1796241"/>
            <a:ext cx="3591560" cy="2100442"/>
          </a:xfrm>
          <a:prstGeom prst="round2SameRect">
            <a:avLst>
              <a:gd name="adj1" fmla="val 7101"/>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lnSpc>
                <a:spcPct val="90000"/>
              </a:lnSpc>
              <a:spcBef>
                <a:spcPct val="0"/>
              </a:spcBef>
              <a:spcAft>
                <a:spcPts val="600"/>
              </a:spcAft>
            </a:pPr>
            <a:endParaRPr lang="en-US">
              <a:solidFill>
                <a:srgbClr val="000000"/>
              </a:solidFill>
              <a:ea typeface="+mn-lt"/>
              <a:cs typeface="+mn-lt"/>
              <a:sym typeface="+mn-lt"/>
            </a:endParaRPr>
          </a:p>
        </p:txBody>
      </p:sp>
      <p:sp>
        <p:nvSpPr>
          <p:cNvPr id="147" name="Rounded Rectangle 2">
            <a:extLst>
              <a:ext uri="{FF2B5EF4-FFF2-40B4-BE49-F238E27FC236}">
                <a16:creationId xmlns:a16="http://schemas.microsoft.com/office/drawing/2014/main" id="{796ED970-389F-9EC8-6612-DAFCC9D90F05}"/>
              </a:ext>
            </a:extLst>
          </p:cNvPr>
          <p:cNvSpPr/>
          <p:nvPr/>
        </p:nvSpPr>
        <p:spPr bwMode="auto">
          <a:xfrm>
            <a:off x="4409948" y="3319069"/>
            <a:ext cx="3372104" cy="484971"/>
          </a:xfrm>
          <a:prstGeom prst="roundRect">
            <a:avLst>
              <a:gd name="adj" fmla="val 14000"/>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Aft>
                <a:spcPts val="600"/>
              </a:spcAft>
            </a:pPr>
            <a:r>
              <a:rPr kumimoji="0" lang="en-US" sz="1100" b="0" i="0" u="sng" strike="noStrike" kern="1200" cap="none" normalizeH="0" baseline="0" noProof="0">
                <a:ln>
                  <a:noFill/>
                </a:ln>
                <a:solidFill>
                  <a:srgbClr val="0097F4"/>
                </a:solidFill>
                <a:effectLst/>
                <a:uLnTx/>
                <a:uFillTx/>
                <a:latin typeface="Segoe Sans Display Semibold" pitchFamily="2" charset="0"/>
                <a:ea typeface="Segoe UI" pitchFamily="34" charset="-122"/>
                <a:cs typeface="Segoe Sans Display Semibold" pitchFamily="2" charset="0"/>
                <a:hlinkClick r:id="rId4">
                  <a:extLst>
                    <a:ext uri="{A12FA001-AC4F-418D-AE19-62706E023703}">
                      <ahyp:hlinkClr xmlns:ahyp="http://schemas.microsoft.com/office/drawing/2018/hyperlinkcolor" val="tx"/>
                    </a:ext>
                  </a:extLst>
                </a:hlinkClick>
              </a:rPr>
              <a:t>2026 Work Trend Index Annual Report</a:t>
            </a:r>
            <a:r>
              <a:rPr kumimoji="0" lang="en-US" sz="1100" b="0" i="0" u="none" strike="noStrike" kern="1200" cap="none" normalizeH="0" baseline="0" noProof="0">
                <a:ln>
                  <a:noFill/>
                </a:ln>
                <a:solidFill>
                  <a:srgbClr val="5ACBF0"/>
                </a:solidFill>
                <a:effectLst/>
                <a:uLnTx/>
                <a:uFillTx/>
                <a:latin typeface="Segoe Sans Display Semibold" pitchFamily="2" charset="0"/>
                <a:ea typeface="Calibri"/>
                <a:cs typeface="Segoe Sans Display Semibold" pitchFamily="2" charset="0"/>
              </a:rPr>
              <a:t> &gt;</a:t>
            </a:r>
            <a:endParaRPr lang="en-US" sz="1100">
              <a:solidFill>
                <a:schemeClr val="tx1"/>
              </a:solidFill>
              <a:latin typeface="Segoe Sans Display Semibold" pitchFamily="2" charset="0"/>
              <a:cs typeface="Segoe Sans Display Semibold" pitchFamily="2" charset="0"/>
            </a:endParaRPr>
          </a:p>
        </p:txBody>
      </p:sp>
      <p:sp>
        <p:nvSpPr>
          <p:cNvPr id="151" name="Rectangle: Rounded Corners 9">
            <a:extLst>
              <a:ext uri="{FF2B5EF4-FFF2-40B4-BE49-F238E27FC236}">
                <a16:creationId xmlns:a16="http://schemas.microsoft.com/office/drawing/2014/main" id="{0519238F-775F-E6B1-7B60-42297D396BE5}"/>
              </a:ext>
            </a:extLst>
          </p:cNvPr>
          <p:cNvSpPr>
            <a:spLocks/>
          </p:cNvSpPr>
          <p:nvPr/>
        </p:nvSpPr>
        <p:spPr>
          <a:xfrm flipH="1">
            <a:off x="8028939" y="1796241"/>
            <a:ext cx="3591560" cy="2100442"/>
          </a:xfrm>
          <a:prstGeom prst="round2SameRect">
            <a:avLst>
              <a:gd name="adj1" fmla="val 7101"/>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lnSpc>
                <a:spcPct val="90000"/>
              </a:lnSpc>
              <a:spcBef>
                <a:spcPct val="0"/>
              </a:spcBef>
              <a:spcAft>
                <a:spcPts val="600"/>
              </a:spcAft>
            </a:pPr>
            <a:endParaRPr lang="en-US">
              <a:solidFill>
                <a:srgbClr val="000000"/>
              </a:solidFill>
              <a:ea typeface="+mn-lt"/>
              <a:cs typeface="+mn-lt"/>
              <a:sym typeface="+mn-lt"/>
            </a:endParaRPr>
          </a:p>
        </p:txBody>
      </p:sp>
      <p:sp>
        <p:nvSpPr>
          <p:cNvPr id="153" name="Rounded Rectangle 2">
            <a:extLst>
              <a:ext uri="{FF2B5EF4-FFF2-40B4-BE49-F238E27FC236}">
                <a16:creationId xmlns:a16="http://schemas.microsoft.com/office/drawing/2014/main" id="{B6E729EE-96A5-0F3F-3D14-39D4E58A6697}"/>
              </a:ext>
            </a:extLst>
          </p:cNvPr>
          <p:cNvSpPr/>
          <p:nvPr/>
        </p:nvSpPr>
        <p:spPr bwMode="auto">
          <a:xfrm>
            <a:off x="8138667" y="3319069"/>
            <a:ext cx="3372104" cy="484971"/>
          </a:xfrm>
          <a:prstGeom prst="roundRect">
            <a:avLst>
              <a:gd name="adj" fmla="val 14000"/>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Aft>
                <a:spcPts val="600"/>
              </a:spcAft>
            </a:pPr>
            <a:r>
              <a:rPr kumimoji="0" lang="en-US" sz="1100" b="0" i="0" u="sng" strike="noStrike" kern="1200" cap="none" normalizeH="0" baseline="0" noProof="0">
                <a:ln>
                  <a:noFill/>
                </a:ln>
                <a:solidFill>
                  <a:srgbClr val="0097F4"/>
                </a:solidFill>
                <a:effectLst/>
                <a:uLnTx/>
                <a:uFillTx/>
                <a:latin typeface="Segoe Sans Display Semibold" pitchFamily="2" charset="0"/>
                <a:ea typeface="Segoe UI" pitchFamily="34" charset="-122"/>
                <a:cs typeface="Segoe Sans Display Semibold" pitchFamily="2" charset="0"/>
                <a:hlinkClick r:id="rId5">
                  <a:extLst>
                    <a:ext uri="{A12FA001-AC4F-418D-AE19-62706E023703}">
                      <ahyp:hlinkClr xmlns:ahyp="http://schemas.microsoft.com/office/drawing/2018/hyperlinkcolor" val="tx"/>
                    </a:ext>
                  </a:extLst>
                </a:hlinkClick>
              </a:rPr>
              <a:t>Microsoft Cyber Pulse Report ›</a:t>
            </a:r>
            <a:endParaRPr lang="en-US" sz="1100">
              <a:solidFill>
                <a:srgbClr val="0097F4"/>
              </a:solidFill>
              <a:latin typeface="Segoe Sans Display Semibold" pitchFamily="2" charset="0"/>
              <a:cs typeface="Segoe Sans Display Semibold" pitchFamily="2" charset="0"/>
            </a:endParaRPr>
          </a:p>
        </p:txBody>
      </p:sp>
      <p:sp>
        <p:nvSpPr>
          <p:cNvPr id="157" name="Rectangle: Rounded Corners 9">
            <a:extLst>
              <a:ext uri="{FF2B5EF4-FFF2-40B4-BE49-F238E27FC236}">
                <a16:creationId xmlns:a16="http://schemas.microsoft.com/office/drawing/2014/main" id="{708750AA-5073-308C-023C-B24C06DB90FC}"/>
              </a:ext>
            </a:extLst>
          </p:cNvPr>
          <p:cNvSpPr>
            <a:spLocks/>
          </p:cNvSpPr>
          <p:nvPr/>
        </p:nvSpPr>
        <p:spPr>
          <a:xfrm flipH="1">
            <a:off x="571500" y="1796241"/>
            <a:ext cx="3591560" cy="2100442"/>
          </a:xfrm>
          <a:prstGeom prst="round2SameRect">
            <a:avLst>
              <a:gd name="adj1" fmla="val 7101"/>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lnSpc>
                <a:spcPct val="90000"/>
              </a:lnSpc>
              <a:spcBef>
                <a:spcPct val="0"/>
              </a:spcBef>
              <a:spcAft>
                <a:spcPts val="600"/>
              </a:spcAft>
            </a:pPr>
            <a:endParaRPr lang="en-US">
              <a:solidFill>
                <a:srgbClr val="000000"/>
              </a:solidFill>
              <a:ea typeface="+mn-lt"/>
              <a:cs typeface="+mn-lt"/>
              <a:sym typeface="+mn-lt"/>
            </a:endParaRPr>
          </a:p>
        </p:txBody>
      </p:sp>
      <p:sp>
        <p:nvSpPr>
          <p:cNvPr id="159" name="Rounded Rectangle 2">
            <a:extLst>
              <a:ext uri="{FF2B5EF4-FFF2-40B4-BE49-F238E27FC236}">
                <a16:creationId xmlns:a16="http://schemas.microsoft.com/office/drawing/2014/main" id="{42BF28FC-FAFA-7717-1117-D97ED4A322C0}"/>
              </a:ext>
            </a:extLst>
          </p:cNvPr>
          <p:cNvSpPr/>
          <p:nvPr/>
        </p:nvSpPr>
        <p:spPr bwMode="auto">
          <a:xfrm>
            <a:off x="681228" y="3319069"/>
            <a:ext cx="3372104" cy="484971"/>
          </a:xfrm>
          <a:prstGeom prst="roundRect">
            <a:avLst>
              <a:gd name="adj" fmla="val 14000"/>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Aft>
                <a:spcPts val="600"/>
              </a:spcAft>
            </a:pPr>
            <a:r>
              <a:rPr lang="en-US" sz="1100">
                <a:solidFill>
                  <a:schemeClr val="tx1"/>
                </a:solidFill>
                <a:latin typeface="Segoe Sans Display Semibold" pitchFamily="2" charset="0"/>
                <a:cs typeface="Segoe Sans Display Semibold" pitchFamily="2" charset="0"/>
              </a:rPr>
              <a:t>IDC Info Snapshot, 1.3 Billion AI Agents by 2028, doc #US53361825, May 2025</a:t>
            </a:r>
          </a:p>
        </p:txBody>
      </p:sp>
      <p:sp>
        <p:nvSpPr>
          <p:cNvPr id="163" name="Text 115">
            <a:extLst>
              <a:ext uri="{FF2B5EF4-FFF2-40B4-BE49-F238E27FC236}">
                <a16:creationId xmlns:a16="http://schemas.microsoft.com/office/drawing/2014/main" id="{F5B1FAC5-46BB-DF61-FC27-978D98C705B4}"/>
              </a:ext>
            </a:extLst>
          </p:cNvPr>
          <p:cNvSpPr/>
          <p:nvPr/>
        </p:nvSpPr>
        <p:spPr>
          <a:xfrm>
            <a:off x="1603449" y="1993817"/>
            <a:ext cx="1527662" cy="738664"/>
          </a:xfrm>
          <a:prstGeom prst="rect">
            <a:avLst/>
          </a:prstGeom>
          <a:noFill/>
          <a:ln/>
        </p:spPr>
        <p:txBody>
          <a:bodyPr wrap="none" lIns="0" tIns="0" rIns="0" bIns="0" rtlCol="0" anchor="ctr">
            <a:spAutoFit/>
          </a:bodyPr>
          <a:lstStyle/>
          <a:p>
            <a:pPr marL="0" indent="0" algn="ctr">
              <a:buNone/>
            </a:pPr>
            <a:r>
              <a:rPr lang="en-US" sz="4800">
                <a:solidFill>
                  <a:schemeClr val="accent1"/>
                </a:solidFill>
                <a:latin typeface="Segoe Sans Display Semibold" pitchFamily="2" charset="0"/>
                <a:ea typeface="Segoe UI" pitchFamily="34" charset="-122"/>
                <a:cs typeface="Segoe Sans Display Semibold" pitchFamily="2" charset="0"/>
              </a:rPr>
              <a:t>1.3B+</a:t>
            </a:r>
            <a:endParaRPr lang="en-US" sz="4800">
              <a:solidFill>
                <a:schemeClr val="accent1"/>
              </a:solidFill>
              <a:latin typeface="Segoe Sans Display Semibold" pitchFamily="2" charset="0"/>
              <a:cs typeface="Segoe Sans Display Semibold" pitchFamily="2" charset="0"/>
            </a:endParaRPr>
          </a:p>
        </p:txBody>
      </p:sp>
      <p:sp>
        <p:nvSpPr>
          <p:cNvPr id="164" name="Text 121">
            <a:extLst>
              <a:ext uri="{FF2B5EF4-FFF2-40B4-BE49-F238E27FC236}">
                <a16:creationId xmlns:a16="http://schemas.microsoft.com/office/drawing/2014/main" id="{387A6DCC-D238-6942-C16A-624182293560}"/>
              </a:ext>
            </a:extLst>
          </p:cNvPr>
          <p:cNvSpPr/>
          <p:nvPr/>
        </p:nvSpPr>
        <p:spPr>
          <a:xfrm>
            <a:off x="5649564" y="1993817"/>
            <a:ext cx="892873" cy="738664"/>
          </a:xfrm>
          <a:prstGeom prst="rect">
            <a:avLst/>
          </a:prstGeom>
          <a:noFill/>
          <a:ln/>
        </p:spPr>
        <p:txBody>
          <a:bodyPr wrap="none" lIns="0" tIns="0" rIns="0" bIns="0" rtlCol="0" anchor="ctr">
            <a:spAutoFit/>
          </a:bodyPr>
          <a:lstStyle/>
          <a:p>
            <a:pPr marL="0" indent="0" algn="ctr">
              <a:buNone/>
            </a:pPr>
            <a:r>
              <a:rPr lang="en-US" sz="4800">
                <a:solidFill>
                  <a:schemeClr val="accent1"/>
                </a:solidFill>
                <a:latin typeface="Segoe Sans Display Semibold" pitchFamily="2" charset="0"/>
                <a:cs typeface="Segoe Sans Display Semibold" pitchFamily="2" charset="0"/>
              </a:rPr>
              <a:t>18x</a:t>
            </a:r>
          </a:p>
        </p:txBody>
      </p:sp>
      <p:sp>
        <p:nvSpPr>
          <p:cNvPr id="165" name="Text 127">
            <a:extLst>
              <a:ext uri="{FF2B5EF4-FFF2-40B4-BE49-F238E27FC236}">
                <a16:creationId xmlns:a16="http://schemas.microsoft.com/office/drawing/2014/main" id="{BBB3A1A1-7175-8802-4B12-5BAB128EB204}"/>
              </a:ext>
            </a:extLst>
          </p:cNvPr>
          <p:cNvSpPr/>
          <p:nvPr/>
        </p:nvSpPr>
        <p:spPr>
          <a:xfrm>
            <a:off x="9226800" y="1993817"/>
            <a:ext cx="1195840" cy="738664"/>
          </a:xfrm>
          <a:prstGeom prst="rect">
            <a:avLst/>
          </a:prstGeom>
          <a:noFill/>
          <a:ln/>
        </p:spPr>
        <p:txBody>
          <a:bodyPr wrap="none" lIns="0" tIns="0" rIns="0" bIns="0" rtlCol="0" anchor="ctr">
            <a:spAutoFit/>
          </a:bodyPr>
          <a:lstStyle/>
          <a:p>
            <a:pPr marL="0" indent="0" algn="ctr">
              <a:buNone/>
            </a:pPr>
            <a:r>
              <a:rPr lang="en-US" sz="4800">
                <a:solidFill>
                  <a:schemeClr val="accent1"/>
                </a:solidFill>
                <a:latin typeface="Segoe Sans Display Semibold" pitchFamily="2" charset="0"/>
                <a:ea typeface="Segoe UI" pitchFamily="34" charset="-122"/>
                <a:cs typeface="Segoe Sans Display Semibold" pitchFamily="2" charset="0"/>
              </a:rPr>
              <a:t>29%</a:t>
            </a:r>
            <a:endParaRPr lang="en-US" sz="4800">
              <a:solidFill>
                <a:schemeClr val="accent1"/>
              </a:solidFill>
              <a:latin typeface="Segoe Sans Display Semibold" pitchFamily="2" charset="0"/>
              <a:cs typeface="Segoe Sans Display Semibold" pitchFamily="2" charset="0"/>
            </a:endParaRPr>
          </a:p>
        </p:txBody>
      </p:sp>
      <p:sp>
        <p:nvSpPr>
          <p:cNvPr id="166" name="Text 116">
            <a:extLst>
              <a:ext uri="{FF2B5EF4-FFF2-40B4-BE49-F238E27FC236}">
                <a16:creationId xmlns:a16="http://schemas.microsoft.com/office/drawing/2014/main" id="{D30A424F-8288-C0FA-7431-26617B2B7044}"/>
              </a:ext>
            </a:extLst>
          </p:cNvPr>
          <p:cNvSpPr/>
          <p:nvPr/>
        </p:nvSpPr>
        <p:spPr>
          <a:xfrm>
            <a:off x="1487966" y="2816074"/>
            <a:ext cx="1758628" cy="369332"/>
          </a:xfrm>
          <a:prstGeom prst="rect">
            <a:avLst/>
          </a:prstGeom>
          <a:noFill/>
          <a:ln/>
        </p:spPr>
        <p:txBody>
          <a:bodyPr wrap="square" lIns="0" tIns="0" rIns="0" bIns="0" rtlCol="0" anchor="ctr">
            <a:spAutoFit/>
          </a:bodyPr>
          <a:lstStyle/>
          <a:p>
            <a:pPr marL="0" indent="0" algn="ctr">
              <a:buNone/>
            </a:pPr>
            <a:r>
              <a:rPr lang="en-US" sz="1200">
                <a:ea typeface="Segoe UI" pitchFamily="34" charset="-122"/>
                <a:cs typeface="Segoe UI" pitchFamily="34" charset="-120"/>
              </a:rPr>
              <a:t>business agents expected by 2028</a:t>
            </a:r>
            <a:endParaRPr lang="en-US" sz="1200"/>
          </a:p>
        </p:txBody>
      </p:sp>
      <p:sp>
        <p:nvSpPr>
          <p:cNvPr id="167" name="Text 122">
            <a:extLst>
              <a:ext uri="{FF2B5EF4-FFF2-40B4-BE49-F238E27FC236}">
                <a16:creationId xmlns:a16="http://schemas.microsoft.com/office/drawing/2014/main" id="{E1FC34E0-171A-0D4F-CA2F-062EC22DC770}"/>
              </a:ext>
            </a:extLst>
          </p:cNvPr>
          <p:cNvSpPr/>
          <p:nvPr/>
        </p:nvSpPr>
        <p:spPr>
          <a:xfrm>
            <a:off x="4543425" y="2816074"/>
            <a:ext cx="3105150" cy="369332"/>
          </a:xfrm>
          <a:prstGeom prst="rect">
            <a:avLst/>
          </a:prstGeom>
          <a:noFill/>
          <a:ln/>
        </p:spPr>
        <p:txBody>
          <a:bodyPr wrap="square" lIns="0" tIns="0" rIns="0" bIns="0" rtlCol="0" anchor="ctr">
            <a:spAutoFit/>
          </a:bodyPr>
          <a:lstStyle/>
          <a:p>
            <a:pPr algn="ctr"/>
            <a:r>
              <a:rPr lang="en-US" sz="1200">
                <a:ea typeface="Segoe UI" pitchFamily="34" charset="-122"/>
                <a:cs typeface="Segoe UI"/>
              </a:rPr>
              <a:t>YoY agent growth in the Microsoft 365 ecosystem </a:t>
            </a:r>
            <a:endParaRPr lang="en-US" sz="1200">
              <a:cs typeface="Segoe UI"/>
            </a:endParaRPr>
          </a:p>
        </p:txBody>
      </p:sp>
      <p:sp>
        <p:nvSpPr>
          <p:cNvPr id="168" name="Text 128">
            <a:extLst>
              <a:ext uri="{FF2B5EF4-FFF2-40B4-BE49-F238E27FC236}">
                <a16:creationId xmlns:a16="http://schemas.microsoft.com/office/drawing/2014/main" id="{E54BA11D-4A23-05CE-41F1-E681C200A4A9}"/>
              </a:ext>
            </a:extLst>
          </p:cNvPr>
          <p:cNvSpPr/>
          <p:nvPr/>
        </p:nvSpPr>
        <p:spPr>
          <a:xfrm>
            <a:off x="8272144" y="2816940"/>
            <a:ext cx="3105150" cy="369332"/>
          </a:xfrm>
          <a:prstGeom prst="rect">
            <a:avLst/>
          </a:prstGeom>
          <a:noFill/>
          <a:ln/>
        </p:spPr>
        <p:txBody>
          <a:bodyPr wrap="square" lIns="0" tIns="0" rIns="0" bIns="0" rtlCol="0" anchor="ctr">
            <a:spAutoFit/>
          </a:bodyPr>
          <a:lstStyle/>
          <a:p>
            <a:pPr marL="0" indent="0" algn="ctr">
              <a:buNone/>
            </a:pPr>
            <a:r>
              <a:rPr lang="en-US" sz="1200">
                <a:ea typeface="Segoe UI" pitchFamily="34" charset="-122"/>
                <a:cs typeface="Segoe UI" pitchFamily="34" charset="-120"/>
              </a:rPr>
              <a:t>of employees already use AI agents their company hasn’t approved</a:t>
            </a:r>
            <a:endParaRPr lang="en-US" sz="1200"/>
          </a:p>
        </p:txBody>
      </p:sp>
      <p:sp>
        <p:nvSpPr>
          <p:cNvPr id="172" name="TextBox 171">
            <a:extLst>
              <a:ext uri="{FF2B5EF4-FFF2-40B4-BE49-F238E27FC236}">
                <a16:creationId xmlns:a16="http://schemas.microsoft.com/office/drawing/2014/main" id="{4D1CC111-52D6-F686-31F5-2EF44DA9C03E}"/>
              </a:ext>
            </a:extLst>
          </p:cNvPr>
          <p:cNvSpPr txBox="1"/>
          <p:nvPr/>
        </p:nvSpPr>
        <p:spPr>
          <a:xfrm rot="-5400000">
            <a:off x="151426" y="3489961"/>
            <a:ext cx="491417" cy="184666"/>
          </a:xfrm>
          <a:prstGeom prst="rect">
            <a:avLst/>
          </a:prstGeom>
          <a:noFill/>
        </p:spPr>
        <p:txBody>
          <a:bodyPr wrap="none" lIns="0" tIns="0" rIns="0" bIns="0" rtlCol="0">
            <a:spAutoFit/>
          </a:bodyPr>
          <a:lstStyle/>
          <a:p>
            <a:pPr algn="l"/>
            <a:r>
              <a:rPr lang="en-IN" sz="1200">
                <a:solidFill>
                  <a:schemeClr val="accent1"/>
                </a:solidFill>
                <a:latin typeface="Segoe Sans Display Semibold" pitchFamily="2" charset="0"/>
                <a:cs typeface="Segoe Sans Display Semibold" pitchFamily="2" charset="0"/>
              </a:rPr>
              <a:t>Source</a:t>
            </a:r>
          </a:p>
        </p:txBody>
      </p:sp>
      <p:sp>
        <p:nvSpPr>
          <p:cNvPr id="174" name="Rectangle: Rounded Corners 173">
            <a:extLst>
              <a:ext uri="{FF2B5EF4-FFF2-40B4-BE49-F238E27FC236}">
                <a16:creationId xmlns:a16="http://schemas.microsoft.com/office/drawing/2014/main" id="{14EE3E60-F197-FEC2-4472-1F3D92679293}"/>
              </a:ext>
              <a:ext uri="{C183D7F6-B498-43B3-948B-1728B52AA6E4}">
                <adec:decorative xmlns:adec="http://schemas.microsoft.com/office/drawing/2017/decorative" val="1"/>
              </a:ext>
            </a:extLst>
          </p:cNvPr>
          <p:cNvSpPr/>
          <p:nvPr/>
        </p:nvSpPr>
        <p:spPr bwMode="auto">
          <a:xfrm>
            <a:off x="584200" y="4394200"/>
            <a:ext cx="11018520" cy="1283872"/>
          </a:xfrm>
          <a:prstGeom prst="roundRect">
            <a:avLst>
              <a:gd name="adj" fmla="val 8249"/>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b="1">
              <a:solidFill>
                <a:srgbClr val="FFFFFF"/>
              </a:solidFill>
              <a:ea typeface="+mn-lt"/>
              <a:cs typeface="+mn-lt"/>
              <a:sym typeface="+mn-lt"/>
            </a:endParaRPr>
          </a:p>
        </p:txBody>
      </p:sp>
      <p:sp>
        <p:nvSpPr>
          <p:cNvPr id="176" name="Rectangle: Rounded Corners 175">
            <a:extLst>
              <a:ext uri="{FF2B5EF4-FFF2-40B4-BE49-F238E27FC236}">
                <a16:creationId xmlns:a16="http://schemas.microsoft.com/office/drawing/2014/main" id="{2F4364D0-B100-0C87-1E43-E8913827B461}"/>
              </a:ext>
            </a:extLst>
          </p:cNvPr>
          <p:cNvSpPr/>
          <p:nvPr/>
        </p:nvSpPr>
        <p:spPr bwMode="auto">
          <a:xfrm>
            <a:off x="4230370" y="4203700"/>
            <a:ext cx="3726180" cy="417434"/>
          </a:xfrm>
          <a:prstGeom prst="roundRect">
            <a:avLst>
              <a:gd name="adj" fmla="val 50000"/>
            </a:avLst>
          </a:prstGeom>
          <a:gradFill flip="none" rotWithShape="1">
            <a:gsLst>
              <a:gs pos="0">
                <a:srgbClr val="5EBDEB"/>
              </a:gs>
              <a:gs pos="94000">
                <a:srgbClr val="ADDEF2"/>
              </a:gs>
            </a:gsLst>
            <a:lin ang="16200000" scaled="0"/>
            <a:tileRect/>
          </a:gradFill>
          <a:ln w="10795" cap="flat" cmpd="sng" algn="ctr">
            <a:noFill/>
            <a:prstDash val="solid"/>
          </a:ln>
          <a:effectLst>
            <a:innerShdw blurRad="127000">
              <a:srgbClr val="FFFFFF"/>
            </a:innerShdw>
          </a:effectLst>
        </p:spPr>
        <p:style>
          <a:lnRef idx="2">
            <a:schemeClr val="accent1">
              <a:shade val="15000"/>
            </a:schemeClr>
          </a:lnRef>
          <a:fillRef idx="1">
            <a:schemeClr val="accent1"/>
          </a:fillRef>
          <a:effectRef idx="0">
            <a:schemeClr val="accent1"/>
          </a:effectRef>
          <a:fontRef idx="minor">
            <a:schemeClr val="lt1"/>
          </a:fontRef>
        </p:style>
        <p:txBody>
          <a:bodyPr vert="horz" wrap="square" lIns="0" tIns="0" rIns="0" bIns="0" rtlCol="0" anchor="ctr">
            <a:noAutofit/>
          </a:bodyPr>
          <a:lstStyle/>
          <a:p>
            <a:pPr algn="ctr">
              <a:spcBef>
                <a:spcPct val="0"/>
              </a:spcBef>
            </a:pPr>
            <a:r>
              <a:rPr lang="en-IN" sz="1600">
                <a:ln w="3175">
                  <a:noFill/>
                </a:ln>
                <a:solidFill>
                  <a:schemeClr val="tx1"/>
                </a:solidFill>
                <a:latin typeface="Segoe Sans Display Semibold" pitchFamily="2" charset="0"/>
                <a:cs typeface="Segoe Sans Display Semibold" pitchFamily="2" charset="0"/>
              </a:rPr>
              <a:t>Why observability matters</a:t>
            </a:r>
          </a:p>
        </p:txBody>
      </p:sp>
      <p:sp>
        <p:nvSpPr>
          <p:cNvPr id="178" name="TextBox 177">
            <a:extLst>
              <a:ext uri="{FF2B5EF4-FFF2-40B4-BE49-F238E27FC236}">
                <a16:creationId xmlns:a16="http://schemas.microsoft.com/office/drawing/2014/main" id="{F77BF395-0B58-F592-5EBC-57DC32D41896}"/>
              </a:ext>
            </a:extLst>
          </p:cNvPr>
          <p:cNvSpPr txBox="1"/>
          <p:nvPr/>
        </p:nvSpPr>
        <p:spPr>
          <a:xfrm>
            <a:off x="588263" y="6407446"/>
            <a:ext cx="3837004" cy="123111"/>
          </a:xfrm>
          <a:prstGeom prst="rect">
            <a:avLst/>
          </a:prstGeom>
          <a:noFill/>
        </p:spPr>
        <p:txBody>
          <a:bodyPr wrap="square" lIns="0" tIns="0" rIns="0" bIns="0" rtlCol="0" anchor="b">
            <a:spAutoFit/>
          </a:bodyPr>
          <a:lstStyle/>
          <a:p>
            <a:pPr>
              <a:defRPr/>
            </a:pPr>
            <a:r>
              <a:rPr kumimoji="0" lang="en-US" sz="800" b="0" u="none" strike="noStrike" kern="1200" cap="none" normalizeH="0" baseline="0" noProof="0">
                <a:ln>
                  <a:noFill/>
                </a:ln>
                <a:solidFill>
                  <a:schemeClr val="tx2"/>
                </a:solidFill>
                <a:effectLst/>
                <a:uLnTx/>
                <a:uFillTx/>
                <a:ea typeface="+mn-ea"/>
                <a:cs typeface="Segoe UI Light"/>
              </a:rPr>
              <a:t>Microsoft</a:t>
            </a:r>
            <a:r>
              <a:rPr lang="en-US" sz="800">
                <a:solidFill>
                  <a:schemeClr val="tx2"/>
                </a:solidFill>
                <a:cs typeface="Segoe UI Light"/>
              </a:rPr>
              <a:t> </a:t>
            </a:r>
            <a:r>
              <a:rPr kumimoji="0" lang="en-US" sz="800" b="0" u="none" strike="noStrike" kern="1200" cap="none" normalizeH="0" baseline="0" noProof="0">
                <a:ln>
                  <a:noFill/>
                </a:ln>
                <a:solidFill>
                  <a:schemeClr val="tx2"/>
                </a:solidFill>
                <a:effectLst/>
                <a:uLnTx/>
                <a:uFillTx/>
                <a:ea typeface="+mn-ea"/>
                <a:cs typeface="Segoe UI Light"/>
              </a:rPr>
              <a:t>· Part 1 · The setup</a:t>
            </a:r>
          </a:p>
        </p:txBody>
      </p:sp>
      <p:sp>
        <p:nvSpPr>
          <p:cNvPr id="180" name="Text 159">
            <a:extLst>
              <a:ext uri="{FF2B5EF4-FFF2-40B4-BE49-F238E27FC236}">
                <a16:creationId xmlns:a16="http://schemas.microsoft.com/office/drawing/2014/main" id="{A30C5882-D48E-90A6-DAE7-F6B95FD04324}"/>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The agent sprawl problem</a:t>
            </a:r>
          </a:p>
        </p:txBody>
      </p:sp>
    </p:spTree>
    <p:extLst>
      <p:ext uri="{BB962C8B-B14F-4D97-AF65-F5344CB8AC3E}">
        <p14:creationId xmlns:p14="http://schemas.microsoft.com/office/powerpoint/2010/main" val="421840627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1E9CABF1-BE19-A873-0CA2-503D31B16D47}"/>
              </a:ext>
            </a:extLst>
          </p:cNvPr>
          <p:cNvSpPr>
            <a:spLocks noGrp="1"/>
          </p:cNvSpPr>
          <p:nvPr>
            <p:ph type="title"/>
          </p:nvPr>
        </p:nvSpPr>
        <p:spPr>
          <a:xfrm>
            <a:off x="2008632" y="3078135"/>
            <a:ext cx="8174736" cy="701731"/>
          </a:xfrm>
        </p:spPr>
        <p:txBody>
          <a:bodyPr/>
          <a:lstStyle/>
          <a:p>
            <a:r>
              <a:rPr lang="en-US"/>
              <a:t>Microsoft Agent 365</a:t>
            </a:r>
          </a:p>
        </p:txBody>
      </p:sp>
      <p:sp>
        <p:nvSpPr>
          <p:cNvPr id="15" name="Text 156">
            <a:extLst>
              <a:ext uri="{FF2B5EF4-FFF2-40B4-BE49-F238E27FC236}">
                <a16:creationId xmlns:a16="http://schemas.microsoft.com/office/drawing/2014/main" id="{D18CF731-6AC0-BBC3-933E-B0CA5BCCA472}"/>
              </a:ext>
            </a:extLst>
          </p:cNvPr>
          <p:cNvSpPr/>
          <p:nvPr/>
        </p:nvSpPr>
        <p:spPr>
          <a:xfrm>
            <a:off x="2182018" y="4073914"/>
            <a:ext cx="7827963" cy="246221"/>
          </a:xfrm>
          <a:prstGeom prst="rect">
            <a:avLst/>
          </a:prstGeom>
          <a:noFill/>
          <a:ln/>
        </p:spPr>
        <p:txBody>
          <a:bodyPr wrap="square" lIns="182880" tIns="0" rIns="0" bIns="0" rtlCol="0" anchor="ctr">
            <a:spAutoFit/>
          </a:bodyPr>
          <a:lstStyle/>
          <a:p>
            <a:pPr indent="0" algn="ctr">
              <a:buNone/>
            </a:pPr>
            <a:r>
              <a:rPr lang="en-US" sz="1600">
                <a:solidFill>
                  <a:schemeClr val="accent4"/>
                </a:solidFill>
                <a:latin typeface="Segoe Sans Display Semibold" pitchFamily="2" charset="0"/>
                <a:cs typeface="Segoe Sans Display Semibold" pitchFamily="2" charset="0"/>
              </a:rPr>
              <a:t>The control plane for agents</a:t>
            </a:r>
          </a:p>
        </p:txBody>
      </p:sp>
      <p:sp>
        <p:nvSpPr>
          <p:cNvPr id="17" name="Text 157">
            <a:extLst>
              <a:ext uri="{FF2B5EF4-FFF2-40B4-BE49-F238E27FC236}">
                <a16:creationId xmlns:a16="http://schemas.microsoft.com/office/drawing/2014/main" id="{8B5D5B81-ECD5-9FA7-20E7-17C2CE051C0F}"/>
              </a:ext>
            </a:extLst>
          </p:cNvPr>
          <p:cNvSpPr/>
          <p:nvPr/>
        </p:nvSpPr>
        <p:spPr>
          <a:xfrm>
            <a:off x="1622444" y="4614210"/>
            <a:ext cx="8947113" cy="215444"/>
          </a:xfrm>
          <a:prstGeom prst="rect">
            <a:avLst/>
          </a:prstGeom>
          <a:noFill/>
          <a:ln/>
        </p:spPr>
        <p:txBody>
          <a:bodyPr wrap="square" lIns="182880" tIns="0" rIns="0" bIns="0" rtlCol="0" anchor="ctr">
            <a:spAutoFit/>
          </a:bodyPr>
          <a:lstStyle/>
          <a:p>
            <a:pPr marL="0" indent="0" algn="ctr">
              <a:buNone/>
            </a:pPr>
            <a:r>
              <a:rPr lang="en-US" sz="1400" i="1">
                <a:solidFill>
                  <a:schemeClr val="bg1"/>
                </a:solidFill>
                <a:ea typeface="Segoe UI" pitchFamily="34" charset="-122"/>
                <a:cs typeface="Segoe UI" pitchFamily="34" charset="-120"/>
              </a:rPr>
              <a:t>One place to see, govern, and secure agents — built on the Microsoft tools you already run.</a:t>
            </a:r>
          </a:p>
        </p:txBody>
      </p:sp>
      <p:sp>
        <p:nvSpPr>
          <p:cNvPr id="19" name="Text Placeholder 152">
            <a:extLst>
              <a:ext uri="{FF2B5EF4-FFF2-40B4-BE49-F238E27FC236}">
                <a16:creationId xmlns:a16="http://schemas.microsoft.com/office/drawing/2014/main" id="{B44B2A55-D662-EB9D-6AD1-695E9F7D6CA7}"/>
              </a:ext>
            </a:extLst>
          </p:cNvPr>
          <p:cNvSpPr txBox="1">
            <a:spLocks/>
          </p:cNvSpPr>
          <p:nvPr/>
        </p:nvSpPr>
        <p:spPr>
          <a:xfrm>
            <a:off x="586740" y="257628"/>
            <a:ext cx="11018520" cy="307777"/>
          </a:xfrm>
          <a:prstGeom prst="rect">
            <a:avLst/>
          </a:prstGeom>
        </p:spPr>
        <p:txBody>
          <a:bodyPr lIns="182880" tIns="45720" rIns="91440" bIns="45720">
            <a:spAutoFit/>
          </a:bodyPr>
          <a:lstStyle>
            <a:lvl1pPr marL="0" indent="0" algn="l" defTabSz="914400" rtl="0" eaLnBrk="1" latinLnBrk="0" hangingPunct="1">
              <a:lnSpc>
                <a:spcPct val="90000"/>
              </a:lnSpc>
              <a:spcBef>
                <a:spcPts val="1000"/>
              </a:spcBef>
              <a:buFontTx/>
              <a:buNone/>
              <a:tabLst/>
              <a:defRPr lang="en-US" sz="2800" kern="1200" spc="0" baseline="0" smtClean="0">
                <a:solidFill>
                  <a:srgbClr val="3C3C3C"/>
                </a:solidFill>
                <a:latin typeface="+mn-lt"/>
                <a:ea typeface="+mn-ea"/>
                <a:cs typeface="Segoe Sans Display" pitchFamily="2" charset="0"/>
              </a:defRPr>
            </a:lvl1pPr>
            <a:lvl2pPr marL="238125" indent="-238125" algn="l" defTabSz="914400" rtl="0" eaLnBrk="1" latinLnBrk="0" hangingPunct="1">
              <a:lnSpc>
                <a:spcPct val="90000"/>
              </a:lnSpc>
              <a:spcBef>
                <a:spcPts val="500"/>
              </a:spcBef>
              <a:buFont typeface="Arial" panose="020B0604020202020204" pitchFamily="34" charset="0"/>
              <a:buChar char="•"/>
              <a:tabLst/>
              <a:defRPr lang="en-US" sz="2000" kern="1200" spc="0" baseline="0" smtClean="0">
                <a:solidFill>
                  <a:srgbClr val="3C3C3C"/>
                </a:solidFill>
                <a:latin typeface="+mn-lt"/>
                <a:ea typeface="+mn-ea"/>
                <a:cs typeface="Segoe Sans Display" pitchFamily="2" charset="0"/>
              </a:defRPr>
            </a:lvl2pPr>
            <a:lvl3pPr marL="490538" indent="-231775" algn="l" defTabSz="914400" rtl="0" eaLnBrk="1" latinLnBrk="0" hangingPunct="1">
              <a:lnSpc>
                <a:spcPct val="90000"/>
              </a:lnSpc>
              <a:spcBef>
                <a:spcPts val="500"/>
              </a:spcBef>
              <a:buFont typeface="Arial" panose="020B0604020202020204" pitchFamily="34" charset="0"/>
              <a:buChar char="•"/>
              <a:tabLst/>
              <a:defRPr lang="en-US" sz="1600" kern="1200" spc="0" baseline="0" smtClean="0">
                <a:solidFill>
                  <a:srgbClr val="3C3C3C"/>
                </a:solidFill>
                <a:latin typeface="+mn-lt"/>
                <a:ea typeface="+mn-ea"/>
                <a:cs typeface="Segoe Sans Display" pitchFamily="2" charset="0"/>
              </a:defRPr>
            </a:lvl3pPr>
            <a:lvl4pPr marL="757238" indent="-231775" algn="l" defTabSz="914400" rtl="0" eaLnBrk="1" latinLnBrk="0" hangingPunct="1">
              <a:lnSpc>
                <a:spcPct val="90000"/>
              </a:lnSpc>
              <a:spcBef>
                <a:spcPts val="500"/>
              </a:spcBef>
              <a:buFont typeface="Arial" panose="020B0604020202020204" pitchFamily="34" charset="0"/>
              <a:buChar char="•"/>
              <a:tabLst/>
              <a:defRPr lang="en-US" sz="1400" kern="1200" spc="0" baseline="0" smtClean="0">
                <a:solidFill>
                  <a:srgbClr val="3C3C3C"/>
                </a:solidFill>
                <a:latin typeface="+mn-lt"/>
                <a:ea typeface="+mn-ea"/>
                <a:cs typeface="Segoe Sans Display" pitchFamily="2" charset="0"/>
              </a:defRPr>
            </a:lvl4pPr>
            <a:lvl5pPr marL="1023938" indent="-233363" algn="l" defTabSz="914400" rtl="0" eaLnBrk="1" latinLnBrk="0" hangingPunct="1">
              <a:lnSpc>
                <a:spcPct val="90000"/>
              </a:lnSpc>
              <a:spcBef>
                <a:spcPts val="500"/>
              </a:spcBef>
              <a:buFont typeface="Arial" panose="020B0604020202020204" pitchFamily="34" charset="0"/>
              <a:buChar char="•"/>
              <a:tabLst/>
              <a:defRPr lang="en-US" sz="1400" kern="1200" spc="0" baseline="0">
                <a:solidFill>
                  <a:srgbClr val="3C3C3C"/>
                </a:solidFill>
                <a:latin typeface="+mn-lt"/>
                <a:ea typeface="+mn-ea"/>
                <a:cs typeface="Segoe Sans Display"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32742">
              <a:lnSpc>
                <a:spcPct val="100000"/>
              </a:lnSpc>
              <a:spcBef>
                <a:spcPct val="20000"/>
              </a:spcBef>
              <a:buSzPct val="90000"/>
              <a:defRPr/>
            </a:pPr>
            <a:r>
              <a:rPr lang="en-US" sz="1400">
                <a:solidFill>
                  <a:schemeClr val="accent1">
                    <a:lumMod val="20000"/>
                    <a:lumOff val="80000"/>
                  </a:schemeClr>
                </a:solidFill>
                <a:latin typeface="Segoe Sans Display Semibold" pitchFamily="2" charset="0"/>
                <a:cs typeface="Segoe Sans Display Semibold" pitchFamily="2" charset="0"/>
              </a:rPr>
              <a:t>PART 1  ·  THE SETUP</a:t>
            </a:r>
          </a:p>
        </p:txBody>
      </p:sp>
      <p:pic>
        <p:nvPicPr>
          <p:cNvPr id="21" name="Picture 20">
            <a:extLst>
              <a:ext uri="{FF2B5EF4-FFF2-40B4-BE49-F238E27FC236}">
                <a16:creationId xmlns:a16="http://schemas.microsoft.com/office/drawing/2014/main" id="{9815D500-059D-CB53-DA85-FC83B8B2D096}"/>
              </a:ext>
            </a:extLst>
          </p:cNvPr>
          <p:cNvPicPr>
            <a:picLocks noChangeAspect="1"/>
          </p:cNvPicPr>
          <p:nvPr/>
        </p:nvPicPr>
        <p:blipFill>
          <a:blip r:embed="rId3"/>
          <a:stretch>
            <a:fillRect/>
          </a:stretch>
        </p:blipFill>
        <p:spPr>
          <a:xfrm>
            <a:off x="1171575" y="1538136"/>
            <a:ext cx="9848850" cy="1085306"/>
          </a:xfrm>
          <a:prstGeom prst="rect">
            <a:avLst/>
          </a:prstGeom>
        </p:spPr>
      </p:pic>
      <p:sp>
        <p:nvSpPr>
          <p:cNvPr id="27" name="Text 159">
            <a:extLst>
              <a:ext uri="{FF2B5EF4-FFF2-40B4-BE49-F238E27FC236}">
                <a16:creationId xmlns:a16="http://schemas.microsoft.com/office/drawing/2014/main" id="{0AB02B8C-DEB6-181A-1CD7-3F1E83FF007C}"/>
              </a:ext>
            </a:extLst>
          </p:cNvPr>
          <p:cNvSpPr/>
          <p:nvPr/>
        </p:nvSpPr>
        <p:spPr>
          <a:xfrm>
            <a:off x="4617067" y="6172404"/>
            <a:ext cx="2957866" cy="138499"/>
          </a:xfrm>
          <a:prstGeom prst="rect">
            <a:avLst/>
          </a:prstGeom>
          <a:noFill/>
          <a:ln/>
        </p:spPr>
        <p:txBody>
          <a:bodyPr wrap="square" lIns="0" tIns="0" rIns="0" bIns="0" rtlCol="0" anchor="ctr">
            <a:spAutoFit/>
          </a:bodyPr>
          <a:lstStyle/>
          <a:p>
            <a:pPr algn="ctr"/>
            <a:r>
              <a:rPr lang="en-US" sz="900" b="1" kern="0">
                <a:solidFill>
                  <a:schemeClr val="accent1">
                    <a:lumMod val="20000"/>
                    <a:lumOff val="80000"/>
                  </a:schemeClr>
                </a:solidFill>
                <a:latin typeface="+mj-lt"/>
                <a:ea typeface="Segoe UI" pitchFamily="34" charset="-122"/>
                <a:cs typeface="Segoe UI"/>
              </a:rPr>
              <a:t>AGENT 365</a:t>
            </a:r>
          </a:p>
        </p:txBody>
      </p:sp>
    </p:spTree>
    <p:extLst>
      <p:ext uri="{BB962C8B-B14F-4D97-AF65-F5344CB8AC3E}">
        <p14:creationId xmlns:p14="http://schemas.microsoft.com/office/powerpoint/2010/main" val="845587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99EA60-7958-E0D9-5361-4C09F4B0C7D3}"/>
              </a:ext>
            </a:extLst>
          </p:cNvPr>
          <p:cNvPicPr>
            <a:picLocks noChangeAspect="1"/>
          </p:cNvPicPr>
          <p:nvPr/>
        </p:nvPicPr>
        <p:blipFill>
          <a:blip r:embed="rId3"/>
          <a:srcRect l="6581" t="8829" r="46308" b="44895"/>
          <a:stretch>
            <a:fillRect/>
          </a:stretch>
        </p:blipFill>
        <p:spPr>
          <a:xfrm flipV="1">
            <a:off x="10497378" y="0"/>
            <a:ext cx="1694622" cy="1664542"/>
          </a:xfrm>
          <a:custGeom>
            <a:avLst/>
            <a:gdLst>
              <a:gd name="csX0" fmla="*/ 0 w 1694622"/>
              <a:gd name="csY0" fmla="*/ 1664542 h 1664542"/>
              <a:gd name="csX1" fmla="*/ 1694622 w 1694622"/>
              <a:gd name="csY1" fmla="*/ 1664542 h 1664542"/>
              <a:gd name="csX2" fmla="*/ 1694622 w 1694622"/>
              <a:gd name="csY2" fmla="*/ 0 h 1664542"/>
              <a:gd name="csX3" fmla="*/ 0 w 1694622"/>
              <a:gd name="csY3" fmla="*/ 0 h 1664542"/>
            </a:gdLst>
            <a:ahLst/>
            <a:cxnLst>
              <a:cxn ang="0">
                <a:pos x="csX0" y="csY0"/>
              </a:cxn>
              <a:cxn ang="0">
                <a:pos x="csX1" y="csY1"/>
              </a:cxn>
              <a:cxn ang="0">
                <a:pos x="csX2" y="csY2"/>
              </a:cxn>
              <a:cxn ang="0">
                <a:pos x="csX3" y="csY3"/>
              </a:cxn>
            </a:cxnLst>
            <a:rect l="l" t="t" r="r" b="b"/>
            <a:pathLst>
              <a:path w="1694622" h="1664542">
                <a:moveTo>
                  <a:pt x="0" y="1664542"/>
                </a:moveTo>
                <a:lnTo>
                  <a:pt x="1694622" y="1664542"/>
                </a:lnTo>
                <a:lnTo>
                  <a:pt x="1694622" y="0"/>
                </a:lnTo>
                <a:lnTo>
                  <a:pt x="0" y="0"/>
                </a:lnTo>
                <a:close/>
              </a:path>
            </a:pathLst>
          </a:custGeom>
        </p:spPr>
      </p:pic>
      <p:sp>
        <p:nvSpPr>
          <p:cNvPr id="155" name="Title 154">
            <a:extLst>
              <a:ext uri="{FF2B5EF4-FFF2-40B4-BE49-F238E27FC236}">
                <a16:creationId xmlns:a16="http://schemas.microsoft.com/office/drawing/2014/main" id="{1A1E548C-F10E-7E72-40DA-F84ADCCEB62A}"/>
              </a:ext>
            </a:extLst>
          </p:cNvPr>
          <p:cNvSpPr>
            <a:spLocks noGrp="1"/>
          </p:cNvSpPr>
          <p:nvPr>
            <p:ph type="title"/>
          </p:nvPr>
        </p:nvSpPr>
        <p:spPr>
          <a:xfrm>
            <a:off x="588263" y="457200"/>
            <a:ext cx="11018520" cy="492443"/>
          </a:xfrm>
        </p:spPr>
        <p:txBody>
          <a:bodyPr/>
          <a:lstStyle/>
          <a:p>
            <a:r>
              <a:rPr lang="en-US"/>
              <a:t>Agent 365: The control plane for agents</a:t>
            </a:r>
            <a:endParaRPr lang="en-IN"/>
          </a:p>
        </p:txBody>
      </p:sp>
      <p:sp>
        <p:nvSpPr>
          <p:cNvPr id="156" name="Text Placeholder 155">
            <a:extLst>
              <a:ext uri="{FF2B5EF4-FFF2-40B4-BE49-F238E27FC236}">
                <a16:creationId xmlns:a16="http://schemas.microsoft.com/office/drawing/2014/main" id="{6DD33178-9A7B-4E31-5D66-9C04E876AFFC}"/>
              </a:ext>
            </a:extLst>
          </p:cNvPr>
          <p:cNvSpPr>
            <a:spLocks noGrp="1"/>
          </p:cNvSpPr>
          <p:nvPr>
            <p:ph type="body" sz="quarter" idx="11"/>
          </p:nvPr>
        </p:nvSpPr>
        <p:spPr>
          <a:xfrm>
            <a:off x="584200" y="292100"/>
            <a:ext cx="11018520" cy="153888"/>
          </a:xfrm>
        </p:spPr>
        <p:txBody>
          <a:bodyPr/>
          <a:lstStyle/>
          <a:p>
            <a:pPr lvl="0"/>
            <a:r>
              <a:rPr lang="en-IN" noProof="0"/>
              <a:t>Part 1 · The Setup</a:t>
            </a:r>
          </a:p>
        </p:txBody>
      </p:sp>
      <p:sp>
        <p:nvSpPr>
          <p:cNvPr id="158" name="Rectangle 157">
            <a:extLst>
              <a:ext uri="{FF2B5EF4-FFF2-40B4-BE49-F238E27FC236}">
                <a16:creationId xmlns:a16="http://schemas.microsoft.com/office/drawing/2014/main" id="{B2252890-A3FD-81F4-A490-7042C5D463EB}"/>
              </a:ext>
            </a:extLst>
          </p:cNvPr>
          <p:cNvSpPr/>
          <p:nvPr/>
        </p:nvSpPr>
        <p:spPr bwMode="auto">
          <a:xfrm>
            <a:off x="588263" y="1143218"/>
            <a:ext cx="11001757" cy="73866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kumimoji="0" lang="en-US" sz="1600" b="0" i="0" u="none" strike="noStrike" kern="1200" cap="none" normalizeH="0" baseline="0" noProof="0">
                <a:ln>
                  <a:noFill/>
                </a:ln>
                <a:solidFill>
                  <a:schemeClr val="tx1"/>
                </a:solidFill>
                <a:effectLst/>
                <a:uLnTx/>
                <a:uFillTx/>
                <a:latin typeface="Segoe Sans Display Semibold" pitchFamily="2" charset="0"/>
                <a:cs typeface="Segoe Sans Display Semibold" pitchFamily="2" charset="0"/>
              </a:rPr>
              <a:t>Agent 365 gives you one place to see and manage every agent in your organization </a:t>
            </a:r>
            <a:r>
              <a:rPr kumimoji="0" lang="en-US" sz="1600" b="0" i="0" u="none" strike="noStrike" kern="1200" cap="none" normalizeH="0" baseline="0" noProof="0">
                <a:ln>
                  <a:noFill/>
                </a:ln>
                <a:solidFill>
                  <a:schemeClr val="tx1"/>
                </a:solidFill>
                <a:effectLst/>
                <a:uLnTx/>
                <a:uFillTx/>
                <a:ea typeface="+mn-ea"/>
                <a:cs typeface="+mn-cs"/>
              </a:rPr>
              <a:t>— and it runs on the Microsoft tools your team already uses: the Microsoft 365 admin center, Entra, Defender, Purview, and Intune. </a:t>
            </a:r>
            <a:r>
              <a:rPr kumimoji="0" lang="en-US" sz="1600" b="0" i="0" u="none" strike="noStrike" kern="1200" cap="none" normalizeH="0" baseline="0" noProof="0">
                <a:ln>
                  <a:noFill/>
                </a:ln>
                <a:solidFill>
                  <a:schemeClr val="accent1"/>
                </a:solidFill>
                <a:effectLst/>
                <a:uLnTx/>
                <a:uFillTx/>
                <a:latin typeface="Segoe Sans Display Semibold" pitchFamily="2" charset="0"/>
                <a:cs typeface="Segoe Sans Display Semibold" pitchFamily="2" charset="0"/>
              </a:rPr>
              <a:t>This guide covers the </a:t>
            </a:r>
            <a:br>
              <a:rPr kumimoji="0" lang="en-US" sz="1600" b="0" i="0" u="none" strike="noStrike" kern="1200" cap="none" normalizeH="0" baseline="0" noProof="0">
                <a:ln>
                  <a:noFill/>
                </a:ln>
                <a:solidFill>
                  <a:schemeClr val="accent1"/>
                </a:solidFill>
                <a:effectLst/>
                <a:uLnTx/>
                <a:uFillTx/>
                <a:latin typeface="Segoe Sans Display Semibold" pitchFamily="2" charset="0"/>
                <a:cs typeface="Segoe Sans Display Semibold" pitchFamily="2" charset="0"/>
              </a:rPr>
            </a:br>
            <a:r>
              <a:rPr kumimoji="0" lang="en-US" sz="1600" b="0" i="0" u="none" strike="noStrike" kern="1200" cap="none" normalizeH="0" baseline="0" noProof="0">
                <a:ln>
                  <a:noFill/>
                </a:ln>
                <a:solidFill>
                  <a:schemeClr val="accent1"/>
                </a:solidFill>
                <a:effectLst/>
                <a:uLnTx/>
                <a:uFillTx/>
                <a:latin typeface="Segoe Sans Display Semibold" pitchFamily="2" charset="0"/>
                <a:cs typeface="Segoe Sans Display Semibold" pitchFamily="2" charset="0"/>
              </a:rPr>
              <a:t>Observe pillar.</a:t>
            </a:r>
          </a:p>
        </p:txBody>
      </p:sp>
      <p:sp>
        <p:nvSpPr>
          <p:cNvPr id="185" name="Rectangle: Rounded Corners 184">
            <a:extLst>
              <a:ext uri="{FF2B5EF4-FFF2-40B4-BE49-F238E27FC236}">
                <a16:creationId xmlns:a16="http://schemas.microsoft.com/office/drawing/2014/main" id="{757CC522-2BB6-299C-F52E-F15A23C7C605}"/>
              </a:ext>
              <a:ext uri="{C183D7F6-B498-43B3-948B-1728B52AA6E4}">
                <adec:decorative xmlns:adec="http://schemas.microsoft.com/office/drawing/2017/decorative" val="1"/>
              </a:ext>
            </a:extLst>
          </p:cNvPr>
          <p:cNvSpPr/>
          <p:nvPr/>
        </p:nvSpPr>
        <p:spPr bwMode="auto">
          <a:xfrm>
            <a:off x="584200" y="2070828"/>
            <a:ext cx="11018520" cy="3511869"/>
          </a:xfrm>
          <a:prstGeom prst="roundRect">
            <a:avLst>
              <a:gd name="adj" fmla="val 5510"/>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r>
              <a:rPr lang="en-US" sz="2000" b="1">
                <a:solidFill>
                  <a:srgbClr val="FFFFFF"/>
                </a:solidFill>
                <a:ea typeface="+mn-lt"/>
                <a:cs typeface="+mn-lt"/>
                <a:sym typeface="+mn-lt"/>
              </a:rPr>
              <a:t> </a:t>
            </a:r>
          </a:p>
        </p:txBody>
      </p:sp>
      <p:sp>
        <p:nvSpPr>
          <p:cNvPr id="196" name="Rectangle: Rounded Corners 195">
            <a:extLst>
              <a:ext uri="{FF2B5EF4-FFF2-40B4-BE49-F238E27FC236}">
                <a16:creationId xmlns:a16="http://schemas.microsoft.com/office/drawing/2014/main" id="{6A402978-4CB2-8F2E-0578-C50CC66589A6}"/>
              </a:ext>
            </a:extLst>
          </p:cNvPr>
          <p:cNvSpPr>
            <a:spLocks/>
          </p:cNvSpPr>
          <p:nvPr/>
        </p:nvSpPr>
        <p:spPr bwMode="auto">
          <a:xfrm>
            <a:off x="716282" y="2375628"/>
            <a:ext cx="3481493" cy="3066802"/>
          </a:xfrm>
          <a:prstGeom prst="roundRect">
            <a:avLst>
              <a:gd name="adj" fmla="val 4199"/>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274320" tIns="182880" rIns="274320" bIns="182880" numCol="1" spcCol="0" rtlCol="0" fromWordArt="0" anchor="t" anchorCtr="0" forceAA="0" compatLnSpc="1">
            <a:prstTxWarp prst="textNoShape">
              <a:avLst/>
            </a:prstTxWarp>
            <a:noAutofit/>
          </a:bodyPr>
          <a:lstStyle/>
          <a:p>
            <a:pPr algn="ctr" fontAlgn="base">
              <a:spcBef>
                <a:spcPts val="100"/>
              </a:spcBef>
              <a:spcAft>
                <a:spcPts val="600"/>
              </a:spcAft>
            </a:pPr>
            <a:endParaRPr lang="en-US" sz="2400">
              <a:solidFill>
                <a:srgbClr val="374151"/>
              </a:solidFill>
              <a:latin typeface="+mj-lt"/>
              <a:ea typeface="+mn-lt"/>
              <a:cs typeface="+mn-lt"/>
            </a:endParaRPr>
          </a:p>
        </p:txBody>
      </p:sp>
      <p:sp>
        <p:nvSpPr>
          <p:cNvPr id="197" name="Rectangle: Rounded Corners 196">
            <a:extLst>
              <a:ext uri="{FF2B5EF4-FFF2-40B4-BE49-F238E27FC236}">
                <a16:creationId xmlns:a16="http://schemas.microsoft.com/office/drawing/2014/main" id="{F9158D9A-9A04-F1FF-07BE-995D07635C20}"/>
              </a:ext>
            </a:extLst>
          </p:cNvPr>
          <p:cNvSpPr>
            <a:spLocks/>
          </p:cNvSpPr>
          <p:nvPr/>
        </p:nvSpPr>
        <p:spPr bwMode="auto">
          <a:xfrm>
            <a:off x="4350175" y="2375628"/>
            <a:ext cx="3481493" cy="3066802"/>
          </a:xfrm>
          <a:prstGeom prst="roundRect">
            <a:avLst>
              <a:gd name="adj" fmla="val 4199"/>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274320" tIns="182880" rIns="274320" bIns="182880" numCol="1" spcCol="0" rtlCol="0" fromWordArt="0" anchor="t" anchorCtr="0" forceAA="0" compatLnSpc="1">
            <a:prstTxWarp prst="textNoShape">
              <a:avLst/>
            </a:prstTxWarp>
            <a:noAutofit/>
          </a:bodyPr>
          <a:lstStyle/>
          <a:p>
            <a:pPr algn="ctr" fontAlgn="base">
              <a:spcBef>
                <a:spcPts val="100"/>
              </a:spcBef>
              <a:spcAft>
                <a:spcPts val="600"/>
              </a:spcAft>
            </a:pPr>
            <a:endParaRPr lang="en-US" sz="2400">
              <a:solidFill>
                <a:srgbClr val="374151"/>
              </a:solidFill>
              <a:latin typeface="+mj-lt"/>
              <a:ea typeface="+mn-lt"/>
              <a:cs typeface="+mn-lt"/>
            </a:endParaRPr>
          </a:p>
        </p:txBody>
      </p:sp>
      <p:sp>
        <p:nvSpPr>
          <p:cNvPr id="198" name="Rectangle: Rounded Corners 197">
            <a:extLst>
              <a:ext uri="{FF2B5EF4-FFF2-40B4-BE49-F238E27FC236}">
                <a16:creationId xmlns:a16="http://schemas.microsoft.com/office/drawing/2014/main" id="{5EB8EF3A-8A46-E692-9455-2C61943616D9}"/>
              </a:ext>
            </a:extLst>
          </p:cNvPr>
          <p:cNvSpPr>
            <a:spLocks/>
          </p:cNvSpPr>
          <p:nvPr/>
        </p:nvSpPr>
        <p:spPr bwMode="auto">
          <a:xfrm>
            <a:off x="7984068" y="2375628"/>
            <a:ext cx="3481493" cy="3066802"/>
          </a:xfrm>
          <a:prstGeom prst="roundRect">
            <a:avLst>
              <a:gd name="adj" fmla="val 4199"/>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274320" tIns="182880" rIns="274320" bIns="182880" numCol="1" spcCol="0" rtlCol="0" fromWordArt="0" anchor="t" anchorCtr="0" forceAA="0" compatLnSpc="1">
            <a:prstTxWarp prst="textNoShape">
              <a:avLst/>
            </a:prstTxWarp>
            <a:noAutofit/>
          </a:bodyPr>
          <a:lstStyle/>
          <a:p>
            <a:pPr algn="ctr" fontAlgn="base">
              <a:spcBef>
                <a:spcPts val="100"/>
              </a:spcBef>
              <a:spcAft>
                <a:spcPts val="600"/>
              </a:spcAft>
            </a:pPr>
            <a:endParaRPr lang="en-US" sz="2400">
              <a:solidFill>
                <a:srgbClr val="374151"/>
              </a:solidFill>
              <a:latin typeface="+mj-lt"/>
              <a:ea typeface="+mn-lt"/>
              <a:cs typeface="+mn-lt"/>
            </a:endParaRPr>
          </a:p>
        </p:txBody>
      </p:sp>
      <p:sp>
        <p:nvSpPr>
          <p:cNvPr id="200" name="Title 60">
            <a:extLst>
              <a:ext uri="{FF2B5EF4-FFF2-40B4-BE49-F238E27FC236}">
                <a16:creationId xmlns:a16="http://schemas.microsoft.com/office/drawing/2014/main" id="{CB0A3B8C-288C-4166-DF50-8375CE16D7F9}"/>
              </a:ext>
              <a:ext uri="{C183D7F6-B498-43B3-948B-1728B52AA6E4}">
                <adec:decorative xmlns:adec="http://schemas.microsoft.com/office/drawing/2017/decorative" val="1"/>
              </a:ext>
            </a:extLst>
          </p:cNvPr>
          <p:cNvSpPr txBox="1">
            <a:spLocks/>
          </p:cNvSpPr>
          <p:nvPr/>
        </p:nvSpPr>
        <p:spPr>
          <a:xfrm>
            <a:off x="4668520" y="1886951"/>
            <a:ext cx="2849880" cy="358382"/>
          </a:xfrm>
          <a:prstGeom prst="rect">
            <a:avLst/>
          </a:prstGeom>
          <a:solidFill>
            <a:schemeClr val="bg1"/>
          </a:solidFill>
          <a:ln w="127000" cap="flat" cmpd="sng" algn="ctr">
            <a:noFill/>
            <a:prstDash val="solid"/>
            <a:miter lim="800000"/>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defPPr>
              <a:defRPr lang="en-US"/>
            </a:defPPr>
            <a:lvl1pPr algn="ctr" defTabSz="932472" rtl="0" eaLnBrk="1" fontAlgn="base" latinLnBrk="0" hangingPunct="1">
              <a:lnSpc>
                <a:spcPct val="100000"/>
              </a:lnSpc>
              <a:spcBef>
                <a:spcPct val="0"/>
              </a:spcBef>
              <a:spcAft>
                <a:spcPct val="0"/>
              </a:spcAft>
              <a:buNone/>
              <a:defRPr lang="en-US" sz="2800" b="0" kern="0" cap="none" spc="0" baseline="0">
                <a:ln>
                  <a:noFill/>
                </a:ln>
                <a:solidFill>
                  <a:schemeClr val="bg1"/>
                </a:solidFill>
                <a:effectLst/>
                <a:latin typeface="+mj-lt"/>
                <a:ea typeface="+mn-ea"/>
                <a:cs typeface="Segoe UI Semibold" panose="020B0502040204020203"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1600">
                <a:solidFill>
                  <a:schemeClr val="tx1"/>
                </a:solidFill>
                <a:latin typeface="Segoe Sans Display Semibold" pitchFamily="2" charset="0"/>
                <a:cs typeface="Segoe Sans Display Semibold" pitchFamily="2" charset="0"/>
              </a:rPr>
              <a:t>Core Agent 365 pillars</a:t>
            </a:r>
          </a:p>
        </p:txBody>
      </p:sp>
      <p:sp>
        <p:nvSpPr>
          <p:cNvPr id="202" name="Rectangle 201">
            <a:extLst>
              <a:ext uri="{FF2B5EF4-FFF2-40B4-BE49-F238E27FC236}">
                <a16:creationId xmlns:a16="http://schemas.microsoft.com/office/drawing/2014/main" id="{707844C1-A20E-FF04-F273-65D25B1C129E}"/>
              </a:ext>
            </a:extLst>
          </p:cNvPr>
          <p:cNvSpPr/>
          <p:nvPr/>
        </p:nvSpPr>
        <p:spPr bwMode="auto">
          <a:xfrm>
            <a:off x="716282" y="2947890"/>
            <a:ext cx="3481493" cy="386079"/>
          </a:xfrm>
          <a:prstGeom prst="rect">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46304" rIns="137160" bIns="146304" numCol="1" spcCol="0" rtlCol="0" fromWordArt="0" anchor="ctr" anchorCtr="0" forceAA="0" compatLnSpc="1">
            <a:prstTxWarp prst="textNoShape">
              <a:avLst/>
            </a:prstTxWarp>
            <a:noAutofit/>
          </a:bodyPr>
          <a:lstStyle/>
          <a:p>
            <a:pPr algn="l" defTabSz="932472" fontAlgn="base">
              <a:spcBef>
                <a:spcPct val="0"/>
              </a:spcBef>
              <a:spcAft>
                <a:spcPct val="0"/>
              </a:spcAft>
            </a:pPr>
            <a:r>
              <a:rPr lang="en-IN" sz="1400">
                <a:solidFill>
                  <a:schemeClr val="tx1"/>
                </a:solidFill>
                <a:latin typeface="Segoe Sans Display Semibold" pitchFamily="2" charset="0"/>
                <a:ea typeface="Segoe UI" pitchFamily="34" charset="0"/>
                <a:cs typeface="Segoe Sans Display Semibold" pitchFamily="2" charset="0"/>
              </a:rPr>
              <a:t>Observe</a:t>
            </a:r>
          </a:p>
        </p:txBody>
      </p:sp>
      <p:sp>
        <p:nvSpPr>
          <p:cNvPr id="203" name="Rectangle 202">
            <a:extLst>
              <a:ext uri="{FF2B5EF4-FFF2-40B4-BE49-F238E27FC236}">
                <a16:creationId xmlns:a16="http://schemas.microsoft.com/office/drawing/2014/main" id="{CA39560C-4161-5A81-4986-B3D3686DAA72}"/>
              </a:ext>
            </a:extLst>
          </p:cNvPr>
          <p:cNvSpPr/>
          <p:nvPr/>
        </p:nvSpPr>
        <p:spPr bwMode="auto">
          <a:xfrm>
            <a:off x="4350175" y="2947890"/>
            <a:ext cx="3481493" cy="386079"/>
          </a:xfrm>
          <a:prstGeom prst="rect">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46304" rIns="137160" bIns="146304" numCol="1" spcCol="0" rtlCol="0" fromWordArt="0" anchor="ctr" anchorCtr="0" forceAA="0" compatLnSpc="1">
            <a:prstTxWarp prst="textNoShape">
              <a:avLst/>
            </a:prstTxWarp>
            <a:noAutofit/>
          </a:bodyPr>
          <a:lstStyle/>
          <a:p>
            <a:pPr algn="l" defTabSz="932472" fontAlgn="base">
              <a:spcBef>
                <a:spcPct val="0"/>
              </a:spcBef>
              <a:spcAft>
                <a:spcPct val="0"/>
              </a:spcAft>
            </a:pPr>
            <a:r>
              <a:rPr lang="en-IN" sz="1400">
                <a:solidFill>
                  <a:schemeClr val="tx1"/>
                </a:solidFill>
                <a:latin typeface="Segoe Sans Display Semibold" pitchFamily="2" charset="0"/>
                <a:ea typeface="Segoe UI" pitchFamily="34" charset="0"/>
                <a:cs typeface="Segoe Sans Display Semibold" pitchFamily="2" charset="0"/>
              </a:rPr>
              <a:t>Govern</a:t>
            </a:r>
          </a:p>
        </p:txBody>
      </p:sp>
      <p:sp>
        <p:nvSpPr>
          <p:cNvPr id="204" name="Rectangle 203">
            <a:extLst>
              <a:ext uri="{FF2B5EF4-FFF2-40B4-BE49-F238E27FC236}">
                <a16:creationId xmlns:a16="http://schemas.microsoft.com/office/drawing/2014/main" id="{A87A57E7-DC8E-A579-B586-79DBEE76883B}"/>
              </a:ext>
            </a:extLst>
          </p:cNvPr>
          <p:cNvSpPr/>
          <p:nvPr/>
        </p:nvSpPr>
        <p:spPr bwMode="auto">
          <a:xfrm>
            <a:off x="7984068" y="2947890"/>
            <a:ext cx="3481493" cy="386079"/>
          </a:xfrm>
          <a:prstGeom prst="rect">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46304" rIns="137160" bIns="146304" numCol="1" spcCol="0" rtlCol="0" fromWordArt="0" anchor="ctr" anchorCtr="0" forceAA="0" compatLnSpc="1">
            <a:prstTxWarp prst="textNoShape">
              <a:avLst/>
            </a:prstTxWarp>
            <a:noAutofit/>
          </a:bodyPr>
          <a:lstStyle/>
          <a:p>
            <a:pPr algn="l" defTabSz="932472" fontAlgn="base">
              <a:spcBef>
                <a:spcPct val="0"/>
              </a:spcBef>
              <a:spcAft>
                <a:spcPct val="0"/>
              </a:spcAft>
            </a:pPr>
            <a:r>
              <a:rPr lang="en-IN" sz="1400">
                <a:solidFill>
                  <a:schemeClr val="tx1"/>
                </a:solidFill>
                <a:latin typeface="Segoe Sans Display Semibold" pitchFamily="2" charset="0"/>
                <a:ea typeface="Segoe UI" pitchFamily="34" charset="0"/>
                <a:cs typeface="Segoe Sans Display Semibold" pitchFamily="2" charset="0"/>
              </a:rPr>
              <a:t>Secure</a:t>
            </a:r>
          </a:p>
        </p:txBody>
      </p:sp>
      <p:sp>
        <p:nvSpPr>
          <p:cNvPr id="205" name="Text 119">
            <a:extLst>
              <a:ext uri="{FF2B5EF4-FFF2-40B4-BE49-F238E27FC236}">
                <a16:creationId xmlns:a16="http://schemas.microsoft.com/office/drawing/2014/main" id="{AA274C7C-01C1-FF6B-B568-1611D8DE0DC2}"/>
              </a:ext>
            </a:extLst>
          </p:cNvPr>
          <p:cNvSpPr/>
          <p:nvPr/>
        </p:nvSpPr>
        <p:spPr>
          <a:xfrm>
            <a:off x="842033" y="3429536"/>
            <a:ext cx="3229990" cy="738664"/>
          </a:xfrm>
          <a:prstGeom prst="rect">
            <a:avLst/>
          </a:prstGeom>
          <a:noFill/>
          <a:ln/>
        </p:spPr>
        <p:txBody>
          <a:bodyPr wrap="square" lIns="0" tIns="0" rIns="0" bIns="0" rtlCol="0" anchor="t">
            <a:spAutoFit/>
          </a:bodyPr>
          <a:lstStyle/>
          <a:p>
            <a:r>
              <a:rPr lang="en-US" sz="1200">
                <a:cs typeface="Segoe UI"/>
              </a:rPr>
              <a:t>Gain visibility into agents across enterprise environments, understand how they’re used, and act quickly on performance, behavior, and risk signals before they impact the business.  </a:t>
            </a:r>
            <a:endParaRPr lang="en-US" sz="1200"/>
          </a:p>
        </p:txBody>
      </p:sp>
      <p:sp>
        <p:nvSpPr>
          <p:cNvPr id="206" name="Text 127">
            <a:extLst>
              <a:ext uri="{FF2B5EF4-FFF2-40B4-BE49-F238E27FC236}">
                <a16:creationId xmlns:a16="http://schemas.microsoft.com/office/drawing/2014/main" id="{4791B7EF-4DE6-DA5A-8E23-031AC7293757}"/>
              </a:ext>
            </a:extLst>
          </p:cNvPr>
          <p:cNvSpPr/>
          <p:nvPr/>
        </p:nvSpPr>
        <p:spPr>
          <a:xfrm>
            <a:off x="4475927" y="3429536"/>
            <a:ext cx="3229990" cy="738664"/>
          </a:xfrm>
          <a:prstGeom prst="rect">
            <a:avLst/>
          </a:prstGeom>
          <a:noFill/>
          <a:ln/>
        </p:spPr>
        <p:txBody>
          <a:bodyPr wrap="square" lIns="0" tIns="0" rIns="0" bIns="0" rtlCol="0" anchor="t">
            <a:spAutoFit/>
          </a:bodyPr>
          <a:lstStyle/>
          <a:p>
            <a:r>
              <a:rPr lang="en-US" sz="1200">
                <a:cs typeface="Segoe UI"/>
              </a:rPr>
              <a:t>Onboard agents with IT oversight and govern agent access to resources and data, including applying device-based guardrails for agents operating on enterprise-managed endpoints.</a:t>
            </a:r>
          </a:p>
        </p:txBody>
      </p:sp>
      <p:sp>
        <p:nvSpPr>
          <p:cNvPr id="207" name="Text 138">
            <a:extLst>
              <a:ext uri="{FF2B5EF4-FFF2-40B4-BE49-F238E27FC236}">
                <a16:creationId xmlns:a16="http://schemas.microsoft.com/office/drawing/2014/main" id="{D8C1C55E-28B5-515E-598E-E5A41661D33B}"/>
              </a:ext>
            </a:extLst>
          </p:cNvPr>
          <p:cNvSpPr/>
          <p:nvPr/>
        </p:nvSpPr>
        <p:spPr>
          <a:xfrm>
            <a:off x="8109819" y="3429536"/>
            <a:ext cx="3229990" cy="923330"/>
          </a:xfrm>
          <a:prstGeom prst="rect">
            <a:avLst/>
          </a:prstGeom>
          <a:noFill/>
          <a:ln/>
        </p:spPr>
        <p:txBody>
          <a:bodyPr wrap="square" lIns="0" tIns="0" rIns="0" bIns="0" rtlCol="0" anchor="t">
            <a:spAutoFit/>
          </a:bodyPr>
          <a:lstStyle/>
          <a:p>
            <a:r>
              <a:rPr lang="en-US" sz="1200">
                <a:cs typeface="Segoe UI"/>
              </a:rPr>
              <a:t>Secure agent identities, control access to resources, help prevent data oversharing and leaks, and help defend against threats and vulnerabilities with enterprise-grade security solutions.</a:t>
            </a:r>
          </a:p>
        </p:txBody>
      </p:sp>
      <p:sp>
        <p:nvSpPr>
          <p:cNvPr id="208" name="Shape 117">
            <a:extLst>
              <a:ext uri="{FF2B5EF4-FFF2-40B4-BE49-F238E27FC236}">
                <a16:creationId xmlns:a16="http://schemas.microsoft.com/office/drawing/2014/main" id="{832A4591-EC3B-626F-F96B-26D91C6DE153}"/>
              </a:ext>
            </a:extLst>
          </p:cNvPr>
          <p:cNvSpPr/>
          <p:nvPr/>
        </p:nvSpPr>
        <p:spPr>
          <a:xfrm>
            <a:off x="3056142" y="2533393"/>
            <a:ext cx="1015881" cy="221456"/>
          </a:xfrm>
          <a:prstGeom prst="roundRect">
            <a:avLst>
              <a:gd name="adj" fmla="val 50000"/>
            </a:avLst>
          </a:prstGeom>
          <a:solidFill>
            <a:schemeClr val="accent1"/>
          </a:solidFill>
          <a:ln/>
        </p:spPr>
        <p:txBody>
          <a:bodyPr lIns="91440" tIns="45720" rIns="91440" bIns="45720" anchor="ctr"/>
          <a:lstStyle/>
          <a:p>
            <a:pPr algn="ctr"/>
            <a:r>
              <a:rPr lang="en-US" sz="1100">
                <a:solidFill>
                  <a:schemeClr val="bg1"/>
                </a:solidFill>
                <a:latin typeface="Segoe Sans Display Semibold" pitchFamily="2" charset="0"/>
                <a:cs typeface="Segoe Sans Display Semibold" pitchFamily="2" charset="0"/>
              </a:rPr>
              <a:t>This Guide</a:t>
            </a:r>
          </a:p>
        </p:txBody>
      </p:sp>
      <p:sp>
        <p:nvSpPr>
          <p:cNvPr id="210" name="Text 120">
            <a:extLst>
              <a:ext uri="{FF2B5EF4-FFF2-40B4-BE49-F238E27FC236}">
                <a16:creationId xmlns:a16="http://schemas.microsoft.com/office/drawing/2014/main" id="{C126B006-61B5-921A-C0E7-5ECC5CE0BE9E}"/>
              </a:ext>
            </a:extLst>
          </p:cNvPr>
          <p:cNvSpPr/>
          <p:nvPr/>
        </p:nvSpPr>
        <p:spPr>
          <a:xfrm>
            <a:off x="842033" y="4308333"/>
            <a:ext cx="3229990" cy="407804"/>
          </a:xfrm>
          <a:prstGeom prst="rect">
            <a:avLst/>
          </a:prstGeom>
          <a:noFill/>
          <a:ln/>
        </p:spPr>
        <p:txBody>
          <a:bodyPr wrap="square" lIns="0" tIns="0" rIns="0" bIns="0" rtlCol="0" anchor="ctr">
            <a:spAutoFit/>
          </a:bodyPr>
          <a:lstStyle/>
          <a:p>
            <a:r>
              <a:rPr lang="en-US" sz="1200" kern="0">
                <a:solidFill>
                  <a:schemeClr val="accent1"/>
                </a:solidFill>
                <a:latin typeface="+mj-lt"/>
                <a:cs typeface="Segoe UI" pitchFamily="34" charset="-120"/>
              </a:rPr>
              <a:t>The agent observability process</a:t>
            </a:r>
          </a:p>
          <a:p>
            <a:pPr marL="0" marR="0" lvl="0" indent="0" algn="l" defTabSz="914400" rtl="0" eaLnBrk="1" fontAlgn="auto" latinLnBrk="0" hangingPunct="1">
              <a:spcBef>
                <a:spcPts val="300"/>
              </a:spcBef>
              <a:spcAft>
                <a:spcPts val="0"/>
              </a:spcAft>
              <a:buClrTx/>
              <a:buSzTx/>
              <a:buFontTx/>
              <a:buNone/>
              <a:tabLst/>
              <a:defRPr/>
            </a:pPr>
            <a:r>
              <a:rPr kumimoji="0" lang="en-US" sz="1200" i="0" u="none" strike="noStrike" kern="1200" cap="none" normalizeH="0" baseline="0" noProof="0">
                <a:ln>
                  <a:noFill/>
                </a:ln>
                <a:effectLst/>
                <a:uLnTx/>
                <a:uFillTx/>
                <a:latin typeface="+mj-lt"/>
                <a:ea typeface="Segoe UI" pitchFamily="34" charset="-122"/>
                <a:cs typeface="Segoe UI"/>
              </a:rPr>
              <a:t>Discover </a:t>
            </a:r>
            <a:r>
              <a:rPr kumimoji="0" lang="en-US" sz="1200" i="0" u="none" strike="noStrike" kern="1200" cap="none" normalizeH="0" baseline="0" noProof="0">
                <a:ln>
                  <a:noFill/>
                </a:ln>
                <a:effectLst/>
                <a:uLnTx/>
                <a:uFillTx/>
                <a:latin typeface="+mj-lt"/>
                <a:ea typeface="Segoe UI" pitchFamily="34" charset="-122"/>
                <a:cs typeface="Segoe UI"/>
                <a:sym typeface="Wingdings" panose="05000000000000000000" pitchFamily="2" charset="2"/>
              </a:rPr>
              <a:t> </a:t>
            </a:r>
            <a:r>
              <a:rPr kumimoji="0" lang="en-US" sz="1200" i="0" u="none" strike="noStrike" kern="1200" cap="none" normalizeH="0" baseline="0" noProof="0">
                <a:ln>
                  <a:noFill/>
                </a:ln>
                <a:effectLst/>
                <a:uLnTx/>
                <a:uFillTx/>
                <a:latin typeface="+mj-lt"/>
                <a:ea typeface="Segoe UI" pitchFamily="34" charset="-122"/>
                <a:cs typeface="Segoe UI"/>
              </a:rPr>
              <a:t>Evaluate </a:t>
            </a:r>
            <a:r>
              <a:rPr kumimoji="0" lang="en-US" sz="1200" i="0" u="none" strike="noStrike" kern="1200" cap="none" normalizeH="0" baseline="0" noProof="0">
                <a:ln>
                  <a:noFill/>
                </a:ln>
                <a:effectLst/>
                <a:uLnTx/>
                <a:uFillTx/>
                <a:latin typeface="+mj-lt"/>
                <a:ea typeface="Segoe UI" pitchFamily="34" charset="-122"/>
                <a:cs typeface="Segoe UI"/>
                <a:sym typeface="Wingdings" panose="05000000000000000000" pitchFamily="2" charset="2"/>
              </a:rPr>
              <a:t></a:t>
            </a:r>
            <a:r>
              <a:rPr kumimoji="0" lang="en-US" sz="1200" i="0" u="none" strike="noStrike" kern="1200" cap="none" normalizeH="0" baseline="0" noProof="0">
                <a:ln>
                  <a:noFill/>
                </a:ln>
                <a:effectLst/>
                <a:uLnTx/>
                <a:uFillTx/>
                <a:latin typeface="+mj-lt"/>
                <a:ea typeface="Segoe UI" pitchFamily="34" charset="-122"/>
                <a:cs typeface="Segoe UI"/>
              </a:rPr>
              <a:t> Monitor</a:t>
            </a:r>
            <a:endParaRPr lang="en-US" sz="1200">
              <a:latin typeface="+mj-lt"/>
            </a:endParaRPr>
          </a:p>
        </p:txBody>
      </p:sp>
      <p:sp>
        <p:nvSpPr>
          <p:cNvPr id="211" name="Text 128">
            <a:extLst>
              <a:ext uri="{FF2B5EF4-FFF2-40B4-BE49-F238E27FC236}">
                <a16:creationId xmlns:a16="http://schemas.microsoft.com/office/drawing/2014/main" id="{8888EE63-2DB8-76D6-59B8-74ED3BA13344}"/>
              </a:ext>
            </a:extLst>
          </p:cNvPr>
          <p:cNvSpPr/>
          <p:nvPr/>
        </p:nvSpPr>
        <p:spPr>
          <a:xfrm>
            <a:off x="4475927" y="4446873"/>
            <a:ext cx="3229990" cy="807913"/>
          </a:xfrm>
          <a:prstGeom prst="rect">
            <a:avLst/>
          </a:prstGeom>
          <a:noFill/>
          <a:ln/>
        </p:spPr>
        <p:txBody>
          <a:bodyPr wrap="square" lIns="0" tIns="0" rIns="0" bIns="0" rtlCol="0" anchor="ctr">
            <a:spAutoFit/>
          </a:bodyPr>
          <a:lstStyle/>
          <a:p>
            <a:pPr indent="0">
              <a:buNone/>
            </a:pPr>
            <a:r>
              <a:rPr lang="en-US" sz="1200" kern="0">
                <a:solidFill>
                  <a:schemeClr val="accent1"/>
                </a:solidFill>
                <a:latin typeface="+mj-lt"/>
                <a:cs typeface="Segoe UI" pitchFamily="34" charset="-120"/>
              </a:rPr>
              <a:t>What it covers</a:t>
            </a:r>
          </a:p>
          <a:p>
            <a:pPr marL="228600" marR="0" lvl="0" indent="-114300" algn="l" defTabSz="914400" rtl="0" eaLnBrk="1" fontAlgn="auto" latinLnBrk="0" hangingPunct="1">
              <a:spcBef>
                <a:spcPts val="300"/>
              </a:spcBef>
              <a:spcAft>
                <a:spcPts val="0"/>
              </a:spcAft>
              <a:buClrTx/>
              <a:buSzTx/>
              <a:buFont typeface="Arial" panose="020B0604020202020204" pitchFamily="34" charset="0"/>
              <a:buChar char="•"/>
              <a:tabLst/>
              <a:defRPr/>
            </a:pPr>
            <a:r>
              <a:rPr kumimoji="0" lang="en-US" sz="1100" b="0" i="0" u="none" strike="noStrike" kern="1200" cap="none" normalizeH="0" baseline="0" noProof="0">
                <a:ln>
                  <a:noFill/>
                </a:ln>
                <a:effectLst/>
                <a:uLnTx/>
                <a:uFillTx/>
                <a:ea typeface="+mn-ea"/>
                <a:cs typeface="Segoe UI"/>
              </a:rPr>
              <a:t>Bringing agents under control from day one</a:t>
            </a:r>
          </a:p>
          <a:p>
            <a:pPr marL="228600" marR="0" lvl="0" indent="-114300" algn="l" defTabSz="914400" rtl="0" eaLnBrk="1" fontAlgn="auto" latinLnBrk="0" hangingPunct="1">
              <a:spcBef>
                <a:spcPts val="300"/>
              </a:spcBef>
              <a:spcAft>
                <a:spcPts val="0"/>
              </a:spcAft>
              <a:buClrTx/>
              <a:buSzTx/>
              <a:buFont typeface="Arial" panose="020B0604020202020204" pitchFamily="34" charset="0"/>
              <a:buChar char="•"/>
              <a:tabLst/>
              <a:defRPr/>
            </a:pPr>
            <a:r>
              <a:rPr kumimoji="0" lang="en-US" sz="1100" b="0" i="0" u="none" strike="noStrike" kern="1200" cap="none" normalizeH="0" baseline="0" noProof="0">
                <a:ln>
                  <a:noFill/>
                </a:ln>
                <a:effectLst/>
                <a:uLnTx/>
                <a:uFillTx/>
                <a:ea typeface="+mn-ea"/>
                <a:cs typeface="Segoe UI"/>
              </a:rPr>
              <a:t>Agent lifecycle management</a:t>
            </a:r>
          </a:p>
          <a:p>
            <a:pPr marL="228600" marR="0" lvl="0" indent="-114300" algn="l" defTabSz="914400" rtl="0" eaLnBrk="1" fontAlgn="auto" latinLnBrk="0" hangingPunct="1">
              <a:spcBef>
                <a:spcPts val="300"/>
              </a:spcBef>
              <a:spcAft>
                <a:spcPts val="0"/>
              </a:spcAft>
              <a:buClrTx/>
              <a:buSzTx/>
              <a:buFont typeface="Arial" panose="020B0604020202020204" pitchFamily="34" charset="0"/>
              <a:buChar char="•"/>
              <a:tabLst/>
              <a:defRPr/>
            </a:pPr>
            <a:r>
              <a:rPr kumimoji="0" lang="en-US" sz="1100" b="0" i="0" u="none" strike="noStrike" kern="1200" cap="none" normalizeH="0" baseline="0" noProof="0">
                <a:ln>
                  <a:noFill/>
                </a:ln>
                <a:effectLst/>
                <a:uLnTx/>
                <a:uFillTx/>
                <a:ea typeface="+mn-ea"/>
                <a:cs typeface="Segoe UI"/>
              </a:rPr>
              <a:t>Controlling what agents can access and do</a:t>
            </a:r>
            <a:endParaRPr lang="en-US" sz="1100"/>
          </a:p>
        </p:txBody>
      </p:sp>
      <p:sp>
        <p:nvSpPr>
          <p:cNvPr id="212" name="Text 139">
            <a:extLst>
              <a:ext uri="{FF2B5EF4-FFF2-40B4-BE49-F238E27FC236}">
                <a16:creationId xmlns:a16="http://schemas.microsoft.com/office/drawing/2014/main" id="{A361E41F-2CE4-158F-2FED-D20B66E1789D}"/>
              </a:ext>
            </a:extLst>
          </p:cNvPr>
          <p:cNvSpPr/>
          <p:nvPr/>
        </p:nvSpPr>
        <p:spPr>
          <a:xfrm>
            <a:off x="8109819" y="4342998"/>
            <a:ext cx="3229990" cy="1015663"/>
          </a:xfrm>
          <a:prstGeom prst="rect">
            <a:avLst/>
          </a:prstGeom>
          <a:noFill/>
          <a:ln/>
        </p:spPr>
        <p:txBody>
          <a:bodyPr wrap="square" lIns="0" tIns="0" rIns="0" bIns="0" rtlCol="0" anchor="ctr">
            <a:spAutoFit/>
          </a:bodyPr>
          <a:lstStyle/>
          <a:p>
            <a:pPr indent="0">
              <a:buNone/>
            </a:pPr>
            <a:r>
              <a:rPr lang="en-US" sz="1200" kern="0">
                <a:solidFill>
                  <a:schemeClr val="accent1"/>
                </a:solidFill>
                <a:latin typeface="+mj-lt"/>
                <a:cs typeface="Segoe UI" pitchFamily="34" charset="-120"/>
              </a:rPr>
              <a:t>What it covers</a:t>
            </a:r>
          </a:p>
          <a:p>
            <a:pPr marL="114300" marR="0" lvl="0" algn="l" defTabSz="914400" rtl="0" eaLnBrk="1" fontAlgn="auto" latinLnBrk="0" hangingPunct="1">
              <a:spcBef>
                <a:spcPts val="300"/>
              </a:spcBef>
              <a:spcAft>
                <a:spcPts val="0"/>
              </a:spcAft>
              <a:buClrTx/>
              <a:buSzTx/>
              <a:tabLst/>
              <a:defRPr/>
            </a:pPr>
            <a:r>
              <a:rPr kumimoji="0" lang="en-US" sz="1100" b="0" i="0" u="none" strike="noStrike" kern="1200" cap="none" normalizeH="0" baseline="0" noProof="0">
                <a:ln>
                  <a:noFill/>
                </a:ln>
                <a:effectLst/>
                <a:uLnTx/>
                <a:uFillTx/>
                <a:ea typeface="+mn-ea"/>
                <a:cs typeface="Segoe UI"/>
              </a:rPr>
              <a:t>Helps</a:t>
            </a:r>
          </a:p>
          <a:p>
            <a:pPr marL="228600" marR="0" lvl="0" indent="-114300" algn="l" defTabSz="914400" rtl="0" eaLnBrk="1" fontAlgn="auto" latinLnBrk="0" hangingPunct="1">
              <a:spcBef>
                <a:spcPts val="300"/>
              </a:spcBef>
              <a:spcAft>
                <a:spcPts val="0"/>
              </a:spcAft>
              <a:buClrTx/>
              <a:buSzTx/>
              <a:buFont typeface="Arial" panose="020B0604020202020204" pitchFamily="34" charset="0"/>
              <a:buChar char="•"/>
              <a:tabLst/>
              <a:defRPr/>
            </a:pPr>
            <a:r>
              <a:rPr kumimoji="0" lang="en-US" sz="1100" b="0" i="0" u="none" strike="noStrike" kern="1200" cap="none" normalizeH="0" baseline="0" noProof="0">
                <a:ln>
                  <a:noFill/>
                </a:ln>
                <a:effectLst/>
                <a:uLnTx/>
                <a:uFillTx/>
                <a:ea typeface="+mn-ea"/>
                <a:cs typeface="Segoe UI"/>
              </a:rPr>
              <a:t>Protect agent identities &amp; access</a:t>
            </a:r>
          </a:p>
          <a:p>
            <a:pPr marL="228600" marR="0" lvl="0" indent="-114300" algn="l" defTabSz="914400" rtl="0" eaLnBrk="1" fontAlgn="auto" latinLnBrk="0" hangingPunct="1">
              <a:spcBef>
                <a:spcPts val="300"/>
              </a:spcBef>
              <a:spcAft>
                <a:spcPts val="0"/>
              </a:spcAft>
              <a:buClrTx/>
              <a:buSzTx/>
              <a:buFont typeface="Arial" panose="020B0604020202020204" pitchFamily="34" charset="0"/>
              <a:buChar char="•"/>
              <a:tabLst/>
              <a:defRPr/>
            </a:pPr>
            <a:r>
              <a:rPr kumimoji="0" lang="en-US" sz="1100" b="0" i="0" u="none" strike="noStrike" kern="1200" cap="none" normalizeH="0" baseline="0" noProof="0">
                <a:ln>
                  <a:noFill/>
                </a:ln>
                <a:effectLst/>
                <a:uLnTx/>
                <a:uFillTx/>
                <a:ea typeface="+mn-ea"/>
                <a:cs typeface="Segoe UI"/>
              </a:rPr>
              <a:t>Prevent oversharing and data leaks</a:t>
            </a:r>
          </a:p>
          <a:p>
            <a:pPr marL="228600" marR="0" lvl="0" indent="-114300" algn="l" defTabSz="914400" rtl="0" eaLnBrk="1" fontAlgn="auto" latinLnBrk="0" hangingPunct="1">
              <a:spcBef>
                <a:spcPts val="300"/>
              </a:spcBef>
              <a:spcAft>
                <a:spcPts val="0"/>
              </a:spcAft>
              <a:buClrTx/>
              <a:buSzTx/>
              <a:buFont typeface="Arial" panose="020B0604020202020204" pitchFamily="34" charset="0"/>
              <a:buChar char="•"/>
              <a:tabLst/>
              <a:defRPr/>
            </a:pPr>
            <a:r>
              <a:rPr kumimoji="0" lang="en-US" sz="1100" b="0" i="0" u="none" strike="noStrike" kern="1200" cap="none" normalizeH="0" baseline="0" noProof="0">
                <a:ln>
                  <a:noFill/>
                </a:ln>
                <a:effectLst/>
                <a:uLnTx/>
                <a:uFillTx/>
                <a:ea typeface="+mn-ea"/>
                <a:cs typeface="Segoe UI"/>
              </a:rPr>
              <a:t>Defend against threats and vulnerabilities</a:t>
            </a:r>
            <a:endParaRPr lang="en-US" sz="1100"/>
          </a:p>
        </p:txBody>
      </p:sp>
      <p:sp>
        <p:nvSpPr>
          <p:cNvPr id="213" name="Text 123">
            <a:extLst>
              <a:ext uri="{FF2B5EF4-FFF2-40B4-BE49-F238E27FC236}">
                <a16:creationId xmlns:a16="http://schemas.microsoft.com/office/drawing/2014/main" id="{6BDD41CC-7445-DBF7-7DCB-07971F56A7C1}"/>
              </a:ext>
            </a:extLst>
          </p:cNvPr>
          <p:cNvSpPr/>
          <p:nvPr/>
        </p:nvSpPr>
        <p:spPr>
          <a:xfrm>
            <a:off x="842836" y="4931580"/>
            <a:ext cx="3229990" cy="184666"/>
          </a:xfrm>
          <a:prstGeom prst="rect">
            <a:avLst/>
          </a:prstGeom>
          <a:noFill/>
          <a:ln/>
        </p:spPr>
        <p:txBody>
          <a:bodyPr wrap="square" lIns="0" tIns="0" rIns="0" bIns="0" rtlCol="0" anchor="ctr">
            <a:spAutoFit/>
          </a:bodyPr>
          <a:lstStyle/>
          <a:p>
            <a:r>
              <a:rPr lang="en-US" sz="1200" kern="0">
                <a:solidFill>
                  <a:schemeClr val="accent1"/>
                </a:solidFill>
                <a:latin typeface="+mj-lt"/>
                <a:cs typeface="Segoe UI" pitchFamily="34" charset="-120"/>
              </a:rPr>
              <a:t> Microsoft 365 admin center</a:t>
            </a:r>
          </a:p>
        </p:txBody>
      </p:sp>
      <p:cxnSp>
        <p:nvCxnSpPr>
          <p:cNvPr id="214" name="Straight Connector 213">
            <a:extLst>
              <a:ext uri="{FF2B5EF4-FFF2-40B4-BE49-F238E27FC236}">
                <a16:creationId xmlns:a16="http://schemas.microsoft.com/office/drawing/2014/main" id="{4E614E2C-8674-303F-BC95-33FB8E8A219A}"/>
              </a:ext>
            </a:extLst>
          </p:cNvPr>
          <p:cNvCxnSpPr>
            <a:cxnSpLocks/>
          </p:cNvCxnSpPr>
          <p:nvPr/>
        </p:nvCxnSpPr>
        <p:spPr>
          <a:xfrm>
            <a:off x="842033" y="4823858"/>
            <a:ext cx="3229990"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sp>
        <p:nvSpPr>
          <p:cNvPr id="215" name="Rounded Rectangle 3">
            <a:extLst>
              <a:ext uri="{FF2B5EF4-FFF2-40B4-BE49-F238E27FC236}">
                <a16:creationId xmlns:a16="http://schemas.microsoft.com/office/drawing/2014/main" id="{E96486EF-B4C9-1DF2-2617-DB394D7F0B8E}"/>
              </a:ext>
            </a:extLst>
          </p:cNvPr>
          <p:cNvSpPr txBox="1">
            <a:spLocks/>
          </p:cNvSpPr>
          <p:nvPr/>
        </p:nvSpPr>
        <p:spPr bwMode="auto">
          <a:xfrm>
            <a:off x="584200" y="5743668"/>
            <a:ext cx="11018520" cy="396240"/>
          </a:xfrm>
          <a:prstGeom prst="roundRect">
            <a:avLst>
              <a:gd name="adj" fmla="val 50000"/>
            </a:avLst>
          </a:prstGeom>
          <a:gradFill flip="none" rotWithShape="1">
            <a:gsLst>
              <a:gs pos="0">
                <a:srgbClr val="5EBDEB"/>
              </a:gs>
              <a:gs pos="94000">
                <a:srgbClr val="ADDEF2"/>
              </a:gs>
            </a:gsLst>
            <a:lin ang="16200000" scaled="0"/>
            <a:tileRect/>
          </a:gradFill>
          <a:ln w="10795" cap="flat" cmpd="sng" algn="ctr">
            <a:noFill/>
            <a:prstDash val="solid"/>
          </a:ln>
          <a:effectLst>
            <a:innerShdw blurRad="127000">
              <a:srgbClr val="FFFFFF"/>
            </a:innerShdw>
          </a:effectLst>
        </p:spPr>
        <p:style>
          <a:lnRef idx="2">
            <a:schemeClr val="accent1">
              <a:shade val="15000"/>
            </a:schemeClr>
          </a:lnRef>
          <a:fillRef idx="1">
            <a:schemeClr val="accent1"/>
          </a:fillRef>
          <a:effectRef idx="0">
            <a:schemeClr val="accent1"/>
          </a:effectRef>
          <a:fontRef idx="minor">
            <a:schemeClr val="lt1"/>
          </a:fontRef>
        </p:style>
        <p:txBody>
          <a:bodyPr vert="horz" wrap="square" lIns="0" tIns="0" rIns="0" bIns="0" rtlCol="0" anchor="ctr">
            <a:noAutofit/>
          </a:bodyPr>
          <a:lstStyle>
            <a:defPPr>
              <a:defRPr lang="en-US"/>
            </a:defPPr>
            <a:lvl1pPr marL="0" algn="l" defTabSz="361890" rtl="0" eaLnBrk="1" latinLnBrk="0" hangingPunct="1">
              <a:lnSpc>
                <a:spcPct val="100000"/>
              </a:lnSpc>
              <a:spcBef>
                <a:spcPct val="0"/>
              </a:spcBef>
              <a:buNone/>
              <a:defRPr lang="en-US" sz="1425" b="0" kern="1200" cap="none" spc="-50" baseline="0">
                <a:ln w="3175">
                  <a:noFill/>
                </a:ln>
                <a:solidFill>
                  <a:schemeClr val="tx1"/>
                </a:solidFill>
                <a:effectLst/>
                <a:latin typeface="+mn-lt"/>
                <a:ea typeface="+mn-ea"/>
                <a:cs typeface="+mn-cs"/>
              </a:defRPr>
            </a:lvl1pPr>
            <a:lvl2pPr marL="361890" algn="l" defTabSz="361890" rtl="0" eaLnBrk="1" latinLnBrk="0" hangingPunct="1">
              <a:defRPr sz="1425" kern="1200">
                <a:solidFill>
                  <a:schemeClr val="tx1"/>
                </a:solidFill>
                <a:latin typeface="+mn-lt"/>
                <a:ea typeface="+mn-ea"/>
                <a:cs typeface="+mn-cs"/>
              </a:defRPr>
            </a:lvl2pPr>
            <a:lvl3pPr marL="723780" algn="l" defTabSz="361890" rtl="0" eaLnBrk="1" latinLnBrk="0" hangingPunct="1">
              <a:defRPr sz="1425" kern="1200">
                <a:solidFill>
                  <a:schemeClr val="tx1"/>
                </a:solidFill>
                <a:latin typeface="+mn-lt"/>
                <a:ea typeface="+mn-ea"/>
                <a:cs typeface="+mn-cs"/>
              </a:defRPr>
            </a:lvl3pPr>
            <a:lvl4pPr marL="1085669" algn="l" defTabSz="361890" rtl="0" eaLnBrk="1" latinLnBrk="0" hangingPunct="1">
              <a:defRPr sz="1425" kern="1200">
                <a:solidFill>
                  <a:schemeClr val="tx1"/>
                </a:solidFill>
                <a:latin typeface="+mn-lt"/>
                <a:ea typeface="+mn-ea"/>
                <a:cs typeface="+mn-cs"/>
              </a:defRPr>
            </a:lvl4pPr>
            <a:lvl5pPr marL="1447558" algn="l" defTabSz="361890" rtl="0" eaLnBrk="1" latinLnBrk="0" hangingPunct="1">
              <a:defRPr sz="1425" kern="1200">
                <a:solidFill>
                  <a:schemeClr val="tx1"/>
                </a:solidFill>
                <a:latin typeface="+mn-lt"/>
                <a:ea typeface="+mn-ea"/>
                <a:cs typeface="+mn-cs"/>
              </a:defRPr>
            </a:lvl5pPr>
            <a:lvl6pPr marL="1809448" algn="l" defTabSz="361890" rtl="0" eaLnBrk="1" latinLnBrk="0" hangingPunct="1">
              <a:defRPr sz="1425" kern="1200">
                <a:solidFill>
                  <a:schemeClr val="tx1"/>
                </a:solidFill>
                <a:latin typeface="+mn-lt"/>
                <a:ea typeface="+mn-ea"/>
                <a:cs typeface="+mn-cs"/>
              </a:defRPr>
            </a:lvl6pPr>
            <a:lvl7pPr marL="2171338" algn="l" defTabSz="361890" rtl="0" eaLnBrk="1" latinLnBrk="0" hangingPunct="1">
              <a:defRPr sz="1425" kern="1200">
                <a:solidFill>
                  <a:schemeClr val="tx1"/>
                </a:solidFill>
                <a:latin typeface="+mn-lt"/>
                <a:ea typeface="+mn-ea"/>
                <a:cs typeface="+mn-cs"/>
              </a:defRPr>
            </a:lvl7pPr>
            <a:lvl8pPr marL="2533226" algn="l" defTabSz="361890" rtl="0" eaLnBrk="1" latinLnBrk="0" hangingPunct="1">
              <a:defRPr sz="1425" kern="1200">
                <a:solidFill>
                  <a:schemeClr val="tx1"/>
                </a:solidFill>
                <a:latin typeface="+mn-lt"/>
                <a:ea typeface="+mn-ea"/>
                <a:cs typeface="+mn-cs"/>
              </a:defRPr>
            </a:lvl8pPr>
            <a:lvl9pPr marL="2895117" algn="l" defTabSz="361890" rtl="0" eaLnBrk="1" latinLnBrk="0" hangingPunct="1">
              <a:defRPr sz="1425" kern="1200">
                <a:solidFill>
                  <a:schemeClr val="tx1"/>
                </a:solidFill>
                <a:latin typeface="+mn-lt"/>
                <a:ea typeface="+mn-ea"/>
                <a:cs typeface="+mn-cs"/>
              </a:defRPr>
            </a:lvl9pPr>
          </a:lstStyle>
          <a:p>
            <a:pPr lvl="0" algn="ctr" defTabSz="914400">
              <a:spcBef>
                <a:spcPts val="0"/>
              </a:spcBef>
            </a:pPr>
            <a:r>
              <a:rPr lang="en-US" sz="1100" spc="0">
                <a:ln>
                  <a:noFill/>
                </a:ln>
                <a:latin typeface="+mj-lt"/>
                <a:ea typeface="Segoe UI" pitchFamily="34" charset="-122"/>
                <a:cs typeface="Segoe UI"/>
              </a:rPr>
              <a:t>Want the full tour of Agent 365?  </a:t>
            </a:r>
            <a:r>
              <a:rPr lang="en-US" sz="1100" spc="0">
                <a:ln>
                  <a:noFill/>
                </a:ln>
                <a:solidFill>
                  <a:schemeClr val="accent1">
                    <a:lumMod val="75000"/>
                  </a:schemeClr>
                </a:solidFill>
                <a:latin typeface="Segoe Sans Display Semibold" pitchFamily="2" charset="0"/>
                <a:ea typeface="Segoe UI" pitchFamily="34" charset="-122"/>
                <a:cs typeface="Segoe Sans Display Semibold" pitchFamily="2" charset="0"/>
                <a:hlinkClick r:id="rId4">
                  <a:extLst>
                    <a:ext uri="{A12FA001-AC4F-418D-AE19-62706E023703}">
                      <ahyp:hlinkClr xmlns:ahyp="http://schemas.microsoft.com/office/drawing/2018/hyperlinkcolor" val="tx"/>
                    </a:ext>
                  </a:extLst>
                </a:hlinkClick>
              </a:rPr>
              <a:t>Click here to learn: Agent 365 overview</a:t>
            </a:r>
            <a:endParaRPr lang="en-US" sz="1100" spc="0">
              <a:ln>
                <a:noFill/>
              </a:ln>
              <a:solidFill>
                <a:schemeClr val="accent1">
                  <a:lumMod val="75000"/>
                </a:schemeClr>
              </a:solidFill>
              <a:latin typeface="Segoe Sans Display Semibold" pitchFamily="2" charset="0"/>
              <a:cs typeface="Segoe Sans Display Semibold" pitchFamily="2" charset="0"/>
            </a:endParaRPr>
          </a:p>
        </p:txBody>
      </p:sp>
      <p:sp>
        <p:nvSpPr>
          <p:cNvPr id="217" name="TextBox 216">
            <a:extLst>
              <a:ext uri="{FF2B5EF4-FFF2-40B4-BE49-F238E27FC236}">
                <a16:creationId xmlns:a16="http://schemas.microsoft.com/office/drawing/2014/main" id="{BAA9C838-76B6-161C-06AA-0BC4CFED2A5C}"/>
              </a:ext>
            </a:extLst>
          </p:cNvPr>
          <p:cNvSpPr txBox="1"/>
          <p:nvPr/>
        </p:nvSpPr>
        <p:spPr>
          <a:xfrm>
            <a:off x="588263" y="6407446"/>
            <a:ext cx="3837004" cy="123111"/>
          </a:xfrm>
          <a:prstGeom prst="rect">
            <a:avLst/>
          </a:prstGeom>
          <a:noFill/>
        </p:spPr>
        <p:txBody>
          <a:bodyPr wrap="square" lIns="0" tIns="0" rIns="0" bIns="0" rtlCol="0" anchor="b">
            <a:spAutoFit/>
          </a:bodyPr>
          <a:lstStyle/>
          <a:p>
            <a:pPr>
              <a:defRPr/>
            </a:pPr>
            <a:r>
              <a:rPr kumimoji="0" lang="en-US" sz="800" b="0" u="none" strike="noStrike" kern="1200" cap="none" normalizeH="0" baseline="0" noProof="0">
                <a:ln>
                  <a:noFill/>
                </a:ln>
                <a:solidFill>
                  <a:schemeClr val="tx2"/>
                </a:solidFill>
                <a:effectLst/>
                <a:uLnTx/>
                <a:uFillTx/>
                <a:ea typeface="+mn-ea"/>
                <a:cs typeface="Segoe UI Light"/>
              </a:rPr>
              <a:t>Microsoft</a:t>
            </a:r>
            <a:r>
              <a:rPr lang="en-US" sz="800">
                <a:solidFill>
                  <a:schemeClr val="tx2"/>
                </a:solidFill>
                <a:cs typeface="Segoe UI Light"/>
              </a:rPr>
              <a:t> </a:t>
            </a:r>
            <a:r>
              <a:rPr kumimoji="0" lang="en-US" sz="800" b="0" u="none" strike="noStrike" kern="1200" cap="none" normalizeH="0" baseline="0" noProof="0">
                <a:ln>
                  <a:noFill/>
                </a:ln>
                <a:solidFill>
                  <a:schemeClr val="tx2"/>
                </a:solidFill>
                <a:effectLst/>
                <a:uLnTx/>
                <a:uFillTx/>
                <a:ea typeface="+mn-ea"/>
                <a:cs typeface="Segoe UI Light"/>
              </a:rPr>
              <a:t>· Part 1 · The setup</a:t>
            </a:r>
          </a:p>
        </p:txBody>
      </p:sp>
      <p:sp>
        <p:nvSpPr>
          <p:cNvPr id="219" name="Text 159">
            <a:extLst>
              <a:ext uri="{FF2B5EF4-FFF2-40B4-BE49-F238E27FC236}">
                <a16:creationId xmlns:a16="http://schemas.microsoft.com/office/drawing/2014/main" id="{91098E34-CC7F-2833-CC0B-EE98832EFCDA}"/>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Observe · Govern · Secure</a:t>
            </a:r>
          </a:p>
        </p:txBody>
      </p:sp>
    </p:spTree>
    <p:extLst>
      <p:ext uri="{BB962C8B-B14F-4D97-AF65-F5344CB8AC3E}">
        <p14:creationId xmlns:p14="http://schemas.microsoft.com/office/powerpoint/2010/main" val="413131690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A281A5-3F4B-F31F-ABA9-B8A3CDEA0322}"/>
              </a:ext>
            </a:extLst>
          </p:cNvPr>
          <p:cNvPicPr>
            <a:picLocks noChangeAspect="1"/>
          </p:cNvPicPr>
          <p:nvPr/>
        </p:nvPicPr>
        <p:blipFill>
          <a:blip r:embed="rId3"/>
          <a:srcRect l="6581" t="8829" r="46308" b="44895"/>
          <a:stretch>
            <a:fillRect/>
          </a:stretch>
        </p:blipFill>
        <p:spPr>
          <a:xfrm flipV="1">
            <a:off x="10497378" y="0"/>
            <a:ext cx="1694622" cy="1664542"/>
          </a:xfrm>
          <a:custGeom>
            <a:avLst/>
            <a:gdLst>
              <a:gd name="csX0" fmla="*/ 0 w 1694622"/>
              <a:gd name="csY0" fmla="*/ 1664542 h 1664542"/>
              <a:gd name="csX1" fmla="*/ 1694622 w 1694622"/>
              <a:gd name="csY1" fmla="*/ 1664542 h 1664542"/>
              <a:gd name="csX2" fmla="*/ 1694622 w 1694622"/>
              <a:gd name="csY2" fmla="*/ 0 h 1664542"/>
              <a:gd name="csX3" fmla="*/ 0 w 1694622"/>
              <a:gd name="csY3" fmla="*/ 0 h 1664542"/>
            </a:gdLst>
            <a:ahLst/>
            <a:cxnLst>
              <a:cxn ang="0">
                <a:pos x="csX0" y="csY0"/>
              </a:cxn>
              <a:cxn ang="0">
                <a:pos x="csX1" y="csY1"/>
              </a:cxn>
              <a:cxn ang="0">
                <a:pos x="csX2" y="csY2"/>
              </a:cxn>
              <a:cxn ang="0">
                <a:pos x="csX3" y="csY3"/>
              </a:cxn>
            </a:cxnLst>
            <a:rect l="l" t="t" r="r" b="b"/>
            <a:pathLst>
              <a:path w="1694622" h="1664542">
                <a:moveTo>
                  <a:pt x="0" y="1664542"/>
                </a:moveTo>
                <a:lnTo>
                  <a:pt x="1694622" y="1664542"/>
                </a:lnTo>
                <a:lnTo>
                  <a:pt x="1694622" y="0"/>
                </a:lnTo>
                <a:lnTo>
                  <a:pt x="0" y="0"/>
                </a:lnTo>
                <a:close/>
              </a:path>
            </a:pathLst>
          </a:custGeom>
        </p:spPr>
      </p:pic>
      <p:sp>
        <p:nvSpPr>
          <p:cNvPr id="159" name="Title 158">
            <a:extLst>
              <a:ext uri="{FF2B5EF4-FFF2-40B4-BE49-F238E27FC236}">
                <a16:creationId xmlns:a16="http://schemas.microsoft.com/office/drawing/2014/main" id="{77F589FC-1E06-77C9-C489-0FD63A4283AA}"/>
              </a:ext>
            </a:extLst>
          </p:cNvPr>
          <p:cNvSpPr>
            <a:spLocks noGrp="1"/>
          </p:cNvSpPr>
          <p:nvPr>
            <p:ph type="title"/>
          </p:nvPr>
        </p:nvSpPr>
        <p:spPr>
          <a:xfrm>
            <a:off x="588263" y="457200"/>
            <a:ext cx="11018520" cy="535531"/>
          </a:xfrm>
        </p:spPr>
        <p:txBody>
          <a:bodyPr/>
          <a:lstStyle/>
          <a:p>
            <a:r>
              <a:rPr lang="en-US">
                <a:solidFill>
                  <a:schemeClr val="accent2">
                    <a:lumMod val="75000"/>
                  </a:schemeClr>
                </a:solidFill>
              </a:rPr>
              <a:t>How Agent 365 helps teams handle sprawl today</a:t>
            </a:r>
            <a:endParaRPr lang="en-IN"/>
          </a:p>
        </p:txBody>
      </p:sp>
      <p:sp>
        <p:nvSpPr>
          <p:cNvPr id="160" name="Text Placeholder 159">
            <a:extLst>
              <a:ext uri="{FF2B5EF4-FFF2-40B4-BE49-F238E27FC236}">
                <a16:creationId xmlns:a16="http://schemas.microsoft.com/office/drawing/2014/main" id="{7F0BD726-F232-B77D-BF7F-8B7E7120388A}"/>
              </a:ext>
            </a:extLst>
          </p:cNvPr>
          <p:cNvSpPr>
            <a:spLocks noGrp="1"/>
          </p:cNvSpPr>
          <p:nvPr>
            <p:ph type="body" sz="quarter" idx="11"/>
          </p:nvPr>
        </p:nvSpPr>
        <p:spPr>
          <a:xfrm>
            <a:off x="584200" y="292100"/>
            <a:ext cx="11018520" cy="153888"/>
          </a:xfrm>
        </p:spPr>
        <p:txBody>
          <a:bodyPr/>
          <a:lstStyle/>
          <a:p>
            <a:pPr lvl="0"/>
            <a:r>
              <a:rPr lang="en-IN" noProof="0"/>
              <a:t>Part 1 · The Setup</a:t>
            </a:r>
          </a:p>
        </p:txBody>
      </p:sp>
      <p:sp>
        <p:nvSpPr>
          <p:cNvPr id="162" name="Rectangle 161">
            <a:extLst>
              <a:ext uri="{FF2B5EF4-FFF2-40B4-BE49-F238E27FC236}">
                <a16:creationId xmlns:a16="http://schemas.microsoft.com/office/drawing/2014/main" id="{C528B3E8-54A8-E122-E802-D28AA352BA2E}"/>
              </a:ext>
            </a:extLst>
          </p:cNvPr>
          <p:cNvSpPr/>
          <p:nvPr/>
        </p:nvSpPr>
        <p:spPr bwMode="auto">
          <a:xfrm>
            <a:off x="588263" y="1143218"/>
            <a:ext cx="11001757" cy="49244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kumimoji="0" lang="en-US" sz="1600" b="0" i="0" u="none" strike="noStrike" kern="1200" cap="none" normalizeH="0" baseline="0" noProof="0">
                <a:ln>
                  <a:noFill/>
                </a:ln>
                <a:solidFill>
                  <a:schemeClr val="tx1"/>
                </a:solidFill>
                <a:effectLst/>
                <a:uLnTx/>
                <a:uFillTx/>
                <a:ea typeface="+mn-ea"/>
                <a:cs typeface="+mn-cs"/>
              </a:rPr>
              <a:t>Get the confidence to move from agentic AI experimentation to enterprise-scale operations with a control plane to observe, govern, and secure every agent across your organization.</a:t>
            </a:r>
          </a:p>
        </p:txBody>
      </p:sp>
      <p:sp>
        <p:nvSpPr>
          <p:cNvPr id="166" name="Rectangle: Rounded Corners 9">
            <a:extLst>
              <a:ext uri="{FF2B5EF4-FFF2-40B4-BE49-F238E27FC236}">
                <a16:creationId xmlns:a16="http://schemas.microsoft.com/office/drawing/2014/main" id="{BB8EB4C3-C7E1-659B-B886-48C93667A7A0}"/>
              </a:ext>
            </a:extLst>
          </p:cNvPr>
          <p:cNvSpPr>
            <a:spLocks/>
          </p:cNvSpPr>
          <p:nvPr/>
        </p:nvSpPr>
        <p:spPr>
          <a:xfrm>
            <a:off x="571500" y="1813272"/>
            <a:ext cx="11048319" cy="2159722"/>
          </a:xfrm>
          <a:prstGeom prst="roundRect">
            <a:avLst>
              <a:gd name="adj" fmla="val 7644"/>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274320" tIns="182880" rIns="274320" bIns="182880" numCol="1" spcCol="0" rtlCol="0" fromWordArt="0" anchor="t" anchorCtr="0" forceAA="0" compatLnSpc="1">
            <a:prstTxWarp prst="textNoShape">
              <a:avLst/>
            </a:prstTxWarp>
            <a:noAutofit/>
          </a:bodyPr>
          <a:lstStyle/>
          <a:p>
            <a:pPr algn="ctr" fontAlgn="base">
              <a:spcBef>
                <a:spcPts val="100"/>
              </a:spcBef>
              <a:spcAft>
                <a:spcPts val="600"/>
              </a:spcAft>
            </a:pPr>
            <a:endParaRPr lang="en-IN" sz="2400">
              <a:solidFill>
                <a:srgbClr val="374151"/>
              </a:solidFill>
              <a:latin typeface="+mj-lt"/>
              <a:ea typeface="+mn-lt"/>
              <a:cs typeface="+mn-lt"/>
            </a:endParaRPr>
          </a:p>
        </p:txBody>
      </p:sp>
      <p:sp>
        <p:nvSpPr>
          <p:cNvPr id="192" name="Text Placeholder 2">
            <a:extLst>
              <a:ext uri="{FF2B5EF4-FFF2-40B4-BE49-F238E27FC236}">
                <a16:creationId xmlns:a16="http://schemas.microsoft.com/office/drawing/2014/main" id="{45276637-CEBA-FF48-1136-321E82AA0509}"/>
              </a:ext>
            </a:extLst>
          </p:cNvPr>
          <p:cNvSpPr txBox="1">
            <a:spLocks/>
          </p:cNvSpPr>
          <p:nvPr/>
        </p:nvSpPr>
        <p:spPr>
          <a:xfrm>
            <a:off x="698124" y="1958682"/>
            <a:ext cx="5143536" cy="432792"/>
          </a:xfrm>
          <a:prstGeom prst="roundRect">
            <a:avLst>
              <a:gd name="adj" fmla="val 50000"/>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2000" b="0" i="0" u="none" strike="noStrike" cap="none" spc="0" normalizeH="0" baseline="0">
                <a:ln>
                  <a:noFill/>
                </a:ln>
                <a:solidFill>
                  <a:srgbClr val="3C3C3C"/>
                </a:solidFill>
                <a:effectLst/>
                <a:uLnTx/>
                <a:uFillTx/>
                <a:latin typeface="Segoe Sans Display Semibold" pitchFamily="2" charset="0"/>
                <a:cs typeface="Segoe Sans Display Semibold" pitchFamily="2" charset="0"/>
              </a:defRPr>
            </a:lvl1pPr>
            <a:lvl2pPr marL="457183" defTabSz="914367">
              <a:defRPr sz="1765">
                <a:solidFill>
                  <a:schemeClr val="lt1"/>
                </a:solidFill>
              </a:defRPr>
            </a:lvl2pPr>
            <a:lvl3pPr marL="914367" defTabSz="914367">
              <a:defRPr sz="1765">
                <a:solidFill>
                  <a:schemeClr val="lt1"/>
                </a:solidFill>
              </a:defRPr>
            </a:lvl3pPr>
            <a:lvl4pPr marL="1371550" defTabSz="914367">
              <a:defRPr sz="1765">
                <a:solidFill>
                  <a:schemeClr val="lt1"/>
                </a:solidFill>
              </a:defRPr>
            </a:lvl4pPr>
            <a:lvl5pPr marL="1828734" defTabSz="914367">
              <a:defRPr sz="1765">
                <a:solidFill>
                  <a:schemeClr val="lt1"/>
                </a:solidFill>
              </a:defRPr>
            </a:lvl5pPr>
            <a:lvl6pPr marL="2285918" defTabSz="914367">
              <a:defRPr sz="1765">
                <a:solidFill>
                  <a:schemeClr val="lt1"/>
                </a:solidFill>
              </a:defRPr>
            </a:lvl6pPr>
            <a:lvl7pPr marL="2743101" defTabSz="914367">
              <a:defRPr sz="1765">
                <a:solidFill>
                  <a:schemeClr val="lt1"/>
                </a:solidFill>
              </a:defRPr>
            </a:lvl7pPr>
            <a:lvl8pPr marL="3200284" defTabSz="914367">
              <a:defRPr sz="1765">
                <a:solidFill>
                  <a:schemeClr val="lt1"/>
                </a:solidFill>
              </a:defRPr>
            </a:lvl8pPr>
            <a:lvl9pPr marL="3657469" defTabSz="914367">
              <a:defRPr sz="1765">
                <a:solidFill>
                  <a:schemeClr val="lt1"/>
                </a:solidFill>
              </a:defRPr>
            </a:lvl9pPr>
          </a:lstStyle>
          <a:p>
            <a:r>
              <a:rPr lang="en-US" sz="1400">
                <a:solidFill>
                  <a:schemeClr val="accent1"/>
                </a:solidFill>
              </a:rPr>
              <a:t>What most teams do now</a:t>
            </a:r>
          </a:p>
        </p:txBody>
      </p:sp>
      <p:sp>
        <p:nvSpPr>
          <p:cNvPr id="193" name="Text Placeholder 2">
            <a:extLst>
              <a:ext uri="{FF2B5EF4-FFF2-40B4-BE49-F238E27FC236}">
                <a16:creationId xmlns:a16="http://schemas.microsoft.com/office/drawing/2014/main" id="{3591FF65-1BF1-F8AF-F602-C9F567C1B244}"/>
              </a:ext>
            </a:extLst>
          </p:cNvPr>
          <p:cNvSpPr txBox="1">
            <a:spLocks/>
          </p:cNvSpPr>
          <p:nvPr/>
        </p:nvSpPr>
        <p:spPr>
          <a:xfrm>
            <a:off x="6349660" y="1973925"/>
            <a:ext cx="5143536" cy="402306"/>
          </a:xfrm>
          <a:prstGeom prst="roundRect">
            <a:avLst>
              <a:gd name="adj" fmla="val 50000"/>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2000" b="0" i="0" u="none" strike="noStrike" cap="none" spc="0" normalizeH="0" baseline="0">
                <a:ln>
                  <a:noFill/>
                </a:ln>
                <a:solidFill>
                  <a:srgbClr val="3C3C3C"/>
                </a:solidFill>
                <a:effectLst/>
                <a:uLnTx/>
                <a:uFillTx/>
                <a:latin typeface="Segoe Sans Display Semibold" pitchFamily="2" charset="0"/>
                <a:cs typeface="Segoe Sans Display Semibold" pitchFamily="2" charset="0"/>
              </a:defRPr>
            </a:lvl1pPr>
            <a:lvl2pPr marL="457183" defTabSz="914367">
              <a:defRPr sz="1765">
                <a:solidFill>
                  <a:schemeClr val="lt1"/>
                </a:solidFill>
              </a:defRPr>
            </a:lvl2pPr>
            <a:lvl3pPr marL="914367" defTabSz="914367">
              <a:defRPr sz="1765">
                <a:solidFill>
                  <a:schemeClr val="lt1"/>
                </a:solidFill>
              </a:defRPr>
            </a:lvl3pPr>
            <a:lvl4pPr marL="1371550" defTabSz="914367">
              <a:defRPr sz="1765">
                <a:solidFill>
                  <a:schemeClr val="lt1"/>
                </a:solidFill>
              </a:defRPr>
            </a:lvl4pPr>
            <a:lvl5pPr marL="1828734" defTabSz="914367">
              <a:defRPr sz="1765">
                <a:solidFill>
                  <a:schemeClr val="lt1"/>
                </a:solidFill>
              </a:defRPr>
            </a:lvl5pPr>
            <a:lvl6pPr marL="2285918" defTabSz="914367">
              <a:defRPr sz="1765">
                <a:solidFill>
                  <a:schemeClr val="lt1"/>
                </a:solidFill>
              </a:defRPr>
            </a:lvl6pPr>
            <a:lvl7pPr marL="2743101" defTabSz="914367">
              <a:defRPr sz="1765">
                <a:solidFill>
                  <a:schemeClr val="lt1"/>
                </a:solidFill>
              </a:defRPr>
            </a:lvl7pPr>
            <a:lvl8pPr marL="3200284" defTabSz="914367">
              <a:defRPr sz="1765">
                <a:solidFill>
                  <a:schemeClr val="lt1"/>
                </a:solidFill>
              </a:defRPr>
            </a:lvl8pPr>
            <a:lvl9pPr marL="3657469" defTabSz="914367">
              <a:defRPr sz="1765">
                <a:solidFill>
                  <a:schemeClr val="lt1"/>
                </a:solidFill>
              </a:defRPr>
            </a:lvl9pPr>
          </a:lstStyle>
          <a:p>
            <a:r>
              <a:rPr lang="en-US" sz="1400">
                <a:solidFill>
                  <a:schemeClr val="accent1"/>
                </a:solidFill>
              </a:rPr>
              <a:t>Agent 365 advantages</a:t>
            </a:r>
          </a:p>
        </p:txBody>
      </p:sp>
      <p:sp>
        <p:nvSpPr>
          <p:cNvPr id="194" name="Text 117">
            <a:extLst>
              <a:ext uri="{FF2B5EF4-FFF2-40B4-BE49-F238E27FC236}">
                <a16:creationId xmlns:a16="http://schemas.microsoft.com/office/drawing/2014/main" id="{BEAC69B1-BB8D-9D50-8876-E66FF0659ED0}"/>
              </a:ext>
            </a:extLst>
          </p:cNvPr>
          <p:cNvSpPr/>
          <p:nvPr/>
        </p:nvSpPr>
        <p:spPr>
          <a:xfrm>
            <a:off x="869234" y="2480195"/>
            <a:ext cx="4801316" cy="369332"/>
          </a:xfrm>
          <a:prstGeom prst="rect">
            <a:avLst/>
          </a:prstGeom>
          <a:noFill/>
          <a:ln/>
        </p:spPr>
        <p:txBody>
          <a:bodyPr wrap="square" lIns="0" tIns="0" rIns="0" bIns="0" rtlCol="0" anchor="t">
            <a:spAutoFit/>
          </a:bodyPr>
          <a:lstStyle/>
          <a:p>
            <a:pPr marL="0" indent="0" algn="ctr">
              <a:buNone/>
            </a:pPr>
            <a:r>
              <a:rPr lang="en-US" sz="1200">
                <a:latin typeface="+mj-lt"/>
                <a:ea typeface="Segoe UI" pitchFamily="34" charset="-122"/>
                <a:cs typeface="Segoe UI"/>
              </a:rPr>
              <a:t>Manage agents in silos </a:t>
            </a:r>
            <a:r>
              <a:rPr lang="en-US" sz="1200">
                <a:latin typeface="Segoe UI"/>
                <a:ea typeface="Segoe UI" pitchFamily="34" charset="-122"/>
                <a:cs typeface="Segoe UI"/>
              </a:rPr>
              <a:t>— </a:t>
            </a:r>
            <a:r>
              <a:rPr lang="en-US" sz="1200">
                <a:ea typeface="Segoe UI" pitchFamily="34" charset="-122"/>
                <a:cs typeface="Segoe UI"/>
              </a:rPr>
              <a:t>per team, per platform, creating multiple sources of truth.</a:t>
            </a:r>
            <a:endParaRPr lang="en-US" sz="1200">
              <a:cs typeface="Segoe UI"/>
            </a:endParaRPr>
          </a:p>
        </p:txBody>
      </p:sp>
      <p:sp>
        <p:nvSpPr>
          <p:cNvPr id="195" name="Text 119">
            <a:extLst>
              <a:ext uri="{FF2B5EF4-FFF2-40B4-BE49-F238E27FC236}">
                <a16:creationId xmlns:a16="http://schemas.microsoft.com/office/drawing/2014/main" id="{4B8DF222-B7D9-4378-26B9-3F028F51B080}"/>
              </a:ext>
            </a:extLst>
          </p:cNvPr>
          <p:cNvSpPr/>
          <p:nvPr/>
        </p:nvSpPr>
        <p:spPr>
          <a:xfrm>
            <a:off x="869234" y="3156232"/>
            <a:ext cx="4700292" cy="369332"/>
          </a:xfrm>
          <a:prstGeom prst="rect">
            <a:avLst/>
          </a:prstGeom>
          <a:noFill/>
          <a:ln/>
        </p:spPr>
        <p:txBody>
          <a:bodyPr wrap="square" lIns="0" tIns="0" rIns="0" bIns="0" rtlCol="0" anchor="t">
            <a:spAutoFit/>
          </a:bodyPr>
          <a:lstStyle/>
          <a:p>
            <a:pPr algn="ctr"/>
            <a:r>
              <a:rPr lang="en-US" sz="1200">
                <a:latin typeface="+mj-lt"/>
                <a:ea typeface="Segoe UI" pitchFamily="34" charset="-122"/>
                <a:cs typeface="Segoe UI"/>
              </a:rPr>
              <a:t>Block or restrict agents in bulk </a:t>
            </a:r>
            <a:r>
              <a:rPr lang="en-US" sz="1200">
                <a:latin typeface="Segoe UI"/>
                <a:ea typeface="Segoe UI" pitchFamily="34" charset="-122"/>
                <a:cs typeface="Segoe UI"/>
              </a:rPr>
              <a:t>— </a:t>
            </a:r>
            <a:r>
              <a:rPr lang="en-US" sz="1200">
                <a:ea typeface="Segoe UI" pitchFamily="34" charset="-122"/>
                <a:cs typeface="Segoe UI"/>
              </a:rPr>
              <a:t>which can push people toward shadow AI.</a:t>
            </a:r>
            <a:endParaRPr lang="en-US" sz="1200">
              <a:cs typeface="Segoe UI"/>
            </a:endParaRPr>
          </a:p>
        </p:txBody>
      </p:sp>
      <p:sp>
        <p:nvSpPr>
          <p:cNvPr id="196" name="Text 121">
            <a:extLst>
              <a:ext uri="{FF2B5EF4-FFF2-40B4-BE49-F238E27FC236}">
                <a16:creationId xmlns:a16="http://schemas.microsoft.com/office/drawing/2014/main" id="{A4255595-D347-8FB6-C284-0A7345CDC4E8}"/>
              </a:ext>
            </a:extLst>
          </p:cNvPr>
          <p:cNvSpPr/>
          <p:nvPr/>
        </p:nvSpPr>
        <p:spPr>
          <a:xfrm>
            <a:off x="869234" y="3640102"/>
            <a:ext cx="4801316" cy="184666"/>
          </a:xfrm>
          <a:prstGeom prst="rect">
            <a:avLst/>
          </a:prstGeom>
          <a:noFill/>
          <a:ln/>
        </p:spPr>
        <p:txBody>
          <a:bodyPr wrap="square" lIns="0" tIns="0" rIns="0" bIns="0" rtlCol="0" anchor="t">
            <a:spAutoFit/>
          </a:bodyPr>
          <a:lstStyle/>
          <a:p>
            <a:pPr marL="0" indent="0" algn="ctr">
              <a:buNone/>
            </a:pPr>
            <a:r>
              <a:rPr lang="en-US" sz="1200">
                <a:latin typeface="+mj-lt"/>
                <a:ea typeface="Segoe UI" pitchFamily="34" charset="-122"/>
                <a:cs typeface="Segoe UI" pitchFamily="34" charset="-120"/>
              </a:rPr>
              <a:t>Buy a new standalone solution</a:t>
            </a:r>
            <a:r>
              <a:rPr lang="en-US" sz="1200">
                <a:ea typeface="Segoe UI" pitchFamily="34" charset="-122"/>
                <a:cs typeface="Segoe UI" pitchFamily="34" charset="-120"/>
              </a:rPr>
              <a:t> to manage agents — adding complexity.</a:t>
            </a:r>
            <a:endParaRPr lang="en-US" sz="1200"/>
          </a:p>
        </p:txBody>
      </p:sp>
      <p:cxnSp>
        <p:nvCxnSpPr>
          <p:cNvPr id="198" name="Straight Connector 197">
            <a:extLst>
              <a:ext uri="{FF2B5EF4-FFF2-40B4-BE49-F238E27FC236}">
                <a16:creationId xmlns:a16="http://schemas.microsoft.com/office/drawing/2014/main" id="{BEA9A881-FE04-1F78-6F24-CD72E7621067}"/>
              </a:ext>
            </a:extLst>
          </p:cNvPr>
          <p:cNvCxnSpPr>
            <a:cxnSpLocks/>
          </p:cNvCxnSpPr>
          <p:nvPr/>
        </p:nvCxnSpPr>
        <p:spPr>
          <a:xfrm>
            <a:off x="869234" y="3536137"/>
            <a:ext cx="4801316"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BD168F0E-A652-1035-6531-30E2D3585AF6}"/>
              </a:ext>
            </a:extLst>
          </p:cNvPr>
          <p:cNvCxnSpPr>
            <a:cxnSpLocks/>
          </p:cNvCxnSpPr>
          <p:nvPr/>
        </p:nvCxnSpPr>
        <p:spPr>
          <a:xfrm>
            <a:off x="869234" y="2956184"/>
            <a:ext cx="4801316"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sp>
        <p:nvSpPr>
          <p:cNvPr id="206" name="Text 117">
            <a:extLst>
              <a:ext uri="{FF2B5EF4-FFF2-40B4-BE49-F238E27FC236}">
                <a16:creationId xmlns:a16="http://schemas.microsoft.com/office/drawing/2014/main" id="{C7E923BB-5EBB-39D6-37D8-ADFD3BBBD447}"/>
              </a:ext>
            </a:extLst>
          </p:cNvPr>
          <p:cNvSpPr/>
          <p:nvPr/>
        </p:nvSpPr>
        <p:spPr>
          <a:xfrm>
            <a:off x="6520770" y="2480195"/>
            <a:ext cx="4801316" cy="369332"/>
          </a:xfrm>
          <a:prstGeom prst="rect">
            <a:avLst/>
          </a:prstGeom>
          <a:noFill/>
          <a:ln/>
        </p:spPr>
        <p:txBody>
          <a:bodyPr wrap="square" lIns="0" tIns="0" rIns="0" bIns="0" rtlCol="0" anchor="t">
            <a:spAutoFit/>
          </a:bodyPr>
          <a:lstStyle/>
          <a:p>
            <a:pPr marL="0" indent="0" algn="ctr">
              <a:buNone/>
            </a:pPr>
            <a:r>
              <a:rPr lang="en-US" sz="1200">
                <a:latin typeface="+mj-lt"/>
                <a:ea typeface="Segoe UI" pitchFamily="34" charset="-122"/>
                <a:cs typeface="Segoe UI"/>
              </a:rPr>
              <a:t>One place </a:t>
            </a:r>
            <a:r>
              <a:rPr lang="en-US" sz="1200">
                <a:ea typeface="Segoe UI" pitchFamily="34" charset="-122"/>
                <a:cs typeface="Segoe UI"/>
              </a:rPr>
              <a:t>to see and manage agents across your Microsoft and ecosystem-partner platforms.</a:t>
            </a:r>
          </a:p>
        </p:txBody>
      </p:sp>
      <p:sp>
        <p:nvSpPr>
          <p:cNvPr id="207" name="Text 119">
            <a:extLst>
              <a:ext uri="{FF2B5EF4-FFF2-40B4-BE49-F238E27FC236}">
                <a16:creationId xmlns:a16="http://schemas.microsoft.com/office/drawing/2014/main" id="{8B59F1A9-F8AF-8DED-7E81-FCAA7A4CA44A}"/>
              </a:ext>
            </a:extLst>
          </p:cNvPr>
          <p:cNvSpPr/>
          <p:nvPr/>
        </p:nvSpPr>
        <p:spPr>
          <a:xfrm>
            <a:off x="6520770" y="3605089"/>
            <a:ext cx="4801316" cy="369332"/>
          </a:xfrm>
          <a:prstGeom prst="rect">
            <a:avLst/>
          </a:prstGeom>
          <a:noFill/>
          <a:ln/>
        </p:spPr>
        <p:txBody>
          <a:bodyPr wrap="square" lIns="0" tIns="0" rIns="0" bIns="0" rtlCol="0" anchor="t">
            <a:spAutoFit/>
          </a:bodyPr>
          <a:lstStyle/>
          <a:p>
            <a:pPr algn="ctr"/>
            <a:r>
              <a:rPr lang="en-US" sz="1200">
                <a:latin typeface="+mj-lt"/>
                <a:ea typeface="Segoe UI" pitchFamily="34" charset="-122"/>
                <a:cs typeface="Segoe UI"/>
              </a:rPr>
              <a:t>Extends the tools you already use — </a:t>
            </a:r>
            <a:r>
              <a:rPr lang="en-US" sz="1200">
                <a:ea typeface="Segoe UI" pitchFamily="34" charset="-122"/>
                <a:cs typeface="Segoe UI"/>
              </a:rPr>
              <a:t>Entra, Purview, Defender, Intune, the M365 admin center — not a new stack.</a:t>
            </a:r>
          </a:p>
        </p:txBody>
      </p:sp>
      <p:sp>
        <p:nvSpPr>
          <p:cNvPr id="208" name="Text 121">
            <a:extLst>
              <a:ext uri="{FF2B5EF4-FFF2-40B4-BE49-F238E27FC236}">
                <a16:creationId xmlns:a16="http://schemas.microsoft.com/office/drawing/2014/main" id="{016D2857-85EF-645F-F1EE-B078922CEC91}"/>
              </a:ext>
            </a:extLst>
          </p:cNvPr>
          <p:cNvSpPr/>
          <p:nvPr/>
        </p:nvSpPr>
        <p:spPr>
          <a:xfrm>
            <a:off x="6520770" y="3159807"/>
            <a:ext cx="4801316" cy="184666"/>
          </a:xfrm>
          <a:prstGeom prst="rect">
            <a:avLst/>
          </a:prstGeom>
          <a:noFill/>
          <a:ln/>
        </p:spPr>
        <p:txBody>
          <a:bodyPr wrap="square" lIns="0" tIns="0" rIns="0" bIns="0" rtlCol="0" anchor="t">
            <a:spAutoFit/>
          </a:bodyPr>
          <a:lstStyle/>
          <a:p>
            <a:pPr marL="0" indent="0" algn="ctr">
              <a:buNone/>
            </a:pPr>
            <a:r>
              <a:rPr lang="en-US" sz="1200">
                <a:latin typeface="+mj-lt"/>
                <a:ea typeface="Segoe UI" pitchFamily="34" charset="-122"/>
                <a:cs typeface="Segoe UI" pitchFamily="34" charset="-120"/>
              </a:rPr>
              <a:t>Granular controls </a:t>
            </a:r>
            <a:r>
              <a:rPr lang="en-US" sz="1200">
                <a:ea typeface="Segoe UI" pitchFamily="34" charset="-122"/>
                <a:cs typeface="Segoe UI" pitchFamily="34" charset="-120"/>
              </a:rPr>
              <a:t>to manage and provision agents at scale.</a:t>
            </a:r>
          </a:p>
        </p:txBody>
      </p:sp>
      <p:cxnSp>
        <p:nvCxnSpPr>
          <p:cNvPr id="209" name="Straight Connector 208">
            <a:extLst>
              <a:ext uri="{FF2B5EF4-FFF2-40B4-BE49-F238E27FC236}">
                <a16:creationId xmlns:a16="http://schemas.microsoft.com/office/drawing/2014/main" id="{097D6FB4-374C-2270-7BEF-9B9AADD4A9D9}"/>
              </a:ext>
            </a:extLst>
          </p:cNvPr>
          <p:cNvCxnSpPr>
            <a:cxnSpLocks/>
          </p:cNvCxnSpPr>
          <p:nvPr/>
        </p:nvCxnSpPr>
        <p:spPr>
          <a:xfrm>
            <a:off x="6520770" y="3536137"/>
            <a:ext cx="4801316"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A5EA0AF4-D88D-A947-DF53-0E3D8E5AEC53}"/>
              </a:ext>
            </a:extLst>
          </p:cNvPr>
          <p:cNvCxnSpPr>
            <a:cxnSpLocks/>
          </p:cNvCxnSpPr>
          <p:nvPr/>
        </p:nvCxnSpPr>
        <p:spPr>
          <a:xfrm>
            <a:off x="6520770" y="2956184"/>
            <a:ext cx="4801316"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sp>
        <p:nvSpPr>
          <p:cNvPr id="218" name="Oval 217">
            <a:extLst>
              <a:ext uri="{FF2B5EF4-FFF2-40B4-BE49-F238E27FC236}">
                <a16:creationId xmlns:a16="http://schemas.microsoft.com/office/drawing/2014/main" id="{BBF91393-FBA5-214A-9B02-6F40050C3655}"/>
              </a:ext>
            </a:extLst>
          </p:cNvPr>
          <p:cNvSpPr/>
          <p:nvPr/>
        </p:nvSpPr>
        <p:spPr>
          <a:xfrm>
            <a:off x="5893319" y="1965017"/>
            <a:ext cx="420122" cy="420123"/>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438251"/>
            <a:r>
              <a:rPr lang="en-US" sz="1400">
                <a:solidFill>
                  <a:schemeClr val="accent1"/>
                </a:solidFill>
                <a:latin typeface="Segoe Sans Display Semibold" pitchFamily="2" charset="0"/>
                <a:cs typeface="Segoe Sans Display Semibold" pitchFamily="2" charset="0"/>
              </a:rPr>
              <a:t>VS</a:t>
            </a:r>
          </a:p>
        </p:txBody>
      </p:sp>
      <p:cxnSp>
        <p:nvCxnSpPr>
          <p:cNvPr id="219" name="Straight Connector 218">
            <a:extLst>
              <a:ext uri="{FF2B5EF4-FFF2-40B4-BE49-F238E27FC236}">
                <a16:creationId xmlns:a16="http://schemas.microsoft.com/office/drawing/2014/main" id="{3D72FA53-371E-F9F8-BD0B-C1EF0C077A3D}"/>
              </a:ext>
            </a:extLst>
          </p:cNvPr>
          <p:cNvCxnSpPr>
            <a:cxnSpLocks/>
          </p:cNvCxnSpPr>
          <p:nvPr/>
        </p:nvCxnSpPr>
        <p:spPr>
          <a:xfrm>
            <a:off x="6103380" y="2535990"/>
            <a:ext cx="0" cy="1288778"/>
          </a:xfrm>
          <a:prstGeom prst="line">
            <a:avLst/>
          </a:prstGeom>
          <a:ln w="6350">
            <a:solidFill>
              <a:schemeClr val="bg1">
                <a:lumMod val="75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sp>
        <p:nvSpPr>
          <p:cNvPr id="222" name="Rectangle: Rounded Corners 221">
            <a:extLst>
              <a:ext uri="{FF2B5EF4-FFF2-40B4-BE49-F238E27FC236}">
                <a16:creationId xmlns:a16="http://schemas.microsoft.com/office/drawing/2014/main" id="{C5D6CE4C-6466-D6C3-3C24-1F9D4925055B}"/>
              </a:ext>
              <a:ext uri="{C183D7F6-B498-43B3-948B-1728B52AA6E4}">
                <adec:decorative xmlns:adec="http://schemas.microsoft.com/office/drawing/2017/decorative" val="1"/>
              </a:ext>
            </a:extLst>
          </p:cNvPr>
          <p:cNvSpPr/>
          <p:nvPr/>
        </p:nvSpPr>
        <p:spPr bwMode="auto">
          <a:xfrm>
            <a:off x="584200" y="4339591"/>
            <a:ext cx="11018520" cy="1870709"/>
          </a:xfrm>
          <a:prstGeom prst="roundRect">
            <a:avLst>
              <a:gd name="adj" fmla="val 8249"/>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b="1">
              <a:solidFill>
                <a:srgbClr val="FFFFFF"/>
              </a:solidFill>
              <a:ea typeface="+mn-lt"/>
              <a:cs typeface="+mn-lt"/>
              <a:sym typeface="+mn-lt"/>
            </a:endParaRPr>
          </a:p>
        </p:txBody>
      </p:sp>
      <p:sp>
        <p:nvSpPr>
          <p:cNvPr id="224" name="Rectangle: Rounded Corners 223">
            <a:extLst>
              <a:ext uri="{FF2B5EF4-FFF2-40B4-BE49-F238E27FC236}">
                <a16:creationId xmlns:a16="http://schemas.microsoft.com/office/drawing/2014/main" id="{8ABA7164-B3AC-D5AF-88E5-33ACEA7A6EF4}"/>
              </a:ext>
            </a:extLst>
          </p:cNvPr>
          <p:cNvSpPr/>
          <p:nvPr/>
        </p:nvSpPr>
        <p:spPr bwMode="auto">
          <a:xfrm>
            <a:off x="4883443" y="4146922"/>
            <a:ext cx="2420034" cy="340766"/>
          </a:xfrm>
          <a:prstGeom prst="roundRect">
            <a:avLst>
              <a:gd name="adj" fmla="val 50000"/>
            </a:avLst>
          </a:prstGeom>
          <a:gradFill flip="none" rotWithShape="1">
            <a:gsLst>
              <a:gs pos="0">
                <a:srgbClr val="5EBDEB"/>
              </a:gs>
              <a:gs pos="94000">
                <a:srgbClr val="ADDEF2"/>
              </a:gs>
            </a:gsLst>
            <a:lin ang="16200000" scaled="0"/>
            <a:tileRect/>
          </a:gradFill>
          <a:ln w="10795" cap="flat" cmpd="sng" algn="ctr">
            <a:noFill/>
            <a:prstDash val="solid"/>
          </a:ln>
          <a:effectLst>
            <a:innerShdw blurRad="127000">
              <a:srgbClr val="FFFFFF"/>
            </a:innerShdw>
          </a:effectLst>
        </p:spPr>
        <p:style>
          <a:lnRef idx="2">
            <a:schemeClr val="accent1">
              <a:shade val="15000"/>
            </a:schemeClr>
          </a:lnRef>
          <a:fillRef idx="1">
            <a:schemeClr val="accent1"/>
          </a:fillRef>
          <a:effectRef idx="0">
            <a:schemeClr val="accent1"/>
          </a:effectRef>
          <a:fontRef idx="minor">
            <a:schemeClr val="lt1"/>
          </a:fontRef>
        </p:style>
        <p:txBody>
          <a:bodyPr vert="horz" wrap="square" lIns="0" tIns="0" rIns="0" bIns="0" rtlCol="0" anchor="ctr">
            <a:noAutofit/>
          </a:bodyPr>
          <a:lstStyle/>
          <a:p>
            <a:pPr algn="ctr">
              <a:spcBef>
                <a:spcPct val="0"/>
              </a:spcBef>
            </a:pPr>
            <a:r>
              <a:rPr lang="en-IN" sz="1400">
                <a:ln w="3175">
                  <a:noFill/>
                </a:ln>
                <a:solidFill>
                  <a:schemeClr val="tx1"/>
                </a:solidFill>
                <a:latin typeface="Segoe Sans Display Semibold" pitchFamily="2" charset="0"/>
                <a:cs typeface="Segoe Sans Display Semibold" pitchFamily="2" charset="0"/>
              </a:rPr>
              <a:t>Agent 365 proof points</a:t>
            </a:r>
          </a:p>
        </p:txBody>
      </p:sp>
      <p:sp>
        <p:nvSpPr>
          <p:cNvPr id="245" name="Rectangle: Rounded Corners 244">
            <a:extLst>
              <a:ext uri="{FF2B5EF4-FFF2-40B4-BE49-F238E27FC236}">
                <a16:creationId xmlns:a16="http://schemas.microsoft.com/office/drawing/2014/main" id="{D3DD53D9-CFEC-A44E-E299-55AB993B2B0B}"/>
              </a:ext>
            </a:extLst>
          </p:cNvPr>
          <p:cNvSpPr>
            <a:spLocks/>
          </p:cNvSpPr>
          <p:nvPr/>
        </p:nvSpPr>
        <p:spPr bwMode="auto">
          <a:xfrm>
            <a:off x="683420" y="4638676"/>
            <a:ext cx="3538960" cy="1477963"/>
          </a:xfrm>
          <a:prstGeom prst="roundRect">
            <a:avLst>
              <a:gd name="adj" fmla="val 7194"/>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274320" tIns="182880" rIns="274320" bIns="182880" numCol="1" spcCol="0" rtlCol="0" fromWordArt="0" anchor="t" anchorCtr="0" forceAA="0" compatLnSpc="1">
            <a:prstTxWarp prst="textNoShape">
              <a:avLst/>
            </a:prstTxWarp>
            <a:noAutofit/>
          </a:bodyPr>
          <a:lstStyle/>
          <a:p>
            <a:pPr algn="ctr" fontAlgn="base">
              <a:spcBef>
                <a:spcPts val="100"/>
              </a:spcBef>
              <a:spcAft>
                <a:spcPts val="600"/>
              </a:spcAft>
            </a:pPr>
            <a:endParaRPr lang="en-IN" sz="2400">
              <a:solidFill>
                <a:srgbClr val="374151"/>
              </a:solidFill>
              <a:latin typeface="+mj-lt"/>
              <a:ea typeface="+mn-lt"/>
              <a:cs typeface="+mn-lt"/>
            </a:endParaRPr>
          </a:p>
        </p:txBody>
      </p:sp>
      <p:sp>
        <p:nvSpPr>
          <p:cNvPr id="246" name="Rectangle: Rounded Corners 245">
            <a:extLst>
              <a:ext uri="{FF2B5EF4-FFF2-40B4-BE49-F238E27FC236}">
                <a16:creationId xmlns:a16="http://schemas.microsoft.com/office/drawing/2014/main" id="{1BD1F456-B9BB-7F91-187C-F80265EB5844}"/>
              </a:ext>
            </a:extLst>
          </p:cNvPr>
          <p:cNvSpPr>
            <a:spLocks/>
          </p:cNvSpPr>
          <p:nvPr/>
        </p:nvSpPr>
        <p:spPr bwMode="auto">
          <a:xfrm>
            <a:off x="4323980" y="4638676"/>
            <a:ext cx="3538960" cy="1477963"/>
          </a:xfrm>
          <a:prstGeom prst="roundRect">
            <a:avLst>
              <a:gd name="adj" fmla="val 7194"/>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274320" tIns="182880" rIns="274320" bIns="182880" numCol="1" spcCol="0" rtlCol="0" fromWordArt="0" anchor="t" anchorCtr="0" forceAA="0" compatLnSpc="1">
            <a:prstTxWarp prst="textNoShape">
              <a:avLst/>
            </a:prstTxWarp>
            <a:noAutofit/>
          </a:bodyPr>
          <a:lstStyle/>
          <a:p>
            <a:pPr algn="ctr" fontAlgn="base">
              <a:spcBef>
                <a:spcPts val="100"/>
              </a:spcBef>
              <a:spcAft>
                <a:spcPts val="600"/>
              </a:spcAft>
            </a:pPr>
            <a:endParaRPr lang="en-IN" sz="2400">
              <a:solidFill>
                <a:srgbClr val="374151"/>
              </a:solidFill>
              <a:latin typeface="+mj-lt"/>
              <a:ea typeface="+mn-lt"/>
              <a:cs typeface="+mn-lt"/>
            </a:endParaRPr>
          </a:p>
        </p:txBody>
      </p:sp>
      <p:sp>
        <p:nvSpPr>
          <p:cNvPr id="247" name="Rectangle: Rounded Corners 246">
            <a:extLst>
              <a:ext uri="{FF2B5EF4-FFF2-40B4-BE49-F238E27FC236}">
                <a16:creationId xmlns:a16="http://schemas.microsoft.com/office/drawing/2014/main" id="{A34FAA60-4154-B2B0-6092-E62E58C62AEA}"/>
              </a:ext>
            </a:extLst>
          </p:cNvPr>
          <p:cNvSpPr>
            <a:spLocks/>
          </p:cNvSpPr>
          <p:nvPr/>
        </p:nvSpPr>
        <p:spPr bwMode="auto">
          <a:xfrm>
            <a:off x="7964540" y="4638676"/>
            <a:ext cx="3538960" cy="1477963"/>
          </a:xfrm>
          <a:prstGeom prst="roundRect">
            <a:avLst>
              <a:gd name="adj" fmla="val 7194"/>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274320" tIns="182880" rIns="274320" bIns="182880" numCol="1" spcCol="0" rtlCol="0" fromWordArt="0" anchor="t" anchorCtr="0" forceAA="0" compatLnSpc="1">
            <a:prstTxWarp prst="textNoShape">
              <a:avLst/>
            </a:prstTxWarp>
            <a:noAutofit/>
          </a:bodyPr>
          <a:lstStyle/>
          <a:p>
            <a:pPr algn="ctr" fontAlgn="base">
              <a:spcBef>
                <a:spcPts val="100"/>
              </a:spcBef>
              <a:spcAft>
                <a:spcPts val="600"/>
              </a:spcAft>
            </a:pPr>
            <a:endParaRPr lang="en-IN" sz="2400">
              <a:solidFill>
                <a:srgbClr val="374151"/>
              </a:solidFill>
              <a:latin typeface="+mj-lt"/>
              <a:ea typeface="+mn-lt"/>
              <a:cs typeface="+mn-lt"/>
            </a:endParaRPr>
          </a:p>
        </p:txBody>
      </p:sp>
      <p:pic>
        <p:nvPicPr>
          <p:cNvPr id="248" name="Image 0" descr="working/logos/image75.png">
            <a:extLst>
              <a:ext uri="{FF2B5EF4-FFF2-40B4-BE49-F238E27FC236}">
                <a16:creationId xmlns:a16="http://schemas.microsoft.com/office/drawing/2014/main" id="{57500739-024F-21E6-7FFB-90A535FD2049}"/>
              </a:ext>
            </a:extLst>
          </p:cNvPr>
          <p:cNvPicPr>
            <a:picLocks noChangeAspect="1"/>
          </p:cNvPicPr>
          <p:nvPr/>
        </p:nvPicPr>
        <p:blipFill>
          <a:blip r:embed="rId4"/>
          <a:stretch>
            <a:fillRect/>
          </a:stretch>
        </p:blipFill>
        <p:spPr>
          <a:xfrm>
            <a:off x="841970" y="4749637"/>
            <a:ext cx="861200" cy="312936"/>
          </a:xfrm>
          <a:prstGeom prst="rect">
            <a:avLst/>
          </a:prstGeom>
        </p:spPr>
      </p:pic>
      <p:pic>
        <p:nvPicPr>
          <p:cNvPr id="249" name="Image 1" descr="working/logos/image76.png">
            <a:extLst>
              <a:ext uri="{FF2B5EF4-FFF2-40B4-BE49-F238E27FC236}">
                <a16:creationId xmlns:a16="http://schemas.microsoft.com/office/drawing/2014/main" id="{0ED49984-D981-C299-F46C-5D240A5A8ABB}"/>
              </a:ext>
            </a:extLst>
          </p:cNvPr>
          <p:cNvPicPr>
            <a:picLocks noChangeAspect="1"/>
          </p:cNvPicPr>
          <p:nvPr/>
        </p:nvPicPr>
        <p:blipFill>
          <a:blip r:embed="rId5"/>
          <a:srcRect t="24057" b="24057"/>
          <a:stretch>
            <a:fillRect/>
          </a:stretch>
        </p:blipFill>
        <p:spPr>
          <a:xfrm>
            <a:off x="4458494" y="4739907"/>
            <a:ext cx="608806" cy="332396"/>
          </a:xfrm>
          <a:prstGeom prst="rect">
            <a:avLst/>
          </a:prstGeom>
        </p:spPr>
      </p:pic>
      <p:pic>
        <p:nvPicPr>
          <p:cNvPr id="250" name="Image 2" descr="working/logos/image77.png">
            <a:extLst>
              <a:ext uri="{FF2B5EF4-FFF2-40B4-BE49-F238E27FC236}">
                <a16:creationId xmlns:a16="http://schemas.microsoft.com/office/drawing/2014/main" id="{C5952412-6F7B-7C15-CE0B-D94823910CC1}"/>
              </a:ext>
            </a:extLst>
          </p:cNvPr>
          <p:cNvPicPr>
            <a:picLocks noChangeAspect="1"/>
          </p:cNvPicPr>
          <p:nvPr/>
        </p:nvPicPr>
        <p:blipFill>
          <a:blip r:embed="rId6"/>
          <a:stretch>
            <a:fillRect/>
          </a:stretch>
        </p:blipFill>
        <p:spPr>
          <a:xfrm>
            <a:off x="8089496" y="4729441"/>
            <a:ext cx="508440" cy="353328"/>
          </a:xfrm>
          <a:prstGeom prst="rect">
            <a:avLst/>
          </a:prstGeom>
        </p:spPr>
      </p:pic>
      <p:sp>
        <p:nvSpPr>
          <p:cNvPr id="251" name="Text 138">
            <a:extLst>
              <a:ext uri="{FF2B5EF4-FFF2-40B4-BE49-F238E27FC236}">
                <a16:creationId xmlns:a16="http://schemas.microsoft.com/office/drawing/2014/main" id="{921D8BC4-E12E-E606-4BF5-E73DAC25FFC8}"/>
              </a:ext>
            </a:extLst>
          </p:cNvPr>
          <p:cNvSpPr/>
          <p:nvPr/>
        </p:nvSpPr>
        <p:spPr>
          <a:xfrm>
            <a:off x="880132" y="5287397"/>
            <a:ext cx="3145536" cy="307777"/>
          </a:xfrm>
          <a:prstGeom prst="rect">
            <a:avLst/>
          </a:prstGeom>
          <a:noFill/>
          <a:ln/>
        </p:spPr>
        <p:txBody>
          <a:bodyPr wrap="square" lIns="0" tIns="0" rIns="0" bIns="0" rtlCol="0" anchor="ctr">
            <a:spAutoFit/>
          </a:bodyPr>
          <a:lstStyle/>
          <a:p>
            <a:pPr marL="0" indent="0">
              <a:buNone/>
            </a:pPr>
            <a:r>
              <a:rPr lang="en-US" sz="1000" i="1">
                <a:latin typeface="+mj-lt"/>
                <a:ea typeface="Segoe UI" pitchFamily="34" charset="-122"/>
                <a:cs typeface="Segoe UI" pitchFamily="34" charset="-120"/>
              </a:rPr>
              <a:t>…scale and govern AI agents with confidence, while maintaining enterprise-grade security and control.</a:t>
            </a:r>
            <a:endParaRPr lang="en-US" sz="1000">
              <a:latin typeface="+mj-lt"/>
            </a:endParaRPr>
          </a:p>
        </p:txBody>
      </p:sp>
      <p:sp>
        <p:nvSpPr>
          <p:cNvPr id="252" name="Text 144">
            <a:extLst>
              <a:ext uri="{FF2B5EF4-FFF2-40B4-BE49-F238E27FC236}">
                <a16:creationId xmlns:a16="http://schemas.microsoft.com/office/drawing/2014/main" id="{25BD074C-2742-7AF1-63F2-107A0803A5AC}"/>
              </a:ext>
            </a:extLst>
          </p:cNvPr>
          <p:cNvSpPr/>
          <p:nvPr/>
        </p:nvSpPr>
        <p:spPr>
          <a:xfrm>
            <a:off x="4520692" y="5287397"/>
            <a:ext cx="3145536" cy="307777"/>
          </a:xfrm>
          <a:prstGeom prst="rect">
            <a:avLst/>
          </a:prstGeom>
          <a:noFill/>
          <a:ln/>
        </p:spPr>
        <p:txBody>
          <a:bodyPr wrap="square" lIns="0" tIns="0" rIns="0" bIns="0" rtlCol="0" anchor="ctr">
            <a:spAutoFit/>
          </a:bodyPr>
          <a:lstStyle/>
          <a:p>
            <a:pPr marL="0" indent="0">
              <a:buNone/>
            </a:pPr>
            <a:r>
              <a:rPr lang="en-US" sz="1000" i="1">
                <a:latin typeface="+mj-lt"/>
                <a:ea typeface="Segoe UI" pitchFamily="34" charset="-122"/>
                <a:cs typeface="Segoe UI" pitchFamily="34" charset="-120"/>
              </a:rPr>
              <a:t>…innovate faster while maintaining the trust, security, and controls required at global scale.</a:t>
            </a:r>
            <a:endParaRPr lang="en-US" sz="1000">
              <a:latin typeface="+mj-lt"/>
            </a:endParaRPr>
          </a:p>
        </p:txBody>
      </p:sp>
      <p:sp>
        <p:nvSpPr>
          <p:cNvPr id="253" name="Text 150">
            <a:extLst>
              <a:ext uri="{FF2B5EF4-FFF2-40B4-BE49-F238E27FC236}">
                <a16:creationId xmlns:a16="http://schemas.microsoft.com/office/drawing/2014/main" id="{DB18CDC2-BF25-B0BA-F687-41FDBA443011}"/>
              </a:ext>
            </a:extLst>
          </p:cNvPr>
          <p:cNvSpPr/>
          <p:nvPr/>
        </p:nvSpPr>
        <p:spPr>
          <a:xfrm>
            <a:off x="8161252" y="5287397"/>
            <a:ext cx="3145536" cy="307777"/>
          </a:xfrm>
          <a:prstGeom prst="rect">
            <a:avLst/>
          </a:prstGeom>
          <a:noFill/>
          <a:ln/>
        </p:spPr>
        <p:txBody>
          <a:bodyPr wrap="square" lIns="0" tIns="0" rIns="0" bIns="0" rtlCol="0" anchor="ctr">
            <a:spAutoFit/>
          </a:bodyPr>
          <a:lstStyle/>
          <a:p>
            <a:pPr marL="0" indent="0">
              <a:buNone/>
            </a:pPr>
            <a:r>
              <a:rPr lang="en-US" sz="1000" i="1">
                <a:latin typeface="+mj-lt"/>
                <a:ea typeface="Segoe UI" pitchFamily="34" charset="-122"/>
                <a:cs typeface="Segoe UI" pitchFamily="34" charset="-120"/>
              </a:rPr>
              <a:t>…a single control plane to improve oversight across the agent lifecycle.</a:t>
            </a:r>
            <a:endParaRPr lang="en-US" sz="1000">
              <a:latin typeface="+mj-lt"/>
            </a:endParaRPr>
          </a:p>
        </p:txBody>
      </p:sp>
      <p:grpSp>
        <p:nvGrpSpPr>
          <p:cNvPr id="262" name="Group 261">
            <a:extLst>
              <a:ext uri="{FF2B5EF4-FFF2-40B4-BE49-F238E27FC236}">
                <a16:creationId xmlns:a16="http://schemas.microsoft.com/office/drawing/2014/main" id="{8F1C19B9-0779-9395-6F70-E24EE9F5DEC3}"/>
              </a:ext>
            </a:extLst>
          </p:cNvPr>
          <p:cNvGrpSpPr/>
          <p:nvPr/>
        </p:nvGrpSpPr>
        <p:grpSpPr>
          <a:xfrm>
            <a:off x="880132" y="5099759"/>
            <a:ext cx="3015407" cy="365760"/>
            <a:chOff x="795229" y="5360108"/>
            <a:chExt cx="3015407" cy="365760"/>
          </a:xfrm>
        </p:grpSpPr>
        <p:sp>
          <p:nvSpPr>
            <p:cNvPr id="256" name="Text 137">
              <a:extLst>
                <a:ext uri="{FF2B5EF4-FFF2-40B4-BE49-F238E27FC236}">
                  <a16:creationId xmlns:a16="http://schemas.microsoft.com/office/drawing/2014/main" id="{204CF9C2-3DDC-6C5C-7A23-6392EB75AC2E}"/>
                </a:ext>
              </a:extLst>
            </p:cNvPr>
            <p:cNvSpPr/>
            <p:nvPr/>
          </p:nvSpPr>
          <p:spPr>
            <a:xfrm>
              <a:off x="795229" y="5360108"/>
              <a:ext cx="365760" cy="365760"/>
            </a:xfrm>
            <a:prstGeom prst="rect">
              <a:avLst/>
            </a:prstGeom>
            <a:noFill/>
            <a:ln/>
          </p:spPr>
          <p:txBody>
            <a:bodyPr wrap="square" lIns="0" tIns="0" rIns="0" bIns="0" rtlCol="0" anchor="ctr"/>
            <a:lstStyle/>
            <a:p>
              <a:pPr marL="0" indent="0">
                <a:buNone/>
              </a:pPr>
              <a:r>
                <a:rPr lang="en-US" sz="3000">
                  <a:latin typeface="Georgia" pitchFamily="34" charset="0"/>
                  <a:ea typeface="Georgia" pitchFamily="34" charset="-122"/>
                  <a:cs typeface="Georgia" pitchFamily="34" charset="-120"/>
                </a:rPr>
                <a:t>“</a:t>
              </a:r>
              <a:endParaRPr lang="en-US" sz="3000"/>
            </a:p>
          </p:txBody>
        </p:sp>
        <p:cxnSp>
          <p:nvCxnSpPr>
            <p:cNvPr id="258" name="Straight Connector 257">
              <a:extLst>
                <a:ext uri="{FF2B5EF4-FFF2-40B4-BE49-F238E27FC236}">
                  <a16:creationId xmlns:a16="http://schemas.microsoft.com/office/drawing/2014/main" id="{362C86FC-4856-3E52-BB47-8C776517A6DC}"/>
                </a:ext>
              </a:extLst>
            </p:cNvPr>
            <p:cNvCxnSpPr/>
            <p:nvPr/>
          </p:nvCxnSpPr>
          <p:spPr>
            <a:xfrm>
              <a:off x="1039432" y="5457825"/>
              <a:ext cx="2771204" cy="0"/>
            </a:xfrm>
            <a:prstGeom prst="line">
              <a:avLst/>
            </a:prstGeom>
            <a:ln w="3175">
              <a:solidFill>
                <a:schemeClr val="tx1"/>
              </a:solidFill>
              <a:headEnd type="none" w="med" len="med"/>
              <a:tailEnd type="oval" w="sm" len="sm"/>
            </a:ln>
          </p:spPr>
          <p:style>
            <a:lnRef idx="1">
              <a:schemeClr val="accent1"/>
            </a:lnRef>
            <a:fillRef idx="0">
              <a:schemeClr val="accent1"/>
            </a:fillRef>
            <a:effectRef idx="0">
              <a:schemeClr val="accent1"/>
            </a:effectRef>
            <a:fontRef idx="minor">
              <a:schemeClr val="tx1"/>
            </a:fontRef>
          </p:style>
        </p:cxnSp>
      </p:grpSp>
      <p:sp>
        <p:nvSpPr>
          <p:cNvPr id="259" name="Text 139">
            <a:extLst>
              <a:ext uri="{FF2B5EF4-FFF2-40B4-BE49-F238E27FC236}">
                <a16:creationId xmlns:a16="http://schemas.microsoft.com/office/drawing/2014/main" id="{54B92794-61B9-A8F7-8A6A-48A844234EAB}"/>
              </a:ext>
            </a:extLst>
          </p:cNvPr>
          <p:cNvSpPr/>
          <p:nvPr/>
        </p:nvSpPr>
        <p:spPr>
          <a:xfrm>
            <a:off x="846160" y="5689281"/>
            <a:ext cx="3145536" cy="292388"/>
          </a:xfrm>
          <a:prstGeom prst="rect">
            <a:avLst/>
          </a:prstGeom>
          <a:noFill/>
          <a:ln/>
        </p:spPr>
        <p:txBody>
          <a:bodyPr wrap="square" lIns="0" tIns="0" rIns="0" bIns="0" rtlCol="0" anchor="b">
            <a:spAutoFit/>
          </a:bodyPr>
          <a:lstStyle/>
          <a:p>
            <a:pPr marL="0" indent="0">
              <a:buNone/>
            </a:pPr>
            <a:r>
              <a:rPr lang="en-US" sz="1000">
                <a:solidFill>
                  <a:schemeClr val="accent1"/>
                </a:solidFill>
                <a:latin typeface="+mj-lt"/>
                <a:ea typeface="Segoe UI" pitchFamily="34" charset="-122"/>
                <a:cs typeface="Segoe UI" pitchFamily="34" charset="-120"/>
              </a:rPr>
              <a:t>Yuji Shono</a:t>
            </a:r>
            <a:r>
              <a:rPr lang="en-US" sz="1000" b="1">
                <a:ea typeface="Segoe UI" pitchFamily="34" charset="-122"/>
                <a:cs typeface="Segoe UI" pitchFamily="34" charset="-120"/>
              </a:rPr>
              <a:t>
</a:t>
            </a:r>
            <a:r>
              <a:rPr lang="en-US" sz="900">
                <a:ea typeface="Segoe UI" pitchFamily="34" charset="-122"/>
                <a:cs typeface="Segoe UI" pitchFamily="34" charset="-120"/>
              </a:rPr>
              <a:t>Head of Global AI Office, NTT DATA Group Corporation</a:t>
            </a:r>
            <a:endParaRPr lang="en-US" sz="1000"/>
          </a:p>
        </p:txBody>
      </p:sp>
      <p:sp>
        <p:nvSpPr>
          <p:cNvPr id="260" name="Text 145">
            <a:extLst>
              <a:ext uri="{FF2B5EF4-FFF2-40B4-BE49-F238E27FC236}">
                <a16:creationId xmlns:a16="http://schemas.microsoft.com/office/drawing/2014/main" id="{36450C14-B544-B079-A30F-E6D8A1E0E5B8}"/>
              </a:ext>
            </a:extLst>
          </p:cNvPr>
          <p:cNvSpPr/>
          <p:nvPr/>
        </p:nvSpPr>
        <p:spPr>
          <a:xfrm>
            <a:off x="4486720" y="5689281"/>
            <a:ext cx="3145536" cy="292388"/>
          </a:xfrm>
          <a:prstGeom prst="rect">
            <a:avLst/>
          </a:prstGeom>
          <a:noFill/>
          <a:ln/>
        </p:spPr>
        <p:txBody>
          <a:bodyPr wrap="square" lIns="0" tIns="0" rIns="0" bIns="0" rtlCol="0" anchor="b">
            <a:spAutoFit/>
          </a:bodyPr>
          <a:lstStyle/>
          <a:p>
            <a:pPr marL="0" indent="0">
              <a:buNone/>
            </a:pPr>
            <a:r>
              <a:rPr lang="en-US" sz="1000">
                <a:solidFill>
                  <a:schemeClr val="accent1"/>
                </a:solidFill>
                <a:latin typeface="+mj-lt"/>
                <a:cs typeface="Segoe UI" pitchFamily="34" charset="-120"/>
              </a:rPr>
              <a:t>Lisa Heneghan</a:t>
            </a:r>
            <a:r>
              <a:rPr lang="en-US" sz="1000" b="1">
                <a:ea typeface="Segoe UI" pitchFamily="34" charset="-122"/>
                <a:cs typeface="Segoe UI" pitchFamily="34" charset="-120"/>
              </a:rPr>
              <a:t>
</a:t>
            </a:r>
            <a:r>
              <a:rPr lang="en-US" sz="900">
                <a:cs typeface="Segoe UI" pitchFamily="34" charset="-120"/>
              </a:rPr>
              <a:t>Global Chief Digital Officer, KPMG International</a:t>
            </a:r>
          </a:p>
        </p:txBody>
      </p:sp>
      <p:sp>
        <p:nvSpPr>
          <p:cNvPr id="261" name="Text 151">
            <a:extLst>
              <a:ext uri="{FF2B5EF4-FFF2-40B4-BE49-F238E27FC236}">
                <a16:creationId xmlns:a16="http://schemas.microsoft.com/office/drawing/2014/main" id="{D1A20E7E-FA5D-B744-DB96-6BFCA3F194D6}"/>
              </a:ext>
            </a:extLst>
          </p:cNvPr>
          <p:cNvSpPr/>
          <p:nvPr/>
        </p:nvSpPr>
        <p:spPr>
          <a:xfrm>
            <a:off x="8127280" y="5689281"/>
            <a:ext cx="3145536" cy="292388"/>
          </a:xfrm>
          <a:prstGeom prst="rect">
            <a:avLst/>
          </a:prstGeom>
          <a:noFill/>
          <a:ln/>
        </p:spPr>
        <p:txBody>
          <a:bodyPr wrap="square" lIns="0" tIns="0" rIns="0" bIns="0" rtlCol="0" anchor="b">
            <a:spAutoFit/>
          </a:bodyPr>
          <a:lstStyle/>
          <a:p>
            <a:pPr marL="0" indent="0">
              <a:buNone/>
            </a:pPr>
            <a:r>
              <a:rPr lang="en-US" sz="1000">
                <a:solidFill>
                  <a:schemeClr val="accent1"/>
                </a:solidFill>
                <a:latin typeface="+mj-lt"/>
                <a:cs typeface="Segoe UI" pitchFamily="34" charset="-120"/>
              </a:rPr>
              <a:t>Nicholas Fam</a:t>
            </a:r>
            <a:r>
              <a:rPr lang="en-US" sz="1000" b="1">
                <a:ea typeface="Segoe UI" pitchFamily="34" charset="-122"/>
                <a:cs typeface="Segoe UI" pitchFamily="34" charset="-120"/>
              </a:rPr>
              <a:t>
</a:t>
            </a:r>
            <a:r>
              <a:rPr lang="en-US" sz="900">
                <a:cs typeface="Segoe UI" pitchFamily="34" charset="-120"/>
              </a:rPr>
              <a:t>Tech Lead, Jurong Engineering Limited</a:t>
            </a:r>
          </a:p>
        </p:txBody>
      </p:sp>
      <p:grpSp>
        <p:nvGrpSpPr>
          <p:cNvPr id="263" name="Group 262">
            <a:extLst>
              <a:ext uri="{FF2B5EF4-FFF2-40B4-BE49-F238E27FC236}">
                <a16:creationId xmlns:a16="http://schemas.microsoft.com/office/drawing/2014/main" id="{1E7D7B3C-0A5E-34BD-EF83-3D58B932396F}"/>
              </a:ext>
            </a:extLst>
          </p:cNvPr>
          <p:cNvGrpSpPr/>
          <p:nvPr/>
        </p:nvGrpSpPr>
        <p:grpSpPr>
          <a:xfrm>
            <a:off x="4520692" y="5099759"/>
            <a:ext cx="3015407" cy="365760"/>
            <a:chOff x="795229" y="5360108"/>
            <a:chExt cx="3015407" cy="365760"/>
          </a:xfrm>
        </p:grpSpPr>
        <p:sp>
          <p:nvSpPr>
            <p:cNvPr id="264" name="Text 137">
              <a:extLst>
                <a:ext uri="{FF2B5EF4-FFF2-40B4-BE49-F238E27FC236}">
                  <a16:creationId xmlns:a16="http://schemas.microsoft.com/office/drawing/2014/main" id="{19B8F92E-3FA7-819B-DFC5-B53C4D8F8A6B}"/>
                </a:ext>
              </a:extLst>
            </p:cNvPr>
            <p:cNvSpPr/>
            <p:nvPr/>
          </p:nvSpPr>
          <p:spPr>
            <a:xfrm>
              <a:off x="795229" y="5360108"/>
              <a:ext cx="365760" cy="365760"/>
            </a:xfrm>
            <a:prstGeom prst="rect">
              <a:avLst/>
            </a:prstGeom>
            <a:noFill/>
            <a:ln/>
          </p:spPr>
          <p:txBody>
            <a:bodyPr wrap="square" lIns="0" tIns="0" rIns="0" bIns="0" rtlCol="0" anchor="ctr"/>
            <a:lstStyle/>
            <a:p>
              <a:r>
                <a:rPr lang="en-US" sz="3000">
                  <a:latin typeface="Georgia" pitchFamily="34" charset="0"/>
                </a:rPr>
                <a:t>“</a:t>
              </a:r>
            </a:p>
          </p:txBody>
        </p:sp>
        <p:cxnSp>
          <p:nvCxnSpPr>
            <p:cNvPr id="265" name="Straight Connector 264">
              <a:extLst>
                <a:ext uri="{FF2B5EF4-FFF2-40B4-BE49-F238E27FC236}">
                  <a16:creationId xmlns:a16="http://schemas.microsoft.com/office/drawing/2014/main" id="{08931D01-C178-3C9B-D924-B6BC3D4875B4}"/>
                </a:ext>
              </a:extLst>
            </p:cNvPr>
            <p:cNvCxnSpPr/>
            <p:nvPr/>
          </p:nvCxnSpPr>
          <p:spPr>
            <a:xfrm>
              <a:off x="1039432" y="5457825"/>
              <a:ext cx="2771204" cy="0"/>
            </a:xfrm>
            <a:prstGeom prst="line">
              <a:avLst/>
            </a:prstGeom>
            <a:ln w="3175">
              <a:solidFill>
                <a:schemeClr val="tx1"/>
              </a:solidFill>
              <a:headEnd type="none" w="med" len="med"/>
              <a:tailEnd type="oval" w="sm" len="sm"/>
            </a:ln>
          </p:spPr>
          <p:style>
            <a:lnRef idx="1">
              <a:schemeClr val="accent1"/>
            </a:lnRef>
            <a:fillRef idx="0">
              <a:schemeClr val="accent1"/>
            </a:fillRef>
            <a:effectRef idx="0">
              <a:schemeClr val="accent1"/>
            </a:effectRef>
            <a:fontRef idx="minor">
              <a:schemeClr val="tx1"/>
            </a:fontRef>
          </p:style>
        </p:cxnSp>
      </p:grpSp>
      <p:grpSp>
        <p:nvGrpSpPr>
          <p:cNvPr id="266" name="Group 265">
            <a:extLst>
              <a:ext uri="{FF2B5EF4-FFF2-40B4-BE49-F238E27FC236}">
                <a16:creationId xmlns:a16="http://schemas.microsoft.com/office/drawing/2014/main" id="{AAC15B03-5EC3-901E-3D1B-2973EEC1146D}"/>
              </a:ext>
            </a:extLst>
          </p:cNvPr>
          <p:cNvGrpSpPr/>
          <p:nvPr/>
        </p:nvGrpSpPr>
        <p:grpSpPr>
          <a:xfrm>
            <a:off x="8161252" y="5099759"/>
            <a:ext cx="3015407" cy="365760"/>
            <a:chOff x="795229" y="5360108"/>
            <a:chExt cx="3015407" cy="365760"/>
          </a:xfrm>
        </p:grpSpPr>
        <p:sp>
          <p:nvSpPr>
            <p:cNvPr id="267" name="Text 137">
              <a:extLst>
                <a:ext uri="{FF2B5EF4-FFF2-40B4-BE49-F238E27FC236}">
                  <a16:creationId xmlns:a16="http://schemas.microsoft.com/office/drawing/2014/main" id="{56F61D22-B21C-8A94-0CA8-79AA1668FB7D}"/>
                </a:ext>
              </a:extLst>
            </p:cNvPr>
            <p:cNvSpPr/>
            <p:nvPr/>
          </p:nvSpPr>
          <p:spPr>
            <a:xfrm>
              <a:off x="795229" y="5360108"/>
              <a:ext cx="365760" cy="365760"/>
            </a:xfrm>
            <a:prstGeom prst="rect">
              <a:avLst/>
            </a:prstGeom>
            <a:noFill/>
            <a:ln/>
          </p:spPr>
          <p:txBody>
            <a:bodyPr wrap="square" lIns="0" tIns="0" rIns="0" bIns="0" rtlCol="0" anchor="ctr"/>
            <a:lstStyle/>
            <a:p>
              <a:r>
                <a:rPr lang="en-US" sz="3000">
                  <a:latin typeface="Georgia" pitchFamily="34" charset="0"/>
                </a:rPr>
                <a:t>“</a:t>
              </a:r>
            </a:p>
          </p:txBody>
        </p:sp>
        <p:cxnSp>
          <p:nvCxnSpPr>
            <p:cNvPr id="268" name="Straight Connector 267">
              <a:extLst>
                <a:ext uri="{FF2B5EF4-FFF2-40B4-BE49-F238E27FC236}">
                  <a16:creationId xmlns:a16="http://schemas.microsoft.com/office/drawing/2014/main" id="{03E13CD8-20FE-E7B7-FD07-D8ED0BAA2642}"/>
                </a:ext>
              </a:extLst>
            </p:cNvPr>
            <p:cNvCxnSpPr/>
            <p:nvPr/>
          </p:nvCxnSpPr>
          <p:spPr>
            <a:xfrm>
              <a:off x="1039432" y="5457825"/>
              <a:ext cx="2771204" cy="0"/>
            </a:xfrm>
            <a:prstGeom prst="line">
              <a:avLst/>
            </a:prstGeom>
            <a:ln w="3175">
              <a:solidFill>
                <a:schemeClr val="tx1"/>
              </a:solidFill>
              <a:headEnd type="none" w="med" len="med"/>
              <a:tailEnd type="oval" w="sm" len="sm"/>
            </a:ln>
          </p:spPr>
          <p:style>
            <a:lnRef idx="1">
              <a:schemeClr val="accent1"/>
            </a:lnRef>
            <a:fillRef idx="0">
              <a:schemeClr val="accent1"/>
            </a:fillRef>
            <a:effectRef idx="0">
              <a:schemeClr val="accent1"/>
            </a:effectRef>
            <a:fontRef idx="minor">
              <a:schemeClr val="tx1"/>
            </a:fontRef>
          </p:style>
        </p:cxnSp>
      </p:grpSp>
      <p:sp>
        <p:nvSpPr>
          <p:cNvPr id="272" name="TextBox 271">
            <a:extLst>
              <a:ext uri="{FF2B5EF4-FFF2-40B4-BE49-F238E27FC236}">
                <a16:creationId xmlns:a16="http://schemas.microsoft.com/office/drawing/2014/main" id="{0679B04A-2778-26F5-39EA-D15A274C337E}"/>
              </a:ext>
            </a:extLst>
          </p:cNvPr>
          <p:cNvSpPr txBox="1"/>
          <p:nvPr/>
        </p:nvSpPr>
        <p:spPr>
          <a:xfrm>
            <a:off x="588263" y="6407446"/>
            <a:ext cx="3837004" cy="123111"/>
          </a:xfrm>
          <a:prstGeom prst="rect">
            <a:avLst/>
          </a:prstGeom>
          <a:noFill/>
        </p:spPr>
        <p:txBody>
          <a:bodyPr wrap="square" lIns="0" tIns="0" rIns="0" bIns="0" rtlCol="0" anchor="b">
            <a:spAutoFit/>
          </a:bodyPr>
          <a:lstStyle/>
          <a:p>
            <a:pPr>
              <a:defRPr/>
            </a:pPr>
            <a:r>
              <a:rPr kumimoji="0" lang="en-US" sz="800" b="0" u="none" strike="noStrike" kern="1200" cap="none" normalizeH="0" baseline="0" noProof="0">
                <a:ln>
                  <a:noFill/>
                </a:ln>
                <a:solidFill>
                  <a:schemeClr val="tx2"/>
                </a:solidFill>
                <a:effectLst/>
                <a:uLnTx/>
                <a:uFillTx/>
                <a:ea typeface="+mn-ea"/>
                <a:cs typeface="Segoe UI Light"/>
              </a:rPr>
              <a:t>Microsoft</a:t>
            </a:r>
            <a:r>
              <a:rPr lang="en-US" sz="800">
                <a:solidFill>
                  <a:schemeClr val="tx2"/>
                </a:solidFill>
                <a:cs typeface="Segoe UI Light"/>
              </a:rPr>
              <a:t> </a:t>
            </a:r>
            <a:r>
              <a:rPr kumimoji="0" lang="en-US" sz="800" b="0" u="none" strike="noStrike" kern="1200" cap="none" normalizeH="0" baseline="0" noProof="0">
                <a:ln>
                  <a:noFill/>
                </a:ln>
                <a:solidFill>
                  <a:schemeClr val="tx2"/>
                </a:solidFill>
                <a:effectLst/>
                <a:uLnTx/>
                <a:uFillTx/>
                <a:ea typeface="+mn-ea"/>
                <a:cs typeface="Segoe UI Light"/>
              </a:rPr>
              <a:t>· Part 1 · The setup</a:t>
            </a:r>
          </a:p>
        </p:txBody>
      </p:sp>
      <p:sp>
        <p:nvSpPr>
          <p:cNvPr id="274" name="Text 159">
            <a:extLst>
              <a:ext uri="{FF2B5EF4-FFF2-40B4-BE49-F238E27FC236}">
                <a16:creationId xmlns:a16="http://schemas.microsoft.com/office/drawing/2014/main" id="{18864EF6-B80C-0ED0-FA9C-09003933F214}"/>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WHY AGENT 365</a:t>
            </a:r>
          </a:p>
        </p:txBody>
      </p:sp>
    </p:spTree>
    <p:extLst>
      <p:ext uri="{BB962C8B-B14F-4D97-AF65-F5344CB8AC3E}">
        <p14:creationId xmlns:p14="http://schemas.microsoft.com/office/powerpoint/2010/main" val="171858674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93AAEA9-25B6-A960-E5A6-DF212DF62AE4}"/>
              </a:ext>
            </a:extLst>
          </p:cNvPr>
          <p:cNvPicPr>
            <a:picLocks noChangeAspect="1"/>
          </p:cNvPicPr>
          <p:nvPr/>
        </p:nvPicPr>
        <p:blipFill>
          <a:blip r:embed="rId3"/>
          <a:srcRect l="6581" t="8829" r="46308" b="44895"/>
          <a:stretch>
            <a:fillRect/>
          </a:stretch>
        </p:blipFill>
        <p:spPr>
          <a:xfrm flipV="1">
            <a:off x="10497378" y="0"/>
            <a:ext cx="1694622" cy="1664542"/>
          </a:xfrm>
          <a:custGeom>
            <a:avLst/>
            <a:gdLst>
              <a:gd name="csX0" fmla="*/ 0 w 1694622"/>
              <a:gd name="csY0" fmla="*/ 1664542 h 1664542"/>
              <a:gd name="csX1" fmla="*/ 1694622 w 1694622"/>
              <a:gd name="csY1" fmla="*/ 1664542 h 1664542"/>
              <a:gd name="csX2" fmla="*/ 1694622 w 1694622"/>
              <a:gd name="csY2" fmla="*/ 0 h 1664542"/>
              <a:gd name="csX3" fmla="*/ 0 w 1694622"/>
              <a:gd name="csY3" fmla="*/ 0 h 1664542"/>
            </a:gdLst>
            <a:ahLst/>
            <a:cxnLst>
              <a:cxn ang="0">
                <a:pos x="csX0" y="csY0"/>
              </a:cxn>
              <a:cxn ang="0">
                <a:pos x="csX1" y="csY1"/>
              </a:cxn>
              <a:cxn ang="0">
                <a:pos x="csX2" y="csY2"/>
              </a:cxn>
              <a:cxn ang="0">
                <a:pos x="csX3" y="csY3"/>
              </a:cxn>
            </a:cxnLst>
            <a:rect l="l" t="t" r="r" b="b"/>
            <a:pathLst>
              <a:path w="1694622" h="1664542">
                <a:moveTo>
                  <a:pt x="0" y="1664542"/>
                </a:moveTo>
                <a:lnTo>
                  <a:pt x="1694622" y="1664542"/>
                </a:lnTo>
                <a:lnTo>
                  <a:pt x="1694622" y="0"/>
                </a:lnTo>
                <a:lnTo>
                  <a:pt x="0" y="0"/>
                </a:lnTo>
                <a:close/>
              </a:path>
            </a:pathLst>
          </a:custGeom>
        </p:spPr>
      </p:pic>
      <p:sp>
        <p:nvSpPr>
          <p:cNvPr id="152" name="Title 151">
            <a:extLst>
              <a:ext uri="{FF2B5EF4-FFF2-40B4-BE49-F238E27FC236}">
                <a16:creationId xmlns:a16="http://schemas.microsoft.com/office/drawing/2014/main" id="{24E97190-5318-A446-2414-546402E6305F}"/>
              </a:ext>
            </a:extLst>
          </p:cNvPr>
          <p:cNvSpPr>
            <a:spLocks noGrp="1"/>
          </p:cNvSpPr>
          <p:nvPr>
            <p:ph type="title"/>
          </p:nvPr>
        </p:nvSpPr>
        <p:spPr>
          <a:xfrm>
            <a:off x="588263" y="457200"/>
            <a:ext cx="11018520" cy="492443"/>
          </a:xfrm>
        </p:spPr>
        <p:txBody>
          <a:bodyPr/>
          <a:lstStyle/>
          <a:p>
            <a:r>
              <a:rPr lang="en-IN"/>
              <a:t>What is agent </a:t>
            </a:r>
            <a:r>
              <a:rPr lang="en-IN">
                <a:solidFill>
                  <a:schemeClr val="accent2">
                    <a:lumMod val="75000"/>
                  </a:schemeClr>
                </a:solidFill>
              </a:rPr>
              <a:t>observability</a:t>
            </a:r>
            <a:r>
              <a:rPr lang="en-IN"/>
              <a:t>?</a:t>
            </a:r>
          </a:p>
        </p:txBody>
      </p:sp>
      <p:sp>
        <p:nvSpPr>
          <p:cNvPr id="153" name="Text Placeholder 152">
            <a:extLst>
              <a:ext uri="{FF2B5EF4-FFF2-40B4-BE49-F238E27FC236}">
                <a16:creationId xmlns:a16="http://schemas.microsoft.com/office/drawing/2014/main" id="{AC771616-C729-6B75-FA83-E00A9435B868}"/>
              </a:ext>
            </a:extLst>
          </p:cNvPr>
          <p:cNvSpPr>
            <a:spLocks noGrp="1"/>
          </p:cNvSpPr>
          <p:nvPr>
            <p:ph type="body" sz="quarter" idx="11"/>
          </p:nvPr>
        </p:nvSpPr>
        <p:spPr>
          <a:xfrm>
            <a:off x="584200" y="292100"/>
            <a:ext cx="11018520" cy="153888"/>
          </a:xfrm>
        </p:spPr>
        <p:txBody>
          <a:bodyPr/>
          <a:lstStyle/>
          <a:p>
            <a:r>
              <a:rPr lang="en-IN"/>
              <a:t>Part 1 · The Setup</a:t>
            </a:r>
          </a:p>
        </p:txBody>
      </p:sp>
      <p:sp>
        <p:nvSpPr>
          <p:cNvPr id="154" name="Text 99">
            <a:extLst>
              <a:ext uri="{FF2B5EF4-FFF2-40B4-BE49-F238E27FC236}">
                <a16:creationId xmlns:a16="http://schemas.microsoft.com/office/drawing/2014/main" id="{FDA04054-AF3E-4ECE-35BC-6826665D9D35}"/>
              </a:ext>
            </a:extLst>
          </p:cNvPr>
          <p:cNvSpPr/>
          <p:nvPr/>
        </p:nvSpPr>
        <p:spPr>
          <a:xfrm>
            <a:off x="588263" y="1143218"/>
            <a:ext cx="11018520" cy="768096"/>
          </a:xfrm>
          <a:prstGeom prst="rect">
            <a:avLst/>
          </a:prstGeom>
          <a:noFill/>
          <a:ln/>
        </p:spPr>
        <p:txBody>
          <a:bodyPr wrap="square" lIns="0" tIns="0" rIns="0" bIns="0" rtlCol="0" anchor="ctr"/>
          <a:lstStyle/>
          <a:p>
            <a:r>
              <a:rPr lang="en-US" sz="1600">
                <a:solidFill>
                  <a:schemeClr val="accent1"/>
                </a:solidFill>
                <a:latin typeface="+mj-lt"/>
                <a:ea typeface="Segoe UI" pitchFamily="34" charset="-122"/>
                <a:cs typeface="Segoe UI"/>
              </a:rPr>
              <a:t>Agent observability is </a:t>
            </a:r>
            <a:r>
              <a:rPr lang="en-US" sz="1600">
                <a:ea typeface="Segoe UI" pitchFamily="34" charset="-122"/>
                <a:cs typeface="Segoe UI"/>
              </a:rPr>
              <a:t>being able to see the agents in your organization — where they runs, what they does, what they can reach, and who owns them — and keeping that picture current as agents come, go, and change. Agent observability is the first step to managing, securing and optimizing your agent fleet.</a:t>
            </a:r>
            <a:endParaRPr lang="en-US" sz="1600">
              <a:cs typeface="Segoe UI"/>
            </a:endParaRPr>
          </a:p>
        </p:txBody>
      </p:sp>
      <p:sp>
        <p:nvSpPr>
          <p:cNvPr id="159" name="Rounded Rectangle 6">
            <a:extLst>
              <a:ext uri="{FF2B5EF4-FFF2-40B4-BE49-F238E27FC236}">
                <a16:creationId xmlns:a16="http://schemas.microsoft.com/office/drawing/2014/main" id="{DFF1D91F-1519-830C-9156-A7A05AF3B453}"/>
              </a:ext>
              <a:ext uri="{C183D7F6-B498-43B3-948B-1728B52AA6E4}">
                <adec:decorative xmlns:adec="http://schemas.microsoft.com/office/drawing/2017/decorative" val="1"/>
              </a:ext>
            </a:extLst>
          </p:cNvPr>
          <p:cNvSpPr/>
          <p:nvPr/>
        </p:nvSpPr>
        <p:spPr bwMode="auto">
          <a:xfrm>
            <a:off x="588263" y="2236424"/>
            <a:ext cx="11032237" cy="4018802"/>
          </a:xfrm>
          <a:prstGeom prst="roundRect">
            <a:avLst>
              <a:gd name="adj" fmla="val 3220"/>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algn="ctr" defTabSz="457200"/>
            <a:endParaRPr lang="en-US">
              <a:solidFill>
                <a:srgbClr val="FFFFFF"/>
              </a:solidFill>
              <a:latin typeface="Segoe Sans Display"/>
            </a:endParaRPr>
          </a:p>
        </p:txBody>
      </p:sp>
      <p:sp>
        <p:nvSpPr>
          <p:cNvPr id="162" name="Rounded Rectangle 15">
            <a:extLst>
              <a:ext uri="{FF2B5EF4-FFF2-40B4-BE49-F238E27FC236}">
                <a16:creationId xmlns:a16="http://schemas.microsoft.com/office/drawing/2014/main" id="{DC5C5131-45C6-EEC7-E191-D8643DECB5B7}"/>
              </a:ext>
            </a:extLst>
          </p:cNvPr>
          <p:cNvSpPr>
            <a:spLocks/>
          </p:cNvSpPr>
          <p:nvPr/>
        </p:nvSpPr>
        <p:spPr bwMode="auto">
          <a:xfrm rot="10800000" flipH="1" flipV="1">
            <a:off x="725422" y="2661761"/>
            <a:ext cx="7275378" cy="3488690"/>
          </a:xfrm>
          <a:prstGeom prst="roundRect">
            <a:avLst>
              <a:gd name="adj" fmla="val 2470"/>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274320" tIns="182880" rIns="274320" bIns="182880" numCol="1" spcCol="0" rtlCol="0" fromWordArt="0" anchor="t" anchorCtr="0" forceAA="0" compatLnSpc="1">
            <a:prstTxWarp prst="textNoShape">
              <a:avLst/>
            </a:prstTxWarp>
            <a:noAutofit/>
          </a:bodyPr>
          <a:lstStyle/>
          <a:p>
            <a:pPr algn="ctr" fontAlgn="base">
              <a:spcBef>
                <a:spcPts val="100"/>
              </a:spcBef>
              <a:spcAft>
                <a:spcPts val="600"/>
              </a:spcAft>
            </a:pPr>
            <a:endParaRPr lang="en-US">
              <a:ea typeface="+mn-lt"/>
              <a:cs typeface="+mn-lt"/>
            </a:endParaRPr>
          </a:p>
        </p:txBody>
      </p:sp>
      <p:sp>
        <p:nvSpPr>
          <p:cNvPr id="164" name="Rounded Rectangle 15">
            <a:extLst>
              <a:ext uri="{FF2B5EF4-FFF2-40B4-BE49-F238E27FC236}">
                <a16:creationId xmlns:a16="http://schemas.microsoft.com/office/drawing/2014/main" id="{35F0FDD0-E20B-DA92-E941-7FC35BC223C0}"/>
              </a:ext>
            </a:extLst>
          </p:cNvPr>
          <p:cNvSpPr>
            <a:spLocks/>
          </p:cNvSpPr>
          <p:nvPr/>
        </p:nvSpPr>
        <p:spPr bwMode="auto">
          <a:xfrm rot="10800000" flipH="1" flipV="1">
            <a:off x="8191294" y="2661761"/>
            <a:ext cx="3292043" cy="3488690"/>
          </a:xfrm>
          <a:prstGeom prst="roundRect">
            <a:avLst>
              <a:gd name="adj" fmla="val 4143"/>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274320" tIns="182880" rIns="274320" bIns="182880" numCol="1" spcCol="0" rtlCol="0" fromWordArt="0" anchor="t" anchorCtr="0" forceAA="0" compatLnSpc="1">
            <a:prstTxWarp prst="textNoShape">
              <a:avLst/>
            </a:prstTxWarp>
            <a:noAutofit/>
          </a:bodyPr>
          <a:lstStyle/>
          <a:p>
            <a:pPr algn="ctr" fontAlgn="base">
              <a:spcBef>
                <a:spcPts val="100"/>
              </a:spcBef>
              <a:spcAft>
                <a:spcPts val="600"/>
              </a:spcAft>
            </a:pPr>
            <a:endParaRPr lang="en-US">
              <a:ea typeface="+mn-lt"/>
              <a:cs typeface="Segoe Sans Display Semibold" pitchFamily="2" charset="0"/>
            </a:endParaRPr>
          </a:p>
        </p:txBody>
      </p:sp>
      <p:sp>
        <p:nvSpPr>
          <p:cNvPr id="168" name="Title 60">
            <a:extLst>
              <a:ext uri="{FF2B5EF4-FFF2-40B4-BE49-F238E27FC236}">
                <a16:creationId xmlns:a16="http://schemas.microsoft.com/office/drawing/2014/main" id="{146C3E91-B240-2DC6-7795-EA186D7DDAAA}"/>
              </a:ext>
              <a:ext uri="{C183D7F6-B498-43B3-948B-1728B52AA6E4}">
                <adec:decorative xmlns:adec="http://schemas.microsoft.com/office/drawing/2017/decorative" val="1"/>
              </a:ext>
            </a:extLst>
          </p:cNvPr>
          <p:cNvSpPr txBox="1">
            <a:spLocks/>
          </p:cNvSpPr>
          <p:nvPr/>
        </p:nvSpPr>
        <p:spPr>
          <a:xfrm>
            <a:off x="3814571" y="2026208"/>
            <a:ext cx="4579620" cy="374092"/>
          </a:xfrm>
          <a:prstGeom prst="rect">
            <a:avLst/>
          </a:prstGeom>
          <a:solidFill>
            <a:schemeClr val="bg1"/>
          </a:solidFill>
          <a:ln w="127000" cap="flat" cmpd="sng" algn="ctr">
            <a:noFill/>
            <a:prstDash val="solid"/>
            <a:miter lim="800000"/>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defPPr>
              <a:defRPr lang="en-US"/>
            </a:defPPr>
            <a:lvl1pPr algn="ctr" defTabSz="932472" rtl="0" eaLnBrk="1" fontAlgn="base" latinLnBrk="0" hangingPunct="1">
              <a:lnSpc>
                <a:spcPct val="100000"/>
              </a:lnSpc>
              <a:spcBef>
                <a:spcPct val="0"/>
              </a:spcBef>
              <a:spcAft>
                <a:spcPct val="0"/>
              </a:spcAft>
              <a:buNone/>
              <a:defRPr lang="en-US" sz="2800" b="0" kern="0" cap="none" spc="0" baseline="0">
                <a:ln>
                  <a:noFill/>
                </a:ln>
                <a:solidFill>
                  <a:schemeClr val="bg1"/>
                </a:solidFill>
                <a:effectLst/>
                <a:latin typeface="+mj-lt"/>
                <a:ea typeface="+mn-ea"/>
                <a:cs typeface="Segoe UI Semibold" panose="020B0502040204020203"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1600">
                <a:solidFill>
                  <a:schemeClr val="tx1"/>
                </a:solidFill>
                <a:latin typeface="Segoe Sans Display Semibold" pitchFamily="2" charset="0"/>
                <a:cs typeface="Segoe Sans Display Semibold" pitchFamily="2" charset="0"/>
              </a:rPr>
              <a:t>Agent observability answers three questions</a:t>
            </a:r>
          </a:p>
        </p:txBody>
      </p:sp>
      <p:sp>
        <p:nvSpPr>
          <p:cNvPr id="170" name="Text 103">
            <a:extLst>
              <a:ext uri="{FF2B5EF4-FFF2-40B4-BE49-F238E27FC236}">
                <a16:creationId xmlns:a16="http://schemas.microsoft.com/office/drawing/2014/main" id="{310AE866-DE6E-068D-434B-66FC5C46DB49}"/>
              </a:ext>
            </a:extLst>
          </p:cNvPr>
          <p:cNvSpPr/>
          <p:nvPr/>
        </p:nvSpPr>
        <p:spPr>
          <a:xfrm>
            <a:off x="1523962" y="2901182"/>
            <a:ext cx="6195098" cy="769441"/>
          </a:xfrm>
          <a:prstGeom prst="rect">
            <a:avLst/>
          </a:prstGeom>
          <a:noFill/>
          <a:ln/>
        </p:spPr>
        <p:txBody>
          <a:bodyPr wrap="square" lIns="0" tIns="0" rIns="0" bIns="0" rtlCol="0" anchor="ctr">
            <a:spAutoFit/>
          </a:bodyPr>
          <a:lstStyle/>
          <a:p>
            <a:pPr marL="0" marR="0" lvl="0" indent="0" algn="l" defTabSz="914400" rtl="0" eaLnBrk="1" fontAlgn="auto" latinLnBrk="0" hangingPunct="1">
              <a:spcBef>
                <a:spcPts val="0"/>
              </a:spcBef>
              <a:spcAft>
                <a:spcPts val="0"/>
              </a:spcAft>
              <a:buClrTx/>
              <a:buSzTx/>
              <a:buFontTx/>
              <a:buNone/>
              <a:tabLst/>
              <a:defRPr/>
            </a:pPr>
            <a:r>
              <a:rPr lang="en-US" kern="0">
                <a:solidFill>
                  <a:schemeClr val="accent1"/>
                </a:solidFill>
                <a:latin typeface="+mj-lt"/>
                <a:ea typeface="Segoe UI" pitchFamily="34" charset="-122"/>
                <a:cs typeface="Segoe UI" pitchFamily="34" charset="-120"/>
              </a:rPr>
              <a:t>Discover</a:t>
            </a:r>
          </a:p>
          <a:p>
            <a:pPr marL="0" marR="0" lvl="0" indent="0" algn="l" defTabSz="914400" rtl="0" eaLnBrk="1" fontAlgn="auto" latinLnBrk="0" hangingPunct="1">
              <a:spcBef>
                <a:spcPts val="0"/>
              </a:spcBef>
              <a:spcAft>
                <a:spcPts val="0"/>
              </a:spcAft>
              <a:buClrTx/>
              <a:buSzTx/>
              <a:buFontTx/>
              <a:buNone/>
              <a:tabLst/>
              <a:defRPr/>
            </a:pPr>
            <a:r>
              <a:rPr kumimoji="0" lang="en-US" sz="1600" b="0" i="0" u="none" strike="noStrike" kern="1200" cap="none" normalizeH="0" baseline="0" noProof="0">
                <a:ln>
                  <a:noFill/>
                </a:ln>
                <a:effectLst/>
                <a:uLnTx/>
                <a:uFillTx/>
                <a:ea typeface="Segoe UI" pitchFamily="34" charset="-122"/>
                <a:cs typeface="Segoe UI" pitchFamily="34" charset="-120"/>
              </a:rPr>
              <a:t>Can you find every agent across your environment: Microsoft, custom-built, and third-party?</a:t>
            </a:r>
            <a:endParaRPr lang="en-US" sz="1600"/>
          </a:p>
        </p:txBody>
      </p:sp>
      <p:sp>
        <p:nvSpPr>
          <p:cNvPr id="171" name="Text 107">
            <a:extLst>
              <a:ext uri="{FF2B5EF4-FFF2-40B4-BE49-F238E27FC236}">
                <a16:creationId xmlns:a16="http://schemas.microsoft.com/office/drawing/2014/main" id="{6B089014-F661-5D93-A367-0C4818D44D59}"/>
              </a:ext>
            </a:extLst>
          </p:cNvPr>
          <p:cNvSpPr/>
          <p:nvPr/>
        </p:nvSpPr>
        <p:spPr>
          <a:xfrm>
            <a:off x="1523962" y="4144497"/>
            <a:ext cx="6195098" cy="523220"/>
          </a:xfrm>
          <a:prstGeom prst="rect">
            <a:avLst/>
          </a:prstGeom>
          <a:noFill/>
          <a:ln/>
        </p:spPr>
        <p:txBody>
          <a:bodyPr wrap="square" lIns="0" tIns="0" rIns="0" bIns="0" rtlCol="0" anchor="ctr">
            <a:spAutoFit/>
          </a:bodyPr>
          <a:lstStyle/>
          <a:p>
            <a:pPr>
              <a:defRPr/>
            </a:pPr>
            <a:r>
              <a:rPr lang="en-US" kern="0">
                <a:solidFill>
                  <a:schemeClr val="accent2">
                    <a:lumMod val="75000"/>
                  </a:schemeClr>
                </a:solidFill>
                <a:latin typeface="+mj-lt"/>
                <a:cs typeface="Segoe UI" pitchFamily="34" charset="-120"/>
              </a:rPr>
              <a:t>Evaluate</a:t>
            </a:r>
          </a:p>
          <a:p>
            <a:pPr marL="0" marR="0" lvl="0" indent="0" algn="l" defTabSz="914400" rtl="0" eaLnBrk="1" fontAlgn="auto" latinLnBrk="0" hangingPunct="1">
              <a:spcBef>
                <a:spcPts val="0"/>
              </a:spcBef>
              <a:spcAft>
                <a:spcPts val="0"/>
              </a:spcAft>
              <a:buClrTx/>
              <a:buSzTx/>
              <a:buFontTx/>
              <a:buNone/>
              <a:tabLst/>
              <a:defRPr/>
            </a:pPr>
            <a:r>
              <a:rPr kumimoji="0" lang="en-US" sz="1600" b="0" i="0" u="none" strike="noStrike" kern="1200" cap="none" normalizeH="0" baseline="0" noProof="0">
                <a:ln>
                  <a:noFill/>
                </a:ln>
                <a:effectLst/>
                <a:uLnTx/>
                <a:uFillTx/>
                <a:ea typeface="Segoe UI" pitchFamily="34" charset="-122"/>
                <a:cs typeface="Segoe UI" pitchFamily="34" charset="-120"/>
              </a:rPr>
              <a:t>Do you know what each agent does, what it can reach, and who owns it?</a:t>
            </a:r>
            <a:endParaRPr lang="en-US" sz="1600"/>
          </a:p>
        </p:txBody>
      </p:sp>
      <p:sp>
        <p:nvSpPr>
          <p:cNvPr id="172" name="Text 111">
            <a:extLst>
              <a:ext uri="{FF2B5EF4-FFF2-40B4-BE49-F238E27FC236}">
                <a16:creationId xmlns:a16="http://schemas.microsoft.com/office/drawing/2014/main" id="{CA8154E4-A352-D1A6-44AD-DEBADC560632}"/>
              </a:ext>
            </a:extLst>
          </p:cNvPr>
          <p:cNvSpPr/>
          <p:nvPr/>
        </p:nvSpPr>
        <p:spPr>
          <a:xfrm>
            <a:off x="1523962" y="5141590"/>
            <a:ext cx="6195098" cy="769441"/>
          </a:xfrm>
          <a:prstGeom prst="rect">
            <a:avLst/>
          </a:prstGeom>
          <a:noFill/>
          <a:ln/>
        </p:spPr>
        <p:txBody>
          <a:bodyPr wrap="square" lIns="0" tIns="0" rIns="0" bIns="0" rtlCol="0" anchor="ctr">
            <a:spAutoFit/>
          </a:bodyPr>
          <a:lstStyle/>
          <a:p>
            <a:pPr>
              <a:defRPr/>
            </a:pPr>
            <a:r>
              <a:rPr lang="en-US" kern="0">
                <a:solidFill>
                  <a:schemeClr val="accent3">
                    <a:lumMod val="75000"/>
                  </a:schemeClr>
                </a:solidFill>
                <a:latin typeface="+mj-lt"/>
                <a:cs typeface="Segoe UI" pitchFamily="34" charset="-120"/>
              </a:rPr>
              <a:t>Monitor</a:t>
            </a:r>
          </a:p>
          <a:p>
            <a:pPr marL="0" marR="0" lvl="0" indent="0" algn="l" defTabSz="914400" rtl="0" eaLnBrk="1" fontAlgn="auto" latinLnBrk="0" hangingPunct="1">
              <a:spcBef>
                <a:spcPts val="0"/>
              </a:spcBef>
              <a:spcAft>
                <a:spcPts val="0"/>
              </a:spcAft>
              <a:buClrTx/>
              <a:buSzTx/>
              <a:buFontTx/>
              <a:buNone/>
              <a:tabLst/>
              <a:defRPr/>
            </a:pPr>
            <a:r>
              <a:rPr kumimoji="0" lang="en-US" sz="1600" b="0" i="0" u="none" strike="noStrike" kern="1200" cap="none" normalizeH="0" baseline="0" noProof="0">
                <a:ln>
                  <a:noFill/>
                </a:ln>
                <a:effectLst/>
                <a:uLnTx/>
                <a:uFillTx/>
                <a:ea typeface="Segoe UI" pitchFamily="34" charset="-122"/>
                <a:cs typeface="Segoe UI" pitchFamily="34" charset="-120"/>
              </a:rPr>
              <a:t>Can you spot sprawl, risk, or ownerless agents before they become incidents?</a:t>
            </a:r>
            <a:endParaRPr lang="en-US" sz="1600"/>
          </a:p>
        </p:txBody>
      </p:sp>
      <p:cxnSp>
        <p:nvCxnSpPr>
          <p:cNvPr id="175" name="Straight Connector 174">
            <a:extLst>
              <a:ext uri="{FF2B5EF4-FFF2-40B4-BE49-F238E27FC236}">
                <a16:creationId xmlns:a16="http://schemas.microsoft.com/office/drawing/2014/main" id="{E7D8900A-1DB0-C4A1-E096-FFE99094B06E}"/>
              </a:ext>
            </a:extLst>
          </p:cNvPr>
          <p:cNvCxnSpPr/>
          <p:nvPr/>
        </p:nvCxnSpPr>
        <p:spPr>
          <a:xfrm>
            <a:off x="1523962" y="4902169"/>
            <a:ext cx="6095848" cy="0"/>
          </a:xfrm>
          <a:prstGeom prst="line">
            <a:avLst/>
          </a:prstGeom>
          <a:ln w="6350">
            <a:solidFill>
              <a:schemeClr val="bg1">
                <a:lumMod val="75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B964595C-C455-1A81-B071-82842E81E309}"/>
              </a:ext>
            </a:extLst>
          </p:cNvPr>
          <p:cNvCxnSpPr/>
          <p:nvPr/>
        </p:nvCxnSpPr>
        <p:spPr>
          <a:xfrm>
            <a:off x="1523962" y="3910045"/>
            <a:ext cx="6095848" cy="0"/>
          </a:xfrm>
          <a:prstGeom prst="line">
            <a:avLst/>
          </a:prstGeom>
          <a:ln w="6350">
            <a:solidFill>
              <a:schemeClr val="bg1">
                <a:lumMod val="75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sp>
        <p:nvSpPr>
          <p:cNvPr id="181" name="Oval 180">
            <a:extLst>
              <a:ext uri="{FF2B5EF4-FFF2-40B4-BE49-F238E27FC236}">
                <a16:creationId xmlns:a16="http://schemas.microsoft.com/office/drawing/2014/main" id="{9EF0AD07-0E86-C956-BAE3-6DDC7B9B44E7}"/>
              </a:ext>
            </a:extLst>
          </p:cNvPr>
          <p:cNvSpPr/>
          <p:nvPr/>
        </p:nvSpPr>
        <p:spPr>
          <a:xfrm>
            <a:off x="899778" y="3070720"/>
            <a:ext cx="430366" cy="430366"/>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endParaRPr lang="en-US">
              <a:solidFill>
                <a:srgbClr val="000000"/>
              </a:solidFill>
              <a:latin typeface="Segoe Sans Display Semibold" pitchFamily="2" charset="0"/>
              <a:ea typeface="+mn-lt"/>
              <a:cs typeface="Segoe Sans Display Semibold" pitchFamily="2" charset="0"/>
              <a:sym typeface="+mn-lt"/>
            </a:endParaRPr>
          </a:p>
        </p:txBody>
      </p:sp>
      <p:sp>
        <p:nvSpPr>
          <p:cNvPr id="182" name="Oval 181">
            <a:extLst>
              <a:ext uri="{FF2B5EF4-FFF2-40B4-BE49-F238E27FC236}">
                <a16:creationId xmlns:a16="http://schemas.microsoft.com/office/drawing/2014/main" id="{8A28626A-EA5B-8ACD-70E3-219E319D796A}"/>
              </a:ext>
            </a:extLst>
          </p:cNvPr>
          <p:cNvSpPr/>
          <p:nvPr/>
        </p:nvSpPr>
        <p:spPr>
          <a:xfrm>
            <a:off x="899778" y="4190924"/>
            <a:ext cx="430366" cy="430366"/>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endParaRPr lang="en-US">
              <a:solidFill>
                <a:srgbClr val="000000"/>
              </a:solidFill>
              <a:latin typeface="Segoe Sans Display Semibold" pitchFamily="2" charset="0"/>
              <a:ea typeface="+mn-lt"/>
              <a:cs typeface="Segoe Sans Display Semibold" pitchFamily="2" charset="0"/>
              <a:sym typeface="+mn-lt"/>
            </a:endParaRPr>
          </a:p>
        </p:txBody>
      </p:sp>
      <p:sp>
        <p:nvSpPr>
          <p:cNvPr id="183" name="Oval 182">
            <a:extLst>
              <a:ext uri="{FF2B5EF4-FFF2-40B4-BE49-F238E27FC236}">
                <a16:creationId xmlns:a16="http://schemas.microsoft.com/office/drawing/2014/main" id="{FB27FC81-E514-47BC-06BB-1F8D25B75886}"/>
              </a:ext>
            </a:extLst>
          </p:cNvPr>
          <p:cNvSpPr/>
          <p:nvPr/>
        </p:nvSpPr>
        <p:spPr>
          <a:xfrm>
            <a:off x="899778" y="5311128"/>
            <a:ext cx="430366" cy="430366"/>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endParaRPr lang="en-US">
              <a:solidFill>
                <a:srgbClr val="000000"/>
              </a:solidFill>
              <a:latin typeface="Segoe Sans Display Semibold" pitchFamily="2" charset="0"/>
              <a:ea typeface="+mn-lt"/>
              <a:cs typeface="Segoe Sans Display Semibold" pitchFamily="2" charset="0"/>
              <a:sym typeface="+mn-lt"/>
            </a:endParaRPr>
          </a:p>
        </p:txBody>
      </p:sp>
      <p:grpSp>
        <p:nvGrpSpPr>
          <p:cNvPr id="186" name="Group 185">
            <a:extLst>
              <a:ext uri="{FF2B5EF4-FFF2-40B4-BE49-F238E27FC236}">
                <a16:creationId xmlns:a16="http://schemas.microsoft.com/office/drawing/2014/main" id="{1E0FEC68-4C14-65CF-12C6-9145717EDC1F}"/>
              </a:ext>
            </a:extLst>
          </p:cNvPr>
          <p:cNvGrpSpPr/>
          <p:nvPr/>
        </p:nvGrpSpPr>
        <p:grpSpPr>
          <a:xfrm>
            <a:off x="8297827" y="3612243"/>
            <a:ext cx="3078976" cy="721810"/>
            <a:chOff x="8562479" y="4048451"/>
            <a:chExt cx="2686546" cy="629812"/>
          </a:xfrm>
        </p:grpSpPr>
        <p:sp>
          <p:nvSpPr>
            <p:cNvPr id="117" name="Shape 115"/>
            <p:cNvSpPr/>
            <p:nvPr/>
          </p:nvSpPr>
          <p:spPr>
            <a:xfrm flipV="1">
              <a:off x="8595282" y="4133738"/>
              <a:ext cx="308346" cy="196816"/>
            </a:xfrm>
            <a:prstGeom prst="line">
              <a:avLst/>
            </a:prstGeom>
            <a:noFill/>
            <a:ln w="6350">
              <a:solidFill>
                <a:schemeClr val="tx1">
                  <a:lumMod val="60000"/>
                  <a:lumOff val="40000"/>
                </a:schemeClr>
              </a:solidFill>
              <a:prstDash val="solid"/>
            </a:ln>
          </p:spPr>
          <p:txBody>
            <a:bodyPr/>
            <a:lstStyle/>
            <a:p>
              <a:endParaRPr lang="en-US"/>
            </a:p>
          </p:txBody>
        </p:sp>
        <p:sp>
          <p:nvSpPr>
            <p:cNvPr id="118" name="Shape 116"/>
            <p:cNvSpPr/>
            <p:nvPr/>
          </p:nvSpPr>
          <p:spPr>
            <a:xfrm>
              <a:off x="8595282" y="4330554"/>
              <a:ext cx="229619" cy="229619"/>
            </a:xfrm>
            <a:prstGeom prst="line">
              <a:avLst/>
            </a:prstGeom>
            <a:noFill/>
            <a:ln w="6350">
              <a:solidFill>
                <a:schemeClr val="tx1">
                  <a:lumMod val="60000"/>
                  <a:lumOff val="40000"/>
                </a:schemeClr>
              </a:solidFill>
              <a:prstDash val="solid"/>
            </a:ln>
          </p:spPr>
          <p:txBody>
            <a:bodyPr/>
            <a:lstStyle/>
            <a:p>
              <a:endParaRPr lang="en-US"/>
            </a:p>
          </p:txBody>
        </p:sp>
        <p:sp>
          <p:nvSpPr>
            <p:cNvPr id="119" name="Shape 117"/>
            <p:cNvSpPr/>
            <p:nvPr/>
          </p:nvSpPr>
          <p:spPr>
            <a:xfrm>
              <a:off x="8903628" y="4133738"/>
              <a:ext cx="314906" cy="183695"/>
            </a:xfrm>
            <a:prstGeom prst="line">
              <a:avLst/>
            </a:prstGeom>
            <a:noFill/>
            <a:ln w="6350">
              <a:solidFill>
                <a:schemeClr val="tx1">
                  <a:lumMod val="60000"/>
                  <a:lumOff val="40000"/>
                </a:schemeClr>
              </a:solidFill>
              <a:prstDash val="solid"/>
            </a:ln>
          </p:spPr>
          <p:txBody>
            <a:bodyPr/>
            <a:lstStyle/>
            <a:p>
              <a:endParaRPr lang="en-US"/>
            </a:p>
          </p:txBody>
        </p:sp>
        <p:sp>
          <p:nvSpPr>
            <p:cNvPr id="120" name="Shape 118"/>
            <p:cNvSpPr/>
            <p:nvPr/>
          </p:nvSpPr>
          <p:spPr>
            <a:xfrm flipV="1">
              <a:off x="8824901" y="4317433"/>
              <a:ext cx="393633" cy="242740"/>
            </a:xfrm>
            <a:prstGeom prst="line">
              <a:avLst/>
            </a:prstGeom>
            <a:noFill/>
            <a:ln w="6350">
              <a:solidFill>
                <a:schemeClr val="tx1">
                  <a:lumMod val="60000"/>
                  <a:lumOff val="40000"/>
                </a:schemeClr>
              </a:solidFill>
              <a:prstDash val="solid"/>
            </a:ln>
          </p:spPr>
          <p:txBody>
            <a:bodyPr/>
            <a:lstStyle/>
            <a:p>
              <a:endParaRPr lang="en-US"/>
            </a:p>
          </p:txBody>
        </p:sp>
        <p:sp>
          <p:nvSpPr>
            <p:cNvPr id="121" name="Shape 119"/>
            <p:cNvSpPr/>
            <p:nvPr/>
          </p:nvSpPr>
          <p:spPr>
            <a:xfrm>
              <a:off x="9218534" y="4317433"/>
              <a:ext cx="446118" cy="91848"/>
            </a:xfrm>
            <a:prstGeom prst="line">
              <a:avLst/>
            </a:prstGeom>
            <a:noFill/>
            <a:ln w="6350">
              <a:solidFill>
                <a:schemeClr val="tx1">
                  <a:lumMod val="60000"/>
                  <a:lumOff val="40000"/>
                </a:schemeClr>
              </a:solidFill>
              <a:prstDash val="solid"/>
            </a:ln>
          </p:spPr>
          <p:txBody>
            <a:bodyPr/>
            <a:lstStyle/>
            <a:p>
              <a:endParaRPr lang="en-US"/>
            </a:p>
          </p:txBody>
        </p:sp>
        <p:sp>
          <p:nvSpPr>
            <p:cNvPr id="122" name="Shape 120"/>
            <p:cNvSpPr/>
            <p:nvPr/>
          </p:nvSpPr>
          <p:spPr>
            <a:xfrm flipV="1">
              <a:off x="9362866" y="4409281"/>
              <a:ext cx="301785" cy="236180"/>
            </a:xfrm>
            <a:prstGeom prst="line">
              <a:avLst/>
            </a:prstGeom>
            <a:noFill/>
            <a:ln w="6350">
              <a:solidFill>
                <a:schemeClr val="tx1">
                  <a:lumMod val="60000"/>
                  <a:lumOff val="40000"/>
                </a:schemeClr>
              </a:solidFill>
              <a:prstDash val="solid"/>
            </a:ln>
          </p:spPr>
          <p:txBody>
            <a:bodyPr/>
            <a:lstStyle/>
            <a:p>
              <a:endParaRPr lang="en-US"/>
            </a:p>
          </p:txBody>
        </p:sp>
        <p:sp>
          <p:nvSpPr>
            <p:cNvPr id="123" name="Shape 121"/>
            <p:cNvSpPr/>
            <p:nvPr/>
          </p:nvSpPr>
          <p:spPr>
            <a:xfrm>
              <a:off x="9559683" y="4081254"/>
              <a:ext cx="104969" cy="328027"/>
            </a:xfrm>
            <a:prstGeom prst="line">
              <a:avLst/>
            </a:prstGeom>
            <a:noFill/>
            <a:ln w="6350">
              <a:solidFill>
                <a:schemeClr val="tx1">
                  <a:lumMod val="60000"/>
                  <a:lumOff val="40000"/>
                </a:schemeClr>
              </a:solidFill>
              <a:prstDash val="solid"/>
            </a:ln>
          </p:spPr>
          <p:txBody>
            <a:bodyPr/>
            <a:lstStyle/>
            <a:p>
              <a:endParaRPr lang="en-US"/>
            </a:p>
          </p:txBody>
        </p:sp>
        <p:sp>
          <p:nvSpPr>
            <p:cNvPr id="124" name="Shape 122"/>
            <p:cNvSpPr/>
            <p:nvPr/>
          </p:nvSpPr>
          <p:spPr>
            <a:xfrm>
              <a:off x="9664652" y="4409281"/>
              <a:ext cx="341149" cy="118090"/>
            </a:xfrm>
            <a:prstGeom prst="line">
              <a:avLst/>
            </a:prstGeom>
            <a:noFill/>
            <a:ln w="6350">
              <a:solidFill>
                <a:schemeClr val="tx1">
                  <a:lumMod val="60000"/>
                  <a:lumOff val="40000"/>
                </a:schemeClr>
              </a:solidFill>
              <a:prstDash val="solid"/>
            </a:ln>
          </p:spPr>
          <p:txBody>
            <a:bodyPr/>
            <a:lstStyle/>
            <a:p>
              <a:endParaRPr lang="en-US"/>
            </a:p>
          </p:txBody>
        </p:sp>
        <p:sp>
          <p:nvSpPr>
            <p:cNvPr id="125" name="Shape 123"/>
            <p:cNvSpPr/>
            <p:nvPr/>
          </p:nvSpPr>
          <p:spPr>
            <a:xfrm>
              <a:off x="9559683" y="4081254"/>
              <a:ext cx="610131" cy="104969"/>
            </a:xfrm>
            <a:prstGeom prst="line">
              <a:avLst/>
            </a:prstGeom>
            <a:noFill/>
            <a:ln w="6350">
              <a:solidFill>
                <a:schemeClr val="tx1">
                  <a:lumMod val="60000"/>
                  <a:lumOff val="40000"/>
                </a:schemeClr>
              </a:solidFill>
              <a:prstDash val="solid"/>
            </a:ln>
          </p:spPr>
          <p:txBody>
            <a:bodyPr/>
            <a:lstStyle/>
            <a:p>
              <a:endParaRPr lang="en-US"/>
            </a:p>
          </p:txBody>
        </p:sp>
        <p:sp>
          <p:nvSpPr>
            <p:cNvPr id="126" name="Shape 124"/>
            <p:cNvSpPr/>
            <p:nvPr/>
          </p:nvSpPr>
          <p:spPr>
            <a:xfrm>
              <a:off x="9218534" y="4317433"/>
              <a:ext cx="144332" cy="328027"/>
            </a:xfrm>
            <a:prstGeom prst="line">
              <a:avLst/>
            </a:prstGeom>
            <a:noFill/>
            <a:ln w="6350">
              <a:solidFill>
                <a:schemeClr val="tx1">
                  <a:lumMod val="60000"/>
                  <a:lumOff val="40000"/>
                </a:schemeClr>
              </a:solidFill>
              <a:prstDash val="solid"/>
            </a:ln>
          </p:spPr>
          <p:txBody>
            <a:bodyPr/>
            <a:lstStyle/>
            <a:p>
              <a:endParaRPr lang="en-US"/>
            </a:p>
          </p:txBody>
        </p:sp>
        <p:sp>
          <p:nvSpPr>
            <p:cNvPr id="127" name="Shape 125"/>
            <p:cNvSpPr/>
            <p:nvPr/>
          </p:nvSpPr>
          <p:spPr>
            <a:xfrm flipV="1">
              <a:off x="10005800" y="4186222"/>
              <a:ext cx="164014" cy="341148"/>
            </a:xfrm>
            <a:prstGeom prst="line">
              <a:avLst/>
            </a:prstGeom>
            <a:noFill/>
            <a:ln w="6350">
              <a:solidFill>
                <a:schemeClr val="tx1">
                  <a:lumMod val="60000"/>
                  <a:lumOff val="40000"/>
                </a:schemeClr>
              </a:solidFill>
              <a:prstDash val="solid"/>
            </a:ln>
          </p:spPr>
          <p:txBody>
            <a:bodyPr/>
            <a:lstStyle/>
            <a:p>
              <a:endParaRPr lang="en-US"/>
            </a:p>
          </p:txBody>
        </p:sp>
        <p:sp>
          <p:nvSpPr>
            <p:cNvPr id="128" name="Shape 126"/>
            <p:cNvSpPr/>
            <p:nvPr/>
          </p:nvSpPr>
          <p:spPr>
            <a:xfrm flipV="1">
              <a:off x="10005800" y="4461765"/>
              <a:ext cx="492041" cy="65605"/>
            </a:xfrm>
            <a:prstGeom prst="line">
              <a:avLst/>
            </a:prstGeom>
            <a:noFill/>
            <a:ln w="6350">
              <a:solidFill>
                <a:schemeClr val="tx1">
                  <a:lumMod val="60000"/>
                  <a:lumOff val="40000"/>
                </a:schemeClr>
              </a:solidFill>
              <a:prstDash val="solid"/>
            </a:ln>
          </p:spPr>
          <p:txBody>
            <a:bodyPr/>
            <a:lstStyle/>
            <a:p>
              <a:endParaRPr lang="en-US"/>
            </a:p>
          </p:txBody>
        </p:sp>
        <p:sp>
          <p:nvSpPr>
            <p:cNvPr id="129" name="Shape 127"/>
            <p:cNvSpPr/>
            <p:nvPr/>
          </p:nvSpPr>
          <p:spPr>
            <a:xfrm flipV="1">
              <a:off x="10169814" y="4133738"/>
              <a:ext cx="524844" cy="52484"/>
            </a:xfrm>
            <a:prstGeom prst="line">
              <a:avLst/>
            </a:prstGeom>
            <a:noFill/>
            <a:ln w="6350">
              <a:solidFill>
                <a:schemeClr val="tx1">
                  <a:lumMod val="60000"/>
                  <a:lumOff val="40000"/>
                </a:schemeClr>
              </a:solidFill>
              <a:prstDash val="solid"/>
            </a:ln>
          </p:spPr>
          <p:txBody>
            <a:bodyPr/>
            <a:lstStyle/>
            <a:p>
              <a:endParaRPr lang="en-US"/>
            </a:p>
          </p:txBody>
        </p:sp>
        <p:sp>
          <p:nvSpPr>
            <p:cNvPr id="130" name="Shape 128"/>
            <p:cNvSpPr/>
            <p:nvPr/>
          </p:nvSpPr>
          <p:spPr>
            <a:xfrm flipV="1">
              <a:off x="10497842" y="4409281"/>
              <a:ext cx="459239" cy="52484"/>
            </a:xfrm>
            <a:prstGeom prst="line">
              <a:avLst/>
            </a:prstGeom>
            <a:noFill/>
            <a:ln w="6350">
              <a:solidFill>
                <a:schemeClr val="tx1">
                  <a:lumMod val="60000"/>
                  <a:lumOff val="40000"/>
                </a:schemeClr>
              </a:solidFill>
              <a:prstDash val="solid"/>
            </a:ln>
          </p:spPr>
          <p:txBody>
            <a:bodyPr/>
            <a:lstStyle/>
            <a:p>
              <a:endParaRPr lang="en-US"/>
            </a:p>
          </p:txBody>
        </p:sp>
        <p:sp>
          <p:nvSpPr>
            <p:cNvPr id="131" name="Shape 129"/>
            <p:cNvSpPr/>
            <p:nvPr/>
          </p:nvSpPr>
          <p:spPr>
            <a:xfrm>
              <a:off x="10694658" y="4133738"/>
              <a:ext cx="262422" cy="275543"/>
            </a:xfrm>
            <a:prstGeom prst="line">
              <a:avLst/>
            </a:prstGeom>
            <a:noFill/>
            <a:ln w="6350">
              <a:solidFill>
                <a:schemeClr val="tx1">
                  <a:lumMod val="60000"/>
                  <a:lumOff val="40000"/>
                </a:schemeClr>
              </a:solidFill>
              <a:prstDash val="solid"/>
            </a:ln>
          </p:spPr>
          <p:txBody>
            <a:bodyPr/>
            <a:lstStyle/>
            <a:p>
              <a:endParaRPr lang="en-US"/>
            </a:p>
          </p:txBody>
        </p:sp>
        <p:sp>
          <p:nvSpPr>
            <p:cNvPr id="132" name="Shape 130"/>
            <p:cNvSpPr/>
            <p:nvPr/>
          </p:nvSpPr>
          <p:spPr>
            <a:xfrm flipV="1">
              <a:off x="10957080" y="4199343"/>
              <a:ext cx="262422" cy="209937"/>
            </a:xfrm>
            <a:prstGeom prst="line">
              <a:avLst/>
            </a:prstGeom>
            <a:noFill/>
            <a:ln w="6350">
              <a:solidFill>
                <a:schemeClr val="tx1">
                  <a:lumMod val="60000"/>
                  <a:lumOff val="40000"/>
                </a:schemeClr>
              </a:solidFill>
              <a:prstDash val="solid"/>
            </a:ln>
          </p:spPr>
          <p:txBody>
            <a:bodyPr/>
            <a:lstStyle/>
            <a:p>
              <a:endParaRPr lang="en-US"/>
            </a:p>
          </p:txBody>
        </p:sp>
        <p:sp>
          <p:nvSpPr>
            <p:cNvPr id="133" name="Shape 131"/>
            <p:cNvSpPr/>
            <p:nvPr/>
          </p:nvSpPr>
          <p:spPr>
            <a:xfrm flipV="1">
              <a:off x="10497842" y="4199343"/>
              <a:ext cx="721661" cy="262422"/>
            </a:xfrm>
            <a:prstGeom prst="line">
              <a:avLst/>
            </a:prstGeom>
            <a:noFill/>
            <a:ln w="6350">
              <a:solidFill>
                <a:schemeClr val="tx1">
                  <a:lumMod val="60000"/>
                  <a:lumOff val="40000"/>
                </a:schemeClr>
              </a:solidFill>
              <a:prstDash val="solid"/>
            </a:ln>
          </p:spPr>
          <p:txBody>
            <a:bodyPr/>
            <a:lstStyle/>
            <a:p>
              <a:endParaRPr lang="en-US"/>
            </a:p>
          </p:txBody>
        </p:sp>
        <p:sp>
          <p:nvSpPr>
            <p:cNvPr id="134" name="Shape 132"/>
            <p:cNvSpPr/>
            <p:nvPr/>
          </p:nvSpPr>
          <p:spPr>
            <a:xfrm flipV="1">
              <a:off x="8903628" y="4081254"/>
              <a:ext cx="656055" cy="52484"/>
            </a:xfrm>
            <a:prstGeom prst="line">
              <a:avLst/>
            </a:prstGeom>
            <a:noFill/>
            <a:ln w="6350">
              <a:solidFill>
                <a:schemeClr val="tx1">
                  <a:lumMod val="60000"/>
                  <a:lumOff val="40000"/>
                </a:schemeClr>
              </a:solidFill>
              <a:prstDash val="solid"/>
            </a:ln>
          </p:spPr>
          <p:txBody>
            <a:bodyPr/>
            <a:lstStyle/>
            <a:p>
              <a:endParaRPr lang="en-US"/>
            </a:p>
          </p:txBody>
        </p:sp>
        <p:sp>
          <p:nvSpPr>
            <p:cNvPr id="135" name="Shape 133"/>
            <p:cNvSpPr/>
            <p:nvPr/>
          </p:nvSpPr>
          <p:spPr>
            <a:xfrm>
              <a:off x="8562479" y="4297752"/>
              <a:ext cx="65606" cy="65605"/>
            </a:xfrm>
            <a:prstGeom prst="ellipse">
              <a:avLst/>
            </a:prstGeom>
            <a:solidFill>
              <a:schemeClr val="accent1"/>
            </a:solidFill>
            <a:ln/>
          </p:spPr>
          <p:txBody>
            <a:bodyPr/>
            <a:lstStyle/>
            <a:p>
              <a:endParaRPr lang="en-US"/>
            </a:p>
          </p:txBody>
        </p:sp>
        <p:sp>
          <p:nvSpPr>
            <p:cNvPr id="136" name="Shape 134"/>
            <p:cNvSpPr/>
            <p:nvPr/>
          </p:nvSpPr>
          <p:spPr>
            <a:xfrm>
              <a:off x="8867545" y="4097655"/>
              <a:ext cx="72166" cy="72166"/>
            </a:xfrm>
            <a:prstGeom prst="ellipse">
              <a:avLst/>
            </a:prstGeom>
            <a:solidFill>
              <a:schemeClr val="accent1">
                <a:lumMod val="40000"/>
                <a:lumOff val="60000"/>
              </a:schemeClr>
            </a:solidFill>
            <a:ln/>
          </p:spPr>
          <p:txBody>
            <a:bodyPr/>
            <a:lstStyle/>
            <a:p>
              <a:endParaRPr lang="en-US"/>
            </a:p>
          </p:txBody>
        </p:sp>
        <p:sp>
          <p:nvSpPr>
            <p:cNvPr id="137" name="Shape 135"/>
            <p:cNvSpPr/>
            <p:nvPr/>
          </p:nvSpPr>
          <p:spPr>
            <a:xfrm>
              <a:off x="8792098" y="4527371"/>
              <a:ext cx="65606" cy="65605"/>
            </a:xfrm>
            <a:prstGeom prst="ellipse">
              <a:avLst/>
            </a:prstGeom>
            <a:solidFill>
              <a:schemeClr val="accent1"/>
            </a:solidFill>
            <a:ln/>
          </p:spPr>
          <p:txBody>
            <a:bodyPr/>
            <a:lstStyle/>
            <a:p>
              <a:endParaRPr lang="en-US"/>
            </a:p>
          </p:txBody>
        </p:sp>
        <p:sp>
          <p:nvSpPr>
            <p:cNvPr id="138" name="Shape 136"/>
            <p:cNvSpPr/>
            <p:nvPr/>
          </p:nvSpPr>
          <p:spPr>
            <a:xfrm>
              <a:off x="9179171" y="4278070"/>
              <a:ext cx="78727" cy="78727"/>
            </a:xfrm>
            <a:prstGeom prst="ellipse">
              <a:avLst/>
            </a:prstGeom>
            <a:solidFill>
              <a:schemeClr val="accent1">
                <a:lumMod val="40000"/>
                <a:lumOff val="60000"/>
              </a:schemeClr>
            </a:solidFill>
            <a:ln/>
          </p:spPr>
          <p:txBody>
            <a:bodyPr/>
            <a:lstStyle/>
            <a:p>
              <a:endParaRPr lang="en-US"/>
            </a:p>
          </p:txBody>
        </p:sp>
        <p:sp>
          <p:nvSpPr>
            <p:cNvPr id="139" name="Shape 137"/>
            <p:cNvSpPr/>
            <p:nvPr/>
          </p:nvSpPr>
          <p:spPr>
            <a:xfrm>
              <a:off x="9330064" y="4612658"/>
              <a:ext cx="65606" cy="65605"/>
            </a:xfrm>
            <a:prstGeom prst="ellipse">
              <a:avLst/>
            </a:prstGeom>
            <a:solidFill>
              <a:schemeClr val="accent1"/>
            </a:solidFill>
            <a:ln/>
          </p:spPr>
          <p:txBody>
            <a:bodyPr/>
            <a:lstStyle/>
            <a:p>
              <a:endParaRPr lang="en-US"/>
            </a:p>
          </p:txBody>
        </p:sp>
        <p:sp>
          <p:nvSpPr>
            <p:cNvPr id="140" name="Shape 138"/>
            <p:cNvSpPr/>
            <p:nvPr/>
          </p:nvSpPr>
          <p:spPr>
            <a:xfrm>
              <a:off x="9618728" y="4363357"/>
              <a:ext cx="91848" cy="91848"/>
            </a:xfrm>
            <a:prstGeom prst="ellipse">
              <a:avLst/>
            </a:prstGeom>
            <a:solidFill>
              <a:schemeClr val="accent1">
                <a:lumMod val="40000"/>
                <a:lumOff val="60000"/>
              </a:schemeClr>
            </a:solidFill>
            <a:ln/>
          </p:spPr>
          <p:txBody>
            <a:bodyPr/>
            <a:lstStyle/>
            <a:p>
              <a:endParaRPr lang="en-US"/>
            </a:p>
          </p:txBody>
        </p:sp>
        <p:sp>
          <p:nvSpPr>
            <p:cNvPr id="141" name="Shape 139"/>
            <p:cNvSpPr/>
            <p:nvPr/>
          </p:nvSpPr>
          <p:spPr>
            <a:xfrm>
              <a:off x="9526880" y="4048451"/>
              <a:ext cx="65606" cy="65605"/>
            </a:xfrm>
            <a:prstGeom prst="ellipse">
              <a:avLst/>
            </a:prstGeom>
            <a:solidFill>
              <a:schemeClr val="accent1"/>
            </a:solidFill>
            <a:ln/>
          </p:spPr>
          <p:txBody>
            <a:bodyPr/>
            <a:lstStyle/>
            <a:p>
              <a:endParaRPr lang="en-US"/>
            </a:p>
          </p:txBody>
        </p:sp>
        <p:sp>
          <p:nvSpPr>
            <p:cNvPr id="142" name="Shape 140"/>
            <p:cNvSpPr/>
            <p:nvPr/>
          </p:nvSpPr>
          <p:spPr>
            <a:xfrm>
              <a:off x="9969717" y="4491288"/>
              <a:ext cx="72166" cy="72166"/>
            </a:xfrm>
            <a:prstGeom prst="ellipse">
              <a:avLst/>
            </a:prstGeom>
            <a:solidFill>
              <a:schemeClr val="accent1">
                <a:lumMod val="40000"/>
                <a:lumOff val="60000"/>
              </a:schemeClr>
            </a:solidFill>
            <a:ln/>
          </p:spPr>
          <p:txBody>
            <a:bodyPr/>
            <a:lstStyle/>
            <a:p>
              <a:endParaRPr lang="en-US"/>
            </a:p>
          </p:txBody>
        </p:sp>
        <p:sp>
          <p:nvSpPr>
            <p:cNvPr id="143" name="Shape 141"/>
            <p:cNvSpPr/>
            <p:nvPr/>
          </p:nvSpPr>
          <p:spPr>
            <a:xfrm>
              <a:off x="10137011" y="4153420"/>
              <a:ext cx="65606" cy="65605"/>
            </a:xfrm>
            <a:prstGeom prst="ellipse">
              <a:avLst/>
            </a:prstGeom>
            <a:solidFill>
              <a:schemeClr val="accent1"/>
            </a:solidFill>
            <a:ln/>
          </p:spPr>
          <p:txBody>
            <a:bodyPr/>
            <a:lstStyle/>
            <a:p>
              <a:endParaRPr lang="en-US"/>
            </a:p>
          </p:txBody>
        </p:sp>
        <p:sp>
          <p:nvSpPr>
            <p:cNvPr id="144" name="Shape 142"/>
            <p:cNvSpPr/>
            <p:nvPr/>
          </p:nvSpPr>
          <p:spPr>
            <a:xfrm>
              <a:off x="10461759" y="4425682"/>
              <a:ext cx="72166" cy="72166"/>
            </a:xfrm>
            <a:prstGeom prst="ellipse">
              <a:avLst/>
            </a:prstGeom>
            <a:solidFill>
              <a:schemeClr val="accent1">
                <a:lumMod val="40000"/>
                <a:lumOff val="60000"/>
              </a:schemeClr>
            </a:solidFill>
            <a:ln/>
          </p:spPr>
          <p:txBody>
            <a:bodyPr/>
            <a:lstStyle/>
            <a:p>
              <a:endParaRPr lang="en-US"/>
            </a:p>
          </p:txBody>
        </p:sp>
        <p:sp>
          <p:nvSpPr>
            <p:cNvPr id="145" name="Shape 143"/>
            <p:cNvSpPr/>
            <p:nvPr/>
          </p:nvSpPr>
          <p:spPr>
            <a:xfrm>
              <a:off x="10661856" y="4100935"/>
              <a:ext cx="65606" cy="65605"/>
            </a:xfrm>
            <a:prstGeom prst="ellipse">
              <a:avLst/>
            </a:prstGeom>
            <a:solidFill>
              <a:schemeClr val="accent1"/>
            </a:solidFill>
            <a:ln/>
          </p:spPr>
          <p:txBody>
            <a:bodyPr/>
            <a:lstStyle/>
            <a:p>
              <a:endParaRPr lang="en-US"/>
            </a:p>
          </p:txBody>
        </p:sp>
        <p:sp>
          <p:nvSpPr>
            <p:cNvPr id="146" name="Shape 144"/>
            <p:cNvSpPr/>
            <p:nvPr/>
          </p:nvSpPr>
          <p:spPr>
            <a:xfrm>
              <a:off x="10917717" y="4369918"/>
              <a:ext cx="78727" cy="78727"/>
            </a:xfrm>
            <a:prstGeom prst="ellipse">
              <a:avLst/>
            </a:prstGeom>
            <a:solidFill>
              <a:schemeClr val="accent1">
                <a:lumMod val="40000"/>
                <a:lumOff val="60000"/>
              </a:schemeClr>
            </a:solidFill>
            <a:ln/>
          </p:spPr>
          <p:txBody>
            <a:bodyPr/>
            <a:lstStyle/>
            <a:p>
              <a:endParaRPr lang="en-US"/>
            </a:p>
          </p:txBody>
        </p:sp>
        <p:sp>
          <p:nvSpPr>
            <p:cNvPr id="147" name="Shape 145"/>
            <p:cNvSpPr/>
            <p:nvPr/>
          </p:nvSpPr>
          <p:spPr>
            <a:xfrm>
              <a:off x="11189980" y="4169821"/>
              <a:ext cx="59045" cy="59045"/>
            </a:xfrm>
            <a:prstGeom prst="ellipse">
              <a:avLst/>
            </a:prstGeom>
            <a:solidFill>
              <a:schemeClr val="accent1"/>
            </a:solidFill>
            <a:ln/>
          </p:spPr>
          <p:txBody>
            <a:bodyPr/>
            <a:lstStyle/>
            <a:p>
              <a:endParaRPr lang="en-US"/>
            </a:p>
          </p:txBody>
        </p:sp>
      </p:grpSp>
      <p:sp>
        <p:nvSpPr>
          <p:cNvPr id="187" name="Rectangle: Rounded Corners 186">
            <a:extLst>
              <a:ext uri="{FF2B5EF4-FFF2-40B4-BE49-F238E27FC236}">
                <a16:creationId xmlns:a16="http://schemas.microsoft.com/office/drawing/2014/main" id="{28F91219-5A0C-66FC-B01A-2819CAF0BFA8}"/>
              </a:ext>
            </a:extLst>
          </p:cNvPr>
          <p:cNvSpPr/>
          <p:nvPr/>
        </p:nvSpPr>
        <p:spPr bwMode="auto">
          <a:xfrm>
            <a:off x="8282731" y="2755447"/>
            <a:ext cx="3109170" cy="406854"/>
          </a:xfrm>
          <a:prstGeom prst="roundRect">
            <a:avLst>
              <a:gd name="adj" fmla="val 14574"/>
            </a:avLst>
          </a:prstGeom>
          <a:gradFill flip="none" rotWithShape="1">
            <a:gsLst>
              <a:gs pos="0">
                <a:srgbClr val="5EBDEB"/>
              </a:gs>
              <a:gs pos="94000">
                <a:srgbClr val="ADDEF2"/>
              </a:gs>
            </a:gsLst>
            <a:lin ang="16200000" scaled="0"/>
            <a:tileRect/>
          </a:gradFill>
          <a:ln>
            <a:noFill/>
          </a:ln>
          <a:effectLst>
            <a:innerShdw blurRad="127000">
              <a:srgbClr val="FFFFFF"/>
            </a:inn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Aft>
                <a:spcPts val="600"/>
              </a:spcAft>
            </a:pPr>
            <a:r>
              <a:rPr lang="en-IN" sz="1400">
                <a:solidFill>
                  <a:schemeClr val="tx1"/>
                </a:solidFill>
                <a:latin typeface="Segoe Sans Display Semibold" pitchFamily="2" charset="0"/>
                <a:cs typeface="Segoe Sans Display Semibold" pitchFamily="2" charset="0"/>
              </a:rPr>
              <a:t>What you observe</a:t>
            </a:r>
          </a:p>
        </p:txBody>
      </p:sp>
      <p:sp>
        <p:nvSpPr>
          <p:cNvPr id="189" name="Text 146">
            <a:extLst>
              <a:ext uri="{FF2B5EF4-FFF2-40B4-BE49-F238E27FC236}">
                <a16:creationId xmlns:a16="http://schemas.microsoft.com/office/drawing/2014/main" id="{0EA0FD0A-ECF4-C0CE-081F-4141BCBF0C9F}"/>
              </a:ext>
            </a:extLst>
          </p:cNvPr>
          <p:cNvSpPr/>
          <p:nvPr/>
        </p:nvSpPr>
        <p:spPr>
          <a:xfrm>
            <a:off x="8346232" y="4808982"/>
            <a:ext cx="2982168" cy="861774"/>
          </a:xfrm>
          <a:prstGeom prst="rect">
            <a:avLst/>
          </a:prstGeom>
          <a:noFill/>
          <a:ln/>
        </p:spPr>
        <p:txBody>
          <a:bodyPr wrap="square" lIns="0" tIns="0" rIns="0" bIns="0" rtlCol="0" anchor="t">
            <a:spAutoFit/>
          </a:bodyPr>
          <a:lstStyle/>
          <a:p>
            <a:pPr marL="0" indent="0">
              <a:buNone/>
            </a:pPr>
            <a:r>
              <a:rPr lang="en-US" sz="1400">
                <a:solidFill>
                  <a:schemeClr val="accent1"/>
                </a:solidFill>
                <a:latin typeface="+mj-lt"/>
                <a:ea typeface="Segoe UI" pitchFamily="34" charset="-122"/>
                <a:cs typeface="Segoe UI" pitchFamily="34" charset="-120"/>
              </a:rPr>
              <a:t>Two altitudes </a:t>
            </a:r>
            <a:r>
              <a:rPr lang="en-US" sz="1400" b="1">
                <a:ea typeface="Segoe UI" pitchFamily="34" charset="-122"/>
                <a:cs typeface="Segoe UI" pitchFamily="34" charset="-120"/>
              </a:rPr>
              <a:t>— </a:t>
            </a:r>
            <a:r>
              <a:rPr lang="en-US" sz="1400">
                <a:ea typeface="Segoe UI" pitchFamily="34" charset="-122"/>
                <a:cs typeface="Segoe UI" pitchFamily="34" charset="-120"/>
              </a:rPr>
              <a:t>the whole fleet at-a-glance, and any single agent in detail: Its data, tools, MCPs, and APIs. Across Cloud, Endpoint, and Network.</a:t>
            </a:r>
            <a:endParaRPr lang="en-US" sz="1400"/>
          </a:p>
        </p:txBody>
      </p:sp>
      <p:sp>
        <p:nvSpPr>
          <p:cNvPr id="192" name="TextBox 191">
            <a:extLst>
              <a:ext uri="{FF2B5EF4-FFF2-40B4-BE49-F238E27FC236}">
                <a16:creationId xmlns:a16="http://schemas.microsoft.com/office/drawing/2014/main" id="{B57A7AC4-71E4-456C-EFE4-25C0DE6B81E4}"/>
              </a:ext>
            </a:extLst>
          </p:cNvPr>
          <p:cNvSpPr txBox="1"/>
          <p:nvPr/>
        </p:nvSpPr>
        <p:spPr>
          <a:xfrm>
            <a:off x="588263" y="6407446"/>
            <a:ext cx="3837004" cy="123111"/>
          </a:xfrm>
          <a:prstGeom prst="rect">
            <a:avLst/>
          </a:prstGeom>
          <a:noFill/>
        </p:spPr>
        <p:txBody>
          <a:bodyPr wrap="square" lIns="0" tIns="0" rIns="0" bIns="0" rtlCol="0" anchor="b">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800" b="0" u="none" strike="noStrike" kern="1200" cap="none" normalizeH="0" baseline="0" noProof="0">
                <a:ln>
                  <a:noFill/>
                </a:ln>
                <a:solidFill>
                  <a:schemeClr val="tx2"/>
                </a:solidFill>
                <a:effectLst/>
                <a:uLnTx/>
                <a:uFillTx/>
                <a:ea typeface="+mn-ea"/>
                <a:cs typeface="Segoe UI Light"/>
              </a:rPr>
              <a:t>Microsoft · Part 1 · The setup</a:t>
            </a:r>
          </a:p>
        </p:txBody>
      </p:sp>
      <p:sp>
        <p:nvSpPr>
          <p:cNvPr id="194" name="Text 159">
            <a:extLst>
              <a:ext uri="{FF2B5EF4-FFF2-40B4-BE49-F238E27FC236}">
                <a16:creationId xmlns:a16="http://schemas.microsoft.com/office/drawing/2014/main" id="{EBC2BA44-BA06-CEA7-C73C-D21ABCF76BB3}"/>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What is Agent observability</a:t>
            </a:r>
          </a:p>
        </p:txBody>
      </p:sp>
      <p:sp>
        <p:nvSpPr>
          <p:cNvPr id="4" name="Graphic 2">
            <a:extLst>
              <a:ext uri="{FF2B5EF4-FFF2-40B4-BE49-F238E27FC236}">
                <a16:creationId xmlns:a16="http://schemas.microsoft.com/office/drawing/2014/main" id="{D6D5E167-DC52-58FD-A696-42FB24FBEAB6}"/>
              </a:ext>
            </a:extLst>
          </p:cNvPr>
          <p:cNvSpPr/>
          <p:nvPr/>
        </p:nvSpPr>
        <p:spPr>
          <a:xfrm>
            <a:off x="1014949" y="3200179"/>
            <a:ext cx="200025" cy="171449"/>
          </a:xfrm>
          <a:custGeom>
            <a:avLst/>
            <a:gdLst>
              <a:gd name="csX0" fmla="*/ 9525 w 200025"/>
              <a:gd name="csY0" fmla="*/ 30956 h 171449"/>
              <a:gd name="csX1" fmla="*/ 40481 w 200025"/>
              <a:gd name="csY1" fmla="*/ 0 h 171449"/>
              <a:gd name="csX2" fmla="*/ 169069 w 200025"/>
              <a:gd name="csY2" fmla="*/ 0 h 171449"/>
              <a:gd name="csX3" fmla="*/ 200025 w 200025"/>
              <a:gd name="csY3" fmla="*/ 30956 h 171449"/>
              <a:gd name="csX4" fmla="*/ 200025 w 200025"/>
              <a:gd name="csY4" fmla="*/ 121444 h 171449"/>
              <a:gd name="csX5" fmla="*/ 169069 w 200025"/>
              <a:gd name="csY5" fmla="*/ 152400 h 171449"/>
              <a:gd name="csX6" fmla="*/ 109298 w 200025"/>
              <a:gd name="csY6" fmla="*/ 152400 h 171449"/>
              <a:gd name="csX7" fmla="*/ 89776 w 200025"/>
              <a:gd name="csY7" fmla="*/ 132878 h 171449"/>
              <a:gd name="csX8" fmla="*/ 95250 w 200025"/>
              <a:gd name="csY8" fmla="*/ 109538 h 171449"/>
              <a:gd name="csX9" fmla="*/ 42863 w 200025"/>
              <a:gd name="csY9" fmla="*/ 57150 h 171449"/>
              <a:gd name="csX10" fmla="*/ 9525 w 200025"/>
              <a:gd name="csY10" fmla="*/ 69125 h 171449"/>
              <a:gd name="csX11" fmla="*/ 9525 w 200025"/>
              <a:gd name="csY11" fmla="*/ 30956 h 171449"/>
              <a:gd name="csX12" fmla="*/ 42863 w 200025"/>
              <a:gd name="csY12" fmla="*/ 152400 h 171449"/>
              <a:gd name="csX13" fmla="*/ 67698 w 200025"/>
              <a:gd name="csY13" fmla="*/ 144476 h 171449"/>
              <a:gd name="csX14" fmla="*/ 92580 w 200025"/>
              <a:gd name="csY14" fmla="*/ 169357 h 171449"/>
              <a:gd name="csX15" fmla="*/ 102682 w 200025"/>
              <a:gd name="csY15" fmla="*/ 169357 h 171449"/>
              <a:gd name="csX16" fmla="*/ 102682 w 200025"/>
              <a:gd name="csY16" fmla="*/ 159255 h 171449"/>
              <a:gd name="csX17" fmla="*/ 77801 w 200025"/>
              <a:gd name="csY17" fmla="*/ 134373 h 171449"/>
              <a:gd name="csX18" fmla="*/ 85725 w 200025"/>
              <a:gd name="csY18" fmla="*/ 109538 h 171449"/>
              <a:gd name="csX19" fmla="*/ 42863 w 200025"/>
              <a:gd name="csY19" fmla="*/ 66675 h 171449"/>
              <a:gd name="csX20" fmla="*/ 0 w 200025"/>
              <a:gd name="csY20" fmla="*/ 109538 h 171449"/>
              <a:gd name="csX21" fmla="*/ 42863 w 200025"/>
              <a:gd name="csY21" fmla="*/ 152400 h 171449"/>
              <a:gd name="csX22" fmla="*/ 42863 w 200025"/>
              <a:gd name="csY22" fmla="*/ 138113 h 171449"/>
              <a:gd name="csX23" fmla="*/ 14288 w 200025"/>
              <a:gd name="csY23" fmla="*/ 109538 h 171449"/>
              <a:gd name="csX24" fmla="*/ 42863 w 200025"/>
              <a:gd name="csY24" fmla="*/ 80963 h 171449"/>
              <a:gd name="csX25" fmla="*/ 71438 w 200025"/>
              <a:gd name="csY25" fmla="*/ 109538 h 171449"/>
              <a:gd name="csX26" fmla="*/ 42863 w 200025"/>
              <a:gd name="csY26" fmla="*/ 138113 h 1714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200025" h="171449">
                <a:moveTo>
                  <a:pt x="9525" y="30956"/>
                </a:moveTo>
                <a:cubicBezTo>
                  <a:pt x="9525" y="13860"/>
                  <a:pt x="23385" y="0"/>
                  <a:pt x="40481" y="0"/>
                </a:cubicBezTo>
                <a:lnTo>
                  <a:pt x="169069" y="0"/>
                </a:lnTo>
                <a:cubicBezTo>
                  <a:pt x="186165" y="0"/>
                  <a:pt x="200025" y="13860"/>
                  <a:pt x="200025" y="30956"/>
                </a:cubicBezTo>
                <a:lnTo>
                  <a:pt x="200025" y="121444"/>
                </a:lnTo>
                <a:cubicBezTo>
                  <a:pt x="200025" y="138540"/>
                  <a:pt x="186165" y="152400"/>
                  <a:pt x="169069" y="152400"/>
                </a:cubicBezTo>
                <a:lnTo>
                  <a:pt x="109298" y="152400"/>
                </a:lnTo>
                <a:lnTo>
                  <a:pt x="89776" y="132878"/>
                </a:lnTo>
                <a:cubicBezTo>
                  <a:pt x="93279" y="125850"/>
                  <a:pt x="95250" y="117924"/>
                  <a:pt x="95250" y="109538"/>
                </a:cubicBezTo>
                <a:cubicBezTo>
                  <a:pt x="95250" y="80604"/>
                  <a:pt x="71795" y="57150"/>
                  <a:pt x="42863" y="57150"/>
                </a:cubicBezTo>
                <a:cubicBezTo>
                  <a:pt x="30198" y="57150"/>
                  <a:pt x="18583" y="61644"/>
                  <a:pt x="9525" y="69125"/>
                </a:cubicBezTo>
                <a:lnTo>
                  <a:pt x="9525" y="30956"/>
                </a:lnTo>
                <a:close/>
                <a:moveTo>
                  <a:pt x="42863" y="152400"/>
                </a:moveTo>
                <a:cubicBezTo>
                  <a:pt x="52120" y="152400"/>
                  <a:pt x="60691" y="149465"/>
                  <a:pt x="67698" y="144476"/>
                </a:cubicBezTo>
                <a:lnTo>
                  <a:pt x="92580" y="169357"/>
                </a:lnTo>
                <a:cubicBezTo>
                  <a:pt x="95370" y="172147"/>
                  <a:pt x="99892" y="172147"/>
                  <a:pt x="102682" y="169357"/>
                </a:cubicBezTo>
                <a:cubicBezTo>
                  <a:pt x="105472" y="166567"/>
                  <a:pt x="105472" y="162045"/>
                  <a:pt x="102682" y="159255"/>
                </a:cubicBezTo>
                <a:lnTo>
                  <a:pt x="77801" y="134373"/>
                </a:lnTo>
                <a:cubicBezTo>
                  <a:pt x="82790" y="127366"/>
                  <a:pt x="85725" y="118795"/>
                  <a:pt x="85725" y="109538"/>
                </a:cubicBezTo>
                <a:cubicBezTo>
                  <a:pt x="85725" y="85865"/>
                  <a:pt x="66535" y="66675"/>
                  <a:pt x="42863" y="66675"/>
                </a:cubicBezTo>
                <a:cubicBezTo>
                  <a:pt x="19190" y="66675"/>
                  <a:pt x="0" y="85865"/>
                  <a:pt x="0" y="109538"/>
                </a:cubicBezTo>
                <a:cubicBezTo>
                  <a:pt x="0" y="133210"/>
                  <a:pt x="19190" y="152400"/>
                  <a:pt x="42863" y="152400"/>
                </a:cubicBezTo>
                <a:close/>
                <a:moveTo>
                  <a:pt x="42863" y="138113"/>
                </a:moveTo>
                <a:cubicBezTo>
                  <a:pt x="27081" y="138113"/>
                  <a:pt x="14288" y="125319"/>
                  <a:pt x="14288" y="109538"/>
                </a:cubicBezTo>
                <a:cubicBezTo>
                  <a:pt x="14288" y="93756"/>
                  <a:pt x="27081" y="80963"/>
                  <a:pt x="42863" y="80963"/>
                </a:cubicBezTo>
                <a:cubicBezTo>
                  <a:pt x="58644" y="80963"/>
                  <a:pt x="71438" y="93756"/>
                  <a:pt x="71438" y="109538"/>
                </a:cubicBezTo>
                <a:cubicBezTo>
                  <a:pt x="71438" y="125319"/>
                  <a:pt x="58644" y="138113"/>
                  <a:pt x="42863" y="138113"/>
                </a:cubicBezTo>
                <a:close/>
              </a:path>
            </a:pathLst>
          </a:custGeom>
          <a:solidFill>
            <a:schemeClr val="tx1"/>
          </a:solidFill>
          <a:ln w="9525" cap="flat">
            <a:noFill/>
            <a:prstDash val="solid"/>
            <a:miter/>
          </a:ln>
        </p:spPr>
        <p:txBody>
          <a:bodyPr/>
          <a:lstStyle/>
          <a:p>
            <a:endParaRPr lang="en-US"/>
          </a:p>
        </p:txBody>
      </p:sp>
      <p:sp>
        <p:nvSpPr>
          <p:cNvPr id="8" name="Graphic 6">
            <a:extLst>
              <a:ext uri="{FF2B5EF4-FFF2-40B4-BE49-F238E27FC236}">
                <a16:creationId xmlns:a16="http://schemas.microsoft.com/office/drawing/2014/main" id="{9544DEB5-F224-0B89-1EAF-C7422A738A71}"/>
              </a:ext>
            </a:extLst>
          </p:cNvPr>
          <p:cNvSpPr/>
          <p:nvPr/>
        </p:nvSpPr>
        <p:spPr>
          <a:xfrm>
            <a:off x="1038761" y="4310857"/>
            <a:ext cx="152400" cy="190500"/>
          </a:xfrm>
          <a:custGeom>
            <a:avLst/>
            <a:gdLst>
              <a:gd name="csX0" fmla="*/ 76200 w 152400"/>
              <a:gd name="csY0" fmla="*/ 57150 h 190500"/>
              <a:gd name="csX1" fmla="*/ 76200 w 152400"/>
              <a:gd name="csY1" fmla="*/ 0 h 190500"/>
              <a:gd name="csX2" fmla="*/ 19050 w 152400"/>
              <a:gd name="csY2" fmla="*/ 0 h 190500"/>
              <a:gd name="csX3" fmla="*/ 0 w 152400"/>
              <a:gd name="csY3" fmla="*/ 19050 h 190500"/>
              <a:gd name="csX4" fmla="*/ 0 w 152400"/>
              <a:gd name="csY4" fmla="*/ 171450 h 190500"/>
              <a:gd name="csX5" fmla="*/ 19050 w 152400"/>
              <a:gd name="csY5" fmla="*/ 190500 h 190500"/>
              <a:gd name="csX6" fmla="*/ 133350 w 152400"/>
              <a:gd name="csY6" fmla="*/ 190500 h 190500"/>
              <a:gd name="csX7" fmla="*/ 152400 w 152400"/>
              <a:gd name="csY7" fmla="*/ 171450 h 190500"/>
              <a:gd name="csX8" fmla="*/ 152400 w 152400"/>
              <a:gd name="csY8" fmla="*/ 76200 h 190500"/>
              <a:gd name="csX9" fmla="*/ 95250 w 152400"/>
              <a:gd name="csY9" fmla="*/ 76200 h 190500"/>
              <a:gd name="csX10" fmla="*/ 76200 w 152400"/>
              <a:gd name="csY10" fmla="*/ 57150 h 190500"/>
              <a:gd name="csX11" fmla="*/ 40481 w 152400"/>
              <a:gd name="csY11" fmla="*/ 90488 h 190500"/>
              <a:gd name="csX12" fmla="*/ 111919 w 152400"/>
              <a:gd name="csY12" fmla="*/ 90488 h 190500"/>
              <a:gd name="csX13" fmla="*/ 119063 w 152400"/>
              <a:gd name="csY13" fmla="*/ 97631 h 190500"/>
              <a:gd name="csX14" fmla="*/ 111919 w 152400"/>
              <a:gd name="csY14" fmla="*/ 104775 h 190500"/>
              <a:gd name="csX15" fmla="*/ 40481 w 152400"/>
              <a:gd name="csY15" fmla="*/ 104775 h 190500"/>
              <a:gd name="csX16" fmla="*/ 33338 w 152400"/>
              <a:gd name="csY16" fmla="*/ 97631 h 190500"/>
              <a:gd name="csX17" fmla="*/ 40481 w 152400"/>
              <a:gd name="csY17" fmla="*/ 90488 h 190500"/>
              <a:gd name="csX18" fmla="*/ 40481 w 152400"/>
              <a:gd name="csY18" fmla="*/ 116681 h 190500"/>
              <a:gd name="csX19" fmla="*/ 111919 w 152400"/>
              <a:gd name="csY19" fmla="*/ 116681 h 190500"/>
              <a:gd name="csX20" fmla="*/ 119063 w 152400"/>
              <a:gd name="csY20" fmla="*/ 123825 h 190500"/>
              <a:gd name="csX21" fmla="*/ 111919 w 152400"/>
              <a:gd name="csY21" fmla="*/ 130969 h 190500"/>
              <a:gd name="csX22" fmla="*/ 40481 w 152400"/>
              <a:gd name="csY22" fmla="*/ 130969 h 190500"/>
              <a:gd name="csX23" fmla="*/ 33338 w 152400"/>
              <a:gd name="csY23" fmla="*/ 123825 h 190500"/>
              <a:gd name="csX24" fmla="*/ 40481 w 152400"/>
              <a:gd name="csY24" fmla="*/ 116681 h 190500"/>
              <a:gd name="csX25" fmla="*/ 40481 w 152400"/>
              <a:gd name="csY25" fmla="*/ 142875 h 190500"/>
              <a:gd name="csX26" fmla="*/ 111919 w 152400"/>
              <a:gd name="csY26" fmla="*/ 142875 h 190500"/>
              <a:gd name="csX27" fmla="*/ 119063 w 152400"/>
              <a:gd name="csY27" fmla="*/ 150019 h 190500"/>
              <a:gd name="csX28" fmla="*/ 111919 w 152400"/>
              <a:gd name="csY28" fmla="*/ 157163 h 190500"/>
              <a:gd name="csX29" fmla="*/ 40481 w 152400"/>
              <a:gd name="csY29" fmla="*/ 157163 h 190500"/>
              <a:gd name="csX30" fmla="*/ 33338 w 152400"/>
              <a:gd name="csY30" fmla="*/ 150019 h 190500"/>
              <a:gd name="csX31" fmla="*/ 40481 w 152400"/>
              <a:gd name="csY31" fmla="*/ 142875 h 190500"/>
              <a:gd name="csX32" fmla="*/ 90488 w 152400"/>
              <a:gd name="csY32" fmla="*/ 57150 h 190500"/>
              <a:gd name="csX33" fmla="*/ 90488 w 152400"/>
              <a:gd name="csY33" fmla="*/ 4763 h 190500"/>
              <a:gd name="csX34" fmla="*/ 147638 w 152400"/>
              <a:gd name="csY34" fmla="*/ 61913 h 190500"/>
              <a:gd name="csX35" fmla="*/ 95250 w 152400"/>
              <a:gd name="csY35" fmla="*/ 61913 h 190500"/>
              <a:gd name="csX36" fmla="*/ 90488 w 152400"/>
              <a:gd name="csY36" fmla="*/ 57150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152400" h="190500">
                <a:moveTo>
                  <a:pt x="76200" y="57150"/>
                </a:moveTo>
                <a:lnTo>
                  <a:pt x="76200" y="0"/>
                </a:lnTo>
                <a:lnTo>
                  <a:pt x="19050" y="0"/>
                </a:lnTo>
                <a:cubicBezTo>
                  <a:pt x="8529" y="0"/>
                  <a:pt x="0" y="8529"/>
                  <a:pt x="0" y="19050"/>
                </a:cubicBezTo>
                <a:lnTo>
                  <a:pt x="0" y="171450"/>
                </a:lnTo>
                <a:cubicBezTo>
                  <a:pt x="0" y="181971"/>
                  <a:pt x="8529" y="190500"/>
                  <a:pt x="19050" y="190500"/>
                </a:cubicBezTo>
                <a:lnTo>
                  <a:pt x="133350" y="190500"/>
                </a:lnTo>
                <a:cubicBezTo>
                  <a:pt x="143871" y="190500"/>
                  <a:pt x="152400" y="181971"/>
                  <a:pt x="152400" y="171450"/>
                </a:cubicBezTo>
                <a:lnTo>
                  <a:pt x="152400" y="76200"/>
                </a:lnTo>
                <a:lnTo>
                  <a:pt x="95250" y="76200"/>
                </a:lnTo>
                <a:cubicBezTo>
                  <a:pt x="84729" y="76200"/>
                  <a:pt x="76200" y="67671"/>
                  <a:pt x="76200" y="57150"/>
                </a:cubicBezTo>
                <a:close/>
                <a:moveTo>
                  <a:pt x="40481" y="90488"/>
                </a:moveTo>
                <a:lnTo>
                  <a:pt x="111919" y="90488"/>
                </a:lnTo>
                <a:cubicBezTo>
                  <a:pt x="115864" y="90488"/>
                  <a:pt x="119063" y="93686"/>
                  <a:pt x="119063" y="97631"/>
                </a:cubicBezTo>
                <a:cubicBezTo>
                  <a:pt x="119063" y="101577"/>
                  <a:pt x="115864" y="104775"/>
                  <a:pt x="111919" y="104775"/>
                </a:cubicBezTo>
                <a:lnTo>
                  <a:pt x="40481" y="104775"/>
                </a:lnTo>
                <a:cubicBezTo>
                  <a:pt x="36536" y="104775"/>
                  <a:pt x="33338" y="101577"/>
                  <a:pt x="33338" y="97631"/>
                </a:cubicBezTo>
                <a:cubicBezTo>
                  <a:pt x="33338" y="93686"/>
                  <a:pt x="36536" y="90488"/>
                  <a:pt x="40481" y="90488"/>
                </a:cubicBezTo>
                <a:close/>
                <a:moveTo>
                  <a:pt x="40481" y="116681"/>
                </a:moveTo>
                <a:lnTo>
                  <a:pt x="111919" y="116681"/>
                </a:lnTo>
                <a:cubicBezTo>
                  <a:pt x="115864" y="116681"/>
                  <a:pt x="119063" y="119880"/>
                  <a:pt x="119063" y="123825"/>
                </a:cubicBezTo>
                <a:cubicBezTo>
                  <a:pt x="119063" y="127770"/>
                  <a:pt x="115864" y="130969"/>
                  <a:pt x="111919" y="130969"/>
                </a:cubicBezTo>
                <a:lnTo>
                  <a:pt x="40481" y="130969"/>
                </a:lnTo>
                <a:cubicBezTo>
                  <a:pt x="36536" y="130969"/>
                  <a:pt x="33338" y="127770"/>
                  <a:pt x="33338" y="123825"/>
                </a:cubicBezTo>
                <a:cubicBezTo>
                  <a:pt x="33338" y="119880"/>
                  <a:pt x="36536" y="116681"/>
                  <a:pt x="40481" y="116681"/>
                </a:cubicBezTo>
                <a:close/>
                <a:moveTo>
                  <a:pt x="40481" y="142875"/>
                </a:moveTo>
                <a:lnTo>
                  <a:pt x="111919" y="142875"/>
                </a:lnTo>
                <a:cubicBezTo>
                  <a:pt x="115864" y="142875"/>
                  <a:pt x="119063" y="146074"/>
                  <a:pt x="119063" y="150019"/>
                </a:cubicBezTo>
                <a:cubicBezTo>
                  <a:pt x="119063" y="153964"/>
                  <a:pt x="115864" y="157163"/>
                  <a:pt x="111919" y="157163"/>
                </a:cubicBezTo>
                <a:lnTo>
                  <a:pt x="40481" y="157163"/>
                </a:lnTo>
                <a:cubicBezTo>
                  <a:pt x="36536" y="157163"/>
                  <a:pt x="33338" y="153964"/>
                  <a:pt x="33338" y="150019"/>
                </a:cubicBezTo>
                <a:cubicBezTo>
                  <a:pt x="33338" y="146074"/>
                  <a:pt x="36536" y="142875"/>
                  <a:pt x="40481" y="142875"/>
                </a:cubicBezTo>
                <a:close/>
                <a:moveTo>
                  <a:pt x="90488" y="57150"/>
                </a:moveTo>
                <a:lnTo>
                  <a:pt x="90488" y="4763"/>
                </a:lnTo>
                <a:lnTo>
                  <a:pt x="147638" y="61913"/>
                </a:lnTo>
                <a:lnTo>
                  <a:pt x="95250" y="61913"/>
                </a:lnTo>
                <a:cubicBezTo>
                  <a:pt x="92620" y="61913"/>
                  <a:pt x="90488" y="59780"/>
                  <a:pt x="90488" y="57150"/>
                </a:cubicBezTo>
                <a:close/>
              </a:path>
            </a:pathLst>
          </a:custGeom>
          <a:solidFill>
            <a:schemeClr val="tx1"/>
          </a:solidFill>
          <a:ln w="9525" cap="flat">
            <a:noFill/>
            <a:prstDash val="solid"/>
            <a:miter/>
          </a:ln>
        </p:spPr>
        <p:txBody>
          <a:bodyPr/>
          <a:lstStyle/>
          <a:p>
            <a:endParaRPr lang="en-IN"/>
          </a:p>
        </p:txBody>
      </p:sp>
      <p:sp>
        <p:nvSpPr>
          <p:cNvPr id="11" name="Graphic 9">
            <a:extLst>
              <a:ext uri="{FF2B5EF4-FFF2-40B4-BE49-F238E27FC236}">
                <a16:creationId xmlns:a16="http://schemas.microsoft.com/office/drawing/2014/main" id="{BFA64FB0-17C3-0B0F-2147-DC9E3F5C4139}"/>
              </a:ext>
            </a:extLst>
          </p:cNvPr>
          <p:cNvSpPr/>
          <p:nvPr/>
        </p:nvSpPr>
        <p:spPr>
          <a:xfrm>
            <a:off x="1019711" y="5435824"/>
            <a:ext cx="190500" cy="180975"/>
          </a:xfrm>
          <a:custGeom>
            <a:avLst/>
            <a:gdLst>
              <a:gd name="csX0" fmla="*/ 38100 w 190500"/>
              <a:gd name="csY0" fmla="*/ 173831 h 180975"/>
              <a:gd name="csX1" fmla="*/ 45244 w 190500"/>
              <a:gd name="csY1" fmla="*/ 180975 h 180975"/>
              <a:gd name="csX2" fmla="*/ 145256 w 190500"/>
              <a:gd name="csY2" fmla="*/ 180975 h 180975"/>
              <a:gd name="csX3" fmla="*/ 146226 w 190500"/>
              <a:gd name="csY3" fmla="*/ 180910 h 180975"/>
              <a:gd name="csX4" fmla="*/ 152400 w 190500"/>
              <a:gd name="csY4" fmla="*/ 173831 h 180975"/>
              <a:gd name="csX5" fmla="*/ 145256 w 190500"/>
              <a:gd name="csY5" fmla="*/ 166688 h 180975"/>
              <a:gd name="csX6" fmla="*/ 128578 w 190500"/>
              <a:gd name="csY6" fmla="*/ 166684 h 180975"/>
              <a:gd name="csX7" fmla="*/ 128578 w 190500"/>
              <a:gd name="csY7" fmla="*/ 142891 h 180975"/>
              <a:gd name="csX8" fmla="*/ 169057 w 190500"/>
              <a:gd name="csY8" fmla="*/ 142893 h 180975"/>
              <a:gd name="csX9" fmla="*/ 170525 w 190500"/>
              <a:gd name="csY9" fmla="*/ 142844 h 180975"/>
              <a:gd name="csX10" fmla="*/ 190489 w 190500"/>
              <a:gd name="csY10" fmla="*/ 121463 h 180975"/>
              <a:gd name="csX11" fmla="*/ 190489 w 190500"/>
              <a:gd name="csY11" fmla="*/ 95253 h 180975"/>
              <a:gd name="csX12" fmla="*/ 142875 w 190500"/>
              <a:gd name="csY12" fmla="*/ 95253 h 180975"/>
              <a:gd name="csX13" fmla="*/ 129219 w 190500"/>
              <a:gd name="csY13" fmla="*/ 88143 h 180975"/>
              <a:gd name="csX14" fmla="*/ 127391 w 190500"/>
              <a:gd name="csY14" fmla="*/ 85532 h 180975"/>
              <a:gd name="csX15" fmla="*/ 109600 w 190500"/>
              <a:gd name="csY15" fmla="*/ 115639 h 180975"/>
              <a:gd name="csX16" fmla="*/ 93975 w 190500"/>
              <a:gd name="csY16" fmla="*/ 123778 h 180975"/>
              <a:gd name="csX17" fmla="*/ 79774 w 190500"/>
              <a:gd name="csY17" fmla="*/ 113349 h 180975"/>
              <a:gd name="csX18" fmla="*/ 65790 w 190500"/>
              <a:gd name="csY18" fmla="*/ 78393 h 180975"/>
              <a:gd name="csX19" fmla="*/ 62639 w 190500"/>
              <a:gd name="csY19" fmla="*/ 85412 h 180975"/>
              <a:gd name="csX20" fmla="*/ 47433 w 190500"/>
              <a:gd name="csY20" fmla="*/ 95253 h 180975"/>
              <a:gd name="csX21" fmla="*/ 0 w 190500"/>
              <a:gd name="csY21" fmla="*/ 95253 h 180975"/>
              <a:gd name="csX22" fmla="*/ 0 w 190500"/>
              <a:gd name="csY22" fmla="*/ 121463 h 180975"/>
              <a:gd name="csX23" fmla="*/ 49 w 190500"/>
              <a:gd name="csY23" fmla="*/ 122930 h 180975"/>
              <a:gd name="csX24" fmla="*/ 21431 w 190500"/>
              <a:gd name="csY24" fmla="*/ 142893 h 180975"/>
              <a:gd name="csX25" fmla="*/ 61903 w 190500"/>
              <a:gd name="csY25" fmla="*/ 142891 h 180975"/>
              <a:gd name="csX26" fmla="*/ 61903 w 190500"/>
              <a:gd name="csY26" fmla="*/ 166684 h 180975"/>
              <a:gd name="csX27" fmla="*/ 45244 w 190500"/>
              <a:gd name="csY27" fmla="*/ 166688 h 180975"/>
              <a:gd name="csX28" fmla="*/ 44274 w 190500"/>
              <a:gd name="csY28" fmla="*/ 166753 h 180975"/>
              <a:gd name="csX29" fmla="*/ 38100 w 190500"/>
              <a:gd name="csY29" fmla="*/ 173831 h 180975"/>
              <a:gd name="csX30" fmla="*/ 76181 w 190500"/>
              <a:gd name="csY30" fmla="*/ 142891 h 180975"/>
              <a:gd name="csX31" fmla="*/ 114281 w 190500"/>
              <a:gd name="csY31" fmla="*/ 142891 h 180975"/>
              <a:gd name="csX32" fmla="*/ 114290 w 190500"/>
              <a:gd name="csY32" fmla="*/ 166688 h 180975"/>
              <a:gd name="csX33" fmla="*/ 76190 w 190500"/>
              <a:gd name="csY33" fmla="*/ 166688 h 180975"/>
              <a:gd name="csX34" fmla="*/ 76181 w 190500"/>
              <a:gd name="csY34" fmla="*/ 142891 h 180975"/>
              <a:gd name="csX35" fmla="*/ 190489 w 190500"/>
              <a:gd name="csY35" fmla="*/ 21431 h 180975"/>
              <a:gd name="csX36" fmla="*/ 190489 w 190500"/>
              <a:gd name="csY36" fmla="*/ 61917 h 180975"/>
              <a:gd name="csX37" fmla="*/ 151554 w 190500"/>
              <a:gd name="csY37" fmla="*/ 61917 h 180975"/>
              <a:gd name="csX38" fmla="*/ 139862 w 190500"/>
              <a:gd name="csY38" fmla="*/ 45214 h 180975"/>
              <a:gd name="csX39" fmla="*/ 125564 w 190500"/>
              <a:gd name="csY39" fmla="*/ 38116 h 180975"/>
              <a:gd name="csX40" fmla="*/ 111856 w 190500"/>
              <a:gd name="csY40" fmla="*/ 46293 h 180975"/>
              <a:gd name="csX41" fmla="*/ 98140 w 190500"/>
              <a:gd name="csY41" fmla="*/ 69503 h 180975"/>
              <a:gd name="csX42" fmla="*/ 82151 w 190500"/>
              <a:gd name="csY42" fmla="*/ 29532 h 180975"/>
              <a:gd name="csX43" fmla="*/ 67020 w 190500"/>
              <a:gd name="csY43" fmla="*/ 19058 h 180975"/>
              <a:gd name="csX44" fmla="*/ 51468 w 190500"/>
              <a:gd name="csY44" fmla="*/ 28896 h 180975"/>
              <a:gd name="csX45" fmla="*/ 36644 w 190500"/>
              <a:gd name="csY45" fmla="*/ 61917 h 180975"/>
              <a:gd name="csX46" fmla="*/ 0 w 190500"/>
              <a:gd name="csY46" fmla="*/ 61917 h 180975"/>
              <a:gd name="csX47" fmla="*/ 0 w 190500"/>
              <a:gd name="csY47" fmla="*/ 21431 h 180975"/>
              <a:gd name="csX48" fmla="*/ 19964 w 190500"/>
              <a:gd name="csY48" fmla="*/ 49 h 180975"/>
              <a:gd name="csX49" fmla="*/ 21431 w 190500"/>
              <a:gd name="csY49" fmla="*/ 0 h 180975"/>
              <a:gd name="csX50" fmla="*/ 169057 w 190500"/>
              <a:gd name="csY50" fmla="*/ 0 h 180975"/>
              <a:gd name="csX51" fmla="*/ 190439 w 190500"/>
              <a:gd name="csY51" fmla="*/ 19963 h 180975"/>
              <a:gd name="csX52" fmla="*/ 190489 w 190500"/>
              <a:gd name="csY52" fmla="*/ 21431 h 180975"/>
              <a:gd name="csX53" fmla="*/ 73308 w 190500"/>
              <a:gd name="csY53" fmla="*/ 33070 h 180975"/>
              <a:gd name="csX54" fmla="*/ 66823 w 190500"/>
              <a:gd name="csY54" fmla="*/ 28581 h 180975"/>
              <a:gd name="csX55" fmla="*/ 60158 w 190500"/>
              <a:gd name="csY55" fmla="*/ 32797 h 180975"/>
              <a:gd name="csX56" fmla="*/ 42809 w 190500"/>
              <a:gd name="csY56" fmla="*/ 71441 h 180975"/>
              <a:gd name="csX57" fmla="*/ 7144 w 190500"/>
              <a:gd name="csY57" fmla="*/ 71441 h 180975"/>
              <a:gd name="csX58" fmla="*/ 0 w 190500"/>
              <a:gd name="csY58" fmla="*/ 78585 h 180975"/>
              <a:gd name="csX59" fmla="*/ 7144 w 190500"/>
              <a:gd name="csY59" fmla="*/ 85729 h 180975"/>
              <a:gd name="csX60" fmla="*/ 47433 w 190500"/>
              <a:gd name="csY60" fmla="*/ 85729 h 180975"/>
              <a:gd name="csX61" fmla="*/ 53950 w 190500"/>
              <a:gd name="csY61" fmla="*/ 81510 h 180975"/>
              <a:gd name="csX62" fmla="*/ 66296 w 190500"/>
              <a:gd name="csY62" fmla="*/ 54010 h 180975"/>
              <a:gd name="csX63" fmla="*/ 88617 w 190500"/>
              <a:gd name="csY63" fmla="*/ 109813 h 180975"/>
              <a:gd name="csX64" fmla="*/ 94703 w 190500"/>
              <a:gd name="csY64" fmla="*/ 114282 h 180975"/>
              <a:gd name="csX65" fmla="*/ 101400 w 190500"/>
              <a:gd name="csY65" fmla="*/ 110794 h 180975"/>
              <a:gd name="csX66" fmla="*/ 126714 w 190500"/>
              <a:gd name="csY66" fmla="*/ 67955 h 180975"/>
              <a:gd name="csX67" fmla="*/ 137023 w 190500"/>
              <a:gd name="csY67" fmla="*/ 82682 h 180975"/>
              <a:gd name="csX68" fmla="*/ 142875 w 190500"/>
              <a:gd name="csY68" fmla="*/ 85729 h 180975"/>
              <a:gd name="csX69" fmla="*/ 183356 w 190500"/>
              <a:gd name="csY69" fmla="*/ 85729 h 180975"/>
              <a:gd name="csX70" fmla="*/ 190500 w 190500"/>
              <a:gd name="csY70" fmla="*/ 78585 h 180975"/>
              <a:gd name="csX71" fmla="*/ 183356 w 190500"/>
              <a:gd name="csY71" fmla="*/ 71441 h 180975"/>
              <a:gd name="csX72" fmla="*/ 146595 w 190500"/>
              <a:gd name="csY72" fmla="*/ 71441 h 180975"/>
              <a:gd name="csX73" fmla="*/ 132058 w 190500"/>
              <a:gd name="csY73" fmla="*/ 50676 h 180975"/>
              <a:gd name="csX74" fmla="*/ 125931 w 190500"/>
              <a:gd name="csY74" fmla="*/ 47634 h 180975"/>
              <a:gd name="csX75" fmla="*/ 120056 w 190500"/>
              <a:gd name="csY75" fmla="*/ 51138 h 180975"/>
              <a:gd name="csX76" fmla="*/ 96488 w 190500"/>
              <a:gd name="csY76" fmla="*/ 91021 h 180975"/>
              <a:gd name="csX77" fmla="*/ 73308 w 190500"/>
              <a:gd name="csY77" fmla="*/ 33070 h 180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Lst>
            <a:rect l="l" t="t" r="r" b="b"/>
            <a:pathLst>
              <a:path w="190500" h="180975">
                <a:moveTo>
                  <a:pt x="38100" y="173831"/>
                </a:moveTo>
                <a:cubicBezTo>
                  <a:pt x="38100" y="177777"/>
                  <a:pt x="41298" y="180975"/>
                  <a:pt x="45244" y="180975"/>
                </a:cubicBezTo>
                <a:lnTo>
                  <a:pt x="145256" y="180975"/>
                </a:lnTo>
                <a:lnTo>
                  <a:pt x="146226" y="180910"/>
                </a:lnTo>
                <a:cubicBezTo>
                  <a:pt x="149712" y="180437"/>
                  <a:pt x="152400" y="177448"/>
                  <a:pt x="152400" y="173831"/>
                </a:cubicBezTo>
                <a:cubicBezTo>
                  <a:pt x="152400" y="169886"/>
                  <a:pt x="149202" y="166688"/>
                  <a:pt x="145256" y="166688"/>
                </a:cubicBezTo>
                <a:lnTo>
                  <a:pt x="128578" y="166684"/>
                </a:lnTo>
                <a:lnTo>
                  <a:pt x="128578" y="142891"/>
                </a:lnTo>
                <a:lnTo>
                  <a:pt x="169057" y="142893"/>
                </a:lnTo>
                <a:lnTo>
                  <a:pt x="170525" y="142844"/>
                </a:lnTo>
                <a:cubicBezTo>
                  <a:pt x="181677" y="142090"/>
                  <a:pt x="190489" y="132805"/>
                  <a:pt x="190489" y="121463"/>
                </a:cubicBezTo>
                <a:lnTo>
                  <a:pt x="190489" y="95253"/>
                </a:lnTo>
                <a:lnTo>
                  <a:pt x="142875" y="95253"/>
                </a:lnTo>
                <a:cubicBezTo>
                  <a:pt x="137435" y="95253"/>
                  <a:pt x="132338" y="92599"/>
                  <a:pt x="129219" y="88143"/>
                </a:cubicBezTo>
                <a:lnTo>
                  <a:pt x="127391" y="85532"/>
                </a:lnTo>
                <a:lnTo>
                  <a:pt x="109600" y="115639"/>
                </a:lnTo>
                <a:cubicBezTo>
                  <a:pt x="106369" y="121108"/>
                  <a:pt x="100309" y="124265"/>
                  <a:pt x="93975" y="123778"/>
                </a:cubicBezTo>
                <a:cubicBezTo>
                  <a:pt x="87640" y="123293"/>
                  <a:pt x="82133" y="119248"/>
                  <a:pt x="79774" y="113349"/>
                </a:cubicBezTo>
                <a:lnTo>
                  <a:pt x="65790" y="78393"/>
                </a:lnTo>
                <a:lnTo>
                  <a:pt x="62639" y="85412"/>
                </a:lnTo>
                <a:cubicBezTo>
                  <a:pt x="59951" y="91400"/>
                  <a:pt x="53997" y="95253"/>
                  <a:pt x="47433" y="95253"/>
                </a:cubicBezTo>
                <a:lnTo>
                  <a:pt x="0" y="95253"/>
                </a:lnTo>
                <a:lnTo>
                  <a:pt x="0" y="121463"/>
                </a:lnTo>
                <a:lnTo>
                  <a:pt x="49" y="122930"/>
                </a:lnTo>
                <a:cubicBezTo>
                  <a:pt x="804" y="134082"/>
                  <a:pt x="10088" y="142893"/>
                  <a:pt x="21431" y="142893"/>
                </a:cubicBezTo>
                <a:lnTo>
                  <a:pt x="61903" y="142891"/>
                </a:lnTo>
                <a:lnTo>
                  <a:pt x="61903" y="166684"/>
                </a:lnTo>
                <a:lnTo>
                  <a:pt x="45244" y="166688"/>
                </a:lnTo>
                <a:lnTo>
                  <a:pt x="44274" y="166753"/>
                </a:lnTo>
                <a:cubicBezTo>
                  <a:pt x="40787" y="167226"/>
                  <a:pt x="38100" y="170215"/>
                  <a:pt x="38100" y="173831"/>
                </a:cubicBezTo>
                <a:close/>
                <a:moveTo>
                  <a:pt x="76181" y="142891"/>
                </a:moveTo>
                <a:lnTo>
                  <a:pt x="114281" y="142891"/>
                </a:lnTo>
                <a:lnTo>
                  <a:pt x="114290" y="166688"/>
                </a:lnTo>
                <a:lnTo>
                  <a:pt x="76190" y="166688"/>
                </a:lnTo>
                <a:lnTo>
                  <a:pt x="76181" y="142891"/>
                </a:lnTo>
                <a:close/>
                <a:moveTo>
                  <a:pt x="190489" y="21431"/>
                </a:moveTo>
                <a:lnTo>
                  <a:pt x="190489" y="61917"/>
                </a:lnTo>
                <a:lnTo>
                  <a:pt x="151554" y="61917"/>
                </a:lnTo>
                <a:lnTo>
                  <a:pt x="139862" y="45214"/>
                </a:lnTo>
                <a:cubicBezTo>
                  <a:pt x="136612" y="40571"/>
                  <a:pt x="131227" y="37898"/>
                  <a:pt x="125564" y="38116"/>
                </a:cubicBezTo>
                <a:cubicBezTo>
                  <a:pt x="119903" y="38334"/>
                  <a:pt x="114738" y="41414"/>
                  <a:pt x="111856" y="46293"/>
                </a:cubicBezTo>
                <a:lnTo>
                  <a:pt x="98140" y="69503"/>
                </a:lnTo>
                <a:lnTo>
                  <a:pt x="82151" y="29532"/>
                </a:lnTo>
                <a:cubicBezTo>
                  <a:pt x="79667" y="23321"/>
                  <a:pt x="73709" y="19196"/>
                  <a:pt x="67020" y="19058"/>
                </a:cubicBezTo>
                <a:cubicBezTo>
                  <a:pt x="60332" y="18919"/>
                  <a:pt x="54208" y="22793"/>
                  <a:pt x="51468" y="28896"/>
                </a:cubicBezTo>
                <a:lnTo>
                  <a:pt x="36644" y="61917"/>
                </a:lnTo>
                <a:lnTo>
                  <a:pt x="0" y="61917"/>
                </a:lnTo>
                <a:lnTo>
                  <a:pt x="0" y="21431"/>
                </a:lnTo>
                <a:cubicBezTo>
                  <a:pt x="0" y="10088"/>
                  <a:pt x="8812" y="803"/>
                  <a:pt x="19964" y="49"/>
                </a:cubicBezTo>
                <a:lnTo>
                  <a:pt x="21431" y="0"/>
                </a:lnTo>
                <a:lnTo>
                  <a:pt x="169057" y="0"/>
                </a:lnTo>
                <a:cubicBezTo>
                  <a:pt x="180401" y="0"/>
                  <a:pt x="189686" y="8812"/>
                  <a:pt x="190439" y="19963"/>
                </a:cubicBezTo>
                <a:lnTo>
                  <a:pt x="190489" y="21431"/>
                </a:lnTo>
                <a:close/>
                <a:moveTo>
                  <a:pt x="73308" y="33070"/>
                </a:moveTo>
                <a:cubicBezTo>
                  <a:pt x="72243" y="30408"/>
                  <a:pt x="69690" y="28640"/>
                  <a:pt x="66823" y="28581"/>
                </a:cubicBezTo>
                <a:cubicBezTo>
                  <a:pt x="63956" y="28521"/>
                  <a:pt x="61332" y="30181"/>
                  <a:pt x="60158" y="32797"/>
                </a:cubicBezTo>
                <a:lnTo>
                  <a:pt x="42809" y="71441"/>
                </a:lnTo>
                <a:lnTo>
                  <a:pt x="7144" y="71441"/>
                </a:lnTo>
                <a:cubicBezTo>
                  <a:pt x="3198" y="71441"/>
                  <a:pt x="0" y="74640"/>
                  <a:pt x="0" y="78585"/>
                </a:cubicBezTo>
                <a:cubicBezTo>
                  <a:pt x="0" y="82530"/>
                  <a:pt x="3198" y="85729"/>
                  <a:pt x="7144" y="85729"/>
                </a:cubicBezTo>
                <a:lnTo>
                  <a:pt x="47433" y="85729"/>
                </a:lnTo>
                <a:cubicBezTo>
                  <a:pt x="50246" y="85729"/>
                  <a:pt x="52797" y="84077"/>
                  <a:pt x="53950" y="81510"/>
                </a:cubicBezTo>
                <a:lnTo>
                  <a:pt x="66296" y="54010"/>
                </a:lnTo>
                <a:lnTo>
                  <a:pt x="88617" y="109813"/>
                </a:lnTo>
                <a:cubicBezTo>
                  <a:pt x="89628" y="112341"/>
                  <a:pt x="91989" y="114073"/>
                  <a:pt x="94703" y="114282"/>
                </a:cubicBezTo>
                <a:cubicBezTo>
                  <a:pt x="97418" y="114491"/>
                  <a:pt x="100015" y="113137"/>
                  <a:pt x="101400" y="110794"/>
                </a:cubicBezTo>
                <a:lnTo>
                  <a:pt x="126714" y="67955"/>
                </a:lnTo>
                <a:lnTo>
                  <a:pt x="137023" y="82682"/>
                </a:lnTo>
                <a:cubicBezTo>
                  <a:pt x="138359" y="84592"/>
                  <a:pt x="140544" y="85729"/>
                  <a:pt x="142875" y="85729"/>
                </a:cubicBezTo>
                <a:lnTo>
                  <a:pt x="183356" y="85729"/>
                </a:lnTo>
                <a:cubicBezTo>
                  <a:pt x="187302" y="85729"/>
                  <a:pt x="190500" y="82530"/>
                  <a:pt x="190500" y="78585"/>
                </a:cubicBezTo>
                <a:cubicBezTo>
                  <a:pt x="190500" y="74640"/>
                  <a:pt x="187302" y="71441"/>
                  <a:pt x="183356" y="71441"/>
                </a:cubicBezTo>
                <a:lnTo>
                  <a:pt x="146595" y="71441"/>
                </a:lnTo>
                <a:lnTo>
                  <a:pt x="132058" y="50676"/>
                </a:lnTo>
                <a:cubicBezTo>
                  <a:pt x="130666" y="48686"/>
                  <a:pt x="128358" y="47540"/>
                  <a:pt x="125931" y="47634"/>
                </a:cubicBezTo>
                <a:cubicBezTo>
                  <a:pt x="123505" y="47727"/>
                  <a:pt x="121291" y="49047"/>
                  <a:pt x="120056" y="51138"/>
                </a:cubicBezTo>
                <a:lnTo>
                  <a:pt x="96488" y="91021"/>
                </a:lnTo>
                <a:lnTo>
                  <a:pt x="73308" y="33070"/>
                </a:lnTo>
                <a:close/>
              </a:path>
            </a:pathLst>
          </a:custGeom>
          <a:solidFill>
            <a:schemeClr val="tx1"/>
          </a:solidFill>
          <a:ln w="9525" cap="flat">
            <a:noFill/>
            <a:prstDash val="solid"/>
            <a:miter/>
          </a:ln>
        </p:spPr>
        <p:txBody>
          <a:bodyPr/>
          <a:lstStyle/>
          <a:p>
            <a:endParaRPr lang="en-IN"/>
          </a:p>
        </p:txBody>
      </p:sp>
    </p:spTree>
    <p:extLst>
      <p:ext uri="{BB962C8B-B14F-4D97-AF65-F5344CB8AC3E}">
        <p14:creationId xmlns:p14="http://schemas.microsoft.com/office/powerpoint/2010/main" val="127900260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name="Slide 1">
    <p:bg>
      <p:bgRef idx="1001">
        <a:schemeClr val="bg1"/>
      </p:bgRef>
    </p:bg>
    <p:spTree>
      <p:nvGrpSpPr>
        <p:cNvPr id="1" name=""/>
        <p:cNvGrpSpPr/>
        <p:nvPr/>
      </p:nvGrpSpPr>
      <p:grpSpPr>
        <a:xfrm>
          <a:off x="0" y="0"/>
          <a:ext cx="0" cy="0"/>
          <a:chOff x="0" y="0"/>
          <a:chExt cx="0" cy="0"/>
        </a:xfrm>
      </p:grpSpPr>
      <p:sp>
        <p:nvSpPr>
          <p:cNvPr id="250" name="Title 249">
            <a:extLst>
              <a:ext uri="{FF2B5EF4-FFF2-40B4-BE49-F238E27FC236}">
                <a16:creationId xmlns:a16="http://schemas.microsoft.com/office/drawing/2014/main" id="{5D197C55-5546-4EEC-CED0-A8F27D278D49}"/>
              </a:ext>
            </a:extLst>
          </p:cNvPr>
          <p:cNvSpPr>
            <a:spLocks noGrp="1"/>
          </p:cNvSpPr>
          <p:nvPr>
            <p:ph type="title"/>
          </p:nvPr>
        </p:nvSpPr>
        <p:spPr/>
        <p:txBody>
          <a:bodyPr/>
          <a:lstStyle/>
          <a:p>
            <a:r>
              <a:rPr lang="en-US"/>
              <a:t>The Agent Observability Program</a:t>
            </a:r>
          </a:p>
        </p:txBody>
      </p:sp>
      <p:sp>
        <p:nvSpPr>
          <p:cNvPr id="243" name="Text 156">
            <a:extLst>
              <a:ext uri="{FF2B5EF4-FFF2-40B4-BE49-F238E27FC236}">
                <a16:creationId xmlns:a16="http://schemas.microsoft.com/office/drawing/2014/main" id="{F2E51603-BD7B-F4EB-4C2B-B491998825F1}"/>
              </a:ext>
            </a:extLst>
          </p:cNvPr>
          <p:cNvSpPr/>
          <p:nvPr/>
        </p:nvSpPr>
        <p:spPr>
          <a:xfrm>
            <a:off x="2182018" y="4073914"/>
            <a:ext cx="7827963" cy="246221"/>
          </a:xfrm>
          <a:prstGeom prst="rect">
            <a:avLst/>
          </a:prstGeom>
          <a:noFill/>
          <a:ln/>
        </p:spPr>
        <p:txBody>
          <a:bodyPr wrap="square" lIns="182880" tIns="0" rIns="0" bIns="0" rtlCol="0" anchor="ctr">
            <a:spAutoFit/>
          </a:bodyPr>
          <a:lstStyle/>
          <a:p>
            <a:pPr indent="0" algn="ctr">
              <a:buNone/>
            </a:pPr>
            <a:r>
              <a:rPr lang="en-US" sz="1600">
                <a:solidFill>
                  <a:schemeClr val="accent4"/>
                </a:solidFill>
                <a:latin typeface="Segoe Sans Display Semibold" pitchFamily="2" charset="0"/>
                <a:cs typeface="Segoe Sans Display Semibold" pitchFamily="2" charset="0"/>
              </a:rPr>
              <a:t>The operating model for agent observability</a:t>
            </a:r>
          </a:p>
        </p:txBody>
      </p:sp>
      <p:sp>
        <p:nvSpPr>
          <p:cNvPr id="244" name="Text 157">
            <a:extLst>
              <a:ext uri="{FF2B5EF4-FFF2-40B4-BE49-F238E27FC236}">
                <a16:creationId xmlns:a16="http://schemas.microsoft.com/office/drawing/2014/main" id="{E4BABEF1-AC95-149A-FAF6-6DC6D6F4A5E1}"/>
              </a:ext>
            </a:extLst>
          </p:cNvPr>
          <p:cNvSpPr/>
          <p:nvPr/>
        </p:nvSpPr>
        <p:spPr>
          <a:xfrm>
            <a:off x="1622444" y="4614210"/>
            <a:ext cx="8947113" cy="215444"/>
          </a:xfrm>
          <a:prstGeom prst="rect">
            <a:avLst/>
          </a:prstGeom>
          <a:noFill/>
          <a:ln/>
        </p:spPr>
        <p:txBody>
          <a:bodyPr wrap="square" lIns="182880" tIns="0" rIns="0" bIns="0" rtlCol="0" anchor="ctr">
            <a:spAutoFit/>
          </a:bodyPr>
          <a:lstStyle/>
          <a:p>
            <a:pPr marL="0" indent="0" algn="ctr">
              <a:buNone/>
            </a:pPr>
            <a:r>
              <a:rPr lang="en-US" sz="1400" i="1">
                <a:solidFill>
                  <a:schemeClr val="bg1"/>
                </a:solidFill>
                <a:ea typeface="Segoe UI" pitchFamily="34" charset="-122"/>
                <a:cs typeface="Segoe UI" pitchFamily="34" charset="-120"/>
              </a:rPr>
              <a:t>Owners, rhythm, and best practices.</a:t>
            </a:r>
          </a:p>
        </p:txBody>
      </p:sp>
      <p:sp>
        <p:nvSpPr>
          <p:cNvPr id="245" name="Text Placeholder 152">
            <a:extLst>
              <a:ext uri="{FF2B5EF4-FFF2-40B4-BE49-F238E27FC236}">
                <a16:creationId xmlns:a16="http://schemas.microsoft.com/office/drawing/2014/main" id="{54B85766-BE70-15B9-BAD6-20764E2E45FD}"/>
              </a:ext>
            </a:extLst>
          </p:cNvPr>
          <p:cNvSpPr txBox="1">
            <a:spLocks/>
          </p:cNvSpPr>
          <p:nvPr/>
        </p:nvSpPr>
        <p:spPr>
          <a:xfrm>
            <a:off x="586740" y="257628"/>
            <a:ext cx="11018520" cy="307777"/>
          </a:xfrm>
          <a:prstGeom prst="rect">
            <a:avLst/>
          </a:prstGeom>
        </p:spPr>
        <p:txBody>
          <a:bodyPr lIns="182880" tIns="45720" rIns="91440" bIns="45720">
            <a:spAutoFit/>
          </a:bodyPr>
          <a:lstStyle>
            <a:lvl1pPr marL="0" indent="0" algn="l" defTabSz="914400" rtl="0" eaLnBrk="1" latinLnBrk="0" hangingPunct="1">
              <a:lnSpc>
                <a:spcPct val="90000"/>
              </a:lnSpc>
              <a:spcBef>
                <a:spcPts val="1000"/>
              </a:spcBef>
              <a:buFontTx/>
              <a:buNone/>
              <a:tabLst/>
              <a:defRPr lang="en-US" sz="2800" kern="1200" spc="0" baseline="0" smtClean="0">
                <a:solidFill>
                  <a:srgbClr val="3C3C3C"/>
                </a:solidFill>
                <a:latin typeface="+mn-lt"/>
                <a:ea typeface="+mn-ea"/>
                <a:cs typeface="Segoe Sans Display" pitchFamily="2" charset="0"/>
              </a:defRPr>
            </a:lvl1pPr>
            <a:lvl2pPr marL="238125" indent="-238125" algn="l" defTabSz="914400" rtl="0" eaLnBrk="1" latinLnBrk="0" hangingPunct="1">
              <a:lnSpc>
                <a:spcPct val="90000"/>
              </a:lnSpc>
              <a:spcBef>
                <a:spcPts val="500"/>
              </a:spcBef>
              <a:buFont typeface="Arial" panose="020B0604020202020204" pitchFamily="34" charset="0"/>
              <a:buChar char="•"/>
              <a:tabLst/>
              <a:defRPr lang="en-US" sz="2000" kern="1200" spc="0" baseline="0" smtClean="0">
                <a:solidFill>
                  <a:srgbClr val="3C3C3C"/>
                </a:solidFill>
                <a:latin typeface="+mn-lt"/>
                <a:ea typeface="+mn-ea"/>
                <a:cs typeface="Segoe Sans Display" pitchFamily="2" charset="0"/>
              </a:defRPr>
            </a:lvl2pPr>
            <a:lvl3pPr marL="490538" indent="-231775" algn="l" defTabSz="914400" rtl="0" eaLnBrk="1" latinLnBrk="0" hangingPunct="1">
              <a:lnSpc>
                <a:spcPct val="90000"/>
              </a:lnSpc>
              <a:spcBef>
                <a:spcPts val="500"/>
              </a:spcBef>
              <a:buFont typeface="Arial" panose="020B0604020202020204" pitchFamily="34" charset="0"/>
              <a:buChar char="•"/>
              <a:tabLst/>
              <a:defRPr lang="en-US" sz="1600" kern="1200" spc="0" baseline="0" smtClean="0">
                <a:solidFill>
                  <a:srgbClr val="3C3C3C"/>
                </a:solidFill>
                <a:latin typeface="+mn-lt"/>
                <a:ea typeface="+mn-ea"/>
                <a:cs typeface="Segoe Sans Display" pitchFamily="2" charset="0"/>
              </a:defRPr>
            </a:lvl3pPr>
            <a:lvl4pPr marL="757238" indent="-231775" algn="l" defTabSz="914400" rtl="0" eaLnBrk="1" latinLnBrk="0" hangingPunct="1">
              <a:lnSpc>
                <a:spcPct val="90000"/>
              </a:lnSpc>
              <a:spcBef>
                <a:spcPts val="500"/>
              </a:spcBef>
              <a:buFont typeface="Arial" panose="020B0604020202020204" pitchFamily="34" charset="0"/>
              <a:buChar char="•"/>
              <a:tabLst/>
              <a:defRPr lang="en-US" sz="1400" kern="1200" spc="0" baseline="0" smtClean="0">
                <a:solidFill>
                  <a:srgbClr val="3C3C3C"/>
                </a:solidFill>
                <a:latin typeface="+mn-lt"/>
                <a:ea typeface="+mn-ea"/>
                <a:cs typeface="Segoe Sans Display" pitchFamily="2" charset="0"/>
              </a:defRPr>
            </a:lvl4pPr>
            <a:lvl5pPr marL="1023938" indent="-233363" algn="l" defTabSz="914400" rtl="0" eaLnBrk="1" latinLnBrk="0" hangingPunct="1">
              <a:lnSpc>
                <a:spcPct val="90000"/>
              </a:lnSpc>
              <a:spcBef>
                <a:spcPts val="500"/>
              </a:spcBef>
              <a:buFont typeface="Arial" panose="020B0604020202020204" pitchFamily="34" charset="0"/>
              <a:buChar char="•"/>
              <a:tabLst/>
              <a:defRPr lang="en-US" sz="1400" kern="1200" spc="0" baseline="0">
                <a:solidFill>
                  <a:srgbClr val="3C3C3C"/>
                </a:solidFill>
                <a:latin typeface="+mn-lt"/>
                <a:ea typeface="+mn-ea"/>
                <a:cs typeface="Segoe Sans Display"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32742">
              <a:lnSpc>
                <a:spcPct val="100000"/>
              </a:lnSpc>
              <a:spcBef>
                <a:spcPct val="20000"/>
              </a:spcBef>
              <a:buSzPct val="90000"/>
              <a:defRPr/>
            </a:pPr>
            <a:r>
              <a:rPr lang="en-US" sz="1400">
                <a:solidFill>
                  <a:schemeClr val="accent1">
                    <a:lumMod val="20000"/>
                    <a:lumOff val="80000"/>
                  </a:schemeClr>
                </a:solidFill>
                <a:latin typeface="Segoe Sans Display Semibold" pitchFamily="2" charset="0"/>
                <a:cs typeface="Segoe Sans Display Semibold" pitchFamily="2" charset="0"/>
              </a:rPr>
              <a:t>PART 2  ·  THE AGENT OBSERVABILITY PROGRAM</a:t>
            </a:r>
          </a:p>
        </p:txBody>
      </p:sp>
      <p:sp>
        <p:nvSpPr>
          <p:cNvPr id="255" name="Text 159">
            <a:extLst>
              <a:ext uri="{FF2B5EF4-FFF2-40B4-BE49-F238E27FC236}">
                <a16:creationId xmlns:a16="http://schemas.microsoft.com/office/drawing/2014/main" id="{E05DD30C-0DC4-C91A-2BA1-5DA5A712F0B0}"/>
              </a:ext>
            </a:extLst>
          </p:cNvPr>
          <p:cNvSpPr/>
          <p:nvPr/>
        </p:nvSpPr>
        <p:spPr>
          <a:xfrm>
            <a:off x="4617067" y="6172404"/>
            <a:ext cx="2957866" cy="138499"/>
          </a:xfrm>
          <a:prstGeom prst="rect">
            <a:avLst/>
          </a:prstGeom>
          <a:noFill/>
          <a:ln/>
        </p:spPr>
        <p:txBody>
          <a:bodyPr wrap="square" lIns="0" tIns="0" rIns="0" bIns="0" rtlCol="0" anchor="ctr">
            <a:spAutoFit/>
          </a:bodyPr>
          <a:lstStyle/>
          <a:p>
            <a:pPr algn="ctr"/>
            <a:r>
              <a:rPr lang="en-US" sz="900" b="1" kern="0">
                <a:solidFill>
                  <a:schemeClr val="accent1">
                    <a:lumMod val="20000"/>
                    <a:lumOff val="80000"/>
                  </a:schemeClr>
                </a:solidFill>
                <a:latin typeface="+mj-lt"/>
                <a:ea typeface="Segoe UI" pitchFamily="34" charset="-122"/>
                <a:cs typeface="Segoe UI"/>
              </a:rPr>
              <a:t>THE AGENT OBSERVABILITY PROGRAM</a:t>
            </a:r>
          </a:p>
        </p:txBody>
      </p:sp>
      <p:pic>
        <p:nvPicPr>
          <p:cNvPr id="257" name="Picture 256">
            <a:extLst>
              <a:ext uri="{FF2B5EF4-FFF2-40B4-BE49-F238E27FC236}">
                <a16:creationId xmlns:a16="http://schemas.microsoft.com/office/drawing/2014/main" id="{62C5F172-29A2-DD12-24A2-9D3EF537A8B4}"/>
              </a:ext>
            </a:extLst>
          </p:cNvPr>
          <p:cNvPicPr>
            <a:picLocks noChangeAspect="1"/>
          </p:cNvPicPr>
          <p:nvPr/>
        </p:nvPicPr>
        <p:blipFill>
          <a:blip r:embed="rId4"/>
          <a:stretch>
            <a:fillRect/>
          </a:stretch>
        </p:blipFill>
        <p:spPr>
          <a:xfrm>
            <a:off x="1171575" y="1538136"/>
            <a:ext cx="9848850" cy="1085306"/>
          </a:xfrm>
          <a:prstGeom prst="rect">
            <a:avLst/>
          </a:prstGeom>
        </p:spPr>
      </p:pic>
    </p:spTree>
    <p:extLst>
      <p:ext uri="{BB962C8B-B14F-4D97-AF65-F5344CB8AC3E}">
        <p14:creationId xmlns:p14="http://schemas.microsoft.com/office/powerpoint/2010/main" val="6648757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D2AE9B2-B002-5E11-790B-E5142AA63107}"/>
              </a:ext>
            </a:extLst>
          </p:cNvPr>
          <p:cNvPicPr>
            <a:picLocks noChangeAspect="1"/>
          </p:cNvPicPr>
          <p:nvPr/>
        </p:nvPicPr>
        <p:blipFill>
          <a:blip r:embed="rId3"/>
          <a:srcRect l="6581" t="8829" r="49999" b="45864"/>
          <a:stretch>
            <a:fillRect/>
          </a:stretch>
        </p:blipFill>
        <p:spPr>
          <a:xfrm flipV="1">
            <a:off x="10874416" y="0"/>
            <a:ext cx="1317584" cy="1374794"/>
          </a:xfrm>
          <a:custGeom>
            <a:avLst/>
            <a:gdLst>
              <a:gd name="csX0" fmla="*/ 0 w 1317584"/>
              <a:gd name="csY0" fmla="*/ 1374794 h 1374794"/>
              <a:gd name="csX1" fmla="*/ 1317584 w 1317584"/>
              <a:gd name="csY1" fmla="*/ 1374794 h 1374794"/>
              <a:gd name="csX2" fmla="*/ 1317584 w 1317584"/>
              <a:gd name="csY2" fmla="*/ 0 h 1374794"/>
              <a:gd name="csX3" fmla="*/ 0 w 1317584"/>
              <a:gd name="csY3" fmla="*/ 0 h 1374794"/>
            </a:gdLst>
            <a:ahLst/>
            <a:cxnLst>
              <a:cxn ang="0">
                <a:pos x="csX0" y="csY0"/>
              </a:cxn>
              <a:cxn ang="0">
                <a:pos x="csX1" y="csY1"/>
              </a:cxn>
              <a:cxn ang="0">
                <a:pos x="csX2" y="csY2"/>
              </a:cxn>
              <a:cxn ang="0">
                <a:pos x="csX3" y="csY3"/>
              </a:cxn>
            </a:cxnLst>
            <a:rect l="l" t="t" r="r" b="b"/>
            <a:pathLst>
              <a:path w="1317584" h="1374794">
                <a:moveTo>
                  <a:pt x="0" y="1374794"/>
                </a:moveTo>
                <a:lnTo>
                  <a:pt x="1317584" y="1374794"/>
                </a:lnTo>
                <a:lnTo>
                  <a:pt x="1317584" y="0"/>
                </a:lnTo>
                <a:lnTo>
                  <a:pt x="0" y="0"/>
                </a:lnTo>
                <a:close/>
              </a:path>
            </a:pathLst>
          </a:custGeom>
        </p:spPr>
      </p:pic>
      <p:pic>
        <p:nvPicPr>
          <p:cNvPr id="3" name="Graphic 27">
            <a:extLst>
              <a:ext uri="{FF2B5EF4-FFF2-40B4-BE49-F238E27FC236}">
                <a16:creationId xmlns:a16="http://schemas.microsoft.com/office/drawing/2014/main" id="{29371E40-3908-4BD8-AB31-DA0859D282F4}"/>
              </a:ext>
            </a:extLst>
          </p:cNvPr>
          <p:cNvPicPr>
            <a:picLocks noChangeAspect="1"/>
          </p:cNvPicPr>
          <p:nvPr/>
        </p:nvPicPr>
        <p:blipFill>
          <a:blip r:embed="rId3"/>
          <a:srcRect l="6591" t="8839" r="6588" b="8836"/>
          <a:stretch>
            <a:fillRect/>
          </a:stretch>
        </p:blipFill>
        <p:spPr>
          <a:xfrm flipV="1">
            <a:off x="-184282" y="1889798"/>
            <a:ext cx="1500223" cy="1422521"/>
          </a:xfrm>
          <a:custGeom>
            <a:avLst/>
            <a:gdLst>
              <a:gd name="csX0" fmla="*/ -224 w 1934501"/>
              <a:gd name="csY0" fmla="*/ -224 h 1934501"/>
              <a:gd name="csX1" fmla="*/ 1934277 w 1934501"/>
              <a:gd name="csY1" fmla="*/ -224 h 1934501"/>
              <a:gd name="csX2" fmla="*/ 1934277 w 1934501"/>
              <a:gd name="csY2" fmla="*/ 1934277 h 1934501"/>
              <a:gd name="csX3" fmla="*/ -224 w 1934501"/>
              <a:gd name="csY3" fmla="*/ 1934277 h 1934501"/>
            </a:gdLst>
            <a:ahLst/>
            <a:cxnLst>
              <a:cxn ang="0">
                <a:pos x="csX0" y="csY0"/>
              </a:cxn>
              <a:cxn ang="0">
                <a:pos x="csX1" y="csY1"/>
              </a:cxn>
              <a:cxn ang="0">
                <a:pos x="csX2" y="csY2"/>
              </a:cxn>
              <a:cxn ang="0">
                <a:pos x="csX3" y="csY3"/>
              </a:cxn>
            </a:cxnLst>
            <a:rect l="l" t="t" r="r" b="b"/>
            <a:pathLst>
              <a:path w="1934501" h="1934501">
                <a:moveTo>
                  <a:pt x="-224" y="-224"/>
                </a:moveTo>
                <a:lnTo>
                  <a:pt x="1934277" y="-224"/>
                </a:lnTo>
                <a:lnTo>
                  <a:pt x="1934277" y="1934277"/>
                </a:lnTo>
                <a:lnTo>
                  <a:pt x="-224" y="1934277"/>
                </a:lnTo>
                <a:close/>
              </a:path>
            </a:pathLst>
          </a:custGeom>
        </p:spPr>
      </p:pic>
      <p:sp>
        <p:nvSpPr>
          <p:cNvPr id="114" name="Title 113">
            <a:extLst>
              <a:ext uri="{FF2B5EF4-FFF2-40B4-BE49-F238E27FC236}">
                <a16:creationId xmlns:a16="http://schemas.microsoft.com/office/drawing/2014/main" id="{5B1326B6-0A60-E927-D4FF-10376CA53FEE}"/>
              </a:ext>
            </a:extLst>
          </p:cNvPr>
          <p:cNvSpPr>
            <a:spLocks noGrp="1"/>
          </p:cNvSpPr>
          <p:nvPr>
            <p:ph type="title"/>
          </p:nvPr>
        </p:nvSpPr>
        <p:spPr>
          <a:xfrm>
            <a:off x="588263" y="457200"/>
            <a:ext cx="11018520" cy="492443"/>
          </a:xfrm>
        </p:spPr>
        <p:txBody>
          <a:bodyPr/>
          <a:lstStyle/>
          <a:p>
            <a:r>
              <a:rPr lang="en-US"/>
              <a:t>Why run agent observability as a </a:t>
            </a:r>
            <a:r>
              <a:rPr lang="en-US">
                <a:solidFill>
                  <a:schemeClr val="accent2">
                    <a:lumMod val="75000"/>
                  </a:schemeClr>
                </a:solidFill>
              </a:rPr>
              <a:t>program</a:t>
            </a:r>
            <a:r>
              <a:rPr lang="en-US"/>
              <a:t>?</a:t>
            </a:r>
            <a:endParaRPr lang="en-IN"/>
          </a:p>
        </p:txBody>
      </p:sp>
      <p:sp>
        <p:nvSpPr>
          <p:cNvPr id="115" name="Text Placeholder 114">
            <a:extLst>
              <a:ext uri="{FF2B5EF4-FFF2-40B4-BE49-F238E27FC236}">
                <a16:creationId xmlns:a16="http://schemas.microsoft.com/office/drawing/2014/main" id="{AB0EFD93-F581-F11C-75A3-551A73947479}"/>
              </a:ext>
            </a:extLst>
          </p:cNvPr>
          <p:cNvSpPr>
            <a:spLocks noGrp="1"/>
          </p:cNvSpPr>
          <p:nvPr>
            <p:ph type="body" sz="quarter" idx="11"/>
          </p:nvPr>
        </p:nvSpPr>
        <p:spPr>
          <a:xfrm>
            <a:off x="584200" y="292100"/>
            <a:ext cx="11018520" cy="153888"/>
          </a:xfrm>
        </p:spPr>
        <p:txBody>
          <a:bodyPr/>
          <a:lstStyle/>
          <a:p>
            <a:pPr lvl="0"/>
            <a:r>
              <a:rPr lang="en-US" noProof="0"/>
              <a:t>Part 2 · The agent observability program</a:t>
            </a:r>
          </a:p>
        </p:txBody>
      </p:sp>
      <p:sp>
        <p:nvSpPr>
          <p:cNvPr id="119" name="Rectangle 118">
            <a:extLst>
              <a:ext uri="{FF2B5EF4-FFF2-40B4-BE49-F238E27FC236}">
                <a16:creationId xmlns:a16="http://schemas.microsoft.com/office/drawing/2014/main" id="{2AE2C639-93AE-B7C3-C7A9-7CC34D43FBAD}"/>
              </a:ext>
            </a:extLst>
          </p:cNvPr>
          <p:cNvSpPr/>
          <p:nvPr/>
        </p:nvSpPr>
        <p:spPr bwMode="auto">
          <a:xfrm>
            <a:off x="588263" y="1143218"/>
            <a:ext cx="11001757" cy="24622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kumimoji="0" lang="en-US" sz="1600" b="0" i="0" u="none" strike="noStrike" kern="1200" cap="none" normalizeH="0" baseline="0" noProof="0">
                <a:ln>
                  <a:noFill/>
                </a:ln>
                <a:solidFill>
                  <a:schemeClr val="tx1"/>
                </a:solidFill>
                <a:effectLst/>
                <a:uLnTx/>
                <a:uFillTx/>
                <a:cs typeface="Segoe Sans Display Semibold" pitchFamily="2" charset="0"/>
              </a:rPr>
              <a:t>Because agents </a:t>
            </a:r>
            <a:r>
              <a:rPr kumimoji="0" lang="en-US" sz="1600" b="0" i="0" u="none" strike="noStrike" kern="1200" cap="none" normalizeH="0" baseline="0" noProof="0">
                <a:ln>
                  <a:noFill/>
                </a:ln>
                <a:solidFill>
                  <a:schemeClr val="accent1"/>
                </a:solidFill>
                <a:effectLst/>
                <a:uLnTx/>
                <a:uFillTx/>
                <a:cs typeface="Segoe Sans Display Semibold" pitchFamily="2" charset="0"/>
              </a:rPr>
              <a:t>never stop multiplying</a:t>
            </a:r>
            <a:r>
              <a:rPr kumimoji="0" lang="en-US" sz="1600" b="0" i="0" u="none" strike="noStrike" kern="1200" cap="none" normalizeH="0" baseline="0" noProof="0">
                <a:ln>
                  <a:noFill/>
                </a:ln>
                <a:solidFill>
                  <a:schemeClr val="tx1"/>
                </a:solidFill>
                <a:effectLst/>
                <a:uLnTx/>
                <a:uFillTx/>
                <a:cs typeface="Segoe Sans Display Semibold" pitchFamily="2" charset="0"/>
              </a:rPr>
              <a:t>, discovering them can’t be a one-time task.</a:t>
            </a:r>
          </a:p>
        </p:txBody>
      </p:sp>
      <p:sp>
        <p:nvSpPr>
          <p:cNvPr id="127" name="Rectangle: Rounded Corners 9">
            <a:extLst>
              <a:ext uri="{FF2B5EF4-FFF2-40B4-BE49-F238E27FC236}">
                <a16:creationId xmlns:a16="http://schemas.microsoft.com/office/drawing/2014/main" id="{4460719F-B622-8BF7-FFA1-974BF3DA4762}"/>
              </a:ext>
            </a:extLst>
          </p:cNvPr>
          <p:cNvSpPr>
            <a:spLocks/>
          </p:cNvSpPr>
          <p:nvPr/>
        </p:nvSpPr>
        <p:spPr>
          <a:xfrm>
            <a:off x="565830" y="2568599"/>
            <a:ext cx="5434920" cy="2228372"/>
          </a:xfrm>
          <a:prstGeom prst="roundRect">
            <a:avLst>
              <a:gd name="adj" fmla="val 6657"/>
            </a:avLst>
          </a:prstGeom>
          <a:solidFill>
            <a:srgbClr val="FFFFFF">
              <a:alpha val="96000"/>
            </a:srgbClr>
          </a:solidFill>
          <a:ln w="3175" cap="flat" cmpd="sng" algn="ctr">
            <a:noFill/>
            <a:prstDash val="solid"/>
            <a:headEnd type="none" w="lg" len="med"/>
            <a:tailEnd type="none" w="lg" len="med"/>
          </a:ln>
          <a:effectLst>
            <a:outerShdw blurRad="571500" dist="406400" dir="8100000" sx="95000" sy="95000" algn="tr" rotWithShape="0">
              <a:srgbClr val="0097F4">
                <a:alpha val="10000"/>
              </a:srgbClr>
            </a:outerShdw>
          </a:effectLst>
        </p:spPr>
        <p:txBody>
          <a:bodyPr rot="0" spcFirstLastPara="0" vertOverflow="overflow" horzOverflow="overflow" vert="horz" wrap="square" lIns="274320" tIns="182880" rIns="274320" bIns="182880" numCol="1" spcCol="0" rtlCol="0" fromWordArt="0" anchor="t" anchorCtr="0" forceAA="0" compatLnSpc="1">
            <a:prstTxWarp prst="textNoShape">
              <a:avLst/>
            </a:prstTxWarp>
            <a:noAutofit/>
          </a:bodyPr>
          <a:lstStyle/>
          <a:p>
            <a:pPr marL="0" marR="0" lvl="0" indent="0" algn="ctr" defTabSz="914400" eaLnBrk="1" fontAlgn="base" latinLnBrk="0" hangingPunct="1">
              <a:lnSpc>
                <a:spcPct val="100000"/>
              </a:lnSpc>
              <a:spcBef>
                <a:spcPts val="100"/>
              </a:spcBef>
              <a:spcAft>
                <a:spcPts val="600"/>
              </a:spcAft>
              <a:buClrTx/>
              <a:buSzTx/>
              <a:buFontTx/>
              <a:buNone/>
              <a:tabLst/>
              <a:defRPr/>
            </a:pPr>
            <a:endParaRPr kumimoji="0" lang="en-IN" sz="3200" b="0" i="0" u="none" strike="noStrike" kern="0" cap="none" spc="0" normalizeH="0" baseline="0" noProof="0">
              <a:ln>
                <a:noFill/>
              </a:ln>
              <a:solidFill>
                <a:srgbClr val="374151"/>
              </a:solidFill>
              <a:effectLst/>
              <a:uLnTx/>
              <a:uFillTx/>
              <a:latin typeface="Segoe Sans Display Semilight"/>
              <a:ea typeface="+mn-lt"/>
              <a:cs typeface="Segoe Sans Display Semilight"/>
            </a:endParaRPr>
          </a:p>
        </p:txBody>
      </p:sp>
      <p:sp>
        <p:nvSpPr>
          <p:cNvPr id="128" name="Rectangle: Rounded Corners 9">
            <a:extLst>
              <a:ext uri="{FF2B5EF4-FFF2-40B4-BE49-F238E27FC236}">
                <a16:creationId xmlns:a16="http://schemas.microsoft.com/office/drawing/2014/main" id="{66DB9D9D-5D17-D3DB-7A60-68D9F8A90686}"/>
              </a:ext>
            </a:extLst>
          </p:cNvPr>
          <p:cNvSpPr>
            <a:spLocks/>
          </p:cNvSpPr>
          <p:nvPr/>
        </p:nvSpPr>
        <p:spPr>
          <a:xfrm>
            <a:off x="6191250" y="2568599"/>
            <a:ext cx="5434920" cy="2228372"/>
          </a:xfrm>
          <a:prstGeom prst="roundRect">
            <a:avLst>
              <a:gd name="adj" fmla="val 6657"/>
            </a:avLst>
          </a:prstGeom>
          <a:solidFill>
            <a:srgbClr val="FFFFFF">
              <a:alpha val="96000"/>
            </a:srgbClr>
          </a:solidFill>
          <a:ln w="3175" cap="flat" cmpd="sng" algn="ctr">
            <a:noFill/>
            <a:prstDash val="solid"/>
            <a:headEnd type="none" w="lg" len="med"/>
            <a:tailEnd type="none" w="lg" len="med"/>
          </a:ln>
          <a:effectLst>
            <a:outerShdw blurRad="571500" dist="406400" dir="8100000" sx="95000" sy="95000" algn="tr" rotWithShape="0">
              <a:srgbClr val="0097F4">
                <a:alpha val="10000"/>
              </a:srgbClr>
            </a:outerShdw>
          </a:effectLst>
        </p:spPr>
        <p:txBody>
          <a:bodyPr rot="0" spcFirstLastPara="0" vertOverflow="overflow" horzOverflow="overflow" vert="horz" wrap="square" lIns="274320" tIns="182880" rIns="274320" bIns="182880" numCol="1" spcCol="0" rtlCol="0" fromWordArt="0" anchor="t" anchorCtr="0" forceAA="0" compatLnSpc="1">
            <a:prstTxWarp prst="textNoShape">
              <a:avLst/>
            </a:prstTxWarp>
            <a:noAutofit/>
          </a:bodyPr>
          <a:lstStyle/>
          <a:p>
            <a:pPr marL="0" marR="0" lvl="0" indent="0" algn="ctr" defTabSz="914400" eaLnBrk="1" fontAlgn="base" latinLnBrk="0" hangingPunct="1">
              <a:lnSpc>
                <a:spcPct val="100000"/>
              </a:lnSpc>
              <a:spcBef>
                <a:spcPts val="100"/>
              </a:spcBef>
              <a:spcAft>
                <a:spcPts val="600"/>
              </a:spcAft>
              <a:buClrTx/>
              <a:buSzTx/>
              <a:buFontTx/>
              <a:buNone/>
              <a:tabLst/>
              <a:defRPr/>
            </a:pPr>
            <a:endParaRPr kumimoji="0" lang="en-IN" sz="3200" b="0" i="0" u="none" strike="noStrike" kern="0" cap="none" spc="0" normalizeH="0" baseline="0" noProof="0">
              <a:ln>
                <a:noFill/>
              </a:ln>
              <a:solidFill>
                <a:srgbClr val="374151"/>
              </a:solidFill>
              <a:effectLst/>
              <a:uLnTx/>
              <a:uFillTx/>
              <a:latin typeface="Segoe Sans Display Semilight"/>
              <a:ea typeface="+mn-lt"/>
              <a:cs typeface="Segoe Sans Display Semilight"/>
            </a:endParaRPr>
          </a:p>
        </p:txBody>
      </p:sp>
      <p:sp>
        <p:nvSpPr>
          <p:cNvPr id="130" name="Text Placeholder 2">
            <a:extLst>
              <a:ext uri="{FF2B5EF4-FFF2-40B4-BE49-F238E27FC236}">
                <a16:creationId xmlns:a16="http://schemas.microsoft.com/office/drawing/2014/main" id="{D885F28F-B81D-031F-C198-8F6B72EC4582}"/>
              </a:ext>
            </a:extLst>
          </p:cNvPr>
          <p:cNvSpPr txBox="1">
            <a:spLocks/>
          </p:cNvSpPr>
          <p:nvPr/>
        </p:nvSpPr>
        <p:spPr>
          <a:xfrm>
            <a:off x="703132" y="2699858"/>
            <a:ext cx="5160316" cy="468313"/>
          </a:xfrm>
          <a:prstGeom prst="roundRect">
            <a:avLst>
              <a:gd name="adj" fmla="val 50000"/>
            </a:avLst>
          </a:prstGeom>
          <a:gradFill flip="none" rotWithShape="1">
            <a:gsLst>
              <a:gs pos="0">
                <a:srgbClr val="5EBDEB"/>
              </a:gs>
              <a:gs pos="94000">
                <a:srgbClr val="ADDEF2"/>
              </a:gs>
            </a:gsLst>
            <a:lin ang="16200000" scaled="0"/>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2000">
                <a:latin typeface="Segoe Sans Display Semibold" pitchFamily="2" charset="0"/>
                <a:cs typeface="Segoe Sans Display Semi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2400">
                <a:solidFill>
                  <a:schemeClr val="tx1"/>
                </a:solidFill>
              </a:rPr>
              <a:t>A one-time discovery</a:t>
            </a:r>
          </a:p>
        </p:txBody>
      </p:sp>
      <p:sp>
        <p:nvSpPr>
          <p:cNvPr id="131" name="Text Placeholder 2">
            <a:extLst>
              <a:ext uri="{FF2B5EF4-FFF2-40B4-BE49-F238E27FC236}">
                <a16:creationId xmlns:a16="http://schemas.microsoft.com/office/drawing/2014/main" id="{F4112942-F7E3-74C2-4705-CFB2362AEF54}"/>
              </a:ext>
            </a:extLst>
          </p:cNvPr>
          <p:cNvSpPr txBox="1">
            <a:spLocks/>
          </p:cNvSpPr>
          <p:nvPr/>
        </p:nvSpPr>
        <p:spPr>
          <a:xfrm>
            <a:off x="6328552" y="2699858"/>
            <a:ext cx="5160316" cy="468313"/>
          </a:xfrm>
          <a:prstGeom prst="roundRect">
            <a:avLst>
              <a:gd name="adj" fmla="val 50000"/>
            </a:avLst>
          </a:prstGeom>
          <a:gradFill flip="none" rotWithShape="1">
            <a:gsLst>
              <a:gs pos="0">
                <a:srgbClr val="5EBDEB"/>
              </a:gs>
              <a:gs pos="94000">
                <a:srgbClr val="ADDEF2"/>
              </a:gs>
            </a:gsLst>
            <a:lin ang="16200000" scaled="0"/>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2000">
                <a:latin typeface="Segoe Sans Display Semibold" pitchFamily="2" charset="0"/>
                <a:cs typeface="Segoe Sans Display Semi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2400">
                <a:solidFill>
                  <a:schemeClr val="tx1"/>
                </a:solidFill>
              </a:rPr>
              <a:t>An ongoing program</a:t>
            </a:r>
          </a:p>
        </p:txBody>
      </p:sp>
      <p:sp>
        <p:nvSpPr>
          <p:cNvPr id="132" name="Text 101">
            <a:extLst>
              <a:ext uri="{FF2B5EF4-FFF2-40B4-BE49-F238E27FC236}">
                <a16:creationId xmlns:a16="http://schemas.microsoft.com/office/drawing/2014/main" id="{9B60061A-CFEF-C8BC-1FDE-C6515224350C}"/>
              </a:ext>
            </a:extLst>
          </p:cNvPr>
          <p:cNvSpPr/>
          <p:nvPr/>
        </p:nvSpPr>
        <p:spPr>
          <a:xfrm>
            <a:off x="899205" y="3315637"/>
            <a:ext cx="4768170" cy="923330"/>
          </a:xfrm>
          <a:prstGeom prst="rect">
            <a:avLst/>
          </a:prstGeom>
          <a:noFill/>
          <a:ln/>
        </p:spPr>
        <p:txBody>
          <a:bodyPr wrap="square" lIns="0" tIns="0" rIns="0" bIns="0" rtlCol="0" anchor="t">
            <a:spAutoFit/>
          </a:bodyPr>
          <a:lstStyle/>
          <a:p>
            <a:pPr marL="0" indent="0" algn="ctr">
              <a:buNone/>
            </a:pPr>
            <a:r>
              <a:rPr lang="en-US" sz="2000">
                <a:ea typeface="Segoe UI" pitchFamily="34" charset="-122"/>
                <a:cs typeface="Segoe UI" pitchFamily="34" charset="-120"/>
              </a:rPr>
              <a:t>Tells you what you had. It’s stale the moment agents change — and they change </a:t>
            </a:r>
            <a:br>
              <a:rPr lang="en-US" sz="2000">
                <a:ea typeface="Segoe UI" pitchFamily="34" charset="-122"/>
                <a:cs typeface="Segoe UI" pitchFamily="34" charset="-120"/>
              </a:rPr>
            </a:br>
            <a:r>
              <a:rPr lang="en-US" sz="2000">
                <a:ea typeface="Segoe UI" pitchFamily="34" charset="-122"/>
                <a:cs typeface="Segoe UI" pitchFamily="34" charset="-120"/>
              </a:rPr>
              <a:t>every day.</a:t>
            </a:r>
            <a:endParaRPr lang="en-US" sz="2000"/>
          </a:p>
        </p:txBody>
      </p:sp>
      <p:sp>
        <p:nvSpPr>
          <p:cNvPr id="133" name="Text 105">
            <a:extLst>
              <a:ext uri="{FF2B5EF4-FFF2-40B4-BE49-F238E27FC236}">
                <a16:creationId xmlns:a16="http://schemas.microsoft.com/office/drawing/2014/main" id="{7ADE004F-3CD4-9FF6-19EC-48F599474E8C}"/>
              </a:ext>
            </a:extLst>
          </p:cNvPr>
          <p:cNvSpPr/>
          <p:nvPr/>
        </p:nvSpPr>
        <p:spPr>
          <a:xfrm>
            <a:off x="6524625" y="3315637"/>
            <a:ext cx="4768170" cy="923330"/>
          </a:xfrm>
          <a:prstGeom prst="rect">
            <a:avLst/>
          </a:prstGeom>
          <a:noFill/>
          <a:ln/>
        </p:spPr>
        <p:txBody>
          <a:bodyPr wrap="square" lIns="0" tIns="0" rIns="0" bIns="0" rtlCol="0" anchor="t">
            <a:spAutoFit/>
          </a:bodyPr>
          <a:lstStyle/>
          <a:p>
            <a:pPr marL="0" indent="0" algn="ctr">
              <a:buNone/>
            </a:pPr>
            <a:r>
              <a:rPr lang="en-US" sz="2000">
                <a:ea typeface="Segoe UI" pitchFamily="34" charset="-122"/>
                <a:cs typeface="Segoe UI" pitchFamily="34" charset="-120"/>
              </a:rPr>
              <a:t>Keeps the picture current — with a named owner, a set rhythm, and clear decisions as agents come and go.</a:t>
            </a:r>
            <a:endParaRPr lang="en-US" sz="2000"/>
          </a:p>
        </p:txBody>
      </p:sp>
      <p:sp>
        <p:nvSpPr>
          <p:cNvPr id="137" name="Freeform: Shape 136">
            <a:extLst>
              <a:ext uri="{FF2B5EF4-FFF2-40B4-BE49-F238E27FC236}">
                <a16:creationId xmlns:a16="http://schemas.microsoft.com/office/drawing/2014/main" id="{57438ECE-4DE7-AA09-84B1-9B80F0A9DDF5}"/>
              </a:ext>
            </a:extLst>
          </p:cNvPr>
          <p:cNvSpPr/>
          <p:nvPr/>
        </p:nvSpPr>
        <p:spPr>
          <a:xfrm>
            <a:off x="2945672" y="1832495"/>
            <a:ext cx="675236" cy="675236"/>
          </a:xfrm>
          <a:custGeom>
            <a:avLst/>
            <a:gdLst>
              <a:gd name="connsiteX0" fmla="*/ 580644 w 580643"/>
              <a:gd name="connsiteY0" fmla="*/ 290322 h 580643"/>
              <a:gd name="connsiteX1" fmla="*/ 290322 w 580643"/>
              <a:gd name="connsiteY1" fmla="*/ 580644 h 580643"/>
              <a:gd name="connsiteX2" fmla="*/ 0 w 580643"/>
              <a:gd name="connsiteY2" fmla="*/ 290322 h 580643"/>
              <a:gd name="connsiteX3" fmla="*/ 290322 w 580643"/>
              <a:gd name="connsiteY3" fmla="*/ 0 h 580643"/>
              <a:gd name="connsiteX4" fmla="*/ 580644 w 580643"/>
              <a:gd name="connsiteY4" fmla="*/ 290322 h 580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43" h="580643">
                <a:moveTo>
                  <a:pt x="580644" y="290322"/>
                </a:moveTo>
                <a:cubicBezTo>
                  <a:pt x="580644" y="450662"/>
                  <a:pt x="450662" y="580644"/>
                  <a:pt x="290322" y="580644"/>
                </a:cubicBezTo>
                <a:cubicBezTo>
                  <a:pt x="129982" y="580644"/>
                  <a:pt x="0" y="450662"/>
                  <a:pt x="0" y="290322"/>
                </a:cubicBezTo>
                <a:cubicBezTo>
                  <a:pt x="0" y="129982"/>
                  <a:pt x="129982" y="0"/>
                  <a:pt x="290322" y="0"/>
                </a:cubicBezTo>
                <a:cubicBezTo>
                  <a:pt x="450662" y="0"/>
                  <a:pt x="580644" y="129982"/>
                  <a:pt x="580644" y="290322"/>
                </a:cubicBezTo>
                <a:close/>
              </a:path>
            </a:pathLst>
          </a:custGeom>
          <a:noFill/>
          <a:ln w="19050" cap="flat">
            <a:solidFill>
              <a:schemeClr val="tx1">
                <a:alpha val="25000"/>
              </a:schemeClr>
            </a:solidFill>
            <a:prstDash val="solid"/>
            <a:miter/>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a typeface="+mn-lt"/>
              <a:cs typeface="+mn-lt"/>
              <a:sym typeface="+mn-lt"/>
            </a:endParaRPr>
          </a:p>
        </p:txBody>
      </p:sp>
      <p:sp>
        <p:nvSpPr>
          <p:cNvPr id="140" name="Freeform: Shape 139">
            <a:extLst>
              <a:ext uri="{FF2B5EF4-FFF2-40B4-BE49-F238E27FC236}">
                <a16:creationId xmlns:a16="http://schemas.microsoft.com/office/drawing/2014/main" id="{0596ED42-E9CA-861E-91F9-D5960EB668B1}"/>
              </a:ext>
            </a:extLst>
          </p:cNvPr>
          <p:cNvSpPr/>
          <p:nvPr/>
        </p:nvSpPr>
        <p:spPr>
          <a:xfrm>
            <a:off x="8571092" y="1832495"/>
            <a:ext cx="675236" cy="675236"/>
          </a:xfrm>
          <a:custGeom>
            <a:avLst/>
            <a:gdLst>
              <a:gd name="connsiteX0" fmla="*/ 580644 w 580643"/>
              <a:gd name="connsiteY0" fmla="*/ 290322 h 580643"/>
              <a:gd name="connsiteX1" fmla="*/ 290322 w 580643"/>
              <a:gd name="connsiteY1" fmla="*/ 580644 h 580643"/>
              <a:gd name="connsiteX2" fmla="*/ 0 w 580643"/>
              <a:gd name="connsiteY2" fmla="*/ 290322 h 580643"/>
              <a:gd name="connsiteX3" fmla="*/ 290322 w 580643"/>
              <a:gd name="connsiteY3" fmla="*/ 0 h 580643"/>
              <a:gd name="connsiteX4" fmla="*/ 580644 w 580643"/>
              <a:gd name="connsiteY4" fmla="*/ 290322 h 580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43" h="580643">
                <a:moveTo>
                  <a:pt x="580644" y="290322"/>
                </a:moveTo>
                <a:cubicBezTo>
                  <a:pt x="580644" y="450662"/>
                  <a:pt x="450662" y="580644"/>
                  <a:pt x="290322" y="580644"/>
                </a:cubicBezTo>
                <a:cubicBezTo>
                  <a:pt x="129982" y="580644"/>
                  <a:pt x="0" y="450662"/>
                  <a:pt x="0" y="290322"/>
                </a:cubicBezTo>
                <a:cubicBezTo>
                  <a:pt x="0" y="129982"/>
                  <a:pt x="129982" y="0"/>
                  <a:pt x="290322" y="0"/>
                </a:cubicBezTo>
                <a:cubicBezTo>
                  <a:pt x="450662" y="0"/>
                  <a:pt x="580644" y="129982"/>
                  <a:pt x="580644" y="290322"/>
                </a:cubicBezTo>
                <a:close/>
              </a:path>
            </a:pathLst>
          </a:custGeom>
          <a:noFill/>
          <a:ln w="19050" cap="flat">
            <a:solidFill>
              <a:schemeClr val="tx1">
                <a:alpha val="25000"/>
              </a:schemeClr>
            </a:solidFill>
            <a:prstDash val="solid"/>
            <a:miter/>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a typeface="+mn-lt"/>
              <a:cs typeface="+mn-lt"/>
              <a:sym typeface="+mn-lt"/>
            </a:endParaRPr>
          </a:p>
        </p:txBody>
      </p:sp>
      <p:sp>
        <p:nvSpPr>
          <p:cNvPr id="141" name="Freeform: Shape 140">
            <a:extLst>
              <a:ext uri="{FF2B5EF4-FFF2-40B4-BE49-F238E27FC236}">
                <a16:creationId xmlns:a16="http://schemas.microsoft.com/office/drawing/2014/main" id="{A5286826-0FC7-E7EE-1810-B1241C43358D}"/>
              </a:ext>
            </a:extLst>
          </p:cNvPr>
          <p:cNvSpPr/>
          <p:nvPr/>
        </p:nvSpPr>
        <p:spPr>
          <a:xfrm>
            <a:off x="5883596" y="3478158"/>
            <a:ext cx="409254" cy="409254"/>
          </a:xfrm>
          <a:custGeom>
            <a:avLst/>
            <a:gdLst>
              <a:gd name="connsiteX0" fmla="*/ 580644 w 580643"/>
              <a:gd name="connsiteY0" fmla="*/ 290322 h 580643"/>
              <a:gd name="connsiteX1" fmla="*/ 290322 w 580643"/>
              <a:gd name="connsiteY1" fmla="*/ 580644 h 580643"/>
              <a:gd name="connsiteX2" fmla="*/ 0 w 580643"/>
              <a:gd name="connsiteY2" fmla="*/ 290322 h 580643"/>
              <a:gd name="connsiteX3" fmla="*/ 290322 w 580643"/>
              <a:gd name="connsiteY3" fmla="*/ 0 h 580643"/>
              <a:gd name="connsiteX4" fmla="*/ 580644 w 580643"/>
              <a:gd name="connsiteY4" fmla="*/ 290322 h 580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43" h="580643">
                <a:moveTo>
                  <a:pt x="580644" y="290322"/>
                </a:moveTo>
                <a:cubicBezTo>
                  <a:pt x="580644" y="450662"/>
                  <a:pt x="450662" y="580644"/>
                  <a:pt x="290322" y="580644"/>
                </a:cubicBezTo>
                <a:cubicBezTo>
                  <a:pt x="129982" y="580644"/>
                  <a:pt x="0" y="450662"/>
                  <a:pt x="0" y="290322"/>
                </a:cubicBezTo>
                <a:cubicBezTo>
                  <a:pt x="0" y="129982"/>
                  <a:pt x="129982" y="0"/>
                  <a:pt x="290322" y="0"/>
                </a:cubicBezTo>
                <a:cubicBezTo>
                  <a:pt x="450662" y="0"/>
                  <a:pt x="580644" y="129982"/>
                  <a:pt x="580644" y="290322"/>
                </a:cubicBezTo>
                <a:close/>
              </a:path>
            </a:pathLst>
          </a:custGeom>
          <a:solidFill>
            <a:schemeClr val="bg1"/>
          </a:solidFill>
          <a:ln w="19050" cap="flat">
            <a:solidFill>
              <a:schemeClr val="tx1">
                <a:alpha val="25000"/>
              </a:schemeClr>
            </a:solidFill>
            <a:prstDash val="solid"/>
            <a:miter/>
          </a:ln>
          <a:effectLst/>
        </p:spPr>
        <p:txBody>
          <a:bodyPr rtlCol="0" anchor="ctr"/>
          <a:lstStyle/>
          <a:p>
            <a:pPr marL="0" marR="0" lvl="0" indent="0" defTabSz="914400" eaLnBrk="1" fontAlgn="auto" latinLnBrk="0" hangingPunct="1">
              <a:spcBef>
                <a:spcPts val="0"/>
              </a:spcBef>
              <a:spcAft>
                <a:spcPts val="0"/>
              </a:spcAft>
              <a:buClrTx/>
              <a:buSzTx/>
              <a:buFontTx/>
              <a:buNone/>
              <a:tabLst/>
              <a:defRPr/>
            </a:pPr>
            <a:r>
              <a:rPr kumimoji="0" lang="en-US" sz="1800" b="0" i="0" u="none" strike="noStrike" kern="0" cap="none" normalizeH="0" baseline="0" noProof="0">
                <a:ln>
                  <a:noFill/>
                </a:ln>
                <a:solidFill>
                  <a:srgbClr val="000000"/>
                </a:solidFill>
                <a:effectLst/>
                <a:uLnTx/>
                <a:uFillTx/>
                <a:ea typeface="+mn-lt"/>
                <a:cs typeface="+mn-lt"/>
                <a:sym typeface="Wingdings" panose="05000000000000000000" pitchFamily="2" charset="2"/>
              </a:rPr>
              <a:t></a:t>
            </a:r>
            <a:endParaRPr kumimoji="0" lang="en-US" sz="1800" b="0" i="0" u="none" strike="noStrike" kern="0" cap="none" normalizeH="0" baseline="0" noProof="0">
              <a:ln>
                <a:noFill/>
              </a:ln>
              <a:solidFill>
                <a:srgbClr val="000000"/>
              </a:solidFill>
              <a:effectLst/>
              <a:uLnTx/>
              <a:uFillTx/>
              <a:ea typeface="+mn-lt"/>
              <a:cs typeface="+mn-lt"/>
              <a:sym typeface="+mn-lt"/>
            </a:endParaRPr>
          </a:p>
        </p:txBody>
      </p:sp>
      <p:sp>
        <p:nvSpPr>
          <p:cNvPr id="146" name="Rectangle: Rounded Corners 50">
            <a:extLst>
              <a:ext uri="{FF2B5EF4-FFF2-40B4-BE49-F238E27FC236}">
                <a16:creationId xmlns:a16="http://schemas.microsoft.com/office/drawing/2014/main" id="{3A11B0F6-F99E-9C1F-D978-B3BED7C521EE}"/>
              </a:ext>
              <a:ext uri="{C183D7F6-B498-43B3-948B-1728B52AA6E4}">
                <adec:decorative xmlns:adec="http://schemas.microsoft.com/office/drawing/2017/decorative" val="1"/>
              </a:ext>
            </a:extLst>
          </p:cNvPr>
          <p:cNvSpPr>
            <a:spLocks/>
          </p:cNvSpPr>
          <p:nvPr/>
        </p:nvSpPr>
        <p:spPr bwMode="auto">
          <a:xfrm>
            <a:off x="571498" y="5200118"/>
            <a:ext cx="11018520" cy="781582"/>
          </a:xfrm>
          <a:prstGeom prst="roundRect">
            <a:avLst>
              <a:gd name="adj" fmla="val 15134"/>
            </a:avLst>
          </a:prstGeom>
          <a:solidFill>
            <a:schemeClr val="bg1"/>
          </a:solid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br>
              <a:rPr lang="en-US" sz="2000" b="1">
                <a:solidFill>
                  <a:srgbClr val="FFFFFF"/>
                </a:solidFill>
                <a:ea typeface="+mn-lt"/>
                <a:cs typeface="+mn-lt"/>
              </a:rPr>
            </a:br>
            <a:br>
              <a:rPr lang="en-US" sz="2000" b="1">
                <a:solidFill>
                  <a:srgbClr val="FFFFFF"/>
                </a:solidFill>
                <a:ea typeface="+mn-lt"/>
                <a:cs typeface="+mn-lt"/>
              </a:rPr>
            </a:br>
            <a:endParaRPr lang="en-US" sz="2000" b="1">
              <a:solidFill>
                <a:srgbClr val="FFFFFF"/>
              </a:solidFill>
              <a:ea typeface="+mn-lt"/>
              <a:cs typeface="+mn-lt"/>
            </a:endParaRPr>
          </a:p>
        </p:txBody>
      </p:sp>
      <p:sp>
        <p:nvSpPr>
          <p:cNvPr id="148" name="TextBox 147">
            <a:extLst>
              <a:ext uri="{FF2B5EF4-FFF2-40B4-BE49-F238E27FC236}">
                <a16:creationId xmlns:a16="http://schemas.microsoft.com/office/drawing/2014/main" id="{68D82355-6EDD-6065-9CF5-E5A93D57BEE1}"/>
              </a:ext>
            </a:extLst>
          </p:cNvPr>
          <p:cNvSpPr txBox="1"/>
          <p:nvPr/>
        </p:nvSpPr>
        <p:spPr>
          <a:xfrm>
            <a:off x="647517" y="5279686"/>
            <a:ext cx="1447931" cy="638514"/>
          </a:xfrm>
          <a:prstGeom prst="roundRect">
            <a:avLst>
              <a:gd name="adj" fmla="val 12922"/>
            </a:avLst>
          </a:prstGeom>
          <a:gradFill flip="none" rotWithShape="1">
            <a:gsLst>
              <a:gs pos="0">
                <a:srgbClr val="5EBDEB"/>
              </a:gs>
              <a:gs pos="94000">
                <a:srgbClr val="ADDEF2"/>
              </a:gs>
            </a:gsLst>
            <a:lin ang="16200000" scaled="0"/>
            <a:tileRect/>
          </a:gradFill>
          <a:ln>
            <a:noFill/>
          </a:ln>
          <a:effectLst>
            <a:innerShdw blurRad="127000">
              <a:srgbClr val="FFFFFF"/>
            </a:innerShdw>
          </a:effectLst>
        </p:spPr>
        <p:style>
          <a:lnRef idx="2">
            <a:schemeClr val="accent1">
              <a:shade val="15000"/>
            </a:schemeClr>
          </a:lnRef>
          <a:fillRef idx="1">
            <a:schemeClr val="accent1"/>
          </a:fillRef>
          <a:effectRef idx="0">
            <a:schemeClr val="accent1"/>
          </a:effectRef>
          <a:fontRef idx="minor">
            <a:schemeClr val="lt1"/>
          </a:fontRef>
        </p:style>
        <p:txBody>
          <a:bodyPr lIns="640080" tIns="45720" rIns="91440" bIns="45720" rtlCol="0" anchor="ctr"/>
          <a:lstStyle>
            <a:defPPr>
              <a:defRPr lang="en-US"/>
            </a:defPPr>
            <a:lvl1pPr algn="ctr">
              <a:spcAft>
                <a:spcPts val="600"/>
              </a:spcAft>
              <a:defRPr sz="2000">
                <a:solidFill>
                  <a:schemeClr val="tx2"/>
                </a:solidFill>
                <a:latin typeface="Segoe Sans Display Semibold" pitchFamily="2" charset="0"/>
                <a:cs typeface="Segoe Sans Display Semi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800"/>
              <a:t>Next</a:t>
            </a:r>
          </a:p>
        </p:txBody>
      </p:sp>
      <p:sp>
        <p:nvSpPr>
          <p:cNvPr id="150" name="TextBox 149">
            <a:extLst>
              <a:ext uri="{FF2B5EF4-FFF2-40B4-BE49-F238E27FC236}">
                <a16:creationId xmlns:a16="http://schemas.microsoft.com/office/drawing/2014/main" id="{003C848C-87B5-F616-BCE2-2E5BD6C0D3A0}"/>
              </a:ext>
            </a:extLst>
          </p:cNvPr>
          <p:cNvSpPr txBox="1"/>
          <p:nvPr/>
        </p:nvSpPr>
        <p:spPr>
          <a:xfrm>
            <a:off x="2285943" y="5352721"/>
            <a:ext cx="9143771" cy="492443"/>
          </a:xfrm>
          <a:prstGeom prst="rect">
            <a:avLst/>
          </a:prstGeom>
          <a:noFill/>
        </p:spPr>
        <p:txBody>
          <a:bodyPr wrap="square" lIns="0" tIns="0" rIns="0" bIns="0" anchor="ctr">
            <a:spAutoFit/>
          </a:bodyPr>
          <a:lstStyle/>
          <a:p>
            <a:pPr>
              <a:spcBef>
                <a:spcPts val="400"/>
              </a:spcBef>
            </a:pPr>
            <a:r>
              <a:rPr lang="en-US" sz="1600">
                <a:ea typeface="Segoe UI" pitchFamily="34" charset="-122"/>
                <a:cs typeface="Segoe UI"/>
              </a:rPr>
              <a:t>Best practices and the operating model that makes the program run — the roles, the rhythm, and the everyday workflows. </a:t>
            </a:r>
            <a:endParaRPr lang="en-US" sz="1600">
              <a:cs typeface="Segoe UI"/>
            </a:endParaRPr>
          </a:p>
        </p:txBody>
      </p:sp>
      <p:sp>
        <p:nvSpPr>
          <p:cNvPr id="151" name="Freeform: Shape 150">
            <a:extLst>
              <a:ext uri="{FF2B5EF4-FFF2-40B4-BE49-F238E27FC236}">
                <a16:creationId xmlns:a16="http://schemas.microsoft.com/office/drawing/2014/main" id="{7B4F47B2-D2CB-E575-E886-E8B106DDFBB3}"/>
              </a:ext>
            </a:extLst>
          </p:cNvPr>
          <p:cNvSpPr/>
          <p:nvPr/>
        </p:nvSpPr>
        <p:spPr>
          <a:xfrm>
            <a:off x="787878" y="5402332"/>
            <a:ext cx="393222" cy="393222"/>
          </a:xfrm>
          <a:custGeom>
            <a:avLst/>
            <a:gdLst>
              <a:gd name="connsiteX0" fmla="*/ 580644 w 580643"/>
              <a:gd name="connsiteY0" fmla="*/ 290322 h 580643"/>
              <a:gd name="connsiteX1" fmla="*/ 290322 w 580643"/>
              <a:gd name="connsiteY1" fmla="*/ 580644 h 580643"/>
              <a:gd name="connsiteX2" fmla="*/ 0 w 580643"/>
              <a:gd name="connsiteY2" fmla="*/ 290322 h 580643"/>
              <a:gd name="connsiteX3" fmla="*/ 290322 w 580643"/>
              <a:gd name="connsiteY3" fmla="*/ 0 h 580643"/>
              <a:gd name="connsiteX4" fmla="*/ 580644 w 580643"/>
              <a:gd name="connsiteY4" fmla="*/ 290322 h 580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43" h="580643">
                <a:moveTo>
                  <a:pt x="580644" y="290322"/>
                </a:moveTo>
                <a:cubicBezTo>
                  <a:pt x="580644" y="450662"/>
                  <a:pt x="450662" y="580644"/>
                  <a:pt x="290322" y="580644"/>
                </a:cubicBezTo>
                <a:cubicBezTo>
                  <a:pt x="129982" y="580644"/>
                  <a:pt x="0" y="450662"/>
                  <a:pt x="0" y="290322"/>
                </a:cubicBezTo>
                <a:cubicBezTo>
                  <a:pt x="0" y="129982"/>
                  <a:pt x="129982" y="0"/>
                  <a:pt x="290322" y="0"/>
                </a:cubicBezTo>
                <a:cubicBezTo>
                  <a:pt x="450662" y="0"/>
                  <a:pt x="580644" y="129982"/>
                  <a:pt x="580644" y="290322"/>
                </a:cubicBezTo>
                <a:close/>
              </a:path>
            </a:pathLst>
          </a:custGeom>
          <a:solidFill>
            <a:schemeClr val="bg1"/>
          </a:solidFill>
          <a:ln w="19050" cap="flat">
            <a:solidFill>
              <a:schemeClr val="tx1">
                <a:alpha val="25000"/>
              </a:schemeClr>
            </a:solidFill>
            <a:prstDash val="solid"/>
            <a:miter/>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a typeface="+mn-lt"/>
              <a:cs typeface="+mn-lt"/>
              <a:sym typeface="+mn-lt"/>
            </a:endParaRPr>
          </a:p>
        </p:txBody>
      </p:sp>
      <p:sp>
        <p:nvSpPr>
          <p:cNvPr id="153" name="TextBox 152">
            <a:extLst>
              <a:ext uri="{FF2B5EF4-FFF2-40B4-BE49-F238E27FC236}">
                <a16:creationId xmlns:a16="http://schemas.microsoft.com/office/drawing/2014/main" id="{F64BCE99-20DD-57FE-DBB7-6C182EEE9C07}"/>
              </a:ext>
            </a:extLst>
          </p:cNvPr>
          <p:cNvSpPr txBox="1"/>
          <p:nvPr/>
        </p:nvSpPr>
        <p:spPr>
          <a:xfrm>
            <a:off x="588263" y="6407446"/>
            <a:ext cx="3837004" cy="123111"/>
          </a:xfrm>
          <a:prstGeom prst="rect">
            <a:avLst/>
          </a:prstGeom>
          <a:noFill/>
        </p:spPr>
        <p:txBody>
          <a:bodyPr wrap="square" lIns="0" tIns="0" rIns="0" bIns="0" rtlCol="0" anchor="b">
            <a:spAutoFit/>
          </a:bodyPr>
          <a:lstStyle/>
          <a:p>
            <a:pPr>
              <a:defRPr/>
            </a:pPr>
            <a:r>
              <a:rPr kumimoji="0" lang="en-US" sz="800" b="0" u="none" strike="noStrike" kern="1200" cap="none" normalizeH="0" baseline="0" noProof="0">
                <a:ln>
                  <a:noFill/>
                </a:ln>
                <a:solidFill>
                  <a:schemeClr val="tx2"/>
                </a:solidFill>
                <a:effectLst/>
                <a:uLnTx/>
                <a:uFillTx/>
                <a:ea typeface="+mn-ea"/>
                <a:cs typeface="Segoe UI Light"/>
              </a:rPr>
              <a:t>Microsoft</a:t>
            </a:r>
            <a:r>
              <a:rPr lang="en-US" sz="800">
                <a:solidFill>
                  <a:schemeClr val="tx2"/>
                </a:solidFill>
                <a:cs typeface="Segoe UI Light"/>
              </a:rPr>
              <a:t> </a:t>
            </a:r>
            <a:r>
              <a:rPr kumimoji="0" lang="en-US" sz="800" b="0" u="none" strike="noStrike" kern="1200" cap="none" normalizeH="0" baseline="0" noProof="0">
                <a:ln>
                  <a:noFill/>
                </a:ln>
                <a:solidFill>
                  <a:schemeClr val="tx2"/>
                </a:solidFill>
                <a:effectLst/>
                <a:uLnTx/>
                <a:uFillTx/>
                <a:ea typeface="+mn-ea"/>
                <a:cs typeface="Segoe UI Light"/>
              </a:rPr>
              <a:t>· Part 2 · The agent observability program</a:t>
            </a:r>
          </a:p>
        </p:txBody>
      </p:sp>
      <p:sp>
        <p:nvSpPr>
          <p:cNvPr id="155" name="Text 159">
            <a:extLst>
              <a:ext uri="{FF2B5EF4-FFF2-40B4-BE49-F238E27FC236}">
                <a16:creationId xmlns:a16="http://schemas.microsoft.com/office/drawing/2014/main" id="{2F8383EF-A0F3-76DB-4CAF-14B347BF971F}"/>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Why a program</a:t>
            </a:r>
          </a:p>
        </p:txBody>
      </p:sp>
      <p:sp>
        <p:nvSpPr>
          <p:cNvPr id="5" name="Graphic 3">
            <a:extLst>
              <a:ext uri="{FF2B5EF4-FFF2-40B4-BE49-F238E27FC236}">
                <a16:creationId xmlns:a16="http://schemas.microsoft.com/office/drawing/2014/main" id="{1E42D10D-E5CF-CDF7-6999-691DED991285}"/>
              </a:ext>
            </a:extLst>
          </p:cNvPr>
          <p:cNvSpPr/>
          <p:nvPr/>
        </p:nvSpPr>
        <p:spPr>
          <a:xfrm>
            <a:off x="3142342" y="2029166"/>
            <a:ext cx="281896" cy="281894"/>
          </a:xfrm>
          <a:custGeom>
            <a:avLst/>
            <a:gdLst>
              <a:gd name="csX0" fmla="*/ 183356 w 190500"/>
              <a:gd name="csY0" fmla="*/ 52388 h 190499"/>
              <a:gd name="csX1" fmla="*/ 190435 w 190500"/>
              <a:gd name="csY1" fmla="*/ 58562 h 190499"/>
              <a:gd name="csX2" fmla="*/ 190500 w 190500"/>
              <a:gd name="csY2" fmla="*/ 59531 h 190499"/>
              <a:gd name="csX3" fmla="*/ 190500 w 190500"/>
              <a:gd name="csY3" fmla="*/ 140494 h 190499"/>
              <a:gd name="csX4" fmla="*/ 161300 w 190500"/>
              <a:gd name="csY4" fmla="*/ 171401 h 190499"/>
              <a:gd name="csX5" fmla="*/ 159544 w 190500"/>
              <a:gd name="csY5" fmla="*/ 171450 h 190499"/>
              <a:gd name="csX6" fmla="*/ 38681 w 190500"/>
              <a:gd name="csY6" fmla="*/ 171450 h 190499"/>
              <a:gd name="csX7" fmla="*/ 45533 w 190500"/>
              <a:gd name="csY7" fmla="*/ 178305 h 190499"/>
              <a:gd name="csX8" fmla="*/ 46224 w 190500"/>
              <a:gd name="csY8" fmla="*/ 187606 h 190499"/>
              <a:gd name="csX9" fmla="*/ 45533 w 190500"/>
              <a:gd name="csY9" fmla="*/ 188407 h 190499"/>
              <a:gd name="csX10" fmla="*/ 36231 w 190500"/>
              <a:gd name="csY10" fmla="*/ 189099 h 190499"/>
              <a:gd name="csX11" fmla="*/ 35430 w 190500"/>
              <a:gd name="csY11" fmla="*/ 188407 h 190499"/>
              <a:gd name="csX12" fmla="*/ 16380 w 190500"/>
              <a:gd name="csY12" fmla="*/ 169357 h 190499"/>
              <a:gd name="csX13" fmla="*/ 15776 w 190500"/>
              <a:gd name="csY13" fmla="*/ 168672 h 190499"/>
              <a:gd name="csX14" fmla="*/ 15707 w 190500"/>
              <a:gd name="csY14" fmla="*/ 168580 h 190499"/>
              <a:gd name="csX15" fmla="*/ 16380 w 190500"/>
              <a:gd name="csY15" fmla="*/ 169357 h 190499"/>
              <a:gd name="csX16" fmla="*/ 15455 w 190500"/>
              <a:gd name="csY16" fmla="*/ 168223 h 190499"/>
              <a:gd name="csX17" fmla="*/ 15104 w 190500"/>
              <a:gd name="csY17" fmla="*/ 167625 h 190499"/>
              <a:gd name="csX18" fmla="*/ 14976 w 190500"/>
              <a:gd name="csY18" fmla="*/ 167371 h 190499"/>
              <a:gd name="csX19" fmla="*/ 14652 w 190500"/>
              <a:gd name="csY19" fmla="*/ 166567 h 190499"/>
              <a:gd name="csX20" fmla="*/ 14595 w 190500"/>
              <a:gd name="csY20" fmla="*/ 166385 h 190499"/>
              <a:gd name="csX21" fmla="*/ 14288 w 190500"/>
              <a:gd name="csY21" fmla="*/ 164306 h 190499"/>
              <a:gd name="csX22" fmla="*/ 14368 w 190500"/>
              <a:gd name="csY22" fmla="*/ 163230 h 190499"/>
              <a:gd name="csX23" fmla="*/ 14427 w 190500"/>
              <a:gd name="csY23" fmla="*/ 162898 h 190499"/>
              <a:gd name="csX24" fmla="*/ 14603 w 190500"/>
              <a:gd name="csY24" fmla="*/ 162201 h 190499"/>
              <a:gd name="csX25" fmla="*/ 14717 w 190500"/>
              <a:gd name="csY25" fmla="*/ 161861 h 190499"/>
              <a:gd name="csX26" fmla="*/ 14984 w 190500"/>
              <a:gd name="csY26" fmla="*/ 161225 h 190499"/>
              <a:gd name="csX27" fmla="*/ 15160 w 190500"/>
              <a:gd name="csY27" fmla="*/ 160880 h 190499"/>
              <a:gd name="csX28" fmla="*/ 15566 w 190500"/>
              <a:gd name="csY28" fmla="*/ 160227 h 190499"/>
              <a:gd name="csX29" fmla="*/ 15688 w 190500"/>
              <a:gd name="csY29" fmla="*/ 160056 h 190499"/>
              <a:gd name="csX30" fmla="*/ 16380 w 190500"/>
              <a:gd name="csY30" fmla="*/ 159255 h 190499"/>
              <a:gd name="csX31" fmla="*/ 35430 w 190500"/>
              <a:gd name="csY31" fmla="*/ 140205 h 190499"/>
              <a:gd name="csX32" fmla="*/ 45533 w 190500"/>
              <a:gd name="csY32" fmla="*/ 140205 h 190499"/>
              <a:gd name="csX33" fmla="*/ 46224 w 190500"/>
              <a:gd name="csY33" fmla="*/ 149506 h 190499"/>
              <a:gd name="csX34" fmla="*/ 45533 w 190500"/>
              <a:gd name="csY34" fmla="*/ 150307 h 190499"/>
              <a:gd name="csX35" fmla="*/ 38672 w 190500"/>
              <a:gd name="csY35" fmla="*/ 157163 h 190499"/>
              <a:gd name="csX36" fmla="*/ 159544 w 190500"/>
              <a:gd name="csY36" fmla="*/ 157163 h 190499"/>
              <a:gd name="csX37" fmla="*/ 176157 w 190500"/>
              <a:gd name="csY37" fmla="*/ 141861 h 190499"/>
              <a:gd name="csX38" fmla="*/ 176213 w 190500"/>
              <a:gd name="csY38" fmla="*/ 140494 h 190499"/>
              <a:gd name="csX39" fmla="*/ 176213 w 190500"/>
              <a:gd name="csY39" fmla="*/ 59531 h 190499"/>
              <a:gd name="csX40" fmla="*/ 183356 w 190500"/>
              <a:gd name="csY40" fmla="*/ 52388 h 190499"/>
              <a:gd name="csX41" fmla="*/ 154269 w 190500"/>
              <a:gd name="csY41" fmla="*/ 1401 h 190499"/>
              <a:gd name="csX42" fmla="*/ 155070 w 190500"/>
              <a:gd name="csY42" fmla="*/ 2092 h 190499"/>
              <a:gd name="csX43" fmla="*/ 174120 w 190500"/>
              <a:gd name="csY43" fmla="*/ 21142 h 190499"/>
              <a:gd name="csX44" fmla="*/ 174793 w 190500"/>
              <a:gd name="csY44" fmla="*/ 21920 h 190499"/>
              <a:gd name="csX45" fmla="*/ 174120 w 190500"/>
              <a:gd name="csY45" fmla="*/ 21142 h 190499"/>
              <a:gd name="csX46" fmla="*/ 175045 w 190500"/>
              <a:gd name="csY46" fmla="*/ 22277 h 190499"/>
              <a:gd name="csX47" fmla="*/ 175396 w 190500"/>
              <a:gd name="csY47" fmla="*/ 22875 h 190499"/>
              <a:gd name="csX48" fmla="*/ 175524 w 190500"/>
              <a:gd name="csY48" fmla="*/ 23129 h 190499"/>
              <a:gd name="csX49" fmla="*/ 175848 w 190500"/>
              <a:gd name="csY49" fmla="*/ 23934 h 190499"/>
              <a:gd name="csX50" fmla="*/ 175905 w 190500"/>
              <a:gd name="csY50" fmla="*/ 24116 h 190499"/>
              <a:gd name="csX51" fmla="*/ 176213 w 190500"/>
              <a:gd name="csY51" fmla="*/ 26194 h 190499"/>
              <a:gd name="csX52" fmla="*/ 176132 w 190500"/>
              <a:gd name="csY52" fmla="*/ 27270 h 190499"/>
              <a:gd name="csX53" fmla="*/ 176084 w 190500"/>
              <a:gd name="csY53" fmla="*/ 27545 h 190499"/>
              <a:gd name="csX54" fmla="*/ 175897 w 190500"/>
              <a:gd name="csY54" fmla="*/ 28299 h 190499"/>
              <a:gd name="csX55" fmla="*/ 175783 w 190500"/>
              <a:gd name="csY55" fmla="*/ 28638 h 190499"/>
              <a:gd name="csX56" fmla="*/ 175515 w 190500"/>
              <a:gd name="csY56" fmla="*/ 29275 h 190499"/>
              <a:gd name="csX57" fmla="*/ 175340 w 190500"/>
              <a:gd name="csY57" fmla="*/ 29619 h 190499"/>
              <a:gd name="csX58" fmla="*/ 174934 w 190500"/>
              <a:gd name="csY58" fmla="*/ 30273 h 190499"/>
              <a:gd name="csX59" fmla="*/ 174811 w 190500"/>
              <a:gd name="csY59" fmla="*/ 30444 h 190499"/>
              <a:gd name="csX60" fmla="*/ 174165 w 190500"/>
              <a:gd name="csY60" fmla="*/ 31200 h 190499"/>
              <a:gd name="csX61" fmla="*/ 174120 w 190500"/>
              <a:gd name="csY61" fmla="*/ 31245 h 190499"/>
              <a:gd name="csX62" fmla="*/ 155070 w 190500"/>
              <a:gd name="csY62" fmla="*/ 50295 h 190499"/>
              <a:gd name="csX63" fmla="*/ 144968 w 190500"/>
              <a:gd name="csY63" fmla="*/ 50295 h 190499"/>
              <a:gd name="csX64" fmla="*/ 144276 w 190500"/>
              <a:gd name="csY64" fmla="*/ 40994 h 190499"/>
              <a:gd name="csX65" fmla="*/ 144968 w 190500"/>
              <a:gd name="csY65" fmla="*/ 40192 h 190499"/>
              <a:gd name="csX66" fmla="*/ 151809 w 190500"/>
              <a:gd name="csY66" fmla="*/ 33338 h 190499"/>
              <a:gd name="csX67" fmla="*/ 30956 w 190500"/>
              <a:gd name="csY67" fmla="*/ 33338 h 190499"/>
              <a:gd name="csX68" fmla="*/ 14343 w 190500"/>
              <a:gd name="csY68" fmla="*/ 48639 h 190499"/>
              <a:gd name="csX69" fmla="*/ 14288 w 190500"/>
              <a:gd name="csY69" fmla="*/ 50006 h 190499"/>
              <a:gd name="csX70" fmla="*/ 14288 w 190500"/>
              <a:gd name="csY70" fmla="*/ 130969 h 190499"/>
              <a:gd name="csX71" fmla="*/ 7144 w 190500"/>
              <a:gd name="csY71" fmla="*/ 138113 h 190499"/>
              <a:gd name="csX72" fmla="*/ 65 w 190500"/>
              <a:gd name="csY72" fmla="*/ 131938 h 190499"/>
              <a:gd name="csX73" fmla="*/ 0 w 190500"/>
              <a:gd name="csY73" fmla="*/ 130969 h 190499"/>
              <a:gd name="csX74" fmla="*/ 0 w 190500"/>
              <a:gd name="csY74" fmla="*/ 50006 h 190499"/>
              <a:gd name="csX75" fmla="*/ 29200 w 190500"/>
              <a:gd name="csY75" fmla="*/ 19099 h 190499"/>
              <a:gd name="csX76" fmla="*/ 30956 w 190500"/>
              <a:gd name="csY76" fmla="*/ 19050 h 190499"/>
              <a:gd name="csX77" fmla="*/ 151819 w 190500"/>
              <a:gd name="csY77" fmla="*/ 19050 h 190499"/>
              <a:gd name="csX78" fmla="*/ 144968 w 190500"/>
              <a:gd name="csY78" fmla="*/ 12195 h 190499"/>
              <a:gd name="csX79" fmla="*/ 144276 w 190500"/>
              <a:gd name="csY79" fmla="*/ 2894 h 190499"/>
              <a:gd name="csX80" fmla="*/ 144968 w 190500"/>
              <a:gd name="csY80" fmla="*/ 2092 h 190499"/>
              <a:gd name="csX81" fmla="*/ 154269 w 190500"/>
              <a:gd name="csY81" fmla="*/ 1401 h 190499"/>
              <a:gd name="csX82" fmla="*/ 95250 w 190500"/>
              <a:gd name="csY82" fmla="*/ 57150 h 190499"/>
              <a:gd name="csX83" fmla="*/ 133350 w 190500"/>
              <a:gd name="csY83" fmla="*/ 95250 h 190499"/>
              <a:gd name="csX84" fmla="*/ 95250 w 190500"/>
              <a:gd name="csY84" fmla="*/ 133350 h 190499"/>
              <a:gd name="csX85" fmla="*/ 57150 w 190500"/>
              <a:gd name="csY85" fmla="*/ 95250 h 190499"/>
              <a:gd name="csX86" fmla="*/ 95250 w 190500"/>
              <a:gd name="csY86" fmla="*/ 57150 h 1904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Lst>
            <a:rect l="l" t="t" r="r" b="b"/>
            <a:pathLst>
              <a:path w="190500" h="190499">
                <a:moveTo>
                  <a:pt x="183356" y="52388"/>
                </a:moveTo>
                <a:cubicBezTo>
                  <a:pt x="186973" y="52388"/>
                  <a:pt x="189962" y="55075"/>
                  <a:pt x="190435" y="58562"/>
                </a:cubicBezTo>
                <a:lnTo>
                  <a:pt x="190500" y="59531"/>
                </a:lnTo>
                <a:lnTo>
                  <a:pt x="190500" y="140494"/>
                </a:lnTo>
                <a:cubicBezTo>
                  <a:pt x="190500" y="157001"/>
                  <a:pt x="177579" y="170490"/>
                  <a:pt x="161300" y="171401"/>
                </a:cubicBezTo>
                <a:lnTo>
                  <a:pt x="159544" y="171450"/>
                </a:lnTo>
                <a:lnTo>
                  <a:pt x="38681" y="171450"/>
                </a:lnTo>
                <a:lnTo>
                  <a:pt x="45533" y="178305"/>
                </a:lnTo>
                <a:cubicBezTo>
                  <a:pt x="48069" y="180841"/>
                  <a:pt x="48299" y="184810"/>
                  <a:pt x="46224" y="187606"/>
                </a:cubicBezTo>
                <a:lnTo>
                  <a:pt x="45533" y="188407"/>
                </a:lnTo>
                <a:cubicBezTo>
                  <a:pt x="42996" y="190944"/>
                  <a:pt x="39028" y="191174"/>
                  <a:pt x="36231" y="189099"/>
                </a:cubicBezTo>
                <a:lnTo>
                  <a:pt x="35430" y="188407"/>
                </a:lnTo>
                <a:lnTo>
                  <a:pt x="16380" y="169357"/>
                </a:lnTo>
                <a:lnTo>
                  <a:pt x="15776" y="168672"/>
                </a:lnTo>
                <a:cubicBezTo>
                  <a:pt x="15753" y="168641"/>
                  <a:pt x="15730" y="168611"/>
                  <a:pt x="15707" y="168580"/>
                </a:cubicBezTo>
                <a:lnTo>
                  <a:pt x="16380" y="169357"/>
                </a:lnTo>
                <a:cubicBezTo>
                  <a:pt x="16027" y="169005"/>
                  <a:pt x="15719" y="168624"/>
                  <a:pt x="15455" y="168223"/>
                </a:cubicBezTo>
                <a:cubicBezTo>
                  <a:pt x="15330" y="168031"/>
                  <a:pt x="15212" y="167831"/>
                  <a:pt x="15104" y="167625"/>
                </a:cubicBezTo>
                <a:cubicBezTo>
                  <a:pt x="15058" y="167538"/>
                  <a:pt x="15016" y="167455"/>
                  <a:pt x="14976" y="167371"/>
                </a:cubicBezTo>
                <a:cubicBezTo>
                  <a:pt x="14855" y="167116"/>
                  <a:pt x="14745" y="166845"/>
                  <a:pt x="14652" y="166567"/>
                </a:cubicBezTo>
                <a:cubicBezTo>
                  <a:pt x="14631" y="166500"/>
                  <a:pt x="14612" y="166442"/>
                  <a:pt x="14595" y="166385"/>
                </a:cubicBezTo>
                <a:cubicBezTo>
                  <a:pt x="14396" y="165732"/>
                  <a:pt x="14288" y="165032"/>
                  <a:pt x="14288" y="164306"/>
                </a:cubicBezTo>
                <a:cubicBezTo>
                  <a:pt x="14288" y="163940"/>
                  <a:pt x="14315" y="163581"/>
                  <a:pt x="14368" y="163230"/>
                </a:cubicBezTo>
                <a:cubicBezTo>
                  <a:pt x="14385" y="163120"/>
                  <a:pt x="14405" y="163009"/>
                  <a:pt x="14427" y="162898"/>
                </a:cubicBezTo>
                <a:cubicBezTo>
                  <a:pt x="14474" y="162659"/>
                  <a:pt x="14533" y="162428"/>
                  <a:pt x="14603" y="162201"/>
                </a:cubicBezTo>
                <a:cubicBezTo>
                  <a:pt x="14637" y="162091"/>
                  <a:pt x="14676" y="161975"/>
                  <a:pt x="14717" y="161861"/>
                </a:cubicBezTo>
                <a:cubicBezTo>
                  <a:pt x="14798" y="161639"/>
                  <a:pt x="14886" y="161430"/>
                  <a:pt x="14984" y="161225"/>
                </a:cubicBezTo>
                <a:cubicBezTo>
                  <a:pt x="15037" y="161114"/>
                  <a:pt x="15097" y="160996"/>
                  <a:pt x="15160" y="160880"/>
                </a:cubicBezTo>
                <a:cubicBezTo>
                  <a:pt x="15286" y="160652"/>
                  <a:pt x="15421" y="160435"/>
                  <a:pt x="15566" y="160227"/>
                </a:cubicBezTo>
                <a:cubicBezTo>
                  <a:pt x="15603" y="160172"/>
                  <a:pt x="15645" y="160114"/>
                  <a:pt x="15688" y="160056"/>
                </a:cubicBezTo>
                <a:cubicBezTo>
                  <a:pt x="15927" y="159740"/>
                  <a:pt x="16146" y="159489"/>
                  <a:pt x="16380" y="159255"/>
                </a:cubicBezTo>
                <a:lnTo>
                  <a:pt x="35430" y="140205"/>
                </a:lnTo>
                <a:cubicBezTo>
                  <a:pt x="38220" y="137415"/>
                  <a:pt x="42743" y="137415"/>
                  <a:pt x="45533" y="140205"/>
                </a:cubicBezTo>
                <a:cubicBezTo>
                  <a:pt x="48069" y="142741"/>
                  <a:pt x="48299" y="146710"/>
                  <a:pt x="46224" y="149506"/>
                </a:cubicBezTo>
                <a:lnTo>
                  <a:pt x="45533" y="150307"/>
                </a:lnTo>
                <a:lnTo>
                  <a:pt x="38672" y="157163"/>
                </a:lnTo>
                <a:lnTo>
                  <a:pt x="159544" y="157163"/>
                </a:lnTo>
                <a:cubicBezTo>
                  <a:pt x="168290" y="157163"/>
                  <a:pt x="175462" y="150427"/>
                  <a:pt x="176157" y="141861"/>
                </a:cubicBezTo>
                <a:lnTo>
                  <a:pt x="176213" y="140494"/>
                </a:lnTo>
                <a:lnTo>
                  <a:pt x="176213" y="59531"/>
                </a:lnTo>
                <a:cubicBezTo>
                  <a:pt x="176213" y="55586"/>
                  <a:pt x="179411" y="52388"/>
                  <a:pt x="183356" y="52388"/>
                </a:cubicBezTo>
                <a:close/>
                <a:moveTo>
                  <a:pt x="154269" y="1401"/>
                </a:moveTo>
                <a:lnTo>
                  <a:pt x="155070" y="2092"/>
                </a:lnTo>
                <a:lnTo>
                  <a:pt x="174120" y="21142"/>
                </a:lnTo>
                <a:cubicBezTo>
                  <a:pt x="174363" y="21385"/>
                  <a:pt x="174588" y="21645"/>
                  <a:pt x="174793" y="21920"/>
                </a:cubicBezTo>
                <a:lnTo>
                  <a:pt x="174120" y="21142"/>
                </a:lnTo>
                <a:cubicBezTo>
                  <a:pt x="174473" y="21495"/>
                  <a:pt x="174781" y="21876"/>
                  <a:pt x="175045" y="22277"/>
                </a:cubicBezTo>
                <a:cubicBezTo>
                  <a:pt x="175170" y="22469"/>
                  <a:pt x="175289" y="22669"/>
                  <a:pt x="175396" y="22875"/>
                </a:cubicBezTo>
                <a:cubicBezTo>
                  <a:pt x="175443" y="22962"/>
                  <a:pt x="175484" y="23045"/>
                  <a:pt x="175524" y="23129"/>
                </a:cubicBezTo>
                <a:cubicBezTo>
                  <a:pt x="175645" y="23384"/>
                  <a:pt x="175754" y="23655"/>
                  <a:pt x="175848" y="23934"/>
                </a:cubicBezTo>
                <a:cubicBezTo>
                  <a:pt x="175870" y="24000"/>
                  <a:pt x="175888" y="24058"/>
                  <a:pt x="175905" y="24116"/>
                </a:cubicBezTo>
                <a:cubicBezTo>
                  <a:pt x="176104" y="24768"/>
                  <a:pt x="176213" y="25468"/>
                  <a:pt x="176213" y="26194"/>
                </a:cubicBezTo>
                <a:cubicBezTo>
                  <a:pt x="176213" y="26559"/>
                  <a:pt x="176185" y="26919"/>
                  <a:pt x="176132" y="27270"/>
                </a:cubicBezTo>
                <a:cubicBezTo>
                  <a:pt x="176118" y="27361"/>
                  <a:pt x="176102" y="27453"/>
                  <a:pt x="176084" y="27545"/>
                </a:cubicBezTo>
                <a:cubicBezTo>
                  <a:pt x="176035" y="27803"/>
                  <a:pt x="175972" y="28054"/>
                  <a:pt x="175897" y="28299"/>
                </a:cubicBezTo>
                <a:cubicBezTo>
                  <a:pt x="175863" y="28410"/>
                  <a:pt x="175825" y="28524"/>
                  <a:pt x="175783" y="28638"/>
                </a:cubicBezTo>
                <a:cubicBezTo>
                  <a:pt x="175702" y="28860"/>
                  <a:pt x="175613" y="29070"/>
                  <a:pt x="175515" y="29275"/>
                </a:cubicBezTo>
                <a:cubicBezTo>
                  <a:pt x="175463" y="29386"/>
                  <a:pt x="175403" y="29503"/>
                  <a:pt x="175340" y="29619"/>
                </a:cubicBezTo>
                <a:cubicBezTo>
                  <a:pt x="175213" y="29848"/>
                  <a:pt x="175079" y="30065"/>
                  <a:pt x="174934" y="30273"/>
                </a:cubicBezTo>
                <a:cubicBezTo>
                  <a:pt x="174897" y="30328"/>
                  <a:pt x="174855" y="30386"/>
                  <a:pt x="174811" y="30444"/>
                </a:cubicBezTo>
                <a:cubicBezTo>
                  <a:pt x="174586" y="30743"/>
                  <a:pt x="174382" y="30979"/>
                  <a:pt x="174165" y="31200"/>
                </a:cubicBezTo>
                <a:lnTo>
                  <a:pt x="174120" y="31245"/>
                </a:lnTo>
                <a:lnTo>
                  <a:pt x="155070" y="50295"/>
                </a:lnTo>
                <a:cubicBezTo>
                  <a:pt x="152280" y="53085"/>
                  <a:pt x="147758" y="53085"/>
                  <a:pt x="144968" y="50295"/>
                </a:cubicBezTo>
                <a:cubicBezTo>
                  <a:pt x="142431" y="47759"/>
                  <a:pt x="142201" y="43790"/>
                  <a:pt x="144276" y="40994"/>
                </a:cubicBezTo>
                <a:lnTo>
                  <a:pt x="144968" y="40192"/>
                </a:lnTo>
                <a:lnTo>
                  <a:pt x="151809" y="33338"/>
                </a:lnTo>
                <a:lnTo>
                  <a:pt x="30956" y="33338"/>
                </a:lnTo>
                <a:cubicBezTo>
                  <a:pt x="22211" y="33338"/>
                  <a:pt x="15038" y="40073"/>
                  <a:pt x="14343" y="48639"/>
                </a:cubicBezTo>
                <a:lnTo>
                  <a:pt x="14288" y="50006"/>
                </a:lnTo>
                <a:lnTo>
                  <a:pt x="14288" y="130969"/>
                </a:lnTo>
                <a:cubicBezTo>
                  <a:pt x="14288" y="134914"/>
                  <a:pt x="11089" y="138113"/>
                  <a:pt x="7144" y="138113"/>
                </a:cubicBezTo>
                <a:cubicBezTo>
                  <a:pt x="3527" y="138113"/>
                  <a:pt x="538" y="135425"/>
                  <a:pt x="65" y="131938"/>
                </a:cubicBezTo>
                <a:lnTo>
                  <a:pt x="0" y="130969"/>
                </a:lnTo>
                <a:lnTo>
                  <a:pt x="0" y="50006"/>
                </a:lnTo>
                <a:cubicBezTo>
                  <a:pt x="0" y="33499"/>
                  <a:pt x="12920" y="20010"/>
                  <a:pt x="29200" y="19099"/>
                </a:cubicBezTo>
                <a:lnTo>
                  <a:pt x="30956" y="19050"/>
                </a:lnTo>
                <a:lnTo>
                  <a:pt x="151819" y="19050"/>
                </a:lnTo>
                <a:lnTo>
                  <a:pt x="144968" y="12195"/>
                </a:lnTo>
                <a:cubicBezTo>
                  <a:pt x="142431" y="9659"/>
                  <a:pt x="142201" y="5690"/>
                  <a:pt x="144276" y="2894"/>
                </a:cubicBezTo>
                <a:lnTo>
                  <a:pt x="144968" y="2092"/>
                </a:lnTo>
                <a:cubicBezTo>
                  <a:pt x="147503" y="-444"/>
                  <a:pt x="151472" y="-674"/>
                  <a:pt x="154269" y="1401"/>
                </a:cubicBezTo>
                <a:close/>
                <a:moveTo>
                  <a:pt x="95250" y="57150"/>
                </a:moveTo>
                <a:cubicBezTo>
                  <a:pt x="116292" y="57150"/>
                  <a:pt x="133350" y="74208"/>
                  <a:pt x="133350" y="95250"/>
                </a:cubicBezTo>
                <a:cubicBezTo>
                  <a:pt x="133350" y="116292"/>
                  <a:pt x="116292" y="133350"/>
                  <a:pt x="95250" y="133350"/>
                </a:cubicBezTo>
                <a:cubicBezTo>
                  <a:pt x="74208" y="133350"/>
                  <a:pt x="57150" y="116292"/>
                  <a:pt x="57150" y="95250"/>
                </a:cubicBezTo>
                <a:cubicBezTo>
                  <a:pt x="57150" y="74208"/>
                  <a:pt x="74208" y="57150"/>
                  <a:pt x="95250" y="57150"/>
                </a:cubicBezTo>
                <a:close/>
              </a:path>
            </a:pathLst>
          </a:custGeom>
          <a:solidFill>
            <a:schemeClr val="tx1"/>
          </a:solidFill>
          <a:ln w="9525" cap="flat">
            <a:noFill/>
            <a:prstDash val="solid"/>
            <a:miter/>
          </a:ln>
        </p:spPr>
        <p:txBody>
          <a:bodyPr/>
          <a:lstStyle/>
          <a:p>
            <a:endParaRPr lang="en-IN"/>
          </a:p>
        </p:txBody>
      </p:sp>
      <p:sp>
        <p:nvSpPr>
          <p:cNvPr id="9" name="Graphic 7">
            <a:extLst>
              <a:ext uri="{FF2B5EF4-FFF2-40B4-BE49-F238E27FC236}">
                <a16:creationId xmlns:a16="http://schemas.microsoft.com/office/drawing/2014/main" id="{2534E0EC-17EE-33A4-469B-3F8FB1DB6DB6}"/>
              </a:ext>
            </a:extLst>
          </p:cNvPr>
          <p:cNvSpPr/>
          <p:nvPr/>
        </p:nvSpPr>
        <p:spPr>
          <a:xfrm>
            <a:off x="8762016" y="2045918"/>
            <a:ext cx="293390" cy="248390"/>
          </a:xfrm>
          <a:custGeom>
            <a:avLst/>
            <a:gdLst>
              <a:gd name="csX0" fmla="*/ 85905 w 198267"/>
              <a:gd name="csY0" fmla="*/ 114300 h 167859"/>
              <a:gd name="csX1" fmla="*/ 9525 w 198267"/>
              <a:gd name="csY1" fmla="*/ 114300 h 167859"/>
              <a:gd name="csX2" fmla="*/ 8414 w 198267"/>
              <a:gd name="csY2" fmla="*/ 114364 h 167859"/>
              <a:gd name="csX3" fmla="*/ 0 w 198267"/>
              <a:gd name="csY3" fmla="*/ 123825 h 167859"/>
              <a:gd name="csX4" fmla="*/ 9525 w 198267"/>
              <a:gd name="csY4" fmla="*/ 133350 h 167859"/>
              <a:gd name="csX5" fmla="*/ 87381 w 198267"/>
              <a:gd name="csY5" fmla="*/ 133350 h 167859"/>
              <a:gd name="csX6" fmla="*/ 85725 w 198267"/>
              <a:gd name="csY6" fmla="*/ 119063 h 167859"/>
              <a:gd name="csX7" fmla="*/ 85905 w 198267"/>
              <a:gd name="csY7" fmla="*/ 114300 h 167859"/>
              <a:gd name="csX8" fmla="*/ 180975 w 198267"/>
              <a:gd name="csY8" fmla="*/ 57150 h 167859"/>
              <a:gd name="csX9" fmla="*/ 9525 w 198267"/>
              <a:gd name="csY9" fmla="*/ 57150 h 167859"/>
              <a:gd name="csX10" fmla="*/ 0 w 198267"/>
              <a:gd name="csY10" fmla="*/ 47625 h 167859"/>
              <a:gd name="csX11" fmla="*/ 8414 w 198267"/>
              <a:gd name="csY11" fmla="*/ 38164 h 167859"/>
              <a:gd name="csX12" fmla="*/ 9525 w 198267"/>
              <a:gd name="csY12" fmla="*/ 38100 h 167859"/>
              <a:gd name="csX13" fmla="*/ 180975 w 198267"/>
              <a:gd name="csY13" fmla="*/ 38100 h 167859"/>
              <a:gd name="csX14" fmla="*/ 190500 w 198267"/>
              <a:gd name="csY14" fmla="*/ 47625 h 167859"/>
              <a:gd name="csX15" fmla="*/ 182086 w 198267"/>
              <a:gd name="csY15" fmla="*/ 57086 h 167859"/>
              <a:gd name="csX16" fmla="*/ 180975 w 198267"/>
              <a:gd name="csY16" fmla="*/ 57150 h 167859"/>
              <a:gd name="csX17" fmla="*/ 9525 w 198267"/>
              <a:gd name="csY17" fmla="*/ 95250 h 167859"/>
              <a:gd name="csX18" fmla="*/ 90470 w 198267"/>
              <a:gd name="csY18" fmla="*/ 95250 h 167859"/>
              <a:gd name="csX19" fmla="*/ 102961 w 198267"/>
              <a:gd name="csY19" fmla="*/ 76200 h 167859"/>
              <a:gd name="csX20" fmla="*/ 9525 w 198267"/>
              <a:gd name="csY20" fmla="*/ 76200 h 167859"/>
              <a:gd name="csX21" fmla="*/ 8414 w 198267"/>
              <a:gd name="csY21" fmla="*/ 76264 h 167859"/>
              <a:gd name="csX22" fmla="*/ 0 w 198267"/>
              <a:gd name="csY22" fmla="*/ 85725 h 167859"/>
              <a:gd name="csX23" fmla="*/ 9525 w 198267"/>
              <a:gd name="csY23" fmla="*/ 95250 h 167859"/>
              <a:gd name="csX24" fmla="*/ 180975 w 198267"/>
              <a:gd name="csY24" fmla="*/ 0 h 167859"/>
              <a:gd name="csX25" fmla="*/ 9525 w 198267"/>
              <a:gd name="csY25" fmla="*/ 0 h 167859"/>
              <a:gd name="csX26" fmla="*/ 8414 w 198267"/>
              <a:gd name="csY26" fmla="*/ 64 h 167859"/>
              <a:gd name="csX27" fmla="*/ 0 w 198267"/>
              <a:gd name="csY27" fmla="*/ 9525 h 167859"/>
              <a:gd name="csX28" fmla="*/ 9525 w 198267"/>
              <a:gd name="csY28" fmla="*/ 19050 h 167859"/>
              <a:gd name="csX29" fmla="*/ 180975 w 198267"/>
              <a:gd name="csY29" fmla="*/ 19050 h 167859"/>
              <a:gd name="csX30" fmla="*/ 182086 w 198267"/>
              <a:gd name="csY30" fmla="*/ 18986 h 167859"/>
              <a:gd name="csX31" fmla="*/ 190500 w 198267"/>
              <a:gd name="csY31" fmla="*/ 9525 h 167859"/>
              <a:gd name="csX32" fmla="*/ 180975 w 198267"/>
              <a:gd name="csY32" fmla="*/ 0 h 167859"/>
              <a:gd name="csX33" fmla="*/ 116950 w 198267"/>
              <a:gd name="csY33" fmla="*/ 85491 h 167859"/>
              <a:gd name="csX34" fmla="*/ 115063 w 198267"/>
              <a:gd name="csY34" fmla="*/ 78955 h 167859"/>
              <a:gd name="csX35" fmla="*/ 129187 w 198267"/>
              <a:gd name="csY35" fmla="*/ 70261 h 167859"/>
              <a:gd name="csX36" fmla="*/ 133938 w 198267"/>
              <a:gd name="csY36" fmla="*/ 75260 h 167859"/>
              <a:gd name="csX37" fmla="*/ 161552 w 198267"/>
              <a:gd name="csY37" fmla="*/ 75265 h 167859"/>
              <a:gd name="csX38" fmla="*/ 166248 w 198267"/>
              <a:gd name="csY38" fmla="*/ 70326 h 167859"/>
              <a:gd name="csX39" fmla="*/ 180385 w 198267"/>
              <a:gd name="csY39" fmla="*/ 79106 h 167859"/>
              <a:gd name="csX40" fmla="*/ 178612 w 198267"/>
              <a:gd name="csY40" fmla="*/ 85114 h 167859"/>
              <a:gd name="csX41" fmla="*/ 192423 w 198267"/>
              <a:gd name="csY41" fmla="*/ 109027 h 167859"/>
              <a:gd name="csX42" fmla="*/ 197557 w 198267"/>
              <a:gd name="csY42" fmla="*/ 110263 h 167859"/>
              <a:gd name="csX43" fmla="*/ 198268 w 198267"/>
              <a:gd name="csY43" fmla="*/ 119061 h 167859"/>
              <a:gd name="csX44" fmla="*/ 197617 w 198267"/>
              <a:gd name="csY44" fmla="*/ 127478 h 167859"/>
              <a:gd name="csX45" fmla="*/ 192057 w 198267"/>
              <a:gd name="csY45" fmla="*/ 128854 h 167859"/>
              <a:gd name="csX46" fmla="*/ 178330 w 198267"/>
              <a:gd name="csY46" fmla="*/ 152631 h 167859"/>
              <a:gd name="csX47" fmla="*/ 180217 w 198267"/>
              <a:gd name="csY47" fmla="*/ 159164 h 167859"/>
              <a:gd name="csX48" fmla="*/ 166092 w 198267"/>
              <a:gd name="csY48" fmla="*/ 167859 h 167859"/>
              <a:gd name="csX49" fmla="*/ 161342 w 198267"/>
              <a:gd name="csY49" fmla="*/ 162860 h 167859"/>
              <a:gd name="csX50" fmla="*/ 133728 w 198267"/>
              <a:gd name="csY50" fmla="*/ 162856 h 167859"/>
              <a:gd name="csX51" fmla="*/ 129029 w 198267"/>
              <a:gd name="csY51" fmla="*/ 167797 h 167859"/>
              <a:gd name="csX52" fmla="*/ 114893 w 198267"/>
              <a:gd name="csY52" fmla="*/ 159019 h 167859"/>
              <a:gd name="csX53" fmla="*/ 116668 w 198267"/>
              <a:gd name="csY53" fmla="*/ 153006 h 167859"/>
              <a:gd name="csX54" fmla="*/ 102857 w 198267"/>
              <a:gd name="csY54" fmla="*/ 129094 h 167859"/>
              <a:gd name="csX55" fmla="*/ 97719 w 198267"/>
              <a:gd name="csY55" fmla="*/ 127856 h 167859"/>
              <a:gd name="csX56" fmla="*/ 97008 w 198267"/>
              <a:gd name="csY56" fmla="*/ 119061 h 167859"/>
              <a:gd name="csX57" fmla="*/ 97658 w 198267"/>
              <a:gd name="csY57" fmla="*/ 110643 h 167859"/>
              <a:gd name="csX58" fmla="*/ 103222 w 198267"/>
              <a:gd name="csY58" fmla="*/ 109267 h 167859"/>
              <a:gd name="csX59" fmla="*/ 116950 w 198267"/>
              <a:gd name="csY59" fmla="*/ 85491 h 167859"/>
              <a:gd name="csX60" fmla="*/ 147638 w 198267"/>
              <a:gd name="csY60" fmla="*/ 133348 h 167859"/>
              <a:gd name="csX61" fmla="*/ 161446 w 198267"/>
              <a:gd name="csY61" fmla="*/ 119061 h 167859"/>
              <a:gd name="csX62" fmla="*/ 147638 w 198267"/>
              <a:gd name="csY62" fmla="*/ 104773 h 167859"/>
              <a:gd name="csX63" fmla="*/ 133830 w 198267"/>
              <a:gd name="csY63" fmla="*/ 119061 h 167859"/>
              <a:gd name="csX64" fmla="*/ 147638 w 198267"/>
              <a:gd name="csY64" fmla="*/ 133348 h 1678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Lst>
            <a:rect l="l" t="t" r="r" b="b"/>
            <a:pathLst>
              <a:path w="198267" h="167859">
                <a:moveTo>
                  <a:pt x="85905" y="114300"/>
                </a:moveTo>
                <a:lnTo>
                  <a:pt x="9525" y="114300"/>
                </a:lnTo>
                <a:lnTo>
                  <a:pt x="8414" y="114364"/>
                </a:lnTo>
                <a:cubicBezTo>
                  <a:pt x="3677" y="114914"/>
                  <a:pt x="0" y="118941"/>
                  <a:pt x="0" y="123825"/>
                </a:cubicBezTo>
                <a:cubicBezTo>
                  <a:pt x="0" y="129086"/>
                  <a:pt x="4265" y="133350"/>
                  <a:pt x="9525" y="133350"/>
                </a:cubicBezTo>
                <a:lnTo>
                  <a:pt x="87381" y="133350"/>
                </a:lnTo>
                <a:cubicBezTo>
                  <a:pt x="86298" y="128764"/>
                  <a:pt x="85725" y="123980"/>
                  <a:pt x="85725" y="119063"/>
                </a:cubicBezTo>
                <a:cubicBezTo>
                  <a:pt x="85725" y="117460"/>
                  <a:pt x="85786" y="115872"/>
                  <a:pt x="85905" y="114300"/>
                </a:cubicBezTo>
                <a:close/>
                <a:moveTo>
                  <a:pt x="180975" y="57150"/>
                </a:moveTo>
                <a:lnTo>
                  <a:pt x="9525" y="57150"/>
                </a:lnTo>
                <a:cubicBezTo>
                  <a:pt x="4265" y="57150"/>
                  <a:pt x="0" y="52886"/>
                  <a:pt x="0" y="47625"/>
                </a:cubicBezTo>
                <a:cubicBezTo>
                  <a:pt x="0" y="42740"/>
                  <a:pt x="3677" y="38714"/>
                  <a:pt x="8414" y="38164"/>
                </a:cubicBezTo>
                <a:lnTo>
                  <a:pt x="9525" y="38100"/>
                </a:lnTo>
                <a:lnTo>
                  <a:pt x="180975" y="38100"/>
                </a:lnTo>
                <a:cubicBezTo>
                  <a:pt x="186236" y="38100"/>
                  <a:pt x="190500" y="42365"/>
                  <a:pt x="190500" y="47625"/>
                </a:cubicBezTo>
                <a:cubicBezTo>
                  <a:pt x="190500" y="52509"/>
                  <a:pt x="186823" y="56536"/>
                  <a:pt x="182086" y="57086"/>
                </a:cubicBezTo>
                <a:lnTo>
                  <a:pt x="180975" y="57150"/>
                </a:lnTo>
                <a:close/>
                <a:moveTo>
                  <a:pt x="9525" y="95250"/>
                </a:moveTo>
                <a:lnTo>
                  <a:pt x="90470" y="95250"/>
                </a:lnTo>
                <a:cubicBezTo>
                  <a:pt x="93439" y="88129"/>
                  <a:pt x="97701" y="81682"/>
                  <a:pt x="102961" y="76200"/>
                </a:cubicBezTo>
                <a:lnTo>
                  <a:pt x="9525" y="76200"/>
                </a:lnTo>
                <a:lnTo>
                  <a:pt x="8414" y="76264"/>
                </a:lnTo>
                <a:cubicBezTo>
                  <a:pt x="3677" y="76814"/>
                  <a:pt x="0" y="80841"/>
                  <a:pt x="0" y="85725"/>
                </a:cubicBezTo>
                <a:cubicBezTo>
                  <a:pt x="0" y="90986"/>
                  <a:pt x="4265" y="95250"/>
                  <a:pt x="9525" y="95250"/>
                </a:cubicBezTo>
                <a:close/>
                <a:moveTo>
                  <a:pt x="180975" y="0"/>
                </a:moveTo>
                <a:lnTo>
                  <a:pt x="9525" y="0"/>
                </a:lnTo>
                <a:lnTo>
                  <a:pt x="8414" y="64"/>
                </a:lnTo>
                <a:cubicBezTo>
                  <a:pt x="3677" y="614"/>
                  <a:pt x="0" y="4640"/>
                  <a:pt x="0" y="9525"/>
                </a:cubicBezTo>
                <a:cubicBezTo>
                  <a:pt x="0" y="14785"/>
                  <a:pt x="4265" y="19050"/>
                  <a:pt x="9525" y="19050"/>
                </a:cubicBezTo>
                <a:lnTo>
                  <a:pt x="180975" y="19050"/>
                </a:lnTo>
                <a:lnTo>
                  <a:pt x="182086" y="18986"/>
                </a:lnTo>
                <a:cubicBezTo>
                  <a:pt x="186823" y="18436"/>
                  <a:pt x="190500" y="14410"/>
                  <a:pt x="190500" y="9525"/>
                </a:cubicBezTo>
                <a:cubicBezTo>
                  <a:pt x="190500" y="4265"/>
                  <a:pt x="186236" y="0"/>
                  <a:pt x="180975" y="0"/>
                </a:cubicBezTo>
                <a:close/>
                <a:moveTo>
                  <a:pt x="116950" y="85491"/>
                </a:moveTo>
                <a:lnTo>
                  <a:pt x="115063" y="78955"/>
                </a:lnTo>
                <a:cubicBezTo>
                  <a:pt x="119247" y="75312"/>
                  <a:pt x="124009" y="72359"/>
                  <a:pt x="129187" y="70261"/>
                </a:cubicBezTo>
                <a:lnTo>
                  <a:pt x="133938" y="75260"/>
                </a:lnTo>
                <a:cubicBezTo>
                  <a:pt x="141446" y="83162"/>
                  <a:pt x="154040" y="83164"/>
                  <a:pt x="161552" y="75265"/>
                </a:cubicBezTo>
                <a:lnTo>
                  <a:pt x="166248" y="70326"/>
                </a:lnTo>
                <a:cubicBezTo>
                  <a:pt x="171436" y="72448"/>
                  <a:pt x="176203" y="75431"/>
                  <a:pt x="180385" y="79106"/>
                </a:cubicBezTo>
                <a:lnTo>
                  <a:pt x="178612" y="85114"/>
                </a:lnTo>
                <a:cubicBezTo>
                  <a:pt x="175528" y="95569"/>
                  <a:pt x="181827" y="106475"/>
                  <a:pt x="192423" y="109027"/>
                </a:cubicBezTo>
                <a:lnTo>
                  <a:pt x="197557" y="110263"/>
                </a:lnTo>
                <a:cubicBezTo>
                  <a:pt x="198024" y="113124"/>
                  <a:pt x="198268" y="116063"/>
                  <a:pt x="198268" y="119061"/>
                </a:cubicBezTo>
                <a:cubicBezTo>
                  <a:pt x="198268" y="121926"/>
                  <a:pt x="198046" y="124738"/>
                  <a:pt x="197617" y="127478"/>
                </a:cubicBezTo>
                <a:lnTo>
                  <a:pt x="192057" y="128854"/>
                </a:lnTo>
                <a:cubicBezTo>
                  <a:pt x="181566" y="131450"/>
                  <a:pt x="175332" y="142245"/>
                  <a:pt x="178330" y="152631"/>
                </a:cubicBezTo>
                <a:lnTo>
                  <a:pt x="180217" y="159164"/>
                </a:lnTo>
                <a:cubicBezTo>
                  <a:pt x="176032" y="162806"/>
                  <a:pt x="171270" y="165761"/>
                  <a:pt x="166092" y="167859"/>
                </a:cubicBezTo>
                <a:lnTo>
                  <a:pt x="161342" y="162860"/>
                </a:lnTo>
                <a:cubicBezTo>
                  <a:pt x="153834" y="154959"/>
                  <a:pt x="141240" y="154957"/>
                  <a:pt x="133728" y="162856"/>
                </a:cubicBezTo>
                <a:lnTo>
                  <a:pt x="129029" y="167797"/>
                </a:lnTo>
                <a:cubicBezTo>
                  <a:pt x="123843" y="165675"/>
                  <a:pt x="119076" y="162692"/>
                  <a:pt x="114893" y="159019"/>
                </a:cubicBezTo>
                <a:lnTo>
                  <a:pt x="116668" y="153006"/>
                </a:lnTo>
                <a:cubicBezTo>
                  <a:pt x="119753" y="142552"/>
                  <a:pt x="113453" y="131646"/>
                  <a:pt x="102857" y="129094"/>
                </a:cubicBezTo>
                <a:lnTo>
                  <a:pt x="97719" y="127856"/>
                </a:lnTo>
                <a:cubicBezTo>
                  <a:pt x="97251" y="124997"/>
                  <a:pt x="97008" y="122058"/>
                  <a:pt x="97008" y="119061"/>
                </a:cubicBezTo>
                <a:cubicBezTo>
                  <a:pt x="97008" y="116195"/>
                  <a:pt x="97230" y="113384"/>
                  <a:pt x="97658" y="110643"/>
                </a:cubicBezTo>
                <a:lnTo>
                  <a:pt x="103222" y="109267"/>
                </a:lnTo>
                <a:cubicBezTo>
                  <a:pt x="113715" y="106671"/>
                  <a:pt x="119948" y="95875"/>
                  <a:pt x="116950" y="85491"/>
                </a:cubicBezTo>
                <a:close/>
                <a:moveTo>
                  <a:pt x="147638" y="133348"/>
                </a:moveTo>
                <a:cubicBezTo>
                  <a:pt x="155264" y="133348"/>
                  <a:pt x="161446" y="126951"/>
                  <a:pt x="161446" y="119061"/>
                </a:cubicBezTo>
                <a:cubicBezTo>
                  <a:pt x="161446" y="111170"/>
                  <a:pt x="155264" y="104773"/>
                  <a:pt x="147638" y="104773"/>
                </a:cubicBezTo>
                <a:cubicBezTo>
                  <a:pt x="140012" y="104773"/>
                  <a:pt x="133830" y="111170"/>
                  <a:pt x="133830" y="119061"/>
                </a:cubicBezTo>
                <a:cubicBezTo>
                  <a:pt x="133830" y="126951"/>
                  <a:pt x="140012" y="133348"/>
                  <a:pt x="147638" y="133348"/>
                </a:cubicBezTo>
                <a:close/>
              </a:path>
            </a:pathLst>
          </a:custGeom>
          <a:solidFill>
            <a:schemeClr val="tx1"/>
          </a:solidFill>
          <a:ln w="9525" cap="flat">
            <a:noFill/>
            <a:prstDash val="solid"/>
            <a:miter/>
          </a:ln>
        </p:spPr>
        <p:txBody>
          <a:bodyPr/>
          <a:lstStyle/>
          <a:p>
            <a:endParaRPr lang="en-IN"/>
          </a:p>
        </p:txBody>
      </p:sp>
      <p:sp>
        <p:nvSpPr>
          <p:cNvPr id="15" name="Graphic 13">
            <a:extLst>
              <a:ext uri="{FF2B5EF4-FFF2-40B4-BE49-F238E27FC236}">
                <a16:creationId xmlns:a16="http://schemas.microsoft.com/office/drawing/2014/main" id="{A3F73B17-C82E-B197-377F-5D00BD95E1D7}"/>
              </a:ext>
            </a:extLst>
          </p:cNvPr>
          <p:cNvSpPr/>
          <p:nvPr/>
        </p:nvSpPr>
        <p:spPr>
          <a:xfrm flipH="1">
            <a:off x="898764" y="5532268"/>
            <a:ext cx="171450" cy="133349"/>
          </a:xfrm>
          <a:custGeom>
            <a:avLst/>
            <a:gdLst>
              <a:gd name="csX0" fmla="*/ 63858 w 171450"/>
              <a:gd name="csY0" fmla="*/ 98055 h 133349"/>
              <a:gd name="csX1" fmla="*/ 63848 w 171450"/>
              <a:gd name="csY1" fmla="*/ 111525 h 133349"/>
              <a:gd name="csX2" fmla="*/ 50378 w 171450"/>
              <a:gd name="csY2" fmla="*/ 111516 h 133349"/>
              <a:gd name="csX3" fmla="*/ 2785 w 171450"/>
              <a:gd name="csY3" fmla="*/ 63858 h 133349"/>
              <a:gd name="csX4" fmla="*/ 2789 w 171450"/>
              <a:gd name="csY4" fmla="*/ 50393 h 133349"/>
              <a:gd name="csX5" fmla="*/ 50382 w 171450"/>
              <a:gd name="csY5" fmla="*/ 2791 h 133349"/>
              <a:gd name="csX6" fmla="*/ 63852 w 171450"/>
              <a:gd name="csY6" fmla="*/ 2789 h 133349"/>
              <a:gd name="csX7" fmla="*/ 63854 w 171450"/>
              <a:gd name="csY7" fmla="*/ 16259 h 133349"/>
              <a:gd name="csX8" fmla="*/ 32490 w 171450"/>
              <a:gd name="csY8" fmla="*/ 47625 h 133349"/>
              <a:gd name="csX9" fmla="*/ 95250 w 171450"/>
              <a:gd name="csY9" fmla="*/ 47625 h 133349"/>
              <a:gd name="csX10" fmla="*/ 171414 w 171450"/>
              <a:gd name="csY10" fmla="*/ 121451 h 133349"/>
              <a:gd name="csX11" fmla="*/ 171450 w 171450"/>
              <a:gd name="csY11" fmla="*/ 123825 h 133349"/>
              <a:gd name="csX12" fmla="*/ 161925 w 171450"/>
              <a:gd name="csY12" fmla="*/ 133350 h 133349"/>
              <a:gd name="csX13" fmla="*/ 152400 w 171450"/>
              <a:gd name="csY13" fmla="*/ 123825 h 133349"/>
              <a:gd name="csX14" fmla="*/ 97392 w 171450"/>
              <a:gd name="csY14" fmla="*/ 66714 h 133349"/>
              <a:gd name="csX15" fmla="*/ 95250 w 171450"/>
              <a:gd name="csY15" fmla="*/ 66675 h 133349"/>
              <a:gd name="csX16" fmla="*/ 32518 w 171450"/>
              <a:gd name="csY16" fmla="*/ 66675 h 133349"/>
              <a:gd name="csX17" fmla="*/ 63858 w 171450"/>
              <a:gd name="csY17" fmla="*/ 98055 h 1333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71450" h="133349">
                <a:moveTo>
                  <a:pt x="63858" y="98055"/>
                </a:moveTo>
                <a:cubicBezTo>
                  <a:pt x="67575" y="101777"/>
                  <a:pt x="67570" y="107808"/>
                  <a:pt x="63848" y="111525"/>
                </a:cubicBezTo>
                <a:cubicBezTo>
                  <a:pt x="60126" y="115242"/>
                  <a:pt x="54095" y="115238"/>
                  <a:pt x="50378" y="111516"/>
                </a:cubicBezTo>
                <a:lnTo>
                  <a:pt x="2785" y="63858"/>
                </a:lnTo>
                <a:cubicBezTo>
                  <a:pt x="-930" y="60138"/>
                  <a:pt x="-928" y="54112"/>
                  <a:pt x="2789" y="50393"/>
                </a:cubicBezTo>
                <a:lnTo>
                  <a:pt x="50382" y="2791"/>
                </a:lnTo>
                <a:cubicBezTo>
                  <a:pt x="54101" y="-930"/>
                  <a:pt x="60132" y="-930"/>
                  <a:pt x="63852" y="2789"/>
                </a:cubicBezTo>
                <a:cubicBezTo>
                  <a:pt x="67572" y="6508"/>
                  <a:pt x="67573" y="12539"/>
                  <a:pt x="63854" y="16259"/>
                </a:cubicBezTo>
                <a:lnTo>
                  <a:pt x="32490" y="47625"/>
                </a:lnTo>
                <a:lnTo>
                  <a:pt x="95250" y="47625"/>
                </a:lnTo>
                <a:cubicBezTo>
                  <a:pt x="136540" y="47625"/>
                  <a:pt x="170159" y="80465"/>
                  <a:pt x="171414" y="121451"/>
                </a:cubicBezTo>
                <a:lnTo>
                  <a:pt x="171450" y="123825"/>
                </a:lnTo>
                <a:cubicBezTo>
                  <a:pt x="171450" y="129086"/>
                  <a:pt x="167186" y="133350"/>
                  <a:pt x="161925" y="133350"/>
                </a:cubicBezTo>
                <a:cubicBezTo>
                  <a:pt x="156664" y="133350"/>
                  <a:pt x="152400" y="129086"/>
                  <a:pt x="152400" y="123825"/>
                </a:cubicBezTo>
                <a:cubicBezTo>
                  <a:pt x="152400" y="92979"/>
                  <a:pt x="127963" y="67841"/>
                  <a:pt x="97392" y="66714"/>
                </a:cubicBezTo>
                <a:lnTo>
                  <a:pt x="95250" y="66675"/>
                </a:lnTo>
                <a:lnTo>
                  <a:pt x="32518" y="66675"/>
                </a:lnTo>
                <a:lnTo>
                  <a:pt x="63858" y="98055"/>
                </a:lnTo>
                <a:close/>
              </a:path>
            </a:pathLst>
          </a:custGeom>
          <a:solidFill>
            <a:schemeClr val="tx1"/>
          </a:solidFill>
          <a:ln w="9525" cap="flat">
            <a:noFill/>
            <a:prstDash val="solid"/>
            <a:miter/>
          </a:ln>
        </p:spPr>
        <p:txBody>
          <a:bodyPr/>
          <a:lstStyle/>
          <a:p>
            <a:endParaRPr lang="en-IN"/>
          </a:p>
        </p:txBody>
      </p:sp>
    </p:spTree>
    <p:extLst>
      <p:ext uri="{BB962C8B-B14F-4D97-AF65-F5344CB8AC3E}">
        <p14:creationId xmlns:p14="http://schemas.microsoft.com/office/powerpoint/2010/main" val="187294996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phic 27">
            <a:extLst>
              <a:ext uri="{FF2B5EF4-FFF2-40B4-BE49-F238E27FC236}">
                <a16:creationId xmlns:a16="http://schemas.microsoft.com/office/drawing/2014/main" id="{F3D7A72A-D5F8-E8F4-93E7-2167D37885E7}"/>
              </a:ext>
            </a:extLst>
          </p:cNvPr>
          <p:cNvPicPr>
            <a:picLocks noChangeAspect="1"/>
          </p:cNvPicPr>
          <p:nvPr/>
        </p:nvPicPr>
        <p:blipFill>
          <a:blip r:embed="rId2"/>
          <a:srcRect l="6591" t="8839" r="6588" b="8836"/>
          <a:stretch>
            <a:fillRect/>
          </a:stretch>
        </p:blipFill>
        <p:spPr>
          <a:xfrm flipV="1">
            <a:off x="3110079" y="79091"/>
            <a:ext cx="1500223" cy="1422521"/>
          </a:xfrm>
          <a:custGeom>
            <a:avLst/>
            <a:gdLst>
              <a:gd name="csX0" fmla="*/ -224 w 1934501"/>
              <a:gd name="csY0" fmla="*/ -224 h 1934501"/>
              <a:gd name="csX1" fmla="*/ 1934277 w 1934501"/>
              <a:gd name="csY1" fmla="*/ -224 h 1934501"/>
              <a:gd name="csX2" fmla="*/ 1934277 w 1934501"/>
              <a:gd name="csY2" fmla="*/ 1934277 h 1934501"/>
              <a:gd name="csX3" fmla="*/ -224 w 1934501"/>
              <a:gd name="csY3" fmla="*/ 1934277 h 1934501"/>
            </a:gdLst>
            <a:ahLst/>
            <a:cxnLst>
              <a:cxn ang="0">
                <a:pos x="csX0" y="csY0"/>
              </a:cxn>
              <a:cxn ang="0">
                <a:pos x="csX1" y="csY1"/>
              </a:cxn>
              <a:cxn ang="0">
                <a:pos x="csX2" y="csY2"/>
              </a:cxn>
              <a:cxn ang="0">
                <a:pos x="csX3" y="csY3"/>
              </a:cxn>
            </a:cxnLst>
            <a:rect l="l" t="t" r="r" b="b"/>
            <a:pathLst>
              <a:path w="1934501" h="1934501">
                <a:moveTo>
                  <a:pt x="-224" y="-224"/>
                </a:moveTo>
                <a:lnTo>
                  <a:pt x="1934277" y="-224"/>
                </a:lnTo>
                <a:lnTo>
                  <a:pt x="1934277" y="1934277"/>
                </a:lnTo>
                <a:lnTo>
                  <a:pt x="-224" y="1934277"/>
                </a:lnTo>
                <a:close/>
              </a:path>
            </a:pathLst>
          </a:custGeom>
        </p:spPr>
      </p:pic>
      <p:sp>
        <p:nvSpPr>
          <p:cNvPr id="8" name="Title 7">
            <a:extLst>
              <a:ext uri="{FF2B5EF4-FFF2-40B4-BE49-F238E27FC236}">
                <a16:creationId xmlns:a16="http://schemas.microsoft.com/office/drawing/2014/main" id="{C9451003-3980-BE18-8847-4F7BE7867D44}"/>
              </a:ext>
            </a:extLst>
          </p:cNvPr>
          <p:cNvSpPr>
            <a:spLocks noGrp="1"/>
          </p:cNvSpPr>
          <p:nvPr>
            <p:ph type="title"/>
          </p:nvPr>
        </p:nvSpPr>
        <p:spPr>
          <a:xfrm>
            <a:off x="588263" y="2598433"/>
            <a:ext cx="3471673" cy="1969770"/>
          </a:xfrm>
        </p:spPr>
        <p:txBody>
          <a:bodyPr>
            <a:spAutoFit/>
          </a:bodyPr>
          <a:lstStyle/>
          <a:p>
            <a:r>
              <a:rPr lang="en-US"/>
              <a:t>Five principles for building out your agent observability program.</a:t>
            </a:r>
            <a:endParaRPr lang="en-IN"/>
          </a:p>
        </p:txBody>
      </p:sp>
      <p:sp>
        <p:nvSpPr>
          <p:cNvPr id="9" name="Text Placeholder 8">
            <a:extLst>
              <a:ext uri="{FF2B5EF4-FFF2-40B4-BE49-F238E27FC236}">
                <a16:creationId xmlns:a16="http://schemas.microsoft.com/office/drawing/2014/main" id="{5AB31789-A4C6-4CC5-62B5-AD31092F8FFE}"/>
              </a:ext>
            </a:extLst>
          </p:cNvPr>
          <p:cNvSpPr>
            <a:spLocks noGrp="1"/>
          </p:cNvSpPr>
          <p:nvPr>
            <p:ph type="body" sz="quarter" idx="11"/>
          </p:nvPr>
        </p:nvSpPr>
        <p:spPr>
          <a:xfrm>
            <a:off x="584200" y="2433333"/>
            <a:ext cx="3275991" cy="153888"/>
          </a:xfrm>
        </p:spPr>
        <p:txBody>
          <a:bodyPr vert="horz" wrap="square" lIns="0" tIns="0" rIns="0" bIns="0" rtlCol="0">
            <a:spAutoFit/>
          </a:bodyPr>
          <a:lstStyle/>
          <a:p>
            <a:r>
              <a:rPr lang="en-US"/>
              <a:t>PART 2 · THE AGENT OBSERVABILITY PROGRAM</a:t>
            </a:r>
          </a:p>
        </p:txBody>
      </p:sp>
      <p:sp>
        <p:nvSpPr>
          <p:cNvPr id="13" name="Rectangle: Rounded Corners 12">
            <a:extLst>
              <a:ext uri="{FF2B5EF4-FFF2-40B4-BE49-F238E27FC236}">
                <a16:creationId xmlns:a16="http://schemas.microsoft.com/office/drawing/2014/main" id="{7DBB53A1-F9DE-0779-F8E1-E706F7DC222F}"/>
              </a:ext>
            </a:extLst>
          </p:cNvPr>
          <p:cNvSpPr>
            <a:spLocks/>
          </p:cNvSpPr>
          <p:nvPr/>
        </p:nvSpPr>
        <p:spPr>
          <a:xfrm>
            <a:off x="4062413" y="558802"/>
            <a:ext cx="7724774" cy="5710236"/>
          </a:xfrm>
          <a:prstGeom prst="roundRect">
            <a:avLst>
              <a:gd name="adj" fmla="val 4403"/>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274320" tIns="182880" rIns="274320" bIns="182880" numCol="1" spcCol="0" rtlCol="0" fromWordArt="0" anchor="t" anchorCtr="0" forceAA="0" compatLnSpc="1">
            <a:prstTxWarp prst="textNoShape">
              <a:avLst/>
            </a:prstTxWarp>
            <a:noAutofit/>
          </a:bodyPr>
          <a:lstStyle/>
          <a:p>
            <a:pPr algn="ctr" fontAlgn="base">
              <a:spcBef>
                <a:spcPts val="100"/>
              </a:spcBef>
              <a:spcAft>
                <a:spcPts val="600"/>
              </a:spcAft>
            </a:pPr>
            <a:endParaRPr lang="en-US" sz="2400" err="1">
              <a:solidFill>
                <a:srgbClr val="374151"/>
              </a:solidFill>
              <a:latin typeface="+mj-lt"/>
              <a:ea typeface="+mn-lt"/>
              <a:cs typeface="+mn-lt"/>
            </a:endParaRPr>
          </a:p>
        </p:txBody>
      </p:sp>
      <p:sp>
        <p:nvSpPr>
          <p:cNvPr id="14" name="TextBox 13">
            <a:extLst>
              <a:ext uri="{FF2B5EF4-FFF2-40B4-BE49-F238E27FC236}">
                <a16:creationId xmlns:a16="http://schemas.microsoft.com/office/drawing/2014/main" id="{CBF490C7-C0D2-18CB-3504-C9952EEF1825}"/>
              </a:ext>
            </a:extLst>
          </p:cNvPr>
          <p:cNvSpPr txBox="1"/>
          <p:nvPr/>
        </p:nvSpPr>
        <p:spPr>
          <a:xfrm>
            <a:off x="4815841" y="797427"/>
            <a:ext cx="6751088" cy="830997"/>
          </a:xfrm>
          <a:prstGeom prst="rect">
            <a:avLst/>
          </a:prstGeom>
          <a:noFill/>
        </p:spPr>
        <p:txBody>
          <a:bodyPr wrap="square" lIns="0" tIns="0" rIns="0" bIns="0" rtlCol="0" anchor="ctr">
            <a:spAutoFit/>
          </a:bodyPr>
          <a:lstStyle/>
          <a:p>
            <a:r>
              <a:rPr lang="en-US">
                <a:solidFill>
                  <a:schemeClr val="accent1"/>
                </a:solidFill>
                <a:latin typeface="+mj-lt"/>
                <a:cs typeface="Segoe Sans Display Semibold" pitchFamily="2" charset="0"/>
              </a:rPr>
              <a:t>You can’t govern what you can’t see – get a full inventory of your agents</a:t>
            </a:r>
            <a:r>
              <a:rPr lang="en-US">
                <a:solidFill>
                  <a:schemeClr val="accent1"/>
                </a:solidFill>
                <a:cs typeface="Segoe Sans Display Semibold" pitchFamily="2" charset="0"/>
              </a:rPr>
              <a:t>. </a:t>
            </a:r>
            <a:r>
              <a:rPr lang="en-US">
                <a:cs typeface="Segoe Sans Display Semibold" pitchFamily="2" charset="0"/>
              </a:rPr>
              <a:t>Observability is the first step in effectively governing and securing your agents.</a:t>
            </a:r>
          </a:p>
        </p:txBody>
      </p:sp>
      <p:sp>
        <p:nvSpPr>
          <p:cNvPr id="15" name="TextBox 14">
            <a:extLst>
              <a:ext uri="{FF2B5EF4-FFF2-40B4-BE49-F238E27FC236}">
                <a16:creationId xmlns:a16="http://schemas.microsoft.com/office/drawing/2014/main" id="{F0A675C4-1E39-FC60-8697-2A874370FCB0}"/>
              </a:ext>
            </a:extLst>
          </p:cNvPr>
          <p:cNvSpPr txBox="1"/>
          <p:nvPr/>
        </p:nvSpPr>
        <p:spPr>
          <a:xfrm>
            <a:off x="4815841" y="2105674"/>
            <a:ext cx="6751088" cy="553998"/>
          </a:xfrm>
          <a:prstGeom prst="rect">
            <a:avLst/>
          </a:prstGeom>
          <a:noFill/>
        </p:spPr>
        <p:txBody>
          <a:bodyPr wrap="square" lIns="0" tIns="0" rIns="0" bIns="0" rtlCol="0" anchor="ctr">
            <a:spAutoFit/>
          </a:bodyPr>
          <a:lstStyle/>
          <a:p>
            <a:r>
              <a:rPr lang="en-US">
                <a:solidFill>
                  <a:schemeClr val="accent1"/>
                </a:solidFill>
                <a:latin typeface="+mj-lt"/>
              </a:rPr>
              <a:t>A program, not an one-time task. </a:t>
            </a:r>
            <a:r>
              <a:rPr lang="en-US"/>
              <a:t>Your program needs a named owner, defined roles, and clear decisions — not a one-time check.</a:t>
            </a:r>
          </a:p>
        </p:txBody>
      </p:sp>
      <p:sp>
        <p:nvSpPr>
          <p:cNvPr id="16" name="TextBox 15">
            <a:extLst>
              <a:ext uri="{FF2B5EF4-FFF2-40B4-BE49-F238E27FC236}">
                <a16:creationId xmlns:a16="http://schemas.microsoft.com/office/drawing/2014/main" id="{E231E654-8991-2C9B-8396-5DBF389ACBE0}"/>
              </a:ext>
            </a:extLst>
          </p:cNvPr>
          <p:cNvSpPr txBox="1"/>
          <p:nvPr/>
        </p:nvSpPr>
        <p:spPr>
          <a:xfrm>
            <a:off x="4815841" y="3136922"/>
            <a:ext cx="6751088" cy="553998"/>
          </a:xfrm>
          <a:prstGeom prst="rect">
            <a:avLst/>
          </a:prstGeom>
          <a:noFill/>
        </p:spPr>
        <p:txBody>
          <a:bodyPr wrap="square" lIns="0" tIns="0" rIns="0" bIns="0" rtlCol="0" anchor="ctr">
            <a:spAutoFit/>
          </a:bodyPr>
          <a:lstStyle/>
          <a:p>
            <a:r>
              <a:rPr lang="en-US">
                <a:solidFill>
                  <a:schemeClr val="accent1"/>
                </a:solidFill>
                <a:latin typeface="+mj-lt"/>
                <a:cs typeface="Segoe Sans Display Semibold" pitchFamily="2" charset="0"/>
              </a:rPr>
              <a:t>Establish a rhythm of business. </a:t>
            </a:r>
            <a:r>
              <a:rPr lang="en-US">
                <a:cs typeface="Segoe Sans Display Semibold" pitchFamily="2" charset="0"/>
              </a:rPr>
              <a:t>High-risk agents get tighter checks and instant escalations; low-risk agents roll up monthly.</a:t>
            </a:r>
          </a:p>
        </p:txBody>
      </p:sp>
      <p:sp>
        <p:nvSpPr>
          <p:cNvPr id="17" name="TextBox 16">
            <a:extLst>
              <a:ext uri="{FF2B5EF4-FFF2-40B4-BE49-F238E27FC236}">
                <a16:creationId xmlns:a16="http://schemas.microsoft.com/office/drawing/2014/main" id="{05BB0E84-BBA4-874E-70B0-09C886BD8138}"/>
              </a:ext>
            </a:extLst>
          </p:cNvPr>
          <p:cNvSpPr txBox="1"/>
          <p:nvPr/>
        </p:nvSpPr>
        <p:spPr>
          <a:xfrm>
            <a:off x="4815841" y="4168170"/>
            <a:ext cx="6751088" cy="830997"/>
          </a:xfrm>
          <a:prstGeom prst="rect">
            <a:avLst/>
          </a:prstGeom>
          <a:noFill/>
        </p:spPr>
        <p:txBody>
          <a:bodyPr wrap="square" lIns="0" tIns="0" rIns="0" bIns="0" rtlCol="0" anchor="ctr">
            <a:spAutoFit/>
          </a:bodyPr>
          <a:lstStyle/>
          <a:p>
            <a:r>
              <a:rPr lang="en-US">
                <a:solidFill>
                  <a:schemeClr val="accent1"/>
                </a:solidFill>
                <a:latin typeface="+mj-lt"/>
                <a:cs typeface="Segoe Sans Display Semibold" pitchFamily="2" charset="0"/>
              </a:rPr>
              <a:t>Agent management is a team sport. </a:t>
            </a:r>
            <a:r>
              <a:rPr lang="en-US">
                <a:cs typeface="Segoe Sans Display Semibold" pitchFamily="2" charset="0"/>
              </a:rPr>
              <a:t>Strategically use coordinated efforts between IT, Security, Compliance, and business stakeholders to manage your agents at scale.</a:t>
            </a:r>
          </a:p>
        </p:txBody>
      </p:sp>
      <p:sp>
        <p:nvSpPr>
          <p:cNvPr id="18" name="TextBox 17">
            <a:extLst>
              <a:ext uri="{FF2B5EF4-FFF2-40B4-BE49-F238E27FC236}">
                <a16:creationId xmlns:a16="http://schemas.microsoft.com/office/drawing/2014/main" id="{23B2561B-4478-BEF4-D6F7-F3FFE8225B76}"/>
              </a:ext>
            </a:extLst>
          </p:cNvPr>
          <p:cNvSpPr txBox="1"/>
          <p:nvPr/>
        </p:nvSpPr>
        <p:spPr>
          <a:xfrm>
            <a:off x="4815841" y="5476417"/>
            <a:ext cx="6751088" cy="553998"/>
          </a:xfrm>
          <a:prstGeom prst="rect">
            <a:avLst/>
          </a:prstGeom>
          <a:noFill/>
        </p:spPr>
        <p:txBody>
          <a:bodyPr wrap="square" lIns="0" tIns="0" rIns="0" bIns="0" rtlCol="0" anchor="ctr">
            <a:spAutoFit/>
          </a:bodyPr>
          <a:lstStyle/>
          <a:p>
            <a:r>
              <a:rPr lang="en-US">
                <a:solidFill>
                  <a:schemeClr val="accent1"/>
                </a:solidFill>
                <a:latin typeface="+mj-lt"/>
                <a:cs typeface="Segoe Sans Display Semibold" pitchFamily="2" charset="0"/>
              </a:rPr>
              <a:t>Adjust as agents evolve. </a:t>
            </a:r>
            <a:r>
              <a:rPr lang="en-US">
                <a:cs typeface="Segoe Sans Display Semibold" pitchFamily="2" charset="0"/>
              </a:rPr>
              <a:t>New agent types and tools keep appearing. This is an ongoing capability, not a finish line.</a:t>
            </a:r>
          </a:p>
        </p:txBody>
      </p:sp>
      <p:cxnSp>
        <p:nvCxnSpPr>
          <p:cNvPr id="20" name="Straight Connector 19">
            <a:extLst>
              <a:ext uri="{FF2B5EF4-FFF2-40B4-BE49-F238E27FC236}">
                <a16:creationId xmlns:a16="http://schemas.microsoft.com/office/drawing/2014/main" id="{43263C8F-02D9-59E5-1507-968F865A9EE3}"/>
              </a:ext>
            </a:extLst>
          </p:cNvPr>
          <p:cNvCxnSpPr>
            <a:cxnSpLocks/>
          </p:cNvCxnSpPr>
          <p:nvPr/>
        </p:nvCxnSpPr>
        <p:spPr>
          <a:xfrm>
            <a:off x="4815840" y="1867049"/>
            <a:ext cx="6751088"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1E88B37-4A40-BE0F-6A70-4BE3EADDABBD}"/>
              </a:ext>
            </a:extLst>
          </p:cNvPr>
          <p:cNvCxnSpPr>
            <a:cxnSpLocks/>
          </p:cNvCxnSpPr>
          <p:nvPr/>
        </p:nvCxnSpPr>
        <p:spPr>
          <a:xfrm>
            <a:off x="4815840" y="2898297"/>
            <a:ext cx="6751088"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4F79FF8-766D-46BF-DA76-77AB6E40CCBD}"/>
              </a:ext>
            </a:extLst>
          </p:cNvPr>
          <p:cNvCxnSpPr>
            <a:cxnSpLocks/>
          </p:cNvCxnSpPr>
          <p:nvPr/>
        </p:nvCxnSpPr>
        <p:spPr>
          <a:xfrm>
            <a:off x="4815840" y="3929545"/>
            <a:ext cx="6751088"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86C900B-921B-38C8-5C15-F4EEBA1AD57D}"/>
              </a:ext>
            </a:extLst>
          </p:cNvPr>
          <p:cNvCxnSpPr>
            <a:cxnSpLocks/>
          </p:cNvCxnSpPr>
          <p:nvPr/>
        </p:nvCxnSpPr>
        <p:spPr>
          <a:xfrm>
            <a:off x="4815840" y="5237792"/>
            <a:ext cx="6751088"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4C4EB7B5-12F2-BA63-339A-759FD9F5C591}"/>
              </a:ext>
            </a:extLst>
          </p:cNvPr>
          <p:cNvSpPr/>
          <p:nvPr/>
        </p:nvSpPr>
        <p:spPr>
          <a:xfrm>
            <a:off x="4223738" y="797427"/>
            <a:ext cx="430366" cy="430366"/>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r>
              <a:rPr lang="en-US">
                <a:solidFill>
                  <a:srgbClr val="000000"/>
                </a:solidFill>
                <a:latin typeface="Segoe Sans Display Semibold" pitchFamily="2" charset="0"/>
                <a:ea typeface="+mn-lt"/>
                <a:cs typeface="Segoe Sans Display Semibold" pitchFamily="2" charset="0"/>
                <a:sym typeface="+mn-lt"/>
              </a:rPr>
              <a:t>01</a:t>
            </a:r>
          </a:p>
        </p:txBody>
      </p:sp>
      <p:sp>
        <p:nvSpPr>
          <p:cNvPr id="27" name="Oval 26">
            <a:extLst>
              <a:ext uri="{FF2B5EF4-FFF2-40B4-BE49-F238E27FC236}">
                <a16:creationId xmlns:a16="http://schemas.microsoft.com/office/drawing/2014/main" id="{0A3EAD91-E7F8-5187-ABCD-4DD6538CCDFE}"/>
              </a:ext>
            </a:extLst>
          </p:cNvPr>
          <p:cNvSpPr/>
          <p:nvPr/>
        </p:nvSpPr>
        <p:spPr>
          <a:xfrm>
            <a:off x="4223738" y="2167490"/>
            <a:ext cx="430366" cy="430366"/>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r>
              <a:rPr lang="en-US">
                <a:solidFill>
                  <a:srgbClr val="000000"/>
                </a:solidFill>
                <a:latin typeface="Segoe Sans Display Semibold" pitchFamily="2" charset="0"/>
                <a:ea typeface="+mn-lt"/>
                <a:cs typeface="Segoe Sans Display Semibold" pitchFamily="2" charset="0"/>
                <a:sym typeface="+mn-lt"/>
              </a:rPr>
              <a:t>02</a:t>
            </a:r>
          </a:p>
        </p:txBody>
      </p:sp>
      <p:sp>
        <p:nvSpPr>
          <p:cNvPr id="28" name="Oval 27">
            <a:extLst>
              <a:ext uri="{FF2B5EF4-FFF2-40B4-BE49-F238E27FC236}">
                <a16:creationId xmlns:a16="http://schemas.microsoft.com/office/drawing/2014/main" id="{B995919C-6FE8-8D5B-7659-2287C595E12E}"/>
              </a:ext>
            </a:extLst>
          </p:cNvPr>
          <p:cNvSpPr/>
          <p:nvPr/>
        </p:nvSpPr>
        <p:spPr>
          <a:xfrm>
            <a:off x="4223738" y="3198738"/>
            <a:ext cx="430366" cy="430366"/>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r>
              <a:rPr lang="en-US">
                <a:solidFill>
                  <a:srgbClr val="000000"/>
                </a:solidFill>
                <a:latin typeface="Segoe Sans Display Semibold" pitchFamily="2" charset="0"/>
                <a:ea typeface="+mn-lt"/>
                <a:cs typeface="Segoe Sans Display Semibold" pitchFamily="2" charset="0"/>
                <a:sym typeface="+mn-lt"/>
              </a:rPr>
              <a:t>03</a:t>
            </a:r>
          </a:p>
        </p:txBody>
      </p:sp>
      <p:sp>
        <p:nvSpPr>
          <p:cNvPr id="29" name="Oval 28">
            <a:extLst>
              <a:ext uri="{FF2B5EF4-FFF2-40B4-BE49-F238E27FC236}">
                <a16:creationId xmlns:a16="http://schemas.microsoft.com/office/drawing/2014/main" id="{7A29529B-60D0-1451-4B55-6F6A541EDC55}"/>
              </a:ext>
            </a:extLst>
          </p:cNvPr>
          <p:cNvSpPr/>
          <p:nvPr/>
        </p:nvSpPr>
        <p:spPr>
          <a:xfrm>
            <a:off x="4223738" y="4168170"/>
            <a:ext cx="430366" cy="430366"/>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r>
              <a:rPr lang="en-US">
                <a:solidFill>
                  <a:srgbClr val="000000"/>
                </a:solidFill>
                <a:latin typeface="Segoe Sans Display Semibold" pitchFamily="2" charset="0"/>
                <a:ea typeface="+mn-lt"/>
                <a:cs typeface="Segoe Sans Display Semibold" pitchFamily="2" charset="0"/>
                <a:sym typeface="+mn-lt"/>
              </a:rPr>
              <a:t>04</a:t>
            </a:r>
          </a:p>
        </p:txBody>
      </p:sp>
      <p:sp>
        <p:nvSpPr>
          <p:cNvPr id="30" name="Oval 29">
            <a:extLst>
              <a:ext uri="{FF2B5EF4-FFF2-40B4-BE49-F238E27FC236}">
                <a16:creationId xmlns:a16="http://schemas.microsoft.com/office/drawing/2014/main" id="{7AEB7714-5D13-8565-65DE-FBE56F84EEEF}"/>
              </a:ext>
            </a:extLst>
          </p:cNvPr>
          <p:cNvSpPr/>
          <p:nvPr/>
        </p:nvSpPr>
        <p:spPr>
          <a:xfrm>
            <a:off x="4223738" y="5538233"/>
            <a:ext cx="430366" cy="430366"/>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r>
              <a:rPr lang="en-US">
                <a:solidFill>
                  <a:srgbClr val="000000"/>
                </a:solidFill>
                <a:latin typeface="Segoe Sans Display Semibold" pitchFamily="2" charset="0"/>
                <a:ea typeface="+mn-lt"/>
                <a:cs typeface="Segoe Sans Display Semibold" pitchFamily="2" charset="0"/>
                <a:sym typeface="+mn-lt"/>
              </a:rPr>
              <a:t>05</a:t>
            </a:r>
          </a:p>
        </p:txBody>
      </p:sp>
      <p:sp>
        <p:nvSpPr>
          <p:cNvPr id="37" name="TextBox 36">
            <a:extLst>
              <a:ext uri="{FF2B5EF4-FFF2-40B4-BE49-F238E27FC236}">
                <a16:creationId xmlns:a16="http://schemas.microsoft.com/office/drawing/2014/main" id="{7F750DE0-3675-3A79-E62B-A7564B42E5E4}"/>
              </a:ext>
            </a:extLst>
          </p:cNvPr>
          <p:cNvSpPr txBox="1"/>
          <p:nvPr/>
        </p:nvSpPr>
        <p:spPr>
          <a:xfrm>
            <a:off x="588263" y="6407446"/>
            <a:ext cx="3837004" cy="123111"/>
          </a:xfrm>
          <a:prstGeom prst="rect">
            <a:avLst/>
          </a:prstGeom>
          <a:noFill/>
        </p:spPr>
        <p:txBody>
          <a:bodyPr wrap="square" lIns="0" tIns="0" rIns="0" bIns="0" rtlCol="0" anchor="b">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800" b="0" u="none" strike="noStrike" kern="1200" cap="none" normalizeH="0" baseline="0" noProof="0">
                <a:ln>
                  <a:noFill/>
                </a:ln>
                <a:solidFill>
                  <a:schemeClr val="tx2"/>
                </a:solidFill>
                <a:effectLst/>
                <a:uLnTx/>
                <a:uFillTx/>
                <a:ea typeface="+mn-ea"/>
                <a:cs typeface="Segoe UI Light" panose="020B0502040204020203" pitchFamily="34" charset="0"/>
              </a:rPr>
              <a:t>Agent 365 Observability Playbook</a:t>
            </a:r>
          </a:p>
        </p:txBody>
      </p:sp>
    </p:spTree>
    <p:extLst>
      <p:ext uri="{BB962C8B-B14F-4D97-AF65-F5344CB8AC3E}">
        <p14:creationId xmlns:p14="http://schemas.microsoft.com/office/powerpoint/2010/main" val="348950882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353DC7A-D484-8BB6-BCF7-36458BA8E648}"/>
              </a:ext>
            </a:extLst>
          </p:cNvPr>
          <p:cNvPicPr>
            <a:picLocks noChangeAspect="1"/>
          </p:cNvPicPr>
          <p:nvPr/>
        </p:nvPicPr>
        <p:blipFill>
          <a:blip r:embed="rId3"/>
          <a:srcRect l="6581" t="8829" r="49999" b="42081"/>
          <a:stretch>
            <a:fillRect/>
          </a:stretch>
        </p:blipFill>
        <p:spPr>
          <a:xfrm flipV="1">
            <a:off x="10726057" y="0"/>
            <a:ext cx="1465944" cy="1657307"/>
          </a:xfrm>
          <a:custGeom>
            <a:avLst/>
            <a:gdLst>
              <a:gd name="csX0" fmla="*/ 0 w 1753647"/>
              <a:gd name="csY0" fmla="*/ 1982566 h 1982566"/>
              <a:gd name="csX1" fmla="*/ 1753647 w 1753647"/>
              <a:gd name="csY1" fmla="*/ 1982566 h 1982566"/>
              <a:gd name="csX2" fmla="*/ 1753647 w 1753647"/>
              <a:gd name="csY2" fmla="*/ 0 h 1982566"/>
              <a:gd name="csX3" fmla="*/ 0 w 1753647"/>
              <a:gd name="csY3" fmla="*/ 0 h 1982566"/>
            </a:gdLst>
            <a:ahLst/>
            <a:cxnLst>
              <a:cxn ang="0">
                <a:pos x="csX0" y="csY0"/>
              </a:cxn>
              <a:cxn ang="0">
                <a:pos x="csX1" y="csY1"/>
              </a:cxn>
              <a:cxn ang="0">
                <a:pos x="csX2" y="csY2"/>
              </a:cxn>
              <a:cxn ang="0">
                <a:pos x="csX3" y="csY3"/>
              </a:cxn>
            </a:cxnLst>
            <a:rect l="l" t="t" r="r" b="b"/>
            <a:pathLst>
              <a:path w="1753647" h="1982566">
                <a:moveTo>
                  <a:pt x="0" y="1982566"/>
                </a:moveTo>
                <a:lnTo>
                  <a:pt x="1753647" y="1982566"/>
                </a:lnTo>
                <a:lnTo>
                  <a:pt x="1753647" y="0"/>
                </a:lnTo>
                <a:lnTo>
                  <a:pt x="0" y="0"/>
                </a:lnTo>
                <a:close/>
              </a:path>
            </a:pathLst>
          </a:custGeom>
        </p:spPr>
      </p:pic>
      <p:sp>
        <p:nvSpPr>
          <p:cNvPr id="118" name="Title 117">
            <a:extLst>
              <a:ext uri="{FF2B5EF4-FFF2-40B4-BE49-F238E27FC236}">
                <a16:creationId xmlns:a16="http://schemas.microsoft.com/office/drawing/2014/main" id="{31D64A7C-37E4-4821-A91A-90A28915AD9E}"/>
              </a:ext>
            </a:extLst>
          </p:cNvPr>
          <p:cNvSpPr>
            <a:spLocks noGrp="1"/>
          </p:cNvSpPr>
          <p:nvPr>
            <p:ph type="title"/>
          </p:nvPr>
        </p:nvSpPr>
        <p:spPr>
          <a:xfrm>
            <a:off x="588263" y="457200"/>
            <a:ext cx="11018520" cy="492443"/>
          </a:xfrm>
        </p:spPr>
        <p:txBody>
          <a:bodyPr/>
          <a:lstStyle/>
          <a:p>
            <a:r>
              <a:rPr lang="en-US"/>
              <a:t>The roles within the Agent Observability Program</a:t>
            </a:r>
            <a:endParaRPr lang="en-IN"/>
          </a:p>
        </p:txBody>
      </p:sp>
      <p:sp>
        <p:nvSpPr>
          <p:cNvPr id="119" name="Text Placeholder 118">
            <a:extLst>
              <a:ext uri="{FF2B5EF4-FFF2-40B4-BE49-F238E27FC236}">
                <a16:creationId xmlns:a16="http://schemas.microsoft.com/office/drawing/2014/main" id="{E703B454-B8B9-7412-4A27-D7D3BD03B4D9}"/>
              </a:ext>
            </a:extLst>
          </p:cNvPr>
          <p:cNvSpPr>
            <a:spLocks noGrp="1"/>
          </p:cNvSpPr>
          <p:nvPr>
            <p:ph type="body" sz="quarter" idx="11"/>
          </p:nvPr>
        </p:nvSpPr>
        <p:spPr>
          <a:xfrm>
            <a:off x="584200" y="292100"/>
            <a:ext cx="11018520" cy="153888"/>
          </a:xfrm>
        </p:spPr>
        <p:txBody>
          <a:bodyPr/>
          <a:lstStyle/>
          <a:p>
            <a:pPr lvl="0"/>
            <a:r>
              <a:rPr lang="en-US" noProof="0"/>
              <a:t>Part 2 · The agent observability program</a:t>
            </a:r>
          </a:p>
        </p:txBody>
      </p:sp>
      <p:sp>
        <p:nvSpPr>
          <p:cNvPr id="121" name="Rectangle 120">
            <a:extLst>
              <a:ext uri="{FF2B5EF4-FFF2-40B4-BE49-F238E27FC236}">
                <a16:creationId xmlns:a16="http://schemas.microsoft.com/office/drawing/2014/main" id="{9098FA4B-50C8-A59F-5D99-D996CAAAE4D2}"/>
              </a:ext>
            </a:extLst>
          </p:cNvPr>
          <p:cNvSpPr/>
          <p:nvPr/>
        </p:nvSpPr>
        <p:spPr bwMode="auto">
          <a:xfrm>
            <a:off x="588263" y="1143218"/>
            <a:ext cx="11001757" cy="49244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kumimoji="0" lang="en-US" sz="1600" b="0" i="0" u="none" strike="noStrike" kern="1200" cap="none" normalizeH="0" baseline="0" noProof="0">
                <a:ln>
                  <a:noFill/>
                </a:ln>
                <a:solidFill>
                  <a:schemeClr val="accent1"/>
                </a:solidFill>
                <a:effectLst/>
                <a:uLnTx/>
                <a:uFillTx/>
                <a:latin typeface="+mj-lt"/>
                <a:ea typeface="+mn-ea"/>
                <a:cs typeface="+mn-cs"/>
              </a:rPr>
              <a:t>Every organization is different</a:t>
            </a:r>
            <a:r>
              <a:rPr kumimoji="0" lang="en-US" sz="1600" b="0" i="0" u="none" strike="noStrike" kern="1200" cap="none" normalizeH="0" baseline="0" noProof="0">
                <a:ln>
                  <a:noFill/>
                </a:ln>
                <a:solidFill>
                  <a:schemeClr val="tx1"/>
                </a:solidFill>
                <a:effectLst/>
                <a:uLnTx/>
                <a:uFillTx/>
                <a:ea typeface="+mn-ea"/>
                <a:cs typeface="+mn-cs"/>
              </a:rPr>
              <a:t>. Treat this as a starting point, not a template to copy. Each row is one role: who they are, where they work, what they do week to week, and bar for calling their part done. Adapt the mix to the teams you already have. </a:t>
            </a:r>
          </a:p>
        </p:txBody>
      </p:sp>
      <p:sp>
        <p:nvSpPr>
          <p:cNvPr id="124" name="Rectangle: Rounded Corners 123">
            <a:extLst>
              <a:ext uri="{FF2B5EF4-FFF2-40B4-BE49-F238E27FC236}">
                <a16:creationId xmlns:a16="http://schemas.microsoft.com/office/drawing/2014/main" id="{F834A9BA-AD8C-07EB-86B9-A625EC58C9C9}"/>
              </a:ext>
              <a:ext uri="{C183D7F6-B498-43B3-948B-1728B52AA6E4}">
                <adec:decorative xmlns:adec="http://schemas.microsoft.com/office/drawing/2017/decorative" val="1"/>
              </a:ext>
            </a:extLst>
          </p:cNvPr>
          <p:cNvSpPr>
            <a:spLocks/>
          </p:cNvSpPr>
          <p:nvPr/>
        </p:nvSpPr>
        <p:spPr bwMode="auto">
          <a:xfrm>
            <a:off x="571499" y="1832293"/>
            <a:ext cx="11049000" cy="4236720"/>
          </a:xfrm>
          <a:prstGeom prst="roundRect">
            <a:avLst>
              <a:gd name="adj" fmla="val 3207"/>
            </a:avLst>
          </a:prstGeom>
          <a:solidFill>
            <a:schemeClr val="bg1"/>
          </a:solidFill>
          <a:ln w="6350">
            <a:noFill/>
            <a:headEnd type="none" w="med" len="med"/>
            <a:tailEnd type="none" w="med" len="med"/>
          </a:ln>
          <a:effectLst>
            <a:outerShdw blurRad="571500" dist="406400" dir="8100000" sx="95000" sy="95000" algn="ctr" rotWithShape="0">
              <a:schemeClr val="accent1">
                <a:alpha val="1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ea typeface="+mn-lt"/>
              <a:cs typeface="+mn-lt"/>
              <a:sym typeface="+mn-lt"/>
            </a:endParaRPr>
          </a:p>
        </p:txBody>
      </p:sp>
      <p:sp>
        <p:nvSpPr>
          <p:cNvPr id="126" name="Rectangle: Top Corners Rounded 125">
            <a:extLst>
              <a:ext uri="{FF2B5EF4-FFF2-40B4-BE49-F238E27FC236}">
                <a16:creationId xmlns:a16="http://schemas.microsoft.com/office/drawing/2014/main" id="{F1C9F567-AFE8-6972-8DD6-FB408C0654E6}"/>
              </a:ext>
              <a:ext uri="{C183D7F6-B498-43B3-948B-1728B52AA6E4}">
                <adec:decorative xmlns:adec="http://schemas.microsoft.com/office/drawing/2017/decorative" val="1"/>
              </a:ext>
            </a:extLst>
          </p:cNvPr>
          <p:cNvSpPr/>
          <p:nvPr/>
        </p:nvSpPr>
        <p:spPr bwMode="auto">
          <a:xfrm>
            <a:off x="571498" y="1832293"/>
            <a:ext cx="11049000" cy="401320"/>
          </a:xfrm>
          <a:prstGeom prst="round2SameRect">
            <a:avLst>
              <a:gd name="adj1" fmla="val 34646"/>
              <a:gd name="adj2" fmla="val 0"/>
            </a:avLst>
          </a:prstGeom>
          <a:gradFill flip="none" rotWithShape="1">
            <a:gsLst>
              <a:gs pos="0">
                <a:srgbClr val="5EBDEB"/>
              </a:gs>
              <a:gs pos="94000">
                <a:srgbClr val="ADDEF2"/>
              </a:gs>
            </a:gsLst>
            <a:lin ang="16200000" scaled="0"/>
            <a:tileRect/>
          </a:gradFill>
          <a:ln>
            <a:noFill/>
          </a:ln>
          <a:effectLst>
            <a:innerShdw blurRad="127000">
              <a:srgbClr val="FFFFFF"/>
            </a:inn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Aft>
                <a:spcPts val="600"/>
              </a:spcAft>
            </a:pPr>
            <a:endParaRPr lang="en-GB">
              <a:solidFill>
                <a:schemeClr val="tx1"/>
              </a:solidFill>
              <a:latin typeface="Segoe Sans Display Semibold" pitchFamily="2" charset="0"/>
              <a:cs typeface="Segoe Sans Display Semibold" pitchFamily="2" charset="0"/>
            </a:endParaRPr>
          </a:p>
        </p:txBody>
      </p:sp>
      <p:graphicFrame>
        <p:nvGraphicFramePr>
          <p:cNvPr id="128" name="Table 127">
            <a:extLst>
              <a:ext uri="{FF2B5EF4-FFF2-40B4-BE49-F238E27FC236}">
                <a16:creationId xmlns:a16="http://schemas.microsoft.com/office/drawing/2014/main" id="{C73BF7F7-50E3-7C76-D6C5-52B042A74C03}"/>
              </a:ext>
            </a:extLst>
          </p:cNvPr>
          <p:cNvGraphicFramePr>
            <a:graphicFrameLocks noGrp="1"/>
          </p:cNvGraphicFramePr>
          <p:nvPr>
            <p:extLst>
              <p:ext uri="{D42A27DB-BD31-4B8C-83A1-F6EECF244321}">
                <p14:modId xmlns:p14="http://schemas.microsoft.com/office/powerpoint/2010/main" val="3315591986"/>
              </p:ext>
            </p:extLst>
          </p:nvPr>
        </p:nvGraphicFramePr>
        <p:xfrm>
          <a:off x="571499" y="1832293"/>
          <a:ext cx="11049001" cy="4236720"/>
        </p:xfrm>
        <a:graphic>
          <a:graphicData uri="http://schemas.openxmlformats.org/drawingml/2006/table">
            <a:tbl>
              <a:tblPr firstRow="1" firstCol="1">
                <a:tableStyleId>{5C22544A-7EE6-4342-B048-85BDC9FD1C3A}</a:tableStyleId>
              </a:tblPr>
              <a:tblGrid>
                <a:gridCol w="2171701">
                  <a:extLst>
                    <a:ext uri="{9D8B030D-6E8A-4147-A177-3AD203B41FA5}">
                      <a16:colId xmlns:a16="http://schemas.microsoft.com/office/drawing/2014/main" val="4118558838"/>
                    </a:ext>
                  </a:extLst>
                </a:gridCol>
                <a:gridCol w="2959100">
                  <a:extLst>
                    <a:ext uri="{9D8B030D-6E8A-4147-A177-3AD203B41FA5}">
                      <a16:colId xmlns:a16="http://schemas.microsoft.com/office/drawing/2014/main" val="893455128"/>
                    </a:ext>
                  </a:extLst>
                </a:gridCol>
                <a:gridCol w="2959100">
                  <a:extLst>
                    <a:ext uri="{9D8B030D-6E8A-4147-A177-3AD203B41FA5}">
                      <a16:colId xmlns:a16="http://schemas.microsoft.com/office/drawing/2014/main" val="1059288334"/>
                    </a:ext>
                  </a:extLst>
                </a:gridCol>
                <a:gridCol w="2959100">
                  <a:extLst>
                    <a:ext uri="{9D8B030D-6E8A-4147-A177-3AD203B41FA5}">
                      <a16:colId xmlns:a16="http://schemas.microsoft.com/office/drawing/2014/main" val="518538796"/>
                    </a:ext>
                  </a:extLst>
                </a:gridCol>
              </a:tblGrid>
              <a:tr h="0">
                <a:tc>
                  <a:txBody>
                    <a:bodyPr/>
                    <a:lstStyle/>
                    <a:p>
                      <a:pPr marL="0" indent="0" algn="l" defTabSz="932742" rtl="0" eaLnBrk="1" latinLnBrk="0" hangingPunct="1">
                        <a:lnSpc>
                          <a:spcPct val="100000"/>
                        </a:lnSpc>
                        <a:buNone/>
                      </a:pPr>
                      <a:r>
                        <a:rPr lang="en-US" sz="1400" b="0" kern="0" spc="0">
                          <a:solidFill>
                            <a:schemeClr val="tx1"/>
                          </a:solidFill>
                          <a:latin typeface="Segoe Sans Display Semibold" pitchFamily="2" charset="0"/>
                          <a:ea typeface="Segoe UI" pitchFamily="34" charset="-122"/>
                          <a:cs typeface="Segoe Sans Display Semibold" pitchFamily="2" charset="0"/>
                        </a:rPr>
                        <a:t>Role</a:t>
                      </a:r>
                      <a:endParaRPr lang="en-US" sz="1400" b="0" kern="0" spc="0">
                        <a:solidFill>
                          <a:schemeClr val="tx1"/>
                        </a:solidFill>
                        <a:latin typeface="Segoe Sans Display Semibold" pitchFamily="2" charset="0"/>
                        <a:ea typeface="Segoe UI" charset="0"/>
                        <a:cs typeface="Segoe Sans Display Semibold" pitchFamily="2" charset="0"/>
                      </a:endParaRPr>
                    </a:p>
                  </a:txBody>
                  <a:tcPr marT="91440" marB="91440" anchor="ctr">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932742" rtl="0" eaLnBrk="1" latinLnBrk="0" hangingPunct="1">
                        <a:lnSpc>
                          <a:spcPct val="100000"/>
                        </a:lnSpc>
                        <a:buNone/>
                      </a:pPr>
                      <a:r>
                        <a:rPr lang="en-US" sz="1400" b="0" kern="0" spc="0">
                          <a:solidFill>
                            <a:schemeClr val="tx1"/>
                          </a:solidFill>
                          <a:latin typeface="Segoe Sans Display Semibold" pitchFamily="2" charset="0"/>
                          <a:ea typeface="Segoe UI" pitchFamily="34" charset="-122"/>
                          <a:cs typeface="Segoe Sans Display Semibold" pitchFamily="2" charset="0"/>
                        </a:rPr>
                        <a:t>Where they work</a:t>
                      </a:r>
                      <a:endParaRPr lang="en-US" sz="1400" b="0" kern="0" spc="0">
                        <a:solidFill>
                          <a:schemeClr val="tx1"/>
                        </a:solidFill>
                        <a:latin typeface="Segoe Sans Display Semibold" pitchFamily="2" charset="0"/>
                        <a:ea typeface="Segoe UI" charset="0"/>
                        <a:cs typeface="Segoe Sans Display Semibold" pitchFamily="2" charset="0"/>
                      </a:endParaRPr>
                    </a:p>
                  </a:txBody>
                  <a:tcPr marT="91440" marB="9144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932742" rtl="0" eaLnBrk="1" latinLnBrk="0" hangingPunct="1">
                        <a:lnSpc>
                          <a:spcPct val="100000"/>
                        </a:lnSpc>
                        <a:buNone/>
                      </a:pPr>
                      <a:r>
                        <a:rPr lang="en-US" sz="1400" b="0" kern="0" spc="0">
                          <a:solidFill>
                            <a:schemeClr val="tx1"/>
                          </a:solidFill>
                          <a:latin typeface="Segoe Sans Display Semibold" pitchFamily="2" charset="0"/>
                          <a:ea typeface="Segoe UI" pitchFamily="34" charset="-122"/>
                          <a:cs typeface="Segoe Sans Display Semibold" pitchFamily="2" charset="0"/>
                        </a:rPr>
                        <a:t>What they do</a:t>
                      </a:r>
                      <a:endParaRPr lang="en-US" sz="1400" b="0" kern="0" spc="0">
                        <a:solidFill>
                          <a:schemeClr val="tx1"/>
                        </a:solidFill>
                        <a:latin typeface="Segoe Sans Display Semibold" pitchFamily="2" charset="0"/>
                        <a:ea typeface="Segoe UI" charset="0"/>
                        <a:cs typeface="Segoe Sans Display Semibold" pitchFamily="2" charset="0"/>
                      </a:endParaRPr>
                    </a:p>
                  </a:txBody>
                  <a:tcPr marT="91440" marB="9144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lnSpc>
                          <a:spcPct val="100000"/>
                        </a:lnSpc>
                        <a:buNone/>
                      </a:pPr>
                      <a:r>
                        <a:rPr lang="en-US" sz="1400" b="0" kern="0" spc="0">
                          <a:solidFill>
                            <a:schemeClr val="tx1"/>
                          </a:solidFill>
                          <a:latin typeface="Segoe Sans Display Semibold" pitchFamily="2" charset="0"/>
                          <a:ea typeface="Segoe UI" pitchFamily="34" charset="-122"/>
                          <a:cs typeface="Segoe Sans Display Semibold" pitchFamily="2" charset="0"/>
                        </a:rPr>
                        <a:t>The bar for done</a:t>
                      </a:r>
                      <a:endParaRPr lang="en-US" sz="1400" b="0" spc="0">
                        <a:solidFill>
                          <a:schemeClr val="tx1"/>
                        </a:solidFill>
                        <a:latin typeface="Segoe Sans Display Semibold" pitchFamily="2" charset="0"/>
                        <a:ea typeface="Segoe UI" charset="0"/>
                        <a:cs typeface="Segoe Sans Display Semibold" pitchFamily="2" charset="0"/>
                      </a:endParaRPr>
                    </a:p>
                  </a:txBody>
                  <a:tcPr marT="91440" marB="91440" anchor="ctr">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75343342"/>
                  </a:ext>
                </a:extLst>
              </a:tr>
              <a:tr h="223737">
                <a:tc>
                  <a:txBody>
                    <a:bodyPr/>
                    <a:lstStyle/>
                    <a:p>
                      <a:pPr marL="0" indent="0">
                        <a:lnSpc>
                          <a:spcPct val="100000"/>
                        </a:lnSpc>
                        <a:buNone/>
                      </a:pPr>
                      <a:r>
                        <a:rPr lang="en-US" sz="1100" b="0" spc="0">
                          <a:solidFill>
                            <a:schemeClr val="tx1"/>
                          </a:solidFill>
                          <a:latin typeface="Segoe Sans Display Semibold" pitchFamily="2" charset="0"/>
                          <a:ea typeface="Segoe UI" pitchFamily="34" charset="-122"/>
                          <a:cs typeface="Segoe Sans Display Semibold" pitchFamily="2" charset="0"/>
                        </a:rPr>
                        <a:t>AI/IT admin · program owner</a:t>
                      </a:r>
                      <a:endParaRPr lang="en-US" sz="1100" b="0" spc="0">
                        <a:solidFill>
                          <a:schemeClr val="tx1"/>
                        </a:solidFill>
                        <a:latin typeface="Segoe Sans Display Semibold" pitchFamily="2" charset="0"/>
                        <a:ea typeface="Segoe UI" charset="0"/>
                        <a:cs typeface="Segoe Sans Display Semibold" pitchFamily="2" charset="0"/>
                      </a:endParaRPr>
                    </a:p>
                  </a:txBody>
                  <a:tcPr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nSpc>
                          <a:spcPct val="100000"/>
                        </a:lnSpc>
                        <a:buNone/>
                      </a:pPr>
                      <a:r>
                        <a:rPr lang="en-US" sz="1050" spc="0">
                          <a:solidFill>
                            <a:schemeClr val="tx1"/>
                          </a:solidFill>
                          <a:latin typeface="+mn-lt"/>
                          <a:ea typeface="Segoe UI" charset="0"/>
                          <a:cs typeface="Segoe UI"/>
                        </a:rPr>
                        <a:t>Microsoft 365 Admin Center (AI/Global administrator access)</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nSpc>
                          <a:spcPct val="100000"/>
                        </a:lnSpc>
                        <a:buNone/>
                      </a:pPr>
                      <a:r>
                        <a:rPr lang="en-US" sz="1050" spc="0">
                          <a:solidFill>
                            <a:schemeClr val="tx1"/>
                          </a:solidFill>
                          <a:latin typeface="+mn-lt"/>
                          <a:ea typeface="Segoe UI" pitchFamily="34" charset="-122"/>
                          <a:cs typeface="Segoe UI"/>
                        </a:rPr>
                        <a:t>Works the unowned, unmanaged, and risky agent queue each week and chairs the monthly review, routing every flag to the right role</a:t>
                      </a:r>
                      <a:endParaRPr lang="en-US" sz="1050" spc="0">
                        <a:solidFill>
                          <a:schemeClr val="tx1"/>
                        </a:solidFill>
                        <a:latin typeface="+mn-lt"/>
                        <a:ea typeface="Segoe UI" charset="0"/>
                        <a:cs typeface="Segoe UI"/>
                      </a:endParaRP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nSpc>
                          <a:spcPct val="100000"/>
                        </a:lnSpc>
                        <a:buNone/>
                      </a:pPr>
                      <a:r>
                        <a:rPr lang="en-US" sz="1050" i="1" spc="0">
                          <a:solidFill>
                            <a:schemeClr val="tx1"/>
                          </a:solidFill>
                          <a:latin typeface="+mn-lt"/>
                          <a:ea typeface="Segoe UI" pitchFamily="34" charset="-122"/>
                          <a:cs typeface="Segoe UI"/>
                        </a:rPr>
                        <a:t>Every agent has a named owner, Agent ID, the unowned queue is at zero, Shadow AI is surfaced, and no high-risk agents remain.</a:t>
                      </a:r>
                      <a:endParaRPr lang="en-US" sz="1050" spc="0">
                        <a:solidFill>
                          <a:schemeClr val="tx1"/>
                        </a:solidFill>
                        <a:latin typeface="+mn-lt"/>
                        <a:ea typeface="Segoe UI" charset="0"/>
                        <a:cs typeface="Segoe UI"/>
                      </a:endParaRPr>
                    </a:p>
                  </a:txBody>
                  <a:tcPr>
                    <a:lnL w="635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6538630"/>
                  </a:ext>
                </a:extLst>
              </a:tr>
              <a:tr h="280345">
                <a:tc>
                  <a:txBody>
                    <a:bodyPr/>
                    <a:lstStyle/>
                    <a:p>
                      <a:pPr marL="0" lvl="0" indent="0">
                        <a:lnSpc>
                          <a:spcPct val="100000"/>
                        </a:lnSpc>
                        <a:buNone/>
                      </a:pPr>
                      <a:r>
                        <a:rPr lang="en-US" sz="1100" b="0" i="0" u="none" strike="noStrike" spc="0" noProof="0">
                          <a:solidFill>
                            <a:schemeClr val="tx1"/>
                          </a:solidFill>
                          <a:latin typeface="Segoe Sans Display Semibold" pitchFamily="2" charset="0"/>
                          <a:cs typeface="Segoe Sans Display Semibold" pitchFamily="2" charset="0"/>
                        </a:rPr>
                        <a:t>Identity admins</a:t>
                      </a:r>
                      <a:endParaRPr lang="en-US" sz="1100" b="0" spc="0">
                        <a:solidFill>
                          <a:schemeClr val="tx1"/>
                        </a:solidFill>
                        <a:latin typeface="Segoe Sans Display Semibold" pitchFamily="2" charset="0"/>
                        <a:cs typeface="Segoe Sans Display Semibold" pitchFamily="2" charset="0"/>
                      </a:endParaRPr>
                    </a:p>
                  </a:txBody>
                  <a:tcPr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nSpc>
                          <a:spcPct val="100000"/>
                        </a:lnSpc>
                        <a:buNone/>
                      </a:pPr>
                      <a:r>
                        <a:rPr lang="en-US" sz="1050" spc="0">
                          <a:solidFill>
                            <a:schemeClr val="tx1"/>
                          </a:solidFill>
                          <a:latin typeface="+mn-lt"/>
                          <a:ea typeface="Segoe UI" charset="0"/>
                          <a:cs typeface="Segoe UI"/>
                        </a:rPr>
                        <a:t>Entra Portal </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nSpc>
                          <a:spcPct val="100000"/>
                        </a:lnSpc>
                        <a:buNone/>
                      </a:pPr>
                      <a:r>
                        <a:rPr lang="en-US" sz="1050" spc="0">
                          <a:solidFill>
                            <a:schemeClr val="tx1"/>
                          </a:solidFill>
                          <a:latin typeface="+mn-lt"/>
                          <a:ea typeface="Segoe UI" charset="0"/>
                          <a:cs typeface="Segoe UI"/>
                        </a:rPr>
                        <a:t>Create Agent access packages that provision the right governance practices for agent identity, agent’s user account, and service principal access to resources.</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nSpc>
                          <a:spcPct val="100000"/>
                        </a:lnSpc>
                        <a:buNone/>
                      </a:pPr>
                      <a:r>
                        <a:rPr lang="en-US" sz="1050" i="1" spc="0">
                          <a:solidFill>
                            <a:schemeClr val="tx1"/>
                          </a:solidFill>
                          <a:latin typeface="+mn-lt"/>
                          <a:cs typeface="Segoe UI"/>
                        </a:rPr>
                        <a:t>Every agent draws its access from a defined access package – scoped to its job and reviewed, never standing or over-broad.</a:t>
                      </a:r>
                      <a:endParaRPr lang="en-US" sz="1050" spc="0">
                        <a:solidFill>
                          <a:schemeClr val="tx1"/>
                        </a:solidFill>
                        <a:latin typeface="+mn-lt"/>
                      </a:endParaRPr>
                    </a:p>
                  </a:txBody>
                  <a:tcPr>
                    <a:lnL w="635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2867581"/>
                  </a:ext>
                </a:extLst>
              </a:tr>
              <a:tr h="0">
                <a:tc>
                  <a:txBody>
                    <a:bodyPr/>
                    <a:lstStyle/>
                    <a:p>
                      <a:pPr marL="0" lvl="0" indent="0">
                        <a:lnSpc>
                          <a:spcPct val="100000"/>
                        </a:lnSpc>
                        <a:buNone/>
                      </a:pPr>
                      <a:r>
                        <a:rPr lang="en-US" sz="1100" b="0" i="0" u="none" strike="noStrike" spc="0" noProof="0">
                          <a:solidFill>
                            <a:schemeClr val="tx1"/>
                          </a:solidFill>
                          <a:latin typeface="Segoe Sans Display Semibold" pitchFamily="2" charset="0"/>
                          <a:cs typeface="Segoe Sans Display Semibold" pitchFamily="2" charset="0"/>
                        </a:rPr>
                        <a:t>Security operations admins</a:t>
                      </a:r>
                    </a:p>
                  </a:txBody>
                  <a:tcPr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nSpc>
                          <a:spcPct val="100000"/>
                        </a:lnSpc>
                        <a:buNone/>
                      </a:pPr>
                      <a:r>
                        <a:rPr lang="en-US" sz="1050" spc="0">
                          <a:solidFill>
                            <a:schemeClr val="tx1"/>
                          </a:solidFill>
                          <a:latin typeface="+mn-lt"/>
                          <a:cs typeface="Segoe UI"/>
                        </a:rPr>
                        <a:t>Defender Portal</a:t>
                      </a:r>
                      <a:endParaRPr lang="en-US" sz="1050" spc="0">
                        <a:solidFill>
                          <a:schemeClr val="tx1"/>
                        </a:solidFill>
                        <a:latin typeface="+mn-lt"/>
                      </a:endParaRP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nSpc>
                          <a:spcPct val="100000"/>
                        </a:lnSpc>
                        <a:buNone/>
                      </a:pPr>
                      <a:r>
                        <a:rPr lang="en-US" sz="1050" spc="0">
                          <a:solidFill>
                            <a:schemeClr val="tx1"/>
                          </a:solidFill>
                          <a:latin typeface="+mn-lt"/>
                          <a:ea typeface="Segoe UI" charset="0"/>
                          <a:cs typeface="Segoe UI"/>
                        </a:rPr>
                        <a:t>Runs detections to surface shadow agents, triage alerts, and contain confirmed threats</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nSpc>
                          <a:spcPct val="100000"/>
                        </a:lnSpc>
                        <a:buNone/>
                      </a:pPr>
                      <a:r>
                        <a:rPr lang="en-US" sz="1050" i="1" spc="0">
                          <a:solidFill>
                            <a:schemeClr val="tx1"/>
                          </a:solidFill>
                          <a:latin typeface="+mn-lt"/>
                          <a:cs typeface="Segoe UI"/>
                        </a:rPr>
                        <a:t>Confirmed threats are contained within MTTR (mean time to remediation).</a:t>
                      </a:r>
                      <a:endParaRPr lang="en-US" sz="1050" spc="0">
                        <a:solidFill>
                          <a:schemeClr val="tx1"/>
                        </a:solidFill>
                        <a:latin typeface="+mn-lt"/>
                        <a:cs typeface="Segoe UI"/>
                      </a:endParaRPr>
                    </a:p>
                  </a:txBody>
                  <a:tcPr>
                    <a:lnL w="635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13913059"/>
                  </a:ext>
                </a:extLst>
              </a:tr>
              <a:tr h="223737">
                <a:tc>
                  <a:txBody>
                    <a:bodyPr/>
                    <a:lstStyle/>
                    <a:p>
                      <a:pPr marL="0" lvl="0" indent="0">
                        <a:lnSpc>
                          <a:spcPct val="100000"/>
                        </a:lnSpc>
                        <a:buNone/>
                      </a:pPr>
                      <a:r>
                        <a:rPr lang="en-US" sz="1100" b="0" i="0" u="none" strike="noStrike" spc="0" noProof="0">
                          <a:solidFill>
                            <a:schemeClr val="tx1"/>
                          </a:solidFill>
                          <a:latin typeface="Segoe Sans Display Semibold" pitchFamily="2" charset="0"/>
                          <a:cs typeface="Segoe Sans Display Semibold" pitchFamily="2" charset="0"/>
                        </a:rPr>
                        <a:t>Device admins</a:t>
                      </a:r>
                    </a:p>
                  </a:txBody>
                  <a:tcPr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nSpc>
                          <a:spcPct val="100000"/>
                        </a:lnSpc>
                        <a:buNone/>
                      </a:pPr>
                      <a:r>
                        <a:rPr lang="en-US" sz="1050" spc="0">
                          <a:solidFill>
                            <a:schemeClr val="tx1"/>
                          </a:solidFill>
                          <a:latin typeface="+mn-lt"/>
                          <a:cs typeface="Segoe UI"/>
                        </a:rPr>
                        <a:t>Intune Portal</a:t>
                      </a:r>
                      <a:endParaRPr lang="en-US" sz="1050" spc="0">
                        <a:solidFill>
                          <a:schemeClr val="tx1"/>
                        </a:solidFill>
                        <a:latin typeface="+mn-lt"/>
                      </a:endParaRP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nSpc>
                          <a:spcPct val="100000"/>
                        </a:lnSpc>
                        <a:buNone/>
                      </a:pPr>
                      <a:r>
                        <a:rPr lang="en-US" sz="1050" spc="0">
                          <a:solidFill>
                            <a:schemeClr val="tx1"/>
                          </a:solidFill>
                          <a:latin typeface="+mn-lt"/>
                          <a:cs typeface="Segoe UI"/>
                        </a:rPr>
                        <a:t>Block unsanctioned local agents</a:t>
                      </a:r>
                      <a:endParaRPr lang="en-US" sz="1050" spc="0">
                        <a:solidFill>
                          <a:schemeClr val="tx1"/>
                        </a:solidFill>
                        <a:latin typeface="+mn-lt"/>
                      </a:endParaRP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nSpc>
                          <a:spcPct val="100000"/>
                        </a:lnSpc>
                        <a:buNone/>
                      </a:pPr>
                      <a:r>
                        <a:rPr lang="en-US" sz="1050" i="1" spc="0">
                          <a:solidFill>
                            <a:schemeClr val="tx1"/>
                          </a:solidFill>
                          <a:latin typeface="+mn-lt"/>
                          <a:cs typeface="Segoe UI"/>
                        </a:rPr>
                        <a:t>Unsanctioned local agent is blocked across managed devices – and the block carries to new devices. </a:t>
                      </a:r>
                      <a:endParaRPr lang="en-US" sz="1050" spc="0">
                        <a:solidFill>
                          <a:schemeClr val="tx1"/>
                        </a:solidFill>
                        <a:latin typeface="+mn-lt"/>
                      </a:endParaRPr>
                    </a:p>
                  </a:txBody>
                  <a:tcPr>
                    <a:lnL w="635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24250462"/>
                  </a:ext>
                </a:extLst>
              </a:tr>
              <a:tr h="223737">
                <a:tc>
                  <a:txBody>
                    <a:bodyPr/>
                    <a:lstStyle/>
                    <a:p>
                      <a:pPr marL="0" lvl="0" indent="0">
                        <a:lnSpc>
                          <a:spcPct val="100000"/>
                        </a:lnSpc>
                        <a:buNone/>
                      </a:pPr>
                      <a:r>
                        <a:rPr lang="en-US" sz="1100" b="0" i="0" u="none" strike="noStrike" spc="0" noProof="0">
                          <a:solidFill>
                            <a:schemeClr val="tx1"/>
                          </a:solidFill>
                          <a:latin typeface="Segoe Sans Display Semibold" pitchFamily="2" charset="0"/>
                          <a:cs typeface="Segoe Sans Display Semibold" pitchFamily="2" charset="0"/>
                        </a:rPr>
                        <a:t>Data admins</a:t>
                      </a:r>
                    </a:p>
                  </a:txBody>
                  <a:tcPr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nSpc>
                          <a:spcPct val="100000"/>
                        </a:lnSpc>
                        <a:buNone/>
                      </a:pPr>
                      <a:r>
                        <a:rPr lang="en-US" sz="1050" spc="0">
                          <a:solidFill>
                            <a:schemeClr val="tx1"/>
                          </a:solidFill>
                          <a:latin typeface="+mn-lt"/>
                          <a:cs typeface="Segoe UI"/>
                        </a:rPr>
                        <a:t>Purview Portal</a:t>
                      </a:r>
                      <a:endParaRPr lang="en-US" sz="1050" spc="0">
                        <a:solidFill>
                          <a:schemeClr val="tx1"/>
                        </a:solidFill>
                        <a:latin typeface="+mn-lt"/>
                      </a:endParaRP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nSpc>
                          <a:spcPct val="100000"/>
                        </a:lnSpc>
                        <a:buNone/>
                      </a:pPr>
                      <a:r>
                        <a:rPr lang="en-US" sz="1050" spc="0">
                          <a:solidFill>
                            <a:schemeClr val="tx1"/>
                          </a:solidFill>
                          <a:latin typeface="+mn-lt"/>
                          <a:cs typeface="Segoe UI"/>
                        </a:rPr>
                        <a:t>Enable AI compliance and prevent data leaks and oversharing</a:t>
                      </a:r>
                      <a:endParaRPr lang="en-US" sz="1050" spc="0">
                        <a:solidFill>
                          <a:schemeClr val="tx1"/>
                        </a:solidFill>
                        <a:latin typeface="+mn-lt"/>
                      </a:endParaRP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nSpc>
                          <a:spcPct val="100000"/>
                        </a:lnSpc>
                        <a:buNone/>
                      </a:pPr>
                      <a:r>
                        <a:rPr lang="en-US" sz="1050" i="1" spc="0">
                          <a:solidFill>
                            <a:schemeClr val="tx1"/>
                          </a:solidFill>
                          <a:latin typeface="+mn-lt"/>
                          <a:cs typeface="Segoe UI"/>
                        </a:rPr>
                        <a:t>Help protect access to sensitive data, oversharing and leaks. Identify and close AI compliance gaps. </a:t>
                      </a:r>
                      <a:endParaRPr lang="en-US" sz="1050" spc="0">
                        <a:solidFill>
                          <a:schemeClr val="tx1"/>
                        </a:solidFill>
                        <a:latin typeface="+mn-lt"/>
                      </a:endParaRPr>
                    </a:p>
                  </a:txBody>
                  <a:tcPr>
                    <a:lnL w="635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98898372"/>
                  </a:ext>
                </a:extLst>
              </a:tr>
              <a:tr h="223737">
                <a:tc>
                  <a:txBody>
                    <a:bodyPr/>
                    <a:lstStyle/>
                    <a:p>
                      <a:pPr marL="0" lvl="0" indent="0">
                        <a:lnSpc>
                          <a:spcPct val="100000"/>
                        </a:lnSpc>
                        <a:buNone/>
                      </a:pPr>
                      <a:r>
                        <a:rPr lang="en-US" sz="1100" b="0" i="0" u="none" strike="noStrike" spc="0" noProof="0">
                          <a:solidFill>
                            <a:schemeClr val="tx1"/>
                          </a:solidFill>
                          <a:latin typeface="Segoe Sans Display Semibold" pitchFamily="2" charset="0"/>
                          <a:cs typeface="Segoe Sans Display Semibold" pitchFamily="2" charset="0"/>
                        </a:rPr>
                        <a:t>Leadership · sponsor · BDM</a:t>
                      </a:r>
                    </a:p>
                  </a:txBody>
                  <a:tcPr anchor="ctr">
                    <a:lnL w="0">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0">
                      <a:noFill/>
                    </a:lnTlToBr>
                    <a:lnBlToTr w="0">
                      <a:noFill/>
                    </a:lnBlToTr>
                    <a:noFill/>
                  </a:tcPr>
                </a:tc>
                <a:tc>
                  <a:txBody>
                    <a:bodyPr/>
                    <a:lstStyle/>
                    <a:p>
                      <a:pPr marL="0" lvl="0" indent="0">
                        <a:lnSpc>
                          <a:spcPct val="100000"/>
                        </a:lnSpc>
                        <a:buNone/>
                      </a:pPr>
                      <a:r>
                        <a:rPr lang="en-US" sz="1050" b="0" i="0" u="none" strike="noStrike" spc="0" noProof="0">
                          <a:solidFill>
                            <a:schemeClr val="tx1"/>
                          </a:solidFill>
                          <a:latin typeface="+mn-lt"/>
                          <a:cs typeface="Segoe UI"/>
                        </a:rPr>
                        <a:t>Microsoft 365 Admin Center (AI/Global reader access)</a:t>
                      </a:r>
                      <a:endParaRPr lang="en-US" sz="1050" spc="0">
                        <a:solidFill>
                          <a:schemeClr val="tx1"/>
                        </a:solidFill>
                        <a:latin typeface="+mn-lt"/>
                        <a:cs typeface="Segoe UI"/>
                      </a:endParaRP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0">
                      <a:noFill/>
                    </a:lnTlToBr>
                    <a:lnBlToTr w="0">
                      <a:noFill/>
                    </a:lnBlToTr>
                    <a:noFill/>
                  </a:tcPr>
                </a:tc>
                <a:tc>
                  <a:txBody>
                    <a:bodyPr/>
                    <a:lstStyle/>
                    <a:p>
                      <a:pPr marL="0" lvl="0" indent="0">
                        <a:lnSpc>
                          <a:spcPct val="100000"/>
                        </a:lnSpc>
                        <a:buNone/>
                      </a:pPr>
                      <a:r>
                        <a:rPr lang="en-US" sz="1050" spc="0">
                          <a:solidFill>
                            <a:schemeClr val="tx1"/>
                          </a:solidFill>
                          <a:latin typeface="+mn-lt"/>
                          <a:cs typeface="Segoe UI"/>
                        </a:rPr>
                        <a:t>Makes agent registration required, sets the keep-or-retire bar, and makes the scale, cap, or retire policies</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0">
                      <a:noFill/>
                    </a:lnTlToBr>
                    <a:lnBlToTr w="0">
                      <a:noFill/>
                    </a:lnBlToTr>
                    <a:noFill/>
                  </a:tcPr>
                </a:tc>
                <a:tc>
                  <a:txBody>
                    <a:bodyPr/>
                    <a:lstStyle/>
                    <a:p>
                      <a:pPr marL="0" lvl="0" indent="0">
                        <a:lnSpc>
                          <a:spcPct val="100000"/>
                        </a:lnSpc>
                        <a:buNone/>
                      </a:pPr>
                      <a:r>
                        <a:rPr lang="en-US" sz="1050" i="1" spc="0">
                          <a:solidFill>
                            <a:schemeClr val="tx1"/>
                          </a:solidFill>
                          <a:latin typeface="+mn-lt"/>
                          <a:cs typeface="Segoe UI"/>
                        </a:rPr>
                        <a:t>Enforce agent registration policies and decide on go forward strategy for escalated agents.</a:t>
                      </a:r>
                      <a:endParaRPr lang="en-US" sz="1050" spc="0">
                        <a:solidFill>
                          <a:schemeClr val="tx1"/>
                        </a:solidFill>
                        <a:latin typeface="+mn-lt"/>
                        <a:cs typeface="Segoe UI"/>
                      </a:endParaRPr>
                    </a:p>
                  </a:txBody>
                  <a:tcPr>
                    <a:lnL w="6350" cap="flat" cmpd="sng" algn="ctr">
                      <a:solidFill>
                        <a:schemeClr val="bg1">
                          <a:lumMod val="85000"/>
                        </a:schemeClr>
                      </a:solidFill>
                      <a:prstDash val="solid"/>
                      <a:round/>
                      <a:headEnd type="none" w="med" len="med"/>
                      <a:tailEnd type="none" w="med" len="med"/>
                    </a:lnL>
                    <a:lnR w="0">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0">
                      <a:noFill/>
                    </a:lnTlToBr>
                    <a:lnBlToTr w="0">
                      <a:noFill/>
                    </a:lnBlToTr>
                    <a:noFill/>
                  </a:tcPr>
                </a:tc>
                <a:extLst>
                  <a:ext uri="{0D108BD9-81ED-4DB2-BD59-A6C34878D82A}">
                    <a16:rowId xmlns:a16="http://schemas.microsoft.com/office/drawing/2014/main" val="6875696"/>
                  </a:ext>
                </a:extLst>
              </a:tr>
              <a:tr h="0">
                <a:tc>
                  <a:txBody>
                    <a:bodyPr/>
                    <a:lstStyle/>
                    <a:p>
                      <a:pPr marL="0" lvl="0" indent="0">
                        <a:lnSpc>
                          <a:spcPct val="100000"/>
                        </a:lnSpc>
                        <a:buNone/>
                      </a:pPr>
                      <a:r>
                        <a:rPr lang="en-US" sz="1100" b="0" i="0" u="none" strike="noStrike" spc="0" noProof="0">
                          <a:solidFill>
                            <a:schemeClr val="tx1"/>
                          </a:solidFill>
                          <a:latin typeface="Segoe Sans Display Semibold" pitchFamily="2" charset="0"/>
                          <a:cs typeface="Segoe Sans Display Semibold" pitchFamily="2" charset="0"/>
                        </a:rPr>
                        <a:t>Agent builders/makers</a:t>
                      </a:r>
                    </a:p>
                  </a:txBody>
                  <a:tcPr anchor="ctr">
                    <a:lnL w="0">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0">
                      <a:noFill/>
                    </a:lnTlToBr>
                    <a:lnBlToTr w="0">
                      <a:noFill/>
                    </a:lnBlToTr>
                    <a:noFill/>
                  </a:tcPr>
                </a:tc>
                <a:tc>
                  <a:txBody>
                    <a:bodyPr/>
                    <a:lstStyle/>
                    <a:p>
                      <a:pPr marL="0" lvl="0" indent="0">
                        <a:lnSpc>
                          <a:spcPct val="100000"/>
                        </a:lnSpc>
                        <a:buNone/>
                      </a:pPr>
                      <a:r>
                        <a:rPr lang="en-US" sz="1050" spc="0">
                          <a:solidFill>
                            <a:schemeClr val="tx1"/>
                          </a:solidFill>
                          <a:latin typeface="+mn-lt"/>
                          <a:cs typeface="Segoe UI"/>
                        </a:rPr>
                        <a:t>Agent building platforms (like Copilot Studio)</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0">
                      <a:noFill/>
                    </a:lnTlToBr>
                    <a:lnBlToTr w="0">
                      <a:noFill/>
                    </a:lnBlToTr>
                    <a:noFill/>
                  </a:tcPr>
                </a:tc>
                <a:tc>
                  <a:txBody>
                    <a:bodyPr/>
                    <a:lstStyle/>
                    <a:p>
                      <a:pPr marL="0" lvl="0" indent="0">
                        <a:lnSpc>
                          <a:spcPct val="100000"/>
                        </a:lnSpc>
                        <a:buNone/>
                      </a:pPr>
                      <a:r>
                        <a:rPr lang="en-US" sz="1050" spc="0">
                          <a:solidFill>
                            <a:schemeClr val="tx1"/>
                          </a:solidFill>
                          <a:latin typeface="+mn-lt"/>
                          <a:cs typeface="Segoe UI"/>
                        </a:rPr>
                        <a:t>Registers each agent at creation, states what it’s for, and fixes flags against their own agent</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0">
                      <a:noFill/>
                    </a:lnTlToBr>
                    <a:lnBlToTr w="0">
                      <a:noFill/>
                    </a:lnBlToTr>
                    <a:noFill/>
                  </a:tcPr>
                </a:tc>
                <a:tc>
                  <a:txBody>
                    <a:bodyPr/>
                    <a:lstStyle/>
                    <a:p>
                      <a:pPr marL="0" lvl="0" indent="0">
                        <a:lnSpc>
                          <a:spcPct val="100000"/>
                        </a:lnSpc>
                        <a:buNone/>
                      </a:pPr>
                      <a:r>
                        <a:rPr lang="en-US" sz="1050" i="1" spc="0">
                          <a:solidFill>
                            <a:schemeClr val="tx1"/>
                          </a:solidFill>
                          <a:latin typeface="+mn-lt"/>
                          <a:cs typeface="Segoe UI"/>
                        </a:rPr>
                        <a:t>Nothing ships unregistered; agent flags get resolved.</a:t>
                      </a:r>
                    </a:p>
                  </a:txBody>
                  <a:tcPr>
                    <a:lnL w="6350" cap="flat" cmpd="sng" algn="ctr">
                      <a:solidFill>
                        <a:schemeClr val="bg1">
                          <a:lumMod val="85000"/>
                        </a:schemeClr>
                      </a:solidFill>
                      <a:prstDash val="solid"/>
                      <a:round/>
                      <a:headEnd type="none" w="med" len="med"/>
                      <a:tailEnd type="none" w="med" len="med"/>
                    </a:lnL>
                    <a:lnR w="0">
                      <a:noFill/>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0">
                      <a:noFill/>
                    </a:lnTlToBr>
                    <a:lnBlToTr w="0">
                      <a:noFill/>
                    </a:lnBlToTr>
                    <a:noFill/>
                  </a:tcPr>
                </a:tc>
                <a:extLst>
                  <a:ext uri="{0D108BD9-81ED-4DB2-BD59-A6C34878D82A}">
                    <a16:rowId xmlns:a16="http://schemas.microsoft.com/office/drawing/2014/main" val="3637909336"/>
                  </a:ext>
                </a:extLst>
              </a:tr>
            </a:tbl>
          </a:graphicData>
        </a:graphic>
      </p:graphicFrame>
      <p:sp>
        <p:nvSpPr>
          <p:cNvPr id="133" name="TextBox 132">
            <a:extLst>
              <a:ext uri="{FF2B5EF4-FFF2-40B4-BE49-F238E27FC236}">
                <a16:creationId xmlns:a16="http://schemas.microsoft.com/office/drawing/2014/main" id="{1B5F3208-D7DE-6AC9-7F32-B970C72F61C0}"/>
              </a:ext>
            </a:extLst>
          </p:cNvPr>
          <p:cNvSpPr txBox="1"/>
          <p:nvPr/>
        </p:nvSpPr>
        <p:spPr>
          <a:xfrm>
            <a:off x="588263" y="6407446"/>
            <a:ext cx="3837004" cy="123111"/>
          </a:xfrm>
          <a:prstGeom prst="rect">
            <a:avLst/>
          </a:prstGeom>
          <a:noFill/>
        </p:spPr>
        <p:txBody>
          <a:bodyPr wrap="square" lIns="0" tIns="0" rIns="0" bIns="0" rtlCol="0" anchor="b">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800" b="0" u="none" strike="noStrike" kern="1200" cap="none" normalizeH="0" baseline="0" noProof="0">
                <a:ln>
                  <a:noFill/>
                </a:ln>
                <a:solidFill>
                  <a:schemeClr val="tx2"/>
                </a:solidFill>
                <a:effectLst/>
                <a:uLnTx/>
                <a:uFillTx/>
                <a:ea typeface="+mn-ea"/>
                <a:cs typeface="Segoe UI Light"/>
              </a:rPr>
              <a:t>Microsoft · Part 2 · Key players</a:t>
            </a:r>
          </a:p>
        </p:txBody>
      </p:sp>
      <p:sp>
        <p:nvSpPr>
          <p:cNvPr id="135" name="Text 159">
            <a:extLst>
              <a:ext uri="{FF2B5EF4-FFF2-40B4-BE49-F238E27FC236}">
                <a16:creationId xmlns:a16="http://schemas.microsoft.com/office/drawing/2014/main" id="{EB89A032-D988-1A21-0940-F5AA661A0417}"/>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Seven roles · One program</a:t>
            </a:r>
          </a:p>
        </p:txBody>
      </p:sp>
    </p:spTree>
    <p:extLst>
      <p:ext uri="{BB962C8B-B14F-4D97-AF65-F5344CB8AC3E}">
        <p14:creationId xmlns:p14="http://schemas.microsoft.com/office/powerpoint/2010/main" val="75474571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2C3AE35-B585-8A8B-D630-A59C918869C1}"/>
              </a:ext>
            </a:extLst>
          </p:cNvPr>
          <p:cNvPicPr>
            <a:picLocks noChangeAspect="1"/>
          </p:cNvPicPr>
          <p:nvPr/>
        </p:nvPicPr>
        <p:blipFill>
          <a:blip r:embed="rId3"/>
          <a:srcRect l="6581" t="8829" r="49999" b="42081"/>
          <a:stretch>
            <a:fillRect/>
          </a:stretch>
        </p:blipFill>
        <p:spPr>
          <a:xfrm flipV="1">
            <a:off x="10726057" y="0"/>
            <a:ext cx="1465944" cy="1657307"/>
          </a:xfrm>
          <a:custGeom>
            <a:avLst/>
            <a:gdLst>
              <a:gd name="csX0" fmla="*/ 0 w 1753647"/>
              <a:gd name="csY0" fmla="*/ 1982566 h 1982566"/>
              <a:gd name="csX1" fmla="*/ 1753647 w 1753647"/>
              <a:gd name="csY1" fmla="*/ 1982566 h 1982566"/>
              <a:gd name="csX2" fmla="*/ 1753647 w 1753647"/>
              <a:gd name="csY2" fmla="*/ 0 h 1982566"/>
              <a:gd name="csX3" fmla="*/ 0 w 1753647"/>
              <a:gd name="csY3" fmla="*/ 0 h 1982566"/>
            </a:gdLst>
            <a:ahLst/>
            <a:cxnLst>
              <a:cxn ang="0">
                <a:pos x="csX0" y="csY0"/>
              </a:cxn>
              <a:cxn ang="0">
                <a:pos x="csX1" y="csY1"/>
              </a:cxn>
              <a:cxn ang="0">
                <a:pos x="csX2" y="csY2"/>
              </a:cxn>
              <a:cxn ang="0">
                <a:pos x="csX3" y="csY3"/>
              </a:cxn>
            </a:cxnLst>
            <a:rect l="l" t="t" r="r" b="b"/>
            <a:pathLst>
              <a:path w="1753647" h="1982566">
                <a:moveTo>
                  <a:pt x="0" y="1982566"/>
                </a:moveTo>
                <a:lnTo>
                  <a:pt x="1753647" y="1982566"/>
                </a:lnTo>
                <a:lnTo>
                  <a:pt x="1753647" y="0"/>
                </a:lnTo>
                <a:lnTo>
                  <a:pt x="0" y="0"/>
                </a:lnTo>
                <a:close/>
              </a:path>
            </a:pathLst>
          </a:custGeom>
        </p:spPr>
      </p:pic>
      <p:sp>
        <p:nvSpPr>
          <p:cNvPr id="120" name="Title 119">
            <a:extLst>
              <a:ext uri="{FF2B5EF4-FFF2-40B4-BE49-F238E27FC236}">
                <a16:creationId xmlns:a16="http://schemas.microsoft.com/office/drawing/2014/main" id="{2EF4791B-2AC5-E044-AD99-75F209F1BCDD}"/>
              </a:ext>
            </a:extLst>
          </p:cNvPr>
          <p:cNvSpPr>
            <a:spLocks noGrp="1"/>
          </p:cNvSpPr>
          <p:nvPr>
            <p:ph type="title"/>
          </p:nvPr>
        </p:nvSpPr>
        <p:spPr>
          <a:xfrm>
            <a:off x="588263" y="457200"/>
            <a:ext cx="11018520" cy="492443"/>
          </a:xfrm>
        </p:spPr>
        <p:txBody>
          <a:bodyPr/>
          <a:lstStyle/>
          <a:p>
            <a:r>
              <a:rPr lang="en-US"/>
              <a:t>The rhythm: Daily, weekly, monthly, quarterly.</a:t>
            </a:r>
            <a:endParaRPr lang="en-IN"/>
          </a:p>
        </p:txBody>
      </p:sp>
      <p:sp>
        <p:nvSpPr>
          <p:cNvPr id="121" name="Text Placeholder 120">
            <a:extLst>
              <a:ext uri="{FF2B5EF4-FFF2-40B4-BE49-F238E27FC236}">
                <a16:creationId xmlns:a16="http://schemas.microsoft.com/office/drawing/2014/main" id="{2B008CFD-A029-4368-0094-997209DE4565}"/>
              </a:ext>
            </a:extLst>
          </p:cNvPr>
          <p:cNvSpPr>
            <a:spLocks noGrp="1"/>
          </p:cNvSpPr>
          <p:nvPr>
            <p:ph type="body" sz="quarter" idx="11"/>
          </p:nvPr>
        </p:nvSpPr>
        <p:spPr>
          <a:xfrm>
            <a:off x="584200" y="292100"/>
            <a:ext cx="11018520" cy="153888"/>
          </a:xfrm>
        </p:spPr>
        <p:txBody>
          <a:bodyPr/>
          <a:lstStyle/>
          <a:p>
            <a:r>
              <a:rPr lang="en-US"/>
              <a:t>Part 2 · The agent observability program</a:t>
            </a:r>
          </a:p>
        </p:txBody>
      </p:sp>
      <p:sp>
        <p:nvSpPr>
          <p:cNvPr id="123" name="Rectangle 122">
            <a:extLst>
              <a:ext uri="{FF2B5EF4-FFF2-40B4-BE49-F238E27FC236}">
                <a16:creationId xmlns:a16="http://schemas.microsoft.com/office/drawing/2014/main" id="{8C8E2420-5A06-76BD-7964-3EF754D449E6}"/>
              </a:ext>
            </a:extLst>
          </p:cNvPr>
          <p:cNvSpPr/>
          <p:nvPr/>
        </p:nvSpPr>
        <p:spPr bwMode="auto">
          <a:xfrm>
            <a:off x="588263" y="1143218"/>
            <a:ext cx="11001757" cy="123110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kumimoji="0" lang="en-US" sz="1600" b="0" i="0" u="none" strike="noStrike" kern="1200" cap="none" normalizeH="0" baseline="0" noProof="0">
                <a:ln>
                  <a:noFill/>
                </a:ln>
                <a:solidFill>
                  <a:schemeClr val="accent1"/>
                </a:solidFill>
                <a:effectLst/>
                <a:uLnTx/>
                <a:uFillTx/>
                <a:latin typeface="+mj-lt"/>
                <a:ea typeface="+mn-ea"/>
                <a:cs typeface="+mn-cs"/>
              </a:rPr>
              <a:t>How often you act depends on the step and the risk. </a:t>
            </a:r>
            <a:r>
              <a:rPr kumimoji="0" lang="en-US" sz="1600" b="0" i="0" u="none" strike="noStrike" kern="1200" cap="none" normalizeH="0" baseline="0" noProof="0">
                <a:ln>
                  <a:noFill/>
                </a:ln>
                <a:solidFill>
                  <a:schemeClr val="tx1"/>
                </a:solidFill>
                <a:effectLst/>
                <a:uLnTx/>
                <a:uFillTx/>
                <a:ea typeface="+mn-ea"/>
                <a:cs typeface="+mn-cs"/>
              </a:rPr>
              <a:t>Treat these intervals as a starting point, not a fixed rule — adjust the cadence, and who owns each pass, to fit your own team’s size, risk tolerance, and how many agents you’re managing. A smaller or lower-risk group might combine a few of these; a larger or more regulated one may run some more often. Whatever rhythm you land on, set your import schedule to run at least as often as your sweep —otherwise you’re working from a list that’s older than your cadence.</a:t>
            </a:r>
          </a:p>
        </p:txBody>
      </p:sp>
      <p:sp>
        <p:nvSpPr>
          <p:cNvPr id="125" name="Rectangle: Rounded Corners 124">
            <a:extLst>
              <a:ext uri="{FF2B5EF4-FFF2-40B4-BE49-F238E27FC236}">
                <a16:creationId xmlns:a16="http://schemas.microsoft.com/office/drawing/2014/main" id="{0C18E67D-5AED-520F-8C85-C1BBEC0B5EAF}"/>
              </a:ext>
              <a:ext uri="{C183D7F6-B498-43B3-948B-1728B52AA6E4}">
                <adec:decorative xmlns:adec="http://schemas.microsoft.com/office/drawing/2017/decorative" val="1"/>
              </a:ext>
            </a:extLst>
          </p:cNvPr>
          <p:cNvSpPr>
            <a:spLocks/>
          </p:cNvSpPr>
          <p:nvPr/>
        </p:nvSpPr>
        <p:spPr bwMode="auto">
          <a:xfrm>
            <a:off x="571499" y="2744978"/>
            <a:ext cx="11049000" cy="2840736"/>
          </a:xfrm>
          <a:prstGeom prst="roundRect">
            <a:avLst>
              <a:gd name="adj" fmla="val 3207"/>
            </a:avLst>
          </a:prstGeom>
          <a:solidFill>
            <a:schemeClr val="bg1"/>
          </a:solidFill>
          <a:ln w="6350">
            <a:noFill/>
            <a:headEnd type="none" w="med" len="med"/>
            <a:tailEnd type="none" w="med" len="med"/>
          </a:ln>
          <a:effectLst>
            <a:outerShdw blurRad="571500" dist="406400" dir="8100000" sx="95000" sy="95000" algn="ctr" rotWithShape="0">
              <a:schemeClr val="accent1">
                <a:alpha val="1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ea typeface="+mn-lt"/>
              <a:cs typeface="+mn-lt"/>
              <a:sym typeface="+mn-lt"/>
            </a:endParaRPr>
          </a:p>
        </p:txBody>
      </p:sp>
      <p:sp>
        <p:nvSpPr>
          <p:cNvPr id="127" name="Rectangle: Top Corners Rounded 126">
            <a:extLst>
              <a:ext uri="{FF2B5EF4-FFF2-40B4-BE49-F238E27FC236}">
                <a16:creationId xmlns:a16="http://schemas.microsoft.com/office/drawing/2014/main" id="{7DDF23DB-79EA-9192-F3F3-B26513A252EE}"/>
              </a:ext>
              <a:ext uri="{C183D7F6-B498-43B3-948B-1728B52AA6E4}">
                <adec:decorative xmlns:adec="http://schemas.microsoft.com/office/drawing/2017/decorative" val="1"/>
              </a:ext>
            </a:extLst>
          </p:cNvPr>
          <p:cNvSpPr/>
          <p:nvPr/>
        </p:nvSpPr>
        <p:spPr bwMode="auto">
          <a:xfrm flipH="1">
            <a:off x="571498" y="2744978"/>
            <a:ext cx="11049000" cy="433324"/>
          </a:xfrm>
          <a:prstGeom prst="round2SameRect">
            <a:avLst>
              <a:gd name="adj1" fmla="val 20405"/>
              <a:gd name="adj2" fmla="val 0"/>
            </a:avLst>
          </a:prstGeom>
          <a:gradFill flip="none" rotWithShape="1">
            <a:gsLst>
              <a:gs pos="0">
                <a:srgbClr val="5EBDEB"/>
              </a:gs>
              <a:gs pos="94000">
                <a:srgbClr val="ADDEF2"/>
              </a:gs>
            </a:gsLst>
            <a:lin ang="16200000" scaled="0"/>
            <a:tileRect/>
          </a:gradFill>
          <a:ln>
            <a:noFill/>
          </a:ln>
          <a:effectLst>
            <a:innerShdw blurRad="127000">
              <a:srgbClr val="FFFFFF"/>
            </a:inn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Aft>
                <a:spcPts val="600"/>
              </a:spcAft>
            </a:pPr>
            <a:endParaRPr lang="en-GB">
              <a:solidFill>
                <a:schemeClr val="tx1"/>
              </a:solidFill>
              <a:latin typeface="Segoe Sans Display Semibold" pitchFamily="2" charset="0"/>
              <a:cs typeface="Segoe Sans Display Semibold" pitchFamily="2" charset="0"/>
            </a:endParaRPr>
          </a:p>
        </p:txBody>
      </p:sp>
      <p:graphicFrame>
        <p:nvGraphicFramePr>
          <p:cNvPr id="129" name="Table 128">
            <a:extLst>
              <a:ext uri="{FF2B5EF4-FFF2-40B4-BE49-F238E27FC236}">
                <a16:creationId xmlns:a16="http://schemas.microsoft.com/office/drawing/2014/main" id="{1B517F77-D702-1218-690E-0F3FC290A87E}"/>
              </a:ext>
            </a:extLst>
          </p:cNvPr>
          <p:cNvGraphicFramePr>
            <a:graphicFrameLocks noGrp="1"/>
          </p:cNvGraphicFramePr>
          <p:nvPr/>
        </p:nvGraphicFramePr>
        <p:xfrm>
          <a:off x="571499" y="2744978"/>
          <a:ext cx="11049001" cy="2840736"/>
        </p:xfrm>
        <a:graphic>
          <a:graphicData uri="http://schemas.openxmlformats.org/drawingml/2006/table">
            <a:tbl>
              <a:tblPr firstRow="1" firstCol="1">
                <a:tableStyleId>{5C22544A-7EE6-4342-B048-85BDC9FD1C3A}</a:tableStyleId>
              </a:tblPr>
              <a:tblGrid>
                <a:gridCol w="1069732">
                  <a:extLst>
                    <a:ext uri="{9D8B030D-6E8A-4147-A177-3AD203B41FA5}">
                      <a16:colId xmlns:a16="http://schemas.microsoft.com/office/drawing/2014/main" val="4118558838"/>
                    </a:ext>
                  </a:extLst>
                </a:gridCol>
                <a:gridCol w="5746540">
                  <a:extLst>
                    <a:ext uri="{9D8B030D-6E8A-4147-A177-3AD203B41FA5}">
                      <a16:colId xmlns:a16="http://schemas.microsoft.com/office/drawing/2014/main" val="893455128"/>
                    </a:ext>
                  </a:extLst>
                </a:gridCol>
                <a:gridCol w="1273629">
                  <a:extLst>
                    <a:ext uri="{9D8B030D-6E8A-4147-A177-3AD203B41FA5}">
                      <a16:colId xmlns:a16="http://schemas.microsoft.com/office/drawing/2014/main" val="1059288334"/>
                    </a:ext>
                  </a:extLst>
                </a:gridCol>
                <a:gridCol w="2959100">
                  <a:extLst>
                    <a:ext uri="{9D8B030D-6E8A-4147-A177-3AD203B41FA5}">
                      <a16:colId xmlns:a16="http://schemas.microsoft.com/office/drawing/2014/main" val="518538796"/>
                    </a:ext>
                  </a:extLst>
                </a:gridCol>
              </a:tblGrid>
              <a:tr h="225739">
                <a:tc>
                  <a:txBody>
                    <a:bodyPr/>
                    <a:lstStyle/>
                    <a:p>
                      <a:pPr marL="0" lvl="0" indent="0" algn="l" defTabSz="932742" rtl="0" eaLnBrk="1" latinLnBrk="0" hangingPunct="1">
                        <a:lnSpc>
                          <a:spcPct val="100000"/>
                        </a:lnSpc>
                        <a:buNone/>
                      </a:pPr>
                      <a:r>
                        <a:rPr lang="en-US" sz="1600" b="0" kern="0" spc="0">
                          <a:solidFill>
                            <a:schemeClr val="tx1"/>
                          </a:solidFill>
                          <a:latin typeface="Segoe Sans Display Semibold" pitchFamily="2" charset="0"/>
                          <a:ea typeface="+mn-ea"/>
                          <a:cs typeface="Segoe Sans Display Semibold" pitchFamily="2" charset="0"/>
                        </a:rPr>
                        <a:t>When</a:t>
                      </a:r>
                    </a:p>
                  </a:txBody>
                  <a:tcPr marT="91440" marB="91440" anchor="ctr">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932742" rtl="0" eaLnBrk="1" latinLnBrk="0" hangingPunct="1">
                        <a:lnSpc>
                          <a:spcPct val="100000"/>
                        </a:lnSpc>
                        <a:buNone/>
                      </a:pPr>
                      <a:r>
                        <a:rPr lang="en-US" sz="1600" b="0" kern="0" spc="0">
                          <a:solidFill>
                            <a:schemeClr val="tx1"/>
                          </a:solidFill>
                          <a:latin typeface="Segoe Sans Display Semibold" pitchFamily="2" charset="0"/>
                          <a:ea typeface="Segoe UI" pitchFamily="34" charset="-122"/>
                          <a:cs typeface="Segoe Sans Display Semibold" pitchFamily="2" charset="0"/>
                        </a:rPr>
                        <a:t>What you do</a:t>
                      </a:r>
                      <a:endParaRPr lang="en-US" sz="1600" b="0" kern="0" spc="0">
                        <a:solidFill>
                          <a:schemeClr val="tx1"/>
                        </a:solidFill>
                        <a:latin typeface="Segoe Sans Display Semibold" pitchFamily="2" charset="0"/>
                        <a:ea typeface="Segoe UI" charset="0"/>
                        <a:cs typeface="Segoe Sans Display Semibold" pitchFamily="2" charset="0"/>
                      </a:endParaRPr>
                    </a:p>
                  </a:txBody>
                  <a:tcPr marT="91440" marB="91440" anchor="ctr">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932742" rtl="0" eaLnBrk="1" latinLnBrk="0" hangingPunct="1">
                        <a:lnSpc>
                          <a:spcPct val="100000"/>
                        </a:lnSpc>
                        <a:buNone/>
                      </a:pPr>
                      <a:r>
                        <a:rPr lang="en-US" sz="1600" b="0" kern="0" spc="0">
                          <a:solidFill>
                            <a:schemeClr val="tx1"/>
                          </a:solidFill>
                          <a:latin typeface="Segoe Sans Display Semibold" pitchFamily="2" charset="0"/>
                          <a:ea typeface="Segoe UI" pitchFamily="34" charset="-122"/>
                          <a:cs typeface="Segoe Sans Display Semibold" pitchFamily="2" charset="0"/>
                        </a:rPr>
                        <a:t>Who</a:t>
                      </a:r>
                      <a:endParaRPr lang="en-US" sz="1600" b="0" kern="0" spc="0">
                        <a:solidFill>
                          <a:schemeClr val="tx1"/>
                        </a:solidFill>
                        <a:latin typeface="Segoe Sans Display Semibold" pitchFamily="2" charset="0"/>
                        <a:ea typeface="Segoe UI" charset="0"/>
                        <a:cs typeface="Segoe Sans Display Semibold" pitchFamily="2" charset="0"/>
                      </a:endParaRPr>
                    </a:p>
                  </a:txBody>
                  <a:tcPr marT="91440" marB="9144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932742" rtl="0" eaLnBrk="1" latinLnBrk="0" hangingPunct="1">
                        <a:lnSpc>
                          <a:spcPct val="100000"/>
                        </a:lnSpc>
                        <a:buNone/>
                      </a:pPr>
                      <a:r>
                        <a:rPr lang="en-US" sz="1600" b="0" kern="0" spc="0">
                          <a:solidFill>
                            <a:schemeClr val="tx1"/>
                          </a:solidFill>
                          <a:latin typeface="Segoe Sans Display Semibold" pitchFamily="2" charset="0"/>
                          <a:ea typeface="Segoe UI" pitchFamily="34" charset="-122"/>
                          <a:cs typeface="Segoe Sans Display Semibold" pitchFamily="2" charset="0"/>
                        </a:rPr>
                        <a:t>Why</a:t>
                      </a:r>
                      <a:endParaRPr lang="en-US" sz="1600" b="0" kern="0" spc="0">
                        <a:solidFill>
                          <a:schemeClr val="tx1"/>
                        </a:solidFill>
                        <a:latin typeface="Segoe Sans Display Semibold" pitchFamily="2" charset="0"/>
                        <a:ea typeface="Segoe UI" charset="0"/>
                        <a:cs typeface="Segoe Sans Display Semibold" pitchFamily="2" charset="0"/>
                      </a:endParaRPr>
                    </a:p>
                  </a:txBody>
                  <a:tcPr marT="91440" marB="9144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75343342"/>
                  </a:ext>
                </a:extLst>
              </a:tr>
              <a:tr h="311153">
                <a:tc>
                  <a:txBody>
                    <a:bodyPr/>
                    <a:lstStyle/>
                    <a:p>
                      <a:pPr marL="0" lvl="0" indent="0" algn="l" defTabSz="932742" rtl="0" eaLnBrk="1" latinLnBrk="0" hangingPunct="1">
                        <a:lnSpc>
                          <a:spcPct val="100000"/>
                        </a:lnSpc>
                        <a:buNone/>
                      </a:pPr>
                      <a:r>
                        <a:rPr lang="en-US" sz="1400" b="0" i="0" u="none" strike="noStrike" kern="1200" spc="0">
                          <a:solidFill>
                            <a:schemeClr val="accent1"/>
                          </a:solidFill>
                          <a:latin typeface="+mj-lt"/>
                          <a:ea typeface="+mn-ea"/>
                          <a:cs typeface="Segoe Sans Display Semibold" pitchFamily="2" charset="0"/>
                        </a:rPr>
                        <a:t>Daily</a:t>
                      </a:r>
                    </a:p>
                  </a:txBody>
                  <a:tcPr marT="73152" marB="73152"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nSpc>
                          <a:spcPct val="100000"/>
                        </a:lnSpc>
                        <a:buNone/>
                      </a:pPr>
                      <a:r>
                        <a:rPr lang="en-US" sz="1200" kern="1200" spc="0">
                          <a:solidFill>
                            <a:schemeClr val="tx1"/>
                          </a:solidFill>
                          <a:latin typeface="+mn-lt"/>
                          <a:ea typeface="Segoe UI" pitchFamily="34" charset="-122"/>
                          <a:cs typeface="Segoe UI"/>
                        </a:rPr>
                        <a:t>Check the admin center for agents flagged at risk and Shadow AI; act on anything urgent.</a:t>
                      </a:r>
                      <a:endParaRPr lang="en-US" sz="1200" kern="1200" spc="0">
                        <a:solidFill>
                          <a:schemeClr val="tx1"/>
                        </a:solidFill>
                        <a:latin typeface="+mn-lt"/>
                        <a:ea typeface="Segoe UI" charset="0"/>
                        <a:cs typeface="Segoe UI"/>
                      </a:endParaRPr>
                    </a:p>
                  </a:txBody>
                  <a:tcPr marT="73152" marB="7315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nSpc>
                          <a:spcPct val="100000"/>
                        </a:lnSpc>
                        <a:buNone/>
                      </a:pPr>
                      <a:r>
                        <a:rPr lang="en-US" sz="1200" kern="1200" spc="0">
                          <a:solidFill>
                            <a:schemeClr val="tx1"/>
                          </a:solidFill>
                          <a:latin typeface="+mn-lt"/>
                          <a:ea typeface="Segoe UI" pitchFamily="34" charset="-122"/>
                          <a:cs typeface="Segoe UI"/>
                        </a:rPr>
                        <a:t>AI / IT admin</a:t>
                      </a:r>
                      <a:endParaRPr lang="en-US" sz="1200" kern="1200" spc="0">
                        <a:solidFill>
                          <a:schemeClr val="tx1"/>
                        </a:solidFill>
                        <a:latin typeface="+mn-lt"/>
                        <a:ea typeface="Segoe UI" charset="0"/>
                        <a:cs typeface="Segoe UI"/>
                      </a:endParaRPr>
                    </a:p>
                  </a:txBody>
                  <a:tcPr marT="73152" marB="7315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nSpc>
                          <a:spcPct val="100000"/>
                        </a:lnSpc>
                        <a:buNone/>
                      </a:pPr>
                      <a:r>
                        <a:rPr lang="en-US" sz="1200" kern="1200" spc="0">
                          <a:solidFill>
                            <a:schemeClr val="tx1"/>
                          </a:solidFill>
                          <a:latin typeface="+mn-lt"/>
                          <a:ea typeface="Segoe UI" pitchFamily="34" charset="-122"/>
                          <a:cs typeface="Segoe UI"/>
                        </a:rPr>
                        <a:t>Threats and risky behavior can’t wait.</a:t>
                      </a:r>
                      <a:endParaRPr lang="en-US" sz="1200" kern="1200" spc="0">
                        <a:solidFill>
                          <a:schemeClr val="tx1"/>
                        </a:solidFill>
                        <a:latin typeface="+mn-lt"/>
                        <a:ea typeface="Segoe UI" charset="0"/>
                        <a:cs typeface="Segoe UI"/>
                      </a:endParaRPr>
                    </a:p>
                  </a:txBody>
                  <a:tcPr marT="73152" marB="73152">
                    <a:lnL w="635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6538630"/>
                  </a:ext>
                </a:extLst>
              </a:tr>
              <a:tr h="311153">
                <a:tc>
                  <a:txBody>
                    <a:bodyPr/>
                    <a:lstStyle/>
                    <a:p>
                      <a:pPr marL="0" lvl="0" indent="0" algn="l" defTabSz="932742" rtl="0" eaLnBrk="1" latinLnBrk="0" hangingPunct="1">
                        <a:lnSpc>
                          <a:spcPct val="100000"/>
                        </a:lnSpc>
                        <a:buNone/>
                      </a:pPr>
                      <a:r>
                        <a:rPr lang="en-US" sz="1400" b="0" i="0" u="none" strike="noStrike" kern="1200" spc="0">
                          <a:solidFill>
                            <a:schemeClr val="accent1"/>
                          </a:solidFill>
                          <a:latin typeface="+mj-lt"/>
                          <a:ea typeface="+mn-ea"/>
                          <a:cs typeface="Segoe Sans Display Semibold" pitchFamily="2" charset="0"/>
                        </a:rPr>
                        <a:t>Weekly</a:t>
                      </a:r>
                    </a:p>
                  </a:txBody>
                  <a:tcPr marT="73152" marB="73152"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nSpc>
                          <a:spcPct val="100000"/>
                        </a:lnSpc>
                        <a:buNone/>
                      </a:pPr>
                      <a:r>
                        <a:rPr lang="en-US" sz="1200" kern="1200" spc="0">
                          <a:solidFill>
                            <a:schemeClr val="tx1"/>
                          </a:solidFill>
                          <a:latin typeface="+mn-lt"/>
                          <a:ea typeface="Segoe UI" pitchFamily="34" charset="-122"/>
                          <a:cs typeface="Segoe UI"/>
                        </a:rPr>
                        <a:t>Sweep for new, low-usage, or ownerless agents; assign owners or retire agents.</a:t>
                      </a:r>
                      <a:endParaRPr lang="en-US" sz="1200" kern="1200" spc="0">
                        <a:solidFill>
                          <a:schemeClr val="tx1"/>
                        </a:solidFill>
                        <a:latin typeface="+mn-lt"/>
                        <a:ea typeface="Segoe UI" charset="0"/>
                        <a:cs typeface="Segoe UI"/>
                      </a:endParaRPr>
                    </a:p>
                  </a:txBody>
                  <a:tcPr marT="73152" marB="7315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nSpc>
                          <a:spcPct val="100000"/>
                        </a:lnSpc>
                        <a:buNone/>
                      </a:pPr>
                      <a:r>
                        <a:rPr lang="en-US" sz="1200" kern="1200" spc="0">
                          <a:solidFill>
                            <a:schemeClr val="tx1"/>
                          </a:solidFill>
                          <a:latin typeface="+mn-lt"/>
                          <a:ea typeface="Segoe UI" pitchFamily="34" charset="-122"/>
                          <a:cs typeface="Segoe UI"/>
                        </a:rPr>
                        <a:t>AI / IT admin</a:t>
                      </a:r>
                      <a:endParaRPr lang="en-US" sz="1200" kern="1200" spc="0">
                        <a:solidFill>
                          <a:schemeClr val="tx1"/>
                        </a:solidFill>
                        <a:latin typeface="+mn-lt"/>
                        <a:ea typeface="Segoe UI" charset="0"/>
                        <a:cs typeface="Segoe UI"/>
                      </a:endParaRPr>
                    </a:p>
                  </a:txBody>
                  <a:tcPr marT="73152" marB="7315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nSpc>
                          <a:spcPct val="100000"/>
                        </a:lnSpc>
                        <a:buNone/>
                      </a:pPr>
                      <a:r>
                        <a:rPr lang="en-US" sz="1200" kern="1200" spc="0">
                          <a:solidFill>
                            <a:schemeClr val="tx1"/>
                          </a:solidFill>
                          <a:latin typeface="+mn-lt"/>
                          <a:ea typeface="Segoe UI" pitchFamily="34" charset="-122"/>
                          <a:cs typeface="Segoe UI"/>
                        </a:rPr>
                        <a:t>Ownerless agents pile up fast and create risk.</a:t>
                      </a:r>
                      <a:endParaRPr lang="en-US" sz="1200" kern="1200" spc="0">
                        <a:solidFill>
                          <a:schemeClr val="tx1"/>
                        </a:solidFill>
                        <a:latin typeface="+mn-lt"/>
                        <a:ea typeface="Segoe UI" charset="0"/>
                        <a:cs typeface="Segoe UI"/>
                      </a:endParaRPr>
                    </a:p>
                  </a:txBody>
                  <a:tcPr marT="73152" marB="73152">
                    <a:lnL w="635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2867581"/>
                  </a:ext>
                </a:extLst>
              </a:tr>
              <a:tr h="530791">
                <a:tc>
                  <a:txBody>
                    <a:bodyPr/>
                    <a:lstStyle/>
                    <a:p>
                      <a:pPr marL="0" lvl="0" indent="0" algn="l" defTabSz="932742" rtl="0" eaLnBrk="1" latinLnBrk="0" hangingPunct="1">
                        <a:lnSpc>
                          <a:spcPct val="100000"/>
                        </a:lnSpc>
                        <a:buNone/>
                      </a:pPr>
                      <a:r>
                        <a:rPr lang="en-US" sz="1400" b="0" i="0" u="none" strike="noStrike" kern="1200" spc="0">
                          <a:solidFill>
                            <a:schemeClr val="accent1"/>
                          </a:solidFill>
                          <a:latin typeface="+mj-lt"/>
                          <a:ea typeface="+mn-ea"/>
                          <a:cs typeface="Segoe Sans Display Semibold" pitchFamily="2" charset="0"/>
                        </a:rPr>
                        <a:t>Monthly</a:t>
                      </a:r>
                    </a:p>
                  </a:txBody>
                  <a:tcPr marT="73152" marB="73152"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nSpc>
                          <a:spcPct val="100000"/>
                        </a:lnSpc>
                        <a:buNone/>
                      </a:pPr>
                      <a:r>
                        <a:rPr lang="en-US" sz="1200" kern="1200" spc="0">
                          <a:solidFill>
                            <a:schemeClr val="tx1"/>
                          </a:solidFill>
                          <a:latin typeface="+mn-lt"/>
                          <a:ea typeface="Segoe UI" charset="0"/>
                          <a:cs typeface="Segoe UI"/>
                        </a:rPr>
                        <a:t>Evaluate the agent fleet by usage and value (e.g. custom evaluation, assisted hours, value per task category): promote the high-value agents, consolidate duplicates, flag the low-value agents, and determine which </a:t>
                      </a:r>
                      <a:r>
                        <a:rPr lang="en-US" sz="1200" kern="1200" spc="0">
                          <a:solidFill>
                            <a:schemeClr val="tx1"/>
                          </a:solidFill>
                          <a:latin typeface="+mn-lt"/>
                          <a:cs typeface="Segoe UI"/>
                        </a:rPr>
                        <a:t>platforms provide the most opportunity.</a:t>
                      </a:r>
                    </a:p>
                  </a:txBody>
                  <a:tcPr marT="73152" marB="7315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nSpc>
                          <a:spcPct val="100000"/>
                        </a:lnSpc>
                        <a:buNone/>
                      </a:pPr>
                      <a:r>
                        <a:rPr lang="en-US" sz="1200" kern="1200" spc="0">
                          <a:solidFill>
                            <a:schemeClr val="tx1"/>
                          </a:solidFill>
                          <a:latin typeface="+mn-lt"/>
                          <a:ea typeface="Segoe UI" pitchFamily="34" charset="-122"/>
                          <a:cs typeface="Segoe UI"/>
                        </a:rPr>
                        <a:t>Cross-functional</a:t>
                      </a:r>
                      <a:endParaRPr lang="en-US" sz="1200" kern="1200" spc="0">
                        <a:solidFill>
                          <a:schemeClr val="tx1"/>
                        </a:solidFill>
                        <a:latin typeface="+mn-lt"/>
                        <a:ea typeface="Segoe UI" charset="0"/>
                        <a:cs typeface="Segoe UI"/>
                      </a:endParaRPr>
                    </a:p>
                  </a:txBody>
                  <a:tcPr marT="73152" marB="7315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nSpc>
                          <a:spcPct val="100000"/>
                        </a:lnSpc>
                        <a:buNone/>
                      </a:pPr>
                      <a:r>
                        <a:rPr lang="en-US" sz="1200" kern="1200" spc="0">
                          <a:solidFill>
                            <a:schemeClr val="tx1"/>
                          </a:solidFill>
                          <a:latin typeface="+mn-lt"/>
                          <a:ea typeface="Segoe UI" pitchFamily="34" charset="-122"/>
                          <a:cs typeface="Segoe UI"/>
                        </a:rPr>
                        <a:t>The shared decision forum to optimize your agent fleet.</a:t>
                      </a:r>
                      <a:endParaRPr lang="en-US" sz="1200" kern="1200" spc="0">
                        <a:solidFill>
                          <a:schemeClr val="tx1"/>
                        </a:solidFill>
                        <a:latin typeface="+mn-lt"/>
                        <a:ea typeface="Segoe UI" charset="0"/>
                        <a:cs typeface="Segoe UI"/>
                      </a:endParaRPr>
                    </a:p>
                  </a:txBody>
                  <a:tcPr marT="73152" marB="73152">
                    <a:lnL w="635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13913059"/>
                  </a:ext>
                </a:extLst>
              </a:tr>
              <a:tr h="420972">
                <a:tc>
                  <a:txBody>
                    <a:bodyPr/>
                    <a:lstStyle/>
                    <a:p>
                      <a:pPr marL="0" lvl="0" indent="0" algn="l" defTabSz="932742" rtl="0" eaLnBrk="1" latinLnBrk="0" hangingPunct="1">
                        <a:lnSpc>
                          <a:spcPct val="100000"/>
                        </a:lnSpc>
                        <a:buNone/>
                      </a:pPr>
                      <a:r>
                        <a:rPr lang="en-US" sz="1400" b="0" i="0" u="none" strike="noStrike" kern="1200" spc="0">
                          <a:solidFill>
                            <a:schemeClr val="accent1"/>
                          </a:solidFill>
                          <a:latin typeface="+mj-lt"/>
                          <a:ea typeface="+mn-ea"/>
                          <a:cs typeface="Segoe Sans Display Semibold" pitchFamily="2" charset="0"/>
                        </a:rPr>
                        <a:t>Quarterly</a:t>
                      </a:r>
                    </a:p>
                  </a:txBody>
                  <a:tcPr marT="73152" marB="73152"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nSpc>
                          <a:spcPct val="100000"/>
                        </a:lnSpc>
                        <a:buNone/>
                      </a:pPr>
                      <a:r>
                        <a:rPr lang="en-US" sz="1200" kern="1200" spc="0">
                          <a:solidFill>
                            <a:schemeClr val="tx1"/>
                          </a:solidFill>
                          <a:latin typeface="+mn-lt"/>
                          <a:ea typeface="Segoe UI" charset="0"/>
                          <a:cs typeface="Segoe UI"/>
                        </a:rPr>
                        <a:t>Make the investment decisions. Determine which platforms to standardize and fund, where to reduce and reallocate spend, and which to sunset. Set the budget and risk direction for the next quarter. </a:t>
                      </a:r>
                    </a:p>
                  </a:txBody>
                  <a:tcPr marT="73152" marB="7315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nSpc>
                          <a:spcPct val="100000"/>
                        </a:lnSpc>
                        <a:buNone/>
                      </a:pPr>
                      <a:r>
                        <a:rPr lang="en-US" sz="1200" kern="1200" spc="0">
                          <a:solidFill>
                            <a:schemeClr val="tx1"/>
                          </a:solidFill>
                          <a:latin typeface="+mn-lt"/>
                          <a:ea typeface="Segoe UI" pitchFamily="34" charset="-122"/>
                          <a:cs typeface="Segoe UI"/>
                        </a:rPr>
                        <a:t>Leadership</a:t>
                      </a:r>
                      <a:endParaRPr lang="en-US" sz="1200" kern="1200" spc="0">
                        <a:solidFill>
                          <a:schemeClr val="tx1"/>
                        </a:solidFill>
                        <a:latin typeface="+mn-lt"/>
                        <a:ea typeface="Segoe UI" charset="0"/>
                        <a:cs typeface="Segoe UI"/>
                      </a:endParaRPr>
                    </a:p>
                  </a:txBody>
                  <a:tcPr marT="73152" marB="73152">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nSpc>
                          <a:spcPct val="100000"/>
                        </a:lnSpc>
                        <a:buNone/>
                      </a:pPr>
                      <a:r>
                        <a:rPr lang="en-US" sz="1200" kern="1200" spc="0">
                          <a:solidFill>
                            <a:schemeClr val="tx1"/>
                          </a:solidFill>
                          <a:latin typeface="+mn-lt"/>
                          <a:ea typeface="Segoe UI" pitchFamily="34" charset="-122"/>
                          <a:cs typeface="Segoe UI"/>
                        </a:rPr>
                        <a:t>Set agent strategy; keep value high.</a:t>
                      </a:r>
                      <a:endParaRPr lang="en-US" sz="1200" kern="1200" spc="0">
                        <a:solidFill>
                          <a:schemeClr val="tx1"/>
                        </a:solidFill>
                        <a:latin typeface="+mn-lt"/>
                        <a:ea typeface="Segoe UI" charset="0"/>
                        <a:cs typeface="Segoe UI"/>
                      </a:endParaRPr>
                    </a:p>
                  </a:txBody>
                  <a:tcPr marT="73152" marB="73152">
                    <a:lnL w="635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24250462"/>
                  </a:ext>
                </a:extLst>
              </a:tr>
            </a:tbl>
          </a:graphicData>
        </a:graphic>
      </p:graphicFrame>
      <p:sp>
        <p:nvSpPr>
          <p:cNvPr id="131" name="TextBox 130">
            <a:extLst>
              <a:ext uri="{FF2B5EF4-FFF2-40B4-BE49-F238E27FC236}">
                <a16:creationId xmlns:a16="http://schemas.microsoft.com/office/drawing/2014/main" id="{267D7696-20A9-2DDE-DD37-560DEBEE8349}"/>
              </a:ext>
            </a:extLst>
          </p:cNvPr>
          <p:cNvSpPr txBox="1"/>
          <p:nvPr/>
        </p:nvSpPr>
        <p:spPr>
          <a:xfrm>
            <a:off x="588263" y="6407446"/>
            <a:ext cx="3837004" cy="123111"/>
          </a:xfrm>
          <a:prstGeom prst="rect">
            <a:avLst/>
          </a:prstGeom>
          <a:noFill/>
        </p:spPr>
        <p:txBody>
          <a:bodyPr wrap="square" lIns="0" tIns="0" rIns="0" bIns="0" rtlCol="0" anchor="b">
            <a:spAutoFit/>
          </a:bodyPr>
          <a:lstStyle/>
          <a:p>
            <a:pPr marL="0" marR="0" lvl="0" indent="0" algn="l" defTabSz="914400" rtl="0" eaLnBrk="1" fontAlgn="auto" latinLnBrk="0" hangingPunct="1">
              <a:spcBef>
                <a:spcPts val="0"/>
              </a:spcBef>
              <a:spcAft>
                <a:spcPts val="0"/>
              </a:spcAft>
              <a:buClrTx/>
              <a:buSzTx/>
              <a:buFontTx/>
              <a:buNone/>
              <a:tabLst/>
              <a:defRPr/>
            </a:pPr>
            <a:r>
              <a:rPr kumimoji="0" lang="fr-FR" sz="800" b="0" u="none" strike="noStrike" kern="1200" cap="none" normalizeH="0" baseline="0" noProof="0">
                <a:ln>
                  <a:noFill/>
                </a:ln>
                <a:solidFill>
                  <a:schemeClr val="tx2"/>
                </a:solidFill>
                <a:effectLst/>
                <a:uLnTx/>
                <a:uFillTx/>
                <a:ea typeface="+mn-ea"/>
                <a:cs typeface="Segoe UI Light"/>
              </a:rPr>
              <a:t>Microsoft · </a:t>
            </a:r>
            <a:r>
              <a:rPr lang="fr-FR" sz="800">
                <a:solidFill>
                  <a:schemeClr val="tx2"/>
                </a:solidFill>
                <a:cs typeface="Segoe UI Light"/>
              </a:rPr>
              <a:t>Part</a:t>
            </a:r>
            <a:r>
              <a:rPr kumimoji="0" lang="fr-FR" sz="800" b="0" u="none" strike="noStrike" kern="1200" cap="none" normalizeH="0" baseline="0" noProof="0">
                <a:ln>
                  <a:noFill/>
                </a:ln>
                <a:solidFill>
                  <a:schemeClr val="tx2"/>
                </a:solidFill>
                <a:effectLst/>
                <a:uLnTx/>
                <a:uFillTx/>
                <a:ea typeface="+mn-ea"/>
                <a:cs typeface="Segoe UI Light"/>
              </a:rPr>
              <a:t> 2 · Cadence</a:t>
            </a:r>
          </a:p>
        </p:txBody>
      </p:sp>
      <p:sp>
        <p:nvSpPr>
          <p:cNvPr id="133" name="Text 159">
            <a:extLst>
              <a:ext uri="{FF2B5EF4-FFF2-40B4-BE49-F238E27FC236}">
                <a16:creationId xmlns:a16="http://schemas.microsoft.com/office/drawing/2014/main" id="{28A8BE64-AF01-7C6B-A720-F50B27976AF7}"/>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Adapt to your own needs</a:t>
            </a:r>
          </a:p>
        </p:txBody>
      </p:sp>
    </p:spTree>
    <p:extLst>
      <p:ext uri="{BB962C8B-B14F-4D97-AF65-F5344CB8AC3E}">
        <p14:creationId xmlns:p14="http://schemas.microsoft.com/office/powerpoint/2010/main" val="120206552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4EB04B-0BFC-D76C-C62C-AD9A6852BD81}"/>
              </a:ext>
            </a:extLst>
          </p:cNvPr>
          <p:cNvPicPr>
            <a:picLocks noChangeAspect="1"/>
          </p:cNvPicPr>
          <p:nvPr/>
        </p:nvPicPr>
        <p:blipFill>
          <a:blip r:embed="rId3"/>
          <a:srcRect l="6581" t="8829" r="49999" b="42081"/>
          <a:stretch>
            <a:fillRect/>
          </a:stretch>
        </p:blipFill>
        <p:spPr>
          <a:xfrm flipV="1">
            <a:off x="10726057" y="0"/>
            <a:ext cx="1465944" cy="1657307"/>
          </a:xfrm>
          <a:custGeom>
            <a:avLst/>
            <a:gdLst>
              <a:gd name="csX0" fmla="*/ 0 w 1753647"/>
              <a:gd name="csY0" fmla="*/ 1982566 h 1982566"/>
              <a:gd name="csX1" fmla="*/ 1753647 w 1753647"/>
              <a:gd name="csY1" fmla="*/ 1982566 h 1982566"/>
              <a:gd name="csX2" fmla="*/ 1753647 w 1753647"/>
              <a:gd name="csY2" fmla="*/ 0 h 1982566"/>
              <a:gd name="csX3" fmla="*/ 0 w 1753647"/>
              <a:gd name="csY3" fmla="*/ 0 h 1982566"/>
            </a:gdLst>
            <a:ahLst/>
            <a:cxnLst>
              <a:cxn ang="0">
                <a:pos x="csX0" y="csY0"/>
              </a:cxn>
              <a:cxn ang="0">
                <a:pos x="csX1" y="csY1"/>
              </a:cxn>
              <a:cxn ang="0">
                <a:pos x="csX2" y="csY2"/>
              </a:cxn>
              <a:cxn ang="0">
                <a:pos x="csX3" y="csY3"/>
              </a:cxn>
            </a:cxnLst>
            <a:rect l="l" t="t" r="r" b="b"/>
            <a:pathLst>
              <a:path w="1753647" h="1982566">
                <a:moveTo>
                  <a:pt x="0" y="1982566"/>
                </a:moveTo>
                <a:lnTo>
                  <a:pt x="1753647" y="1982566"/>
                </a:lnTo>
                <a:lnTo>
                  <a:pt x="1753647" y="0"/>
                </a:lnTo>
                <a:lnTo>
                  <a:pt x="0" y="0"/>
                </a:lnTo>
                <a:close/>
              </a:path>
            </a:pathLst>
          </a:custGeom>
        </p:spPr>
      </p:pic>
      <p:sp>
        <p:nvSpPr>
          <p:cNvPr id="147" name="Title 146">
            <a:extLst>
              <a:ext uri="{FF2B5EF4-FFF2-40B4-BE49-F238E27FC236}">
                <a16:creationId xmlns:a16="http://schemas.microsoft.com/office/drawing/2014/main" id="{FB193E71-9DE9-DB1A-37CE-5188A52E9418}"/>
              </a:ext>
            </a:extLst>
          </p:cNvPr>
          <p:cNvSpPr>
            <a:spLocks noGrp="1"/>
          </p:cNvSpPr>
          <p:nvPr>
            <p:ph type="title"/>
          </p:nvPr>
        </p:nvSpPr>
        <p:spPr>
          <a:xfrm>
            <a:off x="588263" y="457200"/>
            <a:ext cx="11018520" cy="492443"/>
          </a:xfrm>
        </p:spPr>
        <p:txBody>
          <a:bodyPr/>
          <a:lstStyle/>
          <a:p>
            <a:r>
              <a:rPr lang="en-US"/>
              <a:t>What a “Good“ Agent Observability Program looks like</a:t>
            </a:r>
            <a:endParaRPr lang="en-IN"/>
          </a:p>
        </p:txBody>
      </p:sp>
      <p:sp>
        <p:nvSpPr>
          <p:cNvPr id="148" name="Text Placeholder 147">
            <a:extLst>
              <a:ext uri="{FF2B5EF4-FFF2-40B4-BE49-F238E27FC236}">
                <a16:creationId xmlns:a16="http://schemas.microsoft.com/office/drawing/2014/main" id="{CD2BBA03-8838-E50F-2029-05BBE17781B7}"/>
              </a:ext>
            </a:extLst>
          </p:cNvPr>
          <p:cNvSpPr>
            <a:spLocks noGrp="1"/>
          </p:cNvSpPr>
          <p:nvPr>
            <p:ph type="body" sz="quarter" idx="11"/>
          </p:nvPr>
        </p:nvSpPr>
        <p:spPr>
          <a:xfrm>
            <a:off x="584200" y="292100"/>
            <a:ext cx="11018520" cy="153888"/>
          </a:xfrm>
        </p:spPr>
        <p:txBody>
          <a:bodyPr/>
          <a:lstStyle/>
          <a:p>
            <a:r>
              <a:rPr lang="en-US"/>
              <a:t>Part 2 · The agent observability program</a:t>
            </a:r>
          </a:p>
        </p:txBody>
      </p:sp>
      <p:sp>
        <p:nvSpPr>
          <p:cNvPr id="150" name="Rectangle 149">
            <a:extLst>
              <a:ext uri="{FF2B5EF4-FFF2-40B4-BE49-F238E27FC236}">
                <a16:creationId xmlns:a16="http://schemas.microsoft.com/office/drawing/2014/main" id="{0AF14237-F915-3164-CAE4-C7A788CBC7A8}"/>
              </a:ext>
            </a:extLst>
          </p:cNvPr>
          <p:cNvSpPr/>
          <p:nvPr/>
        </p:nvSpPr>
        <p:spPr bwMode="auto">
          <a:xfrm>
            <a:off x="588263" y="1143218"/>
            <a:ext cx="11001757" cy="49244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kumimoji="0" lang="en-US" sz="1600" b="0" i="0" u="none" strike="noStrike" kern="1200" cap="none" normalizeH="0" baseline="0" noProof="0">
                <a:ln>
                  <a:noFill/>
                </a:ln>
                <a:solidFill>
                  <a:schemeClr val="accent1"/>
                </a:solidFill>
                <a:effectLst/>
                <a:uLnTx/>
                <a:uFillTx/>
                <a:latin typeface="+mj-lt"/>
                <a:ea typeface="+mn-ea"/>
                <a:cs typeface="+mn-cs"/>
              </a:rPr>
              <a:t>Two quick self-checks. </a:t>
            </a:r>
            <a:r>
              <a:rPr kumimoji="0" lang="en-US" sz="1600" b="0" i="0" u="none" strike="noStrike" kern="1200" cap="none" normalizeH="0" baseline="0" noProof="0">
                <a:ln>
                  <a:noFill/>
                </a:ln>
                <a:solidFill>
                  <a:schemeClr val="tx1"/>
                </a:solidFill>
                <a:effectLst/>
                <a:uLnTx/>
                <a:uFillTx/>
                <a:ea typeface="+mn-ea"/>
                <a:cs typeface="+mn-cs"/>
              </a:rPr>
              <a:t>The left column is what you’re aiming for — the signs the program is working. The right column is your early-warning list — the signs it’s starting to slip. Check yourself against both.</a:t>
            </a:r>
          </a:p>
        </p:txBody>
      </p:sp>
      <p:sp>
        <p:nvSpPr>
          <p:cNvPr id="154" name="Rectangle: Rounded Corners 9">
            <a:extLst>
              <a:ext uri="{FF2B5EF4-FFF2-40B4-BE49-F238E27FC236}">
                <a16:creationId xmlns:a16="http://schemas.microsoft.com/office/drawing/2014/main" id="{647EC936-99CE-6E19-9787-54261715CD2F}"/>
              </a:ext>
            </a:extLst>
          </p:cNvPr>
          <p:cNvSpPr>
            <a:spLocks/>
          </p:cNvSpPr>
          <p:nvPr/>
        </p:nvSpPr>
        <p:spPr>
          <a:xfrm flipH="1">
            <a:off x="571500" y="1967056"/>
            <a:ext cx="5440680" cy="4041489"/>
          </a:xfrm>
          <a:prstGeom prst="round2SameRect">
            <a:avLst>
              <a:gd name="adj1" fmla="val 4302"/>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56" name="Rectangle: Rounded Corners 9">
            <a:extLst>
              <a:ext uri="{FF2B5EF4-FFF2-40B4-BE49-F238E27FC236}">
                <a16:creationId xmlns:a16="http://schemas.microsoft.com/office/drawing/2014/main" id="{379AD92A-46C5-E9CE-08AC-B22F13616023}"/>
              </a:ext>
            </a:extLst>
          </p:cNvPr>
          <p:cNvSpPr>
            <a:spLocks/>
          </p:cNvSpPr>
          <p:nvPr/>
        </p:nvSpPr>
        <p:spPr>
          <a:xfrm flipH="1">
            <a:off x="6149340" y="1967056"/>
            <a:ext cx="5440680" cy="4041489"/>
          </a:xfrm>
          <a:prstGeom prst="round2SameRect">
            <a:avLst>
              <a:gd name="adj1" fmla="val 4302"/>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58" name="Rounded Rectangle 2">
            <a:extLst>
              <a:ext uri="{FF2B5EF4-FFF2-40B4-BE49-F238E27FC236}">
                <a16:creationId xmlns:a16="http://schemas.microsoft.com/office/drawing/2014/main" id="{ED6175E0-186B-7652-4C2B-6EA8865AFAC0}"/>
              </a:ext>
            </a:extLst>
          </p:cNvPr>
          <p:cNvSpPr/>
          <p:nvPr/>
        </p:nvSpPr>
        <p:spPr bwMode="auto">
          <a:xfrm>
            <a:off x="681228" y="2076785"/>
            <a:ext cx="5221224" cy="424128"/>
          </a:xfrm>
          <a:prstGeom prst="roundRect">
            <a:avLst>
              <a:gd name="adj" fmla="val 16100"/>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Aft>
                <a:spcPts val="600"/>
              </a:spcAft>
            </a:pPr>
            <a:r>
              <a:rPr lang="en-US" sz="1600">
                <a:solidFill>
                  <a:schemeClr val="tx1"/>
                </a:solidFill>
                <a:latin typeface="Segoe Sans Display Semibold" pitchFamily="2" charset="0"/>
                <a:cs typeface="Segoe Sans Display Semibold" pitchFamily="2" charset="0"/>
              </a:rPr>
              <a:t>What “Good“ looks like</a:t>
            </a:r>
          </a:p>
        </p:txBody>
      </p:sp>
      <p:sp>
        <p:nvSpPr>
          <p:cNvPr id="160" name="Rounded Rectangle 2">
            <a:extLst>
              <a:ext uri="{FF2B5EF4-FFF2-40B4-BE49-F238E27FC236}">
                <a16:creationId xmlns:a16="http://schemas.microsoft.com/office/drawing/2014/main" id="{21F72F44-18BE-D596-317B-1BE0AE9A7716}"/>
              </a:ext>
            </a:extLst>
          </p:cNvPr>
          <p:cNvSpPr/>
          <p:nvPr/>
        </p:nvSpPr>
        <p:spPr bwMode="auto">
          <a:xfrm>
            <a:off x="6259068" y="2076785"/>
            <a:ext cx="5221224" cy="424128"/>
          </a:xfrm>
          <a:prstGeom prst="roundRect">
            <a:avLst>
              <a:gd name="adj" fmla="val 16100"/>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Aft>
                <a:spcPts val="600"/>
              </a:spcAft>
            </a:pPr>
            <a:r>
              <a:rPr lang="en-US" sz="1600">
                <a:solidFill>
                  <a:schemeClr val="tx1"/>
                </a:solidFill>
                <a:latin typeface="Segoe Sans Display Semibold" pitchFamily="2" charset="0"/>
                <a:cs typeface="Segoe Sans Display Semibold" pitchFamily="2" charset="0"/>
              </a:rPr>
              <a:t>Watch for risk</a:t>
            </a:r>
          </a:p>
        </p:txBody>
      </p:sp>
      <p:sp>
        <p:nvSpPr>
          <p:cNvPr id="165" name="Text 116">
            <a:extLst>
              <a:ext uri="{FF2B5EF4-FFF2-40B4-BE49-F238E27FC236}">
                <a16:creationId xmlns:a16="http://schemas.microsoft.com/office/drawing/2014/main" id="{51C70A72-5D4F-F294-A5E7-A135307B62EB}"/>
              </a:ext>
            </a:extLst>
          </p:cNvPr>
          <p:cNvSpPr/>
          <p:nvPr/>
        </p:nvSpPr>
        <p:spPr>
          <a:xfrm>
            <a:off x="1255186" y="2599531"/>
            <a:ext cx="4647266" cy="548868"/>
          </a:xfrm>
          <a:prstGeom prst="rect">
            <a:avLst/>
          </a:prstGeom>
          <a:noFill/>
          <a:ln/>
        </p:spPr>
        <p:txBody>
          <a:bodyPr wrap="square" lIns="0" tIns="0" rIns="0" bIns="0" rtlCol="0" anchor="t">
            <a:spAutoFit/>
          </a:bodyPr>
          <a:lstStyle/>
          <a:p>
            <a:pPr marL="0" marR="0" lvl="0" indent="0" algn="l" defTabSz="914400" rtl="0" eaLnBrk="1" fontAlgn="auto" latinLnBrk="0" hangingPunct="1">
              <a:spcBef>
                <a:spcPts val="300"/>
              </a:spcBef>
              <a:spcAft>
                <a:spcPts val="0"/>
              </a:spcAft>
              <a:buClrTx/>
              <a:buSzTx/>
              <a:buFontTx/>
              <a:buNone/>
              <a:tabLst/>
              <a:defRPr/>
            </a:pPr>
            <a:r>
              <a:rPr lang="en-US" sz="1200">
                <a:solidFill>
                  <a:schemeClr val="accent1"/>
                </a:solidFill>
                <a:latin typeface="+mj-lt"/>
                <a:ea typeface="Segoe UI" pitchFamily="34" charset="-122"/>
                <a:cs typeface="Segoe Sans Display Semibold" pitchFamily="2" charset="0"/>
              </a:rPr>
              <a:t>Full agent inventory.</a:t>
            </a:r>
            <a:r>
              <a:rPr kumimoji="0" lang="en-US" sz="1200" i="0" u="none" strike="noStrike" kern="1200" cap="none" normalizeH="0" baseline="0" noProof="0">
                <a:ln>
                  <a:noFill/>
                </a:ln>
                <a:solidFill>
                  <a:schemeClr val="accent1"/>
                </a:solidFill>
                <a:effectLst/>
                <a:uLnTx/>
                <a:uFillTx/>
                <a:latin typeface="+mj-lt"/>
                <a:ea typeface="Segoe UI" pitchFamily="34" charset="-122"/>
                <a:cs typeface="Segoe Sans Display Semibold" pitchFamily="2" charset="0"/>
              </a:rPr>
              <a:t> </a:t>
            </a:r>
          </a:p>
          <a:p>
            <a:pPr marL="0" marR="0" lvl="0" indent="0" algn="l" defTabSz="914400" rtl="0" eaLnBrk="1" fontAlgn="auto" latinLnBrk="0" hangingPunct="1">
              <a:spcBef>
                <a:spcPts val="200"/>
              </a:spcBef>
              <a:spcAft>
                <a:spcPts val="0"/>
              </a:spcAft>
              <a:buClrTx/>
              <a:buSzTx/>
              <a:buFontTx/>
              <a:buNone/>
              <a:tabLst/>
              <a:defRPr/>
            </a:pPr>
            <a:r>
              <a:rPr lang="en-US" sz="1100">
                <a:ea typeface="Segoe UI" pitchFamily="34" charset="-122"/>
                <a:cs typeface="Segoe UI" pitchFamily="34" charset="-120"/>
              </a:rPr>
              <a:t>A</a:t>
            </a:r>
            <a:r>
              <a:rPr kumimoji="0" lang="en-US" sz="1100" b="0" i="0" u="none" strike="noStrike" kern="1200" cap="none" normalizeH="0" baseline="0" noProof="0">
                <a:ln>
                  <a:noFill/>
                </a:ln>
                <a:effectLst/>
                <a:uLnTx/>
                <a:uFillTx/>
                <a:ea typeface="Segoe UI" pitchFamily="34" charset="-122"/>
                <a:cs typeface="Segoe UI" pitchFamily="34" charset="-120"/>
              </a:rPr>
              <a:t>gents show up in the registry, Microsoft or not, cloud or local. You can’t manage what you can’t see, so this is the foundation.</a:t>
            </a:r>
            <a:endParaRPr lang="en-US" sz="1100"/>
          </a:p>
        </p:txBody>
      </p:sp>
      <p:sp>
        <p:nvSpPr>
          <p:cNvPr id="166" name="Text 118">
            <a:extLst>
              <a:ext uri="{FF2B5EF4-FFF2-40B4-BE49-F238E27FC236}">
                <a16:creationId xmlns:a16="http://schemas.microsoft.com/office/drawing/2014/main" id="{97E03633-8845-3F97-33E3-D10C371F954C}"/>
              </a:ext>
            </a:extLst>
          </p:cNvPr>
          <p:cNvSpPr/>
          <p:nvPr/>
        </p:nvSpPr>
        <p:spPr>
          <a:xfrm>
            <a:off x="1255186" y="3345635"/>
            <a:ext cx="4647266" cy="733534"/>
          </a:xfrm>
          <a:prstGeom prst="rect">
            <a:avLst/>
          </a:prstGeom>
          <a:noFill/>
          <a:ln/>
        </p:spPr>
        <p:txBody>
          <a:bodyPr wrap="square" lIns="0" tIns="0" rIns="0" bIns="0" rtlCol="0" anchor="t">
            <a:spAutoFit/>
          </a:bodyPr>
          <a:lstStyle/>
          <a:p>
            <a:pPr>
              <a:spcBef>
                <a:spcPts val="300"/>
              </a:spcBef>
              <a:defRPr/>
            </a:pPr>
            <a:r>
              <a:rPr lang="en-US" sz="1200">
                <a:solidFill>
                  <a:schemeClr val="accent1"/>
                </a:solidFill>
                <a:latin typeface="+mj-lt"/>
                <a:cs typeface="Segoe Sans Display Semibold" pitchFamily="2" charset="0"/>
              </a:rPr>
              <a:t>Agents owned and managed — the unowned and unmanaged queue are declining. </a:t>
            </a:r>
          </a:p>
          <a:p>
            <a:pPr>
              <a:spcBef>
                <a:spcPts val="200"/>
              </a:spcBef>
              <a:defRPr/>
            </a:pPr>
            <a:r>
              <a:rPr lang="en-US" sz="1100">
                <a:cs typeface="Segoe UI" pitchFamily="34" charset="-120"/>
              </a:rPr>
              <a:t>Each agent has a named person accountable for it, so when something breaks you already know who’s on the hook to fix it.</a:t>
            </a:r>
          </a:p>
        </p:txBody>
      </p:sp>
      <p:sp>
        <p:nvSpPr>
          <p:cNvPr id="167" name="Text 120">
            <a:extLst>
              <a:ext uri="{FF2B5EF4-FFF2-40B4-BE49-F238E27FC236}">
                <a16:creationId xmlns:a16="http://schemas.microsoft.com/office/drawing/2014/main" id="{23F893AB-1B03-1D46-5E9B-E700380518A9}"/>
              </a:ext>
            </a:extLst>
          </p:cNvPr>
          <p:cNvSpPr/>
          <p:nvPr/>
        </p:nvSpPr>
        <p:spPr>
          <a:xfrm>
            <a:off x="1255186" y="4276405"/>
            <a:ext cx="4647266" cy="548868"/>
          </a:xfrm>
          <a:prstGeom prst="rect">
            <a:avLst/>
          </a:prstGeom>
          <a:noFill/>
          <a:ln/>
        </p:spPr>
        <p:txBody>
          <a:bodyPr wrap="square" lIns="0" tIns="0" rIns="0" bIns="0" rtlCol="0" anchor="t">
            <a:spAutoFit/>
          </a:bodyPr>
          <a:lstStyle/>
          <a:p>
            <a:pPr>
              <a:spcBef>
                <a:spcPts val="300"/>
              </a:spcBef>
              <a:defRPr/>
            </a:pPr>
            <a:r>
              <a:rPr lang="en-US" sz="1200">
                <a:solidFill>
                  <a:schemeClr val="accent1"/>
                </a:solidFill>
                <a:latin typeface="+mj-lt"/>
                <a:cs typeface="Segoe Sans Display Semibold" pitchFamily="2" charset="0"/>
              </a:rPr>
              <a:t>The risky agent queue is trending down over time. </a:t>
            </a:r>
          </a:p>
          <a:p>
            <a:pPr>
              <a:spcBef>
                <a:spcPts val="200"/>
              </a:spcBef>
              <a:defRPr/>
            </a:pPr>
            <a:r>
              <a:rPr lang="en-US" sz="1100">
                <a:cs typeface="Segoe UI" pitchFamily="34" charset="-120"/>
              </a:rPr>
              <a:t>Month over month you find fewer agents with risky behavior — a sign you’re getting ahead of problems, not chasing them.</a:t>
            </a:r>
          </a:p>
        </p:txBody>
      </p:sp>
      <p:sp>
        <p:nvSpPr>
          <p:cNvPr id="168" name="Text 122">
            <a:extLst>
              <a:ext uri="{FF2B5EF4-FFF2-40B4-BE49-F238E27FC236}">
                <a16:creationId xmlns:a16="http://schemas.microsoft.com/office/drawing/2014/main" id="{E9867DBD-32EF-F89B-D887-1EA4090F8EB8}"/>
              </a:ext>
            </a:extLst>
          </p:cNvPr>
          <p:cNvSpPr/>
          <p:nvPr/>
        </p:nvSpPr>
        <p:spPr>
          <a:xfrm>
            <a:off x="1255186" y="5022509"/>
            <a:ext cx="4647266" cy="887422"/>
          </a:xfrm>
          <a:prstGeom prst="rect">
            <a:avLst/>
          </a:prstGeom>
          <a:noFill/>
          <a:ln/>
        </p:spPr>
        <p:txBody>
          <a:bodyPr wrap="square" lIns="0" tIns="0" rIns="0" bIns="0" rtlCol="0" anchor="t">
            <a:spAutoFit/>
          </a:bodyPr>
          <a:lstStyle/>
          <a:p>
            <a:pPr>
              <a:spcBef>
                <a:spcPts val="300"/>
              </a:spcBef>
              <a:defRPr/>
            </a:pPr>
            <a:r>
              <a:rPr lang="en-US" sz="1200">
                <a:solidFill>
                  <a:schemeClr val="accent1"/>
                </a:solidFill>
                <a:latin typeface="+mj-lt"/>
                <a:cs typeface="Segoe Sans Display Semibold" pitchFamily="2" charset="0"/>
              </a:rPr>
              <a:t>Your most used agents are known and supported. </a:t>
            </a:r>
          </a:p>
          <a:p>
            <a:pPr>
              <a:spcBef>
                <a:spcPts val="200"/>
              </a:spcBef>
              <a:defRPr/>
            </a:pPr>
            <a:r>
              <a:rPr lang="en-US" sz="1100">
                <a:cs typeface="Segoe UI" pitchFamily="34" charset="-120"/>
              </a:rPr>
              <a:t>You can see which agents are actually used and delivering. The ones that matter get rolled out more widely; the ones with low usage get retired, ensuring your agent registry is focused on observing the agents that count, not dead weight.</a:t>
            </a:r>
          </a:p>
        </p:txBody>
      </p:sp>
      <p:cxnSp>
        <p:nvCxnSpPr>
          <p:cNvPr id="171" name="Straight Connector 170">
            <a:extLst>
              <a:ext uri="{FF2B5EF4-FFF2-40B4-BE49-F238E27FC236}">
                <a16:creationId xmlns:a16="http://schemas.microsoft.com/office/drawing/2014/main" id="{D71EEAEE-67E1-5988-4C48-DBC8FADCF3FA}"/>
              </a:ext>
            </a:extLst>
          </p:cNvPr>
          <p:cNvCxnSpPr>
            <a:cxnSpLocks/>
          </p:cNvCxnSpPr>
          <p:nvPr/>
        </p:nvCxnSpPr>
        <p:spPr>
          <a:xfrm>
            <a:off x="1255186" y="3247017"/>
            <a:ext cx="4647266"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46CC5398-4812-DFA7-94BE-F04405A45F1B}"/>
              </a:ext>
            </a:extLst>
          </p:cNvPr>
          <p:cNvCxnSpPr>
            <a:cxnSpLocks/>
          </p:cNvCxnSpPr>
          <p:nvPr/>
        </p:nvCxnSpPr>
        <p:spPr>
          <a:xfrm>
            <a:off x="1255186" y="4177787"/>
            <a:ext cx="4647266"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DD18D299-DD66-DD08-BB2B-BA71DA8875E7}"/>
              </a:ext>
            </a:extLst>
          </p:cNvPr>
          <p:cNvCxnSpPr>
            <a:cxnSpLocks/>
          </p:cNvCxnSpPr>
          <p:nvPr/>
        </p:nvCxnSpPr>
        <p:spPr>
          <a:xfrm>
            <a:off x="1255186" y="4923891"/>
            <a:ext cx="4647266"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sp>
        <p:nvSpPr>
          <p:cNvPr id="175" name="Text 116">
            <a:extLst>
              <a:ext uri="{FF2B5EF4-FFF2-40B4-BE49-F238E27FC236}">
                <a16:creationId xmlns:a16="http://schemas.microsoft.com/office/drawing/2014/main" id="{6DEF311E-8B58-C4A1-9D3E-453074C900C9}"/>
              </a:ext>
            </a:extLst>
          </p:cNvPr>
          <p:cNvSpPr/>
          <p:nvPr/>
        </p:nvSpPr>
        <p:spPr>
          <a:xfrm>
            <a:off x="6833026" y="2593119"/>
            <a:ext cx="4647266" cy="561692"/>
          </a:xfrm>
          <a:prstGeom prst="rect">
            <a:avLst/>
          </a:prstGeom>
          <a:noFill/>
          <a:ln/>
        </p:spPr>
        <p:txBody>
          <a:bodyPr wrap="square" lIns="0" tIns="0" rIns="0" bIns="0" rtlCol="0" anchor="ctr">
            <a:spAutoFit/>
          </a:bodyPr>
          <a:lstStyle/>
          <a:p>
            <a:pPr marL="0" marR="0" lvl="0" indent="0" algn="l" defTabSz="914400" rtl="0" eaLnBrk="1" fontAlgn="auto" latinLnBrk="0" hangingPunct="1">
              <a:spcBef>
                <a:spcPts val="300"/>
              </a:spcBef>
              <a:spcAft>
                <a:spcPts val="0"/>
              </a:spcAft>
              <a:buClrTx/>
              <a:buSzTx/>
              <a:buFontTx/>
              <a:buNone/>
              <a:tabLst/>
              <a:defRPr/>
            </a:pPr>
            <a:r>
              <a:rPr lang="en-US" sz="1200">
                <a:solidFill>
                  <a:schemeClr val="accent1"/>
                </a:solidFill>
                <a:latin typeface="+mj-lt"/>
                <a:ea typeface="Segoe UI" pitchFamily="34" charset="-122"/>
                <a:cs typeface="Segoe Sans Display Semibold" pitchFamily="2" charset="0"/>
              </a:rPr>
              <a:t>Shadow agents appear faster than you can govern them</a:t>
            </a:r>
          </a:p>
          <a:p>
            <a:pPr marL="0" marR="0" lvl="0" indent="0" algn="l" defTabSz="914400" rtl="0" eaLnBrk="1" fontAlgn="auto" latinLnBrk="0" hangingPunct="1">
              <a:spcBef>
                <a:spcPts val="300"/>
              </a:spcBef>
              <a:spcAft>
                <a:spcPts val="0"/>
              </a:spcAft>
              <a:buClrTx/>
              <a:buSzTx/>
              <a:buFontTx/>
              <a:buNone/>
              <a:tabLst/>
              <a:defRPr/>
            </a:pPr>
            <a:r>
              <a:rPr kumimoji="0" lang="en-US" sz="1100" b="0" i="0" u="none" strike="noStrike" kern="1200" cap="none" normalizeH="0" baseline="0" noProof="0">
                <a:ln>
                  <a:noFill/>
                </a:ln>
                <a:effectLst/>
                <a:uLnTx/>
                <a:uFillTx/>
                <a:ea typeface="Segoe UI" pitchFamily="34" charset="-122"/>
                <a:cs typeface="Segoe UI" pitchFamily="34" charset="-120"/>
              </a:rPr>
              <a:t>You’re finding new local agents quicker than you can register and govern them — the backlog is winning.</a:t>
            </a:r>
            <a:endParaRPr lang="en-US" sz="1100"/>
          </a:p>
        </p:txBody>
      </p:sp>
      <p:sp>
        <p:nvSpPr>
          <p:cNvPr id="176" name="Text 118">
            <a:extLst>
              <a:ext uri="{FF2B5EF4-FFF2-40B4-BE49-F238E27FC236}">
                <a16:creationId xmlns:a16="http://schemas.microsoft.com/office/drawing/2014/main" id="{F5960609-E314-E90F-91A2-F18408FAC47B}"/>
              </a:ext>
            </a:extLst>
          </p:cNvPr>
          <p:cNvSpPr/>
          <p:nvPr/>
        </p:nvSpPr>
        <p:spPr>
          <a:xfrm>
            <a:off x="6833026" y="3345635"/>
            <a:ext cx="4647266" cy="561692"/>
          </a:xfrm>
          <a:prstGeom prst="rect">
            <a:avLst/>
          </a:prstGeom>
          <a:noFill/>
          <a:ln/>
        </p:spPr>
        <p:txBody>
          <a:bodyPr wrap="square" lIns="0" tIns="0" rIns="0" bIns="0" rtlCol="0" anchor="ctr">
            <a:spAutoFit/>
          </a:bodyPr>
          <a:lstStyle/>
          <a:p>
            <a:pPr>
              <a:spcBef>
                <a:spcPts val="300"/>
              </a:spcBef>
              <a:defRPr/>
            </a:pPr>
            <a:r>
              <a:rPr lang="en-US" sz="1200">
                <a:solidFill>
                  <a:schemeClr val="accent1"/>
                </a:solidFill>
                <a:latin typeface="+mj-lt"/>
                <a:cs typeface="Segoe Sans Display Semibold" pitchFamily="2" charset="0"/>
              </a:rPr>
              <a:t>The unowned / unmanaged count is creeping up. </a:t>
            </a:r>
          </a:p>
          <a:p>
            <a:pPr>
              <a:spcBef>
                <a:spcPts val="300"/>
              </a:spcBef>
              <a:defRPr/>
            </a:pPr>
            <a:r>
              <a:rPr lang="en-US" sz="1100">
                <a:cs typeface="Segoe UI" pitchFamily="34" charset="-120"/>
              </a:rPr>
              <a:t>More agents are appearing with no owner or no registration. Ignore it and the gap grows until you’ve lost track of what’s running.</a:t>
            </a:r>
          </a:p>
        </p:txBody>
      </p:sp>
      <p:sp>
        <p:nvSpPr>
          <p:cNvPr id="177" name="Text 120">
            <a:extLst>
              <a:ext uri="{FF2B5EF4-FFF2-40B4-BE49-F238E27FC236}">
                <a16:creationId xmlns:a16="http://schemas.microsoft.com/office/drawing/2014/main" id="{37CF5542-A734-5CF2-45F4-F403836C0B45}"/>
              </a:ext>
            </a:extLst>
          </p:cNvPr>
          <p:cNvSpPr/>
          <p:nvPr/>
        </p:nvSpPr>
        <p:spPr>
          <a:xfrm>
            <a:off x="6833026" y="4276405"/>
            <a:ext cx="4647266" cy="561692"/>
          </a:xfrm>
          <a:prstGeom prst="rect">
            <a:avLst/>
          </a:prstGeom>
          <a:noFill/>
          <a:ln/>
        </p:spPr>
        <p:txBody>
          <a:bodyPr wrap="square" lIns="0" tIns="0" rIns="0" bIns="0" rtlCol="0" anchor="ctr">
            <a:spAutoFit/>
          </a:bodyPr>
          <a:lstStyle/>
          <a:p>
            <a:pPr>
              <a:spcBef>
                <a:spcPts val="300"/>
              </a:spcBef>
              <a:defRPr/>
            </a:pPr>
            <a:r>
              <a:rPr lang="en-US" sz="1200">
                <a:solidFill>
                  <a:schemeClr val="accent1"/>
                </a:solidFill>
                <a:latin typeface="+mj-lt"/>
                <a:cs typeface="Segoe Sans Display Semibold" pitchFamily="2" charset="0"/>
              </a:rPr>
              <a:t>The risky agent queue is growing instead of clearing. </a:t>
            </a:r>
          </a:p>
          <a:p>
            <a:pPr>
              <a:spcBef>
                <a:spcPts val="300"/>
              </a:spcBef>
              <a:defRPr/>
            </a:pPr>
            <a:r>
              <a:rPr lang="en-US" sz="1100">
                <a:cs typeface="Segoe UI" pitchFamily="34" charset="-120"/>
              </a:rPr>
              <a:t>Risky agents that need a decision are piling up faster than the team resolves them. Issues are waiting instead of getting handled.</a:t>
            </a:r>
          </a:p>
        </p:txBody>
      </p:sp>
      <p:sp>
        <p:nvSpPr>
          <p:cNvPr id="178" name="Text 122">
            <a:extLst>
              <a:ext uri="{FF2B5EF4-FFF2-40B4-BE49-F238E27FC236}">
                <a16:creationId xmlns:a16="http://schemas.microsoft.com/office/drawing/2014/main" id="{4D8B6CE3-7F4E-2294-9B71-1BEDB69B63A8}"/>
              </a:ext>
            </a:extLst>
          </p:cNvPr>
          <p:cNvSpPr/>
          <p:nvPr/>
        </p:nvSpPr>
        <p:spPr>
          <a:xfrm>
            <a:off x="6833026" y="5022509"/>
            <a:ext cx="4647266" cy="561692"/>
          </a:xfrm>
          <a:prstGeom prst="rect">
            <a:avLst/>
          </a:prstGeom>
          <a:noFill/>
          <a:ln/>
        </p:spPr>
        <p:txBody>
          <a:bodyPr wrap="square" lIns="0" tIns="0" rIns="0" bIns="0" rtlCol="0" anchor="ctr">
            <a:spAutoFit/>
          </a:bodyPr>
          <a:lstStyle/>
          <a:p>
            <a:pPr>
              <a:spcBef>
                <a:spcPts val="300"/>
              </a:spcBef>
              <a:defRPr/>
            </a:pPr>
            <a:r>
              <a:rPr lang="en-US" sz="1200">
                <a:solidFill>
                  <a:schemeClr val="accent1"/>
                </a:solidFill>
                <a:latin typeface="+mj-lt"/>
                <a:cs typeface="Segoe Sans Display Semibold" pitchFamily="2" charset="0"/>
              </a:rPr>
              <a:t>A weekly sweep or monthly review got skipped. </a:t>
            </a:r>
          </a:p>
          <a:p>
            <a:pPr>
              <a:spcBef>
                <a:spcPts val="300"/>
              </a:spcBef>
              <a:defRPr/>
            </a:pPr>
            <a:r>
              <a:rPr lang="en-US" sz="1100">
                <a:cs typeface="Segoe UI" pitchFamily="34" charset="-120"/>
              </a:rPr>
              <a:t>The routine checks that keep the program honest didn’t happen. One skipped review is how small gaps quietly become big ones.</a:t>
            </a:r>
          </a:p>
        </p:txBody>
      </p:sp>
      <p:cxnSp>
        <p:nvCxnSpPr>
          <p:cNvPr id="179" name="Straight Connector 178">
            <a:extLst>
              <a:ext uri="{FF2B5EF4-FFF2-40B4-BE49-F238E27FC236}">
                <a16:creationId xmlns:a16="http://schemas.microsoft.com/office/drawing/2014/main" id="{631FB175-6357-68CB-AA42-0D75211D5721}"/>
              </a:ext>
            </a:extLst>
          </p:cNvPr>
          <p:cNvCxnSpPr>
            <a:cxnSpLocks/>
          </p:cNvCxnSpPr>
          <p:nvPr/>
        </p:nvCxnSpPr>
        <p:spPr>
          <a:xfrm>
            <a:off x="6833026" y="3247017"/>
            <a:ext cx="4647266"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F6AAA2C4-6FB4-3A1D-94C8-FFD4775D5857}"/>
              </a:ext>
            </a:extLst>
          </p:cNvPr>
          <p:cNvCxnSpPr>
            <a:cxnSpLocks/>
          </p:cNvCxnSpPr>
          <p:nvPr/>
        </p:nvCxnSpPr>
        <p:spPr>
          <a:xfrm>
            <a:off x="6833026" y="4177787"/>
            <a:ext cx="4647266"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D2B6671C-C3E2-4432-B268-1D5FBAEA2614}"/>
              </a:ext>
            </a:extLst>
          </p:cNvPr>
          <p:cNvCxnSpPr>
            <a:cxnSpLocks/>
          </p:cNvCxnSpPr>
          <p:nvPr/>
        </p:nvCxnSpPr>
        <p:spPr>
          <a:xfrm>
            <a:off x="6833026" y="4923891"/>
            <a:ext cx="4647266"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sp>
        <p:nvSpPr>
          <p:cNvPr id="183" name="Oval 182">
            <a:extLst>
              <a:ext uri="{FF2B5EF4-FFF2-40B4-BE49-F238E27FC236}">
                <a16:creationId xmlns:a16="http://schemas.microsoft.com/office/drawing/2014/main" id="{1F0ED1E5-EFF8-91D5-9795-9DF73044B7ED}"/>
              </a:ext>
            </a:extLst>
          </p:cNvPr>
          <p:cNvSpPr/>
          <p:nvPr/>
        </p:nvSpPr>
        <p:spPr>
          <a:xfrm>
            <a:off x="748711" y="2599531"/>
            <a:ext cx="334554" cy="334554"/>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r>
              <a:rPr lang="en-US">
                <a:solidFill>
                  <a:srgbClr val="00B050"/>
                </a:solidFill>
                <a:latin typeface="Segoe Sans Display Semibold" pitchFamily="2" charset="0"/>
                <a:ea typeface="+mn-lt"/>
                <a:cs typeface="Segoe Sans Display Semibold" pitchFamily="2" charset="0"/>
                <a:sym typeface="Wingdings" panose="05000000000000000000" pitchFamily="2" charset="2"/>
              </a:rPr>
              <a:t></a:t>
            </a:r>
            <a:endParaRPr lang="en-US">
              <a:solidFill>
                <a:srgbClr val="00B050"/>
              </a:solidFill>
              <a:latin typeface="Segoe Sans Display Semibold" pitchFamily="2" charset="0"/>
              <a:ea typeface="+mn-lt"/>
              <a:cs typeface="Segoe Sans Display Semibold" pitchFamily="2" charset="0"/>
              <a:sym typeface="+mn-lt"/>
            </a:endParaRPr>
          </a:p>
        </p:txBody>
      </p:sp>
      <p:sp>
        <p:nvSpPr>
          <p:cNvPr id="184" name="Oval 183">
            <a:extLst>
              <a:ext uri="{FF2B5EF4-FFF2-40B4-BE49-F238E27FC236}">
                <a16:creationId xmlns:a16="http://schemas.microsoft.com/office/drawing/2014/main" id="{6BCC708C-ACFA-3895-3C31-8947830E7036}"/>
              </a:ext>
            </a:extLst>
          </p:cNvPr>
          <p:cNvSpPr/>
          <p:nvPr/>
        </p:nvSpPr>
        <p:spPr>
          <a:xfrm>
            <a:off x="748711" y="3345635"/>
            <a:ext cx="334554" cy="334554"/>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r>
              <a:rPr lang="en-US">
                <a:solidFill>
                  <a:srgbClr val="00B050"/>
                </a:solidFill>
                <a:latin typeface="Segoe Sans Display Semibold" pitchFamily="2" charset="0"/>
                <a:ea typeface="+mn-lt"/>
                <a:cs typeface="Segoe Sans Display Semibold" pitchFamily="2" charset="0"/>
                <a:sym typeface="Wingdings" panose="05000000000000000000" pitchFamily="2" charset="2"/>
              </a:rPr>
              <a:t></a:t>
            </a:r>
            <a:endParaRPr lang="en-US">
              <a:solidFill>
                <a:srgbClr val="00B050"/>
              </a:solidFill>
              <a:latin typeface="Segoe Sans Display Semibold" pitchFamily="2" charset="0"/>
              <a:ea typeface="+mn-lt"/>
              <a:cs typeface="Segoe Sans Display Semibold" pitchFamily="2" charset="0"/>
              <a:sym typeface="+mn-lt"/>
            </a:endParaRPr>
          </a:p>
        </p:txBody>
      </p:sp>
      <p:sp>
        <p:nvSpPr>
          <p:cNvPr id="185" name="Oval 184">
            <a:extLst>
              <a:ext uri="{FF2B5EF4-FFF2-40B4-BE49-F238E27FC236}">
                <a16:creationId xmlns:a16="http://schemas.microsoft.com/office/drawing/2014/main" id="{D6806928-B87A-49AA-5746-43E0FBDDC429}"/>
              </a:ext>
            </a:extLst>
          </p:cNvPr>
          <p:cNvSpPr/>
          <p:nvPr/>
        </p:nvSpPr>
        <p:spPr>
          <a:xfrm>
            <a:off x="748711" y="4276405"/>
            <a:ext cx="334554" cy="334554"/>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r>
              <a:rPr lang="en-US">
                <a:solidFill>
                  <a:srgbClr val="00B050"/>
                </a:solidFill>
                <a:latin typeface="Segoe Sans Display Semibold" pitchFamily="2" charset="0"/>
                <a:ea typeface="+mn-lt"/>
                <a:cs typeface="Segoe Sans Display Semibold" pitchFamily="2" charset="0"/>
                <a:sym typeface="Wingdings" panose="05000000000000000000" pitchFamily="2" charset="2"/>
              </a:rPr>
              <a:t></a:t>
            </a:r>
            <a:endParaRPr lang="en-US">
              <a:solidFill>
                <a:srgbClr val="00B050"/>
              </a:solidFill>
              <a:latin typeface="Segoe Sans Display Semibold" pitchFamily="2" charset="0"/>
              <a:ea typeface="+mn-lt"/>
              <a:cs typeface="Segoe Sans Display Semibold" pitchFamily="2" charset="0"/>
              <a:sym typeface="+mn-lt"/>
            </a:endParaRPr>
          </a:p>
        </p:txBody>
      </p:sp>
      <p:sp>
        <p:nvSpPr>
          <p:cNvPr id="186" name="Oval 185">
            <a:extLst>
              <a:ext uri="{FF2B5EF4-FFF2-40B4-BE49-F238E27FC236}">
                <a16:creationId xmlns:a16="http://schemas.microsoft.com/office/drawing/2014/main" id="{06D391A4-ABA8-867A-BC54-6667EF886D96}"/>
              </a:ext>
            </a:extLst>
          </p:cNvPr>
          <p:cNvSpPr/>
          <p:nvPr/>
        </p:nvSpPr>
        <p:spPr>
          <a:xfrm>
            <a:off x="748711" y="5022509"/>
            <a:ext cx="334554" cy="334554"/>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r>
              <a:rPr lang="en-US">
                <a:solidFill>
                  <a:srgbClr val="00B050"/>
                </a:solidFill>
                <a:latin typeface="Segoe Sans Display Semibold" pitchFamily="2" charset="0"/>
                <a:ea typeface="+mn-lt"/>
                <a:cs typeface="Segoe Sans Display Semibold" pitchFamily="2" charset="0"/>
                <a:sym typeface="Wingdings" panose="05000000000000000000" pitchFamily="2" charset="2"/>
              </a:rPr>
              <a:t></a:t>
            </a:r>
            <a:endParaRPr lang="en-US">
              <a:solidFill>
                <a:srgbClr val="00B050"/>
              </a:solidFill>
              <a:latin typeface="Segoe Sans Display Semibold" pitchFamily="2" charset="0"/>
              <a:ea typeface="+mn-lt"/>
              <a:cs typeface="Segoe Sans Display Semibold" pitchFamily="2" charset="0"/>
              <a:sym typeface="+mn-lt"/>
            </a:endParaRPr>
          </a:p>
        </p:txBody>
      </p:sp>
      <p:sp>
        <p:nvSpPr>
          <p:cNvPr id="188" name="Oval 187">
            <a:extLst>
              <a:ext uri="{FF2B5EF4-FFF2-40B4-BE49-F238E27FC236}">
                <a16:creationId xmlns:a16="http://schemas.microsoft.com/office/drawing/2014/main" id="{624B6B52-2731-768F-BE36-0E4FDF39F3F4}"/>
              </a:ext>
            </a:extLst>
          </p:cNvPr>
          <p:cNvSpPr/>
          <p:nvPr/>
        </p:nvSpPr>
        <p:spPr>
          <a:xfrm>
            <a:off x="6326551" y="2599531"/>
            <a:ext cx="334554" cy="334554"/>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endParaRPr lang="en-US">
              <a:solidFill>
                <a:srgbClr val="000000"/>
              </a:solidFill>
              <a:latin typeface="Segoe Sans Display Semibold" pitchFamily="2" charset="0"/>
              <a:ea typeface="+mn-lt"/>
              <a:cs typeface="Segoe Sans Display Semibold" pitchFamily="2" charset="0"/>
              <a:sym typeface="+mn-lt"/>
            </a:endParaRPr>
          </a:p>
        </p:txBody>
      </p:sp>
      <p:sp>
        <p:nvSpPr>
          <p:cNvPr id="189" name="Oval 188">
            <a:extLst>
              <a:ext uri="{FF2B5EF4-FFF2-40B4-BE49-F238E27FC236}">
                <a16:creationId xmlns:a16="http://schemas.microsoft.com/office/drawing/2014/main" id="{552E067D-2D90-A6E9-969B-E210B4B48A9D}"/>
              </a:ext>
            </a:extLst>
          </p:cNvPr>
          <p:cNvSpPr/>
          <p:nvPr/>
        </p:nvSpPr>
        <p:spPr>
          <a:xfrm>
            <a:off x="6326551" y="3345635"/>
            <a:ext cx="334554" cy="334554"/>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endParaRPr lang="en-US">
              <a:solidFill>
                <a:srgbClr val="000000"/>
              </a:solidFill>
              <a:latin typeface="Segoe Sans Display Semibold" pitchFamily="2" charset="0"/>
              <a:ea typeface="+mn-lt"/>
              <a:cs typeface="Segoe Sans Display Semibold" pitchFamily="2" charset="0"/>
              <a:sym typeface="+mn-lt"/>
            </a:endParaRPr>
          </a:p>
        </p:txBody>
      </p:sp>
      <p:sp>
        <p:nvSpPr>
          <p:cNvPr id="190" name="Oval 189">
            <a:extLst>
              <a:ext uri="{FF2B5EF4-FFF2-40B4-BE49-F238E27FC236}">
                <a16:creationId xmlns:a16="http://schemas.microsoft.com/office/drawing/2014/main" id="{03E2490F-3B82-7837-40E6-8D274BBC20AC}"/>
              </a:ext>
            </a:extLst>
          </p:cNvPr>
          <p:cNvSpPr/>
          <p:nvPr/>
        </p:nvSpPr>
        <p:spPr>
          <a:xfrm>
            <a:off x="6326551" y="4276405"/>
            <a:ext cx="334554" cy="334554"/>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endParaRPr lang="en-US">
              <a:solidFill>
                <a:srgbClr val="000000"/>
              </a:solidFill>
              <a:latin typeface="Segoe Sans Display Semibold" pitchFamily="2" charset="0"/>
              <a:ea typeface="+mn-lt"/>
              <a:cs typeface="Segoe Sans Display Semibold" pitchFamily="2" charset="0"/>
              <a:sym typeface="+mn-lt"/>
            </a:endParaRPr>
          </a:p>
        </p:txBody>
      </p:sp>
      <p:sp>
        <p:nvSpPr>
          <p:cNvPr id="191" name="Oval 190">
            <a:extLst>
              <a:ext uri="{FF2B5EF4-FFF2-40B4-BE49-F238E27FC236}">
                <a16:creationId xmlns:a16="http://schemas.microsoft.com/office/drawing/2014/main" id="{8AF3746E-6BE4-24DC-00DD-AFF2DB51E91F}"/>
              </a:ext>
            </a:extLst>
          </p:cNvPr>
          <p:cNvSpPr/>
          <p:nvPr/>
        </p:nvSpPr>
        <p:spPr>
          <a:xfrm>
            <a:off x="6326551" y="5022509"/>
            <a:ext cx="334554" cy="334554"/>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endParaRPr lang="en-US">
              <a:solidFill>
                <a:srgbClr val="000000"/>
              </a:solidFill>
              <a:latin typeface="Segoe Sans Display Semibold" pitchFamily="2" charset="0"/>
              <a:ea typeface="+mn-lt"/>
              <a:cs typeface="Segoe Sans Display Semibold" pitchFamily="2" charset="0"/>
              <a:sym typeface="+mn-lt"/>
            </a:endParaRPr>
          </a:p>
        </p:txBody>
      </p:sp>
      <p:sp>
        <p:nvSpPr>
          <p:cNvPr id="193" name="TextBox 192">
            <a:extLst>
              <a:ext uri="{FF2B5EF4-FFF2-40B4-BE49-F238E27FC236}">
                <a16:creationId xmlns:a16="http://schemas.microsoft.com/office/drawing/2014/main" id="{1B6A4846-2BC8-9BD1-51C5-4B45BBFC1674}"/>
              </a:ext>
            </a:extLst>
          </p:cNvPr>
          <p:cNvSpPr txBox="1"/>
          <p:nvPr/>
        </p:nvSpPr>
        <p:spPr>
          <a:xfrm>
            <a:off x="588263" y="6407446"/>
            <a:ext cx="3837004" cy="123111"/>
          </a:xfrm>
          <a:prstGeom prst="rect">
            <a:avLst/>
          </a:prstGeom>
          <a:noFill/>
        </p:spPr>
        <p:txBody>
          <a:bodyPr wrap="square" lIns="0" tIns="0" rIns="0" bIns="0" rtlCol="0" anchor="b">
            <a:spAutoFit/>
          </a:bodyPr>
          <a:lstStyle/>
          <a:p>
            <a:pPr>
              <a:defRPr/>
            </a:pPr>
            <a:r>
              <a:rPr kumimoji="0" lang="en-US" sz="800" b="0" u="none" strike="noStrike" kern="1200" cap="none" normalizeH="0" baseline="0" noProof="0">
                <a:ln>
                  <a:noFill/>
                </a:ln>
                <a:solidFill>
                  <a:schemeClr val="tx2"/>
                </a:solidFill>
                <a:effectLst/>
                <a:uLnTx/>
                <a:uFillTx/>
                <a:ea typeface="+mn-ea"/>
                <a:cs typeface="Segoe UI Light"/>
              </a:rPr>
              <a:t>Microsoft</a:t>
            </a:r>
            <a:r>
              <a:rPr lang="en-US" sz="800">
                <a:solidFill>
                  <a:schemeClr val="tx2"/>
                </a:solidFill>
                <a:cs typeface="Segoe UI Light"/>
              </a:rPr>
              <a:t> </a:t>
            </a:r>
            <a:r>
              <a:rPr kumimoji="0" lang="en-US" sz="800" b="0" u="none" strike="noStrike" kern="1200" cap="none" normalizeH="0" baseline="0" noProof="0">
                <a:ln>
                  <a:noFill/>
                </a:ln>
                <a:solidFill>
                  <a:schemeClr val="tx2"/>
                </a:solidFill>
                <a:effectLst/>
                <a:uLnTx/>
                <a:uFillTx/>
                <a:ea typeface="+mn-ea"/>
                <a:cs typeface="Segoe UI Light"/>
              </a:rPr>
              <a:t>· Part 2 · The agent observability program</a:t>
            </a:r>
          </a:p>
        </p:txBody>
      </p:sp>
      <p:sp>
        <p:nvSpPr>
          <p:cNvPr id="195" name="Text 159">
            <a:extLst>
              <a:ext uri="{FF2B5EF4-FFF2-40B4-BE49-F238E27FC236}">
                <a16:creationId xmlns:a16="http://schemas.microsoft.com/office/drawing/2014/main" id="{70D709DC-BCD5-15C8-319A-3A77A5A6B584}"/>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Aim left · Act on right</a:t>
            </a:r>
          </a:p>
        </p:txBody>
      </p:sp>
      <p:sp>
        <p:nvSpPr>
          <p:cNvPr id="4" name="Graphic 2">
            <a:extLst>
              <a:ext uri="{FF2B5EF4-FFF2-40B4-BE49-F238E27FC236}">
                <a16:creationId xmlns:a16="http://schemas.microsoft.com/office/drawing/2014/main" id="{C4A6FAD9-F893-3971-47D6-65B250D634F3}"/>
              </a:ext>
            </a:extLst>
          </p:cNvPr>
          <p:cNvSpPr/>
          <p:nvPr/>
        </p:nvSpPr>
        <p:spPr>
          <a:xfrm>
            <a:off x="6417628" y="2690609"/>
            <a:ext cx="152399" cy="152399"/>
          </a:xfrm>
          <a:custGeom>
            <a:avLst/>
            <a:gdLst>
              <a:gd name="csX0" fmla="*/ 1997 w 152399"/>
              <a:gd name="csY0" fmla="*/ 3687 h 152399"/>
              <a:gd name="csX1" fmla="*/ 2790 w 152399"/>
              <a:gd name="csY1" fmla="*/ 2790 h 152399"/>
              <a:gd name="csX2" fmla="*/ 15363 w 152399"/>
              <a:gd name="csY2" fmla="*/ 1997 h 152399"/>
              <a:gd name="csX3" fmla="*/ 16260 w 152399"/>
              <a:gd name="csY3" fmla="*/ 2790 h 152399"/>
              <a:gd name="csX4" fmla="*/ 76200 w 152399"/>
              <a:gd name="csY4" fmla="*/ 62722 h 152399"/>
              <a:gd name="csX5" fmla="*/ 136140 w 152399"/>
              <a:gd name="csY5" fmla="*/ 2790 h 152399"/>
              <a:gd name="csX6" fmla="*/ 149610 w 152399"/>
              <a:gd name="csY6" fmla="*/ 2790 h 152399"/>
              <a:gd name="csX7" fmla="*/ 149610 w 152399"/>
              <a:gd name="csY7" fmla="*/ 16260 h 152399"/>
              <a:gd name="csX8" fmla="*/ 89678 w 152399"/>
              <a:gd name="csY8" fmla="*/ 76200 h 152399"/>
              <a:gd name="csX9" fmla="*/ 149610 w 152399"/>
              <a:gd name="csY9" fmla="*/ 136140 h 152399"/>
              <a:gd name="csX10" fmla="*/ 150403 w 152399"/>
              <a:gd name="csY10" fmla="*/ 148713 h 152399"/>
              <a:gd name="csX11" fmla="*/ 149610 w 152399"/>
              <a:gd name="csY11" fmla="*/ 149610 h 152399"/>
              <a:gd name="csX12" fmla="*/ 137037 w 152399"/>
              <a:gd name="csY12" fmla="*/ 150403 h 152399"/>
              <a:gd name="csX13" fmla="*/ 136140 w 152399"/>
              <a:gd name="csY13" fmla="*/ 149610 h 152399"/>
              <a:gd name="csX14" fmla="*/ 76200 w 152399"/>
              <a:gd name="csY14" fmla="*/ 89678 h 152399"/>
              <a:gd name="csX15" fmla="*/ 16260 w 152399"/>
              <a:gd name="csY15" fmla="*/ 149610 h 152399"/>
              <a:gd name="csX16" fmla="*/ 2790 w 152399"/>
              <a:gd name="csY16" fmla="*/ 149610 h 152399"/>
              <a:gd name="csX17" fmla="*/ 2790 w 152399"/>
              <a:gd name="csY17" fmla="*/ 136140 h 152399"/>
              <a:gd name="csX18" fmla="*/ 62722 w 152399"/>
              <a:gd name="csY18" fmla="*/ 76200 h 152399"/>
              <a:gd name="csX19" fmla="*/ 2790 w 152399"/>
              <a:gd name="csY19" fmla="*/ 16260 h 152399"/>
              <a:gd name="csX20" fmla="*/ 1997 w 152399"/>
              <a:gd name="csY20" fmla="*/ 3687 h 152399"/>
              <a:gd name="csX21" fmla="*/ 2790 w 152399"/>
              <a:gd name="csY21" fmla="*/ 2790 h 152399"/>
              <a:gd name="csX22" fmla="*/ 1997 w 152399"/>
              <a:gd name="csY22" fmla="*/ 3687 h 1523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52399" h="152399">
                <a:moveTo>
                  <a:pt x="1997" y="3687"/>
                </a:moveTo>
                <a:lnTo>
                  <a:pt x="2790" y="2790"/>
                </a:lnTo>
                <a:cubicBezTo>
                  <a:pt x="6223" y="-644"/>
                  <a:pt x="11626" y="-908"/>
                  <a:pt x="15363" y="1997"/>
                </a:cubicBezTo>
                <a:lnTo>
                  <a:pt x="16260" y="2790"/>
                </a:lnTo>
                <a:lnTo>
                  <a:pt x="76200" y="62722"/>
                </a:lnTo>
                <a:lnTo>
                  <a:pt x="136140" y="2790"/>
                </a:lnTo>
                <a:cubicBezTo>
                  <a:pt x="139859" y="-930"/>
                  <a:pt x="145891" y="-930"/>
                  <a:pt x="149610" y="2790"/>
                </a:cubicBezTo>
                <a:cubicBezTo>
                  <a:pt x="153330" y="6510"/>
                  <a:pt x="153330" y="12540"/>
                  <a:pt x="149610" y="16260"/>
                </a:cubicBezTo>
                <a:lnTo>
                  <a:pt x="89678" y="76200"/>
                </a:lnTo>
                <a:lnTo>
                  <a:pt x="149610" y="136140"/>
                </a:lnTo>
                <a:cubicBezTo>
                  <a:pt x="153044" y="139574"/>
                  <a:pt x="153308" y="144976"/>
                  <a:pt x="150403" y="148713"/>
                </a:cubicBezTo>
                <a:lnTo>
                  <a:pt x="149610" y="149610"/>
                </a:lnTo>
                <a:cubicBezTo>
                  <a:pt x="146176" y="153044"/>
                  <a:pt x="140774" y="153308"/>
                  <a:pt x="137037" y="150403"/>
                </a:cubicBezTo>
                <a:lnTo>
                  <a:pt x="136140" y="149610"/>
                </a:lnTo>
                <a:lnTo>
                  <a:pt x="76200" y="89678"/>
                </a:lnTo>
                <a:lnTo>
                  <a:pt x="16260" y="149610"/>
                </a:lnTo>
                <a:cubicBezTo>
                  <a:pt x="12540" y="153330"/>
                  <a:pt x="6510" y="153330"/>
                  <a:pt x="2790" y="149610"/>
                </a:cubicBezTo>
                <a:cubicBezTo>
                  <a:pt x="-930" y="145891"/>
                  <a:pt x="-930" y="139859"/>
                  <a:pt x="2790" y="136140"/>
                </a:cubicBezTo>
                <a:lnTo>
                  <a:pt x="62722" y="76200"/>
                </a:lnTo>
                <a:lnTo>
                  <a:pt x="2790" y="16260"/>
                </a:lnTo>
                <a:cubicBezTo>
                  <a:pt x="-644" y="12827"/>
                  <a:pt x="-908" y="7424"/>
                  <a:pt x="1997" y="3687"/>
                </a:cubicBezTo>
                <a:lnTo>
                  <a:pt x="2790" y="2790"/>
                </a:lnTo>
                <a:lnTo>
                  <a:pt x="1997" y="3687"/>
                </a:lnTo>
                <a:close/>
              </a:path>
            </a:pathLst>
          </a:custGeom>
          <a:solidFill>
            <a:srgbClr val="FF0000"/>
          </a:solidFill>
          <a:ln w="9525" cap="flat">
            <a:noFill/>
            <a:prstDash val="solid"/>
            <a:miter/>
          </a:ln>
        </p:spPr>
        <p:txBody>
          <a:bodyPr/>
          <a:lstStyle/>
          <a:p>
            <a:endParaRPr lang="en-IN"/>
          </a:p>
        </p:txBody>
      </p:sp>
      <p:sp>
        <p:nvSpPr>
          <p:cNvPr id="6" name="Graphic 2">
            <a:extLst>
              <a:ext uri="{FF2B5EF4-FFF2-40B4-BE49-F238E27FC236}">
                <a16:creationId xmlns:a16="http://schemas.microsoft.com/office/drawing/2014/main" id="{89005CF8-5094-C202-7476-BB04EC8C6CC9}"/>
              </a:ext>
            </a:extLst>
          </p:cNvPr>
          <p:cNvSpPr/>
          <p:nvPr/>
        </p:nvSpPr>
        <p:spPr>
          <a:xfrm>
            <a:off x="6417628" y="3436712"/>
            <a:ext cx="152399" cy="152399"/>
          </a:xfrm>
          <a:custGeom>
            <a:avLst/>
            <a:gdLst>
              <a:gd name="csX0" fmla="*/ 1997 w 152399"/>
              <a:gd name="csY0" fmla="*/ 3687 h 152399"/>
              <a:gd name="csX1" fmla="*/ 2790 w 152399"/>
              <a:gd name="csY1" fmla="*/ 2790 h 152399"/>
              <a:gd name="csX2" fmla="*/ 15363 w 152399"/>
              <a:gd name="csY2" fmla="*/ 1997 h 152399"/>
              <a:gd name="csX3" fmla="*/ 16260 w 152399"/>
              <a:gd name="csY3" fmla="*/ 2790 h 152399"/>
              <a:gd name="csX4" fmla="*/ 76200 w 152399"/>
              <a:gd name="csY4" fmla="*/ 62722 h 152399"/>
              <a:gd name="csX5" fmla="*/ 136140 w 152399"/>
              <a:gd name="csY5" fmla="*/ 2790 h 152399"/>
              <a:gd name="csX6" fmla="*/ 149610 w 152399"/>
              <a:gd name="csY6" fmla="*/ 2790 h 152399"/>
              <a:gd name="csX7" fmla="*/ 149610 w 152399"/>
              <a:gd name="csY7" fmla="*/ 16260 h 152399"/>
              <a:gd name="csX8" fmla="*/ 89678 w 152399"/>
              <a:gd name="csY8" fmla="*/ 76200 h 152399"/>
              <a:gd name="csX9" fmla="*/ 149610 w 152399"/>
              <a:gd name="csY9" fmla="*/ 136140 h 152399"/>
              <a:gd name="csX10" fmla="*/ 150403 w 152399"/>
              <a:gd name="csY10" fmla="*/ 148713 h 152399"/>
              <a:gd name="csX11" fmla="*/ 149610 w 152399"/>
              <a:gd name="csY11" fmla="*/ 149610 h 152399"/>
              <a:gd name="csX12" fmla="*/ 137037 w 152399"/>
              <a:gd name="csY12" fmla="*/ 150403 h 152399"/>
              <a:gd name="csX13" fmla="*/ 136140 w 152399"/>
              <a:gd name="csY13" fmla="*/ 149610 h 152399"/>
              <a:gd name="csX14" fmla="*/ 76200 w 152399"/>
              <a:gd name="csY14" fmla="*/ 89678 h 152399"/>
              <a:gd name="csX15" fmla="*/ 16260 w 152399"/>
              <a:gd name="csY15" fmla="*/ 149610 h 152399"/>
              <a:gd name="csX16" fmla="*/ 2790 w 152399"/>
              <a:gd name="csY16" fmla="*/ 149610 h 152399"/>
              <a:gd name="csX17" fmla="*/ 2790 w 152399"/>
              <a:gd name="csY17" fmla="*/ 136140 h 152399"/>
              <a:gd name="csX18" fmla="*/ 62722 w 152399"/>
              <a:gd name="csY18" fmla="*/ 76200 h 152399"/>
              <a:gd name="csX19" fmla="*/ 2790 w 152399"/>
              <a:gd name="csY19" fmla="*/ 16260 h 152399"/>
              <a:gd name="csX20" fmla="*/ 1997 w 152399"/>
              <a:gd name="csY20" fmla="*/ 3687 h 152399"/>
              <a:gd name="csX21" fmla="*/ 2790 w 152399"/>
              <a:gd name="csY21" fmla="*/ 2790 h 152399"/>
              <a:gd name="csX22" fmla="*/ 1997 w 152399"/>
              <a:gd name="csY22" fmla="*/ 3687 h 1523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52399" h="152399">
                <a:moveTo>
                  <a:pt x="1997" y="3687"/>
                </a:moveTo>
                <a:lnTo>
                  <a:pt x="2790" y="2790"/>
                </a:lnTo>
                <a:cubicBezTo>
                  <a:pt x="6223" y="-644"/>
                  <a:pt x="11626" y="-908"/>
                  <a:pt x="15363" y="1997"/>
                </a:cubicBezTo>
                <a:lnTo>
                  <a:pt x="16260" y="2790"/>
                </a:lnTo>
                <a:lnTo>
                  <a:pt x="76200" y="62722"/>
                </a:lnTo>
                <a:lnTo>
                  <a:pt x="136140" y="2790"/>
                </a:lnTo>
                <a:cubicBezTo>
                  <a:pt x="139859" y="-930"/>
                  <a:pt x="145891" y="-930"/>
                  <a:pt x="149610" y="2790"/>
                </a:cubicBezTo>
                <a:cubicBezTo>
                  <a:pt x="153330" y="6510"/>
                  <a:pt x="153330" y="12540"/>
                  <a:pt x="149610" y="16260"/>
                </a:cubicBezTo>
                <a:lnTo>
                  <a:pt x="89678" y="76200"/>
                </a:lnTo>
                <a:lnTo>
                  <a:pt x="149610" y="136140"/>
                </a:lnTo>
                <a:cubicBezTo>
                  <a:pt x="153044" y="139574"/>
                  <a:pt x="153308" y="144976"/>
                  <a:pt x="150403" y="148713"/>
                </a:cubicBezTo>
                <a:lnTo>
                  <a:pt x="149610" y="149610"/>
                </a:lnTo>
                <a:cubicBezTo>
                  <a:pt x="146176" y="153044"/>
                  <a:pt x="140774" y="153308"/>
                  <a:pt x="137037" y="150403"/>
                </a:cubicBezTo>
                <a:lnTo>
                  <a:pt x="136140" y="149610"/>
                </a:lnTo>
                <a:lnTo>
                  <a:pt x="76200" y="89678"/>
                </a:lnTo>
                <a:lnTo>
                  <a:pt x="16260" y="149610"/>
                </a:lnTo>
                <a:cubicBezTo>
                  <a:pt x="12540" y="153330"/>
                  <a:pt x="6510" y="153330"/>
                  <a:pt x="2790" y="149610"/>
                </a:cubicBezTo>
                <a:cubicBezTo>
                  <a:pt x="-930" y="145891"/>
                  <a:pt x="-930" y="139859"/>
                  <a:pt x="2790" y="136140"/>
                </a:cubicBezTo>
                <a:lnTo>
                  <a:pt x="62722" y="76200"/>
                </a:lnTo>
                <a:lnTo>
                  <a:pt x="2790" y="16260"/>
                </a:lnTo>
                <a:cubicBezTo>
                  <a:pt x="-644" y="12827"/>
                  <a:pt x="-908" y="7424"/>
                  <a:pt x="1997" y="3687"/>
                </a:cubicBezTo>
                <a:lnTo>
                  <a:pt x="2790" y="2790"/>
                </a:lnTo>
                <a:lnTo>
                  <a:pt x="1997" y="3687"/>
                </a:lnTo>
                <a:close/>
              </a:path>
            </a:pathLst>
          </a:custGeom>
          <a:solidFill>
            <a:srgbClr val="FF0000"/>
          </a:solidFill>
          <a:ln w="9525" cap="flat">
            <a:noFill/>
            <a:prstDash val="solid"/>
            <a:miter/>
          </a:ln>
        </p:spPr>
        <p:txBody>
          <a:bodyPr/>
          <a:lstStyle/>
          <a:p>
            <a:endParaRPr lang="en-IN"/>
          </a:p>
        </p:txBody>
      </p:sp>
      <p:sp>
        <p:nvSpPr>
          <p:cNvPr id="7" name="Graphic 2">
            <a:extLst>
              <a:ext uri="{FF2B5EF4-FFF2-40B4-BE49-F238E27FC236}">
                <a16:creationId xmlns:a16="http://schemas.microsoft.com/office/drawing/2014/main" id="{6CF79E86-2A40-73C0-FE03-0CAEFDC4382C}"/>
              </a:ext>
            </a:extLst>
          </p:cNvPr>
          <p:cNvSpPr/>
          <p:nvPr/>
        </p:nvSpPr>
        <p:spPr>
          <a:xfrm>
            <a:off x="6417628" y="4367482"/>
            <a:ext cx="152399" cy="152399"/>
          </a:xfrm>
          <a:custGeom>
            <a:avLst/>
            <a:gdLst>
              <a:gd name="csX0" fmla="*/ 1997 w 152399"/>
              <a:gd name="csY0" fmla="*/ 3687 h 152399"/>
              <a:gd name="csX1" fmla="*/ 2790 w 152399"/>
              <a:gd name="csY1" fmla="*/ 2790 h 152399"/>
              <a:gd name="csX2" fmla="*/ 15363 w 152399"/>
              <a:gd name="csY2" fmla="*/ 1997 h 152399"/>
              <a:gd name="csX3" fmla="*/ 16260 w 152399"/>
              <a:gd name="csY3" fmla="*/ 2790 h 152399"/>
              <a:gd name="csX4" fmla="*/ 76200 w 152399"/>
              <a:gd name="csY4" fmla="*/ 62722 h 152399"/>
              <a:gd name="csX5" fmla="*/ 136140 w 152399"/>
              <a:gd name="csY5" fmla="*/ 2790 h 152399"/>
              <a:gd name="csX6" fmla="*/ 149610 w 152399"/>
              <a:gd name="csY6" fmla="*/ 2790 h 152399"/>
              <a:gd name="csX7" fmla="*/ 149610 w 152399"/>
              <a:gd name="csY7" fmla="*/ 16260 h 152399"/>
              <a:gd name="csX8" fmla="*/ 89678 w 152399"/>
              <a:gd name="csY8" fmla="*/ 76200 h 152399"/>
              <a:gd name="csX9" fmla="*/ 149610 w 152399"/>
              <a:gd name="csY9" fmla="*/ 136140 h 152399"/>
              <a:gd name="csX10" fmla="*/ 150403 w 152399"/>
              <a:gd name="csY10" fmla="*/ 148713 h 152399"/>
              <a:gd name="csX11" fmla="*/ 149610 w 152399"/>
              <a:gd name="csY11" fmla="*/ 149610 h 152399"/>
              <a:gd name="csX12" fmla="*/ 137037 w 152399"/>
              <a:gd name="csY12" fmla="*/ 150403 h 152399"/>
              <a:gd name="csX13" fmla="*/ 136140 w 152399"/>
              <a:gd name="csY13" fmla="*/ 149610 h 152399"/>
              <a:gd name="csX14" fmla="*/ 76200 w 152399"/>
              <a:gd name="csY14" fmla="*/ 89678 h 152399"/>
              <a:gd name="csX15" fmla="*/ 16260 w 152399"/>
              <a:gd name="csY15" fmla="*/ 149610 h 152399"/>
              <a:gd name="csX16" fmla="*/ 2790 w 152399"/>
              <a:gd name="csY16" fmla="*/ 149610 h 152399"/>
              <a:gd name="csX17" fmla="*/ 2790 w 152399"/>
              <a:gd name="csY17" fmla="*/ 136140 h 152399"/>
              <a:gd name="csX18" fmla="*/ 62722 w 152399"/>
              <a:gd name="csY18" fmla="*/ 76200 h 152399"/>
              <a:gd name="csX19" fmla="*/ 2790 w 152399"/>
              <a:gd name="csY19" fmla="*/ 16260 h 152399"/>
              <a:gd name="csX20" fmla="*/ 1997 w 152399"/>
              <a:gd name="csY20" fmla="*/ 3687 h 152399"/>
              <a:gd name="csX21" fmla="*/ 2790 w 152399"/>
              <a:gd name="csY21" fmla="*/ 2790 h 152399"/>
              <a:gd name="csX22" fmla="*/ 1997 w 152399"/>
              <a:gd name="csY22" fmla="*/ 3687 h 1523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52399" h="152399">
                <a:moveTo>
                  <a:pt x="1997" y="3687"/>
                </a:moveTo>
                <a:lnTo>
                  <a:pt x="2790" y="2790"/>
                </a:lnTo>
                <a:cubicBezTo>
                  <a:pt x="6223" y="-644"/>
                  <a:pt x="11626" y="-908"/>
                  <a:pt x="15363" y="1997"/>
                </a:cubicBezTo>
                <a:lnTo>
                  <a:pt x="16260" y="2790"/>
                </a:lnTo>
                <a:lnTo>
                  <a:pt x="76200" y="62722"/>
                </a:lnTo>
                <a:lnTo>
                  <a:pt x="136140" y="2790"/>
                </a:lnTo>
                <a:cubicBezTo>
                  <a:pt x="139859" y="-930"/>
                  <a:pt x="145891" y="-930"/>
                  <a:pt x="149610" y="2790"/>
                </a:cubicBezTo>
                <a:cubicBezTo>
                  <a:pt x="153330" y="6510"/>
                  <a:pt x="153330" y="12540"/>
                  <a:pt x="149610" y="16260"/>
                </a:cubicBezTo>
                <a:lnTo>
                  <a:pt x="89678" y="76200"/>
                </a:lnTo>
                <a:lnTo>
                  <a:pt x="149610" y="136140"/>
                </a:lnTo>
                <a:cubicBezTo>
                  <a:pt x="153044" y="139574"/>
                  <a:pt x="153308" y="144976"/>
                  <a:pt x="150403" y="148713"/>
                </a:cubicBezTo>
                <a:lnTo>
                  <a:pt x="149610" y="149610"/>
                </a:lnTo>
                <a:cubicBezTo>
                  <a:pt x="146176" y="153044"/>
                  <a:pt x="140774" y="153308"/>
                  <a:pt x="137037" y="150403"/>
                </a:cubicBezTo>
                <a:lnTo>
                  <a:pt x="136140" y="149610"/>
                </a:lnTo>
                <a:lnTo>
                  <a:pt x="76200" y="89678"/>
                </a:lnTo>
                <a:lnTo>
                  <a:pt x="16260" y="149610"/>
                </a:lnTo>
                <a:cubicBezTo>
                  <a:pt x="12540" y="153330"/>
                  <a:pt x="6510" y="153330"/>
                  <a:pt x="2790" y="149610"/>
                </a:cubicBezTo>
                <a:cubicBezTo>
                  <a:pt x="-930" y="145891"/>
                  <a:pt x="-930" y="139859"/>
                  <a:pt x="2790" y="136140"/>
                </a:cubicBezTo>
                <a:lnTo>
                  <a:pt x="62722" y="76200"/>
                </a:lnTo>
                <a:lnTo>
                  <a:pt x="2790" y="16260"/>
                </a:lnTo>
                <a:cubicBezTo>
                  <a:pt x="-644" y="12827"/>
                  <a:pt x="-908" y="7424"/>
                  <a:pt x="1997" y="3687"/>
                </a:cubicBezTo>
                <a:lnTo>
                  <a:pt x="2790" y="2790"/>
                </a:lnTo>
                <a:lnTo>
                  <a:pt x="1997" y="3687"/>
                </a:lnTo>
                <a:close/>
              </a:path>
            </a:pathLst>
          </a:custGeom>
          <a:solidFill>
            <a:srgbClr val="FF0000"/>
          </a:solidFill>
          <a:ln w="9525" cap="flat">
            <a:noFill/>
            <a:prstDash val="solid"/>
            <a:miter/>
          </a:ln>
        </p:spPr>
        <p:txBody>
          <a:bodyPr/>
          <a:lstStyle/>
          <a:p>
            <a:endParaRPr lang="en-IN"/>
          </a:p>
        </p:txBody>
      </p:sp>
      <p:sp>
        <p:nvSpPr>
          <p:cNvPr id="8" name="Graphic 2">
            <a:extLst>
              <a:ext uri="{FF2B5EF4-FFF2-40B4-BE49-F238E27FC236}">
                <a16:creationId xmlns:a16="http://schemas.microsoft.com/office/drawing/2014/main" id="{B5D47A15-3BF8-EA73-E479-060A0693EEF2}"/>
              </a:ext>
            </a:extLst>
          </p:cNvPr>
          <p:cNvSpPr/>
          <p:nvPr/>
        </p:nvSpPr>
        <p:spPr>
          <a:xfrm>
            <a:off x="6417628" y="5113586"/>
            <a:ext cx="152399" cy="152399"/>
          </a:xfrm>
          <a:custGeom>
            <a:avLst/>
            <a:gdLst>
              <a:gd name="csX0" fmla="*/ 1997 w 152399"/>
              <a:gd name="csY0" fmla="*/ 3687 h 152399"/>
              <a:gd name="csX1" fmla="*/ 2790 w 152399"/>
              <a:gd name="csY1" fmla="*/ 2790 h 152399"/>
              <a:gd name="csX2" fmla="*/ 15363 w 152399"/>
              <a:gd name="csY2" fmla="*/ 1997 h 152399"/>
              <a:gd name="csX3" fmla="*/ 16260 w 152399"/>
              <a:gd name="csY3" fmla="*/ 2790 h 152399"/>
              <a:gd name="csX4" fmla="*/ 76200 w 152399"/>
              <a:gd name="csY4" fmla="*/ 62722 h 152399"/>
              <a:gd name="csX5" fmla="*/ 136140 w 152399"/>
              <a:gd name="csY5" fmla="*/ 2790 h 152399"/>
              <a:gd name="csX6" fmla="*/ 149610 w 152399"/>
              <a:gd name="csY6" fmla="*/ 2790 h 152399"/>
              <a:gd name="csX7" fmla="*/ 149610 w 152399"/>
              <a:gd name="csY7" fmla="*/ 16260 h 152399"/>
              <a:gd name="csX8" fmla="*/ 89678 w 152399"/>
              <a:gd name="csY8" fmla="*/ 76200 h 152399"/>
              <a:gd name="csX9" fmla="*/ 149610 w 152399"/>
              <a:gd name="csY9" fmla="*/ 136140 h 152399"/>
              <a:gd name="csX10" fmla="*/ 150403 w 152399"/>
              <a:gd name="csY10" fmla="*/ 148713 h 152399"/>
              <a:gd name="csX11" fmla="*/ 149610 w 152399"/>
              <a:gd name="csY11" fmla="*/ 149610 h 152399"/>
              <a:gd name="csX12" fmla="*/ 137037 w 152399"/>
              <a:gd name="csY12" fmla="*/ 150403 h 152399"/>
              <a:gd name="csX13" fmla="*/ 136140 w 152399"/>
              <a:gd name="csY13" fmla="*/ 149610 h 152399"/>
              <a:gd name="csX14" fmla="*/ 76200 w 152399"/>
              <a:gd name="csY14" fmla="*/ 89678 h 152399"/>
              <a:gd name="csX15" fmla="*/ 16260 w 152399"/>
              <a:gd name="csY15" fmla="*/ 149610 h 152399"/>
              <a:gd name="csX16" fmla="*/ 2790 w 152399"/>
              <a:gd name="csY16" fmla="*/ 149610 h 152399"/>
              <a:gd name="csX17" fmla="*/ 2790 w 152399"/>
              <a:gd name="csY17" fmla="*/ 136140 h 152399"/>
              <a:gd name="csX18" fmla="*/ 62722 w 152399"/>
              <a:gd name="csY18" fmla="*/ 76200 h 152399"/>
              <a:gd name="csX19" fmla="*/ 2790 w 152399"/>
              <a:gd name="csY19" fmla="*/ 16260 h 152399"/>
              <a:gd name="csX20" fmla="*/ 1997 w 152399"/>
              <a:gd name="csY20" fmla="*/ 3687 h 152399"/>
              <a:gd name="csX21" fmla="*/ 2790 w 152399"/>
              <a:gd name="csY21" fmla="*/ 2790 h 152399"/>
              <a:gd name="csX22" fmla="*/ 1997 w 152399"/>
              <a:gd name="csY22" fmla="*/ 3687 h 1523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52399" h="152399">
                <a:moveTo>
                  <a:pt x="1997" y="3687"/>
                </a:moveTo>
                <a:lnTo>
                  <a:pt x="2790" y="2790"/>
                </a:lnTo>
                <a:cubicBezTo>
                  <a:pt x="6223" y="-644"/>
                  <a:pt x="11626" y="-908"/>
                  <a:pt x="15363" y="1997"/>
                </a:cubicBezTo>
                <a:lnTo>
                  <a:pt x="16260" y="2790"/>
                </a:lnTo>
                <a:lnTo>
                  <a:pt x="76200" y="62722"/>
                </a:lnTo>
                <a:lnTo>
                  <a:pt x="136140" y="2790"/>
                </a:lnTo>
                <a:cubicBezTo>
                  <a:pt x="139859" y="-930"/>
                  <a:pt x="145891" y="-930"/>
                  <a:pt x="149610" y="2790"/>
                </a:cubicBezTo>
                <a:cubicBezTo>
                  <a:pt x="153330" y="6510"/>
                  <a:pt x="153330" y="12540"/>
                  <a:pt x="149610" y="16260"/>
                </a:cubicBezTo>
                <a:lnTo>
                  <a:pt x="89678" y="76200"/>
                </a:lnTo>
                <a:lnTo>
                  <a:pt x="149610" y="136140"/>
                </a:lnTo>
                <a:cubicBezTo>
                  <a:pt x="153044" y="139574"/>
                  <a:pt x="153308" y="144976"/>
                  <a:pt x="150403" y="148713"/>
                </a:cubicBezTo>
                <a:lnTo>
                  <a:pt x="149610" y="149610"/>
                </a:lnTo>
                <a:cubicBezTo>
                  <a:pt x="146176" y="153044"/>
                  <a:pt x="140774" y="153308"/>
                  <a:pt x="137037" y="150403"/>
                </a:cubicBezTo>
                <a:lnTo>
                  <a:pt x="136140" y="149610"/>
                </a:lnTo>
                <a:lnTo>
                  <a:pt x="76200" y="89678"/>
                </a:lnTo>
                <a:lnTo>
                  <a:pt x="16260" y="149610"/>
                </a:lnTo>
                <a:cubicBezTo>
                  <a:pt x="12540" y="153330"/>
                  <a:pt x="6510" y="153330"/>
                  <a:pt x="2790" y="149610"/>
                </a:cubicBezTo>
                <a:cubicBezTo>
                  <a:pt x="-930" y="145891"/>
                  <a:pt x="-930" y="139859"/>
                  <a:pt x="2790" y="136140"/>
                </a:cubicBezTo>
                <a:lnTo>
                  <a:pt x="62722" y="76200"/>
                </a:lnTo>
                <a:lnTo>
                  <a:pt x="2790" y="16260"/>
                </a:lnTo>
                <a:cubicBezTo>
                  <a:pt x="-644" y="12827"/>
                  <a:pt x="-908" y="7424"/>
                  <a:pt x="1997" y="3687"/>
                </a:cubicBezTo>
                <a:lnTo>
                  <a:pt x="2790" y="2790"/>
                </a:lnTo>
                <a:lnTo>
                  <a:pt x="1997" y="3687"/>
                </a:lnTo>
                <a:close/>
              </a:path>
            </a:pathLst>
          </a:custGeom>
          <a:solidFill>
            <a:srgbClr val="FF0000"/>
          </a:solidFill>
          <a:ln w="9525" cap="flat">
            <a:noFill/>
            <a:prstDash val="solid"/>
            <a:miter/>
          </a:ln>
        </p:spPr>
        <p:txBody>
          <a:bodyPr/>
          <a:lstStyle/>
          <a:p>
            <a:endParaRPr lang="en-IN"/>
          </a:p>
        </p:txBody>
      </p:sp>
    </p:spTree>
    <p:extLst>
      <p:ext uri="{BB962C8B-B14F-4D97-AF65-F5344CB8AC3E}">
        <p14:creationId xmlns:p14="http://schemas.microsoft.com/office/powerpoint/2010/main" val="152058639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43" name="Title 42">
            <a:extLst>
              <a:ext uri="{FF2B5EF4-FFF2-40B4-BE49-F238E27FC236}">
                <a16:creationId xmlns:a16="http://schemas.microsoft.com/office/drawing/2014/main" id="{550DEF39-A73E-426D-02CC-CFE2D0630AB2}"/>
              </a:ext>
            </a:extLst>
          </p:cNvPr>
          <p:cNvSpPr>
            <a:spLocks noGrp="1"/>
          </p:cNvSpPr>
          <p:nvPr>
            <p:ph type="title"/>
          </p:nvPr>
        </p:nvSpPr>
        <p:spPr/>
        <p:txBody>
          <a:bodyPr/>
          <a:lstStyle/>
          <a:p>
            <a:r>
              <a:rPr lang="en-US"/>
              <a:t>The Agent Observability Process</a:t>
            </a:r>
          </a:p>
        </p:txBody>
      </p:sp>
      <p:sp>
        <p:nvSpPr>
          <p:cNvPr id="32" name="Text 156">
            <a:extLst>
              <a:ext uri="{FF2B5EF4-FFF2-40B4-BE49-F238E27FC236}">
                <a16:creationId xmlns:a16="http://schemas.microsoft.com/office/drawing/2014/main" id="{39C925FB-2A40-E323-91B8-631D23F6A3FC}"/>
              </a:ext>
            </a:extLst>
          </p:cNvPr>
          <p:cNvSpPr/>
          <p:nvPr/>
        </p:nvSpPr>
        <p:spPr>
          <a:xfrm>
            <a:off x="2182018" y="4073914"/>
            <a:ext cx="7827963" cy="246221"/>
          </a:xfrm>
          <a:prstGeom prst="rect">
            <a:avLst/>
          </a:prstGeom>
          <a:noFill/>
          <a:ln/>
        </p:spPr>
        <p:txBody>
          <a:bodyPr wrap="square" lIns="182880" tIns="0" rIns="0" bIns="0" rtlCol="0" anchor="ctr">
            <a:spAutoFit/>
          </a:bodyPr>
          <a:lstStyle/>
          <a:p>
            <a:pPr indent="0" algn="ctr">
              <a:buNone/>
            </a:pPr>
            <a:r>
              <a:rPr lang="en-US" sz="1600">
                <a:solidFill>
                  <a:schemeClr val="accent4"/>
                </a:solidFill>
                <a:latin typeface="Segoe Sans Display Semibold" pitchFamily="2" charset="0"/>
                <a:cs typeface="Segoe Sans Display Semibold" pitchFamily="2" charset="0"/>
              </a:rPr>
              <a:t>Discover → Evaluate → Monitor</a:t>
            </a:r>
          </a:p>
        </p:txBody>
      </p:sp>
      <p:sp>
        <p:nvSpPr>
          <p:cNvPr id="34" name="Text 157">
            <a:extLst>
              <a:ext uri="{FF2B5EF4-FFF2-40B4-BE49-F238E27FC236}">
                <a16:creationId xmlns:a16="http://schemas.microsoft.com/office/drawing/2014/main" id="{9E18DBE2-D181-5BD4-4D61-4F7F10A4CA29}"/>
              </a:ext>
            </a:extLst>
          </p:cNvPr>
          <p:cNvSpPr/>
          <p:nvPr/>
        </p:nvSpPr>
        <p:spPr>
          <a:xfrm>
            <a:off x="1622444" y="4614210"/>
            <a:ext cx="8947113" cy="215444"/>
          </a:xfrm>
          <a:prstGeom prst="rect">
            <a:avLst/>
          </a:prstGeom>
          <a:noFill/>
          <a:ln/>
        </p:spPr>
        <p:txBody>
          <a:bodyPr wrap="square" lIns="182880" tIns="0" rIns="0" bIns="0" rtlCol="0" anchor="ctr">
            <a:spAutoFit/>
          </a:bodyPr>
          <a:lstStyle/>
          <a:p>
            <a:pPr marL="0" indent="0" algn="ctr">
              <a:buNone/>
            </a:pPr>
            <a:r>
              <a:rPr lang="en-US" sz="1400" i="1">
                <a:solidFill>
                  <a:schemeClr val="bg1"/>
                </a:solidFill>
                <a:ea typeface="Segoe UI" pitchFamily="34" charset="-122"/>
                <a:cs typeface="Segoe UI" pitchFamily="34" charset="-120"/>
              </a:rPr>
              <a:t>Three steps that run continuously — find every agent, decide what needs attention, and watch as they change.</a:t>
            </a:r>
          </a:p>
        </p:txBody>
      </p:sp>
      <p:sp>
        <p:nvSpPr>
          <p:cNvPr id="36" name="Text Placeholder 152">
            <a:extLst>
              <a:ext uri="{FF2B5EF4-FFF2-40B4-BE49-F238E27FC236}">
                <a16:creationId xmlns:a16="http://schemas.microsoft.com/office/drawing/2014/main" id="{B355DC8B-CD34-9ACC-8A61-967F545DCA04}"/>
              </a:ext>
            </a:extLst>
          </p:cNvPr>
          <p:cNvSpPr txBox="1">
            <a:spLocks/>
          </p:cNvSpPr>
          <p:nvPr/>
        </p:nvSpPr>
        <p:spPr>
          <a:xfrm>
            <a:off x="586740" y="257628"/>
            <a:ext cx="11018520" cy="307777"/>
          </a:xfrm>
          <a:prstGeom prst="rect">
            <a:avLst/>
          </a:prstGeom>
        </p:spPr>
        <p:txBody>
          <a:bodyPr lIns="182880" tIns="45720" rIns="91440" bIns="45720">
            <a:spAutoFit/>
          </a:bodyPr>
          <a:lstStyle>
            <a:lvl1pPr marL="0" indent="0" algn="l" defTabSz="914400" rtl="0" eaLnBrk="1" latinLnBrk="0" hangingPunct="1">
              <a:lnSpc>
                <a:spcPct val="90000"/>
              </a:lnSpc>
              <a:spcBef>
                <a:spcPts val="1000"/>
              </a:spcBef>
              <a:buFontTx/>
              <a:buNone/>
              <a:tabLst/>
              <a:defRPr lang="en-US" sz="2800" kern="1200" spc="0" baseline="0" smtClean="0">
                <a:solidFill>
                  <a:srgbClr val="3C3C3C"/>
                </a:solidFill>
                <a:latin typeface="+mn-lt"/>
                <a:ea typeface="+mn-ea"/>
                <a:cs typeface="Segoe Sans Display" pitchFamily="2" charset="0"/>
              </a:defRPr>
            </a:lvl1pPr>
            <a:lvl2pPr marL="238125" indent="-238125" algn="l" defTabSz="914400" rtl="0" eaLnBrk="1" latinLnBrk="0" hangingPunct="1">
              <a:lnSpc>
                <a:spcPct val="90000"/>
              </a:lnSpc>
              <a:spcBef>
                <a:spcPts val="500"/>
              </a:spcBef>
              <a:buFont typeface="Arial" panose="020B0604020202020204" pitchFamily="34" charset="0"/>
              <a:buChar char="•"/>
              <a:tabLst/>
              <a:defRPr lang="en-US" sz="2000" kern="1200" spc="0" baseline="0" smtClean="0">
                <a:solidFill>
                  <a:srgbClr val="3C3C3C"/>
                </a:solidFill>
                <a:latin typeface="+mn-lt"/>
                <a:ea typeface="+mn-ea"/>
                <a:cs typeface="Segoe Sans Display" pitchFamily="2" charset="0"/>
              </a:defRPr>
            </a:lvl2pPr>
            <a:lvl3pPr marL="490538" indent="-231775" algn="l" defTabSz="914400" rtl="0" eaLnBrk="1" latinLnBrk="0" hangingPunct="1">
              <a:lnSpc>
                <a:spcPct val="90000"/>
              </a:lnSpc>
              <a:spcBef>
                <a:spcPts val="500"/>
              </a:spcBef>
              <a:buFont typeface="Arial" panose="020B0604020202020204" pitchFamily="34" charset="0"/>
              <a:buChar char="•"/>
              <a:tabLst/>
              <a:defRPr lang="en-US" sz="1600" kern="1200" spc="0" baseline="0" smtClean="0">
                <a:solidFill>
                  <a:srgbClr val="3C3C3C"/>
                </a:solidFill>
                <a:latin typeface="+mn-lt"/>
                <a:ea typeface="+mn-ea"/>
                <a:cs typeface="Segoe Sans Display" pitchFamily="2" charset="0"/>
              </a:defRPr>
            </a:lvl3pPr>
            <a:lvl4pPr marL="757238" indent="-231775" algn="l" defTabSz="914400" rtl="0" eaLnBrk="1" latinLnBrk="0" hangingPunct="1">
              <a:lnSpc>
                <a:spcPct val="90000"/>
              </a:lnSpc>
              <a:spcBef>
                <a:spcPts val="500"/>
              </a:spcBef>
              <a:buFont typeface="Arial" panose="020B0604020202020204" pitchFamily="34" charset="0"/>
              <a:buChar char="•"/>
              <a:tabLst/>
              <a:defRPr lang="en-US" sz="1400" kern="1200" spc="0" baseline="0" smtClean="0">
                <a:solidFill>
                  <a:srgbClr val="3C3C3C"/>
                </a:solidFill>
                <a:latin typeface="+mn-lt"/>
                <a:ea typeface="+mn-ea"/>
                <a:cs typeface="Segoe Sans Display" pitchFamily="2" charset="0"/>
              </a:defRPr>
            </a:lvl4pPr>
            <a:lvl5pPr marL="1023938" indent="-233363" algn="l" defTabSz="914400" rtl="0" eaLnBrk="1" latinLnBrk="0" hangingPunct="1">
              <a:lnSpc>
                <a:spcPct val="90000"/>
              </a:lnSpc>
              <a:spcBef>
                <a:spcPts val="500"/>
              </a:spcBef>
              <a:buFont typeface="Arial" panose="020B0604020202020204" pitchFamily="34" charset="0"/>
              <a:buChar char="•"/>
              <a:tabLst/>
              <a:defRPr lang="en-US" sz="1400" kern="1200" spc="0" baseline="0">
                <a:solidFill>
                  <a:srgbClr val="3C3C3C"/>
                </a:solidFill>
                <a:latin typeface="+mn-lt"/>
                <a:ea typeface="+mn-ea"/>
                <a:cs typeface="Segoe Sans Display"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32742">
              <a:lnSpc>
                <a:spcPct val="100000"/>
              </a:lnSpc>
              <a:spcBef>
                <a:spcPct val="20000"/>
              </a:spcBef>
              <a:buSzPct val="90000"/>
              <a:defRPr/>
            </a:pPr>
            <a:r>
              <a:rPr lang="en-US" sz="1400">
                <a:solidFill>
                  <a:schemeClr val="accent1">
                    <a:lumMod val="20000"/>
                    <a:lumOff val="80000"/>
                  </a:schemeClr>
                </a:solidFill>
                <a:latin typeface="Segoe Sans Display Semibold" pitchFamily="2" charset="0"/>
                <a:cs typeface="Segoe Sans Display Semibold" pitchFamily="2" charset="0"/>
              </a:rPr>
              <a:t>PART 3  · HOW TO RUN THE AGENT OBSERVABILITY PROCESS</a:t>
            </a:r>
          </a:p>
        </p:txBody>
      </p:sp>
      <p:sp>
        <p:nvSpPr>
          <p:cNvPr id="38" name="Text 159">
            <a:extLst>
              <a:ext uri="{FF2B5EF4-FFF2-40B4-BE49-F238E27FC236}">
                <a16:creationId xmlns:a16="http://schemas.microsoft.com/office/drawing/2014/main" id="{4EAEB627-B42C-5C62-326C-B91C62B23532}"/>
              </a:ext>
            </a:extLst>
          </p:cNvPr>
          <p:cNvSpPr/>
          <p:nvPr/>
        </p:nvSpPr>
        <p:spPr>
          <a:xfrm>
            <a:off x="4617067" y="6172404"/>
            <a:ext cx="2957866" cy="138499"/>
          </a:xfrm>
          <a:prstGeom prst="rect">
            <a:avLst/>
          </a:prstGeom>
          <a:noFill/>
          <a:ln/>
        </p:spPr>
        <p:txBody>
          <a:bodyPr wrap="square" lIns="0" tIns="0" rIns="0" bIns="0" rtlCol="0" anchor="ctr">
            <a:spAutoFit/>
          </a:bodyPr>
          <a:lstStyle/>
          <a:p>
            <a:pPr algn="ctr"/>
            <a:r>
              <a:rPr lang="en-US" sz="900" b="1" kern="0">
                <a:solidFill>
                  <a:schemeClr val="accent1">
                    <a:lumMod val="20000"/>
                    <a:lumOff val="80000"/>
                  </a:schemeClr>
                </a:solidFill>
                <a:latin typeface="+mj-lt"/>
                <a:ea typeface="Segoe UI" pitchFamily="34" charset="-122"/>
                <a:cs typeface="Segoe UI"/>
              </a:rPr>
              <a:t>THE PROCESS</a:t>
            </a:r>
          </a:p>
        </p:txBody>
      </p:sp>
      <p:pic>
        <p:nvPicPr>
          <p:cNvPr id="46" name="Picture 45">
            <a:extLst>
              <a:ext uri="{FF2B5EF4-FFF2-40B4-BE49-F238E27FC236}">
                <a16:creationId xmlns:a16="http://schemas.microsoft.com/office/drawing/2014/main" id="{F7C476F0-4EC8-D6C0-B3A0-FD15F37947AD}"/>
              </a:ext>
            </a:extLst>
          </p:cNvPr>
          <p:cNvPicPr>
            <a:picLocks noChangeAspect="1"/>
          </p:cNvPicPr>
          <p:nvPr/>
        </p:nvPicPr>
        <p:blipFill>
          <a:blip r:embed="rId3"/>
          <a:stretch>
            <a:fillRect/>
          </a:stretch>
        </p:blipFill>
        <p:spPr>
          <a:xfrm>
            <a:off x="1171575" y="1538136"/>
            <a:ext cx="9848850" cy="1085306"/>
          </a:xfrm>
          <a:prstGeom prst="rect">
            <a:avLst/>
          </a:prstGeom>
        </p:spPr>
      </p:pic>
    </p:spTree>
    <p:extLst>
      <p:ext uri="{BB962C8B-B14F-4D97-AF65-F5344CB8AC3E}">
        <p14:creationId xmlns:p14="http://schemas.microsoft.com/office/powerpoint/2010/main" val="3565264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57" name="Graphic 27">
            <a:extLst>
              <a:ext uri="{FF2B5EF4-FFF2-40B4-BE49-F238E27FC236}">
                <a16:creationId xmlns:a16="http://schemas.microsoft.com/office/drawing/2014/main" id="{A4ABCC64-3314-508B-4B38-16C597859664}"/>
              </a:ext>
            </a:extLst>
          </p:cNvPr>
          <p:cNvPicPr>
            <a:picLocks noChangeAspect="1"/>
          </p:cNvPicPr>
          <p:nvPr/>
        </p:nvPicPr>
        <p:blipFill>
          <a:blip r:embed="rId3"/>
          <a:srcRect l="6591" t="8839" r="6588" b="8836"/>
          <a:stretch>
            <a:fillRect/>
          </a:stretch>
        </p:blipFill>
        <p:spPr>
          <a:xfrm>
            <a:off x="-22085" y="2334836"/>
            <a:ext cx="1500223" cy="1422521"/>
          </a:xfrm>
          <a:custGeom>
            <a:avLst/>
            <a:gdLst>
              <a:gd name="csX0" fmla="*/ -224 w 1934501"/>
              <a:gd name="csY0" fmla="*/ -224 h 1934501"/>
              <a:gd name="csX1" fmla="*/ 1934277 w 1934501"/>
              <a:gd name="csY1" fmla="*/ -224 h 1934501"/>
              <a:gd name="csX2" fmla="*/ 1934277 w 1934501"/>
              <a:gd name="csY2" fmla="*/ 1934277 h 1934501"/>
              <a:gd name="csX3" fmla="*/ -224 w 1934501"/>
              <a:gd name="csY3" fmla="*/ 1934277 h 1934501"/>
            </a:gdLst>
            <a:ahLst/>
            <a:cxnLst>
              <a:cxn ang="0">
                <a:pos x="csX0" y="csY0"/>
              </a:cxn>
              <a:cxn ang="0">
                <a:pos x="csX1" y="csY1"/>
              </a:cxn>
              <a:cxn ang="0">
                <a:pos x="csX2" y="csY2"/>
              </a:cxn>
              <a:cxn ang="0">
                <a:pos x="csX3" y="csY3"/>
              </a:cxn>
            </a:cxnLst>
            <a:rect l="l" t="t" r="r" b="b"/>
            <a:pathLst>
              <a:path w="1934501" h="1934501">
                <a:moveTo>
                  <a:pt x="-224" y="-224"/>
                </a:moveTo>
                <a:lnTo>
                  <a:pt x="1934277" y="-224"/>
                </a:lnTo>
                <a:lnTo>
                  <a:pt x="1934277" y="1934277"/>
                </a:lnTo>
                <a:lnTo>
                  <a:pt x="-224" y="1934277"/>
                </a:lnTo>
                <a:close/>
              </a:path>
            </a:pathLst>
          </a:custGeom>
        </p:spPr>
      </p:pic>
      <p:sp>
        <p:nvSpPr>
          <p:cNvPr id="83" name="Rectangle: Rounded Corners 9">
            <a:extLst>
              <a:ext uri="{FF2B5EF4-FFF2-40B4-BE49-F238E27FC236}">
                <a16:creationId xmlns:a16="http://schemas.microsoft.com/office/drawing/2014/main" id="{E04BD6BF-99EB-293E-0272-0F23EB302202}"/>
              </a:ext>
            </a:extLst>
          </p:cNvPr>
          <p:cNvSpPr>
            <a:spLocks/>
          </p:cNvSpPr>
          <p:nvPr/>
        </p:nvSpPr>
        <p:spPr>
          <a:xfrm flipH="1">
            <a:off x="571500" y="2026067"/>
            <a:ext cx="3591560" cy="3431375"/>
          </a:xfrm>
          <a:prstGeom prst="round2SameRect">
            <a:avLst>
              <a:gd name="adj1" fmla="val 5250"/>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81" name="Rounded Rectangle 2">
            <a:extLst>
              <a:ext uri="{FF2B5EF4-FFF2-40B4-BE49-F238E27FC236}">
                <a16:creationId xmlns:a16="http://schemas.microsoft.com/office/drawing/2014/main" id="{0073962D-B39E-A087-4D87-11CED090D632}"/>
              </a:ext>
            </a:extLst>
          </p:cNvPr>
          <p:cNvSpPr/>
          <p:nvPr/>
        </p:nvSpPr>
        <p:spPr bwMode="auto">
          <a:xfrm>
            <a:off x="564515" y="5742322"/>
            <a:ext cx="2901100" cy="530352"/>
          </a:xfrm>
          <a:prstGeom prst="roundRect">
            <a:avLst>
              <a:gd name="adj" fmla="val 10856"/>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endParaRPr>
          </a:p>
        </p:txBody>
      </p:sp>
      <p:sp>
        <p:nvSpPr>
          <p:cNvPr id="42" name="Title 41">
            <a:extLst>
              <a:ext uri="{FF2B5EF4-FFF2-40B4-BE49-F238E27FC236}">
                <a16:creationId xmlns:a16="http://schemas.microsoft.com/office/drawing/2014/main" id="{C08AD1D9-182E-E730-C182-9C3D634A33BA}"/>
              </a:ext>
            </a:extLst>
          </p:cNvPr>
          <p:cNvSpPr>
            <a:spLocks noGrp="1"/>
          </p:cNvSpPr>
          <p:nvPr>
            <p:ph type="title"/>
          </p:nvPr>
        </p:nvSpPr>
        <p:spPr>
          <a:xfrm>
            <a:off x="588962" y="448020"/>
            <a:ext cx="11582150" cy="535531"/>
          </a:xfrm>
        </p:spPr>
        <p:txBody>
          <a:bodyPr wrap="square">
            <a:spAutoFit/>
          </a:bodyPr>
          <a:lstStyle/>
          <a:p>
            <a:r>
              <a:rPr lang="en-US">
                <a:cs typeface="Segoe Sans Display"/>
              </a:rPr>
              <a:t>The agent observability process: </a:t>
            </a:r>
            <a:r>
              <a:rPr lang="en-US">
                <a:solidFill>
                  <a:schemeClr val="accent1"/>
                </a:solidFill>
                <a:cs typeface="Segoe Sans Display"/>
              </a:rPr>
              <a:t>Discover</a:t>
            </a:r>
            <a:r>
              <a:rPr lang="en-US">
                <a:cs typeface="Segoe Sans Display"/>
              </a:rPr>
              <a:t> </a:t>
            </a:r>
            <a:r>
              <a:rPr lang="en-US">
                <a:cs typeface="Segoe Sans Display"/>
                <a:sym typeface="Wingdings" panose="05000000000000000000" pitchFamily="2" charset="2"/>
              </a:rPr>
              <a:t></a:t>
            </a:r>
            <a:r>
              <a:rPr lang="en-US">
                <a:cs typeface="Segoe Sans Display"/>
              </a:rPr>
              <a:t> </a:t>
            </a:r>
            <a:r>
              <a:rPr lang="en-US">
                <a:solidFill>
                  <a:schemeClr val="accent2">
                    <a:lumMod val="75000"/>
                  </a:schemeClr>
                </a:solidFill>
                <a:cs typeface="Segoe Sans Display"/>
              </a:rPr>
              <a:t>Evaluate</a:t>
            </a:r>
            <a:r>
              <a:rPr lang="en-US">
                <a:cs typeface="Segoe Sans Display"/>
              </a:rPr>
              <a:t> </a:t>
            </a:r>
            <a:r>
              <a:rPr lang="en-US">
                <a:cs typeface="Segoe Sans Display"/>
                <a:sym typeface="Wingdings" panose="05000000000000000000" pitchFamily="2" charset="2"/>
              </a:rPr>
              <a:t></a:t>
            </a:r>
            <a:r>
              <a:rPr lang="en-US">
                <a:cs typeface="Segoe Sans Display"/>
              </a:rPr>
              <a:t> </a:t>
            </a:r>
            <a:r>
              <a:rPr lang="en-US">
                <a:solidFill>
                  <a:schemeClr val="accent3">
                    <a:lumMod val="75000"/>
                  </a:schemeClr>
                </a:solidFill>
                <a:cs typeface="Segoe Sans Display"/>
              </a:rPr>
              <a:t>Monitor</a:t>
            </a:r>
            <a:endParaRPr lang="en-IN">
              <a:solidFill>
                <a:schemeClr val="accent3">
                  <a:lumMod val="75000"/>
                </a:schemeClr>
              </a:solidFill>
              <a:cs typeface="Segoe Sans Display"/>
            </a:endParaRPr>
          </a:p>
        </p:txBody>
      </p:sp>
      <p:sp>
        <p:nvSpPr>
          <p:cNvPr id="43" name="Text Placeholder 42">
            <a:extLst>
              <a:ext uri="{FF2B5EF4-FFF2-40B4-BE49-F238E27FC236}">
                <a16:creationId xmlns:a16="http://schemas.microsoft.com/office/drawing/2014/main" id="{EFAD9ED8-BFFE-2170-D236-3B022168B65E}"/>
              </a:ext>
            </a:extLst>
          </p:cNvPr>
          <p:cNvSpPr>
            <a:spLocks noGrp="1"/>
          </p:cNvSpPr>
          <p:nvPr>
            <p:ph type="body" sz="quarter" idx="11"/>
          </p:nvPr>
        </p:nvSpPr>
        <p:spPr>
          <a:xfrm>
            <a:off x="584200" y="292100"/>
            <a:ext cx="11018520" cy="153888"/>
          </a:xfrm>
        </p:spPr>
        <p:txBody>
          <a:bodyPr/>
          <a:lstStyle/>
          <a:p>
            <a:r>
              <a:rPr lang="en-US"/>
              <a:t>Part 3 · How to run the agent observability process</a:t>
            </a:r>
          </a:p>
        </p:txBody>
      </p:sp>
      <p:sp>
        <p:nvSpPr>
          <p:cNvPr id="45" name="Rectangle 44">
            <a:extLst>
              <a:ext uri="{FF2B5EF4-FFF2-40B4-BE49-F238E27FC236}">
                <a16:creationId xmlns:a16="http://schemas.microsoft.com/office/drawing/2014/main" id="{6C1295AF-E244-6E5E-3798-CDE60C907481}"/>
              </a:ext>
            </a:extLst>
          </p:cNvPr>
          <p:cNvSpPr/>
          <p:nvPr/>
        </p:nvSpPr>
        <p:spPr bwMode="auto">
          <a:xfrm>
            <a:off x="588263" y="1143218"/>
            <a:ext cx="11001757" cy="73866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kumimoji="0" lang="en-US" sz="1600" b="0" i="0" u="none" strike="noStrike" kern="1200" cap="none" normalizeH="0" baseline="0" noProof="0">
                <a:ln>
                  <a:noFill/>
                </a:ln>
                <a:solidFill>
                  <a:schemeClr val="tx1"/>
                </a:solidFill>
                <a:effectLst/>
                <a:uLnTx/>
                <a:uFillTx/>
                <a:ea typeface="+mn-ea"/>
                <a:cs typeface="+mn-cs"/>
              </a:rPr>
              <a:t>Read the three steps left to right. Each card shows what your team does (ACTIVITIES) and what you get (BENEFITS). The wide arrow underneath is the part people miss: Monitor keeps finding new and changed agents, so the work loops straight back into Discover and the inventory never goes stale.</a:t>
            </a:r>
          </a:p>
        </p:txBody>
      </p:sp>
      <p:pic>
        <p:nvPicPr>
          <p:cNvPr id="49" name="Graphic 27">
            <a:extLst>
              <a:ext uri="{FF2B5EF4-FFF2-40B4-BE49-F238E27FC236}">
                <a16:creationId xmlns:a16="http://schemas.microsoft.com/office/drawing/2014/main" id="{51C98C70-4488-6D31-70D2-6E08E38C6FD9}"/>
              </a:ext>
            </a:extLst>
          </p:cNvPr>
          <p:cNvPicPr>
            <a:picLocks noChangeAspect="1"/>
          </p:cNvPicPr>
          <p:nvPr/>
        </p:nvPicPr>
        <p:blipFill>
          <a:blip r:embed="rId3"/>
          <a:srcRect l="6591" t="8839" r="6588" b="8836"/>
          <a:stretch>
            <a:fillRect/>
          </a:stretch>
        </p:blipFill>
        <p:spPr>
          <a:xfrm>
            <a:off x="10977068" y="4547717"/>
            <a:ext cx="1500223" cy="1422521"/>
          </a:xfrm>
          <a:custGeom>
            <a:avLst/>
            <a:gdLst>
              <a:gd name="csX0" fmla="*/ -224 w 1934501"/>
              <a:gd name="csY0" fmla="*/ -224 h 1934501"/>
              <a:gd name="csX1" fmla="*/ 1934277 w 1934501"/>
              <a:gd name="csY1" fmla="*/ -224 h 1934501"/>
              <a:gd name="csX2" fmla="*/ 1934277 w 1934501"/>
              <a:gd name="csY2" fmla="*/ 1934277 h 1934501"/>
              <a:gd name="csX3" fmla="*/ -224 w 1934501"/>
              <a:gd name="csY3" fmla="*/ 1934277 h 1934501"/>
            </a:gdLst>
            <a:ahLst/>
            <a:cxnLst>
              <a:cxn ang="0">
                <a:pos x="csX0" y="csY0"/>
              </a:cxn>
              <a:cxn ang="0">
                <a:pos x="csX1" y="csY1"/>
              </a:cxn>
              <a:cxn ang="0">
                <a:pos x="csX2" y="csY2"/>
              </a:cxn>
              <a:cxn ang="0">
                <a:pos x="csX3" y="csY3"/>
              </a:cxn>
            </a:cxnLst>
            <a:rect l="l" t="t" r="r" b="b"/>
            <a:pathLst>
              <a:path w="1934501" h="1934501">
                <a:moveTo>
                  <a:pt x="-224" y="-224"/>
                </a:moveTo>
                <a:lnTo>
                  <a:pt x="1934277" y="-224"/>
                </a:lnTo>
                <a:lnTo>
                  <a:pt x="1934277" y="1934277"/>
                </a:lnTo>
                <a:lnTo>
                  <a:pt x="-224" y="1934277"/>
                </a:lnTo>
                <a:close/>
              </a:path>
            </a:pathLst>
          </a:custGeom>
        </p:spPr>
      </p:pic>
      <p:sp>
        <p:nvSpPr>
          <p:cNvPr id="58" name="Rectangle: Rounded Corners 9">
            <a:extLst>
              <a:ext uri="{FF2B5EF4-FFF2-40B4-BE49-F238E27FC236}">
                <a16:creationId xmlns:a16="http://schemas.microsoft.com/office/drawing/2014/main" id="{9A15985A-89D5-58D3-0CA5-3A8477B495B0}"/>
              </a:ext>
            </a:extLst>
          </p:cNvPr>
          <p:cNvSpPr>
            <a:spLocks/>
          </p:cNvSpPr>
          <p:nvPr/>
        </p:nvSpPr>
        <p:spPr>
          <a:xfrm flipH="1">
            <a:off x="4300220" y="2026067"/>
            <a:ext cx="3591560" cy="3431375"/>
          </a:xfrm>
          <a:prstGeom prst="round2SameRect">
            <a:avLst>
              <a:gd name="adj1" fmla="val 5250"/>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59" name="Rounded Rectangle 2">
            <a:extLst>
              <a:ext uri="{FF2B5EF4-FFF2-40B4-BE49-F238E27FC236}">
                <a16:creationId xmlns:a16="http://schemas.microsoft.com/office/drawing/2014/main" id="{0D67ADBA-6DB2-9B43-7405-357DC41DEDE9}"/>
              </a:ext>
            </a:extLst>
          </p:cNvPr>
          <p:cNvSpPr/>
          <p:nvPr/>
        </p:nvSpPr>
        <p:spPr bwMode="auto">
          <a:xfrm>
            <a:off x="4409948" y="2135796"/>
            <a:ext cx="3372104" cy="452489"/>
          </a:xfrm>
          <a:prstGeom prst="roundRect">
            <a:avLst>
              <a:gd name="adj" fmla="val 16244"/>
            </a:avLst>
          </a:prstGeom>
          <a:solidFill>
            <a:schemeClr val="accent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spcAft>
                <a:spcPts val="600"/>
              </a:spcAft>
            </a:pPr>
            <a:r>
              <a:rPr lang="en-US" sz="1600">
                <a:solidFill>
                  <a:schemeClr val="tx1"/>
                </a:solidFill>
                <a:latin typeface="Segoe Sans Display Semibold" pitchFamily="2" charset="0"/>
                <a:cs typeface="Segoe Sans Display Semibold" pitchFamily="2" charset="0"/>
              </a:rPr>
              <a:t>Evaluate </a:t>
            </a:r>
          </a:p>
        </p:txBody>
      </p:sp>
      <p:sp>
        <p:nvSpPr>
          <p:cNvPr id="61" name="Rectangle: Rounded Corners 9">
            <a:extLst>
              <a:ext uri="{FF2B5EF4-FFF2-40B4-BE49-F238E27FC236}">
                <a16:creationId xmlns:a16="http://schemas.microsoft.com/office/drawing/2014/main" id="{FD7E7F14-724B-9DD9-616C-DBEDE2B24ED6}"/>
              </a:ext>
            </a:extLst>
          </p:cNvPr>
          <p:cNvSpPr>
            <a:spLocks/>
          </p:cNvSpPr>
          <p:nvPr/>
        </p:nvSpPr>
        <p:spPr>
          <a:xfrm flipH="1">
            <a:off x="8028939" y="2026067"/>
            <a:ext cx="3591560" cy="3431375"/>
          </a:xfrm>
          <a:prstGeom prst="round2SameRect">
            <a:avLst>
              <a:gd name="adj1" fmla="val 5250"/>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62" name="Rounded Rectangle 2">
            <a:extLst>
              <a:ext uri="{FF2B5EF4-FFF2-40B4-BE49-F238E27FC236}">
                <a16:creationId xmlns:a16="http://schemas.microsoft.com/office/drawing/2014/main" id="{A3CCD511-9584-213F-1E78-D95C59C62C46}"/>
              </a:ext>
            </a:extLst>
          </p:cNvPr>
          <p:cNvSpPr/>
          <p:nvPr/>
        </p:nvSpPr>
        <p:spPr bwMode="auto">
          <a:xfrm>
            <a:off x="8138667" y="2135796"/>
            <a:ext cx="3372104" cy="452489"/>
          </a:xfrm>
          <a:prstGeom prst="roundRect">
            <a:avLst>
              <a:gd name="adj" fmla="val 16244"/>
            </a:avLst>
          </a:prstGeom>
          <a:solidFill>
            <a:schemeClr val="accent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spcAft>
                <a:spcPts val="600"/>
              </a:spcAft>
            </a:pPr>
            <a:r>
              <a:rPr lang="en-US" sz="1600">
                <a:solidFill>
                  <a:schemeClr val="tx1"/>
                </a:solidFill>
                <a:latin typeface="Segoe Sans Display Semibold" pitchFamily="2" charset="0"/>
                <a:cs typeface="Segoe Sans Display Semibold" pitchFamily="2" charset="0"/>
              </a:rPr>
              <a:t>Monitor</a:t>
            </a:r>
          </a:p>
        </p:txBody>
      </p:sp>
      <p:sp>
        <p:nvSpPr>
          <p:cNvPr id="66" name="Rounded Rectangle 2">
            <a:extLst>
              <a:ext uri="{FF2B5EF4-FFF2-40B4-BE49-F238E27FC236}">
                <a16:creationId xmlns:a16="http://schemas.microsoft.com/office/drawing/2014/main" id="{ADCC6012-004E-88C9-CA20-77A94734C80C}"/>
              </a:ext>
            </a:extLst>
          </p:cNvPr>
          <p:cNvSpPr/>
          <p:nvPr/>
        </p:nvSpPr>
        <p:spPr bwMode="auto">
          <a:xfrm>
            <a:off x="681228" y="2135796"/>
            <a:ext cx="3372104" cy="452489"/>
          </a:xfrm>
          <a:prstGeom prst="roundRect">
            <a:avLst>
              <a:gd name="adj" fmla="val 16244"/>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spcAft>
                <a:spcPts val="600"/>
              </a:spcAft>
            </a:pPr>
            <a:r>
              <a:rPr lang="en-US" sz="1600">
                <a:solidFill>
                  <a:schemeClr val="bg1"/>
                </a:solidFill>
                <a:latin typeface="Segoe Sans Display Semibold" pitchFamily="2" charset="0"/>
                <a:cs typeface="Segoe Sans Display Semibold" pitchFamily="2" charset="0"/>
              </a:rPr>
              <a:t>Discover</a:t>
            </a:r>
          </a:p>
        </p:txBody>
      </p:sp>
      <p:sp>
        <p:nvSpPr>
          <p:cNvPr id="18" name="Text 16"/>
          <p:cNvSpPr>
            <a:spLocks/>
          </p:cNvSpPr>
          <p:nvPr/>
        </p:nvSpPr>
        <p:spPr>
          <a:xfrm>
            <a:off x="748030" y="2928821"/>
            <a:ext cx="3305810" cy="1000274"/>
          </a:xfrm>
          <a:prstGeom prst="rect">
            <a:avLst/>
          </a:prstGeom>
          <a:noFill/>
          <a:ln/>
        </p:spPr>
        <p:txBody>
          <a:bodyPr wrap="square" lIns="0" tIns="0" rIns="0" bIns="0" rtlCol="0" anchor="t">
            <a:spAutoFit/>
          </a:bodyPr>
          <a:lstStyle/>
          <a:p>
            <a:pPr marL="152400" indent="-152400">
              <a:spcBef>
                <a:spcPts val="600"/>
              </a:spcBef>
              <a:buSzPct val="100000"/>
              <a:buNone/>
            </a:pPr>
            <a:r>
              <a:rPr lang="en-US" sz="1100">
                <a:solidFill>
                  <a:schemeClr val="accent1"/>
                </a:solidFill>
                <a:latin typeface="+mj-lt"/>
                <a:cs typeface="Segoe UI"/>
              </a:rPr>
              <a:t>D1</a:t>
            </a:r>
            <a:r>
              <a:rPr lang="en-US" sz="1100">
                <a:cs typeface="Segoe UI"/>
              </a:rPr>
              <a:t> Helps enable cross-platform agent discovery</a:t>
            </a:r>
            <a:endParaRPr lang="en-US" sz="1100"/>
          </a:p>
          <a:p>
            <a:pPr marL="152400" indent="-152400">
              <a:spcBef>
                <a:spcPts val="600"/>
              </a:spcBef>
              <a:buSzPct val="100000"/>
              <a:buNone/>
            </a:pPr>
            <a:r>
              <a:rPr lang="en-US" sz="1100">
                <a:solidFill>
                  <a:schemeClr val="accent1"/>
                </a:solidFill>
                <a:latin typeface="+mj-lt"/>
                <a:ea typeface="Segoe UI" pitchFamily="34" charset="-122"/>
                <a:cs typeface="Segoe UI"/>
              </a:rPr>
              <a:t>D2</a:t>
            </a:r>
            <a:r>
              <a:rPr lang="en-US" sz="1100">
                <a:ea typeface="Segoe UI" pitchFamily="34" charset="-122"/>
                <a:cs typeface="Segoe UI"/>
              </a:rPr>
              <a:t> Surface local shadow agents</a:t>
            </a:r>
            <a:endParaRPr lang="en-US" sz="1100">
              <a:cs typeface="Segoe UI"/>
            </a:endParaRPr>
          </a:p>
          <a:p>
            <a:pPr>
              <a:spcBef>
                <a:spcPts val="600"/>
              </a:spcBef>
              <a:buSzPct val="100000"/>
              <a:buNone/>
            </a:pPr>
            <a:r>
              <a:rPr lang="en-US" sz="1100">
                <a:solidFill>
                  <a:schemeClr val="accent1"/>
                </a:solidFill>
                <a:latin typeface="+mj-lt"/>
                <a:ea typeface="Segoe UI" pitchFamily="34" charset="-122"/>
                <a:cs typeface="Segoe UI"/>
              </a:rPr>
              <a:t>D3</a:t>
            </a:r>
            <a:r>
              <a:rPr lang="en-US" sz="1100">
                <a:ea typeface="Segoe UI" pitchFamily="34" charset="-122"/>
                <a:cs typeface="Segoe UI"/>
              </a:rPr>
              <a:t> Use the Agent Map to explore your organization’s agent landscape (generated from telemetry for SDK-integrated agents covered in appendix; </a:t>
            </a:r>
            <a:r>
              <a:rPr lang="en-US" sz="1100">
                <a:solidFill>
                  <a:srgbClr val="0097F4"/>
                </a:solidFill>
                <a:ea typeface="Segoe UI" pitchFamily="34" charset="-122"/>
                <a:cs typeface="Segoe UI"/>
                <a:hlinkClick r:id="rId4">
                  <a:extLst>
                    <a:ext uri="{A12FA001-AC4F-418D-AE19-62706E023703}">
                      <ahyp:hlinkClr xmlns:ahyp="http://schemas.microsoft.com/office/drawing/2018/hyperlinkcolor" val="tx"/>
                    </a:ext>
                  </a:extLst>
                </a:hlinkClick>
              </a:rPr>
              <a:t>learn more here</a:t>
            </a:r>
            <a:r>
              <a:rPr lang="en-US" sz="1100">
                <a:ea typeface="Segoe UI" pitchFamily="34" charset="-122"/>
                <a:cs typeface="Segoe UI"/>
              </a:rPr>
              <a:t>)</a:t>
            </a:r>
            <a:endParaRPr lang="en-US" sz="1100">
              <a:ea typeface="Calibri" panose="020F0502020204030204"/>
              <a:cs typeface="Segoe UI"/>
            </a:endParaRPr>
          </a:p>
        </p:txBody>
      </p:sp>
      <p:sp>
        <p:nvSpPr>
          <p:cNvPr id="27" name="Text 25"/>
          <p:cNvSpPr/>
          <p:nvPr/>
        </p:nvSpPr>
        <p:spPr>
          <a:xfrm>
            <a:off x="4476750" y="2928821"/>
            <a:ext cx="3238500" cy="661720"/>
          </a:xfrm>
          <a:prstGeom prst="rect">
            <a:avLst/>
          </a:prstGeom>
          <a:noFill/>
          <a:ln/>
        </p:spPr>
        <p:txBody>
          <a:bodyPr wrap="square" lIns="0" tIns="0" rIns="0" bIns="0" rtlCol="0" anchor="t">
            <a:spAutoFit/>
          </a:bodyPr>
          <a:lstStyle/>
          <a:p>
            <a:pPr marL="152400" indent="-152400">
              <a:spcBef>
                <a:spcPts val="600"/>
              </a:spcBef>
              <a:buSzPct val="100000"/>
              <a:buNone/>
            </a:pPr>
            <a:r>
              <a:rPr lang="en-US" sz="1100">
                <a:solidFill>
                  <a:schemeClr val="accent2">
                    <a:lumMod val="75000"/>
                  </a:schemeClr>
                </a:solidFill>
                <a:latin typeface="+mj-lt"/>
                <a:ea typeface="Segoe UI" pitchFamily="34" charset="-122"/>
                <a:cs typeface="Segoe UI"/>
              </a:rPr>
              <a:t>E1</a:t>
            </a:r>
            <a:r>
              <a:rPr lang="en-US" sz="1100">
                <a:ea typeface="Segoe UI" pitchFamily="34" charset="-122"/>
                <a:cs typeface="Segoe UI"/>
              </a:rPr>
              <a:t> Review the Agent registry</a:t>
            </a:r>
            <a:endParaRPr lang="en-US" sz="1100">
              <a:cs typeface="Segoe UI"/>
            </a:endParaRPr>
          </a:p>
          <a:p>
            <a:pPr>
              <a:spcBef>
                <a:spcPts val="600"/>
              </a:spcBef>
              <a:buSzPct val="100000"/>
              <a:buNone/>
            </a:pPr>
            <a:r>
              <a:rPr lang="en-US" sz="1100">
                <a:solidFill>
                  <a:schemeClr val="accent2">
                    <a:lumMod val="75000"/>
                  </a:schemeClr>
                </a:solidFill>
                <a:latin typeface="+mj-lt"/>
                <a:ea typeface="Segoe UI" pitchFamily="34" charset="-122"/>
                <a:cs typeface="Segoe UI"/>
              </a:rPr>
              <a:t>E2</a:t>
            </a:r>
            <a:r>
              <a:rPr lang="en-US" sz="1100">
                <a:ea typeface="Segoe UI" pitchFamily="34" charset="-122"/>
                <a:cs typeface="Segoe UI"/>
              </a:rPr>
              <a:t> Review ownerless, unmanaged, and risky agents</a:t>
            </a:r>
            <a:endParaRPr lang="en-US" sz="1100">
              <a:cs typeface="Segoe UI"/>
            </a:endParaRPr>
          </a:p>
          <a:p>
            <a:pPr marL="152400" indent="-152400">
              <a:spcBef>
                <a:spcPts val="600"/>
              </a:spcBef>
              <a:buSzPct val="100000"/>
            </a:pPr>
            <a:r>
              <a:rPr lang="en-US" sz="1100">
                <a:solidFill>
                  <a:schemeClr val="accent2">
                    <a:lumMod val="75000"/>
                  </a:schemeClr>
                </a:solidFill>
                <a:latin typeface="+mj-lt"/>
                <a:ea typeface="Segoe UI" pitchFamily="34" charset="-122"/>
                <a:cs typeface="Segoe UI"/>
              </a:rPr>
              <a:t>E3</a:t>
            </a:r>
            <a:r>
              <a:rPr lang="en-US" sz="1100">
                <a:ea typeface="Segoe UI" pitchFamily="34" charset="-122"/>
                <a:cs typeface="Segoe UI"/>
              </a:rPr>
              <a:t> Review Shadow AI</a:t>
            </a:r>
            <a:endParaRPr lang="en-US" sz="1100">
              <a:cs typeface="Segoe UI"/>
            </a:endParaRPr>
          </a:p>
        </p:txBody>
      </p:sp>
      <p:sp>
        <p:nvSpPr>
          <p:cNvPr id="36" name="Text 34"/>
          <p:cNvSpPr/>
          <p:nvPr/>
        </p:nvSpPr>
        <p:spPr>
          <a:xfrm>
            <a:off x="8205469" y="2928821"/>
            <a:ext cx="3238500" cy="661720"/>
          </a:xfrm>
          <a:prstGeom prst="rect">
            <a:avLst/>
          </a:prstGeom>
          <a:noFill/>
          <a:ln/>
        </p:spPr>
        <p:txBody>
          <a:bodyPr wrap="square" lIns="0" tIns="0" rIns="0" bIns="0" rtlCol="0" anchor="t">
            <a:spAutoFit/>
          </a:bodyPr>
          <a:lstStyle/>
          <a:p>
            <a:pPr>
              <a:spcBef>
                <a:spcPts val="600"/>
              </a:spcBef>
              <a:buSzPct val="100000"/>
              <a:buNone/>
            </a:pPr>
            <a:r>
              <a:rPr lang="en-US" sz="1100">
                <a:solidFill>
                  <a:schemeClr val="accent3">
                    <a:lumMod val="75000"/>
                  </a:schemeClr>
                </a:solidFill>
                <a:latin typeface="+mj-lt"/>
                <a:cs typeface="Segoe UI"/>
              </a:rPr>
              <a:t>M1</a:t>
            </a:r>
            <a:r>
              <a:rPr lang="en-US" sz="1100">
                <a:ea typeface="Segoe UI" pitchFamily="34" charset="-122"/>
                <a:cs typeface="Segoe UI"/>
              </a:rPr>
              <a:t> Watch behavior, access, usage, and drift</a:t>
            </a:r>
            <a:endParaRPr lang="en-US" sz="1100">
              <a:cs typeface="Segoe UI"/>
            </a:endParaRPr>
          </a:p>
          <a:p>
            <a:pPr marL="152400" indent="-152400">
              <a:spcBef>
                <a:spcPts val="600"/>
              </a:spcBef>
              <a:buSzPct val="100000"/>
              <a:buNone/>
            </a:pPr>
            <a:r>
              <a:rPr lang="en-US" sz="1100">
                <a:solidFill>
                  <a:schemeClr val="accent3">
                    <a:lumMod val="75000"/>
                  </a:schemeClr>
                </a:solidFill>
                <a:latin typeface="+mj-lt"/>
                <a:cs typeface="Segoe UI"/>
              </a:rPr>
              <a:t>M2</a:t>
            </a:r>
            <a:r>
              <a:rPr lang="en-US" sz="1100">
                <a:ea typeface="Segoe UI" pitchFamily="34" charset="-122"/>
                <a:cs typeface="Segoe UI"/>
              </a:rPr>
              <a:t> Triage signals as they surface</a:t>
            </a:r>
          </a:p>
          <a:p>
            <a:pPr marL="152400" indent="-152400">
              <a:spcBef>
                <a:spcPts val="600"/>
              </a:spcBef>
              <a:buSzPct val="100000"/>
              <a:buNone/>
            </a:pPr>
            <a:r>
              <a:rPr lang="en-US" sz="1100">
                <a:solidFill>
                  <a:schemeClr val="accent3">
                    <a:lumMod val="75000"/>
                  </a:schemeClr>
                </a:solidFill>
                <a:latin typeface="+mj-lt"/>
                <a:cs typeface="Segoe UI"/>
              </a:rPr>
              <a:t>M3</a:t>
            </a:r>
            <a:r>
              <a:rPr lang="en-US" sz="1100">
                <a:cs typeface="Segoe UI"/>
              </a:rPr>
              <a:t> Refresh and triage unmanaged agents</a:t>
            </a:r>
          </a:p>
        </p:txBody>
      </p:sp>
      <p:sp>
        <p:nvSpPr>
          <p:cNvPr id="68" name="Text 19">
            <a:extLst>
              <a:ext uri="{FF2B5EF4-FFF2-40B4-BE49-F238E27FC236}">
                <a16:creationId xmlns:a16="http://schemas.microsoft.com/office/drawing/2014/main" id="{5F7A0A19-F45C-8799-2AE3-8F2FF5284315}"/>
              </a:ext>
            </a:extLst>
          </p:cNvPr>
          <p:cNvSpPr/>
          <p:nvPr/>
        </p:nvSpPr>
        <p:spPr>
          <a:xfrm>
            <a:off x="748030" y="4358971"/>
            <a:ext cx="3238500" cy="948978"/>
          </a:xfrm>
          <a:prstGeom prst="rect">
            <a:avLst/>
          </a:prstGeom>
          <a:noFill/>
          <a:ln/>
        </p:spPr>
        <p:txBody>
          <a:bodyPr wrap="square" lIns="0" tIns="0" rIns="0" bIns="0" rtlCol="0" anchor="t">
            <a:spAutoFit/>
          </a:bodyPr>
          <a:lstStyle/>
          <a:p>
            <a:pPr marL="152400" indent="-152400">
              <a:spcBef>
                <a:spcPts val="400"/>
              </a:spcBef>
              <a:buSzPct val="100000"/>
              <a:buFont typeface="Arial"/>
              <a:buChar char="•"/>
            </a:pPr>
            <a:r>
              <a:rPr lang="en-US" sz="1100">
                <a:ea typeface="Segoe UI" pitchFamily="34" charset="-122"/>
                <a:cs typeface="Segoe UI"/>
              </a:rPr>
              <a:t>Agents are visible — no blind spots, including shadow agents </a:t>
            </a:r>
            <a:r>
              <a:rPr lang="en-US" sz="1100">
                <a:solidFill>
                  <a:schemeClr val="accent1"/>
                </a:solidFill>
                <a:latin typeface="+mj-lt"/>
                <a:ea typeface="Segoe UI" pitchFamily="34" charset="-122"/>
                <a:cs typeface="Segoe UI"/>
                <a:sym typeface="Wingdings" panose="05000000000000000000" pitchFamily="2" charset="2"/>
              </a:rPr>
              <a:t></a:t>
            </a:r>
            <a:r>
              <a:rPr lang="en-US" sz="1100">
                <a:solidFill>
                  <a:schemeClr val="accent1"/>
                </a:solidFill>
                <a:latin typeface="+mj-lt"/>
                <a:ea typeface="Segoe UI" pitchFamily="34" charset="-122"/>
                <a:cs typeface="Segoe UI"/>
              </a:rPr>
              <a:t> Observe</a:t>
            </a:r>
            <a:endParaRPr lang="en-US" sz="1100">
              <a:solidFill>
                <a:schemeClr val="accent1"/>
              </a:solidFill>
              <a:latin typeface="+mj-lt"/>
              <a:ea typeface="Calibri" panose="020F0502020204030204"/>
              <a:cs typeface="Calibri" panose="020F0502020204030204"/>
            </a:endParaRPr>
          </a:p>
          <a:p>
            <a:pPr marL="152400" indent="-152400">
              <a:spcBef>
                <a:spcPts val="400"/>
              </a:spcBef>
              <a:buSzPct val="100000"/>
              <a:buFont typeface="Arial"/>
              <a:buChar char="•"/>
            </a:pPr>
            <a:r>
              <a:rPr lang="en-US" sz="1100">
                <a:ea typeface="Segoe UI" pitchFamily="34" charset="-122"/>
                <a:cs typeface="Segoe UI"/>
              </a:rPr>
              <a:t>A living inventory </a:t>
            </a:r>
            <a:r>
              <a:rPr lang="en-US" sz="1100">
                <a:solidFill>
                  <a:schemeClr val="accent1"/>
                </a:solidFill>
                <a:ea typeface="Segoe UI" pitchFamily="34" charset="-122"/>
                <a:cs typeface="Segoe UI"/>
                <a:sym typeface="Wingdings" panose="05000000000000000000" pitchFamily="2" charset="2"/>
              </a:rPr>
              <a:t> </a:t>
            </a:r>
            <a:r>
              <a:rPr lang="en-US" sz="1100">
                <a:solidFill>
                  <a:schemeClr val="accent1"/>
                </a:solidFill>
                <a:latin typeface="+mj-lt"/>
                <a:cs typeface="Segoe UI"/>
              </a:rPr>
              <a:t> Observe</a:t>
            </a:r>
          </a:p>
          <a:p>
            <a:pPr marL="152400" indent="-152400">
              <a:spcBef>
                <a:spcPts val="400"/>
              </a:spcBef>
              <a:buSzPct val="100000"/>
              <a:buFont typeface="Arial"/>
              <a:buChar char="•"/>
            </a:pPr>
            <a:r>
              <a:rPr lang="en-US" sz="1100">
                <a:cs typeface="Segoe UI"/>
              </a:rPr>
              <a:t>A registry of tools, plugins, and MCP servers that govern how agents interact </a:t>
            </a:r>
            <a:r>
              <a:rPr lang="en-US" sz="1100">
                <a:solidFill>
                  <a:schemeClr val="accent1"/>
                </a:solidFill>
                <a:ea typeface="Segoe UI" pitchFamily="34" charset="-122"/>
                <a:cs typeface="Segoe UI"/>
                <a:sym typeface="Wingdings" panose="05000000000000000000" pitchFamily="2" charset="2"/>
              </a:rPr>
              <a:t> </a:t>
            </a:r>
            <a:r>
              <a:rPr lang="en-US" sz="1100">
                <a:solidFill>
                  <a:schemeClr val="accent1"/>
                </a:solidFill>
                <a:latin typeface="+mj-lt"/>
                <a:cs typeface="Segoe UI"/>
              </a:rPr>
              <a:t> Observe</a:t>
            </a:r>
          </a:p>
        </p:txBody>
      </p:sp>
      <p:sp>
        <p:nvSpPr>
          <p:cNvPr id="69" name="Text 28">
            <a:extLst>
              <a:ext uri="{FF2B5EF4-FFF2-40B4-BE49-F238E27FC236}">
                <a16:creationId xmlns:a16="http://schemas.microsoft.com/office/drawing/2014/main" id="{9BD15296-E5D8-6F83-87A5-C187E378149A}"/>
              </a:ext>
            </a:extLst>
          </p:cNvPr>
          <p:cNvSpPr/>
          <p:nvPr/>
        </p:nvSpPr>
        <p:spPr>
          <a:xfrm>
            <a:off x="4476750" y="4358971"/>
            <a:ext cx="3238500" cy="779701"/>
          </a:xfrm>
          <a:prstGeom prst="rect">
            <a:avLst/>
          </a:prstGeom>
          <a:noFill/>
          <a:ln/>
        </p:spPr>
        <p:txBody>
          <a:bodyPr wrap="square" lIns="0" tIns="0" rIns="0" bIns="0" rtlCol="0" anchor="t">
            <a:spAutoFit/>
          </a:bodyPr>
          <a:lstStyle/>
          <a:p>
            <a:pPr marL="152400" indent="-152400">
              <a:spcBef>
                <a:spcPts val="400"/>
              </a:spcBef>
              <a:buSzPct val="100000"/>
              <a:buChar char="•"/>
            </a:pPr>
            <a:r>
              <a:rPr lang="en-US" sz="1100">
                <a:ea typeface="Segoe UI" pitchFamily="34" charset="-122"/>
                <a:cs typeface="Segoe UI"/>
              </a:rPr>
              <a:t>List of ownerless / unmanaged agents that need a decision </a:t>
            </a:r>
            <a:r>
              <a:rPr lang="en-US" sz="1100">
                <a:solidFill>
                  <a:schemeClr val="accent2">
                    <a:lumMod val="75000"/>
                  </a:schemeClr>
                </a:solidFill>
                <a:ea typeface="Segoe UI" pitchFamily="34" charset="-122"/>
                <a:cs typeface="Segoe UI"/>
                <a:sym typeface="Wingdings" panose="05000000000000000000" pitchFamily="2" charset="2"/>
              </a:rPr>
              <a:t></a:t>
            </a:r>
            <a:r>
              <a:rPr lang="en-US" sz="1100">
                <a:solidFill>
                  <a:schemeClr val="accent2">
                    <a:lumMod val="75000"/>
                  </a:schemeClr>
                </a:solidFill>
                <a:latin typeface="+mj-lt"/>
                <a:cs typeface="Segoe UI"/>
              </a:rPr>
              <a:t> Govern</a:t>
            </a:r>
          </a:p>
          <a:p>
            <a:pPr marL="152400" indent="-152400">
              <a:spcBef>
                <a:spcPts val="400"/>
              </a:spcBef>
              <a:buSzPct val="100000"/>
              <a:buChar char="•"/>
            </a:pPr>
            <a:r>
              <a:rPr lang="en-US" sz="1100">
                <a:ea typeface="Segoe UI" pitchFamily="34" charset="-122"/>
                <a:cs typeface="Segoe UI"/>
              </a:rPr>
              <a:t>Detection of shadow AI</a:t>
            </a:r>
            <a:r>
              <a:rPr lang="en-US" sz="1100">
                <a:solidFill>
                  <a:schemeClr val="accent1"/>
                </a:solidFill>
                <a:ea typeface="Segoe UI" pitchFamily="34" charset="-122"/>
                <a:cs typeface="Segoe UI"/>
                <a:sym typeface="Wingdings" panose="05000000000000000000" pitchFamily="2" charset="2"/>
              </a:rPr>
              <a:t> </a:t>
            </a:r>
            <a:r>
              <a:rPr lang="en-US" sz="1100">
                <a:solidFill>
                  <a:schemeClr val="accent2">
                    <a:lumMod val="75000"/>
                  </a:schemeClr>
                </a:solidFill>
                <a:ea typeface="Segoe UI" pitchFamily="34" charset="-122"/>
                <a:cs typeface="Segoe UI"/>
                <a:sym typeface="Wingdings" panose="05000000000000000000" pitchFamily="2" charset="2"/>
              </a:rPr>
              <a:t></a:t>
            </a:r>
            <a:r>
              <a:rPr lang="en-US" sz="1100">
                <a:solidFill>
                  <a:schemeClr val="accent2">
                    <a:lumMod val="75000"/>
                  </a:schemeClr>
                </a:solidFill>
                <a:latin typeface="+mj-lt"/>
                <a:cs typeface="Segoe UI"/>
              </a:rPr>
              <a:t> Govern </a:t>
            </a:r>
          </a:p>
          <a:p>
            <a:pPr marL="152400" indent="-152400">
              <a:spcBef>
                <a:spcPts val="400"/>
              </a:spcBef>
              <a:buSzPct val="100000"/>
              <a:buChar char="•"/>
            </a:pPr>
            <a:r>
              <a:rPr lang="en-US" sz="1100">
                <a:ea typeface="Segoe UI" pitchFamily="34" charset="-122"/>
                <a:cs typeface="Segoe UI"/>
              </a:rPr>
              <a:t>List of agents at risk </a:t>
            </a:r>
            <a:r>
              <a:rPr lang="en-US" sz="1100">
                <a:solidFill>
                  <a:schemeClr val="accent2">
                    <a:lumMod val="75000"/>
                  </a:schemeClr>
                </a:solidFill>
                <a:ea typeface="Segoe UI" pitchFamily="34" charset="-122"/>
                <a:cs typeface="Segoe UI"/>
                <a:sym typeface="Wingdings" panose="05000000000000000000" pitchFamily="2" charset="2"/>
              </a:rPr>
              <a:t></a:t>
            </a:r>
            <a:r>
              <a:rPr lang="en-US" sz="1100">
                <a:solidFill>
                  <a:schemeClr val="accent2">
                    <a:lumMod val="75000"/>
                  </a:schemeClr>
                </a:solidFill>
                <a:latin typeface="+mj-lt"/>
                <a:cs typeface="Segoe UI"/>
              </a:rPr>
              <a:t> Secure</a:t>
            </a:r>
          </a:p>
        </p:txBody>
      </p:sp>
      <p:sp>
        <p:nvSpPr>
          <p:cNvPr id="70" name="Text 37">
            <a:extLst>
              <a:ext uri="{FF2B5EF4-FFF2-40B4-BE49-F238E27FC236}">
                <a16:creationId xmlns:a16="http://schemas.microsoft.com/office/drawing/2014/main" id="{144E4696-9A04-539E-CBCF-A12D66AA091A}"/>
              </a:ext>
            </a:extLst>
          </p:cNvPr>
          <p:cNvSpPr/>
          <p:nvPr/>
        </p:nvSpPr>
        <p:spPr>
          <a:xfrm>
            <a:off x="8205469" y="4358971"/>
            <a:ext cx="3238500" cy="610424"/>
          </a:xfrm>
          <a:prstGeom prst="rect">
            <a:avLst/>
          </a:prstGeom>
          <a:noFill/>
          <a:ln/>
        </p:spPr>
        <p:txBody>
          <a:bodyPr wrap="square" lIns="0" tIns="0" rIns="0" bIns="0" rtlCol="0" anchor="t">
            <a:spAutoFit/>
          </a:bodyPr>
          <a:lstStyle/>
          <a:p>
            <a:pPr marL="152400" indent="-152400">
              <a:spcBef>
                <a:spcPts val="400"/>
              </a:spcBef>
              <a:buSzPct val="100000"/>
              <a:buFont typeface="Arial"/>
              <a:buChar char="•"/>
            </a:pPr>
            <a:r>
              <a:rPr lang="en-US" sz="1100">
                <a:ea typeface="Segoe UI" pitchFamily="34" charset="-122"/>
                <a:cs typeface="Segoe UI"/>
              </a:rPr>
              <a:t>Active status on agents </a:t>
            </a:r>
            <a:r>
              <a:rPr lang="en-US" sz="1100">
                <a:solidFill>
                  <a:schemeClr val="accent1"/>
                </a:solidFill>
                <a:ea typeface="Segoe UI" pitchFamily="34" charset="-122"/>
                <a:cs typeface="Segoe UI"/>
                <a:sym typeface="Wingdings" panose="05000000000000000000" pitchFamily="2" charset="2"/>
              </a:rPr>
              <a:t> </a:t>
            </a:r>
            <a:r>
              <a:rPr lang="en-US" sz="1100">
                <a:solidFill>
                  <a:schemeClr val="accent3">
                    <a:lumMod val="75000"/>
                  </a:schemeClr>
                </a:solidFill>
                <a:ea typeface="Segoe UI" pitchFamily="34" charset="-122"/>
                <a:cs typeface="Segoe UI"/>
                <a:sym typeface="Wingdings" panose="05000000000000000000" pitchFamily="2" charset="2"/>
              </a:rPr>
              <a:t></a:t>
            </a:r>
            <a:r>
              <a:rPr lang="en-US" sz="1100">
                <a:solidFill>
                  <a:schemeClr val="accent3">
                    <a:lumMod val="75000"/>
                  </a:schemeClr>
                </a:solidFill>
                <a:latin typeface="+mj-lt"/>
                <a:cs typeface="Segoe UI"/>
              </a:rPr>
              <a:t> Observe</a:t>
            </a:r>
          </a:p>
          <a:p>
            <a:pPr marL="152400" indent="-152400">
              <a:spcBef>
                <a:spcPts val="400"/>
              </a:spcBef>
              <a:buSzPct val="100000"/>
              <a:buChar char="•"/>
            </a:pPr>
            <a:r>
              <a:rPr lang="en-US" sz="1100">
                <a:ea typeface="Segoe UI" pitchFamily="34" charset="-122"/>
                <a:cs typeface="Segoe UI"/>
              </a:rPr>
              <a:t>Risky behavior </a:t>
            </a:r>
            <a:r>
              <a:rPr lang="en-US" sz="1100">
                <a:solidFill>
                  <a:schemeClr val="accent3">
                    <a:lumMod val="75000"/>
                  </a:schemeClr>
                </a:solidFill>
                <a:ea typeface="Segoe UI" pitchFamily="34" charset="-122"/>
                <a:cs typeface="Segoe UI"/>
                <a:sym typeface="Wingdings" panose="05000000000000000000" pitchFamily="2" charset="2"/>
              </a:rPr>
              <a:t></a:t>
            </a:r>
            <a:r>
              <a:rPr lang="en-US" sz="1100">
                <a:solidFill>
                  <a:schemeClr val="accent3">
                    <a:lumMod val="75000"/>
                  </a:schemeClr>
                </a:solidFill>
                <a:latin typeface="+mj-lt"/>
                <a:cs typeface="Segoe UI"/>
              </a:rPr>
              <a:t> Secure</a:t>
            </a:r>
          </a:p>
          <a:p>
            <a:pPr marL="152400" indent="-152400">
              <a:spcBef>
                <a:spcPts val="400"/>
              </a:spcBef>
              <a:buSzPct val="100000"/>
              <a:buChar char="•"/>
            </a:pPr>
            <a:r>
              <a:rPr lang="en-US" sz="1100">
                <a:ea typeface="Segoe UI" pitchFamily="34" charset="-122"/>
                <a:cs typeface="Segoe UI"/>
              </a:rPr>
              <a:t>Fast-growing / low-value </a:t>
            </a:r>
            <a:r>
              <a:rPr lang="en-US" sz="1100">
                <a:solidFill>
                  <a:schemeClr val="accent3">
                    <a:lumMod val="75000"/>
                  </a:schemeClr>
                </a:solidFill>
                <a:ea typeface="Segoe UI" pitchFamily="34" charset="-122"/>
                <a:cs typeface="Segoe UI"/>
                <a:sym typeface="Wingdings" panose="05000000000000000000" pitchFamily="2" charset="2"/>
              </a:rPr>
              <a:t></a:t>
            </a:r>
            <a:r>
              <a:rPr lang="en-US" sz="1100">
                <a:solidFill>
                  <a:schemeClr val="accent3">
                    <a:lumMod val="75000"/>
                  </a:schemeClr>
                </a:solidFill>
                <a:latin typeface="+mj-lt"/>
                <a:cs typeface="Segoe UI"/>
              </a:rPr>
              <a:t> Govern </a:t>
            </a:r>
          </a:p>
        </p:txBody>
      </p:sp>
      <p:cxnSp>
        <p:nvCxnSpPr>
          <p:cNvPr id="72" name="Straight Connector 71">
            <a:extLst>
              <a:ext uri="{FF2B5EF4-FFF2-40B4-BE49-F238E27FC236}">
                <a16:creationId xmlns:a16="http://schemas.microsoft.com/office/drawing/2014/main" id="{7D216ADB-11B5-39C9-5FAD-8C10E5F0E1A7}"/>
              </a:ext>
            </a:extLst>
          </p:cNvPr>
          <p:cNvCxnSpPr>
            <a:cxnSpLocks/>
          </p:cNvCxnSpPr>
          <p:nvPr/>
        </p:nvCxnSpPr>
        <p:spPr>
          <a:xfrm>
            <a:off x="748030" y="4054593"/>
            <a:ext cx="3238500"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767E2304-37CA-5500-F365-2C44AD1CE9FA}"/>
              </a:ext>
            </a:extLst>
          </p:cNvPr>
          <p:cNvCxnSpPr>
            <a:cxnSpLocks/>
          </p:cNvCxnSpPr>
          <p:nvPr/>
        </p:nvCxnSpPr>
        <p:spPr>
          <a:xfrm>
            <a:off x="4476750" y="4054593"/>
            <a:ext cx="3238500"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F76924F5-246F-2501-45AB-81DD31A777CE}"/>
              </a:ext>
            </a:extLst>
          </p:cNvPr>
          <p:cNvCxnSpPr>
            <a:cxnSpLocks/>
          </p:cNvCxnSpPr>
          <p:nvPr/>
        </p:nvCxnSpPr>
        <p:spPr>
          <a:xfrm>
            <a:off x="8205470" y="4054593"/>
            <a:ext cx="3238500" cy="0"/>
          </a:xfrm>
          <a:prstGeom prst="line">
            <a:avLst/>
          </a:prstGeom>
          <a:ln w="6350">
            <a:solidFill>
              <a:schemeClr val="tx1">
                <a:alpha val="50000"/>
              </a:schemeClr>
            </a:solidFill>
            <a:prstDash val="dash"/>
            <a:headEnd type="none" w="lg"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77" name="Table 76">
            <a:extLst>
              <a:ext uri="{FF2B5EF4-FFF2-40B4-BE49-F238E27FC236}">
                <a16:creationId xmlns:a16="http://schemas.microsoft.com/office/drawing/2014/main" id="{F56F18B2-9937-7177-8CFC-FDE637E3100F}"/>
              </a:ext>
            </a:extLst>
          </p:cNvPr>
          <p:cNvGraphicFramePr>
            <a:graphicFrameLocks noGrp="1"/>
          </p:cNvGraphicFramePr>
          <p:nvPr>
            <p:extLst>
              <p:ext uri="{D42A27DB-BD31-4B8C-83A1-F6EECF244321}">
                <p14:modId xmlns:p14="http://schemas.microsoft.com/office/powerpoint/2010/main" val="4035193380"/>
              </p:ext>
            </p:extLst>
          </p:nvPr>
        </p:nvGraphicFramePr>
        <p:xfrm>
          <a:off x="564515" y="5774747"/>
          <a:ext cx="2901100" cy="530352"/>
        </p:xfrm>
        <a:graphic>
          <a:graphicData uri="http://schemas.openxmlformats.org/drawingml/2006/table">
            <a:tbl>
              <a:tblPr firstRow="1" bandRow="1">
                <a:tableStyleId>{5C22544A-7EE6-4342-B048-85BDC9FD1C3A}</a:tableStyleId>
              </a:tblPr>
              <a:tblGrid>
                <a:gridCol w="284900">
                  <a:extLst>
                    <a:ext uri="{9D8B030D-6E8A-4147-A177-3AD203B41FA5}">
                      <a16:colId xmlns:a16="http://schemas.microsoft.com/office/drawing/2014/main" val="429186282"/>
                    </a:ext>
                  </a:extLst>
                </a:gridCol>
                <a:gridCol w="2616200">
                  <a:extLst>
                    <a:ext uri="{9D8B030D-6E8A-4147-A177-3AD203B41FA5}">
                      <a16:colId xmlns:a16="http://schemas.microsoft.com/office/drawing/2014/main" val="2999817713"/>
                    </a:ext>
                  </a:extLst>
                </a:gridCol>
              </a:tblGrid>
              <a:tr h="0">
                <a:tc>
                  <a:txBody>
                    <a:bodyPr/>
                    <a:lstStyle/>
                    <a:p>
                      <a:pPr algn="ctr">
                        <a:lnSpc>
                          <a:spcPct val="100000"/>
                        </a:lnSpc>
                      </a:pPr>
                      <a:r>
                        <a:rPr lang="en-IN" sz="800" spc="0">
                          <a:solidFill>
                            <a:schemeClr val="accent1"/>
                          </a:solidFill>
                          <a:latin typeface="+mn-lt"/>
                          <a:sym typeface="Wingdings" panose="05000000000000000000" pitchFamily="2" charset="2"/>
                        </a:rPr>
                        <a:t></a:t>
                      </a:r>
                      <a:endParaRPr lang="en-IN" sz="800" spc="0">
                        <a:solidFill>
                          <a:schemeClr val="accent1"/>
                        </a:solidFill>
                        <a:latin typeface="+mn-lt"/>
                      </a:endParaRPr>
                    </a:p>
                  </a:txBody>
                  <a:tcPr marT="27432" marB="27432">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j-lt"/>
                          <a:ea typeface="+mn-ea"/>
                          <a:cs typeface="+mn-cs"/>
                        </a:rPr>
                        <a:t>Observe — complete visibility of key signals</a:t>
                      </a:r>
                    </a:p>
                  </a:txBody>
                  <a:tcPr marT="27432" marB="27432">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4592245"/>
                  </a:ext>
                </a:extLst>
              </a:tr>
              <a:tr h="0">
                <a:tc>
                  <a:txBody>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lang="en-IN" sz="800" spc="0">
                          <a:solidFill>
                            <a:schemeClr val="accent2"/>
                          </a:solidFill>
                          <a:latin typeface="+mn-lt"/>
                          <a:sym typeface="Wingdings" panose="05000000000000000000" pitchFamily="2" charset="2"/>
                        </a:rPr>
                        <a:t></a:t>
                      </a:r>
                      <a:endParaRPr lang="en-IN" sz="800" spc="0">
                        <a:solidFill>
                          <a:schemeClr val="accent2"/>
                        </a:solidFill>
                        <a:latin typeface="+mn-lt"/>
                      </a:endParaRPr>
                    </a:p>
                  </a:txBody>
                  <a:tcPr marT="27432" marB="27432">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j-lt"/>
                          <a:ea typeface="+mn-ea"/>
                          <a:cs typeface="+mn-cs"/>
                        </a:rPr>
                        <a:t>Govern — an ownership/lifecycle decision needed</a:t>
                      </a:r>
                    </a:p>
                  </a:txBody>
                  <a:tcPr marT="27432" marB="27432">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375665547"/>
                  </a:ext>
                </a:extLst>
              </a:tr>
              <a:tr h="0">
                <a:tc>
                  <a:txBody>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lang="en-IN" sz="800" spc="0">
                          <a:solidFill>
                            <a:schemeClr val="accent3"/>
                          </a:solidFill>
                          <a:latin typeface="+mn-lt"/>
                          <a:sym typeface="Wingdings" panose="05000000000000000000" pitchFamily="2" charset="2"/>
                        </a:rPr>
                        <a:t></a:t>
                      </a:r>
                      <a:endParaRPr lang="en-IN" sz="800" spc="0">
                        <a:solidFill>
                          <a:schemeClr val="accent3"/>
                        </a:solidFill>
                        <a:latin typeface="+mn-lt"/>
                      </a:endParaRPr>
                    </a:p>
                  </a:txBody>
                  <a:tcPr marT="27432" marB="27432">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mj-lt"/>
                          <a:ea typeface="+mn-ea"/>
                          <a:cs typeface="+mn-cs"/>
                        </a:rPr>
                        <a:t>Secure — a security investigation/decision needed</a:t>
                      </a:r>
                    </a:p>
                  </a:txBody>
                  <a:tcPr marT="27432" marB="27432">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1443402103"/>
                  </a:ext>
                </a:extLst>
              </a:tr>
            </a:tbl>
          </a:graphicData>
        </a:graphic>
      </p:graphicFrame>
      <p:sp>
        <p:nvSpPr>
          <p:cNvPr id="85" name="Freeform: Shape 84">
            <a:extLst>
              <a:ext uri="{FF2B5EF4-FFF2-40B4-BE49-F238E27FC236}">
                <a16:creationId xmlns:a16="http://schemas.microsoft.com/office/drawing/2014/main" id="{6FA1448A-A6C5-DF0A-3912-BA0F7484719D}"/>
              </a:ext>
            </a:extLst>
          </p:cNvPr>
          <p:cNvSpPr/>
          <p:nvPr/>
        </p:nvSpPr>
        <p:spPr>
          <a:xfrm>
            <a:off x="4095325" y="2257092"/>
            <a:ext cx="272630" cy="272630"/>
          </a:xfrm>
          <a:custGeom>
            <a:avLst/>
            <a:gdLst>
              <a:gd name="connsiteX0" fmla="*/ 580644 w 580643"/>
              <a:gd name="connsiteY0" fmla="*/ 290322 h 580643"/>
              <a:gd name="connsiteX1" fmla="*/ 290322 w 580643"/>
              <a:gd name="connsiteY1" fmla="*/ 580644 h 580643"/>
              <a:gd name="connsiteX2" fmla="*/ 0 w 580643"/>
              <a:gd name="connsiteY2" fmla="*/ 290322 h 580643"/>
              <a:gd name="connsiteX3" fmla="*/ 290322 w 580643"/>
              <a:gd name="connsiteY3" fmla="*/ 0 h 580643"/>
              <a:gd name="connsiteX4" fmla="*/ 580644 w 580643"/>
              <a:gd name="connsiteY4" fmla="*/ 290322 h 580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43" h="580643">
                <a:moveTo>
                  <a:pt x="580644" y="290322"/>
                </a:moveTo>
                <a:cubicBezTo>
                  <a:pt x="580644" y="450662"/>
                  <a:pt x="450662" y="580644"/>
                  <a:pt x="290322" y="580644"/>
                </a:cubicBezTo>
                <a:cubicBezTo>
                  <a:pt x="129982" y="580644"/>
                  <a:pt x="0" y="450662"/>
                  <a:pt x="0" y="290322"/>
                </a:cubicBezTo>
                <a:cubicBezTo>
                  <a:pt x="0" y="129982"/>
                  <a:pt x="129982" y="0"/>
                  <a:pt x="290322" y="0"/>
                </a:cubicBezTo>
                <a:cubicBezTo>
                  <a:pt x="450662" y="0"/>
                  <a:pt x="580644" y="129982"/>
                  <a:pt x="580644" y="290322"/>
                </a:cubicBezTo>
                <a:close/>
              </a:path>
            </a:pathLst>
          </a:custGeom>
          <a:solidFill>
            <a:schemeClr val="bg1"/>
          </a:solidFill>
          <a:ln w="19050" cap="flat">
            <a:solidFill>
              <a:schemeClr val="tx1">
                <a:alpha val="25000"/>
              </a:schemeClr>
            </a:solidFill>
            <a:prstDash val="solid"/>
            <a:miter/>
          </a:ln>
          <a:effectLst/>
        </p:spPr>
        <p:txBody>
          <a:bodyPr rtlCol="0" anchor="ctr"/>
          <a:lstStyle/>
          <a:p>
            <a:pPr marL="0" marR="0" lvl="0" indent="0" algn="ctr" defTabSz="914400" eaLnBrk="1" fontAlgn="auto" latinLnBrk="0" hangingPunct="1">
              <a:spcBef>
                <a:spcPts val="0"/>
              </a:spcBef>
              <a:spcAft>
                <a:spcPts val="0"/>
              </a:spcAft>
              <a:buClrTx/>
              <a:buSzTx/>
              <a:buFontTx/>
              <a:buNone/>
              <a:tabLst/>
              <a:defRPr/>
            </a:pPr>
            <a:r>
              <a:rPr kumimoji="0" lang="en-US" sz="1100" b="0" i="0" u="none" strike="noStrike" kern="0" cap="none" normalizeH="0" baseline="0" noProof="0">
                <a:ln>
                  <a:noFill/>
                </a:ln>
                <a:solidFill>
                  <a:srgbClr val="000000"/>
                </a:solidFill>
                <a:effectLst/>
                <a:uLnTx/>
                <a:uFillTx/>
                <a:ea typeface="+mn-lt"/>
                <a:cs typeface="+mn-lt"/>
                <a:sym typeface="Wingdings" panose="05000000000000000000" pitchFamily="2" charset="2"/>
              </a:rPr>
              <a:t></a:t>
            </a:r>
            <a:endParaRPr kumimoji="0" lang="en-US" sz="1100" b="0" i="0" u="none" strike="noStrike" kern="0" cap="none" normalizeH="0" baseline="0" noProof="0">
              <a:ln>
                <a:noFill/>
              </a:ln>
              <a:solidFill>
                <a:srgbClr val="000000"/>
              </a:solidFill>
              <a:effectLst/>
              <a:uLnTx/>
              <a:uFillTx/>
              <a:ea typeface="+mn-lt"/>
              <a:cs typeface="+mn-lt"/>
              <a:sym typeface="+mn-lt"/>
            </a:endParaRPr>
          </a:p>
        </p:txBody>
      </p:sp>
      <p:sp>
        <p:nvSpPr>
          <p:cNvPr id="86" name="Freeform: Shape 85">
            <a:extLst>
              <a:ext uri="{FF2B5EF4-FFF2-40B4-BE49-F238E27FC236}">
                <a16:creationId xmlns:a16="http://schemas.microsoft.com/office/drawing/2014/main" id="{0DE0BB71-9D0A-E78F-655F-B5EB7DBEC3D6}"/>
              </a:ext>
            </a:extLst>
          </p:cNvPr>
          <p:cNvSpPr/>
          <p:nvPr/>
        </p:nvSpPr>
        <p:spPr>
          <a:xfrm>
            <a:off x="7824044" y="2257092"/>
            <a:ext cx="272630" cy="272630"/>
          </a:xfrm>
          <a:custGeom>
            <a:avLst/>
            <a:gdLst>
              <a:gd name="connsiteX0" fmla="*/ 580644 w 580643"/>
              <a:gd name="connsiteY0" fmla="*/ 290322 h 580643"/>
              <a:gd name="connsiteX1" fmla="*/ 290322 w 580643"/>
              <a:gd name="connsiteY1" fmla="*/ 580644 h 580643"/>
              <a:gd name="connsiteX2" fmla="*/ 0 w 580643"/>
              <a:gd name="connsiteY2" fmla="*/ 290322 h 580643"/>
              <a:gd name="connsiteX3" fmla="*/ 290322 w 580643"/>
              <a:gd name="connsiteY3" fmla="*/ 0 h 580643"/>
              <a:gd name="connsiteX4" fmla="*/ 580644 w 580643"/>
              <a:gd name="connsiteY4" fmla="*/ 290322 h 580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43" h="580643">
                <a:moveTo>
                  <a:pt x="580644" y="290322"/>
                </a:moveTo>
                <a:cubicBezTo>
                  <a:pt x="580644" y="450662"/>
                  <a:pt x="450662" y="580644"/>
                  <a:pt x="290322" y="580644"/>
                </a:cubicBezTo>
                <a:cubicBezTo>
                  <a:pt x="129982" y="580644"/>
                  <a:pt x="0" y="450662"/>
                  <a:pt x="0" y="290322"/>
                </a:cubicBezTo>
                <a:cubicBezTo>
                  <a:pt x="0" y="129982"/>
                  <a:pt x="129982" y="0"/>
                  <a:pt x="290322" y="0"/>
                </a:cubicBezTo>
                <a:cubicBezTo>
                  <a:pt x="450662" y="0"/>
                  <a:pt x="580644" y="129982"/>
                  <a:pt x="580644" y="290322"/>
                </a:cubicBezTo>
                <a:close/>
              </a:path>
            </a:pathLst>
          </a:custGeom>
          <a:solidFill>
            <a:schemeClr val="bg1"/>
          </a:solidFill>
          <a:ln w="19050" cap="flat">
            <a:solidFill>
              <a:schemeClr val="tx1">
                <a:alpha val="25000"/>
              </a:schemeClr>
            </a:solidFill>
            <a:prstDash val="solid"/>
            <a:miter/>
          </a:ln>
          <a:effectLst/>
        </p:spPr>
        <p:txBody>
          <a:bodyPr rtlCol="0" anchor="ctr"/>
          <a:lstStyle/>
          <a:p>
            <a:pPr marL="0" marR="0" lvl="0" indent="0" algn="ctr" defTabSz="914400" eaLnBrk="1" fontAlgn="auto" latinLnBrk="0" hangingPunct="1">
              <a:spcBef>
                <a:spcPts val="0"/>
              </a:spcBef>
              <a:spcAft>
                <a:spcPts val="0"/>
              </a:spcAft>
              <a:buClrTx/>
              <a:buSzTx/>
              <a:buFontTx/>
              <a:buNone/>
              <a:tabLst/>
              <a:defRPr/>
            </a:pPr>
            <a:r>
              <a:rPr kumimoji="0" lang="en-US" sz="1100" b="0" i="0" u="none" strike="noStrike" kern="0" cap="none" normalizeH="0" baseline="0" noProof="0">
                <a:ln>
                  <a:noFill/>
                </a:ln>
                <a:solidFill>
                  <a:srgbClr val="000000"/>
                </a:solidFill>
                <a:effectLst/>
                <a:uLnTx/>
                <a:uFillTx/>
                <a:ea typeface="+mn-lt"/>
                <a:cs typeface="+mn-lt"/>
                <a:sym typeface="Wingdings" panose="05000000000000000000" pitchFamily="2" charset="2"/>
              </a:rPr>
              <a:t></a:t>
            </a:r>
            <a:endParaRPr kumimoji="0" lang="en-US" sz="1100" b="0" i="0" u="none" strike="noStrike" kern="0" cap="none" normalizeH="0" baseline="0" noProof="0">
              <a:ln>
                <a:noFill/>
              </a:ln>
              <a:solidFill>
                <a:srgbClr val="000000"/>
              </a:solidFill>
              <a:effectLst/>
              <a:uLnTx/>
              <a:uFillTx/>
              <a:ea typeface="+mn-lt"/>
              <a:cs typeface="+mn-lt"/>
              <a:sym typeface="+mn-lt"/>
            </a:endParaRPr>
          </a:p>
        </p:txBody>
      </p:sp>
      <p:cxnSp>
        <p:nvCxnSpPr>
          <p:cNvPr id="91" name="Connector: Elbow 90">
            <a:extLst>
              <a:ext uri="{FF2B5EF4-FFF2-40B4-BE49-F238E27FC236}">
                <a16:creationId xmlns:a16="http://schemas.microsoft.com/office/drawing/2014/main" id="{5CF59FE7-BD9E-0824-DD4B-ECD9F6949EFA}"/>
              </a:ext>
            </a:extLst>
          </p:cNvPr>
          <p:cNvCxnSpPr>
            <a:stCxn id="61" idx="1"/>
            <a:endCxn id="83" idx="1"/>
          </p:cNvCxnSpPr>
          <p:nvPr/>
        </p:nvCxnSpPr>
        <p:spPr>
          <a:xfrm rot="5400000">
            <a:off x="6096000" y="1728723"/>
            <a:ext cx="12700" cy="7457439"/>
          </a:xfrm>
          <a:prstGeom prst="bentConnector3">
            <a:avLst>
              <a:gd name="adj1" fmla="val 1861685"/>
            </a:avLst>
          </a:prstGeom>
          <a:ln>
            <a:headEnd type="none" w="lg" len="med"/>
            <a:tailEnd type="arrow"/>
          </a:ln>
        </p:spPr>
        <p:style>
          <a:lnRef idx="3">
            <a:schemeClr val="accent1"/>
          </a:lnRef>
          <a:fillRef idx="0">
            <a:schemeClr val="accent1"/>
          </a:fillRef>
          <a:effectRef idx="2">
            <a:schemeClr val="accent1"/>
          </a:effectRef>
          <a:fontRef idx="minor">
            <a:schemeClr val="tx1"/>
          </a:fontRef>
        </p:style>
      </p:cxnSp>
      <p:sp>
        <p:nvSpPr>
          <p:cNvPr id="94" name="TextBox 93">
            <a:extLst>
              <a:ext uri="{FF2B5EF4-FFF2-40B4-BE49-F238E27FC236}">
                <a16:creationId xmlns:a16="http://schemas.microsoft.com/office/drawing/2014/main" id="{F59A96FC-4A7D-A491-8E90-09B731FB6C11}"/>
              </a:ext>
            </a:extLst>
          </p:cNvPr>
          <p:cNvSpPr txBox="1"/>
          <p:nvPr/>
        </p:nvSpPr>
        <p:spPr>
          <a:xfrm>
            <a:off x="588263" y="6407446"/>
            <a:ext cx="3837004" cy="123111"/>
          </a:xfrm>
          <a:prstGeom prst="rect">
            <a:avLst/>
          </a:prstGeom>
          <a:noFill/>
        </p:spPr>
        <p:txBody>
          <a:bodyPr wrap="square" lIns="0" tIns="0" rIns="0" bIns="0" rtlCol="0" anchor="b">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800" b="0" u="none" strike="noStrike" kern="1200" cap="none" normalizeH="0" baseline="0" noProof="0">
                <a:ln>
                  <a:noFill/>
                </a:ln>
                <a:solidFill>
                  <a:schemeClr val="tx2"/>
                </a:solidFill>
                <a:effectLst/>
                <a:uLnTx/>
                <a:uFillTx/>
                <a:ea typeface="+mn-ea"/>
                <a:cs typeface="Segoe UI Light" panose="020B0502040204020203" pitchFamily="34" charset="0"/>
              </a:rPr>
              <a:t>Agent 365 Observability Playbook</a:t>
            </a:r>
          </a:p>
        </p:txBody>
      </p:sp>
      <p:sp>
        <p:nvSpPr>
          <p:cNvPr id="96" name="Text 159">
            <a:extLst>
              <a:ext uri="{FF2B5EF4-FFF2-40B4-BE49-F238E27FC236}">
                <a16:creationId xmlns:a16="http://schemas.microsoft.com/office/drawing/2014/main" id="{12D41964-ED1E-FBBD-052E-CBE8DBC738CB}"/>
              </a:ext>
            </a:extLst>
          </p:cNvPr>
          <p:cNvSpPr/>
          <p:nvPr/>
        </p:nvSpPr>
        <p:spPr>
          <a:xfrm>
            <a:off x="8138667" y="6399752"/>
            <a:ext cx="3481833"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Discover · Evaluate · Monitor — Three steps that run continuously.</a:t>
            </a:r>
          </a:p>
        </p:txBody>
      </p:sp>
      <p:sp>
        <p:nvSpPr>
          <p:cNvPr id="4" name="Text 15">
            <a:extLst>
              <a:ext uri="{FF2B5EF4-FFF2-40B4-BE49-F238E27FC236}">
                <a16:creationId xmlns:a16="http://schemas.microsoft.com/office/drawing/2014/main" id="{72DE4DEB-91F8-AC64-7B7C-9C5D28AB7508}"/>
              </a:ext>
            </a:extLst>
          </p:cNvPr>
          <p:cNvSpPr>
            <a:spLocks/>
          </p:cNvSpPr>
          <p:nvPr/>
        </p:nvSpPr>
        <p:spPr>
          <a:xfrm>
            <a:off x="748030" y="2692272"/>
            <a:ext cx="3238500" cy="184666"/>
          </a:xfrm>
          <a:prstGeom prst="rect">
            <a:avLst/>
          </a:prstGeom>
          <a:noFill/>
          <a:ln/>
        </p:spPr>
        <p:txBody>
          <a:bodyPr wrap="square" lIns="0" tIns="0" rIns="0" bIns="0" rtlCol="0" anchor="ctr">
            <a:spAutoFit/>
          </a:bodyPr>
          <a:lstStyle/>
          <a:p>
            <a:pPr marL="0" indent="0">
              <a:buNone/>
            </a:pPr>
            <a:r>
              <a:rPr lang="en-US" sz="1200" kern="0">
                <a:solidFill>
                  <a:schemeClr val="tx2"/>
                </a:solidFill>
                <a:latin typeface="Segoe Sans Display Semibold" pitchFamily="2" charset="0"/>
                <a:ea typeface="Segoe UI" pitchFamily="34" charset="-122"/>
                <a:cs typeface="Segoe Sans Display Semibold" pitchFamily="2" charset="0"/>
              </a:rPr>
              <a:t>Activities</a:t>
            </a:r>
            <a:endParaRPr lang="en-US" sz="1200">
              <a:solidFill>
                <a:schemeClr val="tx2"/>
              </a:solidFill>
              <a:latin typeface="Segoe Sans Display Semibold" pitchFamily="2" charset="0"/>
              <a:cs typeface="Segoe Sans Display Semibold" pitchFamily="2" charset="0"/>
            </a:endParaRPr>
          </a:p>
        </p:txBody>
      </p:sp>
      <p:sp>
        <p:nvSpPr>
          <p:cNvPr id="6" name="Text 15">
            <a:extLst>
              <a:ext uri="{FF2B5EF4-FFF2-40B4-BE49-F238E27FC236}">
                <a16:creationId xmlns:a16="http://schemas.microsoft.com/office/drawing/2014/main" id="{77F359D5-3D5D-14AC-40AB-5DD0B0AE9E2C}"/>
              </a:ext>
            </a:extLst>
          </p:cNvPr>
          <p:cNvSpPr>
            <a:spLocks/>
          </p:cNvSpPr>
          <p:nvPr/>
        </p:nvSpPr>
        <p:spPr>
          <a:xfrm>
            <a:off x="748030" y="4143488"/>
            <a:ext cx="3238500" cy="184666"/>
          </a:xfrm>
          <a:prstGeom prst="rect">
            <a:avLst/>
          </a:prstGeom>
          <a:noFill/>
          <a:ln/>
        </p:spPr>
        <p:txBody>
          <a:bodyPr wrap="square" lIns="0" tIns="0" rIns="0" bIns="0" rtlCol="0" anchor="ctr">
            <a:spAutoFit/>
          </a:bodyPr>
          <a:lstStyle/>
          <a:p>
            <a:pPr marL="0" indent="0">
              <a:buNone/>
            </a:pPr>
            <a:r>
              <a:rPr lang="en-US" sz="1200" kern="0">
                <a:solidFill>
                  <a:schemeClr val="tx2"/>
                </a:solidFill>
                <a:latin typeface="Segoe Sans Display Semibold" pitchFamily="2" charset="0"/>
                <a:ea typeface="Segoe UI" pitchFamily="34" charset="-122"/>
                <a:cs typeface="Segoe Sans Display Semibold" pitchFamily="2" charset="0"/>
              </a:rPr>
              <a:t>Benefits</a:t>
            </a:r>
            <a:endParaRPr lang="en-US" sz="1200">
              <a:solidFill>
                <a:schemeClr val="tx2"/>
              </a:solidFill>
              <a:latin typeface="Segoe Sans Display Semibold" pitchFamily="2" charset="0"/>
              <a:cs typeface="Segoe Sans Display Semibold" pitchFamily="2" charset="0"/>
            </a:endParaRPr>
          </a:p>
        </p:txBody>
      </p:sp>
      <p:sp>
        <p:nvSpPr>
          <p:cNvPr id="7" name="Text 15">
            <a:extLst>
              <a:ext uri="{FF2B5EF4-FFF2-40B4-BE49-F238E27FC236}">
                <a16:creationId xmlns:a16="http://schemas.microsoft.com/office/drawing/2014/main" id="{B78582E3-44C9-4814-5C74-4C9AEA744B40}"/>
              </a:ext>
            </a:extLst>
          </p:cNvPr>
          <p:cNvSpPr>
            <a:spLocks/>
          </p:cNvSpPr>
          <p:nvPr/>
        </p:nvSpPr>
        <p:spPr>
          <a:xfrm>
            <a:off x="4476750" y="4143488"/>
            <a:ext cx="3238500" cy="184666"/>
          </a:xfrm>
          <a:prstGeom prst="rect">
            <a:avLst/>
          </a:prstGeom>
          <a:noFill/>
          <a:ln/>
        </p:spPr>
        <p:txBody>
          <a:bodyPr wrap="square" lIns="0" tIns="0" rIns="0" bIns="0" rtlCol="0" anchor="ctr">
            <a:spAutoFit/>
          </a:bodyPr>
          <a:lstStyle/>
          <a:p>
            <a:r>
              <a:rPr lang="en-US" sz="1200" kern="0">
                <a:solidFill>
                  <a:schemeClr val="tx2"/>
                </a:solidFill>
                <a:latin typeface="Segoe Sans Display Semibold" pitchFamily="2" charset="0"/>
                <a:ea typeface="Segoe UI" pitchFamily="34" charset="-122"/>
                <a:cs typeface="Segoe Sans Display Semibold" pitchFamily="2" charset="0"/>
              </a:rPr>
              <a:t>Benefits</a:t>
            </a:r>
            <a:endParaRPr lang="en-US" sz="1200">
              <a:solidFill>
                <a:schemeClr val="tx2"/>
              </a:solidFill>
              <a:latin typeface="Segoe Sans Display Semibold" pitchFamily="2" charset="0"/>
              <a:cs typeface="Segoe Sans Display Semibold" pitchFamily="2" charset="0"/>
            </a:endParaRPr>
          </a:p>
        </p:txBody>
      </p:sp>
      <p:sp>
        <p:nvSpPr>
          <p:cNvPr id="8" name="Text 15">
            <a:extLst>
              <a:ext uri="{FF2B5EF4-FFF2-40B4-BE49-F238E27FC236}">
                <a16:creationId xmlns:a16="http://schemas.microsoft.com/office/drawing/2014/main" id="{122AF035-DB55-5786-C6C8-0346CEBF6AAE}"/>
              </a:ext>
            </a:extLst>
          </p:cNvPr>
          <p:cNvSpPr>
            <a:spLocks/>
          </p:cNvSpPr>
          <p:nvPr/>
        </p:nvSpPr>
        <p:spPr>
          <a:xfrm>
            <a:off x="8205469" y="4143488"/>
            <a:ext cx="3238500" cy="184666"/>
          </a:xfrm>
          <a:prstGeom prst="rect">
            <a:avLst/>
          </a:prstGeom>
          <a:noFill/>
          <a:ln/>
        </p:spPr>
        <p:txBody>
          <a:bodyPr wrap="square" lIns="0" tIns="0" rIns="0" bIns="0" rtlCol="0" anchor="ctr">
            <a:spAutoFit/>
          </a:bodyPr>
          <a:lstStyle/>
          <a:p>
            <a:r>
              <a:rPr lang="en-US" sz="1200" kern="0">
                <a:solidFill>
                  <a:schemeClr val="tx2"/>
                </a:solidFill>
                <a:latin typeface="Segoe Sans Display Semibold" pitchFamily="2" charset="0"/>
                <a:ea typeface="Segoe UI" pitchFamily="34" charset="-122"/>
                <a:cs typeface="Segoe Sans Display Semibold" pitchFamily="2" charset="0"/>
              </a:rPr>
              <a:t>Benefits</a:t>
            </a:r>
            <a:endParaRPr lang="en-US" sz="1200">
              <a:solidFill>
                <a:schemeClr val="tx2"/>
              </a:solidFill>
              <a:latin typeface="Segoe Sans Display Semibold" pitchFamily="2" charset="0"/>
              <a:cs typeface="Segoe Sans Display Semibold" pitchFamily="2" charset="0"/>
            </a:endParaRPr>
          </a:p>
        </p:txBody>
      </p:sp>
      <p:sp>
        <p:nvSpPr>
          <p:cNvPr id="9" name="Text 15">
            <a:extLst>
              <a:ext uri="{FF2B5EF4-FFF2-40B4-BE49-F238E27FC236}">
                <a16:creationId xmlns:a16="http://schemas.microsoft.com/office/drawing/2014/main" id="{46E18236-E78C-015A-F039-E4A49BF9B18E}"/>
              </a:ext>
            </a:extLst>
          </p:cNvPr>
          <p:cNvSpPr>
            <a:spLocks/>
          </p:cNvSpPr>
          <p:nvPr/>
        </p:nvSpPr>
        <p:spPr>
          <a:xfrm>
            <a:off x="4476750" y="2692272"/>
            <a:ext cx="3238500" cy="184666"/>
          </a:xfrm>
          <a:prstGeom prst="rect">
            <a:avLst/>
          </a:prstGeom>
          <a:noFill/>
          <a:ln/>
        </p:spPr>
        <p:txBody>
          <a:bodyPr wrap="square" lIns="0" tIns="0" rIns="0" bIns="0" rtlCol="0" anchor="ctr">
            <a:spAutoFit/>
          </a:bodyPr>
          <a:lstStyle/>
          <a:p>
            <a:pPr marL="0" indent="0">
              <a:buNone/>
            </a:pPr>
            <a:r>
              <a:rPr lang="en-US" sz="1200" kern="0">
                <a:solidFill>
                  <a:schemeClr val="tx2"/>
                </a:solidFill>
                <a:latin typeface="Segoe Sans Display Semibold" pitchFamily="2" charset="0"/>
                <a:ea typeface="Segoe UI" pitchFamily="34" charset="-122"/>
                <a:cs typeface="Segoe Sans Display Semibold" pitchFamily="2" charset="0"/>
              </a:rPr>
              <a:t>Activities</a:t>
            </a:r>
            <a:endParaRPr lang="en-US" sz="1200">
              <a:solidFill>
                <a:schemeClr val="tx2"/>
              </a:solidFill>
              <a:latin typeface="Segoe Sans Display Semibold" pitchFamily="2" charset="0"/>
              <a:cs typeface="Segoe Sans Display Semibold" pitchFamily="2" charset="0"/>
            </a:endParaRPr>
          </a:p>
        </p:txBody>
      </p:sp>
      <p:sp>
        <p:nvSpPr>
          <p:cNvPr id="10" name="Text 15">
            <a:extLst>
              <a:ext uri="{FF2B5EF4-FFF2-40B4-BE49-F238E27FC236}">
                <a16:creationId xmlns:a16="http://schemas.microsoft.com/office/drawing/2014/main" id="{19D38BAD-66AE-773D-A984-AA8F2E73F3D2}"/>
              </a:ext>
            </a:extLst>
          </p:cNvPr>
          <p:cNvSpPr>
            <a:spLocks/>
          </p:cNvSpPr>
          <p:nvPr/>
        </p:nvSpPr>
        <p:spPr>
          <a:xfrm>
            <a:off x="8205469" y="2692272"/>
            <a:ext cx="3238500" cy="184666"/>
          </a:xfrm>
          <a:prstGeom prst="rect">
            <a:avLst/>
          </a:prstGeom>
          <a:noFill/>
          <a:ln/>
        </p:spPr>
        <p:txBody>
          <a:bodyPr wrap="square" lIns="0" tIns="0" rIns="0" bIns="0" rtlCol="0" anchor="ctr">
            <a:spAutoFit/>
          </a:bodyPr>
          <a:lstStyle/>
          <a:p>
            <a:pPr marL="0" indent="0">
              <a:buNone/>
            </a:pPr>
            <a:r>
              <a:rPr lang="en-US" sz="1200" kern="0">
                <a:solidFill>
                  <a:schemeClr val="tx2"/>
                </a:solidFill>
                <a:latin typeface="Segoe Sans Display Semibold" pitchFamily="2" charset="0"/>
                <a:ea typeface="Segoe UI" pitchFamily="34" charset="-122"/>
                <a:cs typeface="Segoe Sans Display Semibold" pitchFamily="2" charset="0"/>
              </a:rPr>
              <a:t>Activities</a:t>
            </a:r>
            <a:endParaRPr lang="en-US" sz="1200">
              <a:solidFill>
                <a:schemeClr val="tx2"/>
              </a:solidFill>
              <a:latin typeface="Segoe Sans Display Semibold" pitchFamily="2" charset="0"/>
              <a:cs typeface="Segoe Sans Display Semibold" pitchFamily="2" charset="0"/>
            </a:endParaRPr>
          </a:p>
        </p:txBody>
      </p:sp>
    </p:spTree>
    <p:extLst>
      <p:ext uri="{BB962C8B-B14F-4D97-AF65-F5344CB8AC3E}">
        <p14:creationId xmlns:p14="http://schemas.microsoft.com/office/powerpoint/2010/main" val="289059639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34B5AF-BF8C-EC44-BDA7-F4A86BC1C8F6}"/>
              </a:ext>
            </a:extLst>
          </p:cNvPr>
          <p:cNvPicPr>
            <a:picLocks noChangeAspect="1"/>
          </p:cNvPicPr>
          <p:nvPr/>
        </p:nvPicPr>
        <p:blipFill>
          <a:blip r:embed="rId2"/>
          <a:srcRect l="6581" t="8829" r="49999" b="42081"/>
          <a:stretch>
            <a:fillRect/>
          </a:stretch>
        </p:blipFill>
        <p:spPr>
          <a:xfrm flipV="1">
            <a:off x="10726057" y="0"/>
            <a:ext cx="1465944" cy="1657307"/>
          </a:xfrm>
          <a:custGeom>
            <a:avLst/>
            <a:gdLst>
              <a:gd name="csX0" fmla="*/ 0 w 1753647"/>
              <a:gd name="csY0" fmla="*/ 1982566 h 1982566"/>
              <a:gd name="csX1" fmla="*/ 1753647 w 1753647"/>
              <a:gd name="csY1" fmla="*/ 1982566 h 1982566"/>
              <a:gd name="csX2" fmla="*/ 1753647 w 1753647"/>
              <a:gd name="csY2" fmla="*/ 0 h 1982566"/>
              <a:gd name="csX3" fmla="*/ 0 w 1753647"/>
              <a:gd name="csY3" fmla="*/ 0 h 1982566"/>
            </a:gdLst>
            <a:ahLst/>
            <a:cxnLst>
              <a:cxn ang="0">
                <a:pos x="csX0" y="csY0"/>
              </a:cxn>
              <a:cxn ang="0">
                <a:pos x="csX1" y="csY1"/>
              </a:cxn>
              <a:cxn ang="0">
                <a:pos x="csX2" y="csY2"/>
              </a:cxn>
              <a:cxn ang="0">
                <a:pos x="csX3" y="csY3"/>
              </a:cxn>
            </a:cxnLst>
            <a:rect l="l" t="t" r="r" b="b"/>
            <a:pathLst>
              <a:path w="1753647" h="1982566">
                <a:moveTo>
                  <a:pt x="0" y="1982566"/>
                </a:moveTo>
                <a:lnTo>
                  <a:pt x="1753647" y="1982566"/>
                </a:lnTo>
                <a:lnTo>
                  <a:pt x="1753647" y="0"/>
                </a:lnTo>
                <a:lnTo>
                  <a:pt x="0" y="0"/>
                </a:lnTo>
                <a:close/>
              </a:path>
            </a:pathLst>
          </a:custGeom>
        </p:spPr>
      </p:pic>
      <p:sp>
        <p:nvSpPr>
          <p:cNvPr id="105" name="Title 104">
            <a:extLst>
              <a:ext uri="{FF2B5EF4-FFF2-40B4-BE49-F238E27FC236}">
                <a16:creationId xmlns:a16="http://schemas.microsoft.com/office/drawing/2014/main" id="{2259C9F5-4BE2-5EC8-EC0F-68E68826B441}"/>
              </a:ext>
            </a:extLst>
          </p:cNvPr>
          <p:cNvSpPr>
            <a:spLocks noGrp="1"/>
          </p:cNvSpPr>
          <p:nvPr>
            <p:ph type="title"/>
          </p:nvPr>
        </p:nvSpPr>
        <p:spPr>
          <a:xfrm>
            <a:off x="588263" y="457200"/>
            <a:ext cx="11018520" cy="492443"/>
          </a:xfrm>
        </p:spPr>
        <p:txBody>
          <a:bodyPr/>
          <a:lstStyle/>
          <a:p>
            <a:r>
              <a:rPr lang="en-US">
                <a:solidFill>
                  <a:schemeClr val="accent1"/>
                </a:solidFill>
              </a:rPr>
              <a:t>(D1) Discover: </a:t>
            </a:r>
            <a:r>
              <a:rPr lang="en-US"/>
              <a:t>Enable cross-platform discovery</a:t>
            </a:r>
            <a:endParaRPr lang="en-IN"/>
          </a:p>
        </p:txBody>
      </p:sp>
      <p:sp>
        <p:nvSpPr>
          <p:cNvPr id="109" name="Text Placeholder 108">
            <a:extLst>
              <a:ext uri="{FF2B5EF4-FFF2-40B4-BE49-F238E27FC236}">
                <a16:creationId xmlns:a16="http://schemas.microsoft.com/office/drawing/2014/main" id="{DC1901D9-9B49-482D-2B82-9ABFC7FE805C}"/>
              </a:ext>
            </a:extLst>
          </p:cNvPr>
          <p:cNvSpPr>
            <a:spLocks noGrp="1"/>
          </p:cNvSpPr>
          <p:nvPr>
            <p:ph type="body" sz="quarter" idx="11"/>
          </p:nvPr>
        </p:nvSpPr>
        <p:spPr>
          <a:xfrm>
            <a:off x="584200" y="292100"/>
            <a:ext cx="11018838" cy="153888"/>
          </a:xfrm>
        </p:spPr>
        <p:txBody>
          <a:bodyPr/>
          <a:lstStyle/>
          <a:p>
            <a:r>
              <a:rPr lang="en-US"/>
              <a:t>Part 3 · How to run the agent observability process</a:t>
            </a:r>
          </a:p>
        </p:txBody>
      </p:sp>
      <p:sp>
        <p:nvSpPr>
          <p:cNvPr id="126" name="Rectangle 125">
            <a:extLst>
              <a:ext uri="{FF2B5EF4-FFF2-40B4-BE49-F238E27FC236}">
                <a16:creationId xmlns:a16="http://schemas.microsoft.com/office/drawing/2014/main" id="{2592EBB5-A05E-D5B0-DA2A-D4718C00EA4A}"/>
              </a:ext>
            </a:extLst>
          </p:cNvPr>
          <p:cNvSpPr/>
          <p:nvPr/>
        </p:nvSpPr>
        <p:spPr bwMode="auto">
          <a:xfrm>
            <a:off x="588263" y="1143218"/>
            <a:ext cx="11001757" cy="9848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lang="en-US" sz="1600">
                <a:solidFill>
                  <a:schemeClr val="accent1"/>
                </a:solidFill>
                <a:latin typeface="+mj-lt"/>
              </a:rPr>
              <a:t>Plenty of your agents run outside Microsoft. </a:t>
            </a:r>
            <a:r>
              <a:rPr kumimoji="0" lang="en-US" sz="1600" b="0" i="0" u="none" strike="noStrike" kern="1200" cap="none" normalizeH="0" baseline="0" noProof="0">
                <a:ln>
                  <a:noFill/>
                </a:ln>
                <a:solidFill>
                  <a:schemeClr val="tx1"/>
                </a:solidFill>
                <a:effectLst/>
                <a:uLnTx/>
                <a:uFillTx/>
                <a:ea typeface="+mn-ea"/>
                <a:cs typeface="+mn-cs"/>
              </a:rPr>
              <a:t>They run on platforms like Amazon Bedrock or Anthropic Claude, and until you connect those platforms the agents built there never show up in your inventory. Enable cross-platform discovery of agents to build up your agent inventory. Once enabled, you can authenticate to </a:t>
            </a:r>
            <a:r>
              <a:rPr lang="en-US" sz="1600">
                <a:solidFill>
                  <a:schemeClr val="tx1"/>
                </a:solidFill>
              </a:rPr>
              <a:t>external</a:t>
            </a:r>
            <a:r>
              <a:rPr kumimoji="0" lang="en-US" sz="1600" b="0" i="0" u="none" strike="noStrike" kern="1200" cap="none" normalizeH="0" baseline="0" noProof="0">
                <a:ln>
                  <a:noFill/>
                </a:ln>
                <a:solidFill>
                  <a:schemeClr val="tx1"/>
                </a:solidFill>
                <a:effectLst/>
                <a:uLnTx/>
                <a:uFillTx/>
                <a:ea typeface="+mn-ea"/>
                <a:cs typeface="+mn-cs"/>
              </a:rPr>
              <a:t> platforms and decide how often Agent 365 imports its agents, either manually or on a set schedule. </a:t>
            </a:r>
          </a:p>
        </p:txBody>
      </p:sp>
      <p:sp>
        <p:nvSpPr>
          <p:cNvPr id="137" name="Rectangle: Rounded Corners 136">
            <a:extLst>
              <a:ext uri="{FF2B5EF4-FFF2-40B4-BE49-F238E27FC236}">
                <a16:creationId xmlns:a16="http://schemas.microsoft.com/office/drawing/2014/main" id="{FC5DE482-89DC-94DB-3EB6-3CAC01B64A6D}"/>
              </a:ext>
              <a:ext uri="{C183D7F6-B498-43B3-948B-1728B52AA6E4}">
                <adec:decorative xmlns:adec="http://schemas.microsoft.com/office/drawing/2017/decorative" val="1"/>
              </a:ext>
            </a:extLst>
          </p:cNvPr>
          <p:cNvSpPr>
            <a:spLocks/>
          </p:cNvSpPr>
          <p:nvPr/>
        </p:nvSpPr>
        <p:spPr>
          <a:xfrm>
            <a:off x="588263" y="2606447"/>
            <a:ext cx="3513697" cy="3308995"/>
          </a:xfrm>
          <a:prstGeom prst="roundRect">
            <a:avLst>
              <a:gd name="adj" fmla="val 3569"/>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38" name="Rectangle: Rounded Corners 137">
            <a:extLst>
              <a:ext uri="{FF2B5EF4-FFF2-40B4-BE49-F238E27FC236}">
                <a16:creationId xmlns:a16="http://schemas.microsoft.com/office/drawing/2014/main" id="{0C5143E2-CEC5-8876-3367-7E8D390E699D}"/>
              </a:ext>
              <a:ext uri="{C183D7F6-B498-43B3-948B-1728B52AA6E4}">
                <adec:decorative xmlns:adec="http://schemas.microsoft.com/office/drawing/2017/decorative" val="1"/>
              </a:ext>
            </a:extLst>
          </p:cNvPr>
          <p:cNvSpPr>
            <a:spLocks/>
          </p:cNvSpPr>
          <p:nvPr/>
        </p:nvSpPr>
        <p:spPr>
          <a:xfrm>
            <a:off x="4332293" y="2606447"/>
            <a:ext cx="3513697" cy="3308995"/>
          </a:xfrm>
          <a:prstGeom prst="roundRect">
            <a:avLst>
              <a:gd name="adj" fmla="val 3569"/>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39" name="Rectangle: Rounded Corners 138">
            <a:extLst>
              <a:ext uri="{FF2B5EF4-FFF2-40B4-BE49-F238E27FC236}">
                <a16:creationId xmlns:a16="http://schemas.microsoft.com/office/drawing/2014/main" id="{E34A6289-D0AE-691A-90F6-6AFD04872411}"/>
              </a:ext>
              <a:ext uri="{C183D7F6-B498-43B3-948B-1728B52AA6E4}">
                <adec:decorative xmlns:adec="http://schemas.microsoft.com/office/drawing/2017/decorative" val="1"/>
              </a:ext>
            </a:extLst>
          </p:cNvPr>
          <p:cNvSpPr>
            <a:spLocks/>
          </p:cNvSpPr>
          <p:nvPr/>
        </p:nvSpPr>
        <p:spPr>
          <a:xfrm>
            <a:off x="8076323" y="2606447"/>
            <a:ext cx="3513697" cy="3308995"/>
          </a:xfrm>
          <a:prstGeom prst="roundRect">
            <a:avLst>
              <a:gd name="adj" fmla="val 3569"/>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142" name="Picture">
            <a:extLst>
              <a:ext uri="{FF2B5EF4-FFF2-40B4-BE49-F238E27FC236}">
                <a16:creationId xmlns:a16="http://schemas.microsoft.com/office/drawing/2014/main" id="{F2964DE5-691C-C478-C068-0847768F7804}"/>
              </a:ext>
            </a:extLst>
          </p:cNvPr>
          <p:cNvPicPr/>
          <p:nvPr/>
        </p:nvPicPr>
        <p:blipFill rotWithShape="1">
          <a:blip r:embed="rId3"/>
          <a:srcRect/>
          <a:stretch>
            <a:fillRect/>
          </a:stretch>
        </p:blipFill>
        <p:spPr>
          <a:xfrm>
            <a:off x="662177" y="2679596"/>
            <a:ext cx="3365868" cy="2288645"/>
          </a:xfrm>
          <a:prstGeom prst="roundRect">
            <a:avLst>
              <a:gd name="adj" fmla="val 4637"/>
            </a:avLst>
          </a:prstGeom>
        </p:spPr>
      </p:pic>
      <p:pic>
        <p:nvPicPr>
          <p:cNvPr id="143" name="Picture">
            <a:extLst>
              <a:ext uri="{FF2B5EF4-FFF2-40B4-BE49-F238E27FC236}">
                <a16:creationId xmlns:a16="http://schemas.microsoft.com/office/drawing/2014/main" id="{8511816F-23F6-786C-7B6E-7571A5FA569D}"/>
              </a:ext>
            </a:extLst>
          </p:cNvPr>
          <p:cNvPicPr/>
          <p:nvPr/>
        </p:nvPicPr>
        <p:blipFill>
          <a:blip r:embed="rId4"/>
          <a:stretch>
            <a:fillRect/>
          </a:stretch>
        </p:blipFill>
        <p:spPr>
          <a:xfrm>
            <a:off x="4406209" y="2679596"/>
            <a:ext cx="3365868" cy="2387852"/>
          </a:xfrm>
          <a:prstGeom prst="roundRect">
            <a:avLst>
              <a:gd name="adj" fmla="val 4637"/>
            </a:avLst>
          </a:prstGeom>
        </p:spPr>
      </p:pic>
      <p:pic>
        <p:nvPicPr>
          <p:cNvPr id="144" name="Picture">
            <a:extLst>
              <a:ext uri="{FF2B5EF4-FFF2-40B4-BE49-F238E27FC236}">
                <a16:creationId xmlns:a16="http://schemas.microsoft.com/office/drawing/2014/main" id="{EDF33038-114C-5023-0452-881BF4201048}"/>
              </a:ext>
            </a:extLst>
          </p:cNvPr>
          <p:cNvPicPr/>
          <p:nvPr/>
        </p:nvPicPr>
        <p:blipFill>
          <a:blip r:embed="rId5"/>
          <a:stretch>
            <a:fillRect/>
          </a:stretch>
        </p:blipFill>
        <p:spPr>
          <a:xfrm>
            <a:off x="8150238" y="2679596"/>
            <a:ext cx="3365868" cy="1155864"/>
          </a:xfrm>
          <a:prstGeom prst="roundRect">
            <a:avLst>
              <a:gd name="adj" fmla="val 4637"/>
            </a:avLst>
          </a:prstGeom>
        </p:spPr>
      </p:pic>
      <p:sp>
        <p:nvSpPr>
          <p:cNvPr id="149" name="Text 111">
            <a:extLst>
              <a:ext uri="{FF2B5EF4-FFF2-40B4-BE49-F238E27FC236}">
                <a16:creationId xmlns:a16="http://schemas.microsoft.com/office/drawing/2014/main" id="{DF8250C1-0D56-2B2B-FBAB-568ACCF87B94}"/>
              </a:ext>
            </a:extLst>
          </p:cNvPr>
          <p:cNvSpPr/>
          <p:nvPr/>
        </p:nvSpPr>
        <p:spPr>
          <a:xfrm>
            <a:off x="662177" y="5151260"/>
            <a:ext cx="3365868" cy="369332"/>
          </a:xfrm>
          <a:prstGeom prst="rect">
            <a:avLst/>
          </a:prstGeom>
          <a:noFill/>
          <a:ln/>
        </p:spPr>
        <p:txBody>
          <a:bodyPr wrap="square" lIns="0" tIns="0" rIns="0" bIns="0" rtlCol="0" anchor="t">
            <a:spAutoFit/>
          </a:bodyPr>
          <a:lstStyle/>
          <a:p>
            <a:pPr marL="0" indent="0">
              <a:buNone/>
            </a:pPr>
            <a:r>
              <a:rPr lang="en-US" sz="1200">
                <a:solidFill>
                  <a:schemeClr val="accent1"/>
                </a:solidFill>
                <a:latin typeface="+mj-lt"/>
                <a:ea typeface="Segoe UI" pitchFamily="34" charset="-122"/>
                <a:cs typeface="Segoe UI" pitchFamily="34" charset="-120"/>
              </a:rPr>
              <a:t>Open Registry sync </a:t>
            </a:r>
            <a:r>
              <a:rPr lang="en-US" sz="1200">
                <a:ea typeface="Segoe UI" pitchFamily="34" charset="-122"/>
                <a:cs typeface="Segoe UI" pitchFamily="34" charset="-120"/>
              </a:rPr>
              <a:t>to review the external platforms already connected to your tenant.</a:t>
            </a:r>
            <a:endParaRPr lang="en-US" sz="1200"/>
          </a:p>
        </p:txBody>
      </p:sp>
      <p:sp>
        <p:nvSpPr>
          <p:cNvPr id="150" name="Text 112">
            <a:extLst>
              <a:ext uri="{FF2B5EF4-FFF2-40B4-BE49-F238E27FC236}">
                <a16:creationId xmlns:a16="http://schemas.microsoft.com/office/drawing/2014/main" id="{DA07BBC7-D806-CD72-439C-B82A2073F0C1}"/>
              </a:ext>
            </a:extLst>
          </p:cNvPr>
          <p:cNvSpPr/>
          <p:nvPr/>
        </p:nvSpPr>
        <p:spPr>
          <a:xfrm>
            <a:off x="4406209" y="5151260"/>
            <a:ext cx="3365868" cy="658368"/>
          </a:xfrm>
          <a:prstGeom prst="rect">
            <a:avLst/>
          </a:prstGeom>
          <a:noFill/>
          <a:ln/>
        </p:spPr>
        <p:txBody>
          <a:bodyPr wrap="square" lIns="0" tIns="0" rIns="0" bIns="0" rtlCol="0" anchor="t"/>
          <a:lstStyle/>
          <a:p>
            <a:pPr marL="0" indent="0">
              <a:buNone/>
            </a:pPr>
            <a:r>
              <a:rPr lang="en-US" sz="1200">
                <a:solidFill>
                  <a:schemeClr val="accent1"/>
                </a:solidFill>
                <a:latin typeface="+mj-lt"/>
                <a:cs typeface="Segoe UI" pitchFamily="34" charset="-120"/>
              </a:rPr>
              <a:t>Connect a platform </a:t>
            </a:r>
            <a:r>
              <a:rPr lang="en-US" sz="1200">
                <a:ea typeface="Segoe UI" pitchFamily="34" charset="-122"/>
                <a:cs typeface="Segoe UI" pitchFamily="34" charset="-120"/>
              </a:rPr>
              <a:t>and authenticate — the fields vary by platform (an API key and workspace ID here).</a:t>
            </a:r>
            <a:endParaRPr lang="en-US" sz="1200"/>
          </a:p>
        </p:txBody>
      </p:sp>
      <p:sp>
        <p:nvSpPr>
          <p:cNvPr id="151" name="Text 113">
            <a:extLst>
              <a:ext uri="{FF2B5EF4-FFF2-40B4-BE49-F238E27FC236}">
                <a16:creationId xmlns:a16="http://schemas.microsoft.com/office/drawing/2014/main" id="{E2EABC25-5FA2-B088-0668-D8D01FDAF828}"/>
              </a:ext>
            </a:extLst>
          </p:cNvPr>
          <p:cNvSpPr/>
          <p:nvPr/>
        </p:nvSpPr>
        <p:spPr>
          <a:xfrm>
            <a:off x="8150238" y="5151260"/>
            <a:ext cx="3365868" cy="658368"/>
          </a:xfrm>
          <a:prstGeom prst="rect">
            <a:avLst/>
          </a:prstGeom>
          <a:noFill/>
          <a:ln/>
        </p:spPr>
        <p:txBody>
          <a:bodyPr wrap="square" lIns="0" tIns="0" rIns="0" bIns="0" rtlCol="0" anchor="t"/>
          <a:lstStyle/>
          <a:p>
            <a:r>
              <a:rPr lang="en-US" sz="1200">
                <a:solidFill>
                  <a:schemeClr val="accent1"/>
                </a:solidFill>
                <a:latin typeface="+mj-lt"/>
                <a:cs typeface="Segoe UI" pitchFamily="34" charset="-120"/>
              </a:rPr>
              <a:t>Set the import schedule </a:t>
            </a:r>
            <a:r>
              <a:rPr lang="en-US" sz="1200">
                <a:ea typeface="Segoe UI" pitchFamily="34" charset="-122"/>
                <a:cs typeface="Segoe UI"/>
              </a:rPr>
              <a:t>— choose “On a schedule”, then daily or weekly at a set time. Select “Never” and nothing imports until someone refreshes by hand.</a:t>
            </a:r>
            <a:endParaRPr lang="en-US" sz="1200">
              <a:cs typeface="Segoe UI"/>
            </a:endParaRPr>
          </a:p>
        </p:txBody>
      </p:sp>
      <p:sp>
        <p:nvSpPr>
          <p:cNvPr id="152" name="TextBox">
            <a:extLst>
              <a:ext uri="{FF2B5EF4-FFF2-40B4-BE49-F238E27FC236}">
                <a16:creationId xmlns:a16="http://schemas.microsoft.com/office/drawing/2014/main" id="{BD1F099F-7063-E977-FD25-03B584C1C671}"/>
              </a:ext>
            </a:extLst>
          </p:cNvPr>
          <p:cNvSpPr txBox="1"/>
          <p:nvPr/>
        </p:nvSpPr>
        <p:spPr>
          <a:xfrm>
            <a:off x="594654" y="6252308"/>
            <a:ext cx="11025846" cy="138499"/>
          </a:xfrm>
          <a:prstGeom prst="rect">
            <a:avLst/>
          </a:prstGeom>
        </p:spPr>
        <p:txBody>
          <a:bodyPr wrap="square" lIns="0" tIns="0" rIns="0" bIns="0" anchor="t">
            <a:spAutoFit/>
          </a:bodyPr>
          <a:lstStyle/>
          <a:p>
            <a:r>
              <a:rPr sz="900"/>
              <a:t>*Use the Agent 365 SDK to extend agents built using any agent SDK or platform, with enterprise-grade identity, observability, notifications, security, and governed access to Microsoft 365 data, covered in appendix.*</a:t>
            </a:r>
            <a:endParaRPr lang="en-US" sz="900"/>
          </a:p>
        </p:txBody>
      </p:sp>
      <p:sp>
        <p:nvSpPr>
          <p:cNvPr id="157" name="Freeform: Shape 156">
            <a:extLst>
              <a:ext uri="{FF2B5EF4-FFF2-40B4-BE49-F238E27FC236}">
                <a16:creationId xmlns:a16="http://schemas.microsoft.com/office/drawing/2014/main" id="{576334DE-9A78-6CD0-E178-BCDE094A73FB}"/>
              </a:ext>
            </a:extLst>
          </p:cNvPr>
          <p:cNvSpPr/>
          <p:nvPr/>
        </p:nvSpPr>
        <p:spPr>
          <a:xfrm>
            <a:off x="4080811" y="4162241"/>
            <a:ext cx="272630" cy="272630"/>
          </a:xfrm>
          <a:custGeom>
            <a:avLst/>
            <a:gdLst>
              <a:gd name="connsiteX0" fmla="*/ 580644 w 580643"/>
              <a:gd name="connsiteY0" fmla="*/ 290322 h 580643"/>
              <a:gd name="connsiteX1" fmla="*/ 290322 w 580643"/>
              <a:gd name="connsiteY1" fmla="*/ 580644 h 580643"/>
              <a:gd name="connsiteX2" fmla="*/ 0 w 580643"/>
              <a:gd name="connsiteY2" fmla="*/ 290322 h 580643"/>
              <a:gd name="connsiteX3" fmla="*/ 290322 w 580643"/>
              <a:gd name="connsiteY3" fmla="*/ 0 h 580643"/>
              <a:gd name="connsiteX4" fmla="*/ 580644 w 580643"/>
              <a:gd name="connsiteY4" fmla="*/ 290322 h 580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43" h="580643">
                <a:moveTo>
                  <a:pt x="580644" y="290322"/>
                </a:moveTo>
                <a:cubicBezTo>
                  <a:pt x="580644" y="450662"/>
                  <a:pt x="450662" y="580644"/>
                  <a:pt x="290322" y="580644"/>
                </a:cubicBezTo>
                <a:cubicBezTo>
                  <a:pt x="129982" y="580644"/>
                  <a:pt x="0" y="450662"/>
                  <a:pt x="0" y="290322"/>
                </a:cubicBezTo>
                <a:cubicBezTo>
                  <a:pt x="0" y="129982"/>
                  <a:pt x="129982" y="0"/>
                  <a:pt x="290322" y="0"/>
                </a:cubicBezTo>
                <a:cubicBezTo>
                  <a:pt x="450662" y="0"/>
                  <a:pt x="580644" y="129982"/>
                  <a:pt x="580644" y="290322"/>
                </a:cubicBezTo>
                <a:close/>
              </a:path>
            </a:pathLst>
          </a:custGeom>
          <a:solidFill>
            <a:schemeClr val="bg1"/>
          </a:solidFill>
          <a:ln w="19050" cap="flat">
            <a:solidFill>
              <a:schemeClr val="tx1">
                <a:alpha val="25000"/>
              </a:schemeClr>
            </a:solidFill>
            <a:prstDash val="solid"/>
            <a:miter/>
          </a:ln>
          <a:effectLst/>
        </p:spPr>
        <p:txBody>
          <a:bodyPr rtlCol="0" anchor="ctr"/>
          <a:lstStyle/>
          <a:p>
            <a:pPr marL="0" marR="0" lvl="0" indent="0" algn="ctr" defTabSz="914400" eaLnBrk="1" fontAlgn="auto" latinLnBrk="0" hangingPunct="1">
              <a:spcBef>
                <a:spcPts val="0"/>
              </a:spcBef>
              <a:spcAft>
                <a:spcPts val="0"/>
              </a:spcAft>
              <a:buClrTx/>
              <a:buSzTx/>
              <a:buFontTx/>
              <a:buNone/>
              <a:tabLst/>
              <a:defRPr/>
            </a:pPr>
            <a:r>
              <a:rPr kumimoji="0" lang="en-US" sz="1100" b="0" i="0" u="none" strike="noStrike" kern="0" cap="none" normalizeH="0" baseline="0" noProof="0">
                <a:ln>
                  <a:noFill/>
                </a:ln>
                <a:solidFill>
                  <a:srgbClr val="000000"/>
                </a:solidFill>
                <a:effectLst/>
                <a:uLnTx/>
                <a:uFillTx/>
                <a:ea typeface="+mn-lt"/>
                <a:cs typeface="+mn-lt"/>
                <a:sym typeface="Wingdings" panose="05000000000000000000" pitchFamily="2" charset="2"/>
              </a:rPr>
              <a:t></a:t>
            </a:r>
            <a:endParaRPr kumimoji="0" lang="en-US" sz="1100" b="0" i="0" u="none" strike="noStrike" kern="0" cap="none" normalizeH="0" baseline="0" noProof="0">
              <a:ln>
                <a:noFill/>
              </a:ln>
              <a:solidFill>
                <a:srgbClr val="000000"/>
              </a:solidFill>
              <a:effectLst/>
              <a:uLnTx/>
              <a:uFillTx/>
              <a:ea typeface="+mn-lt"/>
              <a:cs typeface="+mn-lt"/>
              <a:sym typeface="+mn-lt"/>
            </a:endParaRPr>
          </a:p>
        </p:txBody>
      </p:sp>
      <p:sp>
        <p:nvSpPr>
          <p:cNvPr id="158" name="Freeform: Shape 157">
            <a:extLst>
              <a:ext uri="{FF2B5EF4-FFF2-40B4-BE49-F238E27FC236}">
                <a16:creationId xmlns:a16="http://schemas.microsoft.com/office/drawing/2014/main" id="{C2DC7092-29DF-D89C-CA76-04C832DF6386}"/>
              </a:ext>
            </a:extLst>
          </p:cNvPr>
          <p:cNvSpPr/>
          <p:nvPr/>
        </p:nvSpPr>
        <p:spPr>
          <a:xfrm>
            <a:off x="7824841" y="4162241"/>
            <a:ext cx="272630" cy="272630"/>
          </a:xfrm>
          <a:custGeom>
            <a:avLst/>
            <a:gdLst>
              <a:gd name="connsiteX0" fmla="*/ 580644 w 580643"/>
              <a:gd name="connsiteY0" fmla="*/ 290322 h 580643"/>
              <a:gd name="connsiteX1" fmla="*/ 290322 w 580643"/>
              <a:gd name="connsiteY1" fmla="*/ 580644 h 580643"/>
              <a:gd name="connsiteX2" fmla="*/ 0 w 580643"/>
              <a:gd name="connsiteY2" fmla="*/ 290322 h 580643"/>
              <a:gd name="connsiteX3" fmla="*/ 290322 w 580643"/>
              <a:gd name="connsiteY3" fmla="*/ 0 h 580643"/>
              <a:gd name="connsiteX4" fmla="*/ 580644 w 580643"/>
              <a:gd name="connsiteY4" fmla="*/ 290322 h 580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43" h="580643">
                <a:moveTo>
                  <a:pt x="580644" y="290322"/>
                </a:moveTo>
                <a:cubicBezTo>
                  <a:pt x="580644" y="450662"/>
                  <a:pt x="450662" y="580644"/>
                  <a:pt x="290322" y="580644"/>
                </a:cubicBezTo>
                <a:cubicBezTo>
                  <a:pt x="129982" y="580644"/>
                  <a:pt x="0" y="450662"/>
                  <a:pt x="0" y="290322"/>
                </a:cubicBezTo>
                <a:cubicBezTo>
                  <a:pt x="0" y="129982"/>
                  <a:pt x="129982" y="0"/>
                  <a:pt x="290322" y="0"/>
                </a:cubicBezTo>
                <a:cubicBezTo>
                  <a:pt x="450662" y="0"/>
                  <a:pt x="580644" y="129982"/>
                  <a:pt x="580644" y="290322"/>
                </a:cubicBezTo>
                <a:close/>
              </a:path>
            </a:pathLst>
          </a:custGeom>
          <a:solidFill>
            <a:schemeClr val="bg1"/>
          </a:solidFill>
          <a:ln w="19050" cap="flat">
            <a:solidFill>
              <a:schemeClr val="tx1">
                <a:alpha val="25000"/>
              </a:schemeClr>
            </a:solidFill>
            <a:prstDash val="solid"/>
            <a:miter/>
          </a:ln>
          <a:effectLst/>
        </p:spPr>
        <p:txBody>
          <a:bodyPr rtlCol="0" anchor="ctr"/>
          <a:lstStyle/>
          <a:p>
            <a:pPr marL="0" marR="0" lvl="0" indent="0" algn="ctr" defTabSz="914400" eaLnBrk="1" fontAlgn="auto" latinLnBrk="0" hangingPunct="1">
              <a:spcBef>
                <a:spcPts val="0"/>
              </a:spcBef>
              <a:spcAft>
                <a:spcPts val="0"/>
              </a:spcAft>
              <a:buClrTx/>
              <a:buSzTx/>
              <a:buFontTx/>
              <a:buNone/>
              <a:tabLst/>
              <a:defRPr/>
            </a:pPr>
            <a:r>
              <a:rPr kumimoji="0" lang="en-US" sz="1100" b="0" i="0" u="none" strike="noStrike" kern="0" cap="none" normalizeH="0" baseline="0" noProof="0">
                <a:ln>
                  <a:noFill/>
                </a:ln>
                <a:solidFill>
                  <a:srgbClr val="000000"/>
                </a:solidFill>
                <a:effectLst/>
                <a:uLnTx/>
                <a:uFillTx/>
                <a:ea typeface="+mn-lt"/>
                <a:cs typeface="+mn-lt"/>
                <a:sym typeface="Wingdings" panose="05000000000000000000" pitchFamily="2" charset="2"/>
              </a:rPr>
              <a:t></a:t>
            </a:r>
            <a:endParaRPr kumimoji="0" lang="en-US" sz="1100" b="0" i="0" u="none" strike="noStrike" kern="0" cap="none" normalizeH="0" baseline="0" noProof="0">
              <a:ln>
                <a:noFill/>
              </a:ln>
              <a:solidFill>
                <a:srgbClr val="000000"/>
              </a:solidFill>
              <a:effectLst/>
              <a:uLnTx/>
              <a:uFillTx/>
              <a:ea typeface="+mn-lt"/>
              <a:cs typeface="+mn-lt"/>
              <a:sym typeface="+mn-lt"/>
            </a:endParaRPr>
          </a:p>
        </p:txBody>
      </p:sp>
      <p:sp>
        <p:nvSpPr>
          <p:cNvPr id="160" name="TextBox 159">
            <a:extLst>
              <a:ext uri="{FF2B5EF4-FFF2-40B4-BE49-F238E27FC236}">
                <a16:creationId xmlns:a16="http://schemas.microsoft.com/office/drawing/2014/main" id="{B53943AB-71C5-5F1A-2457-9B5ABB35F469}"/>
              </a:ext>
            </a:extLst>
          </p:cNvPr>
          <p:cNvSpPr txBox="1"/>
          <p:nvPr/>
        </p:nvSpPr>
        <p:spPr>
          <a:xfrm>
            <a:off x="588262" y="6407446"/>
            <a:ext cx="5774437" cy="123111"/>
          </a:xfrm>
          <a:prstGeom prst="rect">
            <a:avLst/>
          </a:prstGeom>
          <a:noFill/>
        </p:spPr>
        <p:txBody>
          <a:bodyPr wrap="square" lIns="0" tIns="0" rIns="0" bIns="0" rtlCol="0" anchor="b">
            <a:spAutoFit/>
          </a:bodyPr>
          <a:lstStyle/>
          <a:p>
            <a:pPr>
              <a:defRPr/>
            </a:pPr>
            <a:r>
              <a:rPr kumimoji="0" lang="en-US" sz="800" b="0" u="none" strike="noStrike" kern="1200" cap="none" normalizeH="0" baseline="0" noProof="0">
                <a:ln>
                  <a:noFill/>
                </a:ln>
                <a:solidFill>
                  <a:schemeClr val="tx2"/>
                </a:solidFill>
                <a:effectLst/>
                <a:uLnTx/>
                <a:uFillTx/>
                <a:ea typeface="+mn-ea"/>
                <a:cs typeface="Segoe UI Light"/>
              </a:rPr>
              <a:t>Microsoft</a:t>
            </a:r>
            <a:r>
              <a:rPr lang="en-US" sz="800">
                <a:solidFill>
                  <a:schemeClr val="tx2"/>
                </a:solidFill>
                <a:cs typeface="Segoe UI Light"/>
              </a:rPr>
              <a:t> </a:t>
            </a:r>
            <a:r>
              <a:rPr kumimoji="0" lang="en-US" sz="800" b="0" u="none" strike="noStrike" kern="1200" cap="none" normalizeH="0" baseline="0" noProof="0">
                <a:ln>
                  <a:noFill/>
                </a:ln>
                <a:solidFill>
                  <a:schemeClr val="tx2"/>
                </a:solidFill>
                <a:effectLst/>
                <a:uLnTx/>
                <a:uFillTx/>
                <a:ea typeface="+mn-ea"/>
                <a:cs typeface="Segoe UI Light"/>
              </a:rPr>
              <a:t>· Discover · Cross-platform · Part 3 · How to run the agent observability process</a:t>
            </a:r>
          </a:p>
        </p:txBody>
      </p:sp>
      <p:sp>
        <p:nvSpPr>
          <p:cNvPr id="162" name="Text 159">
            <a:extLst>
              <a:ext uri="{FF2B5EF4-FFF2-40B4-BE49-F238E27FC236}">
                <a16:creationId xmlns:a16="http://schemas.microsoft.com/office/drawing/2014/main" id="{6449B6BC-2A87-9BCF-9707-D21193696C05}"/>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Discover · Cross-platform</a:t>
            </a:r>
          </a:p>
        </p:txBody>
      </p:sp>
      <p:sp>
        <p:nvSpPr>
          <p:cNvPr id="165" name="Rectangle: Top Corners Rounded 164">
            <a:extLst>
              <a:ext uri="{FF2B5EF4-FFF2-40B4-BE49-F238E27FC236}">
                <a16:creationId xmlns:a16="http://schemas.microsoft.com/office/drawing/2014/main" id="{63F68D85-3C4D-0974-17B6-F4EAEB09E483}"/>
              </a:ext>
            </a:extLst>
          </p:cNvPr>
          <p:cNvSpPr/>
          <p:nvPr/>
        </p:nvSpPr>
        <p:spPr bwMode="auto">
          <a:xfrm>
            <a:off x="749808" y="2339340"/>
            <a:ext cx="380579" cy="259962"/>
          </a:xfrm>
          <a:prstGeom prst="round2SameRect">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1400">
                <a:solidFill>
                  <a:schemeClr val="tx1"/>
                </a:solidFill>
                <a:latin typeface="+mj-lt"/>
                <a:ea typeface="Segoe UI" pitchFamily="34" charset="0"/>
                <a:cs typeface="Segoe Sans Display Semibold" pitchFamily="2" charset="0"/>
              </a:rPr>
              <a:t>01</a:t>
            </a:r>
            <a:endParaRPr lang="en-IN" sz="1400">
              <a:solidFill>
                <a:schemeClr val="tx1"/>
              </a:solidFill>
              <a:latin typeface="+mj-lt"/>
              <a:ea typeface="Segoe UI" pitchFamily="34" charset="0"/>
              <a:cs typeface="Segoe Sans Display Semibold" pitchFamily="2" charset="0"/>
            </a:endParaRPr>
          </a:p>
        </p:txBody>
      </p:sp>
      <p:sp>
        <p:nvSpPr>
          <p:cNvPr id="167" name="Rectangle: Top Corners Rounded 166">
            <a:extLst>
              <a:ext uri="{FF2B5EF4-FFF2-40B4-BE49-F238E27FC236}">
                <a16:creationId xmlns:a16="http://schemas.microsoft.com/office/drawing/2014/main" id="{774685CE-3861-A2D6-5C78-3310CB551C50}"/>
              </a:ext>
            </a:extLst>
          </p:cNvPr>
          <p:cNvSpPr/>
          <p:nvPr/>
        </p:nvSpPr>
        <p:spPr bwMode="auto">
          <a:xfrm>
            <a:off x="4493840" y="2339340"/>
            <a:ext cx="380579" cy="259962"/>
          </a:xfrm>
          <a:prstGeom prst="round2SameRect">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1400">
                <a:solidFill>
                  <a:schemeClr val="tx1"/>
                </a:solidFill>
                <a:latin typeface="+mj-lt"/>
                <a:ea typeface="Segoe UI" pitchFamily="34" charset="0"/>
                <a:cs typeface="Segoe Sans Display Semibold" pitchFamily="2" charset="0"/>
              </a:rPr>
              <a:t>02</a:t>
            </a:r>
            <a:endParaRPr lang="en-IN" sz="1400">
              <a:solidFill>
                <a:schemeClr val="tx1"/>
              </a:solidFill>
              <a:latin typeface="+mj-lt"/>
              <a:ea typeface="Segoe UI" pitchFamily="34" charset="0"/>
              <a:cs typeface="Segoe Sans Display Semibold" pitchFamily="2" charset="0"/>
            </a:endParaRPr>
          </a:p>
        </p:txBody>
      </p:sp>
      <p:sp>
        <p:nvSpPr>
          <p:cNvPr id="168" name="Rectangle: Top Corners Rounded 167">
            <a:extLst>
              <a:ext uri="{FF2B5EF4-FFF2-40B4-BE49-F238E27FC236}">
                <a16:creationId xmlns:a16="http://schemas.microsoft.com/office/drawing/2014/main" id="{7B2E7100-67D3-44E4-0388-F8195DF7D404}"/>
              </a:ext>
            </a:extLst>
          </p:cNvPr>
          <p:cNvSpPr/>
          <p:nvPr/>
        </p:nvSpPr>
        <p:spPr bwMode="auto">
          <a:xfrm>
            <a:off x="8237869" y="2339340"/>
            <a:ext cx="380579" cy="259962"/>
          </a:xfrm>
          <a:prstGeom prst="round2SameRect">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1400">
                <a:solidFill>
                  <a:schemeClr val="tx1"/>
                </a:solidFill>
                <a:latin typeface="+mj-lt"/>
                <a:ea typeface="Segoe UI" pitchFamily="34" charset="0"/>
                <a:cs typeface="Segoe Sans Display Semibold" pitchFamily="2" charset="0"/>
              </a:rPr>
              <a:t>03</a:t>
            </a:r>
            <a:endParaRPr lang="en-IN" sz="1400">
              <a:solidFill>
                <a:schemeClr val="tx1"/>
              </a:solidFill>
              <a:latin typeface="+mj-lt"/>
              <a:ea typeface="Segoe UI" pitchFamily="34" charset="0"/>
              <a:cs typeface="Segoe Sans Display Semibold" pitchFamily="2" charset="0"/>
            </a:endParaRPr>
          </a:p>
        </p:txBody>
      </p:sp>
    </p:spTree>
    <p:extLst>
      <p:ext uri="{BB962C8B-B14F-4D97-AF65-F5344CB8AC3E}">
        <p14:creationId xmlns:p14="http://schemas.microsoft.com/office/powerpoint/2010/main" val="1455798846"/>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F1AEB8-57BD-8755-5715-BABA179704F5}"/>
              </a:ext>
            </a:extLst>
          </p:cNvPr>
          <p:cNvPicPr>
            <a:picLocks noChangeAspect="1"/>
          </p:cNvPicPr>
          <p:nvPr/>
        </p:nvPicPr>
        <p:blipFill>
          <a:blip r:embed="rId3"/>
          <a:srcRect l="6581" t="8829" r="49999" b="42081"/>
          <a:stretch>
            <a:fillRect/>
          </a:stretch>
        </p:blipFill>
        <p:spPr>
          <a:xfrm flipV="1">
            <a:off x="10726057" y="0"/>
            <a:ext cx="1465944" cy="1657307"/>
          </a:xfrm>
          <a:custGeom>
            <a:avLst/>
            <a:gdLst>
              <a:gd name="csX0" fmla="*/ 0 w 1753647"/>
              <a:gd name="csY0" fmla="*/ 1982566 h 1982566"/>
              <a:gd name="csX1" fmla="*/ 1753647 w 1753647"/>
              <a:gd name="csY1" fmla="*/ 1982566 h 1982566"/>
              <a:gd name="csX2" fmla="*/ 1753647 w 1753647"/>
              <a:gd name="csY2" fmla="*/ 0 h 1982566"/>
              <a:gd name="csX3" fmla="*/ 0 w 1753647"/>
              <a:gd name="csY3" fmla="*/ 0 h 1982566"/>
            </a:gdLst>
            <a:ahLst/>
            <a:cxnLst>
              <a:cxn ang="0">
                <a:pos x="csX0" y="csY0"/>
              </a:cxn>
              <a:cxn ang="0">
                <a:pos x="csX1" y="csY1"/>
              </a:cxn>
              <a:cxn ang="0">
                <a:pos x="csX2" y="csY2"/>
              </a:cxn>
              <a:cxn ang="0">
                <a:pos x="csX3" y="csY3"/>
              </a:cxn>
            </a:cxnLst>
            <a:rect l="l" t="t" r="r" b="b"/>
            <a:pathLst>
              <a:path w="1753647" h="1982566">
                <a:moveTo>
                  <a:pt x="0" y="1982566"/>
                </a:moveTo>
                <a:lnTo>
                  <a:pt x="1753647" y="1982566"/>
                </a:lnTo>
                <a:lnTo>
                  <a:pt x="1753647" y="0"/>
                </a:lnTo>
                <a:lnTo>
                  <a:pt x="0" y="0"/>
                </a:lnTo>
                <a:close/>
              </a:path>
            </a:pathLst>
          </a:custGeom>
        </p:spPr>
      </p:pic>
      <p:sp>
        <p:nvSpPr>
          <p:cNvPr id="118" name="Title 117">
            <a:extLst>
              <a:ext uri="{FF2B5EF4-FFF2-40B4-BE49-F238E27FC236}">
                <a16:creationId xmlns:a16="http://schemas.microsoft.com/office/drawing/2014/main" id="{5384DA9F-F67C-C50A-47EE-9CCBE0B510B2}"/>
              </a:ext>
            </a:extLst>
          </p:cNvPr>
          <p:cNvSpPr>
            <a:spLocks noGrp="1"/>
          </p:cNvSpPr>
          <p:nvPr>
            <p:ph type="title"/>
          </p:nvPr>
        </p:nvSpPr>
        <p:spPr>
          <a:xfrm>
            <a:off x="588263" y="457200"/>
            <a:ext cx="11018520" cy="492443"/>
          </a:xfrm>
        </p:spPr>
        <p:txBody>
          <a:bodyPr/>
          <a:lstStyle/>
          <a:p>
            <a:r>
              <a:rPr lang="en-US">
                <a:solidFill>
                  <a:schemeClr val="accent1"/>
                </a:solidFill>
              </a:rPr>
              <a:t>(D2) Discover: </a:t>
            </a:r>
            <a:r>
              <a:rPr lang="en-US"/>
              <a:t>Surface local shadow agents</a:t>
            </a:r>
            <a:endParaRPr lang="en-IN"/>
          </a:p>
        </p:txBody>
      </p:sp>
      <p:sp>
        <p:nvSpPr>
          <p:cNvPr id="120" name="Text Placeholder 119">
            <a:extLst>
              <a:ext uri="{FF2B5EF4-FFF2-40B4-BE49-F238E27FC236}">
                <a16:creationId xmlns:a16="http://schemas.microsoft.com/office/drawing/2014/main" id="{E9642988-7E18-9872-1D45-A1D54948E17E}"/>
              </a:ext>
            </a:extLst>
          </p:cNvPr>
          <p:cNvSpPr>
            <a:spLocks noGrp="1"/>
          </p:cNvSpPr>
          <p:nvPr>
            <p:ph type="body" sz="quarter" idx="11"/>
          </p:nvPr>
        </p:nvSpPr>
        <p:spPr>
          <a:xfrm>
            <a:off x="584200" y="292100"/>
            <a:ext cx="11018520" cy="153888"/>
          </a:xfrm>
        </p:spPr>
        <p:txBody>
          <a:bodyPr/>
          <a:lstStyle/>
          <a:p>
            <a:r>
              <a:rPr lang="en-US"/>
              <a:t>PART 3 · HOW TO RUN THE AGENT OBSERVABILITY PROCESS</a:t>
            </a:r>
          </a:p>
        </p:txBody>
      </p:sp>
      <p:sp>
        <p:nvSpPr>
          <p:cNvPr id="134" name="Rectangle 133">
            <a:extLst>
              <a:ext uri="{FF2B5EF4-FFF2-40B4-BE49-F238E27FC236}">
                <a16:creationId xmlns:a16="http://schemas.microsoft.com/office/drawing/2014/main" id="{DCADA143-B5C0-985B-393C-2F13462E5EBC}"/>
              </a:ext>
            </a:extLst>
          </p:cNvPr>
          <p:cNvSpPr/>
          <p:nvPr/>
        </p:nvSpPr>
        <p:spPr bwMode="auto">
          <a:xfrm>
            <a:off x="588263" y="1143218"/>
            <a:ext cx="11001757" cy="9848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lang="en-US" sz="1600">
                <a:solidFill>
                  <a:schemeClr val="accent1"/>
                </a:solidFill>
                <a:latin typeface="+mj-lt"/>
              </a:rPr>
              <a:t>These agents don’t run in your cloud tenant. </a:t>
            </a:r>
            <a:r>
              <a:rPr lang="en-US" sz="1600">
                <a:solidFill>
                  <a:schemeClr val="tx1"/>
                </a:solidFill>
              </a:rPr>
              <a:t>An employee installs one straight onto their own machine, so it stays off the books and out of the registry – no owner, no oversight. That’s the risk: Some shadow agents can reach across local files, apps, and chat, and nobody signed off on it. This page is the one place that surfaces them, ensuring an agent no one approved doesn’t keep running unnoticed. </a:t>
            </a:r>
          </a:p>
        </p:txBody>
      </p:sp>
      <p:sp>
        <p:nvSpPr>
          <p:cNvPr id="141" name="Rectangle: Rounded Corners 140">
            <a:extLst>
              <a:ext uri="{FF2B5EF4-FFF2-40B4-BE49-F238E27FC236}">
                <a16:creationId xmlns:a16="http://schemas.microsoft.com/office/drawing/2014/main" id="{E44F688B-67E3-4AAC-5C1D-4609B2B16CEC}"/>
              </a:ext>
              <a:ext uri="{C183D7F6-B498-43B3-948B-1728B52AA6E4}">
                <adec:decorative xmlns:adec="http://schemas.microsoft.com/office/drawing/2017/decorative" val="1"/>
              </a:ext>
            </a:extLst>
          </p:cNvPr>
          <p:cNvSpPr>
            <a:spLocks/>
          </p:cNvSpPr>
          <p:nvPr/>
        </p:nvSpPr>
        <p:spPr>
          <a:xfrm>
            <a:off x="588263" y="2583544"/>
            <a:ext cx="5424679" cy="3531506"/>
          </a:xfrm>
          <a:prstGeom prst="roundRect">
            <a:avLst>
              <a:gd name="adj" fmla="val 3569"/>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42" name="Rectangle: Rounded Corners 141">
            <a:extLst>
              <a:ext uri="{FF2B5EF4-FFF2-40B4-BE49-F238E27FC236}">
                <a16:creationId xmlns:a16="http://schemas.microsoft.com/office/drawing/2014/main" id="{30A928A9-BCA9-08FB-CA93-4EFB33EBE93A}"/>
              </a:ext>
              <a:ext uri="{C183D7F6-B498-43B3-948B-1728B52AA6E4}">
                <adec:decorative xmlns:adec="http://schemas.microsoft.com/office/drawing/2017/decorative" val="1"/>
              </a:ext>
            </a:extLst>
          </p:cNvPr>
          <p:cNvSpPr>
            <a:spLocks/>
          </p:cNvSpPr>
          <p:nvPr/>
        </p:nvSpPr>
        <p:spPr>
          <a:xfrm>
            <a:off x="6165342" y="2583544"/>
            <a:ext cx="5424679" cy="3531506"/>
          </a:xfrm>
          <a:prstGeom prst="roundRect">
            <a:avLst>
              <a:gd name="adj" fmla="val 3569"/>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143" name="Picture 142" descr="A screenshot of a computer&#10;&#10;AI-generated content may be incorrect.">
            <a:extLst>
              <a:ext uri="{FF2B5EF4-FFF2-40B4-BE49-F238E27FC236}">
                <a16:creationId xmlns:a16="http://schemas.microsoft.com/office/drawing/2014/main" id="{F5CCF4CC-A42B-DE43-5D3E-CC286A776E76}"/>
              </a:ext>
            </a:extLst>
          </p:cNvPr>
          <p:cNvPicPr>
            <a:picLocks noChangeAspect="1"/>
          </p:cNvPicPr>
          <p:nvPr/>
        </p:nvPicPr>
        <p:blipFill rotWithShape="1">
          <a:blip r:embed="rId4"/>
          <a:srcRect t="188" b="15780"/>
          <a:stretch>
            <a:fillRect/>
          </a:stretch>
        </p:blipFill>
        <p:spPr>
          <a:xfrm>
            <a:off x="6291072" y="2737523"/>
            <a:ext cx="5173218" cy="2898148"/>
          </a:xfrm>
          <a:prstGeom prst="roundRect">
            <a:avLst>
              <a:gd name="adj" fmla="val 2606"/>
            </a:avLst>
          </a:prstGeom>
        </p:spPr>
      </p:pic>
      <p:pic>
        <p:nvPicPr>
          <p:cNvPr id="144" name="Picture 143">
            <a:extLst>
              <a:ext uri="{FF2B5EF4-FFF2-40B4-BE49-F238E27FC236}">
                <a16:creationId xmlns:a16="http://schemas.microsoft.com/office/drawing/2014/main" id="{6274C987-3154-1CE0-20B3-8685CFD1BCF1}"/>
              </a:ext>
            </a:extLst>
          </p:cNvPr>
          <p:cNvPicPr>
            <a:picLocks noChangeAspect="1"/>
          </p:cNvPicPr>
          <p:nvPr/>
        </p:nvPicPr>
        <p:blipFill rotWithShape="1">
          <a:blip r:embed="rId5"/>
          <a:srcRect l="-8428" t="1014" r="-5996" b="3821"/>
          <a:stretch>
            <a:fillRect/>
          </a:stretch>
        </p:blipFill>
        <p:spPr>
          <a:xfrm>
            <a:off x="713993" y="2726496"/>
            <a:ext cx="5173218" cy="2909175"/>
          </a:xfrm>
          <a:prstGeom prst="roundRect">
            <a:avLst>
              <a:gd name="adj" fmla="val 2698"/>
            </a:avLst>
          </a:prstGeom>
          <a:solidFill>
            <a:srgbClr val="FFFFFF"/>
          </a:solidFill>
        </p:spPr>
      </p:pic>
      <p:sp>
        <p:nvSpPr>
          <p:cNvPr id="151" name="Text 111">
            <a:extLst>
              <a:ext uri="{FF2B5EF4-FFF2-40B4-BE49-F238E27FC236}">
                <a16:creationId xmlns:a16="http://schemas.microsoft.com/office/drawing/2014/main" id="{E17631C8-EBB8-2288-15B0-605980ADD156}"/>
              </a:ext>
            </a:extLst>
          </p:cNvPr>
          <p:cNvSpPr/>
          <p:nvPr/>
        </p:nvSpPr>
        <p:spPr>
          <a:xfrm>
            <a:off x="707733" y="5791908"/>
            <a:ext cx="5185738" cy="184666"/>
          </a:xfrm>
          <a:prstGeom prst="rect">
            <a:avLst/>
          </a:prstGeom>
          <a:noFill/>
          <a:ln/>
        </p:spPr>
        <p:txBody>
          <a:bodyPr wrap="square" lIns="0" tIns="0" rIns="0" bIns="0" rtlCol="0" anchor="t">
            <a:spAutoFit/>
          </a:bodyPr>
          <a:lstStyle/>
          <a:p>
            <a:pPr marL="0" indent="0">
              <a:buNone/>
            </a:pPr>
            <a:r>
              <a:rPr lang="en-US" sz="1200">
                <a:solidFill>
                  <a:schemeClr val="accent1"/>
                </a:solidFill>
                <a:latin typeface="+mj-lt"/>
                <a:ea typeface="Segoe UI" pitchFamily="34" charset="-122"/>
                <a:cs typeface="Segoe UI" pitchFamily="34" charset="-120"/>
              </a:rPr>
              <a:t>Scan for local agents </a:t>
            </a:r>
            <a:r>
              <a:rPr lang="en-US" sz="1200">
                <a:solidFill>
                  <a:schemeClr val="accent1"/>
                </a:solidFill>
                <a:ea typeface="Segoe UI" pitchFamily="34" charset="-122"/>
                <a:cs typeface="Segoe UI" pitchFamily="34" charset="-120"/>
              </a:rPr>
              <a:t>—</a:t>
            </a:r>
            <a:r>
              <a:rPr lang="en-US" sz="1200">
                <a:ea typeface="Segoe UI" pitchFamily="34" charset="-122"/>
                <a:cs typeface="Segoe UI" pitchFamily="34" charset="-120"/>
              </a:rPr>
              <a:t> agents running local devices/endpoints.</a:t>
            </a:r>
            <a:endParaRPr lang="en-US" sz="1200"/>
          </a:p>
        </p:txBody>
      </p:sp>
      <p:sp>
        <p:nvSpPr>
          <p:cNvPr id="153" name="Text 112">
            <a:extLst>
              <a:ext uri="{FF2B5EF4-FFF2-40B4-BE49-F238E27FC236}">
                <a16:creationId xmlns:a16="http://schemas.microsoft.com/office/drawing/2014/main" id="{2BAA52FF-F583-7325-A79C-B920EDCEAA30}"/>
              </a:ext>
            </a:extLst>
          </p:cNvPr>
          <p:cNvSpPr/>
          <p:nvPr/>
        </p:nvSpPr>
        <p:spPr>
          <a:xfrm>
            <a:off x="6284813" y="5791908"/>
            <a:ext cx="5185738" cy="184666"/>
          </a:xfrm>
          <a:prstGeom prst="rect">
            <a:avLst/>
          </a:prstGeom>
          <a:noFill/>
          <a:ln/>
        </p:spPr>
        <p:txBody>
          <a:bodyPr wrap="square" lIns="0" tIns="0" rIns="0" bIns="0" rtlCol="0" anchor="t">
            <a:spAutoFit/>
          </a:bodyPr>
          <a:lstStyle/>
          <a:p>
            <a:pPr marL="0" indent="0">
              <a:buNone/>
            </a:pPr>
            <a:r>
              <a:rPr lang="en-US" sz="1200">
                <a:solidFill>
                  <a:schemeClr val="accent1"/>
                </a:solidFill>
                <a:latin typeface="+mj-lt"/>
                <a:cs typeface="Segoe UI" pitchFamily="34" charset="-120"/>
              </a:rPr>
              <a:t>Inspect a local agent — </a:t>
            </a:r>
            <a:r>
              <a:rPr lang="en-US" sz="1200">
                <a:ea typeface="Segoe UI" pitchFamily="34" charset="-122"/>
                <a:cs typeface="Segoe UI" pitchFamily="34" charset="-120"/>
              </a:rPr>
              <a:t>its description, detected devices, and security policies.</a:t>
            </a:r>
            <a:endParaRPr lang="en-US" sz="1200"/>
          </a:p>
        </p:txBody>
      </p:sp>
      <p:sp>
        <p:nvSpPr>
          <p:cNvPr id="155" name="TextBox">
            <a:extLst>
              <a:ext uri="{FF2B5EF4-FFF2-40B4-BE49-F238E27FC236}">
                <a16:creationId xmlns:a16="http://schemas.microsoft.com/office/drawing/2014/main" id="{972DFFB9-B89C-804F-E6AF-DB7DA099D591}"/>
              </a:ext>
            </a:extLst>
          </p:cNvPr>
          <p:cNvSpPr txBox="1"/>
          <p:nvPr/>
        </p:nvSpPr>
        <p:spPr>
          <a:xfrm>
            <a:off x="594654" y="6256118"/>
            <a:ext cx="11025846" cy="138499"/>
          </a:xfrm>
          <a:prstGeom prst="rect">
            <a:avLst/>
          </a:prstGeom>
        </p:spPr>
        <p:txBody>
          <a:bodyPr wrap="square" lIns="0" tIns="0" rIns="0" bIns="0" anchor="t">
            <a:spAutoFit/>
          </a:bodyPr>
          <a:lstStyle/>
          <a:p>
            <a:r>
              <a:rPr lang="en-US" sz="900"/>
              <a:t>*Microsoft Intune enrollment for managed Windows devices required. </a:t>
            </a:r>
            <a:r>
              <a:rPr lang="en-US" sz="900">
                <a:solidFill>
                  <a:schemeClr val="accent1"/>
                </a:solidFill>
                <a:hlinkClick r:id="rId6">
                  <a:extLst>
                    <a:ext uri="{A12FA001-AC4F-418D-AE19-62706E023703}">
                      <ahyp:hlinkClr xmlns:ahyp="http://schemas.microsoft.com/office/drawing/2018/hyperlinkcolor" val="tx"/>
                    </a:ext>
                  </a:extLst>
                </a:hlinkClick>
              </a:rPr>
              <a:t>Click here for full list of requirements.</a:t>
            </a:r>
            <a:r>
              <a:rPr lang="en-US" sz="900">
                <a:solidFill>
                  <a:schemeClr val="accent1"/>
                </a:solidFill>
              </a:rPr>
              <a:t>*</a:t>
            </a:r>
          </a:p>
        </p:txBody>
      </p:sp>
      <p:sp>
        <p:nvSpPr>
          <p:cNvPr id="28" name="TextBox 27">
            <a:extLst>
              <a:ext uri="{FF2B5EF4-FFF2-40B4-BE49-F238E27FC236}">
                <a16:creationId xmlns:a16="http://schemas.microsoft.com/office/drawing/2014/main" id="{0B001907-7958-42BF-7293-C2496773DFA7}"/>
              </a:ext>
            </a:extLst>
          </p:cNvPr>
          <p:cNvSpPr txBox="1"/>
          <p:nvPr/>
        </p:nvSpPr>
        <p:spPr>
          <a:xfrm>
            <a:off x="588262" y="6407446"/>
            <a:ext cx="5774437" cy="123111"/>
          </a:xfrm>
          <a:prstGeom prst="rect">
            <a:avLst/>
          </a:prstGeom>
          <a:noFill/>
        </p:spPr>
        <p:txBody>
          <a:bodyPr wrap="square" lIns="0" tIns="0" rIns="0" bIns="0" rtlCol="0" anchor="b">
            <a:spAutoFit/>
          </a:bodyPr>
          <a:lstStyle/>
          <a:p>
            <a:pPr>
              <a:defRPr/>
            </a:pPr>
            <a:r>
              <a:rPr kumimoji="0" lang="en-US" sz="800" b="0" u="none" strike="noStrike" kern="1200" cap="none" normalizeH="0" baseline="0" noProof="0">
                <a:ln>
                  <a:noFill/>
                </a:ln>
                <a:solidFill>
                  <a:schemeClr val="tx2"/>
                </a:solidFill>
                <a:effectLst/>
                <a:uLnTx/>
                <a:uFillTx/>
                <a:ea typeface="+mn-ea"/>
                <a:cs typeface="Segoe UI Light"/>
              </a:rPr>
              <a:t>Microsoft</a:t>
            </a:r>
            <a:r>
              <a:rPr lang="en-US" sz="800">
                <a:solidFill>
                  <a:schemeClr val="tx2"/>
                </a:solidFill>
                <a:cs typeface="Segoe UI Light"/>
              </a:rPr>
              <a:t> </a:t>
            </a:r>
            <a:r>
              <a:rPr kumimoji="0" lang="en-US" sz="800" b="0" u="none" strike="noStrike" kern="1200" cap="none" normalizeH="0" baseline="0" noProof="0">
                <a:ln>
                  <a:noFill/>
                </a:ln>
                <a:solidFill>
                  <a:schemeClr val="tx2"/>
                </a:solidFill>
                <a:effectLst/>
                <a:uLnTx/>
                <a:uFillTx/>
                <a:ea typeface="+mn-ea"/>
                <a:cs typeface="Segoe UI Light"/>
              </a:rPr>
              <a:t>· Part 3 · How to run the agent observability process</a:t>
            </a:r>
          </a:p>
        </p:txBody>
      </p:sp>
      <p:sp>
        <p:nvSpPr>
          <p:cNvPr id="30" name="Text 159">
            <a:extLst>
              <a:ext uri="{FF2B5EF4-FFF2-40B4-BE49-F238E27FC236}">
                <a16:creationId xmlns:a16="http://schemas.microsoft.com/office/drawing/2014/main" id="{37DCA69F-2FA0-644C-74E1-F25AD90A93E1}"/>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Discover · Shadow agents</a:t>
            </a:r>
          </a:p>
        </p:txBody>
      </p:sp>
      <p:sp>
        <p:nvSpPr>
          <p:cNvPr id="33" name="Rectangle: Top Corners Rounded 32">
            <a:extLst>
              <a:ext uri="{FF2B5EF4-FFF2-40B4-BE49-F238E27FC236}">
                <a16:creationId xmlns:a16="http://schemas.microsoft.com/office/drawing/2014/main" id="{5BBA209C-D91A-239D-831E-9E898E43232C}"/>
              </a:ext>
            </a:extLst>
          </p:cNvPr>
          <p:cNvSpPr/>
          <p:nvPr/>
        </p:nvSpPr>
        <p:spPr bwMode="auto">
          <a:xfrm>
            <a:off x="806958" y="2318354"/>
            <a:ext cx="380579" cy="259962"/>
          </a:xfrm>
          <a:prstGeom prst="round2SameRect">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1400">
                <a:solidFill>
                  <a:schemeClr val="tx1"/>
                </a:solidFill>
                <a:latin typeface="+mj-lt"/>
                <a:ea typeface="Segoe UI" pitchFamily="34" charset="0"/>
                <a:cs typeface="Segoe Sans Display Semibold" pitchFamily="2" charset="0"/>
              </a:rPr>
              <a:t>01</a:t>
            </a:r>
            <a:endParaRPr lang="en-IN" sz="1400">
              <a:solidFill>
                <a:schemeClr val="tx1"/>
              </a:solidFill>
              <a:latin typeface="+mj-lt"/>
              <a:ea typeface="Segoe UI" pitchFamily="34" charset="0"/>
              <a:cs typeface="Segoe Sans Display Semibold" pitchFamily="2" charset="0"/>
            </a:endParaRPr>
          </a:p>
        </p:txBody>
      </p:sp>
      <p:sp>
        <p:nvSpPr>
          <p:cNvPr id="35" name="Rectangle: Top Corners Rounded 34">
            <a:extLst>
              <a:ext uri="{FF2B5EF4-FFF2-40B4-BE49-F238E27FC236}">
                <a16:creationId xmlns:a16="http://schemas.microsoft.com/office/drawing/2014/main" id="{59A85281-F208-BF74-F5A8-D5504B8D8059}"/>
              </a:ext>
            </a:extLst>
          </p:cNvPr>
          <p:cNvSpPr/>
          <p:nvPr/>
        </p:nvSpPr>
        <p:spPr bwMode="auto">
          <a:xfrm>
            <a:off x="6362699" y="2318354"/>
            <a:ext cx="380579" cy="259962"/>
          </a:xfrm>
          <a:prstGeom prst="round2SameRect">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1400">
                <a:solidFill>
                  <a:schemeClr val="tx1"/>
                </a:solidFill>
                <a:latin typeface="+mj-lt"/>
                <a:ea typeface="Segoe UI" pitchFamily="34" charset="0"/>
                <a:cs typeface="Segoe Sans Display Semibold" pitchFamily="2" charset="0"/>
              </a:rPr>
              <a:t>02</a:t>
            </a:r>
            <a:endParaRPr lang="en-IN" sz="1400">
              <a:solidFill>
                <a:schemeClr val="tx1"/>
              </a:solidFill>
              <a:latin typeface="+mj-lt"/>
              <a:ea typeface="Segoe UI" pitchFamily="34" charset="0"/>
              <a:cs typeface="Segoe Sans Display Semibold" pitchFamily="2" charset="0"/>
            </a:endParaRPr>
          </a:p>
        </p:txBody>
      </p:sp>
      <p:sp>
        <p:nvSpPr>
          <p:cNvPr id="37" name="Freeform: Shape 36">
            <a:extLst>
              <a:ext uri="{FF2B5EF4-FFF2-40B4-BE49-F238E27FC236}">
                <a16:creationId xmlns:a16="http://schemas.microsoft.com/office/drawing/2014/main" id="{AAC78FFF-2671-9FB0-1BE9-BE74D1A642A3}"/>
              </a:ext>
            </a:extLst>
          </p:cNvPr>
          <p:cNvSpPr/>
          <p:nvPr/>
        </p:nvSpPr>
        <p:spPr>
          <a:xfrm>
            <a:off x="5951538" y="4212982"/>
            <a:ext cx="272630" cy="272630"/>
          </a:xfrm>
          <a:custGeom>
            <a:avLst/>
            <a:gdLst>
              <a:gd name="connsiteX0" fmla="*/ 580644 w 580643"/>
              <a:gd name="connsiteY0" fmla="*/ 290322 h 580643"/>
              <a:gd name="connsiteX1" fmla="*/ 290322 w 580643"/>
              <a:gd name="connsiteY1" fmla="*/ 580644 h 580643"/>
              <a:gd name="connsiteX2" fmla="*/ 0 w 580643"/>
              <a:gd name="connsiteY2" fmla="*/ 290322 h 580643"/>
              <a:gd name="connsiteX3" fmla="*/ 290322 w 580643"/>
              <a:gd name="connsiteY3" fmla="*/ 0 h 580643"/>
              <a:gd name="connsiteX4" fmla="*/ 580644 w 580643"/>
              <a:gd name="connsiteY4" fmla="*/ 290322 h 580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43" h="580643">
                <a:moveTo>
                  <a:pt x="580644" y="290322"/>
                </a:moveTo>
                <a:cubicBezTo>
                  <a:pt x="580644" y="450662"/>
                  <a:pt x="450662" y="580644"/>
                  <a:pt x="290322" y="580644"/>
                </a:cubicBezTo>
                <a:cubicBezTo>
                  <a:pt x="129982" y="580644"/>
                  <a:pt x="0" y="450662"/>
                  <a:pt x="0" y="290322"/>
                </a:cubicBezTo>
                <a:cubicBezTo>
                  <a:pt x="0" y="129982"/>
                  <a:pt x="129982" y="0"/>
                  <a:pt x="290322" y="0"/>
                </a:cubicBezTo>
                <a:cubicBezTo>
                  <a:pt x="450662" y="0"/>
                  <a:pt x="580644" y="129982"/>
                  <a:pt x="580644" y="290322"/>
                </a:cubicBezTo>
                <a:close/>
              </a:path>
            </a:pathLst>
          </a:custGeom>
          <a:solidFill>
            <a:schemeClr val="bg1"/>
          </a:solidFill>
          <a:ln w="19050" cap="flat">
            <a:solidFill>
              <a:schemeClr val="tx1">
                <a:alpha val="25000"/>
              </a:schemeClr>
            </a:solidFill>
            <a:prstDash val="solid"/>
            <a:miter/>
          </a:ln>
          <a:effectLst/>
        </p:spPr>
        <p:txBody>
          <a:bodyPr rtlCol="0" anchor="ctr"/>
          <a:lstStyle/>
          <a:p>
            <a:pPr marL="0" marR="0" lvl="0" indent="0" algn="ctr" defTabSz="914400" eaLnBrk="1" fontAlgn="auto" latinLnBrk="0" hangingPunct="1">
              <a:spcBef>
                <a:spcPts val="0"/>
              </a:spcBef>
              <a:spcAft>
                <a:spcPts val="0"/>
              </a:spcAft>
              <a:buClrTx/>
              <a:buSzTx/>
              <a:buFontTx/>
              <a:buNone/>
              <a:tabLst/>
              <a:defRPr/>
            </a:pPr>
            <a:r>
              <a:rPr kumimoji="0" lang="en-US" sz="1100" b="0" i="0" u="none" strike="noStrike" kern="0" cap="none" normalizeH="0" baseline="0" noProof="0">
                <a:ln>
                  <a:noFill/>
                </a:ln>
                <a:solidFill>
                  <a:srgbClr val="000000"/>
                </a:solidFill>
                <a:effectLst/>
                <a:uLnTx/>
                <a:uFillTx/>
                <a:ea typeface="+mn-lt"/>
                <a:cs typeface="+mn-lt"/>
                <a:sym typeface="Wingdings" panose="05000000000000000000" pitchFamily="2" charset="2"/>
              </a:rPr>
              <a:t></a:t>
            </a:r>
            <a:endParaRPr kumimoji="0" lang="en-US" sz="1100" b="0" i="0" u="none" strike="noStrike" kern="0" cap="none" normalizeH="0" baseline="0" noProof="0">
              <a:ln>
                <a:noFill/>
              </a:ln>
              <a:solidFill>
                <a:srgbClr val="000000"/>
              </a:solidFill>
              <a:effectLst/>
              <a:uLnTx/>
              <a:uFillTx/>
              <a:ea typeface="+mn-lt"/>
              <a:cs typeface="+mn-lt"/>
              <a:sym typeface="+mn-lt"/>
            </a:endParaRPr>
          </a:p>
        </p:txBody>
      </p:sp>
    </p:spTree>
    <p:extLst>
      <p:ext uri="{BB962C8B-B14F-4D97-AF65-F5344CB8AC3E}">
        <p14:creationId xmlns:p14="http://schemas.microsoft.com/office/powerpoint/2010/main" val="1401839888"/>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1246E2E-0C8D-EB32-F0B8-E45E94C32C50}"/>
              </a:ext>
            </a:extLst>
          </p:cNvPr>
          <p:cNvPicPr>
            <a:picLocks noChangeAspect="1"/>
          </p:cNvPicPr>
          <p:nvPr/>
        </p:nvPicPr>
        <p:blipFill>
          <a:blip r:embed="rId3"/>
          <a:srcRect l="6581" t="8829" r="49999" b="42081"/>
          <a:stretch>
            <a:fillRect/>
          </a:stretch>
        </p:blipFill>
        <p:spPr>
          <a:xfrm flipV="1">
            <a:off x="10726057" y="0"/>
            <a:ext cx="1465944" cy="1657307"/>
          </a:xfrm>
          <a:custGeom>
            <a:avLst/>
            <a:gdLst>
              <a:gd name="csX0" fmla="*/ 0 w 1753647"/>
              <a:gd name="csY0" fmla="*/ 1982566 h 1982566"/>
              <a:gd name="csX1" fmla="*/ 1753647 w 1753647"/>
              <a:gd name="csY1" fmla="*/ 1982566 h 1982566"/>
              <a:gd name="csX2" fmla="*/ 1753647 w 1753647"/>
              <a:gd name="csY2" fmla="*/ 0 h 1982566"/>
              <a:gd name="csX3" fmla="*/ 0 w 1753647"/>
              <a:gd name="csY3" fmla="*/ 0 h 1982566"/>
            </a:gdLst>
            <a:ahLst/>
            <a:cxnLst>
              <a:cxn ang="0">
                <a:pos x="csX0" y="csY0"/>
              </a:cxn>
              <a:cxn ang="0">
                <a:pos x="csX1" y="csY1"/>
              </a:cxn>
              <a:cxn ang="0">
                <a:pos x="csX2" y="csY2"/>
              </a:cxn>
              <a:cxn ang="0">
                <a:pos x="csX3" y="csY3"/>
              </a:cxn>
            </a:cxnLst>
            <a:rect l="l" t="t" r="r" b="b"/>
            <a:pathLst>
              <a:path w="1753647" h="1982566">
                <a:moveTo>
                  <a:pt x="0" y="1982566"/>
                </a:moveTo>
                <a:lnTo>
                  <a:pt x="1753647" y="1982566"/>
                </a:lnTo>
                <a:lnTo>
                  <a:pt x="1753647" y="0"/>
                </a:lnTo>
                <a:lnTo>
                  <a:pt x="0" y="0"/>
                </a:lnTo>
                <a:close/>
              </a:path>
            </a:pathLst>
          </a:custGeom>
        </p:spPr>
      </p:pic>
      <p:sp>
        <p:nvSpPr>
          <p:cNvPr id="116" name="Title 115">
            <a:extLst>
              <a:ext uri="{FF2B5EF4-FFF2-40B4-BE49-F238E27FC236}">
                <a16:creationId xmlns:a16="http://schemas.microsoft.com/office/drawing/2014/main" id="{25E54AB8-937D-9C36-BF95-EE151F770375}"/>
              </a:ext>
            </a:extLst>
          </p:cNvPr>
          <p:cNvSpPr>
            <a:spLocks noGrp="1"/>
          </p:cNvSpPr>
          <p:nvPr>
            <p:ph type="title"/>
          </p:nvPr>
        </p:nvSpPr>
        <p:spPr>
          <a:xfrm>
            <a:off x="588263" y="457200"/>
            <a:ext cx="11018520" cy="535531"/>
          </a:xfrm>
        </p:spPr>
        <p:txBody>
          <a:bodyPr/>
          <a:lstStyle/>
          <a:p>
            <a:r>
              <a:rPr lang="en-US">
                <a:solidFill>
                  <a:schemeClr val="accent1"/>
                </a:solidFill>
              </a:rPr>
              <a:t>(D3) Discover: </a:t>
            </a:r>
            <a:r>
              <a:rPr lang="en-US"/>
              <a:t>See your fleet on the Agent Map</a:t>
            </a:r>
            <a:endParaRPr lang="en-IN"/>
          </a:p>
        </p:txBody>
      </p:sp>
      <p:sp>
        <p:nvSpPr>
          <p:cNvPr id="118" name="Text Placeholder 117">
            <a:extLst>
              <a:ext uri="{FF2B5EF4-FFF2-40B4-BE49-F238E27FC236}">
                <a16:creationId xmlns:a16="http://schemas.microsoft.com/office/drawing/2014/main" id="{B9CB07B2-96CB-51A0-0CDF-824BFB08F968}"/>
              </a:ext>
            </a:extLst>
          </p:cNvPr>
          <p:cNvSpPr>
            <a:spLocks noGrp="1"/>
          </p:cNvSpPr>
          <p:nvPr>
            <p:ph type="body" sz="quarter" idx="11"/>
          </p:nvPr>
        </p:nvSpPr>
        <p:spPr>
          <a:xfrm>
            <a:off x="584200" y="292100"/>
            <a:ext cx="11018520" cy="153888"/>
          </a:xfrm>
        </p:spPr>
        <p:txBody>
          <a:bodyPr/>
          <a:lstStyle/>
          <a:p>
            <a:r>
              <a:rPr lang="en-US"/>
              <a:t>PART 3 · HOW TO RUN THE AGENT OBSERVABILITY PROCESS</a:t>
            </a:r>
          </a:p>
        </p:txBody>
      </p:sp>
      <p:sp>
        <p:nvSpPr>
          <p:cNvPr id="137" name="Rectangle 136">
            <a:extLst>
              <a:ext uri="{FF2B5EF4-FFF2-40B4-BE49-F238E27FC236}">
                <a16:creationId xmlns:a16="http://schemas.microsoft.com/office/drawing/2014/main" id="{F5970BCE-5B2F-0504-23C2-2D82F2B4D089}"/>
              </a:ext>
            </a:extLst>
          </p:cNvPr>
          <p:cNvSpPr/>
          <p:nvPr/>
        </p:nvSpPr>
        <p:spPr bwMode="auto">
          <a:xfrm>
            <a:off x="588263" y="1143218"/>
            <a:ext cx="11001757" cy="9848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lang="en-US" sz="1600">
                <a:solidFill>
                  <a:schemeClr val="accent1"/>
                </a:solidFill>
                <a:latin typeface="+mj-lt"/>
              </a:rPr>
              <a:t>The Agent Map brings your whole fleet into one picture. </a:t>
            </a:r>
            <a:r>
              <a:rPr lang="en-US" sz="1600">
                <a:solidFill>
                  <a:schemeClr val="tx1"/>
                </a:solidFill>
              </a:rPr>
              <a:t>In the Microsoft 365 admin center (Agents &gt; All Agents &gt; Map), every agent appears as an icon grouped by the platform it was built on, ensuring a large estate is readable at a glance. It’s the visual companion to the Registry list — the same agents, arranged so the big clusters, the outliers, and the gaps stand out at a glance. Generated from telemetry from SDK-integrated agents; learn more in appendix.</a:t>
            </a:r>
          </a:p>
        </p:txBody>
      </p:sp>
      <p:sp>
        <p:nvSpPr>
          <p:cNvPr id="139" name="Rectangle: Rounded Corners 138">
            <a:extLst>
              <a:ext uri="{FF2B5EF4-FFF2-40B4-BE49-F238E27FC236}">
                <a16:creationId xmlns:a16="http://schemas.microsoft.com/office/drawing/2014/main" id="{5364F17A-F6B0-A436-7F77-6DE827DF477F}"/>
              </a:ext>
              <a:ext uri="{C183D7F6-B498-43B3-948B-1728B52AA6E4}">
                <adec:decorative xmlns:adec="http://schemas.microsoft.com/office/drawing/2017/decorative" val="1"/>
              </a:ext>
            </a:extLst>
          </p:cNvPr>
          <p:cNvSpPr>
            <a:spLocks/>
          </p:cNvSpPr>
          <p:nvPr/>
        </p:nvSpPr>
        <p:spPr>
          <a:xfrm>
            <a:off x="588263" y="2583544"/>
            <a:ext cx="5424679" cy="3779156"/>
          </a:xfrm>
          <a:prstGeom prst="roundRect">
            <a:avLst>
              <a:gd name="adj" fmla="val 3569"/>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41" name="Rectangle: Rounded Corners 140">
            <a:extLst>
              <a:ext uri="{FF2B5EF4-FFF2-40B4-BE49-F238E27FC236}">
                <a16:creationId xmlns:a16="http://schemas.microsoft.com/office/drawing/2014/main" id="{90707F2B-E2B6-9E74-B8FE-A3A3C57D0E27}"/>
              </a:ext>
              <a:ext uri="{C183D7F6-B498-43B3-948B-1728B52AA6E4}">
                <adec:decorative xmlns:adec="http://schemas.microsoft.com/office/drawing/2017/decorative" val="1"/>
              </a:ext>
            </a:extLst>
          </p:cNvPr>
          <p:cNvSpPr>
            <a:spLocks/>
          </p:cNvSpPr>
          <p:nvPr/>
        </p:nvSpPr>
        <p:spPr>
          <a:xfrm>
            <a:off x="6165342" y="2583544"/>
            <a:ext cx="5424679" cy="3779156"/>
          </a:xfrm>
          <a:prstGeom prst="roundRect">
            <a:avLst>
              <a:gd name="adj" fmla="val 3569"/>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120" name="Picture 119">
            <a:extLst>
              <a:ext uri="{FF2B5EF4-FFF2-40B4-BE49-F238E27FC236}">
                <a16:creationId xmlns:a16="http://schemas.microsoft.com/office/drawing/2014/main" id="{3419337E-9A23-C3BF-9C59-B633CFE24CE3}"/>
              </a:ext>
            </a:extLst>
          </p:cNvPr>
          <p:cNvPicPr>
            <a:picLocks noChangeAspect="1"/>
          </p:cNvPicPr>
          <p:nvPr/>
        </p:nvPicPr>
        <p:blipFill rotWithShape="1">
          <a:blip r:embed="rId4"/>
          <a:srcRect l="-7060" t="142" r="-7060" b="142"/>
          <a:stretch>
            <a:fillRect/>
          </a:stretch>
        </p:blipFill>
        <p:spPr>
          <a:xfrm>
            <a:off x="6291072" y="2737523"/>
            <a:ext cx="5173218" cy="2898148"/>
          </a:xfrm>
          <a:prstGeom prst="roundRect">
            <a:avLst>
              <a:gd name="adj" fmla="val 2698"/>
            </a:avLst>
          </a:prstGeom>
          <a:solidFill>
            <a:srgbClr val="FFFFFF"/>
          </a:solidFill>
        </p:spPr>
      </p:pic>
      <p:pic>
        <p:nvPicPr>
          <p:cNvPr id="127" name="Picture 126">
            <a:extLst>
              <a:ext uri="{FF2B5EF4-FFF2-40B4-BE49-F238E27FC236}">
                <a16:creationId xmlns:a16="http://schemas.microsoft.com/office/drawing/2014/main" id="{08F01734-8CCF-E74B-F936-7C4519C8B90B}"/>
              </a:ext>
            </a:extLst>
          </p:cNvPr>
          <p:cNvPicPr>
            <a:picLocks noChangeAspect="1"/>
          </p:cNvPicPr>
          <p:nvPr/>
        </p:nvPicPr>
        <p:blipFill rotWithShape="1">
          <a:blip r:embed="rId5"/>
          <a:srcRect l="-7661" t="-244" r="-7661" b="-244"/>
          <a:stretch>
            <a:fillRect/>
          </a:stretch>
        </p:blipFill>
        <p:spPr>
          <a:xfrm>
            <a:off x="713993" y="2726496"/>
            <a:ext cx="5173218" cy="2909175"/>
          </a:xfrm>
          <a:prstGeom prst="roundRect">
            <a:avLst>
              <a:gd name="adj" fmla="val 2698"/>
            </a:avLst>
          </a:prstGeom>
          <a:solidFill>
            <a:srgbClr val="FFFFFF"/>
          </a:solidFill>
        </p:spPr>
      </p:pic>
      <p:sp>
        <p:nvSpPr>
          <p:cNvPr id="147" name="Text 111">
            <a:extLst>
              <a:ext uri="{FF2B5EF4-FFF2-40B4-BE49-F238E27FC236}">
                <a16:creationId xmlns:a16="http://schemas.microsoft.com/office/drawing/2014/main" id="{6416F036-4BA8-76FC-C515-B37D7EDF0AC0}"/>
              </a:ext>
            </a:extLst>
          </p:cNvPr>
          <p:cNvSpPr/>
          <p:nvPr/>
        </p:nvSpPr>
        <p:spPr>
          <a:xfrm>
            <a:off x="707733" y="5706183"/>
            <a:ext cx="5173218" cy="369332"/>
          </a:xfrm>
          <a:prstGeom prst="rect">
            <a:avLst/>
          </a:prstGeom>
          <a:noFill/>
          <a:ln/>
        </p:spPr>
        <p:txBody>
          <a:bodyPr wrap="square" lIns="0" tIns="0" rIns="0" bIns="0" rtlCol="0" anchor="t">
            <a:spAutoFit/>
          </a:bodyPr>
          <a:lstStyle/>
          <a:p>
            <a:pPr marL="0" indent="0">
              <a:buNone/>
            </a:pPr>
            <a:r>
              <a:rPr lang="en-US" sz="1200">
                <a:solidFill>
                  <a:schemeClr val="accent1"/>
                </a:solidFill>
                <a:latin typeface="+mj-lt"/>
                <a:ea typeface="Segoe UI" pitchFamily="34" charset="-122"/>
                <a:cs typeface="Segoe UI" pitchFamily="34" charset="-120"/>
              </a:rPr>
              <a:t>Read the clusters — </a:t>
            </a:r>
            <a:r>
              <a:rPr lang="en-US" sz="1200">
                <a:ea typeface="Segoe UI" pitchFamily="34" charset="-122"/>
                <a:cs typeface="Segoe UI" pitchFamily="34" charset="-120"/>
              </a:rPr>
              <a:t>the whole estate grouped by platform, with summary cards up top.</a:t>
            </a:r>
            <a:endParaRPr lang="en-US" sz="1200"/>
          </a:p>
        </p:txBody>
      </p:sp>
      <p:sp>
        <p:nvSpPr>
          <p:cNvPr id="149" name="Text 112">
            <a:extLst>
              <a:ext uri="{FF2B5EF4-FFF2-40B4-BE49-F238E27FC236}">
                <a16:creationId xmlns:a16="http://schemas.microsoft.com/office/drawing/2014/main" id="{F530AF56-3225-C9CB-109A-F72CEE0EFF3A}"/>
              </a:ext>
            </a:extLst>
          </p:cNvPr>
          <p:cNvSpPr/>
          <p:nvPr/>
        </p:nvSpPr>
        <p:spPr>
          <a:xfrm>
            <a:off x="6284813" y="5706183"/>
            <a:ext cx="5185738" cy="553998"/>
          </a:xfrm>
          <a:prstGeom prst="rect">
            <a:avLst/>
          </a:prstGeom>
          <a:noFill/>
          <a:ln/>
        </p:spPr>
        <p:txBody>
          <a:bodyPr wrap="square" lIns="0" tIns="0" rIns="0" bIns="0" rtlCol="0" anchor="t">
            <a:spAutoFit/>
          </a:bodyPr>
          <a:lstStyle/>
          <a:p>
            <a:pPr marL="0" indent="0">
              <a:buNone/>
            </a:pPr>
            <a:r>
              <a:rPr lang="en-US" sz="1200">
                <a:solidFill>
                  <a:schemeClr val="accent1"/>
                </a:solidFill>
                <a:latin typeface="+mj-lt"/>
                <a:cs typeface="Segoe UI" pitchFamily="34" charset="-120"/>
              </a:rPr>
              <a:t>Select your desired agent — </a:t>
            </a:r>
            <a:r>
              <a:rPr lang="en-US" sz="1200">
                <a:ea typeface="Segoe UI" pitchFamily="34" charset="-122"/>
                <a:cs typeface="Segoe UI" pitchFamily="34" charset="-120"/>
              </a:rPr>
              <a:t>once the agent is selected, click “All connections“ and you can view a map of its details (like connected tools, sessions, and connected agents.</a:t>
            </a:r>
            <a:endParaRPr lang="en-US" sz="1200"/>
          </a:p>
        </p:txBody>
      </p:sp>
      <p:sp>
        <p:nvSpPr>
          <p:cNvPr id="151" name="Rectangle: Top Corners Rounded 150">
            <a:extLst>
              <a:ext uri="{FF2B5EF4-FFF2-40B4-BE49-F238E27FC236}">
                <a16:creationId xmlns:a16="http://schemas.microsoft.com/office/drawing/2014/main" id="{DA2DA5D6-9DF1-725D-5D5C-0E3F849A7341}"/>
              </a:ext>
            </a:extLst>
          </p:cNvPr>
          <p:cNvSpPr/>
          <p:nvPr/>
        </p:nvSpPr>
        <p:spPr bwMode="auto">
          <a:xfrm>
            <a:off x="806958" y="2318354"/>
            <a:ext cx="380579" cy="259962"/>
          </a:xfrm>
          <a:prstGeom prst="round2SameRect">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1400">
                <a:solidFill>
                  <a:schemeClr val="tx1"/>
                </a:solidFill>
                <a:latin typeface="+mj-lt"/>
                <a:ea typeface="Segoe UI" pitchFamily="34" charset="0"/>
                <a:cs typeface="Segoe Sans Display Semibold" pitchFamily="2" charset="0"/>
              </a:rPr>
              <a:t>01</a:t>
            </a:r>
            <a:endParaRPr lang="en-IN" sz="1400">
              <a:solidFill>
                <a:schemeClr val="tx1"/>
              </a:solidFill>
              <a:latin typeface="+mj-lt"/>
              <a:ea typeface="Segoe UI" pitchFamily="34" charset="0"/>
              <a:cs typeface="Segoe Sans Display Semibold" pitchFamily="2" charset="0"/>
            </a:endParaRPr>
          </a:p>
        </p:txBody>
      </p:sp>
      <p:sp>
        <p:nvSpPr>
          <p:cNvPr id="153" name="Rectangle: Top Corners Rounded 152">
            <a:extLst>
              <a:ext uri="{FF2B5EF4-FFF2-40B4-BE49-F238E27FC236}">
                <a16:creationId xmlns:a16="http://schemas.microsoft.com/office/drawing/2014/main" id="{6F8AC559-26AD-899F-6F56-3DE02B393776}"/>
              </a:ext>
            </a:extLst>
          </p:cNvPr>
          <p:cNvSpPr/>
          <p:nvPr/>
        </p:nvSpPr>
        <p:spPr bwMode="auto">
          <a:xfrm>
            <a:off x="6362699" y="2318354"/>
            <a:ext cx="380579" cy="259962"/>
          </a:xfrm>
          <a:prstGeom prst="round2SameRect">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1400">
                <a:solidFill>
                  <a:schemeClr val="tx1"/>
                </a:solidFill>
                <a:latin typeface="+mj-lt"/>
                <a:ea typeface="Segoe UI" pitchFamily="34" charset="0"/>
                <a:cs typeface="Segoe Sans Display Semibold" pitchFamily="2" charset="0"/>
              </a:rPr>
              <a:t>02</a:t>
            </a:r>
            <a:endParaRPr lang="en-IN" sz="1400">
              <a:solidFill>
                <a:schemeClr val="tx1"/>
              </a:solidFill>
              <a:latin typeface="+mj-lt"/>
              <a:ea typeface="Segoe UI" pitchFamily="34" charset="0"/>
              <a:cs typeface="Segoe Sans Display Semibold" pitchFamily="2" charset="0"/>
            </a:endParaRPr>
          </a:p>
        </p:txBody>
      </p:sp>
      <p:sp>
        <p:nvSpPr>
          <p:cNvPr id="155" name="Freeform: Shape 154">
            <a:extLst>
              <a:ext uri="{FF2B5EF4-FFF2-40B4-BE49-F238E27FC236}">
                <a16:creationId xmlns:a16="http://schemas.microsoft.com/office/drawing/2014/main" id="{BEFEF0AB-0FF1-C98D-85E3-668616361984}"/>
              </a:ext>
            </a:extLst>
          </p:cNvPr>
          <p:cNvSpPr/>
          <p:nvPr/>
        </p:nvSpPr>
        <p:spPr>
          <a:xfrm>
            <a:off x="5951538" y="4212982"/>
            <a:ext cx="272630" cy="272630"/>
          </a:xfrm>
          <a:custGeom>
            <a:avLst/>
            <a:gdLst>
              <a:gd name="connsiteX0" fmla="*/ 580644 w 580643"/>
              <a:gd name="connsiteY0" fmla="*/ 290322 h 580643"/>
              <a:gd name="connsiteX1" fmla="*/ 290322 w 580643"/>
              <a:gd name="connsiteY1" fmla="*/ 580644 h 580643"/>
              <a:gd name="connsiteX2" fmla="*/ 0 w 580643"/>
              <a:gd name="connsiteY2" fmla="*/ 290322 h 580643"/>
              <a:gd name="connsiteX3" fmla="*/ 290322 w 580643"/>
              <a:gd name="connsiteY3" fmla="*/ 0 h 580643"/>
              <a:gd name="connsiteX4" fmla="*/ 580644 w 580643"/>
              <a:gd name="connsiteY4" fmla="*/ 290322 h 580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43" h="580643">
                <a:moveTo>
                  <a:pt x="580644" y="290322"/>
                </a:moveTo>
                <a:cubicBezTo>
                  <a:pt x="580644" y="450662"/>
                  <a:pt x="450662" y="580644"/>
                  <a:pt x="290322" y="580644"/>
                </a:cubicBezTo>
                <a:cubicBezTo>
                  <a:pt x="129982" y="580644"/>
                  <a:pt x="0" y="450662"/>
                  <a:pt x="0" y="290322"/>
                </a:cubicBezTo>
                <a:cubicBezTo>
                  <a:pt x="0" y="129982"/>
                  <a:pt x="129982" y="0"/>
                  <a:pt x="290322" y="0"/>
                </a:cubicBezTo>
                <a:cubicBezTo>
                  <a:pt x="450662" y="0"/>
                  <a:pt x="580644" y="129982"/>
                  <a:pt x="580644" y="290322"/>
                </a:cubicBezTo>
                <a:close/>
              </a:path>
            </a:pathLst>
          </a:custGeom>
          <a:solidFill>
            <a:schemeClr val="bg1"/>
          </a:solidFill>
          <a:ln w="19050" cap="flat">
            <a:solidFill>
              <a:schemeClr val="tx1">
                <a:alpha val="25000"/>
              </a:schemeClr>
            </a:solidFill>
            <a:prstDash val="solid"/>
            <a:miter/>
          </a:ln>
          <a:effectLst/>
        </p:spPr>
        <p:txBody>
          <a:bodyPr rtlCol="0" anchor="ctr"/>
          <a:lstStyle/>
          <a:p>
            <a:pPr marL="0" marR="0" lvl="0" indent="0" algn="ctr" defTabSz="914400" eaLnBrk="1" fontAlgn="auto" latinLnBrk="0" hangingPunct="1">
              <a:spcBef>
                <a:spcPts val="0"/>
              </a:spcBef>
              <a:spcAft>
                <a:spcPts val="0"/>
              </a:spcAft>
              <a:buClrTx/>
              <a:buSzTx/>
              <a:buFontTx/>
              <a:buNone/>
              <a:tabLst/>
              <a:defRPr/>
            </a:pPr>
            <a:r>
              <a:rPr kumimoji="0" lang="en-US" sz="1100" b="0" i="0" u="none" strike="noStrike" kern="0" cap="none" normalizeH="0" baseline="0" noProof="0">
                <a:ln>
                  <a:noFill/>
                </a:ln>
                <a:solidFill>
                  <a:srgbClr val="000000"/>
                </a:solidFill>
                <a:effectLst/>
                <a:uLnTx/>
                <a:uFillTx/>
                <a:ea typeface="+mn-lt"/>
                <a:cs typeface="+mn-lt"/>
                <a:sym typeface="Wingdings" panose="05000000000000000000" pitchFamily="2" charset="2"/>
              </a:rPr>
              <a:t></a:t>
            </a:r>
            <a:endParaRPr kumimoji="0" lang="en-US" sz="1100" b="0" i="0" u="none" strike="noStrike" kern="0" cap="none" normalizeH="0" baseline="0" noProof="0">
              <a:ln>
                <a:noFill/>
              </a:ln>
              <a:solidFill>
                <a:srgbClr val="000000"/>
              </a:solidFill>
              <a:effectLst/>
              <a:uLnTx/>
              <a:uFillTx/>
              <a:ea typeface="+mn-lt"/>
              <a:cs typeface="+mn-lt"/>
              <a:sym typeface="+mn-lt"/>
            </a:endParaRPr>
          </a:p>
        </p:txBody>
      </p:sp>
      <p:sp>
        <p:nvSpPr>
          <p:cNvPr id="157" name="TextBox 156">
            <a:extLst>
              <a:ext uri="{FF2B5EF4-FFF2-40B4-BE49-F238E27FC236}">
                <a16:creationId xmlns:a16="http://schemas.microsoft.com/office/drawing/2014/main" id="{01AF55A2-87F5-E3DD-27A0-3F71B71EC2C5}"/>
              </a:ext>
            </a:extLst>
          </p:cNvPr>
          <p:cNvSpPr txBox="1"/>
          <p:nvPr/>
        </p:nvSpPr>
        <p:spPr>
          <a:xfrm>
            <a:off x="588262" y="6407446"/>
            <a:ext cx="5774437" cy="123111"/>
          </a:xfrm>
          <a:prstGeom prst="rect">
            <a:avLst/>
          </a:prstGeom>
          <a:noFill/>
        </p:spPr>
        <p:txBody>
          <a:bodyPr wrap="square" lIns="0" tIns="0" rIns="0" bIns="0" rtlCol="0" anchor="b">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800" b="0" u="none" strike="noStrike" kern="1200" cap="none" normalizeH="0" baseline="0" noProof="0">
                <a:ln>
                  <a:noFill/>
                </a:ln>
                <a:solidFill>
                  <a:schemeClr val="tx2"/>
                </a:solidFill>
                <a:effectLst/>
                <a:uLnTx/>
                <a:uFillTx/>
                <a:ea typeface="+mn-ea"/>
                <a:cs typeface="Segoe UI Light"/>
              </a:rPr>
              <a:t>Microsoft · Part 3 · How to run the agent observability process</a:t>
            </a:r>
          </a:p>
        </p:txBody>
      </p:sp>
      <p:sp>
        <p:nvSpPr>
          <p:cNvPr id="159" name="Text 159">
            <a:extLst>
              <a:ext uri="{FF2B5EF4-FFF2-40B4-BE49-F238E27FC236}">
                <a16:creationId xmlns:a16="http://schemas.microsoft.com/office/drawing/2014/main" id="{B190F9AD-8243-DC84-F527-864F66D204E1}"/>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Discover · Agent map</a:t>
            </a:r>
          </a:p>
        </p:txBody>
      </p:sp>
    </p:spTree>
    <p:extLst>
      <p:ext uri="{BB962C8B-B14F-4D97-AF65-F5344CB8AC3E}">
        <p14:creationId xmlns:p14="http://schemas.microsoft.com/office/powerpoint/2010/main" val="355703396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39E44C-602B-8CF4-587C-D5C273A9EBFE}"/>
              </a:ext>
            </a:extLst>
          </p:cNvPr>
          <p:cNvPicPr>
            <a:picLocks noChangeAspect="1"/>
          </p:cNvPicPr>
          <p:nvPr/>
        </p:nvPicPr>
        <p:blipFill>
          <a:blip r:embed="rId3"/>
          <a:srcRect l="6581" t="8829" r="49999" b="42081"/>
          <a:stretch>
            <a:fillRect/>
          </a:stretch>
        </p:blipFill>
        <p:spPr>
          <a:xfrm flipV="1">
            <a:off x="10726057" y="0"/>
            <a:ext cx="1465944" cy="1657307"/>
          </a:xfrm>
          <a:custGeom>
            <a:avLst/>
            <a:gdLst>
              <a:gd name="csX0" fmla="*/ 0 w 1753647"/>
              <a:gd name="csY0" fmla="*/ 1982566 h 1982566"/>
              <a:gd name="csX1" fmla="*/ 1753647 w 1753647"/>
              <a:gd name="csY1" fmla="*/ 1982566 h 1982566"/>
              <a:gd name="csX2" fmla="*/ 1753647 w 1753647"/>
              <a:gd name="csY2" fmla="*/ 0 h 1982566"/>
              <a:gd name="csX3" fmla="*/ 0 w 1753647"/>
              <a:gd name="csY3" fmla="*/ 0 h 1982566"/>
            </a:gdLst>
            <a:ahLst/>
            <a:cxnLst>
              <a:cxn ang="0">
                <a:pos x="csX0" y="csY0"/>
              </a:cxn>
              <a:cxn ang="0">
                <a:pos x="csX1" y="csY1"/>
              </a:cxn>
              <a:cxn ang="0">
                <a:pos x="csX2" y="csY2"/>
              </a:cxn>
              <a:cxn ang="0">
                <a:pos x="csX3" y="csY3"/>
              </a:cxn>
            </a:cxnLst>
            <a:rect l="l" t="t" r="r" b="b"/>
            <a:pathLst>
              <a:path w="1753647" h="1982566">
                <a:moveTo>
                  <a:pt x="0" y="1982566"/>
                </a:moveTo>
                <a:lnTo>
                  <a:pt x="1753647" y="1982566"/>
                </a:lnTo>
                <a:lnTo>
                  <a:pt x="1753647" y="0"/>
                </a:lnTo>
                <a:lnTo>
                  <a:pt x="0" y="0"/>
                </a:lnTo>
                <a:close/>
              </a:path>
            </a:pathLst>
          </a:custGeom>
        </p:spPr>
      </p:pic>
      <p:sp>
        <p:nvSpPr>
          <p:cNvPr id="179" name="Rectangle: Rounded Corners 9">
            <a:extLst>
              <a:ext uri="{FF2B5EF4-FFF2-40B4-BE49-F238E27FC236}">
                <a16:creationId xmlns:a16="http://schemas.microsoft.com/office/drawing/2014/main" id="{2568FB55-DF24-4A76-C5C3-E1FF252BA966}"/>
              </a:ext>
            </a:extLst>
          </p:cNvPr>
          <p:cNvSpPr>
            <a:spLocks/>
          </p:cNvSpPr>
          <p:nvPr/>
        </p:nvSpPr>
        <p:spPr>
          <a:xfrm flipH="1">
            <a:off x="571494" y="1915887"/>
            <a:ext cx="6095926" cy="4291124"/>
          </a:xfrm>
          <a:prstGeom prst="round2SameRect">
            <a:avLst>
              <a:gd name="adj1" fmla="val 2804"/>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27" name="Title 126">
            <a:extLst>
              <a:ext uri="{FF2B5EF4-FFF2-40B4-BE49-F238E27FC236}">
                <a16:creationId xmlns:a16="http://schemas.microsoft.com/office/drawing/2014/main" id="{30374E08-8014-A84E-5095-528D666098AC}"/>
              </a:ext>
            </a:extLst>
          </p:cNvPr>
          <p:cNvSpPr>
            <a:spLocks noGrp="1"/>
          </p:cNvSpPr>
          <p:nvPr>
            <p:ph type="title"/>
          </p:nvPr>
        </p:nvSpPr>
        <p:spPr>
          <a:xfrm>
            <a:off x="588263" y="457200"/>
            <a:ext cx="11018520" cy="492443"/>
          </a:xfrm>
        </p:spPr>
        <p:txBody>
          <a:bodyPr/>
          <a:lstStyle/>
          <a:p>
            <a:r>
              <a:rPr lang="en-US">
                <a:solidFill>
                  <a:schemeClr val="accent2">
                    <a:lumMod val="75000"/>
                  </a:schemeClr>
                </a:solidFill>
              </a:rPr>
              <a:t>(E1) Evaluate: </a:t>
            </a:r>
            <a:r>
              <a:rPr lang="en-US"/>
              <a:t>Review the agent registry</a:t>
            </a:r>
            <a:endParaRPr lang="en-IN"/>
          </a:p>
        </p:txBody>
      </p:sp>
      <p:sp>
        <p:nvSpPr>
          <p:cNvPr id="9" name="Text Placeholder 8">
            <a:extLst>
              <a:ext uri="{FF2B5EF4-FFF2-40B4-BE49-F238E27FC236}">
                <a16:creationId xmlns:a16="http://schemas.microsoft.com/office/drawing/2014/main" id="{6B5599A7-128A-39A6-03C9-9A8233FB6FF2}"/>
              </a:ext>
            </a:extLst>
          </p:cNvPr>
          <p:cNvSpPr>
            <a:spLocks noGrp="1"/>
          </p:cNvSpPr>
          <p:nvPr>
            <p:ph type="body" sz="quarter" idx="11"/>
          </p:nvPr>
        </p:nvSpPr>
        <p:spPr>
          <a:xfrm>
            <a:off x="584200" y="292100"/>
            <a:ext cx="11018520" cy="153888"/>
          </a:xfrm>
        </p:spPr>
        <p:txBody>
          <a:bodyPr/>
          <a:lstStyle/>
          <a:p>
            <a:r>
              <a:rPr lang="en-US"/>
              <a:t>PART 3 · HOW TO RUN THE AGENT OBSERVABILITY PROCESS</a:t>
            </a:r>
          </a:p>
        </p:txBody>
      </p:sp>
      <p:sp>
        <p:nvSpPr>
          <p:cNvPr id="132" name="Rectangle 131">
            <a:extLst>
              <a:ext uri="{FF2B5EF4-FFF2-40B4-BE49-F238E27FC236}">
                <a16:creationId xmlns:a16="http://schemas.microsoft.com/office/drawing/2014/main" id="{98C12FC4-D062-0C69-CBB0-15E2EE03C1B0}"/>
              </a:ext>
            </a:extLst>
          </p:cNvPr>
          <p:cNvSpPr/>
          <p:nvPr/>
        </p:nvSpPr>
        <p:spPr bwMode="auto">
          <a:xfrm>
            <a:off x="588263" y="1143218"/>
            <a:ext cx="11001757" cy="49244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lang="en-US" sz="1600">
                <a:solidFill>
                  <a:schemeClr val="tx1"/>
                </a:solidFill>
              </a:rPr>
              <a:t>The Agent Registry is your </a:t>
            </a:r>
            <a:r>
              <a:rPr lang="en-US" sz="1600">
                <a:solidFill>
                  <a:schemeClr val="tx1"/>
                </a:solidFill>
                <a:latin typeface="+mj-lt"/>
              </a:rPr>
              <a:t>system of record </a:t>
            </a:r>
            <a:r>
              <a:rPr lang="en-US" sz="1600">
                <a:solidFill>
                  <a:schemeClr val="tx1"/>
                </a:solidFill>
              </a:rPr>
              <a:t>for all of the agents in your organization — the </a:t>
            </a:r>
            <a:r>
              <a:rPr lang="en-US" sz="1600">
                <a:solidFill>
                  <a:schemeClr val="tx1"/>
                </a:solidFill>
                <a:latin typeface="+mj-lt"/>
              </a:rPr>
              <a:t>source of truth </a:t>
            </a:r>
            <a:r>
              <a:rPr lang="en-US" sz="1600">
                <a:solidFill>
                  <a:schemeClr val="tx1"/>
                </a:solidFill>
              </a:rPr>
              <a:t>to assess agent inventory, find specific agents via filters, and understand the actions to take based on current agent status.</a:t>
            </a:r>
          </a:p>
        </p:txBody>
      </p:sp>
      <p:sp>
        <p:nvSpPr>
          <p:cNvPr id="151" name="Rectangle: Rounded Corners 9">
            <a:extLst>
              <a:ext uri="{FF2B5EF4-FFF2-40B4-BE49-F238E27FC236}">
                <a16:creationId xmlns:a16="http://schemas.microsoft.com/office/drawing/2014/main" id="{72B6E876-C358-9C4B-0E3E-B39C01F2AA02}"/>
              </a:ext>
            </a:extLst>
          </p:cNvPr>
          <p:cNvSpPr>
            <a:spLocks/>
          </p:cNvSpPr>
          <p:nvPr/>
        </p:nvSpPr>
        <p:spPr>
          <a:xfrm flipH="1">
            <a:off x="6894509" y="1915887"/>
            <a:ext cx="4678743" cy="4269014"/>
          </a:xfrm>
          <a:prstGeom prst="roundRect">
            <a:avLst>
              <a:gd name="adj" fmla="val 2611"/>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algn="ctr" defTabSz="457200"/>
            <a:endParaRPr lang="en-US">
              <a:solidFill>
                <a:srgbClr val="FFFFFF"/>
              </a:solidFill>
              <a:latin typeface="Segoe Sans Display"/>
              <a:sym typeface="+mn-lt"/>
            </a:endParaRPr>
          </a:p>
        </p:txBody>
      </p:sp>
      <p:sp>
        <p:nvSpPr>
          <p:cNvPr id="157" name="Text 131">
            <a:extLst>
              <a:ext uri="{FF2B5EF4-FFF2-40B4-BE49-F238E27FC236}">
                <a16:creationId xmlns:a16="http://schemas.microsoft.com/office/drawing/2014/main" id="{19FBB3A5-7853-F0B7-F43C-4E0EA8F77EE7}"/>
              </a:ext>
            </a:extLst>
          </p:cNvPr>
          <p:cNvSpPr/>
          <p:nvPr/>
        </p:nvSpPr>
        <p:spPr>
          <a:xfrm>
            <a:off x="7017482" y="1751294"/>
            <a:ext cx="4431568" cy="458505"/>
          </a:xfrm>
          <a:prstGeom prst="roundRect">
            <a:avLst>
              <a:gd name="adj" fmla="val 50000"/>
            </a:avLst>
          </a:prstGeom>
          <a:solidFill>
            <a:schemeClr val="accent1"/>
          </a:solidFill>
          <a:ln>
            <a:noFill/>
          </a:ln>
          <a:effectLst/>
        </p:spPr>
        <p:txBody>
          <a:bodyPr wrap="square" lIns="91440" tIns="45720" rIns="91440" bIns="45720" rtlCol="0" anchor="ctr"/>
          <a:lstStyle/>
          <a:p>
            <a:r>
              <a:rPr lang="en-US" sz="2000" kern="0">
                <a:solidFill>
                  <a:schemeClr val="bg1"/>
                </a:solidFill>
                <a:latin typeface="Segoe Sans Display Semibold" pitchFamily="2" charset="0"/>
                <a:ea typeface="Segoe UI" pitchFamily="34" charset="-122"/>
                <a:cs typeface="Segoe Sans Display Semibold" pitchFamily="2" charset="0"/>
              </a:rPr>
              <a:t>14,951</a:t>
            </a:r>
            <a:r>
              <a:rPr lang="en-US" sz="2400" kern="0">
                <a:solidFill>
                  <a:schemeClr val="bg1"/>
                </a:solidFill>
                <a:latin typeface="Segoe Sans Display Semibold" pitchFamily="2" charset="0"/>
                <a:ea typeface="Segoe UI" pitchFamily="34" charset="-122"/>
                <a:cs typeface="Segoe Sans Display Semibold" pitchFamily="2" charset="0"/>
              </a:rPr>
              <a:t> </a:t>
            </a:r>
            <a:r>
              <a:rPr lang="en-US" sz="1600" kern="0">
                <a:solidFill>
                  <a:schemeClr val="bg1"/>
                </a:solidFill>
                <a:latin typeface="+mj-lt"/>
                <a:ea typeface="Segoe UI" pitchFamily="34" charset="-122"/>
                <a:cs typeface="Segoe UI"/>
              </a:rPr>
              <a:t>agents</a:t>
            </a:r>
          </a:p>
        </p:txBody>
      </p:sp>
      <p:sp>
        <p:nvSpPr>
          <p:cNvPr id="150" name="Rectangle: Rounded Corners 9">
            <a:extLst>
              <a:ext uri="{FF2B5EF4-FFF2-40B4-BE49-F238E27FC236}">
                <a16:creationId xmlns:a16="http://schemas.microsoft.com/office/drawing/2014/main" id="{EA76AF7E-318B-5C4E-EA62-DA6E7CCFAD9B}"/>
              </a:ext>
            </a:extLst>
          </p:cNvPr>
          <p:cNvSpPr>
            <a:spLocks/>
          </p:cNvSpPr>
          <p:nvPr/>
        </p:nvSpPr>
        <p:spPr>
          <a:xfrm flipH="1">
            <a:off x="571494" y="1915887"/>
            <a:ext cx="6098120" cy="4291124"/>
          </a:xfrm>
          <a:prstGeom prst="round2SameRect">
            <a:avLst>
              <a:gd name="adj1" fmla="val 2804"/>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53" name="Text 119">
            <a:extLst>
              <a:ext uri="{FF2B5EF4-FFF2-40B4-BE49-F238E27FC236}">
                <a16:creationId xmlns:a16="http://schemas.microsoft.com/office/drawing/2014/main" id="{9B06D160-637B-6545-D0B4-C77C773C7D98}"/>
              </a:ext>
            </a:extLst>
          </p:cNvPr>
          <p:cNvSpPr>
            <a:spLocks/>
          </p:cNvSpPr>
          <p:nvPr/>
        </p:nvSpPr>
        <p:spPr>
          <a:xfrm>
            <a:off x="714427" y="2139994"/>
            <a:ext cx="3754195" cy="561692"/>
          </a:xfrm>
          <a:prstGeom prst="rect">
            <a:avLst/>
          </a:prstGeom>
          <a:noFill/>
          <a:ln/>
        </p:spPr>
        <p:txBody>
          <a:bodyPr wrap="square" lIns="0" tIns="0" rIns="0" bIns="0" rtlCol="0" anchor="ctr">
            <a:spAutoFit/>
          </a:bodyPr>
          <a:lstStyle/>
          <a:p>
            <a:pPr marL="0" marR="0" lvl="0" indent="0" algn="l" defTabSz="914400" rtl="0" eaLnBrk="1" fontAlgn="auto" latinLnBrk="0" hangingPunct="1">
              <a:spcBef>
                <a:spcPts val="0"/>
              </a:spcBef>
              <a:spcAft>
                <a:spcPts val="0"/>
              </a:spcAft>
              <a:buClrTx/>
              <a:buSzTx/>
              <a:buFontTx/>
              <a:buNone/>
              <a:tabLst/>
              <a:defRPr/>
            </a:pPr>
            <a:r>
              <a:rPr lang="en-US" kern="0">
                <a:latin typeface="Segoe Sans Display Semibold" pitchFamily="2" charset="0"/>
                <a:ea typeface="Segoe UI" pitchFamily="34" charset="-122"/>
                <a:cs typeface="Segoe Sans Display Semibold" pitchFamily="2" charset="0"/>
              </a:rPr>
              <a:t>System of record</a:t>
            </a:r>
          </a:p>
          <a:p>
            <a:pPr marL="0" marR="0" lvl="0" indent="0" algn="l" defTabSz="914400" rtl="0" eaLnBrk="1" fontAlgn="auto" latinLnBrk="0" hangingPunct="1">
              <a:spcBef>
                <a:spcPts val="300"/>
              </a:spcBef>
              <a:spcAft>
                <a:spcPts val="0"/>
              </a:spcAft>
              <a:buClrTx/>
              <a:buSzTx/>
              <a:buFontTx/>
              <a:buNone/>
              <a:tabLst/>
              <a:defRPr/>
            </a:pPr>
            <a:r>
              <a:rPr kumimoji="0" lang="en-US" sz="1600" b="0" i="0" u="none" strike="noStrike" kern="1200" cap="none" normalizeH="0" baseline="0" noProof="0">
                <a:ln>
                  <a:noFill/>
                </a:ln>
                <a:solidFill>
                  <a:srgbClr val="323139"/>
                </a:solidFill>
                <a:effectLst/>
                <a:uLnTx/>
                <a:uFillTx/>
                <a:latin typeface="Segoe Sans Display"/>
                <a:ea typeface="Segoe UI" pitchFamily="34" charset="-122"/>
                <a:cs typeface="Segoe UI"/>
              </a:rPr>
              <a:t>Surfaces every agent in your environment</a:t>
            </a:r>
            <a:endParaRPr lang="en-US">
              <a:latin typeface="Segoe Sans Display Semibold" pitchFamily="2" charset="0"/>
              <a:cs typeface="Segoe Sans Display Semibold" pitchFamily="2" charset="0"/>
            </a:endParaRPr>
          </a:p>
        </p:txBody>
      </p:sp>
      <p:sp>
        <p:nvSpPr>
          <p:cNvPr id="155" name="Text 121">
            <a:extLst>
              <a:ext uri="{FF2B5EF4-FFF2-40B4-BE49-F238E27FC236}">
                <a16:creationId xmlns:a16="http://schemas.microsoft.com/office/drawing/2014/main" id="{7B9B9B72-DA03-B535-659D-D33A543A2B2C}"/>
              </a:ext>
            </a:extLst>
          </p:cNvPr>
          <p:cNvSpPr>
            <a:spLocks/>
          </p:cNvSpPr>
          <p:nvPr/>
        </p:nvSpPr>
        <p:spPr>
          <a:xfrm>
            <a:off x="714426" y="2950811"/>
            <a:ext cx="5955188" cy="1033616"/>
          </a:xfrm>
          <a:prstGeom prst="rect">
            <a:avLst/>
          </a:prstGeom>
          <a:noFill/>
          <a:ln/>
        </p:spPr>
        <p:txBody>
          <a:bodyPr wrap="square" lIns="0" tIns="0" rIns="0" bIns="0" rtlCol="0" anchor="t">
            <a:spAutoFit/>
          </a:bodyPr>
          <a:lstStyle/>
          <a:p>
            <a:pPr marL="0" indent="0">
              <a:buNone/>
            </a:pPr>
            <a:r>
              <a:rPr lang="en-US" sz="1600" kern="0">
                <a:solidFill>
                  <a:schemeClr val="accent1"/>
                </a:solidFill>
                <a:latin typeface="+mj-lt"/>
                <a:ea typeface="Segoe UI" pitchFamily="34" charset="-122"/>
                <a:cs typeface="Segoe UI" pitchFamily="34" charset="-120"/>
              </a:rPr>
              <a:t>Example filters</a:t>
            </a:r>
          </a:p>
          <a:p>
            <a:pPr marL="285750" indent="-171450">
              <a:spcBef>
                <a:spcPts val="300"/>
              </a:spcBef>
              <a:buFont typeface="Arial" panose="020B0604020202020204" pitchFamily="34" charset="0"/>
              <a:buChar char="•"/>
            </a:pPr>
            <a:r>
              <a:rPr lang="en-US" sz="1400" kern="0">
                <a:latin typeface="+mj-lt"/>
                <a:ea typeface="Segoe UI" pitchFamily="34" charset="-122"/>
                <a:cs typeface="Segoe UI" pitchFamily="34" charset="-120"/>
              </a:rPr>
              <a:t>Publisher — </a:t>
            </a:r>
            <a:r>
              <a:rPr lang="en-US" sz="1400" kern="0">
                <a:ea typeface="Segoe UI" pitchFamily="34" charset="-122"/>
                <a:cs typeface="Segoe UI" pitchFamily="34" charset="-120"/>
              </a:rPr>
              <a:t>Microsoft · partner · your org · shared</a:t>
            </a:r>
          </a:p>
          <a:p>
            <a:pPr marL="285750" indent="-171450">
              <a:spcBef>
                <a:spcPts val="400"/>
              </a:spcBef>
              <a:buFont typeface="Arial" panose="020B0604020202020204" pitchFamily="34" charset="0"/>
              <a:buChar char="•"/>
            </a:pPr>
            <a:r>
              <a:rPr lang="en-US" sz="1400" kern="0">
                <a:latin typeface="+mj-lt"/>
                <a:ea typeface="Segoe UI" pitchFamily="34" charset="-122"/>
                <a:cs typeface="Segoe UI" pitchFamily="34" charset="-120"/>
              </a:rPr>
              <a:t>Identity — </a:t>
            </a:r>
            <a:r>
              <a:rPr lang="en-US" sz="1400" kern="0">
                <a:ea typeface="Segoe UI" pitchFamily="34" charset="-122"/>
                <a:cs typeface="Segoe UI" pitchFamily="34" charset="-120"/>
              </a:rPr>
              <a:t>with or without an Agent ID (learn more in appendix)</a:t>
            </a:r>
          </a:p>
          <a:p>
            <a:pPr marL="285750" indent="-171450">
              <a:spcBef>
                <a:spcPts val="400"/>
              </a:spcBef>
              <a:buFont typeface="Arial" panose="020B0604020202020204" pitchFamily="34" charset="0"/>
              <a:buChar char="•"/>
            </a:pPr>
            <a:r>
              <a:rPr lang="en-US" sz="1400" kern="0">
                <a:latin typeface="+mj-lt"/>
                <a:ea typeface="Segoe UI" pitchFamily="34" charset="-122"/>
                <a:cs typeface="Segoe UI" pitchFamily="34" charset="-120"/>
              </a:rPr>
              <a:t>Channel — </a:t>
            </a:r>
            <a:r>
              <a:rPr lang="en-US" sz="1400" kern="0">
                <a:ea typeface="Segoe UI" pitchFamily="34" charset="-122"/>
                <a:cs typeface="Segoe UI" pitchFamily="34" charset="-120"/>
              </a:rPr>
              <a:t>Copilot · Teams · Outlook · SharePoint</a:t>
            </a:r>
          </a:p>
        </p:txBody>
      </p:sp>
      <p:sp>
        <p:nvSpPr>
          <p:cNvPr id="162" name="Text 121">
            <a:extLst>
              <a:ext uri="{FF2B5EF4-FFF2-40B4-BE49-F238E27FC236}">
                <a16:creationId xmlns:a16="http://schemas.microsoft.com/office/drawing/2014/main" id="{C3D33E32-F09D-6A14-1BE6-BFA5230D3FAE}"/>
              </a:ext>
            </a:extLst>
          </p:cNvPr>
          <p:cNvSpPr>
            <a:spLocks/>
          </p:cNvSpPr>
          <p:nvPr/>
        </p:nvSpPr>
        <p:spPr>
          <a:xfrm>
            <a:off x="714426" y="4444206"/>
            <a:ext cx="5955188" cy="1569660"/>
          </a:xfrm>
          <a:prstGeom prst="rect">
            <a:avLst/>
          </a:prstGeom>
          <a:noFill/>
          <a:ln/>
        </p:spPr>
        <p:txBody>
          <a:bodyPr wrap="square" lIns="0" tIns="0" rIns="0" bIns="0" rtlCol="0" anchor="t">
            <a:spAutoFit/>
          </a:bodyPr>
          <a:lstStyle/>
          <a:p>
            <a:pPr>
              <a:defRPr/>
            </a:pPr>
            <a:r>
              <a:rPr lang="en-US" kern="0">
                <a:latin typeface="Segoe Sans Display Semibold" pitchFamily="2" charset="0"/>
                <a:cs typeface="Segoe Sans Display Semibold" pitchFamily="2" charset="0"/>
              </a:rPr>
              <a:t>What to look for</a:t>
            </a:r>
          </a:p>
          <a:p>
            <a:pPr marL="285750" indent="-171450">
              <a:spcBef>
                <a:spcPts val="600"/>
              </a:spcBef>
              <a:buFont typeface="Arial" panose="020B0604020202020204" pitchFamily="34" charset="0"/>
              <a:buChar char="•"/>
              <a:defRPr/>
            </a:pPr>
            <a:r>
              <a:rPr lang="en-US" sz="1600">
                <a:solidFill>
                  <a:srgbClr val="323139"/>
                </a:solidFill>
                <a:latin typeface="Segoe Sans Display"/>
                <a:cs typeface="Segoe UI"/>
              </a:rPr>
              <a:t>Growing agent registry</a:t>
            </a:r>
          </a:p>
          <a:p>
            <a:pPr marL="285750" indent="-171450">
              <a:spcBef>
                <a:spcPts val="600"/>
              </a:spcBef>
              <a:buFont typeface="Arial" panose="020B0604020202020204" pitchFamily="34" charset="0"/>
              <a:buChar char="•"/>
              <a:defRPr/>
            </a:pPr>
            <a:r>
              <a:rPr lang="en-US" sz="1600">
                <a:solidFill>
                  <a:srgbClr val="323139"/>
                </a:solidFill>
                <a:latin typeface="Segoe Sans Display"/>
                <a:cs typeface="Segoe UI"/>
              </a:rPr>
              <a:t>Unmanaged agents</a:t>
            </a:r>
          </a:p>
          <a:p>
            <a:pPr marL="285750" indent="-171450">
              <a:spcBef>
                <a:spcPts val="600"/>
              </a:spcBef>
              <a:buFont typeface="Arial" panose="020B0604020202020204" pitchFamily="34" charset="0"/>
              <a:buChar char="•"/>
              <a:defRPr/>
            </a:pPr>
            <a:r>
              <a:rPr lang="en-US" sz="1600">
                <a:solidFill>
                  <a:srgbClr val="323139"/>
                </a:solidFill>
                <a:latin typeface="Segoe Sans Display"/>
                <a:cs typeface="Segoe UI"/>
              </a:rPr>
              <a:t>Ownerless agents</a:t>
            </a:r>
          </a:p>
          <a:p>
            <a:pPr marL="285750" indent="-171450">
              <a:spcBef>
                <a:spcPts val="600"/>
              </a:spcBef>
              <a:buFont typeface="Arial" panose="020B0604020202020204" pitchFamily="34" charset="0"/>
              <a:buChar char="•"/>
              <a:defRPr/>
            </a:pPr>
            <a:r>
              <a:rPr lang="en-US" sz="1600">
                <a:solidFill>
                  <a:srgbClr val="323139"/>
                </a:solidFill>
                <a:latin typeface="Segoe Sans Display"/>
                <a:cs typeface="Segoe UI"/>
              </a:rPr>
              <a:t>Agents at risk</a:t>
            </a:r>
          </a:p>
        </p:txBody>
      </p:sp>
      <p:pic>
        <p:nvPicPr>
          <p:cNvPr id="163" name="Image 0" descr="working/registry_screenshot.png">
            <a:extLst>
              <a:ext uri="{FF2B5EF4-FFF2-40B4-BE49-F238E27FC236}">
                <a16:creationId xmlns:a16="http://schemas.microsoft.com/office/drawing/2014/main" id="{5ED3757C-4FE6-B798-AA6F-232D917CA10C}"/>
              </a:ext>
            </a:extLst>
          </p:cNvPr>
          <p:cNvPicPr>
            <a:picLocks noChangeAspect="1"/>
          </p:cNvPicPr>
          <p:nvPr/>
        </p:nvPicPr>
        <p:blipFill>
          <a:blip r:embed="rId4"/>
          <a:stretch>
            <a:fillRect/>
          </a:stretch>
        </p:blipFill>
        <p:spPr>
          <a:xfrm>
            <a:off x="7241147" y="2316284"/>
            <a:ext cx="3984237" cy="2682436"/>
          </a:xfrm>
          <a:prstGeom prst="roundRect">
            <a:avLst>
              <a:gd name="adj" fmla="val 2866"/>
            </a:avLst>
          </a:prstGeom>
        </p:spPr>
      </p:pic>
      <p:sp>
        <p:nvSpPr>
          <p:cNvPr id="166" name="Rectangle: Rounded Corners 165">
            <a:extLst>
              <a:ext uri="{FF2B5EF4-FFF2-40B4-BE49-F238E27FC236}">
                <a16:creationId xmlns:a16="http://schemas.microsoft.com/office/drawing/2014/main" id="{683C9744-BE02-9310-19A2-DAADA7B2C545}"/>
              </a:ext>
            </a:extLst>
          </p:cNvPr>
          <p:cNvSpPr/>
          <p:nvPr/>
        </p:nvSpPr>
        <p:spPr bwMode="auto">
          <a:xfrm>
            <a:off x="9238269" y="1836878"/>
            <a:ext cx="2112198" cy="287338"/>
          </a:xfrm>
          <a:prstGeom prst="roundRect">
            <a:avLst>
              <a:gd name="adj" fmla="val 50000"/>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spcBef>
                <a:spcPts val="0"/>
              </a:spcBef>
              <a:spcAft>
                <a:spcPts val="0"/>
              </a:spcAft>
              <a:buClrTx/>
              <a:buSzTx/>
              <a:buFontTx/>
              <a:buNone/>
              <a:tabLst/>
              <a:defRPr/>
            </a:pPr>
            <a:r>
              <a:rPr lang="en-US" sz="1200" kern="0">
                <a:solidFill>
                  <a:srgbClr val="323139"/>
                </a:solidFill>
                <a:latin typeface="Segoe Sans Display"/>
                <a:cs typeface="Segoe Sans Display Semibold" pitchFamily="2" charset="0"/>
              </a:rPr>
              <a:t>Agent registry example</a:t>
            </a:r>
            <a:endParaRPr kumimoji="0" lang="en-US" sz="1200" b="0" i="0" u="none" strike="noStrike" kern="1200" cap="none" normalizeH="0" baseline="0" noProof="0">
              <a:ln>
                <a:noFill/>
              </a:ln>
              <a:solidFill>
                <a:srgbClr val="323139"/>
              </a:solidFill>
              <a:effectLst/>
              <a:uLnTx/>
              <a:uFillTx/>
              <a:latin typeface="Segoe Sans Display"/>
              <a:ea typeface="+mn-ea"/>
              <a:cs typeface="Segoe Sans Display Semibold" pitchFamily="2" charset="0"/>
            </a:endParaRPr>
          </a:p>
        </p:txBody>
      </p:sp>
      <p:sp>
        <p:nvSpPr>
          <p:cNvPr id="167" name="Text 123">
            <a:extLst>
              <a:ext uri="{FF2B5EF4-FFF2-40B4-BE49-F238E27FC236}">
                <a16:creationId xmlns:a16="http://schemas.microsoft.com/office/drawing/2014/main" id="{8A6D5374-8314-D8DD-2290-2EBAC1C62575}"/>
              </a:ext>
            </a:extLst>
          </p:cNvPr>
          <p:cNvSpPr/>
          <p:nvPr/>
        </p:nvSpPr>
        <p:spPr>
          <a:xfrm>
            <a:off x="7008841" y="5135377"/>
            <a:ext cx="4450080" cy="923330"/>
          </a:xfrm>
          <a:prstGeom prst="rect">
            <a:avLst/>
          </a:prstGeom>
          <a:noFill/>
          <a:ln/>
        </p:spPr>
        <p:txBody>
          <a:bodyPr wrap="square" lIns="0" tIns="0" rIns="0" bIns="0" rtlCol="0" anchor="ctr">
            <a:spAutoFit/>
          </a:bodyPr>
          <a:lstStyle/>
          <a:p>
            <a:r>
              <a:rPr lang="en-US" sz="1200">
                <a:solidFill>
                  <a:schemeClr val="accent1"/>
                </a:solidFill>
                <a:latin typeface="+mj-lt"/>
                <a:ea typeface="Segoe UI" pitchFamily="34" charset="-122"/>
                <a:cs typeface="Segoe UI"/>
              </a:rPr>
              <a:t>The Agent Registry in the Microsoft 365 admin center </a:t>
            </a:r>
            <a:r>
              <a:rPr lang="en-US" sz="1200">
                <a:solidFill>
                  <a:schemeClr val="accent1"/>
                </a:solidFill>
                <a:latin typeface="+mj-lt"/>
                <a:cs typeface="Segoe UI" pitchFamily="34" charset="-120"/>
              </a:rPr>
              <a:t>— </a:t>
            </a:r>
            <a:r>
              <a:rPr lang="en-US" sz="1200">
                <a:cs typeface="Segoe UI" pitchFamily="34" charset="-120"/>
              </a:rPr>
              <a:t>one system of record for every agent, with status, owners, risk, and </a:t>
            </a:r>
            <a:r>
              <a:rPr lang="en-US" sz="1200">
                <a:latin typeface="+mj-lt"/>
                <a:cs typeface="Segoe UI" pitchFamily="34" charset="-120"/>
              </a:rPr>
              <a:t>Entra Agent ID </a:t>
            </a:r>
            <a:r>
              <a:rPr lang="en-US" sz="1200">
                <a:cs typeface="Segoe UI" pitchFamily="34" charset="-120"/>
              </a:rPr>
              <a:t>at a glance. Agent ID is the governed identity that makes each agent authenticated, owned, and traceable here. More in appendix. </a:t>
            </a:r>
          </a:p>
        </p:txBody>
      </p:sp>
      <p:sp>
        <p:nvSpPr>
          <p:cNvPr id="170" name="TextBox 169">
            <a:extLst>
              <a:ext uri="{FF2B5EF4-FFF2-40B4-BE49-F238E27FC236}">
                <a16:creationId xmlns:a16="http://schemas.microsoft.com/office/drawing/2014/main" id="{6991DEB1-9A6B-7740-297E-2D4A20D59218}"/>
              </a:ext>
            </a:extLst>
          </p:cNvPr>
          <p:cNvSpPr txBox="1"/>
          <p:nvPr/>
        </p:nvSpPr>
        <p:spPr>
          <a:xfrm>
            <a:off x="588262" y="6407446"/>
            <a:ext cx="5774437" cy="123111"/>
          </a:xfrm>
          <a:prstGeom prst="rect">
            <a:avLst/>
          </a:prstGeom>
          <a:noFill/>
        </p:spPr>
        <p:txBody>
          <a:bodyPr wrap="square" lIns="0" tIns="0" rIns="0" bIns="0" rtlCol="0" anchor="b">
            <a:spAutoFit/>
          </a:bodyPr>
          <a:lstStyle/>
          <a:p>
            <a:pPr>
              <a:defRPr/>
            </a:pPr>
            <a:r>
              <a:rPr kumimoji="0" lang="en-US" sz="800" b="0" u="none" strike="noStrike" kern="1200" cap="none" normalizeH="0" baseline="0" noProof="0">
                <a:ln>
                  <a:noFill/>
                </a:ln>
                <a:solidFill>
                  <a:schemeClr val="tx2"/>
                </a:solidFill>
                <a:effectLst/>
                <a:uLnTx/>
                <a:uFillTx/>
                <a:ea typeface="+mn-ea"/>
                <a:cs typeface="Segoe UI Light"/>
              </a:rPr>
              <a:t>Microsoft</a:t>
            </a:r>
            <a:r>
              <a:rPr lang="en-US" sz="800">
                <a:solidFill>
                  <a:schemeClr val="tx2"/>
                </a:solidFill>
                <a:cs typeface="Segoe UI Light"/>
              </a:rPr>
              <a:t> </a:t>
            </a:r>
            <a:r>
              <a:rPr kumimoji="0" lang="en-US" sz="800" b="0" u="none" strike="noStrike" kern="1200" cap="none" normalizeH="0" baseline="0" noProof="0">
                <a:ln>
                  <a:noFill/>
                </a:ln>
                <a:solidFill>
                  <a:schemeClr val="tx2"/>
                </a:solidFill>
                <a:effectLst/>
                <a:uLnTx/>
                <a:uFillTx/>
                <a:ea typeface="+mn-ea"/>
                <a:cs typeface="Segoe UI Light"/>
              </a:rPr>
              <a:t>· Part 3 · How to run the agent observability process</a:t>
            </a:r>
          </a:p>
        </p:txBody>
      </p:sp>
      <p:sp>
        <p:nvSpPr>
          <p:cNvPr id="172" name="Text 159">
            <a:extLst>
              <a:ext uri="{FF2B5EF4-FFF2-40B4-BE49-F238E27FC236}">
                <a16:creationId xmlns:a16="http://schemas.microsoft.com/office/drawing/2014/main" id="{E338E414-956F-B37C-E851-EAED2BDE53FD}"/>
              </a:ext>
            </a:extLst>
          </p:cNvPr>
          <p:cNvSpPr/>
          <p:nvPr/>
        </p:nvSpPr>
        <p:spPr>
          <a:xfrm>
            <a:off x="6476970" y="6399752"/>
            <a:ext cx="5143530" cy="138499"/>
          </a:xfrm>
          <a:prstGeom prst="rect">
            <a:avLst/>
          </a:prstGeom>
          <a:noFill/>
          <a:ln/>
        </p:spPr>
        <p:txBody>
          <a:bodyPr wrap="square" lIns="0" tIns="0" rIns="0" bIns="0" rtlCol="0" anchor="ctr">
            <a:spAutoFit/>
          </a:bodyPr>
          <a:lstStyle/>
          <a:p>
            <a:pPr marR="0" lvl="0" algn="r" fontAlgn="auto">
              <a:spcBef>
                <a:spcPts val="0"/>
              </a:spcBef>
              <a:spcAft>
                <a:spcPts val="0"/>
              </a:spcAft>
              <a:buClrTx/>
              <a:buSzTx/>
              <a:tabLst/>
              <a:defRPr/>
            </a:pPr>
            <a:r>
              <a:rPr lang="en-US" sz="900" kern="0">
                <a:solidFill>
                  <a:schemeClr val="accent1"/>
                </a:solidFill>
                <a:latin typeface="Segoe Sans Display Semibold" pitchFamily="2" charset="0"/>
                <a:cs typeface="Segoe Sans Display Semibold" pitchFamily="2" charset="0"/>
                <a:hlinkClick r:id="rId5">
                  <a:extLst>
                    <a:ext uri="{A12FA001-AC4F-418D-AE19-62706E023703}">
                      <ahyp:hlinkClr xmlns:ahyp="http://schemas.microsoft.com/office/drawing/2018/hyperlinkcolor" val="tx"/>
                    </a:ext>
                  </a:extLst>
                </a:hlinkClick>
              </a:rPr>
              <a:t>Click here to learn: The Agent Registry</a:t>
            </a:r>
            <a:r>
              <a:rPr lang="en-US" sz="900" kern="0">
                <a:solidFill>
                  <a:schemeClr val="accent1"/>
                </a:solidFill>
                <a:latin typeface="Segoe Sans Display Semibold" pitchFamily="2" charset="0"/>
                <a:cs typeface="Segoe Sans Display Semibold" pitchFamily="2" charset="0"/>
              </a:rPr>
              <a:t> </a:t>
            </a:r>
            <a:r>
              <a:rPr lang="en-US" sz="900" kern="0">
                <a:solidFill>
                  <a:schemeClr val="accent1"/>
                </a:solidFill>
                <a:latin typeface="Segoe Sans Display Semibold" pitchFamily="2" charset="0"/>
                <a:cs typeface="Segoe Sans Display Semibold" pitchFamily="2" charset="0"/>
                <a:hlinkClick r:id="rId6">
                  <a:extLst>
                    <a:ext uri="{A12FA001-AC4F-418D-AE19-62706E023703}">
                      <ahyp:hlinkClr xmlns:ahyp="http://schemas.microsoft.com/office/drawing/2018/hyperlinkcolor" val="tx"/>
                    </a:ext>
                  </a:extLst>
                </a:hlinkClick>
              </a:rPr>
              <a:t>Click here to learn: Securing AI agents with Entra Agent ID</a:t>
            </a:r>
            <a:endParaRPr lang="en-US" sz="900" kern="0">
              <a:solidFill>
                <a:schemeClr val="accent1"/>
              </a:solidFill>
              <a:latin typeface="Segoe Sans Display Semibold" pitchFamily="2" charset="0"/>
              <a:cs typeface="Segoe Sans Display Semibold" pitchFamily="2" charset="0"/>
            </a:endParaRPr>
          </a:p>
        </p:txBody>
      </p:sp>
      <p:cxnSp>
        <p:nvCxnSpPr>
          <p:cNvPr id="180" name="Straight Connector 179">
            <a:extLst>
              <a:ext uri="{FF2B5EF4-FFF2-40B4-BE49-F238E27FC236}">
                <a16:creationId xmlns:a16="http://schemas.microsoft.com/office/drawing/2014/main" id="{D9D99A8F-0B64-2AFC-987E-B5DC0A40C667}"/>
              </a:ext>
            </a:extLst>
          </p:cNvPr>
          <p:cNvCxnSpPr>
            <a:cxnSpLocks/>
          </p:cNvCxnSpPr>
          <p:nvPr/>
        </p:nvCxnSpPr>
        <p:spPr>
          <a:xfrm>
            <a:off x="714376" y="4293528"/>
            <a:ext cx="5648323" cy="0"/>
          </a:xfrm>
          <a:prstGeom prst="line">
            <a:avLst/>
          </a:prstGeom>
          <a:solidFill>
            <a:schemeClr val="bg1">
              <a:alpha val="96000"/>
            </a:schemeClr>
          </a:solidFill>
          <a:ln w="3175">
            <a:solidFill>
              <a:schemeClr val="tx1"/>
            </a:solid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673528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96E44F-EC97-17D7-416D-2221D8A18959}"/>
              </a:ext>
            </a:extLst>
          </p:cNvPr>
          <p:cNvPicPr>
            <a:picLocks noChangeAspect="1"/>
          </p:cNvPicPr>
          <p:nvPr/>
        </p:nvPicPr>
        <p:blipFill>
          <a:blip r:embed="rId4"/>
          <a:srcRect l="15855" t="15855" r="15855" b="15855"/>
          <a:stretch>
            <a:fillRect/>
          </a:stretch>
        </p:blipFill>
        <p:spPr>
          <a:xfrm>
            <a:off x="-3637" y="5159270"/>
            <a:ext cx="1148002" cy="1144111"/>
          </a:xfrm>
          <a:prstGeom prst="rect">
            <a:avLst/>
          </a:prstGeom>
        </p:spPr>
      </p:pic>
      <p:sp>
        <p:nvSpPr>
          <p:cNvPr id="115" name="Title 114">
            <a:extLst>
              <a:ext uri="{FF2B5EF4-FFF2-40B4-BE49-F238E27FC236}">
                <a16:creationId xmlns:a16="http://schemas.microsoft.com/office/drawing/2014/main" id="{030A71EF-FE20-6C8B-CCC7-A2753C66D86F}"/>
              </a:ext>
            </a:extLst>
          </p:cNvPr>
          <p:cNvSpPr>
            <a:spLocks noGrp="1"/>
          </p:cNvSpPr>
          <p:nvPr>
            <p:ph type="title"/>
          </p:nvPr>
        </p:nvSpPr>
        <p:spPr>
          <a:xfrm>
            <a:off x="588262" y="448020"/>
            <a:ext cx="11571852" cy="535531"/>
          </a:xfrm>
        </p:spPr>
        <p:txBody>
          <a:bodyPr wrap="square">
            <a:spAutoFit/>
          </a:bodyPr>
          <a:lstStyle/>
          <a:p>
            <a:r>
              <a:rPr lang="en-US">
                <a:solidFill>
                  <a:schemeClr val="accent2">
                    <a:lumMod val="75000"/>
                  </a:schemeClr>
                </a:solidFill>
              </a:rPr>
              <a:t>(E2) Evaluate: </a:t>
            </a:r>
            <a:r>
              <a:rPr lang="en-US"/>
              <a:t>Review the ownerless, unmanaged, and risky agents</a:t>
            </a:r>
            <a:endParaRPr lang="en-IN"/>
          </a:p>
        </p:txBody>
      </p:sp>
      <p:sp>
        <p:nvSpPr>
          <p:cNvPr id="152" name="Text Placeholder 151">
            <a:extLst>
              <a:ext uri="{FF2B5EF4-FFF2-40B4-BE49-F238E27FC236}">
                <a16:creationId xmlns:a16="http://schemas.microsoft.com/office/drawing/2014/main" id="{E6BBA04B-8702-DCA0-A215-C8124FC10E78}"/>
              </a:ext>
            </a:extLst>
          </p:cNvPr>
          <p:cNvSpPr>
            <a:spLocks noGrp="1"/>
          </p:cNvSpPr>
          <p:nvPr>
            <p:ph type="body" sz="quarter" idx="11"/>
          </p:nvPr>
        </p:nvSpPr>
        <p:spPr>
          <a:xfrm>
            <a:off x="584200" y="292100"/>
            <a:ext cx="11018520" cy="153888"/>
          </a:xfrm>
        </p:spPr>
        <p:txBody>
          <a:bodyPr/>
          <a:lstStyle/>
          <a:p>
            <a:r>
              <a:rPr lang="en-US"/>
              <a:t>PART 3 · HOW TO RUN THE AGENT OBSERVABILITY PROCESS</a:t>
            </a:r>
          </a:p>
        </p:txBody>
      </p:sp>
      <p:sp>
        <p:nvSpPr>
          <p:cNvPr id="156" name="Rectangle 155">
            <a:extLst>
              <a:ext uri="{FF2B5EF4-FFF2-40B4-BE49-F238E27FC236}">
                <a16:creationId xmlns:a16="http://schemas.microsoft.com/office/drawing/2014/main" id="{2647A37C-3A0A-0452-6FB0-597789808522}"/>
              </a:ext>
            </a:extLst>
          </p:cNvPr>
          <p:cNvSpPr/>
          <p:nvPr/>
        </p:nvSpPr>
        <p:spPr bwMode="auto">
          <a:xfrm>
            <a:off x="588263" y="1143218"/>
            <a:ext cx="11001757" cy="49244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lang="en-US" sz="1600">
                <a:solidFill>
                  <a:schemeClr val="tx1"/>
                </a:solidFill>
              </a:rPr>
              <a:t>This is where flagged agents become decisions. Take the ownerless, unmanaged, and risky agents surfaced and review their key attributes.</a:t>
            </a:r>
          </a:p>
        </p:txBody>
      </p:sp>
      <p:sp>
        <p:nvSpPr>
          <p:cNvPr id="157" name="Rectangle: Rounded Corners 9">
            <a:extLst>
              <a:ext uri="{FF2B5EF4-FFF2-40B4-BE49-F238E27FC236}">
                <a16:creationId xmlns:a16="http://schemas.microsoft.com/office/drawing/2014/main" id="{646190E4-4C7A-06CE-9B0A-927539F67AB5}"/>
              </a:ext>
            </a:extLst>
          </p:cNvPr>
          <p:cNvSpPr>
            <a:spLocks/>
          </p:cNvSpPr>
          <p:nvPr/>
        </p:nvSpPr>
        <p:spPr>
          <a:xfrm flipH="1">
            <a:off x="571494" y="1915887"/>
            <a:ext cx="6095926" cy="4291124"/>
          </a:xfrm>
          <a:prstGeom prst="round2SameRect">
            <a:avLst>
              <a:gd name="adj1" fmla="val 2804"/>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58" name="Rectangle: Rounded Corners 9">
            <a:extLst>
              <a:ext uri="{FF2B5EF4-FFF2-40B4-BE49-F238E27FC236}">
                <a16:creationId xmlns:a16="http://schemas.microsoft.com/office/drawing/2014/main" id="{FC1C8EFB-3DB4-174A-E79F-AB71453E3859}"/>
              </a:ext>
            </a:extLst>
          </p:cNvPr>
          <p:cNvSpPr>
            <a:spLocks/>
          </p:cNvSpPr>
          <p:nvPr/>
        </p:nvSpPr>
        <p:spPr>
          <a:xfrm flipH="1">
            <a:off x="6894509" y="1915887"/>
            <a:ext cx="4678743" cy="4269014"/>
          </a:xfrm>
          <a:prstGeom prst="roundRect">
            <a:avLst>
              <a:gd name="adj" fmla="val 2611"/>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algn="ctr" defTabSz="457200"/>
            <a:endParaRPr lang="en-US">
              <a:solidFill>
                <a:srgbClr val="FFFFFF"/>
              </a:solidFill>
              <a:latin typeface="Segoe Sans Display"/>
              <a:sym typeface="+mn-lt"/>
            </a:endParaRPr>
          </a:p>
        </p:txBody>
      </p:sp>
      <p:sp>
        <p:nvSpPr>
          <p:cNvPr id="159" name="Text 119">
            <a:extLst>
              <a:ext uri="{FF2B5EF4-FFF2-40B4-BE49-F238E27FC236}">
                <a16:creationId xmlns:a16="http://schemas.microsoft.com/office/drawing/2014/main" id="{248EEA54-B452-7B96-E503-77503878EF4D}"/>
              </a:ext>
            </a:extLst>
          </p:cNvPr>
          <p:cNvSpPr>
            <a:spLocks/>
          </p:cNvSpPr>
          <p:nvPr/>
        </p:nvSpPr>
        <p:spPr>
          <a:xfrm>
            <a:off x="714375" y="2120758"/>
            <a:ext cx="5953045" cy="846386"/>
          </a:xfrm>
          <a:prstGeom prst="rect">
            <a:avLst/>
          </a:prstGeom>
          <a:noFill/>
          <a:ln/>
        </p:spPr>
        <p:txBody>
          <a:bodyPr wrap="square" lIns="0" tIns="0" rIns="0" bIns="0" rtlCol="0" anchor="ctr">
            <a:spAutoFit/>
          </a:bodyPr>
          <a:lstStyle/>
          <a:p>
            <a:pPr marL="0" marR="0" lvl="0" indent="0" algn="l" defTabSz="914400" rtl="0" eaLnBrk="1" fontAlgn="auto" latinLnBrk="0" hangingPunct="1">
              <a:spcBef>
                <a:spcPts val="0"/>
              </a:spcBef>
              <a:spcAft>
                <a:spcPts val="0"/>
              </a:spcAft>
              <a:buClrTx/>
              <a:buSzTx/>
              <a:buFontTx/>
              <a:buNone/>
              <a:tabLst/>
              <a:defRPr/>
            </a:pPr>
            <a:r>
              <a:rPr lang="en-US" kern="0">
                <a:solidFill>
                  <a:schemeClr val="accent1"/>
                </a:solidFill>
                <a:latin typeface="Segoe Sans Display Semibold" pitchFamily="2" charset="0"/>
                <a:ea typeface="Segoe UI" pitchFamily="34" charset="-122"/>
                <a:cs typeface="Segoe Sans Display Semibold" pitchFamily="2" charset="0"/>
              </a:rPr>
              <a:t>Review</a:t>
            </a:r>
            <a:r>
              <a:rPr lang="en-US" kern="0">
                <a:latin typeface="Segoe Sans Display Semibold" pitchFamily="2" charset="0"/>
                <a:ea typeface="Segoe UI" pitchFamily="34" charset="-122"/>
                <a:cs typeface="Segoe Sans Display Semibold" pitchFamily="2" charset="0"/>
              </a:rPr>
              <a:t> · key agent attributes</a:t>
            </a:r>
          </a:p>
          <a:p>
            <a:pPr marL="0" marR="0" lvl="0" indent="0" algn="l" defTabSz="914400" rtl="0" eaLnBrk="1" fontAlgn="auto" latinLnBrk="0" hangingPunct="1">
              <a:spcBef>
                <a:spcPts val="600"/>
              </a:spcBef>
              <a:spcAft>
                <a:spcPts val="0"/>
              </a:spcAft>
              <a:buClrTx/>
              <a:buSzTx/>
              <a:buFontTx/>
              <a:buNone/>
              <a:tabLst/>
              <a:defRPr/>
            </a:pPr>
            <a:r>
              <a:rPr kumimoji="0" lang="en-US" sz="1600" b="0" i="0" u="none" strike="noStrike" kern="1200" cap="none" normalizeH="0" baseline="0" noProof="0">
                <a:ln>
                  <a:noFill/>
                </a:ln>
                <a:solidFill>
                  <a:srgbClr val="323139"/>
                </a:solidFill>
                <a:effectLst/>
                <a:uLnTx/>
                <a:uFillTx/>
                <a:latin typeface="Segoe Sans Display"/>
                <a:ea typeface="Segoe UI" pitchFamily="34" charset="-122"/>
                <a:cs typeface="Segoe UI"/>
              </a:rPr>
              <a:t>Deep-dive each agent that warrants attention — the same tabs you see in its detail view.</a:t>
            </a:r>
          </a:p>
        </p:txBody>
      </p:sp>
      <p:sp>
        <p:nvSpPr>
          <p:cNvPr id="160" name="Text 121">
            <a:extLst>
              <a:ext uri="{FF2B5EF4-FFF2-40B4-BE49-F238E27FC236}">
                <a16:creationId xmlns:a16="http://schemas.microsoft.com/office/drawing/2014/main" id="{A571DAE7-928A-4317-6317-44C44B4981D5}"/>
              </a:ext>
            </a:extLst>
          </p:cNvPr>
          <p:cNvSpPr>
            <a:spLocks/>
          </p:cNvSpPr>
          <p:nvPr/>
        </p:nvSpPr>
        <p:spPr>
          <a:xfrm>
            <a:off x="714375" y="3139056"/>
            <a:ext cx="5953045" cy="982560"/>
          </a:xfrm>
          <a:prstGeom prst="rect">
            <a:avLst/>
          </a:prstGeom>
          <a:noFill/>
          <a:ln/>
        </p:spPr>
        <p:txBody>
          <a:bodyPr wrap="square" lIns="0" tIns="0" rIns="0" bIns="0" numCol="2" rtlCol="0" anchor="t">
            <a:noAutofit/>
          </a:bodyPr>
          <a:lstStyle/>
          <a:p>
            <a:pPr marL="285750" indent="-171450">
              <a:spcBef>
                <a:spcPts val="600"/>
              </a:spcBef>
              <a:buFont typeface="Arial" panose="020B0604020202020204" pitchFamily="34" charset="0"/>
              <a:buChar char="•"/>
            </a:pPr>
            <a:r>
              <a:rPr lang="en-US" sz="1400" kern="0">
                <a:latin typeface="Segoe Sans Display Semibold" pitchFamily="2" charset="0"/>
                <a:ea typeface="Segoe UI" pitchFamily="34" charset="-122"/>
                <a:cs typeface="Segoe Sans Display Semibold" pitchFamily="2" charset="0"/>
              </a:rPr>
              <a:t>Details</a:t>
            </a:r>
          </a:p>
          <a:p>
            <a:pPr marL="285750" indent="-171450">
              <a:spcBef>
                <a:spcPts val="600"/>
              </a:spcBef>
              <a:buFont typeface="Arial" panose="020B0604020202020204" pitchFamily="34" charset="0"/>
              <a:buChar char="•"/>
            </a:pPr>
            <a:r>
              <a:rPr lang="en-US" sz="1400" kern="0">
                <a:latin typeface="Segoe Sans Display Semibold" pitchFamily="2" charset="0"/>
                <a:ea typeface="Segoe UI" pitchFamily="34" charset="-122"/>
                <a:cs typeface="Segoe Sans Display Semibold" pitchFamily="2" charset="0"/>
              </a:rPr>
              <a:t>Users</a:t>
            </a:r>
          </a:p>
          <a:p>
            <a:pPr marL="285750" indent="-171450">
              <a:spcBef>
                <a:spcPts val="600"/>
              </a:spcBef>
              <a:buFont typeface="Arial" panose="020B0604020202020204" pitchFamily="34" charset="0"/>
              <a:buChar char="•"/>
            </a:pPr>
            <a:r>
              <a:rPr lang="en-US" sz="1400" kern="0">
                <a:latin typeface="Segoe Sans Display Semibold" pitchFamily="2" charset="0"/>
                <a:ea typeface="Segoe UI" pitchFamily="34" charset="-122"/>
                <a:cs typeface="Segoe Sans Display Semibold" pitchFamily="2" charset="0"/>
              </a:rPr>
              <a:t>Data &amp; Tools</a:t>
            </a:r>
          </a:p>
          <a:p>
            <a:pPr marL="285750" indent="-171450">
              <a:spcBef>
                <a:spcPts val="600"/>
              </a:spcBef>
              <a:buFont typeface="Arial" panose="020B0604020202020204" pitchFamily="34" charset="0"/>
              <a:buChar char="•"/>
            </a:pPr>
            <a:r>
              <a:rPr lang="en-US" sz="1400" kern="0">
                <a:latin typeface="Segoe Sans Display Semibold" pitchFamily="2" charset="0"/>
                <a:ea typeface="Segoe UI" pitchFamily="34" charset="-122"/>
                <a:cs typeface="Segoe Sans Display Semibold" pitchFamily="2" charset="0"/>
              </a:rPr>
              <a:t>Security</a:t>
            </a:r>
          </a:p>
          <a:p>
            <a:pPr marL="285750" indent="-171450">
              <a:spcBef>
                <a:spcPts val="600"/>
              </a:spcBef>
              <a:buFont typeface="Arial" panose="020B0604020202020204" pitchFamily="34" charset="0"/>
              <a:buChar char="•"/>
            </a:pPr>
            <a:r>
              <a:rPr lang="en-US" sz="1400" kern="0">
                <a:latin typeface="Segoe Sans Display Semibold" pitchFamily="2" charset="0"/>
                <a:ea typeface="Segoe UI" pitchFamily="34" charset="-122"/>
                <a:cs typeface="Segoe Sans Display Semibold" pitchFamily="2" charset="0"/>
              </a:rPr>
              <a:t>Permissions</a:t>
            </a:r>
          </a:p>
          <a:p>
            <a:pPr marL="285750" indent="-171450">
              <a:spcBef>
                <a:spcPts val="600"/>
              </a:spcBef>
              <a:buFont typeface="Arial" panose="020B0604020202020204" pitchFamily="34" charset="0"/>
              <a:buChar char="•"/>
            </a:pPr>
            <a:r>
              <a:rPr lang="en-US" sz="1400" kern="0">
                <a:latin typeface="Segoe Sans Display Semibold" pitchFamily="2" charset="0"/>
                <a:ea typeface="Segoe UI" pitchFamily="34" charset="-122"/>
                <a:cs typeface="Segoe Sans Display Semibold" pitchFamily="2" charset="0"/>
              </a:rPr>
              <a:t>Activity</a:t>
            </a:r>
          </a:p>
        </p:txBody>
      </p:sp>
      <p:sp>
        <p:nvSpPr>
          <p:cNvPr id="167" name="TextBox 166">
            <a:extLst>
              <a:ext uri="{FF2B5EF4-FFF2-40B4-BE49-F238E27FC236}">
                <a16:creationId xmlns:a16="http://schemas.microsoft.com/office/drawing/2014/main" id="{4B585742-0FA4-0767-7882-C613640D5606}"/>
              </a:ext>
            </a:extLst>
          </p:cNvPr>
          <p:cNvSpPr txBox="1"/>
          <p:nvPr/>
        </p:nvSpPr>
        <p:spPr>
          <a:xfrm>
            <a:off x="588262" y="6407446"/>
            <a:ext cx="5774437" cy="123111"/>
          </a:xfrm>
          <a:prstGeom prst="rect">
            <a:avLst/>
          </a:prstGeom>
          <a:noFill/>
        </p:spPr>
        <p:txBody>
          <a:bodyPr wrap="square" lIns="0" tIns="0" rIns="0" bIns="0" rtlCol="0" anchor="b">
            <a:spAutoFit/>
          </a:bodyPr>
          <a:lstStyle/>
          <a:p>
            <a:pPr>
              <a:defRPr/>
            </a:pPr>
            <a:r>
              <a:rPr kumimoji="0" lang="en-US" sz="800" b="0" u="none" strike="noStrike" kern="1200" cap="none" normalizeH="0" baseline="0" noProof="0">
                <a:ln>
                  <a:noFill/>
                </a:ln>
                <a:solidFill>
                  <a:schemeClr val="tx2"/>
                </a:solidFill>
                <a:effectLst/>
                <a:uLnTx/>
                <a:uFillTx/>
                <a:ea typeface="+mn-ea"/>
                <a:cs typeface="Segoe UI Light"/>
              </a:rPr>
              <a:t>Microsoft</a:t>
            </a:r>
            <a:r>
              <a:rPr lang="en-US" sz="800">
                <a:solidFill>
                  <a:schemeClr val="tx2"/>
                </a:solidFill>
                <a:cs typeface="Segoe UI Light"/>
              </a:rPr>
              <a:t> </a:t>
            </a:r>
            <a:r>
              <a:rPr kumimoji="0" lang="en-US" sz="800" b="0" u="none" strike="noStrike" kern="1200" cap="none" normalizeH="0" baseline="0" noProof="0">
                <a:ln>
                  <a:noFill/>
                </a:ln>
                <a:solidFill>
                  <a:schemeClr val="tx2"/>
                </a:solidFill>
                <a:effectLst/>
                <a:uLnTx/>
                <a:uFillTx/>
                <a:ea typeface="+mn-ea"/>
                <a:cs typeface="Segoe UI Light"/>
              </a:rPr>
              <a:t>· Part 3 · How to run the agent observability process</a:t>
            </a:r>
          </a:p>
        </p:txBody>
      </p:sp>
      <p:sp>
        <p:nvSpPr>
          <p:cNvPr id="168" name="Text 159">
            <a:extLst>
              <a:ext uri="{FF2B5EF4-FFF2-40B4-BE49-F238E27FC236}">
                <a16:creationId xmlns:a16="http://schemas.microsoft.com/office/drawing/2014/main" id="{376DC63F-EF01-BDF6-1A28-DAEC5E913A26}"/>
              </a:ext>
            </a:extLst>
          </p:cNvPr>
          <p:cNvSpPr/>
          <p:nvPr/>
        </p:nvSpPr>
        <p:spPr>
          <a:xfrm>
            <a:off x="6476970" y="6399752"/>
            <a:ext cx="5143530" cy="138499"/>
          </a:xfrm>
          <a:prstGeom prst="rect">
            <a:avLst/>
          </a:prstGeom>
          <a:noFill/>
          <a:ln/>
        </p:spPr>
        <p:txBody>
          <a:bodyPr wrap="square" lIns="0" tIns="0" rIns="0" bIns="0" rtlCol="0" anchor="ctr">
            <a:spAutoFit/>
          </a:bodyPr>
          <a:lstStyle/>
          <a:p>
            <a:pPr indent="0" algn="r">
              <a:buFontTx/>
              <a:buNone/>
              <a:defRPr/>
            </a:pPr>
            <a:r>
              <a:rPr lang="en-US" sz="900" kern="0">
                <a:solidFill>
                  <a:schemeClr val="accent1"/>
                </a:solidFill>
                <a:latin typeface="Segoe Sans Display Semibold" pitchFamily="2" charset="0"/>
                <a:cs typeface="Segoe Sans Display Semibold" pitchFamily="2" charset="0"/>
                <a:hlinkClick r:id="rId5">
                  <a:extLst>
                    <a:ext uri="{A12FA001-AC4F-418D-AE19-62706E023703}">
                      <ahyp:hlinkClr xmlns:ahyp="http://schemas.microsoft.com/office/drawing/2018/hyperlinkcolor" val="tx"/>
                    </a:ext>
                  </a:extLst>
                </a:hlinkClick>
              </a:rPr>
              <a:t>Click here to learn: Purview for Agent 365</a:t>
            </a:r>
            <a:endParaRPr lang="en-US" sz="900" kern="0">
              <a:solidFill>
                <a:schemeClr val="accent1"/>
              </a:solidFill>
              <a:latin typeface="Segoe Sans Display Semibold" pitchFamily="2" charset="0"/>
              <a:cs typeface="Segoe Sans Display Semibold" pitchFamily="2" charset="0"/>
            </a:endParaRPr>
          </a:p>
        </p:txBody>
      </p:sp>
      <p:cxnSp>
        <p:nvCxnSpPr>
          <p:cNvPr id="173" name="Straight Connector 172">
            <a:extLst>
              <a:ext uri="{FF2B5EF4-FFF2-40B4-BE49-F238E27FC236}">
                <a16:creationId xmlns:a16="http://schemas.microsoft.com/office/drawing/2014/main" id="{082C75D8-0F02-E755-774F-09C34AF3E33A}"/>
              </a:ext>
            </a:extLst>
          </p:cNvPr>
          <p:cNvCxnSpPr>
            <a:cxnSpLocks/>
          </p:cNvCxnSpPr>
          <p:nvPr/>
        </p:nvCxnSpPr>
        <p:spPr>
          <a:xfrm>
            <a:off x="714376" y="4293528"/>
            <a:ext cx="5648323" cy="0"/>
          </a:xfrm>
          <a:prstGeom prst="line">
            <a:avLst/>
          </a:prstGeom>
          <a:solidFill>
            <a:schemeClr val="bg1">
              <a:alpha val="96000"/>
            </a:schemeClr>
          </a:solidFill>
          <a:ln w="3175">
            <a:solidFill>
              <a:schemeClr val="tx1"/>
            </a:solid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cxnSp>
      <p:sp>
        <p:nvSpPr>
          <p:cNvPr id="174" name="Text 121">
            <a:extLst>
              <a:ext uri="{FF2B5EF4-FFF2-40B4-BE49-F238E27FC236}">
                <a16:creationId xmlns:a16="http://schemas.microsoft.com/office/drawing/2014/main" id="{4DC04F65-46E5-2439-9E9D-C16F85F8C73B}"/>
              </a:ext>
            </a:extLst>
          </p:cNvPr>
          <p:cNvSpPr>
            <a:spLocks/>
          </p:cNvSpPr>
          <p:nvPr/>
        </p:nvSpPr>
        <p:spPr>
          <a:xfrm>
            <a:off x="714375" y="4465440"/>
            <a:ext cx="5953045" cy="1569660"/>
          </a:xfrm>
          <a:prstGeom prst="rect">
            <a:avLst/>
          </a:prstGeom>
          <a:noFill/>
          <a:ln/>
        </p:spPr>
        <p:txBody>
          <a:bodyPr wrap="square" lIns="0" tIns="0" rIns="0" bIns="0" rtlCol="0" anchor="t">
            <a:spAutoFit/>
          </a:bodyPr>
          <a:lstStyle/>
          <a:p>
            <a:pPr>
              <a:defRPr/>
            </a:pPr>
            <a:r>
              <a:rPr lang="en-US" kern="0">
                <a:solidFill>
                  <a:schemeClr val="accent1"/>
                </a:solidFill>
                <a:latin typeface="Segoe Sans Display Semibold" pitchFamily="2" charset="0"/>
                <a:cs typeface="Segoe Sans Display Semibold" pitchFamily="2" charset="0"/>
              </a:rPr>
              <a:t>Act</a:t>
            </a:r>
            <a:r>
              <a:rPr lang="en-US" kern="0">
                <a:latin typeface="Segoe Sans Display Semibold" pitchFamily="2" charset="0"/>
                <a:cs typeface="Segoe Sans Display Semibold" pitchFamily="2" charset="0"/>
              </a:rPr>
              <a:t> · example actions to take</a:t>
            </a:r>
          </a:p>
          <a:p>
            <a:pPr marL="285750" indent="-171450">
              <a:spcBef>
                <a:spcPts val="600"/>
              </a:spcBef>
              <a:buFont typeface="Arial" panose="020B0604020202020204" pitchFamily="34" charset="0"/>
              <a:buChar char="•"/>
              <a:defRPr/>
            </a:pPr>
            <a:r>
              <a:rPr lang="en-US" sz="1600">
                <a:solidFill>
                  <a:srgbClr val="323139"/>
                </a:solidFill>
                <a:latin typeface="Segoe Sans Display"/>
                <a:cs typeface="Segoe UI"/>
              </a:rPr>
              <a:t>Change agent access</a:t>
            </a:r>
          </a:p>
          <a:p>
            <a:pPr marL="285750" indent="-171450">
              <a:spcBef>
                <a:spcPts val="600"/>
              </a:spcBef>
              <a:buFont typeface="Arial" panose="020B0604020202020204" pitchFamily="34" charset="0"/>
              <a:buChar char="•"/>
              <a:defRPr/>
            </a:pPr>
            <a:r>
              <a:rPr lang="en-US" sz="1600">
                <a:solidFill>
                  <a:srgbClr val="323139"/>
                </a:solidFill>
                <a:latin typeface="Segoe Sans Display"/>
                <a:cs typeface="Segoe UI"/>
              </a:rPr>
              <a:t>Block or uninstall risky agents</a:t>
            </a:r>
          </a:p>
          <a:p>
            <a:pPr marL="285750" indent="-171450">
              <a:spcBef>
                <a:spcPts val="600"/>
              </a:spcBef>
              <a:buFont typeface="Arial" panose="020B0604020202020204" pitchFamily="34" charset="0"/>
              <a:buChar char="•"/>
              <a:defRPr/>
            </a:pPr>
            <a:r>
              <a:rPr lang="en-US" sz="1600">
                <a:solidFill>
                  <a:srgbClr val="323139"/>
                </a:solidFill>
                <a:latin typeface="Segoe Sans Display"/>
                <a:cs typeface="Segoe UI"/>
              </a:rPr>
              <a:t>Investigate data &amp; tool access</a:t>
            </a:r>
          </a:p>
          <a:p>
            <a:pPr marL="285750" indent="-171450">
              <a:spcBef>
                <a:spcPts val="600"/>
              </a:spcBef>
              <a:buFont typeface="Arial" panose="020B0604020202020204" pitchFamily="34" charset="0"/>
              <a:buChar char="•"/>
              <a:defRPr/>
            </a:pPr>
            <a:r>
              <a:rPr lang="en-US" sz="1600">
                <a:solidFill>
                  <a:srgbClr val="323139"/>
                </a:solidFill>
                <a:latin typeface="Segoe Sans Display"/>
                <a:cs typeface="Segoe UI"/>
              </a:rPr>
              <a:t>Review agent risk &amp; policies</a:t>
            </a:r>
          </a:p>
        </p:txBody>
      </p:sp>
      <p:pic>
        <p:nvPicPr>
          <p:cNvPr id="175" name="Image 0" descr="working/shots/s15_zava_deepdive.png">
            <a:extLst>
              <a:ext uri="{FF2B5EF4-FFF2-40B4-BE49-F238E27FC236}">
                <a16:creationId xmlns:a16="http://schemas.microsoft.com/office/drawing/2014/main" id="{820C9365-9270-6217-85DD-2D97801564B9}"/>
              </a:ext>
            </a:extLst>
          </p:cNvPr>
          <p:cNvPicPr>
            <a:picLocks noChangeAspect="1"/>
          </p:cNvPicPr>
          <p:nvPr/>
        </p:nvPicPr>
        <p:blipFill>
          <a:blip r:embed="rId6"/>
          <a:srcRect t="-17315" b="-17315"/>
          <a:stretch>
            <a:fillRect/>
          </a:stretch>
        </p:blipFill>
        <p:spPr>
          <a:xfrm>
            <a:off x="6985759" y="2016369"/>
            <a:ext cx="4496242" cy="4068050"/>
          </a:xfrm>
          <a:prstGeom prst="roundRect">
            <a:avLst>
              <a:gd name="adj" fmla="val 2536"/>
            </a:avLst>
          </a:prstGeom>
          <a:solidFill>
            <a:srgbClr val="FFFFFF"/>
          </a:solidFill>
          <a:ln w="6350">
            <a:solidFill>
              <a:schemeClr val="bg1">
                <a:lumMod val="95000"/>
              </a:schemeClr>
            </a:solidFill>
          </a:ln>
        </p:spPr>
      </p:pic>
      <p:pic>
        <p:nvPicPr>
          <p:cNvPr id="8" name="Picture 7">
            <a:extLst>
              <a:ext uri="{FF2B5EF4-FFF2-40B4-BE49-F238E27FC236}">
                <a16:creationId xmlns:a16="http://schemas.microsoft.com/office/drawing/2014/main" id="{612ED66F-275D-B11F-E13A-81FE51F2082A}"/>
              </a:ext>
            </a:extLst>
          </p:cNvPr>
          <p:cNvPicPr>
            <a:picLocks noChangeAspect="1"/>
          </p:cNvPicPr>
          <p:nvPr/>
        </p:nvPicPr>
        <p:blipFill>
          <a:blip r:embed="rId4"/>
          <a:srcRect l="15855" t="15855" r="56835" b="15855"/>
          <a:stretch>
            <a:fillRect/>
          </a:stretch>
        </p:blipFill>
        <p:spPr>
          <a:xfrm>
            <a:off x="11732902" y="1063605"/>
            <a:ext cx="459099" cy="1144111"/>
          </a:xfrm>
          <a:custGeom>
            <a:avLst/>
            <a:gdLst>
              <a:gd name="csX0" fmla="*/ 0 w 459099"/>
              <a:gd name="csY0" fmla="*/ 0 h 1144111"/>
              <a:gd name="csX1" fmla="*/ 459099 w 459099"/>
              <a:gd name="csY1" fmla="*/ 0 h 1144111"/>
              <a:gd name="csX2" fmla="*/ 459099 w 459099"/>
              <a:gd name="csY2" fmla="*/ 1144111 h 1144111"/>
              <a:gd name="csX3" fmla="*/ 0 w 459099"/>
              <a:gd name="csY3" fmla="*/ 1144111 h 1144111"/>
            </a:gdLst>
            <a:ahLst/>
            <a:cxnLst>
              <a:cxn ang="0">
                <a:pos x="csX0" y="csY0"/>
              </a:cxn>
              <a:cxn ang="0">
                <a:pos x="csX1" y="csY1"/>
              </a:cxn>
              <a:cxn ang="0">
                <a:pos x="csX2" y="csY2"/>
              </a:cxn>
              <a:cxn ang="0">
                <a:pos x="csX3" y="csY3"/>
              </a:cxn>
            </a:cxnLst>
            <a:rect l="l" t="t" r="r" b="b"/>
            <a:pathLst>
              <a:path w="459099" h="1144111">
                <a:moveTo>
                  <a:pt x="0" y="0"/>
                </a:moveTo>
                <a:lnTo>
                  <a:pt x="459099" y="0"/>
                </a:lnTo>
                <a:lnTo>
                  <a:pt x="459099" y="1144111"/>
                </a:lnTo>
                <a:lnTo>
                  <a:pt x="0" y="1144111"/>
                </a:lnTo>
                <a:close/>
              </a:path>
            </a:pathLst>
          </a:custGeom>
        </p:spPr>
      </p:pic>
    </p:spTree>
    <p:extLst>
      <p:ext uri="{BB962C8B-B14F-4D97-AF65-F5344CB8AC3E}">
        <p14:creationId xmlns:p14="http://schemas.microsoft.com/office/powerpoint/2010/main" val="502793424"/>
      </p:ext>
    </p:extLst>
  </p:cSld>
  <p:clrMapOvr>
    <a:masterClrMapping/>
  </p:clrMapOvr>
  <p:transition>
    <p:fade/>
  </p:transition>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437" name="Rectangle: Rounded Corners 9">
            <a:extLst>
              <a:ext uri="{FF2B5EF4-FFF2-40B4-BE49-F238E27FC236}">
                <a16:creationId xmlns:a16="http://schemas.microsoft.com/office/drawing/2014/main" id="{3BFF4EA6-F10C-31E3-38E1-97C7AC7877BC}"/>
              </a:ext>
            </a:extLst>
          </p:cNvPr>
          <p:cNvSpPr>
            <a:spLocks/>
          </p:cNvSpPr>
          <p:nvPr/>
        </p:nvSpPr>
        <p:spPr>
          <a:xfrm flipH="1">
            <a:off x="5510857" y="1915887"/>
            <a:ext cx="6095926" cy="4291124"/>
          </a:xfrm>
          <a:prstGeom prst="round2SameRect">
            <a:avLst>
              <a:gd name="adj1" fmla="val 2804"/>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2" name="Rectangle: Rounded Corners 1">
            <a:extLst>
              <a:ext uri="{FF2B5EF4-FFF2-40B4-BE49-F238E27FC236}">
                <a16:creationId xmlns:a16="http://schemas.microsoft.com/office/drawing/2014/main" id="{3BAF0CDD-972C-1181-47DB-CD65F2F0DE2A}"/>
              </a:ext>
            </a:extLst>
          </p:cNvPr>
          <p:cNvSpPr/>
          <p:nvPr/>
        </p:nvSpPr>
        <p:spPr bwMode="auto">
          <a:xfrm>
            <a:off x="5600701" y="4950514"/>
            <a:ext cx="5916240" cy="664474"/>
          </a:xfrm>
          <a:prstGeom prst="round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pic>
        <p:nvPicPr>
          <p:cNvPr id="3" name="Picture 2">
            <a:extLst>
              <a:ext uri="{FF2B5EF4-FFF2-40B4-BE49-F238E27FC236}">
                <a16:creationId xmlns:a16="http://schemas.microsoft.com/office/drawing/2014/main" id="{F5608015-BF11-1D24-5B6E-55EBEA800ACA}"/>
              </a:ext>
            </a:extLst>
          </p:cNvPr>
          <p:cNvPicPr>
            <a:picLocks noChangeAspect="1"/>
          </p:cNvPicPr>
          <p:nvPr/>
        </p:nvPicPr>
        <p:blipFill>
          <a:blip r:embed="rId3"/>
          <a:srcRect l="6581" t="8829" r="49999" b="42081"/>
          <a:stretch>
            <a:fillRect/>
          </a:stretch>
        </p:blipFill>
        <p:spPr>
          <a:xfrm flipV="1">
            <a:off x="10726057" y="0"/>
            <a:ext cx="1465944" cy="1657307"/>
          </a:xfrm>
          <a:custGeom>
            <a:avLst/>
            <a:gdLst>
              <a:gd name="csX0" fmla="*/ 0 w 1753647"/>
              <a:gd name="csY0" fmla="*/ 1982566 h 1982566"/>
              <a:gd name="csX1" fmla="*/ 1753647 w 1753647"/>
              <a:gd name="csY1" fmla="*/ 1982566 h 1982566"/>
              <a:gd name="csX2" fmla="*/ 1753647 w 1753647"/>
              <a:gd name="csY2" fmla="*/ 0 h 1982566"/>
              <a:gd name="csX3" fmla="*/ 0 w 1753647"/>
              <a:gd name="csY3" fmla="*/ 0 h 1982566"/>
            </a:gdLst>
            <a:ahLst/>
            <a:cxnLst>
              <a:cxn ang="0">
                <a:pos x="csX0" y="csY0"/>
              </a:cxn>
              <a:cxn ang="0">
                <a:pos x="csX1" y="csY1"/>
              </a:cxn>
              <a:cxn ang="0">
                <a:pos x="csX2" y="csY2"/>
              </a:cxn>
              <a:cxn ang="0">
                <a:pos x="csX3" y="csY3"/>
              </a:cxn>
            </a:cxnLst>
            <a:rect l="l" t="t" r="r" b="b"/>
            <a:pathLst>
              <a:path w="1753647" h="1982566">
                <a:moveTo>
                  <a:pt x="0" y="1982566"/>
                </a:moveTo>
                <a:lnTo>
                  <a:pt x="1753647" y="1982566"/>
                </a:lnTo>
                <a:lnTo>
                  <a:pt x="1753647" y="0"/>
                </a:lnTo>
                <a:lnTo>
                  <a:pt x="0" y="0"/>
                </a:lnTo>
                <a:close/>
              </a:path>
            </a:pathLst>
          </a:custGeom>
        </p:spPr>
      </p:pic>
      <p:sp>
        <p:nvSpPr>
          <p:cNvPr id="419" name="Title 418">
            <a:extLst>
              <a:ext uri="{FF2B5EF4-FFF2-40B4-BE49-F238E27FC236}">
                <a16:creationId xmlns:a16="http://schemas.microsoft.com/office/drawing/2014/main" id="{8D272F16-CAB6-4156-625E-B52D520D8874}"/>
              </a:ext>
            </a:extLst>
          </p:cNvPr>
          <p:cNvSpPr>
            <a:spLocks noGrp="1"/>
          </p:cNvSpPr>
          <p:nvPr>
            <p:ph type="title"/>
          </p:nvPr>
        </p:nvSpPr>
        <p:spPr>
          <a:xfrm>
            <a:off x="588263" y="457200"/>
            <a:ext cx="11018520" cy="492443"/>
          </a:xfrm>
        </p:spPr>
        <p:txBody>
          <a:bodyPr/>
          <a:lstStyle/>
          <a:p>
            <a:r>
              <a:rPr lang="en-US">
                <a:solidFill>
                  <a:schemeClr val="accent2">
                    <a:lumMod val="75000"/>
                  </a:schemeClr>
                </a:solidFill>
              </a:rPr>
              <a:t>(E3) Evaluate: </a:t>
            </a:r>
            <a:r>
              <a:rPr lang="en-US"/>
              <a:t>Review Shadow AI (Preview)</a:t>
            </a:r>
            <a:endParaRPr lang="en-IN"/>
          </a:p>
        </p:txBody>
      </p:sp>
      <p:sp>
        <p:nvSpPr>
          <p:cNvPr id="420" name="Text Placeholder 419">
            <a:extLst>
              <a:ext uri="{FF2B5EF4-FFF2-40B4-BE49-F238E27FC236}">
                <a16:creationId xmlns:a16="http://schemas.microsoft.com/office/drawing/2014/main" id="{3D9C6C2F-147A-33D0-3267-11B7A16A2478}"/>
              </a:ext>
            </a:extLst>
          </p:cNvPr>
          <p:cNvSpPr>
            <a:spLocks noGrp="1"/>
          </p:cNvSpPr>
          <p:nvPr>
            <p:ph type="body" sz="quarter" idx="11"/>
          </p:nvPr>
        </p:nvSpPr>
        <p:spPr>
          <a:xfrm>
            <a:off x="584200" y="292100"/>
            <a:ext cx="11018520" cy="153888"/>
          </a:xfrm>
        </p:spPr>
        <p:txBody>
          <a:bodyPr/>
          <a:lstStyle/>
          <a:p>
            <a:r>
              <a:rPr lang="en-US"/>
              <a:t>PART 3 · HOW TO RUN THE AGENT OBSERVABILITY PROCES</a:t>
            </a:r>
          </a:p>
        </p:txBody>
      </p:sp>
      <p:sp>
        <p:nvSpPr>
          <p:cNvPr id="422" name="Rectangle 421">
            <a:extLst>
              <a:ext uri="{FF2B5EF4-FFF2-40B4-BE49-F238E27FC236}">
                <a16:creationId xmlns:a16="http://schemas.microsoft.com/office/drawing/2014/main" id="{59BFC9E9-66CF-6065-D279-F0BAC2AE0B7D}"/>
              </a:ext>
            </a:extLst>
          </p:cNvPr>
          <p:cNvSpPr/>
          <p:nvPr/>
        </p:nvSpPr>
        <p:spPr bwMode="auto">
          <a:xfrm>
            <a:off x="588263" y="1143218"/>
            <a:ext cx="11001757" cy="24622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lang="en-US" sz="1600">
                <a:solidFill>
                  <a:schemeClr val="tx1"/>
                </a:solidFill>
              </a:rPr>
              <a:t>Decide for every local agent the Shadow AI page surfaces – block it or investigate it. </a:t>
            </a:r>
          </a:p>
        </p:txBody>
      </p:sp>
      <p:sp>
        <p:nvSpPr>
          <p:cNvPr id="426" name="Rectangle: Rounded Corners 9">
            <a:extLst>
              <a:ext uri="{FF2B5EF4-FFF2-40B4-BE49-F238E27FC236}">
                <a16:creationId xmlns:a16="http://schemas.microsoft.com/office/drawing/2014/main" id="{BF8D9A74-5FE5-AC95-E0C7-92C6A14DCCA2}"/>
              </a:ext>
            </a:extLst>
          </p:cNvPr>
          <p:cNvSpPr>
            <a:spLocks/>
          </p:cNvSpPr>
          <p:nvPr/>
        </p:nvSpPr>
        <p:spPr>
          <a:xfrm flipH="1">
            <a:off x="571500" y="1915887"/>
            <a:ext cx="4678743" cy="4269014"/>
          </a:xfrm>
          <a:prstGeom prst="roundRect">
            <a:avLst>
              <a:gd name="adj" fmla="val 2611"/>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algn="ctr" defTabSz="457200"/>
            <a:endParaRPr lang="en-US">
              <a:solidFill>
                <a:srgbClr val="FFFFFF"/>
              </a:solidFill>
              <a:latin typeface="Segoe Sans Display"/>
              <a:sym typeface="+mn-lt"/>
            </a:endParaRPr>
          </a:p>
        </p:txBody>
      </p:sp>
      <p:sp>
        <p:nvSpPr>
          <p:cNvPr id="428" name="Text 131">
            <a:extLst>
              <a:ext uri="{FF2B5EF4-FFF2-40B4-BE49-F238E27FC236}">
                <a16:creationId xmlns:a16="http://schemas.microsoft.com/office/drawing/2014/main" id="{9DC9AEE4-FCCD-D95B-A607-5DF4EE2051B9}"/>
              </a:ext>
            </a:extLst>
          </p:cNvPr>
          <p:cNvSpPr/>
          <p:nvPr/>
        </p:nvSpPr>
        <p:spPr>
          <a:xfrm>
            <a:off x="694473" y="1790700"/>
            <a:ext cx="2428140" cy="379694"/>
          </a:xfrm>
          <a:prstGeom prst="roundRect">
            <a:avLst>
              <a:gd name="adj" fmla="val 50000"/>
            </a:avLst>
          </a:prstGeom>
          <a:solidFill>
            <a:schemeClr val="accent1"/>
          </a:solidFill>
          <a:ln>
            <a:noFill/>
          </a:ln>
          <a:effectLst/>
        </p:spPr>
        <p:txBody>
          <a:bodyPr wrap="square" lIns="91440" tIns="45720" rIns="91440" bIns="45720" rtlCol="0" anchor="ctr"/>
          <a:lstStyle/>
          <a:p>
            <a:r>
              <a:rPr lang="en-US" sz="1600" kern="0">
                <a:solidFill>
                  <a:schemeClr val="bg1"/>
                </a:solidFill>
                <a:latin typeface="Segoe Sans Display Semibold" pitchFamily="2" charset="0"/>
                <a:ea typeface="Segoe UI" pitchFamily="34" charset="-122"/>
                <a:cs typeface="Segoe Sans Display Semibold" pitchFamily="2" charset="0"/>
              </a:rPr>
              <a:t>Where agents surface</a:t>
            </a:r>
          </a:p>
        </p:txBody>
      </p:sp>
      <p:pic>
        <p:nvPicPr>
          <p:cNvPr id="416" name="Picture 415">
            <a:extLst>
              <a:ext uri="{FF2B5EF4-FFF2-40B4-BE49-F238E27FC236}">
                <a16:creationId xmlns:a16="http://schemas.microsoft.com/office/drawing/2014/main" id="{DA988B4C-04EA-5E3C-64FB-FA0D975E383A}"/>
              </a:ext>
            </a:extLst>
          </p:cNvPr>
          <p:cNvPicPr>
            <a:picLocks noChangeAspect="1"/>
          </p:cNvPicPr>
          <p:nvPr/>
        </p:nvPicPr>
        <p:blipFill rotWithShape="1">
          <a:blip r:embed="rId4"/>
          <a:srcRect l="490" r="490"/>
          <a:stretch>
            <a:fillRect/>
          </a:stretch>
        </p:blipFill>
        <p:spPr>
          <a:xfrm>
            <a:off x="669394" y="2316454"/>
            <a:ext cx="4481726" cy="3017376"/>
          </a:xfrm>
          <a:prstGeom prst="roundRect">
            <a:avLst>
              <a:gd name="adj" fmla="val 2866"/>
            </a:avLst>
          </a:prstGeom>
        </p:spPr>
      </p:pic>
      <p:sp>
        <p:nvSpPr>
          <p:cNvPr id="434" name="Text 123">
            <a:extLst>
              <a:ext uri="{FF2B5EF4-FFF2-40B4-BE49-F238E27FC236}">
                <a16:creationId xmlns:a16="http://schemas.microsoft.com/office/drawing/2014/main" id="{9B07ED25-EF11-2088-146A-782DC9B8D44D}"/>
              </a:ext>
            </a:extLst>
          </p:cNvPr>
          <p:cNvSpPr/>
          <p:nvPr/>
        </p:nvSpPr>
        <p:spPr>
          <a:xfrm>
            <a:off x="685832" y="5671110"/>
            <a:ext cx="4450080" cy="184666"/>
          </a:xfrm>
          <a:prstGeom prst="rect">
            <a:avLst/>
          </a:prstGeom>
          <a:noFill/>
          <a:ln/>
        </p:spPr>
        <p:txBody>
          <a:bodyPr wrap="square" lIns="0" tIns="0" rIns="0" bIns="0" rtlCol="0" anchor="ctr">
            <a:spAutoFit/>
          </a:bodyPr>
          <a:lstStyle/>
          <a:p>
            <a:r>
              <a:rPr lang="en-US" sz="1200">
                <a:solidFill>
                  <a:schemeClr val="accent1"/>
                </a:solidFill>
                <a:latin typeface="+mj-lt"/>
                <a:ea typeface="Segoe UI" pitchFamily="34" charset="-122"/>
                <a:cs typeface="Segoe UI"/>
              </a:rPr>
              <a:t>The Shadow AI page </a:t>
            </a:r>
            <a:r>
              <a:rPr lang="en-US" sz="1200">
                <a:cs typeface="Segoe UI" pitchFamily="34" charset="-120"/>
              </a:rPr>
              <a:t>surfaces known local agents</a:t>
            </a:r>
          </a:p>
        </p:txBody>
      </p:sp>
      <p:sp>
        <p:nvSpPr>
          <p:cNvPr id="439" name="Text 119">
            <a:extLst>
              <a:ext uri="{FF2B5EF4-FFF2-40B4-BE49-F238E27FC236}">
                <a16:creationId xmlns:a16="http://schemas.microsoft.com/office/drawing/2014/main" id="{6160BE87-630C-13DE-AE99-E80DA725ED5A}"/>
              </a:ext>
            </a:extLst>
          </p:cNvPr>
          <p:cNvSpPr/>
          <p:nvPr/>
        </p:nvSpPr>
        <p:spPr>
          <a:xfrm>
            <a:off x="5698300" y="2110707"/>
            <a:ext cx="3078988" cy="329184"/>
          </a:xfrm>
          <a:prstGeom prst="rect">
            <a:avLst/>
          </a:prstGeom>
          <a:noFill/>
          <a:ln/>
        </p:spPr>
        <p:txBody>
          <a:bodyPr wrap="square" lIns="0" tIns="0" rIns="0" bIns="0" rtlCol="0" anchor="ctr"/>
          <a:lstStyle/>
          <a:p>
            <a:r>
              <a:rPr lang="en-US" sz="1400">
                <a:solidFill>
                  <a:schemeClr val="accent1"/>
                </a:solidFill>
                <a:latin typeface="Segoe Sans Display Semibold" pitchFamily="2" charset="0"/>
                <a:ea typeface="Segoe UI" pitchFamily="34" charset="-122"/>
                <a:cs typeface="Segoe Sans Display Semibold" pitchFamily="2" charset="0"/>
              </a:rPr>
              <a:t>BLOCK (unsanctioned) </a:t>
            </a:r>
            <a:r>
              <a:rPr lang="en-US" sz="1400">
                <a:solidFill>
                  <a:schemeClr val="accent1"/>
                </a:solidFill>
                <a:latin typeface="Segoe Sans Display Semibold" pitchFamily="2" charset="0"/>
                <a:ea typeface="Segoe UI" pitchFamily="34" charset="-122"/>
                <a:cs typeface="Segoe Sans Display Semibold" pitchFamily="2" charset="0"/>
                <a:sym typeface="Wingdings" panose="05000000000000000000" pitchFamily="2" charset="2"/>
              </a:rPr>
              <a:t></a:t>
            </a:r>
            <a:r>
              <a:rPr lang="en-US" sz="1400">
                <a:solidFill>
                  <a:schemeClr val="accent1"/>
                </a:solidFill>
                <a:latin typeface="Segoe Sans Display Semibold" pitchFamily="2" charset="0"/>
                <a:ea typeface="Segoe UI" pitchFamily="34" charset="-122"/>
                <a:cs typeface="Segoe Sans Display Semibold" pitchFamily="2" charset="0"/>
              </a:rPr>
              <a:t> Intune</a:t>
            </a:r>
            <a:endParaRPr lang="en-US" sz="1400">
              <a:solidFill>
                <a:schemeClr val="accent1"/>
              </a:solidFill>
              <a:latin typeface="Segoe Sans Display Semibold" pitchFamily="2" charset="0"/>
              <a:cs typeface="Segoe Sans Display Semibold" pitchFamily="2" charset="0"/>
            </a:endParaRPr>
          </a:p>
        </p:txBody>
      </p:sp>
      <p:sp>
        <p:nvSpPr>
          <p:cNvPr id="440" name="Text 121">
            <a:extLst>
              <a:ext uri="{FF2B5EF4-FFF2-40B4-BE49-F238E27FC236}">
                <a16:creationId xmlns:a16="http://schemas.microsoft.com/office/drawing/2014/main" id="{C1858490-968E-39C0-2558-1AE4E7847E69}"/>
              </a:ext>
            </a:extLst>
          </p:cNvPr>
          <p:cNvSpPr/>
          <p:nvPr/>
        </p:nvSpPr>
        <p:spPr>
          <a:xfrm>
            <a:off x="8632372" y="2156648"/>
            <a:ext cx="2867796" cy="193255"/>
          </a:xfrm>
          <a:prstGeom prst="roundRect">
            <a:avLst>
              <a:gd name="adj" fmla="val 50000"/>
            </a:avLst>
          </a:prstGeom>
          <a:solidFill>
            <a:schemeClr val="accent1">
              <a:lumMod val="20000"/>
              <a:lumOff val="80000"/>
            </a:schemeClr>
          </a:solidFill>
          <a:ln/>
        </p:spPr>
        <p:txBody>
          <a:bodyPr wrap="square" lIns="91440" tIns="45720" rIns="91440" bIns="45720" rtlCol="0" anchor="ctr"/>
          <a:lstStyle/>
          <a:p>
            <a:r>
              <a:rPr lang="en-US" sz="1050">
                <a:latin typeface="+mj-lt"/>
                <a:cs typeface="Segoe UI"/>
              </a:rPr>
              <a:t>Help prevent execution on managed devices</a:t>
            </a:r>
            <a:endParaRPr lang="en-US" sz="2400">
              <a:latin typeface="+mj-lt"/>
            </a:endParaRPr>
          </a:p>
        </p:txBody>
      </p:sp>
      <p:sp>
        <p:nvSpPr>
          <p:cNvPr id="441" name="Text 122">
            <a:extLst>
              <a:ext uri="{FF2B5EF4-FFF2-40B4-BE49-F238E27FC236}">
                <a16:creationId xmlns:a16="http://schemas.microsoft.com/office/drawing/2014/main" id="{9EBDED93-0D53-2A49-ECF9-A5B00DA0C5E0}"/>
              </a:ext>
            </a:extLst>
          </p:cNvPr>
          <p:cNvSpPr/>
          <p:nvPr/>
        </p:nvSpPr>
        <p:spPr>
          <a:xfrm>
            <a:off x="5698300" y="2562162"/>
            <a:ext cx="5696712" cy="553998"/>
          </a:xfrm>
          <a:prstGeom prst="rect">
            <a:avLst/>
          </a:prstGeom>
          <a:noFill/>
          <a:ln/>
        </p:spPr>
        <p:txBody>
          <a:bodyPr wrap="square" lIns="0" tIns="0" rIns="0" bIns="0" rtlCol="0" anchor="t">
            <a:spAutoFit/>
          </a:bodyPr>
          <a:lstStyle/>
          <a:p>
            <a:r>
              <a:rPr lang="en-US" sz="1200">
                <a:latin typeface="+mj-lt"/>
                <a:ea typeface="Segoe UI" pitchFamily="34" charset="-122"/>
                <a:cs typeface="Segoe UI"/>
              </a:rPr>
              <a:t>The clear no — </a:t>
            </a:r>
            <a:r>
              <a:rPr lang="en-US" sz="1200">
                <a:ea typeface="Segoe UI" pitchFamily="34" charset="-122"/>
                <a:cs typeface="Segoe UI"/>
              </a:rPr>
              <a:t>a policy violation, or a high-reach, unsanctioned agent like OpenClaw. Push an Intune policy to every managed device: The binary can stay, but it can’t run, and the block carries to all managed Windows devices enrolled in Intune.</a:t>
            </a:r>
            <a:endParaRPr lang="en-US" sz="1050">
              <a:cs typeface="Segoe UI"/>
            </a:endParaRPr>
          </a:p>
        </p:txBody>
      </p:sp>
      <p:sp>
        <p:nvSpPr>
          <p:cNvPr id="442" name="Text 123">
            <a:extLst>
              <a:ext uri="{FF2B5EF4-FFF2-40B4-BE49-F238E27FC236}">
                <a16:creationId xmlns:a16="http://schemas.microsoft.com/office/drawing/2014/main" id="{2E2B860E-C91F-CE6B-8316-09F9708A78EE}"/>
              </a:ext>
            </a:extLst>
          </p:cNvPr>
          <p:cNvSpPr/>
          <p:nvPr/>
        </p:nvSpPr>
        <p:spPr>
          <a:xfrm>
            <a:off x="5698300" y="3328416"/>
            <a:ext cx="5696712" cy="201168"/>
          </a:xfrm>
          <a:prstGeom prst="rect">
            <a:avLst/>
          </a:prstGeom>
          <a:noFill/>
          <a:ln/>
        </p:spPr>
        <p:txBody>
          <a:bodyPr wrap="square" lIns="0" tIns="0" rIns="0" bIns="0" rtlCol="0" anchor="ctr"/>
          <a:lstStyle/>
          <a:p>
            <a:pPr marL="0" indent="0">
              <a:buNone/>
            </a:pPr>
            <a:r>
              <a:rPr lang="en-US" sz="1050" kern="0">
                <a:latin typeface="+mj-lt"/>
                <a:ea typeface="Segoe UI" pitchFamily="34" charset="-122"/>
                <a:cs typeface="Segoe UI"/>
              </a:rPr>
              <a:t>OWNER</a:t>
            </a:r>
            <a:r>
              <a:rPr lang="en-US" sz="1050" kern="0">
                <a:solidFill>
                  <a:srgbClr val="F2635C"/>
                </a:solidFill>
                <a:latin typeface="+mj-lt"/>
                <a:ea typeface="Segoe UI" pitchFamily="34" charset="-122"/>
                <a:cs typeface="Segoe UI"/>
              </a:rPr>
              <a:t> </a:t>
            </a:r>
            <a:r>
              <a:rPr lang="en-US" sz="1050" kern="0">
                <a:ea typeface="Segoe UI" pitchFamily="34" charset="-122"/>
                <a:cs typeface="Segoe UI"/>
              </a:rPr>
              <a:t>AI/IT admin (Intune)</a:t>
            </a:r>
            <a:endParaRPr lang="en-US" sz="1050">
              <a:cs typeface="Segoe UI"/>
            </a:endParaRPr>
          </a:p>
        </p:txBody>
      </p:sp>
      <p:cxnSp>
        <p:nvCxnSpPr>
          <p:cNvPr id="444" name="Straight Connector 443">
            <a:extLst>
              <a:ext uri="{FF2B5EF4-FFF2-40B4-BE49-F238E27FC236}">
                <a16:creationId xmlns:a16="http://schemas.microsoft.com/office/drawing/2014/main" id="{3F14046B-552B-FA0E-A959-5153005B060C}"/>
              </a:ext>
            </a:extLst>
          </p:cNvPr>
          <p:cNvCxnSpPr>
            <a:cxnSpLocks/>
          </p:cNvCxnSpPr>
          <p:nvPr/>
        </p:nvCxnSpPr>
        <p:spPr>
          <a:xfrm>
            <a:off x="5698299" y="3780897"/>
            <a:ext cx="5706932" cy="0"/>
          </a:xfrm>
          <a:prstGeom prst="line">
            <a:avLst/>
          </a:prstGeom>
          <a:solidFill>
            <a:schemeClr val="bg1">
              <a:alpha val="96000"/>
            </a:schemeClr>
          </a:solidFill>
          <a:ln w="3175">
            <a:solidFill>
              <a:schemeClr val="tx1"/>
            </a:solid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cxnSp>
      <p:sp>
        <p:nvSpPr>
          <p:cNvPr id="446" name="Text 119">
            <a:extLst>
              <a:ext uri="{FF2B5EF4-FFF2-40B4-BE49-F238E27FC236}">
                <a16:creationId xmlns:a16="http://schemas.microsoft.com/office/drawing/2014/main" id="{F9B023B1-DE07-D694-9440-27D11051A423}"/>
              </a:ext>
            </a:extLst>
          </p:cNvPr>
          <p:cNvSpPr/>
          <p:nvPr/>
        </p:nvSpPr>
        <p:spPr>
          <a:xfrm>
            <a:off x="5698300" y="4032209"/>
            <a:ext cx="3078988" cy="215444"/>
          </a:xfrm>
          <a:prstGeom prst="rect">
            <a:avLst/>
          </a:prstGeom>
          <a:noFill/>
          <a:ln/>
        </p:spPr>
        <p:txBody>
          <a:bodyPr wrap="square" lIns="0" tIns="0" rIns="0" bIns="0" rtlCol="0" anchor="ctr">
            <a:spAutoFit/>
          </a:bodyPr>
          <a:lstStyle/>
          <a:p>
            <a:r>
              <a:rPr lang="en-US" sz="1400">
                <a:solidFill>
                  <a:schemeClr val="accent2"/>
                </a:solidFill>
                <a:latin typeface="Segoe Sans Display Semibold" pitchFamily="2" charset="0"/>
                <a:ea typeface="Segoe UI" pitchFamily="34" charset="-122"/>
                <a:cs typeface="Segoe Sans Display Semibold" pitchFamily="2" charset="0"/>
              </a:rPr>
              <a:t>Investigate </a:t>
            </a:r>
            <a:r>
              <a:rPr lang="en-US" sz="1400">
                <a:solidFill>
                  <a:schemeClr val="accent2"/>
                </a:solidFill>
                <a:latin typeface="Segoe Sans Display Semibold" pitchFamily="2" charset="0"/>
                <a:ea typeface="Segoe UI" pitchFamily="34" charset="-122"/>
                <a:cs typeface="Segoe Sans Display Semibold" pitchFamily="2" charset="0"/>
                <a:sym typeface="Wingdings" panose="05000000000000000000" pitchFamily="2" charset="2"/>
              </a:rPr>
              <a:t> </a:t>
            </a:r>
            <a:r>
              <a:rPr lang="en-US" sz="1400">
                <a:solidFill>
                  <a:schemeClr val="accent2"/>
                </a:solidFill>
                <a:latin typeface="Segoe Sans Display Semibold" pitchFamily="2" charset="0"/>
                <a:ea typeface="Segoe UI" pitchFamily="34" charset="-122"/>
                <a:cs typeface="Segoe Sans Display Semibold" pitchFamily="2" charset="0"/>
              </a:rPr>
              <a:t>security</a:t>
            </a:r>
          </a:p>
        </p:txBody>
      </p:sp>
      <p:sp>
        <p:nvSpPr>
          <p:cNvPr id="447" name="Text 121">
            <a:extLst>
              <a:ext uri="{FF2B5EF4-FFF2-40B4-BE49-F238E27FC236}">
                <a16:creationId xmlns:a16="http://schemas.microsoft.com/office/drawing/2014/main" id="{448745AF-DBAF-0F5B-019C-F573B6600BB1}"/>
              </a:ext>
            </a:extLst>
          </p:cNvPr>
          <p:cNvSpPr/>
          <p:nvPr/>
        </p:nvSpPr>
        <p:spPr>
          <a:xfrm>
            <a:off x="8632372" y="4021280"/>
            <a:ext cx="2867796" cy="193255"/>
          </a:xfrm>
          <a:prstGeom prst="roundRect">
            <a:avLst>
              <a:gd name="adj" fmla="val 50000"/>
            </a:avLst>
          </a:prstGeom>
          <a:solidFill>
            <a:schemeClr val="accent2">
              <a:lumMod val="20000"/>
              <a:lumOff val="80000"/>
            </a:schemeClr>
          </a:solidFill>
          <a:ln/>
        </p:spPr>
        <p:txBody>
          <a:bodyPr wrap="square" lIns="91440" tIns="45720" rIns="91440" bIns="45720" rtlCol="0" anchor="ctr"/>
          <a:lstStyle/>
          <a:p>
            <a:pPr algn="ctr"/>
            <a:r>
              <a:rPr lang="en-US" sz="1050">
                <a:latin typeface="+mj-lt"/>
                <a:cs typeface="Segoe UI"/>
              </a:rPr>
              <a:t>Then: Block or onboard</a:t>
            </a:r>
          </a:p>
        </p:txBody>
      </p:sp>
      <p:sp>
        <p:nvSpPr>
          <p:cNvPr id="448" name="Text 122">
            <a:extLst>
              <a:ext uri="{FF2B5EF4-FFF2-40B4-BE49-F238E27FC236}">
                <a16:creationId xmlns:a16="http://schemas.microsoft.com/office/drawing/2014/main" id="{BB0A3DA2-FD67-5284-8FB2-A9714FD74134}"/>
              </a:ext>
            </a:extLst>
          </p:cNvPr>
          <p:cNvSpPr/>
          <p:nvPr/>
        </p:nvSpPr>
        <p:spPr>
          <a:xfrm>
            <a:off x="5698300" y="4426794"/>
            <a:ext cx="5696712" cy="369332"/>
          </a:xfrm>
          <a:prstGeom prst="rect">
            <a:avLst/>
          </a:prstGeom>
          <a:noFill/>
          <a:ln/>
        </p:spPr>
        <p:txBody>
          <a:bodyPr wrap="square" lIns="0" tIns="0" rIns="0" bIns="0" rtlCol="0" anchor="t">
            <a:spAutoFit/>
          </a:bodyPr>
          <a:lstStyle/>
          <a:p>
            <a:r>
              <a:rPr lang="en-US" sz="1200">
                <a:latin typeface="+mj-lt"/>
                <a:ea typeface="Segoe UI" pitchFamily="34" charset="-122"/>
                <a:cs typeface="Segoe UI"/>
              </a:rPr>
              <a:t>Anything you’re not sure about —</a:t>
            </a:r>
            <a:r>
              <a:rPr lang="en-US" sz="1200">
                <a:ea typeface="Segoe UI" pitchFamily="34" charset="-122"/>
                <a:cs typeface="Segoe UI"/>
              </a:rPr>
              <a:t> dig into what it is, what data and tools it reaches, and who’s using it. Loop in Security and open the AI Assets Dashboard in Defender.</a:t>
            </a:r>
            <a:endParaRPr lang="en-US" sz="1050">
              <a:cs typeface="Segoe UI"/>
            </a:endParaRPr>
          </a:p>
        </p:txBody>
      </p:sp>
      <p:sp>
        <p:nvSpPr>
          <p:cNvPr id="450" name="Text 132">
            <a:extLst>
              <a:ext uri="{FF2B5EF4-FFF2-40B4-BE49-F238E27FC236}">
                <a16:creationId xmlns:a16="http://schemas.microsoft.com/office/drawing/2014/main" id="{ABED38CA-85CB-96B4-952F-FA41333F0930}"/>
              </a:ext>
            </a:extLst>
          </p:cNvPr>
          <p:cNvSpPr/>
          <p:nvPr/>
        </p:nvSpPr>
        <p:spPr>
          <a:xfrm>
            <a:off x="5698300" y="5005752"/>
            <a:ext cx="5696712" cy="484748"/>
          </a:xfrm>
          <a:prstGeom prst="rect">
            <a:avLst/>
          </a:prstGeom>
          <a:noFill/>
          <a:ln/>
        </p:spPr>
        <p:txBody>
          <a:bodyPr wrap="square" lIns="0" tIns="0" rIns="0" bIns="0" rtlCol="0" anchor="ctr">
            <a:spAutoFit/>
          </a:bodyPr>
          <a:lstStyle/>
          <a:p>
            <a:pPr marL="0" indent="0">
              <a:buNone/>
            </a:pPr>
            <a:r>
              <a:rPr lang="en-US" sz="1050" kern="0">
                <a:latin typeface="+mj-lt"/>
                <a:cs typeface="Segoe UI"/>
              </a:rPr>
              <a:t>THEN DECIDE </a:t>
            </a:r>
            <a:r>
              <a:rPr lang="en-US" sz="1050" kern="0">
                <a:cs typeface="Segoe UI"/>
              </a:rPr>
              <a:t>Block it — or, if it’s worth keeping, begin onboarding: Give it a managed identity (Entra Agent ID) and register it into the fleet. A deliberate project with IT &amp; identity admins, not a one-click adopt.</a:t>
            </a:r>
          </a:p>
        </p:txBody>
      </p:sp>
      <p:sp>
        <p:nvSpPr>
          <p:cNvPr id="458" name="Text 133">
            <a:extLst>
              <a:ext uri="{FF2B5EF4-FFF2-40B4-BE49-F238E27FC236}">
                <a16:creationId xmlns:a16="http://schemas.microsoft.com/office/drawing/2014/main" id="{5B0BEEA1-4A82-12CE-FD68-AD7C1BC04411}"/>
              </a:ext>
            </a:extLst>
          </p:cNvPr>
          <p:cNvSpPr/>
          <p:nvPr/>
        </p:nvSpPr>
        <p:spPr>
          <a:xfrm>
            <a:off x="5698300" y="5826887"/>
            <a:ext cx="5742432" cy="201168"/>
          </a:xfrm>
          <a:prstGeom prst="rect">
            <a:avLst/>
          </a:prstGeom>
          <a:noFill/>
          <a:ln/>
        </p:spPr>
        <p:txBody>
          <a:bodyPr wrap="square" lIns="0" tIns="0" rIns="0" bIns="0" rtlCol="0" anchor="ctr"/>
          <a:lstStyle/>
          <a:p>
            <a:r>
              <a:rPr lang="en-US" sz="1000" kern="0">
                <a:solidFill>
                  <a:schemeClr val="accent2"/>
                </a:solidFill>
                <a:latin typeface="+mj-lt"/>
                <a:ea typeface="Segoe UI" pitchFamily="34" charset="-122"/>
                <a:cs typeface="Segoe UI"/>
              </a:rPr>
              <a:t>OWNER</a:t>
            </a:r>
            <a:r>
              <a:rPr lang="en-US" sz="1000" b="1" kern="0">
                <a:solidFill>
                  <a:srgbClr val="FBAE40"/>
                </a:solidFill>
                <a:latin typeface="Segoe UI"/>
                <a:ea typeface="Segoe UI" pitchFamily="34" charset="-122"/>
                <a:cs typeface="Segoe UI"/>
              </a:rPr>
              <a:t> </a:t>
            </a:r>
            <a:r>
              <a:rPr lang="en-US" sz="1000" kern="0">
                <a:cs typeface="Segoe UI"/>
              </a:rPr>
              <a:t>Security admins (+ IT/Identity admins to onboard)</a:t>
            </a:r>
          </a:p>
        </p:txBody>
      </p:sp>
      <p:sp>
        <p:nvSpPr>
          <p:cNvPr id="460" name="TextBox">
            <a:extLst>
              <a:ext uri="{FF2B5EF4-FFF2-40B4-BE49-F238E27FC236}">
                <a16:creationId xmlns:a16="http://schemas.microsoft.com/office/drawing/2014/main" id="{E2A3BF87-B7CD-83F7-7206-E175713DEF7F}"/>
              </a:ext>
            </a:extLst>
          </p:cNvPr>
          <p:cNvSpPr txBox="1"/>
          <p:nvPr/>
        </p:nvSpPr>
        <p:spPr>
          <a:xfrm>
            <a:off x="594654" y="6256118"/>
            <a:ext cx="11025846" cy="138499"/>
          </a:xfrm>
          <a:prstGeom prst="rect">
            <a:avLst/>
          </a:prstGeom>
        </p:spPr>
        <p:txBody>
          <a:bodyPr wrap="square" lIns="0" tIns="0" rIns="0" bIns="0" anchor="t">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900" b="0" i="0" u="none" strike="noStrike" kern="1200" cap="none" normalizeH="0" baseline="0" noProof="0">
                <a:ln>
                  <a:noFill/>
                </a:ln>
                <a:effectLst/>
                <a:uLnTx/>
                <a:uFillTx/>
                <a:latin typeface="+mj-lt"/>
                <a:ea typeface="+mn-ea"/>
                <a:cs typeface="Segoe UI"/>
              </a:rPr>
              <a:t>*Requires permission from Microsoft Intune administrator to view detected devices, details or apply security policies across a shadow AI platform. </a:t>
            </a:r>
            <a:r>
              <a:rPr kumimoji="0" lang="en-US" sz="900" b="0" i="0" u="none" strike="noStrike" kern="1200" cap="none" normalizeH="0" baseline="0" noProof="0">
                <a:ln>
                  <a:noFill/>
                </a:ln>
                <a:solidFill>
                  <a:schemeClr val="accent1"/>
                </a:solidFill>
                <a:effectLst/>
                <a:uLnTx/>
                <a:uFillTx/>
                <a:latin typeface="+mj-lt"/>
                <a:ea typeface="+mn-ea"/>
                <a:cs typeface="Segoe UI"/>
                <a:hlinkClick r:id="rId5">
                  <a:extLst>
                    <a:ext uri="{A12FA001-AC4F-418D-AE19-62706E023703}">
                      <ahyp:hlinkClr xmlns:ahyp="http://schemas.microsoft.com/office/drawing/2018/hyperlinkcolor" val="tx"/>
                    </a:ext>
                  </a:extLst>
                </a:hlinkClick>
              </a:rPr>
              <a:t>Click here for more information</a:t>
            </a:r>
            <a:r>
              <a:rPr kumimoji="0" lang="en-US" sz="900" b="0" i="0" u="none" strike="noStrike" kern="1200" cap="none" normalizeH="0" baseline="0" noProof="0">
                <a:ln>
                  <a:noFill/>
                </a:ln>
                <a:effectLst/>
                <a:uLnTx/>
                <a:uFillTx/>
                <a:latin typeface="+mj-lt"/>
                <a:ea typeface="+mn-ea"/>
                <a:cs typeface="Segoe UI"/>
                <a:hlinkClick r:id="rId5">
                  <a:extLst>
                    <a:ext uri="{A12FA001-AC4F-418D-AE19-62706E023703}">
                      <ahyp:hlinkClr xmlns:ahyp="http://schemas.microsoft.com/office/drawing/2018/hyperlinkcolor" val="tx"/>
                    </a:ext>
                  </a:extLst>
                </a:hlinkClick>
              </a:rPr>
              <a:t>.</a:t>
            </a:r>
            <a:r>
              <a:rPr kumimoji="0" lang="en-US" sz="900" b="0" i="0" u="none" strike="noStrike" kern="1200" cap="none" normalizeH="0" baseline="0" noProof="0">
                <a:ln>
                  <a:noFill/>
                </a:ln>
                <a:effectLst/>
                <a:uLnTx/>
                <a:uFillTx/>
                <a:latin typeface="+mj-lt"/>
                <a:ea typeface="+mn-ea"/>
                <a:cs typeface="Segoe UI"/>
              </a:rPr>
              <a:t>*</a:t>
            </a:r>
            <a:endParaRPr kumimoji="0" lang="en-US" sz="2000" b="0" i="0" u="none" strike="noStrike" kern="1200" cap="none" normalizeH="0" baseline="0" noProof="0">
              <a:ln>
                <a:noFill/>
              </a:ln>
              <a:effectLst/>
              <a:uLnTx/>
              <a:uFillTx/>
              <a:latin typeface="+mj-lt"/>
              <a:ea typeface="+mn-ea"/>
              <a:cs typeface="+mn-cs"/>
            </a:endParaRPr>
          </a:p>
        </p:txBody>
      </p:sp>
      <p:sp>
        <p:nvSpPr>
          <p:cNvPr id="462" name="TextBox 461">
            <a:extLst>
              <a:ext uri="{FF2B5EF4-FFF2-40B4-BE49-F238E27FC236}">
                <a16:creationId xmlns:a16="http://schemas.microsoft.com/office/drawing/2014/main" id="{78AAEC0F-9D92-1CA7-D6EB-3945A31F57E3}"/>
              </a:ext>
            </a:extLst>
          </p:cNvPr>
          <p:cNvSpPr txBox="1"/>
          <p:nvPr/>
        </p:nvSpPr>
        <p:spPr>
          <a:xfrm>
            <a:off x="588262" y="6407446"/>
            <a:ext cx="5774437" cy="123111"/>
          </a:xfrm>
          <a:prstGeom prst="rect">
            <a:avLst/>
          </a:prstGeom>
          <a:noFill/>
        </p:spPr>
        <p:txBody>
          <a:bodyPr wrap="square" lIns="0" tIns="0" rIns="0" bIns="0" rtlCol="0" anchor="b">
            <a:spAutoFit/>
          </a:bodyPr>
          <a:lstStyle/>
          <a:p>
            <a:pPr>
              <a:defRPr/>
            </a:pPr>
            <a:r>
              <a:rPr kumimoji="0" lang="en-US" sz="800" b="0" u="none" strike="noStrike" kern="1200" cap="none" normalizeH="0" baseline="0" noProof="0">
                <a:ln>
                  <a:noFill/>
                </a:ln>
                <a:solidFill>
                  <a:schemeClr val="tx2"/>
                </a:solidFill>
                <a:effectLst/>
                <a:uLnTx/>
                <a:uFillTx/>
                <a:ea typeface="+mn-ea"/>
                <a:cs typeface="Segoe UI Light"/>
              </a:rPr>
              <a:t>Microsoft · </a:t>
            </a:r>
            <a:r>
              <a:rPr lang="en-US" sz="800">
                <a:solidFill>
                  <a:schemeClr val="tx2"/>
                </a:solidFill>
                <a:cs typeface="Segoe UI Light"/>
              </a:rPr>
              <a:t>Part</a:t>
            </a:r>
            <a:r>
              <a:rPr kumimoji="0" lang="en-US" sz="800" b="0" u="none" strike="noStrike" kern="1200" cap="none" normalizeH="0" baseline="0" noProof="0">
                <a:ln>
                  <a:noFill/>
                </a:ln>
                <a:solidFill>
                  <a:schemeClr val="tx2"/>
                </a:solidFill>
                <a:effectLst/>
                <a:uLnTx/>
                <a:uFillTx/>
                <a:ea typeface="+mn-ea"/>
                <a:cs typeface="Segoe UI Light"/>
              </a:rPr>
              <a:t> 3 · how to run the agent observability process</a:t>
            </a:r>
          </a:p>
        </p:txBody>
      </p:sp>
      <p:sp>
        <p:nvSpPr>
          <p:cNvPr id="464" name="Text 159">
            <a:extLst>
              <a:ext uri="{FF2B5EF4-FFF2-40B4-BE49-F238E27FC236}">
                <a16:creationId xmlns:a16="http://schemas.microsoft.com/office/drawing/2014/main" id="{FC921DAF-8D66-B6FD-5EEC-823B6141BA0A}"/>
              </a:ext>
            </a:extLst>
          </p:cNvPr>
          <p:cNvSpPr/>
          <p:nvPr/>
        </p:nvSpPr>
        <p:spPr>
          <a:xfrm>
            <a:off x="8870950" y="6399752"/>
            <a:ext cx="27495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Evaluate · Shadow AI · Block or Investigate</a:t>
            </a:r>
          </a:p>
        </p:txBody>
      </p:sp>
    </p:spTree>
    <p:extLst>
      <p:ext uri="{BB962C8B-B14F-4D97-AF65-F5344CB8AC3E}">
        <p14:creationId xmlns:p14="http://schemas.microsoft.com/office/powerpoint/2010/main" val="257416318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7D5BA9-28B1-1987-890C-F919202AAFBE}"/>
              </a:ext>
            </a:extLst>
          </p:cNvPr>
          <p:cNvPicPr>
            <a:picLocks noChangeAspect="1"/>
          </p:cNvPicPr>
          <p:nvPr/>
        </p:nvPicPr>
        <p:blipFill>
          <a:blip r:embed="rId3"/>
          <a:srcRect l="6581" t="8829" r="49999" b="42081"/>
          <a:stretch>
            <a:fillRect/>
          </a:stretch>
        </p:blipFill>
        <p:spPr>
          <a:xfrm flipV="1">
            <a:off x="10726057" y="0"/>
            <a:ext cx="1465944" cy="1657307"/>
          </a:xfrm>
          <a:custGeom>
            <a:avLst/>
            <a:gdLst>
              <a:gd name="csX0" fmla="*/ 0 w 1753647"/>
              <a:gd name="csY0" fmla="*/ 1982566 h 1982566"/>
              <a:gd name="csX1" fmla="*/ 1753647 w 1753647"/>
              <a:gd name="csY1" fmla="*/ 1982566 h 1982566"/>
              <a:gd name="csX2" fmla="*/ 1753647 w 1753647"/>
              <a:gd name="csY2" fmla="*/ 0 h 1982566"/>
              <a:gd name="csX3" fmla="*/ 0 w 1753647"/>
              <a:gd name="csY3" fmla="*/ 0 h 1982566"/>
            </a:gdLst>
            <a:ahLst/>
            <a:cxnLst>
              <a:cxn ang="0">
                <a:pos x="csX0" y="csY0"/>
              </a:cxn>
              <a:cxn ang="0">
                <a:pos x="csX1" y="csY1"/>
              </a:cxn>
              <a:cxn ang="0">
                <a:pos x="csX2" y="csY2"/>
              </a:cxn>
              <a:cxn ang="0">
                <a:pos x="csX3" y="csY3"/>
              </a:cxn>
            </a:cxnLst>
            <a:rect l="l" t="t" r="r" b="b"/>
            <a:pathLst>
              <a:path w="1753647" h="1982566">
                <a:moveTo>
                  <a:pt x="0" y="1982566"/>
                </a:moveTo>
                <a:lnTo>
                  <a:pt x="1753647" y="1982566"/>
                </a:lnTo>
                <a:lnTo>
                  <a:pt x="1753647" y="0"/>
                </a:lnTo>
                <a:lnTo>
                  <a:pt x="0" y="0"/>
                </a:lnTo>
                <a:close/>
              </a:path>
            </a:pathLst>
          </a:custGeom>
        </p:spPr>
      </p:pic>
      <p:sp>
        <p:nvSpPr>
          <p:cNvPr id="138" name="Title 137">
            <a:extLst>
              <a:ext uri="{FF2B5EF4-FFF2-40B4-BE49-F238E27FC236}">
                <a16:creationId xmlns:a16="http://schemas.microsoft.com/office/drawing/2014/main" id="{A9532208-2838-52CE-AFD2-ABA71CA857D4}"/>
              </a:ext>
            </a:extLst>
          </p:cNvPr>
          <p:cNvSpPr>
            <a:spLocks noGrp="1"/>
          </p:cNvSpPr>
          <p:nvPr>
            <p:ph type="title"/>
          </p:nvPr>
        </p:nvSpPr>
        <p:spPr>
          <a:xfrm>
            <a:off x="588263" y="457200"/>
            <a:ext cx="11018520" cy="492443"/>
          </a:xfrm>
        </p:spPr>
        <p:txBody>
          <a:bodyPr/>
          <a:lstStyle/>
          <a:p>
            <a:r>
              <a:rPr lang="en-US">
                <a:solidFill>
                  <a:schemeClr val="accent3">
                    <a:lumMod val="75000"/>
                  </a:schemeClr>
                </a:solidFill>
              </a:rPr>
              <a:t>(M1) Monitor: </a:t>
            </a:r>
            <a:r>
              <a:rPr lang="en-US"/>
              <a:t>Watch agent behavior, access, usage &amp; risk</a:t>
            </a:r>
          </a:p>
        </p:txBody>
      </p:sp>
      <p:sp>
        <p:nvSpPr>
          <p:cNvPr id="136" name="Text Placeholder 135">
            <a:extLst>
              <a:ext uri="{FF2B5EF4-FFF2-40B4-BE49-F238E27FC236}">
                <a16:creationId xmlns:a16="http://schemas.microsoft.com/office/drawing/2014/main" id="{4D2959E9-9F67-43DA-6B1D-0FABBE0E1C9D}"/>
              </a:ext>
            </a:extLst>
          </p:cNvPr>
          <p:cNvSpPr>
            <a:spLocks noGrp="1"/>
          </p:cNvSpPr>
          <p:nvPr>
            <p:ph type="body" sz="quarter" idx="11"/>
          </p:nvPr>
        </p:nvSpPr>
        <p:spPr>
          <a:xfrm>
            <a:off x="584200" y="292100"/>
            <a:ext cx="11018838" cy="153888"/>
          </a:xfrm>
        </p:spPr>
        <p:txBody>
          <a:bodyPr vert="horz" wrap="square" lIns="0" tIns="0" rIns="0" bIns="0" rtlCol="0">
            <a:spAutoFit/>
          </a:bodyPr>
          <a:lstStyle/>
          <a:p>
            <a:r>
              <a:rPr lang="en-US"/>
              <a:t>PART 3 · HOW TO RUN THE AGENT OBSERVABILITY PROCESS</a:t>
            </a:r>
          </a:p>
        </p:txBody>
      </p:sp>
      <p:sp>
        <p:nvSpPr>
          <p:cNvPr id="142" name="Rectangle 141">
            <a:extLst>
              <a:ext uri="{FF2B5EF4-FFF2-40B4-BE49-F238E27FC236}">
                <a16:creationId xmlns:a16="http://schemas.microsoft.com/office/drawing/2014/main" id="{2DC06D6B-F96F-23DD-7164-B30746E6EB39}"/>
              </a:ext>
            </a:extLst>
          </p:cNvPr>
          <p:cNvSpPr>
            <a:spLocks/>
          </p:cNvSpPr>
          <p:nvPr/>
        </p:nvSpPr>
        <p:spPr bwMode="auto">
          <a:xfrm>
            <a:off x="588263" y="1143218"/>
            <a:ext cx="11001757" cy="24622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kumimoji="0" lang="en-US" sz="1600" b="0" u="none" strike="noStrike" kern="1200" cap="none" normalizeH="0" baseline="0" noProof="0">
                <a:ln>
                  <a:noFill/>
                </a:ln>
                <a:solidFill>
                  <a:schemeClr val="tx1"/>
                </a:solidFill>
                <a:effectLst/>
                <a:uLnTx/>
                <a:uFillTx/>
                <a:cs typeface="Segoe Sans Display Semibold" pitchFamily="2" charset="0"/>
              </a:rPr>
              <a:t>The Agent 365 overview page helps you keep an active read on every agent in production.</a:t>
            </a:r>
          </a:p>
        </p:txBody>
      </p:sp>
      <p:sp>
        <p:nvSpPr>
          <p:cNvPr id="144" name="Rectangle: Rounded Corners 9">
            <a:extLst>
              <a:ext uri="{FF2B5EF4-FFF2-40B4-BE49-F238E27FC236}">
                <a16:creationId xmlns:a16="http://schemas.microsoft.com/office/drawing/2014/main" id="{1AD4CD27-2F02-596F-21C9-539C239DD9E3}"/>
              </a:ext>
            </a:extLst>
          </p:cNvPr>
          <p:cNvSpPr>
            <a:spLocks/>
          </p:cNvSpPr>
          <p:nvPr/>
        </p:nvSpPr>
        <p:spPr>
          <a:xfrm flipH="1">
            <a:off x="571496" y="2556365"/>
            <a:ext cx="4038601" cy="3650645"/>
          </a:xfrm>
          <a:prstGeom prst="round2SameRect">
            <a:avLst>
              <a:gd name="adj1" fmla="val 2804"/>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47" name="Rectangle: Rounded Corners 9">
            <a:extLst>
              <a:ext uri="{FF2B5EF4-FFF2-40B4-BE49-F238E27FC236}">
                <a16:creationId xmlns:a16="http://schemas.microsoft.com/office/drawing/2014/main" id="{05063CD7-848E-4B06-ACD6-B9E69D05BEBD}"/>
              </a:ext>
            </a:extLst>
          </p:cNvPr>
          <p:cNvSpPr>
            <a:spLocks/>
          </p:cNvSpPr>
          <p:nvPr/>
        </p:nvSpPr>
        <p:spPr>
          <a:xfrm flipH="1">
            <a:off x="4927600" y="1847851"/>
            <a:ext cx="6645656" cy="4337050"/>
          </a:xfrm>
          <a:prstGeom prst="roundRect">
            <a:avLst>
              <a:gd name="adj" fmla="val 2611"/>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algn="ctr" defTabSz="457200"/>
            <a:endParaRPr lang="en-US">
              <a:solidFill>
                <a:srgbClr val="FFFFFF"/>
              </a:solidFill>
              <a:latin typeface="Segoe Sans Display"/>
              <a:sym typeface="+mn-lt"/>
            </a:endParaRPr>
          </a:p>
        </p:txBody>
      </p:sp>
      <p:sp>
        <p:nvSpPr>
          <p:cNvPr id="149" name="Rectangle: Rounded Corners 148">
            <a:extLst>
              <a:ext uri="{FF2B5EF4-FFF2-40B4-BE49-F238E27FC236}">
                <a16:creationId xmlns:a16="http://schemas.microsoft.com/office/drawing/2014/main" id="{07EDDADE-D982-2391-8BB6-9450B71F4397}"/>
              </a:ext>
              <a:ext uri="{C183D7F6-B498-43B3-948B-1728B52AA6E4}">
                <adec:decorative xmlns:adec="http://schemas.microsoft.com/office/drawing/2017/decorative" val="1"/>
              </a:ext>
            </a:extLst>
          </p:cNvPr>
          <p:cNvSpPr>
            <a:spLocks/>
          </p:cNvSpPr>
          <p:nvPr/>
        </p:nvSpPr>
        <p:spPr bwMode="auto">
          <a:xfrm>
            <a:off x="571497" y="1701799"/>
            <a:ext cx="4181477" cy="625965"/>
          </a:xfrm>
          <a:prstGeom prst="roundRect">
            <a:avLst>
              <a:gd name="adj" fmla="val 14638"/>
            </a:avLst>
          </a:prstGeom>
          <a:gradFill flip="none" rotWithShape="1">
            <a:gsLst>
              <a:gs pos="0">
                <a:srgbClr val="5EBDEB"/>
              </a:gs>
              <a:gs pos="94000">
                <a:srgbClr val="ADDEF2"/>
              </a:gs>
            </a:gsLst>
            <a:lin ang="16200000" scaled="0"/>
            <a:tileRect/>
          </a:gradFill>
          <a:ln>
            <a:noFill/>
          </a:ln>
          <a:effectLst>
            <a:innerShdw blurRad="127000">
              <a:srgbClr val="FFFFFF"/>
            </a:inn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spcAft>
                <a:spcPts val="600"/>
              </a:spcAft>
            </a:pPr>
            <a:r>
              <a:rPr lang="en-US" kern="0">
                <a:solidFill>
                  <a:schemeClr val="tx1"/>
                </a:solidFill>
                <a:latin typeface="Segoe Sans Display Semibold" pitchFamily="2" charset="0"/>
                <a:cs typeface="Segoe Sans Display Semibold" pitchFamily="2" charset="0"/>
              </a:rPr>
              <a:t>GIVES YOU  |  In depth agent analytics</a:t>
            </a:r>
          </a:p>
        </p:txBody>
      </p:sp>
      <p:sp>
        <p:nvSpPr>
          <p:cNvPr id="154" name="Text 119">
            <a:extLst>
              <a:ext uri="{FF2B5EF4-FFF2-40B4-BE49-F238E27FC236}">
                <a16:creationId xmlns:a16="http://schemas.microsoft.com/office/drawing/2014/main" id="{4C0A94E7-CA82-51EE-A972-68F216EBBD0D}"/>
              </a:ext>
            </a:extLst>
          </p:cNvPr>
          <p:cNvSpPr>
            <a:spLocks/>
          </p:cNvSpPr>
          <p:nvPr/>
        </p:nvSpPr>
        <p:spPr>
          <a:xfrm>
            <a:off x="714376" y="2727233"/>
            <a:ext cx="3752844" cy="307777"/>
          </a:xfrm>
          <a:prstGeom prst="rect">
            <a:avLst/>
          </a:prstGeom>
          <a:noFill/>
          <a:ln/>
        </p:spPr>
        <p:txBody>
          <a:bodyPr wrap="square" lIns="0" tIns="0" rIns="0" bIns="0" rtlCol="0" anchor="ctr">
            <a:spAutoFit/>
          </a:bodyPr>
          <a:lstStyle/>
          <a:p>
            <a:pPr marL="0" indent="0">
              <a:buNone/>
            </a:pPr>
            <a:r>
              <a:rPr lang="en-US" sz="2000" kern="0">
                <a:latin typeface="Segoe Sans Display Semibold" pitchFamily="2" charset="0"/>
                <a:ea typeface="Segoe UI" pitchFamily="34" charset="-122"/>
                <a:cs typeface="Segoe Sans Display Semibold" pitchFamily="2" charset="0"/>
              </a:rPr>
              <a:t>What to look for</a:t>
            </a:r>
            <a:endParaRPr lang="en-US" sz="2000">
              <a:latin typeface="Segoe Sans Display Semibold" pitchFamily="2" charset="0"/>
              <a:cs typeface="Segoe Sans Display Semibold" pitchFamily="2" charset="0"/>
            </a:endParaRPr>
          </a:p>
        </p:txBody>
      </p:sp>
      <p:sp>
        <p:nvSpPr>
          <p:cNvPr id="155" name="Text 120">
            <a:extLst>
              <a:ext uri="{FF2B5EF4-FFF2-40B4-BE49-F238E27FC236}">
                <a16:creationId xmlns:a16="http://schemas.microsoft.com/office/drawing/2014/main" id="{06D2CD0E-745E-8C39-EB70-EB26E3B66EE9}"/>
              </a:ext>
            </a:extLst>
          </p:cNvPr>
          <p:cNvSpPr>
            <a:spLocks/>
          </p:cNvSpPr>
          <p:nvPr/>
        </p:nvSpPr>
        <p:spPr>
          <a:xfrm>
            <a:off x="714376" y="3132661"/>
            <a:ext cx="3752844" cy="553998"/>
          </a:xfrm>
          <a:prstGeom prst="rect">
            <a:avLst/>
          </a:prstGeom>
          <a:noFill/>
          <a:ln/>
        </p:spPr>
        <p:txBody>
          <a:bodyPr wrap="square" lIns="0" tIns="0" rIns="0" bIns="0" rtlCol="0" anchor="t">
            <a:spAutoFit/>
          </a:bodyPr>
          <a:lstStyle/>
          <a:p>
            <a:r>
              <a:rPr lang="en-US">
                <a:latin typeface="+mj-lt"/>
                <a:ea typeface="Segoe UI" pitchFamily="34" charset="-122"/>
                <a:cs typeface="Segoe UI"/>
              </a:rPr>
              <a:t>Watch for agent behavior, requests, usage, and exceptions.</a:t>
            </a:r>
            <a:endParaRPr lang="en-US">
              <a:latin typeface="+mj-lt"/>
              <a:cs typeface="Segoe UI"/>
            </a:endParaRPr>
          </a:p>
        </p:txBody>
      </p:sp>
      <p:sp>
        <p:nvSpPr>
          <p:cNvPr id="160" name="Text 121">
            <a:extLst>
              <a:ext uri="{FF2B5EF4-FFF2-40B4-BE49-F238E27FC236}">
                <a16:creationId xmlns:a16="http://schemas.microsoft.com/office/drawing/2014/main" id="{2B2933EA-4812-F076-A603-A93816D1A21C}"/>
              </a:ext>
            </a:extLst>
          </p:cNvPr>
          <p:cNvSpPr>
            <a:spLocks/>
          </p:cNvSpPr>
          <p:nvPr/>
        </p:nvSpPr>
        <p:spPr>
          <a:xfrm>
            <a:off x="714376" y="4181148"/>
            <a:ext cx="3752844" cy="1400383"/>
          </a:xfrm>
          <a:prstGeom prst="rect">
            <a:avLst/>
          </a:prstGeom>
          <a:noFill/>
          <a:ln/>
        </p:spPr>
        <p:txBody>
          <a:bodyPr wrap="square" lIns="0" tIns="0" rIns="0" bIns="0" rtlCol="0" anchor="t">
            <a:spAutoFit/>
          </a:bodyPr>
          <a:lstStyle/>
          <a:p>
            <a:pPr marL="0" indent="0">
              <a:spcAft>
                <a:spcPts val="600"/>
              </a:spcAft>
              <a:buNone/>
            </a:pPr>
            <a:r>
              <a:rPr lang="en-US" kern="0">
                <a:solidFill>
                  <a:schemeClr val="accent1"/>
                </a:solidFill>
                <a:latin typeface="+mj-lt"/>
                <a:ea typeface="Segoe UI" pitchFamily="34" charset="-122"/>
                <a:cs typeface="Segoe UI" pitchFamily="34" charset="-120"/>
              </a:rPr>
              <a:t>For example</a:t>
            </a:r>
          </a:p>
          <a:p>
            <a:pPr marL="285750" indent="-190500">
              <a:spcAft>
                <a:spcPts val="1200"/>
              </a:spcAft>
              <a:buFont typeface="Arial" panose="020B0604020202020204" pitchFamily="34" charset="0"/>
              <a:buChar char="•"/>
            </a:pPr>
            <a:r>
              <a:rPr lang="en-US" sz="1600" kern="0">
                <a:latin typeface="+mj-lt"/>
                <a:ea typeface="Segoe UI" pitchFamily="34" charset="-122"/>
                <a:cs typeface="Segoe UI" pitchFamily="34" charset="-120"/>
              </a:rPr>
              <a:t>Active users over time</a:t>
            </a:r>
          </a:p>
          <a:p>
            <a:pPr marL="285750" indent="-190500">
              <a:spcAft>
                <a:spcPts val="1200"/>
              </a:spcAft>
              <a:buFont typeface="Arial" panose="020B0604020202020204" pitchFamily="34" charset="0"/>
              <a:buChar char="•"/>
            </a:pPr>
            <a:r>
              <a:rPr lang="en-US" sz="1600" kern="0">
                <a:latin typeface="+mj-lt"/>
                <a:ea typeface="Segoe UI" pitchFamily="34" charset="-122"/>
                <a:cs typeface="Segoe UI" pitchFamily="34" charset="-120"/>
              </a:rPr>
              <a:t>Trending agents by active users</a:t>
            </a:r>
          </a:p>
          <a:p>
            <a:pPr marL="285750" indent="-190500">
              <a:spcAft>
                <a:spcPts val="1200"/>
              </a:spcAft>
              <a:buFont typeface="Arial" panose="020B0604020202020204" pitchFamily="34" charset="0"/>
              <a:buChar char="•"/>
            </a:pPr>
            <a:r>
              <a:rPr lang="en-US" sz="1600" kern="0">
                <a:latin typeface="+mj-lt"/>
                <a:ea typeface="Segoe UI" pitchFamily="34" charset="-122"/>
                <a:cs typeface="Segoe UI" pitchFamily="34" charset="-120"/>
              </a:rPr>
              <a:t>Top platforms used to build agents</a:t>
            </a:r>
            <a:endParaRPr lang="en-US" sz="1600">
              <a:latin typeface="+mj-lt"/>
            </a:endParaRPr>
          </a:p>
        </p:txBody>
      </p:sp>
      <p:cxnSp>
        <p:nvCxnSpPr>
          <p:cNvPr id="162" name="Straight Connector 161">
            <a:extLst>
              <a:ext uri="{FF2B5EF4-FFF2-40B4-BE49-F238E27FC236}">
                <a16:creationId xmlns:a16="http://schemas.microsoft.com/office/drawing/2014/main" id="{7A89C125-7D5C-1BF0-8020-D342C0248AB8}"/>
              </a:ext>
            </a:extLst>
          </p:cNvPr>
          <p:cNvCxnSpPr>
            <a:cxnSpLocks/>
          </p:cNvCxnSpPr>
          <p:nvPr/>
        </p:nvCxnSpPr>
        <p:spPr>
          <a:xfrm>
            <a:off x="714376" y="3971925"/>
            <a:ext cx="3752844" cy="0"/>
          </a:xfrm>
          <a:prstGeom prst="line">
            <a:avLst/>
          </a:prstGeom>
          <a:solidFill>
            <a:schemeClr val="bg1">
              <a:alpha val="96000"/>
            </a:schemeClr>
          </a:solidFill>
          <a:ln w="3175">
            <a:solidFill>
              <a:schemeClr val="tx1"/>
            </a:solid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cxnSp>
      <p:sp>
        <p:nvSpPr>
          <p:cNvPr id="134" name="Text 131"/>
          <p:cNvSpPr/>
          <p:nvPr/>
        </p:nvSpPr>
        <p:spPr>
          <a:xfrm>
            <a:off x="6650387" y="1701800"/>
            <a:ext cx="3200082" cy="329184"/>
          </a:xfrm>
          <a:prstGeom prst="roundRect">
            <a:avLst>
              <a:gd name="adj" fmla="val 50000"/>
            </a:avLst>
          </a:prstGeom>
          <a:solidFill>
            <a:schemeClr val="accent1"/>
          </a:solidFill>
          <a:ln>
            <a:noFill/>
          </a:ln>
          <a:effectLst/>
        </p:spPr>
        <p:txBody>
          <a:bodyPr wrap="square" lIns="91440" tIns="45720" rIns="91440" bIns="45720" rtlCol="0" anchor="ctr"/>
          <a:lstStyle/>
          <a:p>
            <a:pPr algn="ctr"/>
            <a:r>
              <a:rPr lang="en-US" sz="1600" kern="0">
                <a:solidFill>
                  <a:schemeClr val="bg1"/>
                </a:solidFill>
                <a:latin typeface="Segoe Sans Display Semibold" pitchFamily="2" charset="0"/>
                <a:ea typeface="Segoe UI" pitchFamily="34" charset="-122"/>
                <a:cs typeface="Segoe Sans Display Semibold" pitchFamily="2" charset="0"/>
              </a:rPr>
              <a:t>Agent Analytics</a:t>
            </a:r>
            <a:endParaRPr lang="en-US" sz="1600">
              <a:solidFill>
                <a:schemeClr val="bg1"/>
              </a:solidFill>
              <a:latin typeface="Segoe Sans Display Semibold" pitchFamily="2" charset="0"/>
              <a:cs typeface="Segoe Sans Display Semibold" pitchFamily="2" charset="0"/>
            </a:endParaRPr>
          </a:p>
        </p:txBody>
      </p:sp>
      <p:sp>
        <p:nvSpPr>
          <p:cNvPr id="164" name="TextBox 163">
            <a:extLst>
              <a:ext uri="{FF2B5EF4-FFF2-40B4-BE49-F238E27FC236}">
                <a16:creationId xmlns:a16="http://schemas.microsoft.com/office/drawing/2014/main" id="{856A184E-0FE8-8F18-6D22-591FFB389651}"/>
              </a:ext>
            </a:extLst>
          </p:cNvPr>
          <p:cNvSpPr txBox="1"/>
          <p:nvPr/>
        </p:nvSpPr>
        <p:spPr>
          <a:xfrm>
            <a:off x="588262" y="6407446"/>
            <a:ext cx="5774437" cy="123111"/>
          </a:xfrm>
          <a:prstGeom prst="rect">
            <a:avLst/>
          </a:prstGeom>
          <a:noFill/>
        </p:spPr>
        <p:txBody>
          <a:bodyPr wrap="square" lIns="0" tIns="0" rIns="0" bIns="0" rtlCol="0" anchor="b">
            <a:spAutoFit/>
          </a:bodyPr>
          <a:lstStyle/>
          <a:p>
            <a:pPr>
              <a:defRPr/>
            </a:pPr>
            <a:r>
              <a:rPr kumimoji="0" lang="en-US" sz="800" b="0" u="none" strike="noStrike" kern="1200" cap="none" normalizeH="0" baseline="0" noProof="0">
                <a:ln>
                  <a:noFill/>
                </a:ln>
                <a:solidFill>
                  <a:schemeClr val="tx2"/>
                </a:solidFill>
                <a:effectLst/>
                <a:uLnTx/>
                <a:uFillTx/>
                <a:ea typeface="+mn-ea"/>
                <a:cs typeface="Segoe UI Light"/>
              </a:rPr>
              <a:t>Microsoft</a:t>
            </a:r>
            <a:r>
              <a:rPr lang="en-US" sz="800">
                <a:solidFill>
                  <a:schemeClr val="tx2"/>
                </a:solidFill>
                <a:cs typeface="Segoe UI Light"/>
              </a:rPr>
              <a:t> </a:t>
            </a:r>
            <a:r>
              <a:rPr kumimoji="0" lang="en-US" sz="800" b="0" u="none" strike="noStrike" kern="1200" cap="none" normalizeH="0" baseline="0" noProof="0">
                <a:ln>
                  <a:noFill/>
                </a:ln>
                <a:solidFill>
                  <a:schemeClr val="tx2"/>
                </a:solidFill>
                <a:effectLst/>
                <a:uLnTx/>
                <a:uFillTx/>
                <a:ea typeface="+mn-ea"/>
                <a:cs typeface="Segoe UI Light"/>
              </a:rPr>
              <a:t>· Monitor · Watch · Part 3 · How to run the agent observability process</a:t>
            </a:r>
          </a:p>
        </p:txBody>
      </p:sp>
      <p:sp>
        <p:nvSpPr>
          <p:cNvPr id="166" name="Text 159">
            <a:extLst>
              <a:ext uri="{FF2B5EF4-FFF2-40B4-BE49-F238E27FC236}">
                <a16:creationId xmlns:a16="http://schemas.microsoft.com/office/drawing/2014/main" id="{534B57AE-C9CF-2FBC-579C-40779B69964B}"/>
              </a:ext>
            </a:extLst>
          </p:cNvPr>
          <p:cNvSpPr/>
          <p:nvPr/>
        </p:nvSpPr>
        <p:spPr>
          <a:xfrm>
            <a:off x="8054114" y="6399752"/>
            <a:ext cx="3566386" cy="138499"/>
          </a:xfrm>
          <a:prstGeom prst="rect">
            <a:avLst/>
          </a:prstGeom>
          <a:noFill/>
          <a:ln/>
        </p:spPr>
        <p:txBody>
          <a:bodyPr wrap="square" lIns="0" tIns="0" rIns="0" bIns="0" rtlCol="0" anchor="ctr">
            <a:spAutoFit/>
          </a:bodyPr>
          <a:lstStyle/>
          <a:p>
            <a:pPr marL="0" indent="0" algn="r">
              <a:buNone/>
            </a:pPr>
            <a:r>
              <a:rPr lang="en-US" sz="900" kern="0">
                <a:ea typeface="Segoe UI" pitchFamily="34" charset="-122"/>
                <a:cs typeface="Segoe Sans Display Semibold" pitchFamily="2" charset="0"/>
              </a:rPr>
              <a:t>Click here to learn: </a:t>
            </a:r>
            <a:r>
              <a:rPr lang="en-US" sz="900" kern="0">
                <a:ea typeface="Segoe UI" pitchFamily="34" charset="-122"/>
                <a:cs typeface="Segoe Sans Display Semibold" pitchFamily="2" charset="0"/>
                <a:hlinkClick r:id="rId4"/>
              </a:rPr>
              <a:t>Observability for admins </a:t>
            </a:r>
            <a:r>
              <a:rPr lang="en-US" sz="900" kern="0">
                <a:ea typeface="Segoe UI" pitchFamily="34" charset="-122"/>
                <a:cs typeface="Segoe Sans Display Semibold" pitchFamily="2" charset="0"/>
              </a:rPr>
              <a:t>· </a:t>
            </a:r>
            <a:r>
              <a:rPr lang="en-US" sz="900" kern="0">
                <a:ea typeface="Segoe UI" pitchFamily="34" charset="-122"/>
                <a:cs typeface="Segoe Sans Display Semibold" pitchFamily="2" charset="0"/>
                <a:hlinkClick r:id="rId5"/>
              </a:rPr>
              <a:t>The Observability SDK</a:t>
            </a:r>
            <a:endParaRPr lang="en-US" sz="900" kern="0">
              <a:ea typeface="Segoe UI" pitchFamily="34" charset="-122"/>
              <a:cs typeface="Segoe Sans Display Semibold" pitchFamily="2" charset="0"/>
            </a:endParaRPr>
          </a:p>
        </p:txBody>
      </p:sp>
      <p:pic>
        <p:nvPicPr>
          <p:cNvPr id="167" name="Image 0" descr="working/shots/dash_86.png">
            <a:extLst>
              <a:ext uri="{FF2B5EF4-FFF2-40B4-BE49-F238E27FC236}">
                <a16:creationId xmlns:a16="http://schemas.microsoft.com/office/drawing/2014/main" id="{89CE5533-2A72-667C-8EC6-CF8E53AB89E0}"/>
              </a:ext>
            </a:extLst>
          </p:cNvPr>
          <p:cNvPicPr>
            <a:picLocks noChangeAspect="1"/>
          </p:cNvPicPr>
          <p:nvPr/>
        </p:nvPicPr>
        <p:blipFill>
          <a:blip r:embed="rId6"/>
          <a:srcRect l="138" t="139" r="138" b="4321"/>
          <a:stretch>
            <a:fillRect/>
          </a:stretch>
        </p:blipFill>
        <p:spPr>
          <a:xfrm>
            <a:off x="5219949" y="2128001"/>
            <a:ext cx="6060958" cy="3939424"/>
          </a:xfrm>
          <a:prstGeom prst="roundRect">
            <a:avLst>
              <a:gd name="adj" fmla="val 2606"/>
            </a:avLst>
          </a:prstGeom>
        </p:spPr>
      </p:pic>
    </p:spTree>
    <p:extLst>
      <p:ext uri="{BB962C8B-B14F-4D97-AF65-F5344CB8AC3E}">
        <p14:creationId xmlns:p14="http://schemas.microsoft.com/office/powerpoint/2010/main" val="2556495694"/>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6666F6-2A86-99AD-835A-782CF7DCE0E2}"/>
              </a:ext>
            </a:extLst>
          </p:cNvPr>
          <p:cNvPicPr>
            <a:picLocks noChangeAspect="1"/>
          </p:cNvPicPr>
          <p:nvPr/>
        </p:nvPicPr>
        <p:blipFill>
          <a:blip r:embed="rId3"/>
          <a:srcRect l="6581" t="8829" r="49999" b="42081"/>
          <a:stretch>
            <a:fillRect/>
          </a:stretch>
        </p:blipFill>
        <p:spPr>
          <a:xfrm flipV="1">
            <a:off x="10726057" y="0"/>
            <a:ext cx="1465944" cy="1657307"/>
          </a:xfrm>
          <a:custGeom>
            <a:avLst/>
            <a:gdLst>
              <a:gd name="csX0" fmla="*/ 0 w 1753647"/>
              <a:gd name="csY0" fmla="*/ 1982566 h 1982566"/>
              <a:gd name="csX1" fmla="*/ 1753647 w 1753647"/>
              <a:gd name="csY1" fmla="*/ 1982566 h 1982566"/>
              <a:gd name="csX2" fmla="*/ 1753647 w 1753647"/>
              <a:gd name="csY2" fmla="*/ 0 h 1982566"/>
              <a:gd name="csX3" fmla="*/ 0 w 1753647"/>
              <a:gd name="csY3" fmla="*/ 0 h 1982566"/>
            </a:gdLst>
            <a:ahLst/>
            <a:cxnLst>
              <a:cxn ang="0">
                <a:pos x="csX0" y="csY0"/>
              </a:cxn>
              <a:cxn ang="0">
                <a:pos x="csX1" y="csY1"/>
              </a:cxn>
              <a:cxn ang="0">
                <a:pos x="csX2" y="csY2"/>
              </a:cxn>
              <a:cxn ang="0">
                <a:pos x="csX3" y="csY3"/>
              </a:cxn>
            </a:cxnLst>
            <a:rect l="l" t="t" r="r" b="b"/>
            <a:pathLst>
              <a:path w="1753647" h="1982566">
                <a:moveTo>
                  <a:pt x="0" y="1982566"/>
                </a:moveTo>
                <a:lnTo>
                  <a:pt x="1753647" y="1982566"/>
                </a:lnTo>
                <a:lnTo>
                  <a:pt x="1753647" y="0"/>
                </a:lnTo>
                <a:lnTo>
                  <a:pt x="0" y="0"/>
                </a:lnTo>
                <a:close/>
              </a:path>
            </a:pathLst>
          </a:custGeom>
        </p:spPr>
      </p:pic>
      <p:pic>
        <p:nvPicPr>
          <p:cNvPr id="118" name="Image 0" descr="working/shots/dash_85.png"/>
          <p:cNvPicPr>
            <a:picLocks noChangeAspect="1"/>
          </p:cNvPicPr>
          <p:nvPr/>
        </p:nvPicPr>
        <p:blipFill>
          <a:blip r:embed="rId4"/>
          <a:srcRect t="774" b="968"/>
          <a:stretch>
            <a:fillRect/>
          </a:stretch>
        </p:blipFill>
        <p:spPr>
          <a:xfrm>
            <a:off x="1342628" y="2141856"/>
            <a:ext cx="5103396" cy="3411220"/>
          </a:xfrm>
          <a:prstGeom prst="roundRect">
            <a:avLst>
              <a:gd name="adj" fmla="val 2606"/>
            </a:avLst>
          </a:prstGeom>
        </p:spPr>
      </p:pic>
      <p:sp>
        <p:nvSpPr>
          <p:cNvPr id="143" name="Title 142">
            <a:extLst>
              <a:ext uri="{FF2B5EF4-FFF2-40B4-BE49-F238E27FC236}">
                <a16:creationId xmlns:a16="http://schemas.microsoft.com/office/drawing/2014/main" id="{2DDA559E-9EE6-C59C-AFA3-452DA17073B5}"/>
              </a:ext>
            </a:extLst>
          </p:cNvPr>
          <p:cNvSpPr>
            <a:spLocks noGrp="1"/>
          </p:cNvSpPr>
          <p:nvPr>
            <p:ph type="title"/>
          </p:nvPr>
        </p:nvSpPr>
        <p:spPr>
          <a:xfrm>
            <a:off x="588263" y="457200"/>
            <a:ext cx="11018520" cy="492443"/>
          </a:xfrm>
        </p:spPr>
        <p:txBody>
          <a:bodyPr/>
          <a:lstStyle/>
          <a:p>
            <a:r>
              <a:rPr lang="en-US">
                <a:solidFill>
                  <a:schemeClr val="accent3">
                    <a:lumMod val="75000"/>
                  </a:schemeClr>
                </a:solidFill>
              </a:rPr>
              <a:t>(M2) Monitor: </a:t>
            </a:r>
            <a:r>
              <a:rPr lang="en-US"/>
              <a:t>Triage agent signals as they surface</a:t>
            </a:r>
          </a:p>
        </p:txBody>
      </p:sp>
      <p:sp>
        <p:nvSpPr>
          <p:cNvPr id="141" name="Text Placeholder 140">
            <a:extLst>
              <a:ext uri="{FF2B5EF4-FFF2-40B4-BE49-F238E27FC236}">
                <a16:creationId xmlns:a16="http://schemas.microsoft.com/office/drawing/2014/main" id="{31FD735B-AC15-5B26-3C50-C2DE63340978}"/>
              </a:ext>
            </a:extLst>
          </p:cNvPr>
          <p:cNvSpPr>
            <a:spLocks noGrp="1"/>
          </p:cNvSpPr>
          <p:nvPr>
            <p:ph type="body" sz="quarter" idx="11"/>
          </p:nvPr>
        </p:nvSpPr>
        <p:spPr>
          <a:xfrm>
            <a:off x="584200" y="292100"/>
            <a:ext cx="11018838" cy="153888"/>
          </a:xfrm>
        </p:spPr>
        <p:txBody>
          <a:bodyPr/>
          <a:lstStyle/>
          <a:p>
            <a:r>
              <a:rPr lang="en-US"/>
              <a:t>PART 3 · HOW TO RUN THE AGENT OBSERVABILITY PROCESS</a:t>
            </a:r>
          </a:p>
        </p:txBody>
      </p:sp>
      <p:sp>
        <p:nvSpPr>
          <p:cNvPr id="147" name="Rectangle 146">
            <a:extLst>
              <a:ext uri="{FF2B5EF4-FFF2-40B4-BE49-F238E27FC236}">
                <a16:creationId xmlns:a16="http://schemas.microsoft.com/office/drawing/2014/main" id="{061A2D31-D3BC-D74E-2F7E-3483D3D029BF}"/>
              </a:ext>
            </a:extLst>
          </p:cNvPr>
          <p:cNvSpPr>
            <a:spLocks/>
          </p:cNvSpPr>
          <p:nvPr/>
        </p:nvSpPr>
        <p:spPr bwMode="auto">
          <a:xfrm>
            <a:off x="588263" y="1143218"/>
            <a:ext cx="11001757" cy="24622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kumimoji="0" lang="en-US" sz="1600" b="0" u="none" strike="noStrike" kern="1200" cap="none" normalizeH="0" baseline="0" noProof="0">
                <a:ln>
                  <a:noFill/>
                </a:ln>
                <a:solidFill>
                  <a:schemeClr val="tx1"/>
                </a:solidFill>
                <a:effectLst/>
                <a:uLnTx/>
                <a:uFillTx/>
                <a:cs typeface="Segoe Sans Display Semibold" pitchFamily="2" charset="0"/>
              </a:rPr>
              <a:t>The Agent 365 overview page helps you keep an active read on agents in production.</a:t>
            </a:r>
          </a:p>
        </p:txBody>
      </p:sp>
      <p:sp>
        <p:nvSpPr>
          <p:cNvPr id="149" name="TextBox 148">
            <a:extLst>
              <a:ext uri="{FF2B5EF4-FFF2-40B4-BE49-F238E27FC236}">
                <a16:creationId xmlns:a16="http://schemas.microsoft.com/office/drawing/2014/main" id="{36D3A092-B71A-C450-551E-B06C341EA048}"/>
              </a:ext>
            </a:extLst>
          </p:cNvPr>
          <p:cNvSpPr txBox="1"/>
          <p:nvPr/>
        </p:nvSpPr>
        <p:spPr>
          <a:xfrm>
            <a:off x="588262" y="6407446"/>
            <a:ext cx="5774437" cy="123111"/>
          </a:xfrm>
          <a:prstGeom prst="rect">
            <a:avLst/>
          </a:prstGeom>
          <a:noFill/>
        </p:spPr>
        <p:txBody>
          <a:bodyPr wrap="square" lIns="0" tIns="0" rIns="0" bIns="0" rtlCol="0" anchor="b">
            <a:spAutoFit/>
          </a:bodyPr>
          <a:lstStyle/>
          <a:p>
            <a:pPr>
              <a:defRPr/>
            </a:pPr>
            <a:r>
              <a:rPr kumimoji="0" lang="en-US" sz="800" b="0" u="none" strike="noStrike" kern="1200" cap="none" normalizeH="0" baseline="0" noProof="0">
                <a:ln>
                  <a:noFill/>
                </a:ln>
                <a:solidFill>
                  <a:schemeClr val="tx2"/>
                </a:solidFill>
                <a:effectLst/>
                <a:uLnTx/>
                <a:uFillTx/>
                <a:ea typeface="+mn-ea"/>
                <a:cs typeface="Segoe UI Light"/>
              </a:rPr>
              <a:t>Microsoft</a:t>
            </a:r>
            <a:r>
              <a:rPr lang="en-US" sz="800">
                <a:solidFill>
                  <a:schemeClr val="tx2"/>
                </a:solidFill>
                <a:cs typeface="Segoe UI Light"/>
              </a:rPr>
              <a:t> </a:t>
            </a:r>
            <a:r>
              <a:rPr kumimoji="0" lang="en-US" sz="800" b="0" u="none" strike="noStrike" kern="1200" cap="none" normalizeH="0" baseline="0" noProof="0">
                <a:ln>
                  <a:noFill/>
                </a:ln>
                <a:solidFill>
                  <a:schemeClr val="tx2"/>
                </a:solidFill>
                <a:effectLst/>
                <a:uLnTx/>
                <a:uFillTx/>
                <a:ea typeface="+mn-ea"/>
                <a:cs typeface="Segoe UI Light"/>
              </a:rPr>
              <a:t>· Monitor · Triage · Part 3 · How to run the agent observability process</a:t>
            </a:r>
          </a:p>
        </p:txBody>
      </p:sp>
      <p:sp>
        <p:nvSpPr>
          <p:cNvPr id="152" name="Text 114">
            <a:extLst>
              <a:ext uri="{FF2B5EF4-FFF2-40B4-BE49-F238E27FC236}">
                <a16:creationId xmlns:a16="http://schemas.microsoft.com/office/drawing/2014/main" id="{29E0A4FD-BE60-96FF-9CD4-2625C7F5A066}"/>
              </a:ext>
            </a:extLst>
          </p:cNvPr>
          <p:cNvSpPr>
            <a:spLocks/>
          </p:cNvSpPr>
          <p:nvPr/>
        </p:nvSpPr>
        <p:spPr>
          <a:xfrm>
            <a:off x="8054114" y="6399752"/>
            <a:ext cx="3566386" cy="138499"/>
          </a:xfrm>
          <a:prstGeom prst="rect">
            <a:avLst/>
          </a:prstGeom>
          <a:noFill/>
          <a:ln/>
        </p:spPr>
        <p:txBody>
          <a:bodyPr wrap="square" lIns="0" tIns="0" rIns="0" bIns="0" rtlCol="0" anchor="ctr">
            <a:spAutoFit/>
          </a:bodyPr>
          <a:lstStyle/>
          <a:p>
            <a:pPr algn="r"/>
            <a:r>
              <a:rPr lang="en-US" sz="900" kern="0">
                <a:cs typeface="Segoe Sans Display Semibold" pitchFamily="2" charset="0"/>
              </a:rPr>
              <a:t>Click here to learn: </a:t>
            </a:r>
            <a:r>
              <a:rPr lang="en-US" sz="900" kern="0">
                <a:solidFill>
                  <a:schemeClr val="accent1"/>
                </a:solidFill>
                <a:cs typeface="Segoe Sans Display Semibold" pitchFamily="2" charset="0"/>
                <a:hlinkClick r:id="rId5">
                  <a:extLst>
                    <a:ext uri="{A12FA001-AC4F-418D-AE19-62706E023703}">
                      <ahyp:hlinkClr xmlns:ahyp="http://schemas.microsoft.com/office/drawing/2018/hyperlinkcolor" val="tx"/>
                    </a:ext>
                  </a:extLst>
                </a:hlinkClick>
              </a:rPr>
              <a:t>Observability for admins</a:t>
            </a:r>
            <a:r>
              <a:rPr lang="en-US" sz="900" kern="0">
                <a:solidFill>
                  <a:schemeClr val="accent1"/>
                </a:solidFill>
                <a:cs typeface="Segoe Sans Display Semibold" pitchFamily="2" charset="0"/>
              </a:rPr>
              <a:t> </a:t>
            </a:r>
            <a:r>
              <a:rPr lang="en-US" sz="900" kern="0">
                <a:cs typeface="Segoe Sans Display Semibold" pitchFamily="2" charset="0"/>
              </a:rPr>
              <a:t>· </a:t>
            </a:r>
            <a:r>
              <a:rPr lang="en-US" sz="900" kern="0">
                <a:solidFill>
                  <a:schemeClr val="accent1"/>
                </a:solidFill>
                <a:cs typeface="Segoe Sans Display Semibold" pitchFamily="2" charset="0"/>
                <a:hlinkClick r:id="rId6">
                  <a:extLst>
                    <a:ext uri="{A12FA001-AC4F-418D-AE19-62706E023703}">
                      <ahyp:hlinkClr xmlns:ahyp="http://schemas.microsoft.com/office/drawing/2018/hyperlinkcolor" val="tx"/>
                    </a:ext>
                  </a:extLst>
                </a:hlinkClick>
              </a:rPr>
              <a:t>The Observability SDK</a:t>
            </a:r>
            <a:endParaRPr lang="en-US" sz="900" kern="0">
              <a:solidFill>
                <a:schemeClr val="accent1"/>
              </a:solidFill>
              <a:cs typeface="Segoe Sans Display Semibold" pitchFamily="2" charset="0"/>
            </a:endParaRPr>
          </a:p>
        </p:txBody>
      </p:sp>
      <p:sp>
        <p:nvSpPr>
          <p:cNvPr id="153" name="Rectangle: Rounded Corners 9" hidden="1">
            <a:extLst>
              <a:ext uri="{FF2B5EF4-FFF2-40B4-BE49-F238E27FC236}">
                <a16:creationId xmlns:a16="http://schemas.microsoft.com/office/drawing/2014/main" id="{DB99FB5E-588F-6726-A944-CD06074D7723}"/>
              </a:ext>
            </a:extLst>
          </p:cNvPr>
          <p:cNvSpPr>
            <a:spLocks/>
          </p:cNvSpPr>
          <p:nvPr/>
        </p:nvSpPr>
        <p:spPr>
          <a:xfrm flipH="1">
            <a:off x="7467600" y="1847851"/>
            <a:ext cx="4122420" cy="4337050"/>
          </a:xfrm>
          <a:prstGeom prst="round2SameRect">
            <a:avLst>
              <a:gd name="adj1" fmla="val 2342"/>
              <a:gd name="adj2" fmla="val 5328"/>
            </a:avLst>
          </a:prstGeom>
          <a:solidFill>
            <a:schemeClr val="bg1">
              <a:alpha val="96000"/>
            </a:schemeClr>
          </a:solidFill>
          <a:ln w="3175">
            <a:solidFill>
              <a:schemeClr val="tx2"/>
            </a:solid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lnSpc>
                <a:spcPct val="90000"/>
              </a:lnSpc>
              <a:spcBef>
                <a:spcPct val="0"/>
              </a:spcBef>
              <a:spcAft>
                <a:spcPts val="600"/>
              </a:spcAft>
            </a:pPr>
            <a:endParaRPr lang="en-US">
              <a:solidFill>
                <a:srgbClr val="000000"/>
              </a:solidFill>
              <a:ea typeface="+mn-lt"/>
              <a:cs typeface="+mn-lt"/>
              <a:sym typeface="+mn-lt"/>
            </a:endParaRPr>
          </a:p>
        </p:txBody>
      </p:sp>
      <p:sp>
        <p:nvSpPr>
          <p:cNvPr id="154" name="Rectangle: Rounded Corners 9">
            <a:extLst>
              <a:ext uri="{FF2B5EF4-FFF2-40B4-BE49-F238E27FC236}">
                <a16:creationId xmlns:a16="http://schemas.microsoft.com/office/drawing/2014/main" id="{E103C7BC-7CBA-1C2A-EFE5-3922825A36A3}"/>
              </a:ext>
            </a:extLst>
          </p:cNvPr>
          <p:cNvSpPr>
            <a:spLocks/>
          </p:cNvSpPr>
          <p:nvPr/>
        </p:nvSpPr>
        <p:spPr>
          <a:xfrm flipH="1">
            <a:off x="571498" y="1847851"/>
            <a:ext cx="6645656" cy="4337050"/>
          </a:xfrm>
          <a:prstGeom prst="roundRect">
            <a:avLst>
              <a:gd name="adj" fmla="val 2611"/>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algn="ctr" defTabSz="457200"/>
            <a:endParaRPr lang="en-US">
              <a:solidFill>
                <a:srgbClr val="FFFFFF"/>
              </a:solidFill>
              <a:latin typeface="Segoe Sans Display"/>
              <a:sym typeface="+mn-lt"/>
            </a:endParaRPr>
          </a:p>
        </p:txBody>
      </p:sp>
      <p:sp>
        <p:nvSpPr>
          <p:cNvPr id="160" name="Text 131">
            <a:extLst>
              <a:ext uri="{FF2B5EF4-FFF2-40B4-BE49-F238E27FC236}">
                <a16:creationId xmlns:a16="http://schemas.microsoft.com/office/drawing/2014/main" id="{DB67E6D4-5D1B-49C0-AD30-9DD9BE3A3A0B}"/>
              </a:ext>
            </a:extLst>
          </p:cNvPr>
          <p:cNvSpPr/>
          <p:nvPr/>
        </p:nvSpPr>
        <p:spPr>
          <a:xfrm>
            <a:off x="2294285" y="1701800"/>
            <a:ext cx="3200082" cy="329184"/>
          </a:xfrm>
          <a:prstGeom prst="roundRect">
            <a:avLst>
              <a:gd name="adj" fmla="val 50000"/>
            </a:avLst>
          </a:prstGeom>
          <a:solidFill>
            <a:schemeClr val="accent1"/>
          </a:solidFill>
          <a:ln>
            <a:noFill/>
          </a:ln>
          <a:effectLst/>
        </p:spPr>
        <p:txBody>
          <a:bodyPr wrap="square" lIns="91440" tIns="45720" rIns="91440" bIns="45720" rtlCol="0" anchor="ctr"/>
          <a:lstStyle/>
          <a:p>
            <a:pPr algn="ctr"/>
            <a:r>
              <a:rPr lang="en-US" sz="1600" kern="0">
                <a:solidFill>
                  <a:schemeClr val="bg1"/>
                </a:solidFill>
                <a:latin typeface="Segoe Sans Display Semibold" pitchFamily="2" charset="0"/>
                <a:ea typeface="Segoe UI" pitchFamily="34" charset="-122"/>
                <a:cs typeface="Segoe Sans Display Semibold" pitchFamily="2" charset="0"/>
              </a:rPr>
              <a:t>Signals that surface</a:t>
            </a:r>
          </a:p>
        </p:txBody>
      </p:sp>
      <p:sp>
        <p:nvSpPr>
          <p:cNvPr id="164" name="Text 118">
            <a:extLst>
              <a:ext uri="{FF2B5EF4-FFF2-40B4-BE49-F238E27FC236}">
                <a16:creationId xmlns:a16="http://schemas.microsoft.com/office/drawing/2014/main" id="{404B03CA-178C-C4EA-D1FC-ED8260A7CD51}"/>
              </a:ext>
            </a:extLst>
          </p:cNvPr>
          <p:cNvSpPr/>
          <p:nvPr/>
        </p:nvSpPr>
        <p:spPr>
          <a:xfrm>
            <a:off x="776953" y="5739243"/>
            <a:ext cx="6234746" cy="338554"/>
          </a:xfrm>
          <a:prstGeom prst="rect">
            <a:avLst/>
          </a:prstGeom>
          <a:noFill/>
          <a:ln/>
        </p:spPr>
        <p:txBody>
          <a:bodyPr wrap="square" lIns="0" tIns="0" rIns="0" bIns="0" rtlCol="0" anchor="ctr">
            <a:spAutoFit/>
          </a:bodyPr>
          <a:lstStyle/>
          <a:p>
            <a:pPr marL="0" indent="0">
              <a:buNone/>
            </a:pPr>
            <a:r>
              <a:rPr lang="en-US" sz="1100" b="1" i="1">
                <a:latin typeface="Segoe Sans Display Semibold" pitchFamily="2" charset="0"/>
                <a:ea typeface="Segoe UI" pitchFamily="34" charset="-122"/>
                <a:cs typeface="Segoe Sans Display Semibold" pitchFamily="2" charset="0"/>
              </a:rPr>
              <a:t>The Agent 365 overview </a:t>
            </a:r>
            <a:r>
              <a:rPr lang="en-US" sz="1100" i="1">
                <a:ea typeface="Segoe UI" pitchFamily="34" charset="-122"/>
                <a:cs typeface="Segoe UI" panose="020B0502040204020203" pitchFamily="34" charset="0"/>
              </a:rPr>
              <a:t>surfaces the signals — agents at risk, without owners, with exceptions, and pending requests.</a:t>
            </a:r>
            <a:endParaRPr lang="en-US" sz="1100">
              <a:cs typeface="Segoe UI" panose="020B0502040204020203" pitchFamily="34" charset="0"/>
            </a:endParaRPr>
          </a:p>
        </p:txBody>
      </p:sp>
      <p:sp>
        <p:nvSpPr>
          <p:cNvPr id="182" name="Rectangle: Rounded Corners 9">
            <a:extLst>
              <a:ext uri="{FF2B5EF4-FFF2-40B4-BE49-F238E27FC236}">
                <a16:creationId xmlns:a16="http://schemas.microsoft.com/office/drawing/2014/main" id="{1171D1B9-08AD-5353-95F2-E8B579D97B4B}"/>
              </a:ext>
            </a:extLst>
          </p:cNvPr>
          <p:cNvSpPr>
            <a:spLocks/>
          </p:cNvSpPr>
          <p:nvPr/>
        </p:nvSpPr>
        <p:spPr>
          <a:xfrm flipH="1">
            <a:off x="7467600" y="1847850"/>
            <a:ext cx="4122420" cy="2324100"/>
          </a:xfrm>
          <a:prstGeom prst="round2SameRect">
            <a:avLst>
              <a:gd name="adj1" fmla="val 4320"/>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56" name="Text 119">
            <a:extLst>
              <a:ext uri="{FF2B5EF4-FFF2-40B4-BE49-F238E27FC236}">
                <a16:creationId xmlns:a16="http://schemas.microsoft.com/office/drawing/2014/main" id="{108516A1-C2EC-522A-D079-4B976C01CFE7}"/>
              </a:ext>
            </a:extLst>
          </p:cNvPr>
          <p:cNvSpPr>
            <a:spLocks/>
          </p:cNvSpPr>
          <p:nvPr/>
        </p:nvSpPr>
        <p:spPr>
          <a:xfrm>
            <a:off x="7652388" y="1983341"/>
            <a:ext cx="3752844" cy="307777"/>
          </a:xfrm>
          <a:prstGeom prst="rect">
            <a:avLst/>
          </a:prstGeom>
          <a:noFill/>
          <a:ln/>
        </p:spPr>
        <p:txBody>
          <a:bodyPr wrap="square" lIns="0" tIns="0" rIns="0" bIns="0" rtlCol="0" anchor="ctr">
            <a:spAutoFit/>
          </a:bodyPr>
          <a:lstStyle/>
          <a:p>
            <a:pPr marL="0" indent="0">
              <a:buNone/>
            </a:pPr>
            <a:r>
              <a:rPr lang="en-US" sz="2000" kern="0">
                <a:solidFill>
                  <a:schemeClr val="accent1"/>
                </a:solidFill>
                <a:latin typeface="Segoe Sans Display Semibold" pitchFamily="2" charset="0"/>
                <a:ea typeface="Segoe UI" pitchFamily="34" charset="-122"/>
                <a:cs typeface="Segoe Sans Display Semibold" pitchFamily="2" charset="0"/>
              </a:rPr>
              <a:t>Signals to Triage</a:t>
            </a:r>
          </a:p>
        </p:txBody>
      </p:sp>
      <p:sp>
        <p:nvSpPr>
          <p:cNvPr id="157" name="Text 120">
            <a:extLst>
              <a:ext uri="{FF2B5EF4-FFF2-40B4-BE49-F238E27FC236}">
                <a16:creationId xmlns:a16="http://schemas.microsoft.com/office/drawing/2014/main" id="{6A54BF97-5832-2534-4831-247B6DD82885}"/>
              </a:ext>
            </a:extLst>
          </p:cNvPr>
          <p:cNvSpPr>
            <a:spLocks/>
          </p:cNvSpPr>
          <p:nvPr/>
        </p:nvSpPr>
        <p:spPr>
          <a:xfrm>
            <a:off x="7652388" y="2336953"/>
            <a:ext cx="3752844" cy="492443"/>
          </a:xfrm>
          <a:prstGeom prst="rect">
            <a:avLst/>
          </a:prstGeom>
          <a:noFill/>
          <a:ln/>
        </p:spPr>
        <p:txBody>
          <a:bodyPr wrap="square" lIns="0" tIns="0" rIns="0" bIns="0" rtlCol="0" anchor="t">
            <a:spAutoFit/>
          </a:bodyPr>
          <a:lstStyle/>
          <a:p>
            <a:r>
              <a:rPr lang="en-US" sz="1600" i="1">
                <a:latin typeface="+mj-lt"/>
                <a:ea typeface="Segoe UI" pitchFamily="34" charset="-122"/>
                <a:cs typeface="Segoe UI"/>
              </a:rPr>
              <a:t>Route signals to the right owner the moment it surfaces.</a:t>
            </a:r>
          </a:p>
        </p:txBody>
      </p:sp>
      <p:sp>
        <p:nvSpPr>
          <p:cNvPr id="187" name="Text 124">
            <a:extLst>
              <a:ext uri="{FF2B5EF4-FFF2-40B4-BE49-F238E27FC236}">
                <a16:creationId xmlns:a16="http://schemas.microsoft.com/office/drawing/2014/main" id="{A38A6A63-7882-07FF-4ABD-2FA26647A28C}"/>
              </a:ext>
            </a:extLst>
          </p:cNvPr>
          <p:cNvSpPr>
            <a:spLocks/>
          </p:cNvSpPr>
          <p:nvPr/>
        </p:nvSpPr>
        <p:spPr>
          <a:xfrm>
            <a:off x="7652388" y="3048188"/>
            <a:ext cx="3752844" cy="748923"/>
          </a:xfrm>
          <a:prstGeom prst="rect">
            <a:avLst/>
          </a:prstGeom>
          <a:noFill/>
          <a:ln/>
        </p:spPr>
        <p:txBody>
          <a:bodyPr wrap="square" lIns="0" tIns="0" rIns="0" bIns="0" rtlCol="0" anchor="t">
            <a:spAutoFit/>
          </a:bodyPr>
          <a:lstStyle/>
          <a:p>
            <a:pPr marL="171450" indent="-171450">
              <a:spcAft>
                <a:spcPts val="400"/>
              </a:spcAft>
              <a:buFont typeface="Arial" panose="020B0604020202020204" pitchFamily="34" charset="0"/>
              <a:buChar char="•"/>
            </a:pPr>
            <a:r>
              <a:rPr lang="en-US" sz="1400" kern="0">
                <a:latin typeface="+mj-lt"/>
                <a:cs typeface="Segoe UI" pitchFamily="34" charset="-120"/>
              </a:rPr>
              <a:t>A spike in agents at risk</a:t>
            </a:r>
          </a:p>
          <a:p>
            <a:pPr marL="171450" indent="-171450">
              <a:spcAft>
                <a:spcPts val="400"/>
              </a:spcAft>
              <a:buFont typeface="Arial" panose="020B0604020202020204" pitchFamily="34" charset="0"/>
              <a:buChar char="•"/>
            </a:pPr>
            <a:r>
              <a:rPr lang="en-US" sz="1400" kern="0">
                <a:latin typeface="+mj-lt"/>
                <a:cs typeface="Segoe UI" pitchFamily="34" charset="-120"/>
              </a:rPr>
              <a:t>Growing number of agents without owners</a:t>
            </a:r>
          </a:p>
          <a:p>
            <a:pPr marL="171450" indent="-171450">
              <a:spcAft>
                <a:spcPts val="400"/>
              </a:spcAft>
              <a:buFont typeface="Arial" panose="020B0604020202020204" pitchFamily="34" charset="0"/>
              <a:buChar char="•"/>
            </a:pPr>
            <a:r>
              <a:rPr lang="en-US" sz="1400" kern="0">
                <a:latin typeface="+mj-lt"/>
                <a:cs typeface="Segoe UI" pitchFamily="34" charset="-120"/>
              </a:rPr>
              <a:t>A trending agent — usage climbing fast</a:t>
            </a:r>
          </a:p>
        </p:txBody>
      </p:sp>
      <p:cxnSp>
        <p:nvCxnSpPr>
          <p:cNvPr id="188" name="Straight Connector 187">
            <a:extLst>
              <a:ext uri="{FF2B5EF4-FFF2-40B4-BE49-F238E27FC236}">
                <a16:creationId xmlns:a16="http://schemas.microsoft.com/office/drawing/2014/main" id="{2F9AED13-FB5B-829D-C3F1-B8539E980E74}"/>
              </a:ext>
            </a:extLst>
          </p:cNvPr>
          <p:cNvCxnSpPr>
            <a:cxnSpLocks/>
          </p:cNvCxnSpPr>
          <p:nvPr/>
        </p:nvCxnSpPr>
        <p:spPr>
          <a:xfrm>
            <a:off x="7652388" y="2969569"/>
            <a:ext cx="3752844" cy="0"/>
          </a:xfrm>
          <a:prstGeom prst="line">
            <a:avLst/>
          </a:prstGeom>
          <a:solidFill>
            <a:schemeClr val="bg1">
              <a:alpha val="96000"/>
            </a:schemeClr>
          </a:solidFill>
          <a:ln w="3175">
            <a:solidFill>
              <a:schemeClr val="tx1"/>
            </a:solid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cxnSp>
      <p:sp>
        <p:nvSpPr>
          <p:cNvPr id="191" name="Rectangle: Rounded Corners 9">
            <a:extLst>
              <a:ext uri="{FF2B5EF4-FFF2-40B4-BE49-F238E27FC236}">
                <a16:creationId xmlns:a16="http://schemas.microsoft.com/office/drawing/2014/main" id="{266C50EE-EDDE-687D-94E5-C43F06B7A48C}"/>
              </a:ext>
            </a:extLst>
          </p:cNvPr>
          <p:cNvSpPr>
            <a:spLocks/>
          </p:cNvSpPr>
          <p:nvPr/>
        </p:nvSpPr>
        <p:spPr>
          <a:xfrm flipH="1">
            <a:off x="7467600" y="4434217"/>
            <a:ext cx="4122420" cy="1689100"/>
          </a:xfrm>
          <a:prstGeom prst="round2SameRect">
            <a:avLst>
              <a:gd name="adj1" fmla="val 4320"/>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92" name="Text 119">
            <a:extLst>
              <a:ext uri="{FF2B5EF4-FFF2-40B4-BE49-F238E27FC236}">
                <a16:creationId xmlns:a16="http://schemas.microsoft.com/office/drawing/2014/main" id="{0CCB550A-8636-F299-6C65-8A0165E7BA18}"/>
              </a:ext>
            </a:extLst>
          </p:cNvPr>
          <p:cNvSpPr>
            <a:spLocks/>
          </p:cNvSpPr>
          <p:nvPr/>
        </p:nvSpPr>
        <p:spPr>
          <a:xfrm>
            <a:off x="7652388" y="4569707"/>
            <a:ext cx="3752844" cy="307777"/>
          </a:xfrm>
          <a:prstGeom prst="rect">
            <a:avLst/>
          </a:prstGeom>
          <a:noFill/>
          <a:ln/>
        </p:spPr>
        <p:txBody>
          <a:bodyPr wrap="square" lIns="0" tIns="0" rIns="0" bIns="0" rtlCol="0" anchor="ctr">
            <a:spAutoFit/>
          </a:bodyPr>
          <a:lstStyle/>
          <a:p>
            <a:pPr marL="0" indent="0">
              <a:buNone/>
            </a:pPr>
            <a:r>
              <a:rPr lang="en-US" sz="2000" kern="0">
                <a:solidFill>
                  <a:schemeClr val="accent1"/>
                </a:solidFill>
                <a:latin typeface="Segoe Sans Display Semibold" pitchFamily="2" charset="0"/>
                <a:ea typeface="Segoe UI" pitchFamily="34" charset="-122"/>
                <a:cs typeface="Segoe Sans Display Semibold" pitchFamily="2" charset="0"/>
              </a:rPr>
              <a:t>Example actions to take</a:t>
            </a:r>
          </a:p>
        </p:txBody>
      </p:sp>
      <p:sp>
        <p:nvSpPr>
          <p:cNvPr id="194" name="Text 124">
            <a:extLst>
              <a:ext uri="{FF2B5EF4-FFF2-40B4-BE49-F238E27FC236}">
                <a16:creationId xmlns:a16="http://schemas.microsoft.com/office/drawing/2014/main" id="{F5A52A1E-B2FF-BA04-6694-518FD7D226C9}"/>
              </a:ext>
            </a:extLst>
          </p:cNvPr>
          <p:cNvSpPr>
            <a:spLocks/>
          </p:cNvSpPr>
          <p:nvPr/>
        </p:nvSpPr>
        <p:spPr>
          <a:xfrm>
            <a:off x="7652388" y="5013476"/>
            <a:ext cx="3752844" cy="913070"/>
          </a:xfrm>
          <a:prstGeom prst="rect">
            <a:avLst/>
          </a:prstGeom>
          <a:noFill/>
          <a:ln/>
        </p:spPr>
        <p:txBody>
          <a:bodyPr wrap="square" lIns="0" tIns="0" rIns="0" bIns="0" rtlCol="0" anchor="t">
            <a:spAutoFit/>
          </a:bodyPr>
          <a:lstStyle/>
          <a:p>
            <a:pPr marL="171450" indent="-171450">
              <a:spcAft>
                <a:spcPts val="400"/>
              </a:spcAft>
              <a:buFont typeface="Arial" panose="020B0604020202020204" pitchFamily="34" charset="0"/>
              <a:buChar char="•"/>
            </a:pPr>
            <a:r>
              <a:rPr lang="en-US" sz="1400" kern="0">
                <a:latin typeface="+mj-lt"/>
                <a:cs typeface="Segoe UI" pitchFamily="34" charset="-120"/>
              </a:rPr>
              <a:t>Risky Agents → </a:t>
            </a:r>
            <a:r>
              <a:rPr lang="en-US" sz="1400" kern="0">
                <a:latin typeface="Segoe Sans Display Semibold" pitchFamily="2" charset="0"/>
                <a:cs typeface="Segoe Sans Display Semibold" pitchFamily="2" charset="0"/>
              </a:rPr>
              <a:t>Secure</a:t>
            </a:r>
            <a:r>
              <a:rPr lang="en-US" sz="1400" kern="0">
                <a:latin typeface="+mj-lt"/>
                <a:cs typeface="Segoe UI" pitchFamily="34" charset="-120"/>
              </a:rPr>
              <a:t> (Entra + Defender + Purview)</a:t>
            </a:r>
          </a:p>
          <a:p>
            <a:pPr marL="171450" indent="-171450">
              <a:spcAft>
                <a:spcPts val="400"/>
              </a:spcAft>
              <a:buFont typeface="Arial" panose="020B0604020202020204" pitchFamily="34" charset="0"/>
              <a:buChar char="•"/>
            </a:pPr>
            <a:r>
              <a:rPr lang="en-US" sz="1400" kern="0">
                <a:latin typeface="+mj-lt"/>
                <a:cs typeface="Segoe UI" pitchFamily="34" charset="-120"/>
              </a:rPr>
              <a:t>Fast-growing or low-value → </a:t>
            </a:r>
            <a:r>
              <a:rPr lang="en-US" sz="1400" kern="0">
                <a:latin typeface="Segoe Sans Display Semibold" pitchFamily="2" charset="0"/>
                <a:cs typeface="Segoe Sans Display Semibold" pitchFamily="2" charset="0"/>
              </a:rPr>
              <a:t>Govern</a:t>
            </a:r>
            <a:r>
              <a:rPr lang="en-US" sz="1400" kern="0">
                <a:latin typeface="+mj-lt"/>
                <a:cs typeface="Segoe UI" pitchFamily="34" charset="-120"/>
              </a:rPr>
              <a:t> (Viva Insights + Copilot Credits + BDM)</a:t>
            </a:r>
          </a:p>
        </p:txBody>
      </p:sp>
    </p:spTree>
    <p:extLst>
      <p:ext uri="{BB962C8B-B14F-4D97-AF65-F5344CB8AC3E}">
        <p14:creationId xmlns:p14="http://schemas.microsoft.com/office/powerpoint/2010/main" val="126208356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912EF4-5D89-3C1D-004C-8AA2869889CC}"/>
              </a:ext>
            </a:extLst>
          </p:cNvPr>
          <p:cNvPicPr>
            <a:picLocks noChangeAspect="1"/>
          </p:cNvPicPr>
          <p:nvPr/>
        </p:nvPicPr>
        <p:blipFill>
          <a:blip r:embed="rId3"/>
          <a:srcRect l="6581" t="8829" r="49999" b="42081"/>
          <a:stretch>
            <a:fillRect/>
          </a:stretch>
        </p:blipFill>
        <p:spPr>
          <a:xfrm flipV="1">
            <a:off x="10726057" y="0"/>
            <a:ext cx="1465944" cy="1657307"/>
          </a:xfrm>
          <a:custGeom>
            <a:avLst/>
            <a:gdLst>
              <a:gd name="csX0" fmla="*/ 0 w 1753647"/>
              <a:gd name="csY0" fmla="*/ 1982566 h 1982566"/>
              <a:gd name="csX1" fmla="*/ 1753647 w 1753647"/>
              <a:gd name="csY1" fmla="*/ 1982566 h 1982566"/>
              <a:gd name="csX2" fmla="*/ 1753647 w 1753647"/>
              <a:gd name="csY2" fmla="*/ 0 h 1982566"/>
              <a:gd name="csX3" fmla="*/ 0 w 1753647"/>
              <a:gd name="csY3" fmla="*/ 0 h 1982566"/>
            </a:gdLst>
            <a:ahLst/>
            <a:cxnLst>
              <a:cxn ang="0">
                <a:pos x="csX0" y="csY0"/>
              </a:cxn>
              <a:cxn ang="0">
                <a:pos x="csX1" y="csY1"/>
              </a:cxn>
              <a:cxn ang="0">
                <a:pos x="csX2" y="csY2"/>
              </a:cxn>
              <a:cxn ang="0">
                <a:pos x="csX3" y="csY3"/>
              </a:cxn>
            </a:cxnLst>
            <a:rect l="l" t="t" r="r" b="b"/>
            <a:pathLst>
              <a:path w="1753647" h="1982566">
                <a:moveTo>
                  <a:pt x="0" y="1982566"/>
                </a:moveTo>
                <a:lnTo>
                  <a:pt x="1753647" y="1982566"/>
                </a:lnTo>
                <a:lnTo>
                  <a:pt x="1753647" y="0"/>
                </a:lnTo>
                <a:lnTo>
                  <a:pt x="0" y="0"/>
                </a:lnTo>
                <a:close/>
              </a:path>
            </a:pathLst>
          </a:custGeom>
        </p:spPr>
      </p:pic>
      <p:sp>
        <p:nvSpPr>
          <p:cNvPr id="124" name="Title 123">
            <a:extLst>
              <a:ext uri="{FF2B5EF4-FFF2-40B4-BE49-F238E27FC236}">
                <a16:creationId xmlns:a16="http://schemas.microsoft.com/office/drawing/2014/main" id="{0D9E707D-E9BA-A934-406C-E06939BF95CF}"/>
              </a:ext>
            </a:extLst>
          </p:cNvPr>
          <p:cNvSpPr>
            <a:spLocks noGrp="1"/>
          </p:cNvSpPr>
          <p:nvPr>
            <p:ph type="title"/>
          </p:nvPr>
        </p:nvSpPr>
        <p:spPr>
          <a:xfrm>
            <a:off x="588263" y="457200"/>
            <a:ext cx="11018520" cy="492443"/>
          </a:xfrm>
        </p:spPr>
        <p:txBody>
          <a:bodyPr/>
          <a:lstStyle/>
          <a:p>
            <a:r>
              <a:rPr lang="en-US">
                <a:solidFill>
                  <a:schemeClr val="accent3">
                    <a:lumMod val="75000"/>
                  </a:schemeClr>
                </a:solidFill>
              </a:rPr>
              <a:t>(M3) Monitor: </a:t>
            </a:r>
            <a:r>
              <a:rPr lang="en-US"/>
              <a:t>Refresh and triage unmanaged agents</a:t>
            </a:r>
          </a:p>
        </p:txBody>
      </p:sp>
      <p:sp>
        <p:nvSpPr>
          <p:cNvPr id="125" name="Text Placeholder 124">
            <a:extLst>
              <a:ext uri="{FF2B5EF4-FFF2-40B4-BE49-F238E27FC236}">
                <a16:creationId xmlns:a16="http://schemas.microsoft.com/office/drawing/2014/main" id="{02E4F451-F9FF-FC32-D096-B0F6402CF251}"/>
              </a:ext>
            </a:extLst>
          </p:cNvPr>
          <p:cNvSpPr>
            <a:spLocks noGrp="1"/>
          </p:cNvSpPr>
          <p:nvPr>
            <p:ph type="body" sz="quarter" idx="11"/>
          </p:nvPr>
        </p:nvSpPr>
        <p:spPr>
          <a:xfrm>
            <a:off x="584200" y="292100"/>
            <a:ext cx="11018838" cy="153888"/>
          </a:xfrm>
        </p:spPr>
        <p:txBody>
          <a:bodyPr/>
          <a:lstStyle/>
          <a:p>
            <a:r>
              <a:rPr lang="en-US"/>
              <a:t>PART 3 · HOW TO RUN THE AGENT OBSERVABILITY PROCESS</a:t>
            </a:r>
          </a:p>
        </p:txBody>
      </p:sp>
      <p:sp>
        <p:nvSpPr>
          <p:cNvPr id="129" name="Rectangle 128">
            <a:extLst>
              <a:ext uri="{FF2B5EF4-FFF2-40B4-BE49-F238E27FC236}">
                <a16:creationId xmlns:a16="http://schemas.microsoft.com/office/drawing/2014/main" id="{EAF9B60F-3BD0-53C5-27AD-EDB89BB8B074}"/>
              </a:ext>
            </a:extLst>
          </p:cNvPr>
          <p:cNvSpPr/>
          <p:nvPr/>
        </p:nvSpPr>
        <p:spPr bwMode="auto">
          <a:xfrm>
            <a:off x="588263" y="1143218"/>
            <a:ext cx="11001757" cy="9848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lang="en-US" sz="1600" i="1">
                <a:solidFill>
                  <a:schemeClr val="accent1"/>
                </a:solidFill>
                <a:latin typeface="+mj-lt"/>
              </a:rPr>
              <a:t>Monitor for unmanaged agents outside of your set schedule. </a:t>
            </a:r>
            <a:r>
              <a:rPr lang="en-US" sz="1600" i="1">
                <a:solidFill>
                  <a:schemeClr val="tx1"/>
                </a:solidFill>
              </a:rPr>
              <a:t>If you set a schedule when you connected the platform, the count on the All agents page is only as current as the last scheduled import — daily or weekly, whichever you chose. Refresh by hand when you don’t want to wait: Right after connecting a platform, during a weekly sweep, or while you’re working an active issue. Then check what surfaced, open each agent to see what it is and what it can reach, and decide what to do.</a:t>
            </a:r>
          </a:p>
        </p:txBody>
      </p:sp>
      <p:sp>
        <p:nvSpPr>
          <p:cNvPr id="131" name="Rectangle: Rounded Corners 130">
            <a:extLst>
              <a:ext uri="{FF2B5EF4-FFF2-40B4-BE49-F238E27FC236}">
                <a16:creationId xmlns:a16="http://schemas.microsoft.com/office/drawing/2014/main" id="{3815C9F2-B442-82FB-A7FB-C7DFB4BA9E83}"/>
              </a:ext>
              <a:ext uri="{C183D7F6-B498-43B3-948B-1728B52AA6E4}">
                <adec:decorative xmlns:adec="http://schemas.microsoft.com/office/drawing/2017/decorative" val="1"/>
              </a:ext>
            </a:extLst>
          </p:cNvPr>
          <p:cNvSpPr>
            <a:spLocks/>
          </p:cNvSpPr>
          <p:nvPr/>
        </p:nvSpPr>
        <p:spPr>
          <a:xfrm>
            <a:off x="588263" y="2606447"/>
            <a:ext cx="3513697" cy="3308995"/>
          </a:xfrm>
          <a:prstGeom prst="roundRect">
            <a:avLst>
              <a:gd name="adj" fmla="val 3569"/>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33" name="Rectangle: Rounded Corners 132">
            <a:extLst>
              <a:ext uri="{FF2B5EF4-FFF2-40B4-BE49-F238E27FC236}">
                <a16:creationId xmlns:a16="http://schemas.microsoft.com/office/drawing/2014/main" id="{5BB81341-1E70-ECC9-527E-E86ACAA118EF}"/>
              </a:ext>
              <a:ext uri="{C183D7F6-B498-43B3-948B-1728B52AA6E4}">
                <adec:decorative xmlns:adec="http://schemas.microsoft.com/office/drawing/2017/decorative" val="1"/>
              </a:ext>
            </a:extLst>
          </p:cNvPr>
          <p:cNvSpPr>
            <a:spLocks/>
          </p:cNvSpPr>
          <p:nvPr/>
        </p:nvSpPr>
        <p:spPr>
          <a:xfrm>
            <a:off x="4332293" y="2606447"/>
            <a:ext cx="3513697" cy="3308995"/>
          </a:xfrm>
          <a:prstGeom prst="roundRect">
            <a:avLst>
              <a:gd name="adj" fmla="val 3569"/>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35" name="Rectangle: Rounded Corners 134">
            <a:extLst>
              <a:ext uri="{FF2B5EF4-FFF2-40B4-BE49-F238E27FC236}">
                <a16:creationId xmlns:a16="http://schemas.microsoft.com/office/drawing/2014/main" id="{1969BE97-E1B9-E279-AB0A-CD41A001C40A}"/>
              </a:ext>
              <a:ext uri="{C183D7F6-B498-43B3-948B-1728B52AA6E4}">
                <adec:decorative xmlns:adec="http://schemas.microsoft.com/office/drawing/2017/decorative" val="1"/>
              </a:ext>
            </a:extLst>
          </p:cNvPr>
          <p:cNvSpPr>
            <a:spLocks/>
          </p:cNvSpPr>
          <p:nvPr/>
        </p:nvSpPr>
        <p:spPr>
          <a:xfrm>
            <a:off x="8076323" y="2606447"/>
            <a:ext cx="3513697" cy="3308995"/>
          </a:xfrm>
          <a:prstGeom prst="roundRect">
            <a:avLst>
              <a:gd name="adj" fmla="val 3569"/>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43" name="Text 111">
            <a:extLst>
              <a:ext uri="{FF2B5EF4-FFF2-40B4-BE49-F238E27FC236}">
                <a16:creationId xmlns:a16="http://schemas.microsoft.com/office/drawing/2014/main" id="{7FEF3033-D002-FFCA-FE1A-D7C051066477}"/>
              </a:ext>
            </a:extLst>
          </p:cNvPr>
          <p:cNvSpPr/>
          <p:nvPr/>
        </p:nvSpPr>
        <p:spPr>
          <a:xfrm>
            <a:off x="662177" y="5198395"/>
            <a:ext cx="3365868" cy="553998"/>
          </a:xfrm>
          <a:prstGeom prst="rect">
            <a:avLst/>
          </a:prstGeom>
          <a:noFill/>
          <a:ln/>
        </p:spPr>
        <p:txBody>
          <a:bodyPr wrap="square" lIns="0" tIns="0" rIns="0" bIns="0" rtlCol="0" anchor="t">
            <a:spAutoFit/>
          </a:bodyPr>
          <a:lstStyle/>
          <a:p>
            <a:pPr marL="0" indent="0">
              <a:buNone/>
            </a:pPr>
            <a:r>
              <a:rPr lang="en-US" sz="1200">
                <a:solidFill>
                  <a:schemeClr val="accent1"/>
                </a:solidFill>
                <a:latin typeface="+mj-lt"/>
                <a:ea typeface="Segoe UI" pitchFamily="34" charset="-122"/>
                <a:cs typeface="Segoe UI" pitchFamily="34" charset="-120"/>
              </a:rPr>
              <a:t>Refresh the registry sync </a:t>
            </a:r>
            <a:r>
              <a:rPr lang="en-US" sz="1200">
                <a:cs typeface="Segoe UI" pitchFamily="34" charset="-120"/>
              </a:rPr>
              <a:t>— the count reflects the last scheduled import. Refresh manually when you need the current picture now.</a:t>
            </a:r>
          </a:p>
        </p:txBody>
      </p:sp>
      <p:sp>
        <p:nvSpPr>
          <p:cNvPr id="145" name="Text 112">
            <a:extLst>
              <a:ext uri="{FF2B5EF4-FFF2-40B4-BE49-F238E27FC236}">
                <a16:creationId xmlns:a16="http://schemas.microsoft.com/office/drawing/2014/main" id="{D827581F-C3BB-BE4B-1D1E-A269111A2C7B}"/>
              </a:ext>
            </a:extLst>
          </p:cNvPr>
          <p:cNvSpPr/>
          <p:nvPr/>
        </p:nvSpPr>
        <p:spPr>
          <a:xfrm>
            <a:off x="4406209" y="5198395"/>
            <a:ext cx="3365868" cy="369332"/>
          </a:xfrm>
          <a:prstGeom prst="rect">
            <a:avLst/>
          </a:prstGeom>
          <a:noFill/>
          <a:ln/>
        </p:spPr>
        <p:txBody>
          <a:bodyPr wrap="square" lIns="0" tIns="0" rIns="0" bIns="0" rtlCol="0" anchor="t">
            <a:spAutoFit/>
          </a:bodyPr>
          <a:lstStyle/>
          <a:p>
            <a:pPr marL="0" indent="0">
              <a:buNone/>
            </a:pPr>
            <a:r>
              <a:rPr lang="en-US" sz="1200">
                <a:solidFill>
                  <a:schemeClr val="accent1"/>
                </a:solidFill>
                <a:latin typeface="+mj-lt"/>
                <a:cs typeface="Segoe UI" pitchFamily="34" charset="-120"/>
              </a:rPr>
              <a:t>Check the Unmanaged bucket </a:t>
            </a:r>
            <a:r>
              <a:rPr lang="en-US" sz="1200">
                <a:cs typeface="Segoe UI" pitchFamily="34" charset="-120"/>
              </a:rPr>
              <a:t>— see which new agents surfaced (here, 3 on Amazon Bedrock).</a:t>
            </a:r>
          </a:p>
        </p:txBody>
      </p:sp>
      <p:sp>
        <p:nvSpPr>
          <p:cNvPr id="147" name="Text 113">
            <a:extLst>
              <a:ext uri="{FF2B5EF4-FFF2-40B4-BE49-F238E27FC236}">
                <a16:creationId xmlns:a16="http://schemas.microsoft.com/office/drawing/2014/main" id="{2CF0F267-CEAB-B53A-5AB4-37C5D74CE704}"/>
              </a:ext>
            </a:extLst>
          </p:cNvPr>
          <p:cNvSpPr/>
          <p:nvPr/>
        </p:nvSpPr>
        <p:spPr>
          <a:xfrm>
            <a:off x="8150238" y="5198395"/>
            <a:ext cx="3365868" cy="369332"/>
          </a:xfrm>
          <a:prstGeom prst="rect">
            <a:avLst/>
          </a:prstGeom>
          <a:noFill/>
          <a:ln/>
        </p:spPr>
        <p:txBody>
          <a:bodyPr wrap="square" lIns="0" tIns="0" rIns="0" bIns="0" rtlCol="0" anchor="t">
            <a:spAutoFit/>
          </a:bodyPr>
          <a:lstStyle/>
          <a:p>
            <a:r>
              <a:rPr lang="en-US" sz="1200">
                <a:solidFill>
                  <a:schemeClr val="accent1"/>
                </a:solidFill>
                <a:latin typeface="+mj-lt"/>
                <a:cs typeface="Segoe UI" pitchFamily="34" charset="-120"/>
              </a:rPr>
              <a:t>Inspect and act </a:t>
            </a:r>
            <a:r>
              <a:rPr lang="en-US" sz="1200">
                <a:cs typeface="Segoe UI" pitchFamily="34" charset="-120"/>
              </a:rPr>
              <a:t>— open each agent and decide to bring it under management, or investigate further.</a:t>
            </a:r>
          </a:p>
        </p:txBody>
      </p:sp>
      <p:sp>
        <p:nvSpPr>
          <p:cNvPr id="149" name="Freeform: Shape 148">
            <a:extLst>
              <a:ext uri="{FF2B5EF4-FFF2-40B4-BE49-F238E27FC236}">
                <a16:creationId xmlns:a16="http://schemas.microsoft.com/office/drawing/2014/main" id="{3FA13679-F918-037C-2F22-05DADDF860BE}"/>
              </a:ext>
            </a:extLst>
          </p:cNvPr>
          <p:cNvSpPr/>
          <p:nvPr/>
        </p:nvSpPr>
        <p:spPr>
          <a:xfrm>
            <a:off x="4080811" y="4162241"/>
            <a:ext cx="272630" cy="272630"/>
          </a:xfrm>
          <a:custGeom>
            <a:avLst/>
            <a:gdLst>
              <a:gd name="connsiteX0" fmla="*/ 580644 w 580643"/>
              <a:gd name="connsiteY0" fmla="*/ 290322 h 580643"/>
              <a:gd name="connsiteX1" fmla="*/ 290322 w 580643"/>
              <a:gd name="connsiteY1" fmla="*/ 580644 h 580643"/>
              <a:gd name="connsiteX2" fmla="*/ 0 w 580643"/>
              <a:gd name="connsiteY2" fmla="*/ 290322 h 580643"/>
              <a:gd name="connsiteX3" fmla="*/ 290322 w 580643"/>
              <a:gd name="connsiteY3" fmla="*/ 0 h 580643"/>
              <a:gd name="connsiteX4" fmla="*/ 580644 w 580643"/>
              <a:gd name="connsiteY4" fmla="*/ 290322 h 580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43" h="580643">
                <a:moveTo>
                  <a:pt x="580644" y="290322"/>
                </a:moveTo>
                <a:cubicBezTo>
                  <a:pt x="580644" y="450662"/>
                  <a:pt x="450662" y="580644"/>
                  <a:pt x="290322" y="580644"/>
                </a:cubicBezTo>
                <a:cubicBezTo>
                  <a:pt x="129982" y="580644"/>
                  <a:pt x="0" y="450662"/>
                  <a:pt x="0" y="290322"/>
                </a:cubicBezTo>
                <a:cubicBezTo>
                  <a:pt x="0" y="129982"/>
                  <a:pt x="129982" y="0"/>
                  <a:pt x="290322" y="0"/>
                </a:cubicBezTo>
                <a:cubicBezTo>
                  <a:pt x="450662" y="0"/>
                  <a:pt x="580644" y="129982"/>
                  <a:pt x="580644" y="290322"/>
                </a:cubicBezTo>
                <a:close/>
              </a:path>
            </a:pathLst>
          </a:custGeom>
          <a:solidFill>
            <a:schemeClr val="bg1"/>
          </a:solidFill>
          <a:ln w="19050" cap="flat">
            <a:solidFill>
              <a:schemeClr val="tx1">
                <a:alpha val="25000"/>
              </a:schemeClr>
            </a:solidFill>
            <a:prstDash val="solid"/>
            <a:miter/>
          </a:ln>
          <a:effectLst/>
        </p:spPr>
        <p:txBody>
          <a:bodyPr rtlCol="0" anchor="ctr"/>
          <a:lstStyle/>
          <a:p>
            <a:pPr marL="0" marR="0" lvl="0" indent="0" algn="ctr" defTabSz="914400" eaLnBrk="1" fontAlgn="auto" latinLnBrk="0" hangingPunct="1">
              <a:spcBef>
                <a:spcPts val="0"/>
              </a:spcBef>
              <a:spcAft>
                <a:spcPts val="0"/>
              </a:spcAft>
              <a:buClrTx/>
              <a:buSzTx/>
              <a:buFontTx/>
              <a:buNone/>
              <a:tabLst/>
              <a:defRPr/>
            </a:pPr>
            <a:r>
              <a:rPr kumimoji="0" lang="en-US" sz="1100" b="0" i="0" u="none" strike="noStrike" kern="0" cap="none" normalizeH="0" baseline="0" noProof="0">
                <a:ln>
                  <a:noFill/>
                </a:ln>
                <a:solidFill>
                  <a:srgbClr val="000000"/>
                </a:solidFill>
                <a:effectLst/>
                <a:uLnTx/>
                <a:uFillTx/>
                <a:ea typeface="+mn-lt"/>
                <a:cs typeface="+mn-lt"/>
                <a:sym typeface="Wingdings" panose="05000000000000000000" pitchFamily="2" charset="2"/>
              </a:rPr>
              <a:t></a:t>
            </a:r>
            <a:endParaRPr kumimoji="0" lang="en-US" sz="1100" b="0" i="0" u="none" strike="noStrike" kern="0" cap="none" normalizeH="0" baseline="0" noProof="0">
              <a:ln>
                <a:noFill/>
              </a:ln>
              <a:solidFill>
                <a:srgbClr val="000000"/>
              </a:solidFill>
              <a:effectLst/>
              <a:uLnTx/>
              <a:uFillTx/>
              <a:ea typeface="+mn-lt"/>
              <a:cs typeface="+mn-lt"/>
              <a:sym typeface="+mn-lt"/>
            </a:endParaRPr>
          </a:p>
        </p:txBody>
      </p:sp>
      <p:sp>
        <p:nvSpPr>
          <p:cNvPr id="151" name="Freeform: Shape 150">
            <a:extLst>
              <a:ext uri="{FF2B5EF4-FFF2-40B4-BE49-F238E27FC236}">
                <a16:creationId xmlns:a16="http://schemas.microsoft.com/office/drawing/2014/main" id="{64F20167-772E-57CF-18A9-87E2EDAA49B7}"/>
              </a:ext>
            </a:extLst>
          </p:cNvPr>
          <p:cNvSpPr/>
          <p:nvPr/>
        </p:nvSpPr>
        <p:spPr>
          <a:xfrm>
            <a:off x="7824841" y="4162241"/>
            <a:ext cx="272630" cy="272630"/>
          </a:xfrm>
          <a:custGeom>
            <a:avLst/>
            <a:gdLst>
              <a:gd name="connsiteX0" fmla="*/ 580644 w 580643"/>
              <a:gd name="connsiteY0" fmla="*/ 290322 h 580643"/>
              <a:gd name="connsiteX1" fmla="*/ 290322 w 580643"/>
              <a:gd name="connsiteY1" fmla="*/ 580644 h 580643"/>
              <a:gd name="connsiteX2" fmla="*/ 0 w 580643"/>
              <a:gd name="connsiteY2" fmla="*/ 290322 h 580643"/>
              <a:gd name="connsiteX3" fmla="*/ 290322 w 580643"/>
              <a:gd name="connsiteY3" fmla="*/ 0 h 580643"/>
              <a:gd name="connsiteX4" fmla="*/ 580644 w 580643"/>
              <a:gd name="connsiteY4" fmla="*/ 290322 h 580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43" h="580643">
                <a:moveTo>
                  <a:pt x="580644" y="290322"/>
                </a:moveTo>
                <a:cubicBezTo>
                  <a:pt x="580644" y="450662"/>
                  <a:pt x="450662" y="580644"/>
                  <a:pt x="290322" y="580644"/>
                </a:cubicBezTo>
                <a:cubicBezTo>
                  <a:pt x="129982" y="580644"/>
                  <a:pt x="0" y="450662"/>
                  <a:pt x="0" y="290322"/>
                </a:cubicBezTo>
                <a:cubicBezTo>
                  <a:pt x="0" y="129982"/>
                  <a:pt x="129982" y="0"/>
                  <a:pt x="290322" y="0"/>
                </a:cubicBezTo>
                <a:cubicBezTo>
                  <a:pt x="450662" y="0"/>
                  <a:pt x="580644" y="129982"/>
                  <a:pt x="580644" y="290322"/>
                </a:cubicBezTo>
                <a:close/>
              </a:path>
            </a:pathLst>
          </a:custGeom>
          <a:solidFill>
            <a:schemeClr val="bg1"/>
          </a:solidFill>
          <a:ln w="19050" cap="flat">
            <a:solidFill>
              <a:schemeClr val="tx1">
                <a:alpha val="25000"/>
              </a:schemeClr>
            </a:solidFill>
            <a:prstDash val="solid"/>
            <a:miter/>
          </a:ln>
          <a:effectLst/>
        </p:spPr>
        <p:txBody>
          <a:bodyPr rtlCol="0" anchor="ctr"/>
          <a:lstStyle/>
          <a:p>
            <a:pPr marL="0" marR="0" lvl="0" indent="0" algn="ctr" defTabSz="914400" eaLnBrk="1" fontAlgn="auto" latinLnBrk="0" hangingPunct="1">
              <a:spcBef>
                <a:spcPts val="0"/>
              </a:spcBef>
              <a:spcAft>
                <a:spcPts val="0"/>
              </a:spcAft>
              <a:buClrTx/>
              <a:buSzTx/>
              <a:buFontTx/>
              <a:buNone/>
              <a:tabLst/>
              <a:defRPr/>
            </a:pPr>
            <a:r>
              <a:rPr kumimoji="0" lang="en-US" sz="1100" b="0" i="0" u="none" strike="noStrike" kern="0" cap="none" normalizeH="0" baseline="0" noProof="0">
                <a:ln>
                  <a:noFill/>
                </a:ln>
                <a:solidFill>
                  <a:srgbClr val="000000"/>
                </a:solidFill>
                <a:effectLst/>
                <a:uLnTx/>
                <a:uFillTx/>
                <a:ea typeface="+mn-lt"/>
                <a:cs typeface="+mn-lt"/>
                <a:sym typeface="Wingdings" panose="05000000000000000000" pitchFamily="2" charset="2"/>
              </a:rPr>
              <a:t></a:t>
            </a:r>
            <a:endParaRPr kumimoji="0" lang="en-US" sz="1100" b="0" i="0" u="none" strike="noStrike" kern="0" cap="none" normalizeH="0" baseline="0" noProof="0">
              <a:ln>
                <a:noFill/>
              </a:ln>
              <a:solidFill>
                <a:srgbClr val="000000"/>
              </a:solidFill>
              <a:effectLst/>
              <a:uLnTx/>
              <a:uFillTx/>
              <a:ea typeface="+mn-lt"/>
              <a:cs typeface="+mn-lt"/>
              <a:sym typeface="+mn-lt"/>
            </a:endParaRPr>
          </a:p>
        </p:txBody>
      </p:sp>
      <p:sp>
        <p:nvSpPr>
          <p:cNvPr id="153" name="Rectangle: Top Corners Rounded 152">
            <a:extLst>
              <a:ext uri="{FF2B5EF4-FFF2-40B4-BE49-F238E27FC236}">
                <a16:creationId xmlns:a16="http://schemas.microsoft.com/office/drawing/2014/main" id="{39269D97-2296-80FC-19CB-BB999A6932DC}"/>
              </a:ext>
            </a:extLst>
          </p:cNvPr>
          <p:cNvSpPr/>
          <p:nvPr/>
        </p:nvSpPr>
        <p:spPr bwMode="auto">
          <a:xfrm>
            <a:off x="749808" y="2339340"/>
            <a:ext cx="380579" cy="259962"/>
          </a:xfrm>
          <a:prstGeom prst="round2SameRect">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1400">
                <a:solidFill>
                  <a:schemeClr val="tx1"/>
                </a:solidFill>
                <a:latin typeface="+mj-lt"/>
                <a:ea typeface="Segoe UI" pitchFamily="34" charset="0"/>
                <a:cs typeface="Segoe Sans Display Semibold" pitchFamily="2" charset="0"/>
              </a:rPr>
              <a:t>01</a:t>
            </a:r>
            <a:endParaRPr lang="en-IN" sz="1400">
              <a:solidFill>
                <a:schemeClr val="tx1"/>
              </a:solidFill>
              <a:latin typeface="+mj-lt"/>
              <a:ea typeface="Segoe UI" pitchFamily="34" charset="0"/>
              <a:cs typeface="Segoe Sans Display Semibold" pitchFamily="2" charset="0"/>
            </a:endParaRPr>
          </a:p>
        </p:txBody>
      </p:sp>
      <p:sp>
        <p:nvSpPr>
          <p:cNvPr id="155" name="Rectangle: Top Corners Rounded 154">
            <a:extLst>
              <a:ext uri="{FF2B5EF4-FFF2-40B4-BE49-F238E27FC236}">
                <a16:creationId xmlns:a16="http://schemas.microsoft.com/office/drawing/2014/main" id="{6F86E278-6082-6A75-2575-3B8FAF8D6601}"/>
              </a:ext>
            </a:extLst>
          </p:cNvPr>
          <p:cNvSpPr/>
          <p:nvPr/>
        </p:nvSpPr>
        <p:spPr bwMode="auto">
          <a:xfrm>
            <a:off x="4493840" y="2339340"/>
            <a:ext cx="380579" cy="259962"/>
          </a:xfrm>
          <a:prstGeom prst="round2SameRect">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1400">
                <a:solidFill>
                  <a:schemeClr val="tx1"/>
                </a:solidFill>
                <a:latin typeface="+mj-lt"/>
                <a:ea typeface="Segoe UI" pitchFamily="34" charset="0"/>
                <a:cs typeface="Segoe Sans Display Semibold" pitchFamily="2" charset="0"/>
              </a:rPr>
              <a:t>02</a:t>
            </a:r>
            <a:endParaRPr lang="en-IN" sz="1400">
              <a:solidFill>
                <a:schemeClr val="tx1"/>
              </a:solidFill>
              <a:latin typeface="+mj-lt"/>
              <a:ea typeface="Segoe UI" pitchFamily="34" charset="0"/>
              <a:cs typeface="Segoe Sans Display Semibold" pitchFamily="2" charset="0"/>
            </a:endParaRPr>
          </a:p>
        </p:txBody>
      </p:sp>
      <p:sp>
        <p:nvSpPr>
          <p:cNvPr id="157" name="Rectangle: Top Corners Rounded 156">
            <a:extLst>
              <a:ext uri="{FF2B5EF4-FFF2-40B4-BE49-F238E27FC236}">
                <a16:creationId xmlns:a16="http://schemas.microsoft.com/office/drawing/2014/main" id="{A7FB715B-BAAD-9CAB-E95C-5F13C58DA1CB}"/>
              </a:ext>
            </a:extLst>
          </p:cNvPr>
          <p:cNvSpPr/>
          <p:nvPr/>
        </p:nvSpPr>
        <p:spPr bwMode="auto">
          <a:xfrm>
            <a:off x="8237869" y="2339340"/>
            <a:ext cx="380579" cy="259962"/>
          </a:xfrm>
          <a:prstGeom prst="round2SameRect">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1400">
                <a:solidFill>
                  <a:schemeClr val="tx1"/>
                </a:solidFill>
                <a:latin typeface="+mj-lt"/>
                <a:ea typeface="Segoe UI" pitchFamily="34" charset="0"/>
                <a:cs typeface="Segoe Sans Display Semibold" pitchFamily="2" charset="0"/>
              </a:rPr>
              <a:t>03</a:t>
            </a:r>
            <a:endParaRPr lang="en-IN" sz="1400">
              <a:solidFill>
                <a:schemeClr val="tx1"/>
              </a:solidFill>
              <a:latin typeface="+mj-lt"/>
              <a:ea typeface="Segoe UI" pitchFamily="34" charset="0"/>
              <a:cs typeface="Segoe Sans Display Semibold" pitchFamily="2" charset="0"/>
            </a:endParaRPr>
          </a:p>
        </p:txBody>
      </p:sp>
      <p:sp>
        <p:nvSpPr>
          <p:cNvPr id="159" name="TextBox 158">
            <a:extLst>
              <a:ext uri="{FF2B5EF4-FFF2-40B4-BE49-F238E27FC236}">
                <a16:creationId xmlns:a16="http://schemas.microsoft.com/office/drawing/2014/main" id="{2EEE16CC-1546-27BD-2D5D-8660BFCCFC69}"/>
              </a:ext>
            </a:extLst>
          </p:cNvPr>
          <p:cNvSpPr txBox="1"/>
          <p:nvPr/>
        </p:nvSpPr>
        <p:spPr>
          <a:xfrm>
            <a:off x="588262" y="6407446"/>
            <a:ext cx="5774437" cy="123111"/>
          </a:xfrm>
          <a:prstGeom prst="rect">
            <a:avLst/>
          </a:prstGeom>
          <a:noFill/>
        </p:spPr>
        <p:txBody>
          <a:bodyPr wrap="square" lIns="0" tIns="0" rIns="0" bIns="0" rtlCol="0" anchor="b">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800" b="0" u="none" strike="noStrike" kern="1200" cap="none" normalizeH="0" baseline="0" noProof="0">
                <a:ln>
                  <a:noFill/>
                </a:ln>
                <a:solidFill>
                  <a:schemeClr val="tx2"/>
                </a:solidFill>
                <a:effectLst/>
                <a:uLnTx/>
                <a:uFillTx/>
                <a:ea typeface="+mn-ea"/>
                <a:cs typeface="Segoe UI Light"/>
              </a:rPr>
              <a:t>Microsoft · Monitor · Triage · Part 3 · How to run the agent observability process</a:t>
            </a:r>
          </a:p>
        </p:txBody>
      </p:sp>
      <p:sp>
        <p:nvSpPr>
          <p:cNvPr id="166" name="Text 159">
            <a:extLst>
              <a:ext uri="{FF2B5EF4-FFF2-40B4-BE49-F238E27FC236}">
                <a16:creationId xmlns:a16="http://schemas.microsoft.com/office/drawing/2014/main" id="{DDA053EF-D273-BC40-B887-237F60B17A8A}"/>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Monitor · Unmanaged Agents</a:t>
            </a:r>
          </a:p>
        </p:txBody>
      </p:sp>
      <p:pic>
        <p:nvPicPr>
          <p:cNvPr id="173" name="Image 0" descr="working/crop1-refresh.png">
            <a:extLst>
              <a:ext uri="{FF2B5EF4-FFF2-40B4-BE49-F238E27FC236}">
                <a16:creationId xmlns:a16="http://schemas.microsoft.com/office/drawing/2014/main" id="{F3630109-B3A4-D3C5-CE20-FE8C879A149E}"/>
              </a:ext>
            </a:extLst>
          </p:cNvPr>
          <p:cNvPicPr>
            <a:picLocks noChangeAspect="1"/>
          </p:cNvPicPr>
          <p:nvPr/>
        </p:nvPicPr>
        <p:blipFill>
          <a:blip r:embed="rId4"/>
          <a:stretch>
            <a:fillRect/>
          </a:stretch>
        </p:blipFill>
        <p:spPr>
          <a:xfrm>
            <a:off x="662177" y="2679596"/>
            <a:ext cx="3365866" cy="1038916"/>
          </a:xfrm>
          <a:prstGeom prst="roundRect">
            <a:avLst>
              <a:gd name="adj" fmla="val 10138"/>
            </a:avLst>
          </a:prstGeom>
        </p:spPr>
      </p:pic>
      <p:pic>
        <p:nvPicPr>
          <p:cNvPr id="174" name="Image 1" descr="working/crop2-bucket.png">
            <a:extLst>
              <a:ext uri="{FF2B5EF4-FFF2-40B4-BE49-F238E27FC236}">
                <a16:creationId xmlns:a16="http://schemas.microsoft.com/office/drawing/2014/main" id="{F0231F26-A71F-BB30-33A3-875BC7E4E559}"/>
              </a:ext>
            </a:extLst>
          </p:cNvPr>
          <p:cNvPicPr>
            <a:picLocks noChangeAspect="1"/>
          </p:cNvPicPr>
          <p:nvPr/>
        </p:nvPicPr>
        <p:blipFill>
          <a:blip r:embed="rId5"/>
          <a:stretch>
            <a:fillRect/>
          </a:stretch>
        </p:blipFill>
        <p:spPr>
          <a:xfrm>
            <a:off x="4406209" y="2679596"/>
            <a:ext cx="3365868" cy="2387852"/>
          </a:xfrm>
          <a:prstGeom prst="roundRect">
            <a:avLst>
              <a:gd name="adj" fmla="val 4637"/>
            </a:avLst>
          </a:prstGeom>
        </p:spPr>
      </p:pic>
      <p:pic>
        <p:nvPicPr>
          <p:cNvPr id="175" name="Image 2" descr="working/crop3-detail.png">
            <a:extLst>
              <a:ext uri="{FF2B5EF4-FFF2-40B4-BE49-F238E27FC236}">
                <a16:creationId xmlns:a16="http://schemas.microsoft.com/office/drawing/2014/main" id="{96EDFF52-C4E3-C9C7-AE0C-AEE0DC31587E}"/>
              </a:ext>
            </a:extLst>
          </p:cNvPr>
          <p:cNvPicPr>
            <a:picLocks noChangeAspect="1"/>
          </p:cNvPicPr>
          <p:nvPr/>
        </p:nvPicPr>
        <p:blipFill rotWithShape="1">
          <a:blip r:embed="rId6"/>
          <a:srcRect t="3033" b="3033"/>
          <a:stretch>
            <a:fillRect/>
          </a:stretch>
        </p:blipFill>
        <p:spPr>
          <a:xfrm>
            <a:off x="8150237" y="2679596"/>
            <a:ext cx="3365868" cy="2387852"/>
          </a:xfrm>
          <a:prstGeom prst="roundRect">
            <a:avLst>
              <a:gd name="adj" fmla="val 4637"/>
            </a:avLst>
          </a:prstGeom>
        </p:spPr>
      </p:pic>
    </p:spTree>
    <p:extLst>
      <p:ext uri="{BB962C8B-B14F-4D97-AF65-F5344CB8AC3E}">
        <p14:creationId xmlns:p14="http://schemas.microsoft.com/office/powerpoint/2010/main" val="2622366953"/>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name="Slide 1">
    <p:bg>
      <p:bgPr>
        <a:solidFill>
          <a:srgbClr val="091F2C"/>
        </a:solidFill>
        <a:effectLst/>
      </p:bgPr>
    </p:bg>
    <p:spTree>
      <p:nvGrpSpPr>
        <p:cNvPr id="1" name=""/>
        <p:cNvGrpSpPr/>
        <p:nvPr/>
      </p:nvGrpSpPr>
      <p:grpSpPr>
        <a:xfrm>
          <a:off x="0" y="0"/>
          <a:ext cx="0" cy="0"/>
          <a:chOff x="0" y="0"/>
          <a:chExt cx="0" cy="0"/>
        </a:xfrm>
      </p:grpSpPr>
      <p:sp>
        <p:nvSpPr>
          <p:cNvPr id="162" name="Title 161">
            <a:extLst>
              <a:ext uri="{FF2B5EF4-FFF2-40B4-BE49-F238E27FC236}">
                <a16:creationId xmlns:a16="http://schemas.microsoft.com/office/drawing/2014/main" id="{B0D10EC4-9FBD-5831-7CC3-FA1483DFE459}"/>
              </a:ext>
            </a:extLst>
          </p:cNvPr>
          <p:cNvSpPr>
            <a:spLocks noGrp="1"/>
          </p:cNvSpPr>
          <p:nvPr>
            <p:ph type="title"/>
          </p:nvPr>
        </p:nvSpPr>
        <p:spPr/>
        <p:txBody>
          <a:bodyPr/>
          <a:lstStyle/>
          <a:p>
            <a:r>
              <a:rPr lang="en-US"/>
              <a:t>Agent Scenarios</a:t>
            </a:r>
          </a:p>
        </p:txBody>
      </p:sp>
      <p:sp>
        <p:nvSpPr>
          <p:cNvPr id="165" name="Text 156">
            <a:extLst>
              <a:ext uri="{FF2B5EF4-FFF2-40B4-BE49-F238E27FC236}">
                <a16:creationId xmlns:a16="http://schemas.microsoft.com/office/drawing/2014/main" id="{50BAE770-5FD3-8B25-4863-1956B59F3D21}"/>
              </a:ext>
            </a:extLst>
          </p:cNvPr>
          <p:cNvSpPr/>
          <p:nvPr/>
        </p:nvSpPr>
        <p:spPr>
          <a:xfrm>
            <a:off x="2182018" y="4073914"/>
            <a:ext cx="7827963" cy="246221"/>
          </a:xfrm>
          <a:prstGeom prst="rect">
            <a:avLst/>
          </a:prstGeom>
          <a:noFill/>
          <a:ln/>
        </p:spPr>
        <p:txBody>
          <a:bodyPr wrap="square" lIns="182880" tIns="0" rIns="0" bIns="0" rtlCol="0" anchor="ctr">
            <a:spAutoFit/>
          </a:bodyPr>
          <a:lstStyle/>
          <a:p>
            <a:pPr indent="0" algn="ctr">
              <a:buNone/>
            </a:pPr>
            <a:r>
              <a:rPr lang="en-US" sz="1600">
                <a:solidFill>
                  <a:schemeClr val="accent4"/>
                </a:solidFill>
                <a:latin typeface="Segoe Sans Display Semibold" pitchFamily="2" charset="0"/>
                <a:cs typeface="Segoe Sans Display Semibold" pitchFamily="2" charset="0"/>
              </a:rPr>
              <a:t>The agent observability process applied</a:t>
            </a:r>
          </a:p>
        </p:txBody>
      </p:sp>
      <p:sp>
        <p:nvSpPr>
          <p:cNvPr id="167" name="Text 157">
            <a:extLst>
              <a:ext uri="{FF2B5EF4-FFF2-40B4-BE49-F238E27FC236}">
                <a16:creationId xmlns:a16="http://schemas.microsoft.com/office/drawing/2014/main" id="{C28C4454-D5DB-6659-AEEA-E596DE3E9D0F}"/>
              </a:ext>
            </a:extLst>
          </p:cNvPr>
          <p:cNvSpPr/>
          <p:nvPr/>
        </p:nvSpPr>
        <p:spPr>
          <a:xfrm>
            <a:off x="1622444" y="4506489"/>
            <a:ext cx="8947113" cy="430887"/>
          </a:xfrm>
          <a:prstGeom prst="rect">
            <a:avLst/>
          </a:prstGeom>
          <a:noFill/>
          <a:ln/>
        </p:spPr>
        <p:txBody>
          <a:bodyPr wrap="square" lIns="182880" tIns="0" rIns="0" bIns="0" rtlCol="0" anchor="ctr">
            <a:spAutoFit/>
          </a:bodyPr>
          <a:lstStyle/>
          <a:p>
            <a:pPr marL="0" indent="0" algn="ctr">
              <a:buNone/>
            </a:pPr>
            <a:r>
              <a:rPr lang="en-US" sz="1400" i="1">
                <a:solidFill>
                  <a:schemeClr val="bg1"/>
                </a:solidFill>
                <a:ea typeface="Segoe UI" pitchFamily="34" charset="-122"/>
                <a:cs typeface="Segoe UI" pitchFamily="34" charset="-120"/>
              </a:rPr>
              <a:t>Using Agent 365 to tackle three common situations, start to finish — an ownerless agent, an agent drifting beyond its scope, and an agent with a sudden usage spike.</a:t>
            </a:r>
          </a:p>
        </p:txBody>
      </p:sp>
      <p:sp>
        <p:nvSpPr>
          <p:cNvPr id="169" name="Text Placeholder 152">
            <a:extLst>
              <a:ext uri="{FF2B5EF4-FFF2-40B4-BE49-F238E27FC236}">
                <a16:creationId xmlns:a16="http://schemas.microsoft.com/office/drawing/2014/main" id="{1F7107B4-32FA-7186-6EC9-9554DBD91F62}"/>
              </a:ext>
            </a:extLst>
          </p:cNvPr>
          <p:cNvSpPr txBox="1">
            <a:spLocks/>
          </p:cNvSpPr>
          <p:nvPr/>
        </p:nvSpPr>
        <p:spPr>
          <a:xfrm>
            <a:off x="586740" y="257628"/>
            <a:ext cx="11018520" cy="307777"/>
          </a:xfrm>
          <a:prstGeom prst="rect">
            <a:avLst/>
          </a:prstGeom>
        </p:spPr>
        <p:txBody>
          <a:bodyPr lIns="182880" tIns="45720" rIns="91440" bIns="45720">
            <a:spAutoFit/>
          </a:bodyPr>
          <a:lstStyle>
            <a:lvl1pPr marL="0" indent="0" algn="l" defTabSz="914400" rtl="0" eaLnBrk="1" latinLnBrk="0" hangingPunct="1">
              <a:lnSpc>
                <a:spcPct val="90000"/>
              </a:lnSpc>
              <a:spcBef>
                <a:spcPts val="1000"/>
              </a:spcBef>
              <a:buFontTx/>
              <a:buNone/>
              <a:tabLst/>
              <a:defRPr lang="en-US" sz="2800" kern="1200" spc="0" baseline="0" smtClean="0">
                <a:solidFill>
                  <a:srgbClr val="3C3C3C"/>
                </a:solidFill>
                <a:latin typeface="+mn-lt"/>
                <a:ea typeface="+mn-ea"/>
                <a:cs typeface="Segoe Sans Display" pitchFamily="2" charset="0"/>
              </a:defRPr>
            </a:lvl1pPr>
            <a:lvl2pPr marL="238125" indent="-238125" algn="l" defTabSz="914400" rtl="0" eaLnBrk="1" latinLnBrk="0" hangingPunct="1">
              <a:lnSpc>
                <a:spcPct val="90000"/>
              </a:lnSpc>
              <a:spcBef>
                <a:spcPts val="500"/>
              </a:spcBef>
              <a:buFont typeface="Arial" panose="020B0604020202020204" pitchFamily="34" charset="0"/>
              <a:buChar char="•"/>
              <a:tabLst/>
              <a:defRPr lang="en-US" sz="2000" kern="1200" spc="0" baseline="0" smtClean="0">
                <a:solidFill>
                  <a:srgbClr val="3C3C3C"/>
                </a:solidFill>
                <a:latin typeface="+mn-lt"/>
                <a:ea typeface="+mn-ea"/>
                <a:cs typeface="Segoe Sans Display" pitchFamily="2" charset="0"/>
              </a:defRPr>
            </a:lvl2pPr>
            <a:lvl3pPr marL="490538" indent="-231775" algn="l" defTabSz="914400" rtl="0" eaLnBrk="1" latinLnBrk="0" hangingPunct="1">
              <a:lnSpc>
                <a:spcPct val="90000"/>
              </a:lnSpc>
              <a:spcBef>
                <a:spcPts val="500"/>
              </a:spcBef>
              <a:buFont typeface="Arial" panose="020B0604020202020204" pitchFamily="34" charset="0"/>
              <a:buChar char="•"/>
              <a:tabLst/>
              <a:defRPr lang="en-US" sz="1600" kern="1200" spc="0" baseline="0" smtClean="0">
                <a:solidFill>
                  <a:srgbClr val="3C3C3C"/>
                </a:solidFill>
                <a:latin typeface="+mn-lt"/>
                <a:ea typeface="+mn-ea"/>
                <a:cs typeface="Segoe Sans Display" pitchFamily="2" charset="0"/>
              </a:defRPr>
            </a:lvl3pPr>
            <a:lvl4pPr marL="757238" indent="-231775" algn="l" defTabSz="914400" rtl="0" eaLnBrk="1" latinLnBrk="0" hangingPunct="1">
              <a:lnSpc>
                <a:spcPct val="90000"/>
              </a:lnSpc>
              <a:spcBef>
                <a:spcPts val="500"/>
              </a:spcBef>
              <a:buFont typeface="Arial" panose="020B0604020202020204" pitchFamily="34" charset="0"/>
              <a:buChar char="•"/>
              <a:tabLst/>
              <a:defRPr lang="en-US" sz="1400" kern="1200" spc="0" baseline="0" smtClean="0">
                <a:solidFill>
                  <a:srgbClr val="3C3C3C"/>
                </a:solidFill>
                <a:latin typeface="+mn-lt"/>
                <a:ea typeface="+mn-ea"/>
                <a:cs typeface="Segoe Sans Display" pitchFamily="2" charset="0"/>
              </a:defRPr>
            </a:lvl4pPr>
            <a:lvl5pPr marL="1023938" indent="-233363" algn="l" defTabSz="914400" rtl="0" eaLnBrk="1" latinLnBrk="0" hangingPunct="1">
              <a:lnSpc>
                <a:spcPct val="90000"/>
              </a:lnSpc>
              <a:spcBef>
                <a:spcPts val="500"/>
              </a:spcBef>
              <a:buFont typeface="Arial" panose="020B0604020202020204" pitchFamily="34" charset="0"/>
              <a:buChar char="•"/>
              <a:tabLst/>
              <a:defRPr lang="en-US" sz="1400" kern="1200" spc="0" baseline="0">
                <a:solidFill>
                  <a:srgbClr val="3C3C3C"/>
                </a:solidFill>
                <a:latin typeface="+mn-lt"/>
                <a:ea typeface="+mn-ea"/>
                <a:cs typeface="Segoe Sans Display"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32742">
              <a:lnSpc>
                <a:spcPct val="100000"/>
              </a:lnSpc>
              <a:spcBef>
                <a:spcPct val="20000"/>
              </a:spcBef>
              <a:buSzPct val="90000"/>
              <a:defRPr/>
            </a:pPr>
            <a:r>
              <a:rPr lang="en-US" sz="1400">
                <a:solidFill>
                  <a:schemeClr val="accent1">
                    <a:lumMod val="20000"/>
                    <a:lumOff val="80000"/>
                  </a:schemeClr>
                </a:solidFill>
                <a:latin typeface="Segoe Sans Display Semibold" pitchFamily="2" charset="0"/>
                <a:cs typeface="Segoe Sans Display Semibold" pitchFamily="2" charset="0"/>
              </a:rPr>
              <a:t>PART 4  ·  AGENT SCENARIOS</a:t>
            </a:r>
          </a:p>
        </p:txBody>
      </p:sp>
      <p:sp>
        <p:nvSpPr>
          <p:cNvPr id="171" name="Text 159">
            <a:extLst>
              <a:ext uri="{FF2B5EF4-FFF2-40B4-BE49-F238E27FC236}">
                <a16:creationId xmlns:a16="http://schemas.microsoft.com/office/drawing/2014/main" id="{F38CFDA8-0131-FF5E-6401-F9D272C4CFD7}"/>
              </a:ext>
            </a:extLst>
          </p:cNvPr>
          <p:cNvSpPr/>
          <p:nvPr/>
        </p:nvSpPr>
        <p:spPr>
          <a:xfrm>
            <a:off x="4617067" y="6172404"/>
            <a:ext cx="2957866" cy="138499"/>
          </a:xfrm>
          <a:prstGeom prst="rect">
            <a:avLst/>
          </a:prstGeom>
          <a:noFill/>
          <a:ln/>
        </p:spPr>
        <p:txBody>
          <a:bodyPr wrap="square" lIns="0" tIns="0" rIns="0" bIns="0" rtlCol="0" anchor="ctr">
            <a:spAutoFit/>
          </a:bodyPr>
          <a:lstStyle/>
          <a:p>
            <a:pPr algn="ctr"/>
            <a:r>
              <a:rPr lang="en-US" sz="900" b="1" kern="0">
                <a:solidFill>
                  <a:schemeClr val="accent1">
                    <a:lumMod val="20000"/>
                    <a:lumOff val="80000"/>
                  </a:schemeClr>
                </a:solidFill>
                <a:latin typeface="+mj-lt"/>
                <a:ea typeface="Segoe UI" pitchFamily="34" charset="-122"/>
                <a:cs typeface="Segoe UI"/>
              </a:rPr>
              <a:t>SCENARIOS</a:t>
            </a:r>
          </a:p>
        </p:txBody>
      </p:sp>
      <p:pic>
        <p:nvPicPr>
          <p:cNvPr id="173" name="Picture 172">
            <a:extLst>
              <a:ext uri="{FF2B5EF4-FFF2-40B4-BE49-F238E27FC236}">
                <a16:creationId xmlns:a16="http://schemas.microsoft.com/office/drawing/2014/main" id="{724B86A2-5821-1558-69CD-626EFEC55300}"/>
              </a:ext>
            </a:extLst>
          </p:cNvPr>
          <p:cNvPicPr>
            <a:picLocks noChangeAspect="1"/>
          </p:cNvPicPr>
          <p:nvPr/>
        </p:nvPicPr>
        <p:blipFill>
          <a:blip r:embed="rId3"/>
          <a:stretch>
            <a:fillRect/>
          </a:stretch>
        </p:blipFill>
        <p:spPr>
          <a:xfrm>
            <a:off x="1171575" y="1538136"/>
            <a:ext cx="9848850" cy="1085306"/>
          </a:xfrm>
          <a:prstGeom prst="rect">
            <a:avLst/>
          </a:prstGeom>
        </p:spPr>
      </p:pic>
    </p:spTree>
    <p:extLst>
      <p:ext uri="{BB962C8B-B14F-4D97-AF65-F5344CB8AC3E}">
        <p14:creationId xmlns:p14="http://schemas.microsoft.com/office/powerpoint/2010/main" val="3045611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0341C9-E603-E911-6905-9643E14A30E1}"/>
              </a:ext>
            </a:extLst>
          </p:cNvPr>
          <p:cNvPicPr>
            <a:picLocks noChangeAspect="1"/>
          </p:cNvPicPr>
          <p:nvPr/>
        </p:nvPicPr>
        <p:blipFill>
          <a:blip r:embed="rId3"/>
          <a:srcRect l="6581" t="8829" r="49999" b="42081"/>
          <a:stretch>
            <a:fillRect/>
          </a:stretch>
        </p:blipFill>
        <p:spPr>
          <a:xfrm flipV="1">
            <a:off x="10726057" y="0"/>
            <a:ext cx="1465944" cy="1657307"/>
          </a:xfrm>
          <a:custGeom>
            <a:avLst/>
            <a:gdLst>
              <a:gd name="csX0" fmla="*/ 0 w 1753647"/>
              <a:gd name="csY0" fmla="*/ 1982566 h 1982566"/>
              <a:gd name="csX1" fmla="*/ 1753647 w 1753647"/>
              <a:gd name="csY1" fmla="*/ 1982566 h 1982566"/>
              <a:gd name="csX2" fmla="*/ 1753647 w 1753647"/>
              <a:gd name="csY2" fmla="*/ 0 h 1982566"/>
              <a:gd name="csX3" fmla="*/ 0 w 1753647"/>
              <a:gd name="csY3" fmla="*/ 0 h 1982566"/>
            </a:gdLst>
            <a:ahLst/>
            <a:cxnLst>
              <a:cxn ang="0">
                <a:pos x="csX0" y="csY0"/>
              </a:cxn>
              <a:cxn ang="0">
                <a:pos x="csX1" y="csY1"/>
              </a:cxn>
              <a:cxn ang="0">
                <a:pos x="csX2" y="csY2"/>
              </a:cxn>
              <a:cxn ang="0">
                <a:pos x="csX3" y="csY3"/>
              </a:cxn>
            </a:cxnLst>
            <a:rect l="l" t="t" r="r" b="b"/>
            <a:pathLst>
              <a:path w="1753647" h="1982566">
                <a:moveTo>
                  <a:pt x="0" y="1982566"/>
                </a:moveTo>
                <a:lnTo>
                  <a:pt x="1753647" y="1982566"/>
                </a:lnTo>
                <a:lnTo>
                  <a:pt x="1753647" y="0"/>
                </a:lnTo>
                <a:lnTo>
                  <a:pt x="0" y="0"/>
                </a:lnTo>
                <a:close/>
              </a:path>
            </a:pathLst>
          </a:custGeom>
        </p:spPr>
      </p:pic>
      <p:sp>
        <p:nvSpPr>
          <p:cNvPr id="168" name="Rectangle: Top Corners Rounded 167">
            <a:extLst>
              <a:ext uri="{FF2B5EF4-FFF2-40B4-BE49-F238E27FC236}">
                <a16:creationId xmlns:a16="http://schemas.microsoft.com/office/drawing/2014/main" id="{6C2B2015-14E1-D7D7-DFCF-C682BB78C13A}"/>
              </a:ext>
            </a:extLst>
          </p:cNvPr>
          <p:cNvSpPr/>
          <p:nvPr/>
        </p:nvSpPr>
        <p:spPr bwMode="auto">
          <a:xfrm>
            <a:off x="732282" y="1981110"/>
            <a:ext cx="380579" cy="259962"/>
          </a:xfrm>
          <a:prstGeom prst="round2SameRect">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323139"/>
                </a:solidFill>
                <a:effectLst/>
                <a:uLnTx/>
                <a:uFillTx/>
                <a:latin typeface="Segoe Sans Display"/>
                <a:ea typeface="Segoe UI" pitchFamily="34" charset="0"/>
                <a:cs typeface="Segoe Sans Display Semibold" pitchFamily="2" charset="0"/>
              </a:rPr>
              <a:t>01</a:t>
            </a:r>
            <a:endParaRPr kumimoji="0" lang="en-IN" sz="1400" b="0" i="0" u="none" strike="noStrike" kern="1200" cap="none" spc="0" normalizeH="0" baseline="0" noProof="0">
              <a:ln>
                <a:noFill/>
              </a:ln>
              <a:solidFill>
                <a:srgbClr val="323139"/>
              </a:solidFill>
              <a:effectLst/>
              <a:uLnTx/>
              <a:uFillTx/>
              <a:latin typeface="Segoe Sans Display"/>
              <a:ea typeface="Segoe UI" pitchFamily="34" charset="0"/>
              <a:cs typeface="Segoe Sans Display Semibold" pitchFamily="2" charset="0"/>
            </a:endParaRPr>
          </a:p>
        </p:txBody>
      </p:sp>
      <p:sp>
        <p:nvSpPr>
          <p:cNvPr id="169" name="Rectangle: Top Corners Rounded 168">
            <a:extLst>
              <a:ext uri="{FF2B5EF4-FFF2-40B4-BE49-F238E27FC236}">
                <a16:creationId xmlns:a16="http://schemas.microsoft.com/office/drawing/2014/main" id="{A2E3F081-D3E1-3130-B4FD-61452BD22F5C}"/>
              </a:ext>
            </a:extLst>
          </p:cNvPr>
          <p:cNvSpPr/>
          <p:nvPr/>
        </p:nvSpPr>
        <p:spPr bwMode="auto">
          <a:xfrm>
            <a:off x="6596381" y="1981110"/>
            <a:ext cx="380579" cy="259962"/>
          </a:xfrm>
          <a:prstGeom prst="round2Same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323139"/>
                </a:solidFill>
                <a:effectLst/>
                <a:uLnTx/>
                <a:uFillTx/>
                <a:latin typeface="Segoe Sans Display"/>
                <a:ea typeface="Segoe UI" pitchFamily="34" charset="0"/>
                <a:cs typeface="Segoe Sans Display Semibold" pitchFamily="2" charset="0"/>
              </a:rPr>
              <a:t>02</a:t>
            </a:r>
            <a:endParaRPr kumimoji="0" lang="en-IN" sz="1400" b="0" i="0" u="none" strike="noStrike" kern="1200" cap="none" spc="0" normalizeH="0" baseline="0" noProof="0">
              <a:ln>
                <a:noFill/>
              </a:ln>
              <a:solidFill>
                <a:srgbClr val="323139"/>
              </a:solidFill>
              <a:effectLst/>
              <a:uLnTx/>
              <a:uFillTx/>
              <a:latin typeface="Segoe Sans Display"/>
              <a:ea typeface="Segoe UI" pitchFamily="34" charset="0"/>
              <a:cs typeface="Segoe Sans Display Semibold" pitchFamily="2" charset="0"/>
            </a:endParaRPr>
          </a:p>
        </p:txBody>
      </p:sp>
      <p:sp>
        <p:nvSpPr>
          <p:cNvPr id="145" name="Title 144">
            <a:extLst>
              <a:ext uri="{FF2B5EF4-FFF2-40B4-BE49-F238E27FC236}">
                <a16:creationId xmlns:a16="http://schemas.microsoft.com/office/drawing/2014/main" id="{637FCC49-25C7-8336-FF06-FF3963BC0E3A}"/>
              </a:ext>
            </a:extLst>
          </p:cNvPr>
          <p:cNvSpPr>
            <a:spLocks noGrp="1"/>
          </p:cNvSpPr>
          <p:nvPr>
            <p:ph type="title"/>
          </p:nvPr>
        </p:nvSpPr>
        <p:spPr>
          <a:xfrm>
            <a:off x="588263" y="457200"/>
            <a:ext cx="11018520" cy="492443"/>
          </a:xfrm>
        </p:spPr>
        <p:txBody>
          <a:bodyPr/>
          <a:lstStyle/>
          <a:p>
            <a:r>
              <a:rPr lang="en-US"/>
              <a:t>Agent Scenario: Ownership gap</a:t>
            </a:r>
          </a:p>
        </p:txBody>
      </p:sp>
      <p:sp>
        <p:nvSpPr>
          <p:cNvPr id="147" name="Text Placeholder 146">
            <a:extLst>
              <a:ext uri="{FF2B5EF4-FFF2-40B4-BE49-F238E27FC236}">
                <a16:creationId xmlns:a16="http://schemas.microsoft.com/office/drawing/2014/main" id="{30C8119E-D9C8-4968-A128-7F309BF8224C}"/>
              </a:ext>
            </a:extLst>
          </p:cNvPr>
          <p:cNvSpPr>
            <a:spLocks noGrp="1"/>
          </p:cNvSpPr>
          <p:nvPr>
            <p:ph type="body" sz="quarter" idx="11"/>
          </p:nvPr>
        </p:nvSpPr>
        <p:spPr>
          <a:xfrm>
            <a:off x="584200" y="292100"/>
            <a:ext cx="11018838" cy="153888"/>
          </a:xfrm>
        </p:spPr>
        <p:txBody>
          <a:bodyPr/>
          <a:lstStyle/>
          <a:p>
            <a:r>
              <a:rPr lang="en-US"/>
              <a:t>PART 4 · AGENT SCENARIOS · GUIDE</a:t>
            </a:r>
          </a:p>
        </p:txBody>
      </p:sp>
      <p:sp>
        <p:nvSpPr>
          <p:cNvPr id="158" name="Rectangle: Rounded Corners 157">
            <a:extLst>
              <a:ext uri="{FF2B5EF4-FFF2-40B4-BE49-F238E27FC236}">
                <a16:creationId xmlns:a16="http://schemas.microsoft.com/office/drawing/2014/main" id="{5EE221D8-C418-AE13-703C-275FCE6876EB}"/>
              </a:ext>
              <a:ext uri="{C183D7F6-B498-43B3-948B-1728B52AA6E4}">
                <adec:decorative xmlns:adec="http://schemas.microsoft.com/office/drawing/2017/decorative" val="1"/>
              </a:ext>
            </a:extLst>
          </p:cNvPr>
          <p:cNvSpPr>
            <a:spLocks/>
          </p:cNvSpPr>
          <p:nvPr/>
        </p:nvSpPr>
        <p:spPr>
          <a:xfrm>
            <a:off x="588264" y="2241072"/>
            <a:ext cx="5137658" cy="3893027"/>
          </a:xfrm>
          <a:prstGeom prst="roundRect">
            <a:avLst>
              <a:gd name="adj" fmla="val 3569"/>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60" name="Rectangle: Rounded Corners 159">
            <a:extLst>
              <a:ext uri="{FF2B5EF4-FFF2-40B4-BE49-F238E27FC236}">
                <a16:creationId xmlns:a16="http://schemas.microsoft.com/office/drawing/2014/main" id="{0734B573-A602-8BFB-75D4-E9FD5A614951}"/>
              </a:ext>
              <a:ext uri="{C183D7F6-B498-43B3-948B-1728B52AA6E4}">
                <adec:decorative xmlns:adec="http://schemas.microsoft.com/office/drawing/2017/decorative" val="1"/>
              </a:ext>
            </a:extLst>
          </p:cNvPr>
          <p:cNvSpPr>
            <a:spLocks/>
          </p:cNvSpPr>
          <p:nvPr/>
        </p:nvSpPr>
        <p:spPr>
          <a:xfrm>
            <a:off x="6452363" y="2241072"/>
            <a:ext cx="5137658" cy="3893027"/>
          </a:xfrm>
          <a:prstGeom prst="roundRect">
            <a:avLst>
              <a:gd name="adj" fmla="val 3569"/>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61" name="Shape 113">
            <a:extLst>
              <a:ext uri="{FF2B5EF4-FFF2-40B4-BE49-F238E27FC236}">
                <a16:creationId xmlns:a16="http://schemas.microsoft.com/office/drawing/2014/main" id="{603F0CCE-70D5-4A1F-D432-6A171E65FD00}"/>
              </a:ext>
            </a:extLst>
          </p:cNvPr>
          <p:cNvSpPr/>
          <p:nvPr/>
        </p:nvSpPr>
        <p:spPr>
          <a:xfrm>
            <a:off x="545960" y="1163320"/>
            <a:ext cx="11128302" cy="668067"/>
          </a:xfrm>
          <a:prstGeom prst="roundRect">
            <a:avLst>
              <a:gd name="adj" fmla="val 7106"/>
            </a:avLst>
          </a:prstGeom>
          <a:solidFill>
            <a:schemeClr val="bg1"/>
          </a:solidFill>
          <a:ln w="3175">
            <a:solidFill>
              <a:srgbClr val="FF0000"/>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23139"/>
              </a:solidFill>
              <a:effectLst/>
              <a:uLnTx/>
              <a:uFillTx/>
              <a:latin typeface="Segoe Sans Display Semilight"/>
              <a:ea typeface="+mn-ea"/>
              <a:cs typeface="+mn-cs"/>
            </a:endParaRPr>
          </a:p>
        </p:txBody>
      </p:sp>
      <p:sp>
        <p:nvSpPr>
          <p:cNvPr id="163" name="Text 115">
            <a:extLst>
              <a:ext uri="{FF2B5EF4-FFF2-40B4-BE49-F238E27FC236}">
                <a16:creationId xmlns:a16="http://schemas.microsoft.com/office/drawing/2014/main" id="{61A300FD-B07D-14CC-C0ED-A2F21945F4B8}"/>
              </a:ext>
            </a:extLst>
          </p:cNvPr>
          <p:cNvSpPr/>
          <p:nvPr/>
        </p:nvSpPr>
        <p:spPr>
          <a:xfrm>
            <a:off x="662412" y="1389631"/>
            <a:ext cx="893338" cy="215444"/>
          </a:xfrm>
          <a:prstGeom prst="rect">
            <a:avLst/>
          </a:prstGeom>
          <a:noFill/>
          <a:ln/>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FF0000"/>
                </a:solidFill>
                <a:effectLst/>
                <a:uLnTx/>
                <a:uFillTx/>
                <a:latin typeface="Segoe Sans Display Semibold" pitchFamily="2" charset="0"/>
                <a:ea typeface="Segoe UI" pitchFamily="34" charset="-122"/>
                <a:cs typeface="Segoe Sans Display Semibold" pitchFamily="2" charset="0"/>
              </a:rPr>
              <a:t>The worry</a:t>
            </a:r>
            <a:endParaRPr kumimoji="0" lang="en-US" sz="1400" b="0" i="0" u="none" strike="noStrike" kern="1200" cap="none" spc="0" normalizeH="0" baseline="0" noProof="0">
              <a:ln>
                <a:noFill/>
              </a:ln>
              <a:solidFill>
                <a:srgbClr val="FF0000"/>
              </a:solidFill>
              <a:effectLst/>
              <a:uLnTx/>
              <a:uFillTx/>
              <a:latin typeface="Segoe Sans Display Semibold" pitchFamily="2" charset="0"/>
              <a:ea typeface="+mn-ea"/>
              <a:cs typeface="Segoe Sans Display Semibold" pitchFamily="2" charset="0"/>
            </a:endParaRPr>
          </a:p>
        </p:txBody>
      </p:sp>
      <p:sp>
        <p:nvSpPr>
          <p:cNvPr id="164" name="Text 116">
            <a:extLst>
              <a:ext uri="{FF2B5EF4-FFF2-40B4-BE49-F238E27FC236}">
                <a16:creationId xmlns:a16="http://schemas.microsoft.com/office/drawing/2014/main" id="{BEA6FEC0-BA40-F22C-07CD-0B9557BEDDBB}"/>
              </a:ext>
            </a:extLst>
          </p:cNvPr>
          <p:cNvSpPr/>
          <p:nvPr/>
        </p:nvSpPr>
        <p:spPr>
          <a:xfrm>
            <a:off x="1672202" y="1220354"/>
            <a:ext cx="9900673" cy="553998"/>
          </a:xfrm>
          <a:prstGeom prst="rect">
            <a:avLst/>
          </a:prstGeom>
          <a:noFill/>
          <a:ln/>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323139"/>
                </a:solidFill>
                <a:effectLst/>
                <a:uLnTx/>
                <a:uFillTx/>
                <a:latin typeface="Segoe Sans Display Semibold" pitchFamily="2" charset="0"/>
                <a:ea typeface="Segoe UI" pitchFamily="34" charset="-122"/>
                <a:cs typeface="Segoe Sans Display Semibold" pitchFamily="2" charset="0"/>
              </a:rPr>
              <a:t>An associate built an agent to manage client supply chain logistics, then left the firm</a:t>
            </a:r>
            <a:r>
              <a:rPr kumimoji="0" lang="en-US" sz="1200" b="0" i="0" u="none" strike="noStrike" kern="1200" cap="none" spc="0" normalizeH="0" baseline="0" noProof="0">
                <a:ln>
                  <a:noFill/>
                </a:ln>
                <a:solidFill>
                  <a:srgbClr val="323139"/>
                </a:solidFill>
                <a:effectLst/>
                <a:uLnTx/>
                <a:uFillTx/>
                <a:latin typeface="Segoe Sans Display"/>
                <a:ea typeface="Segoe UI" pitchFamily="34" charset="-122"/>
                <a:cs typeface="Segoe UI"/>
              </a:rPr>
              <a:t>.</a:t>
            </a:r>
            <a:r>
              <a:rPr kumimoji="0" lang="en-US" sz="1200" b="0" i="0" u="none" strike="noStrike" kern="1200" cap="none" spc="0" normalizeH="0" baseline="0" noProof="0">
                <a:ln>
                  <a:noFill/>
                </a:ln>
                <a:solidFill>
                  <a:srgbClr val="323139"/>
                </a:solidFill>
                <a:effectLst/>
                <a:uLnTx/>
                <a:uFillTx/>
                <a:latin typeface="Segoe Sans Display Semilight"/>
                <a:ea typeface="Segoe UI" pitchFamily="34" charset="-122"/>
                <a:cs typeface="Segoe UI"/>
              </a:rPr>
              <a:t> It still runs on confidential client content — no owner, no review cadence, no one accountable if it leaks. Multiply that across everyone who has ever offboarded, and ownerless agents becomes a standing exposure no one is watching.</a:t>
            </a:r>
            <a:endParaRPr kumimoji="0" lang="en-US" sz="1200" b="0" i="0" u="none" strike="noStrike" kern="1200" cap="none" spc="0" normalizeH="0" baseline="0" noProof="0">
              <a:ln>
                <a:noFill/>
              </a:ln>
              <a:solidFill>
                <a:srgbClr val="323139"/>
              </a:solidFill>
              <a:effectLst/>
              <a:uLnTx/>
              <a:uFillTx/>
              <a:latin typeface="Segoe Sans Display Semilight"/>
              <a:ea typeface="+mn-ea"/>
              <a:cs typeface="Segoe UI"/>
            </a:endParaRPr>
          </a:p>
        </p:txBody>
      </p:sp>
      <p:sp>
        <p:nvSpPr>
          <p:cNvPr id="165" name="Text 115">
            <a:extLst>
              <a:ext uri="{FF2B5EF4-FFF2-40B4-BE49-F238E27FC236}">
                <a16:creationId xmlns:a16="http://schemas.microsoft.com/office/drawing/2014/main" id="{40295A7A-984E-6B0B-3171-4C827425211E}"/>
              </a:ext>
            </a:extLst>
          </p:cNvPr>
          <p:cNvSpPr>
            <a:spLocks/>
          </p:cNvSpPr>
          <p:nvPr/>
        </p:nvSpPr>
        <p:spPr>
          <a:xfrm>
            <a:off x="732282" y="2381165"/>
            <a:ext cx="4849622" cy="367115"/>
          </a:xfrm>
          <a:prstGeom prst="round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Sans Display Semibold" pitchFamily="2" charset="0"/>
                <a:ea typeface="+mn-ea"/>
                <a:cs typeface="Segoe Sans Display Semibold" pitchFamily="2" charset="0"/>
              </a:rPr>
              <a:t>Discover · Steps 1–2</a:t>
            </a:r>
          </a:p>
        </p:txBody>
      </p:sp>
      <p:sp>
        <p:nvSpPr>
          <p:cNvPr id="166" name="Text 127">
            <a:extLst>
              <a:ext uri="{FF2B5EF4-FFF2-40B4-BE49-F238E27FC236}">
                <a16:creationId xmlns:a16="http://schemas.microsoft.com/office/drawing/2014/main" id="{AF24B9CB-B768-1E10-A21E-92468D8458A1}"/>
              </a:ext>
            </a:extLst>
          </p:cNvPr>
          <p:cNvSpPr>
            <a:spLocks/>
          </p:cNvSpPr>
          <p:nvPr/>
        </p:nvSpPr>
        <p:spPr>
          <a:xfrm>
            <a:off x="6596381" y="2381165"/>
            <a:ext cx="4849622" cy="367115"/>
          </a:xfrm>
          <a:prstGeom prst="round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Evaluate &amp; Decide · Steps 3–5</a:t>
            </a:r>
          </a:p>
        </p:txBody>
      </p:sp>
      <p:sp>
        <p:nvSpPr>
          <p:cNvPr id="171" name="TextBox 170">
            <a:extLst>
              <a:ext uri="{FF2B5EF4-FFF2-40B4-BE49-F238E27FC236}">
                <a16:creationId xmlns:a16="http://schemas.microsoft.com/office/drawing/2014/main" id="{4FA56B9D-4E84-D27F-BA26-D41F97AC99B1}"/>
              </a:ext>
            </a:extLst>
          </p:cNvPr>
          <p:cNvSpPr txBox="1"/>
          <p:nvPr/>
        </p:nvSpPr>
        <p:spPr>
          <a:xfrm>
            <a:off x="588262" y="6407446"/>
            <a:ext cx="5774437" cy="123111"/>
          </a:xfrm>
          <a:prstGeom prst="rect">
            <a:avLst/>
          </a:prstGeom>
          <a:noFill/>
        </p:spPr>
        <p:txBody>
          <a:bodyPr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a:ln>
                  <a:noFill/>
                </a:ln>
                <a:solidFill>
                  <a:srgbClr val="000000"/>
                </a:solidFill>
                <a:effectLst/>
                <a:uLnTx/>
                <a:uFillTx/>
                <a:latin typeface="Segoe Sans Display Semilight"/>
                <a:ea typeface="+mn-ea"/>
                <a:cs typeface="Segoe UI Light" panose="020B0502040204020203" pitchFamily="34" charset="0"/>
              </a:rPr>
              <a:t>Illustrative click-path — exact labels and screens may change as Agent 365 evolves.</a:t>
            </a:r>
          </a:p>
        </p:txBody>
      </p:sp>
      <p:sp>
        <p:nvSpPr>
          <p:cNvPr id="173" name="Text 159">
            <a:extLst>
              <a:ext uri="{FF2B5EF4-FFF2-40B4-BE49-F238E27FC236}">
                <a16:creationId xmlns:a16="http://schemas.microsoft.com/office/drawing/2014/main" id="{AE75E97E-84DD-1D74-88FB-F905BDA5838A}"/>
              </a:ext>
            </a:extLst>
          </p:cNvPr>
          <p:cNvSpPr/>
          <p:nvPr/>
        </p:nvSpPr>
        <p:spPr>
          <a:xfrm>
            <a:off x="9764750" y="6399752"/>
            <a:ext cx="1855749" cy="138499"/>
          </a:xfrm>
          <a:prstGeom prst="rect">
            <a:avLst/>
          </a:prstGeom>
          <a:noFill/>
          <a:ln/>
        </p:spPr>
        <p:txBody>
          <a:bodyPr wrap="squar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97F4"/>
                </a:solidFill>
                <a:effectLst/>
                <a:uLnTx/>
                <a:uFillTx/>
                <a:latin typeface="Segoe Sans Display Semibold" pitchFamily="2" charset="0"/>
                <a:ea typeface="Segoe UI" pitchFamily="34" charset="-122"/>
                <a:cs typeface="Segoe Sans Display Semibold" pitchFamily="2" charset="0"/>
              </a:rPr>
              <a:t>Discover → Evaluate → Decide</a:t>
            </a:r>
          </a:p>
        </p:txBody>
      </p:sp>
      <p:sp>
        <p:nvSpPr>
          <p:cNvPr id="178" name="Freeform: Shape 177">
            <a:extLst>
              <a:ext uri="{FF2B5EF4-FFF2-40B4-BE49-F238E27FC236}">
                <a16:creationId xmlns:a16="http://schemas.microsoft.com/office/drawing/2014/main" id="{A0E4000A-A47D-FA3F-E930-B619A6A95142}"/>
              </a:ext>
            </a:extLst>
          </p:cNvPr>
          <p:cNvSpPr/>
          <p:nvPr/>
        </p:nvSpPr>
        <p:spPr>
          <a:xfrm>
            <a:off x="5853954" y="3904774"/>
            <a:ext cx="470376" cy="470376"/>
          </a:xfrm>
          <a:custGeom>
            <a:avLst/>
            <a:gdLst>
              <a:gd name="connsiteX0" fmla="*/ 580644 w 580643"/>
              <a:gd name="connsiteY0" fmla="*/ 290322 h 580643"/>
              <a:gd name="connsiteX1" fmla="*/ 290322 w 580643"/>
              <a:gd name="connsiteY1" fmla="*/ 580644 h 580643"/>
              <a:gd name="connsiteX2" fmla="*/ 0 w 580643"/>
              <a:gd name="connsiteY2" fmla="*/ 290322 h 580643"/>
              <a:gd name="connsiteX3" fmla="*/ 290322 w 580643"/>
              <a:gd name="connsiteY3" fmla="*/ 0 h 580643"/>
              <a:gd name="connsiteX4" fmla="*/ 580644 w 580643"/>
              <a:gd name="connsiteY4" fmla="*/ 290322 h 580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43" h="580643">
                <a:moveTo>
                  <a:pt x="580644" y="290322"/>
                </a:moveTo>
                <a:cubicBezTo>
                  <a:pt x="580644" y="450662"/>
                  <a:pt x="450662" y="580644"/>
                  <a:pt x="290322" y="580644"/>
                </a:cubicBezTo>
                <a:cubicBezTo>
                  <a:pt x="129982" y="580644"/>
                  <a:pt x="0" y="450662"/>
                  <a:pt x="0" y="290322"/>
                </a:cubicBezTo>
                <a:cubicBezTo>
                  <a:pt x="0" y="129982"/>
                  <a:pt x="129982" y="0"/>
                  <a:pt x="290322" y="0"/>
                </a:cubicBezTo>
                <a:cubicBezTo>
                  <a:pt x="450662" y="0"/>
                  <a:pt x="580644" y="129982"/>
                  <a:pt x="580644" y="290322"/>
                </a:cubicBezTo>
                <a:close/>
              </a:path>
            </a:pathLst>
          </a:custGeom>
          <a:solidFill>
            <a:schemeClr val="bg1"/>
          </a:solidFill>
          <a:ln w="19050" cap="flat">
            <a:solidFill>
              <a:schemeClr val="tx1">
                <a:alpha val="25000"/>
              </a:schemeClr>
            </a:solidFill>
            <a:prstDash val="solid"/>
            <a:miter/>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srgbClr val="000000"/>
                </a:solidFill>
                <a:effectLst/>
                <a:uLnTx/>
                <a:uFillTx/>
                <a:latin typeface="Segoe Sans Display Semilight"/>
                <a:ea typeface="+mn-lt"/>
                <a:cs typeface="Segoe Sans Display Semilight"/>
                <a:sym typeface="Wingdings" panose="05000000000000000000" pitchFamily="2" charset="2"/>
              </a:rPr>
              <a:t></a:t>
            </a:r>
            <a:endParaRPr kumimoji="0" lang="en-US" sz="2800" b="0" i="0" u="none" strike="noStrike" kern="0" cap="none" spc="0" normalizeH="0" baseline="0" noProof="0">
              <a:ln>
                <a:noFill/>
              </a:ln>
              <a:solidFill>
                <a:srgbClr val="000000"/>
              </a:solidFill>
              <a:effectLst/>
              <a:uLnTx/>
              <a:uFillTx/>
              <a:latin typeface="Segoe Sans Display Semilight"/>
              <a:ea typeface="+mn-lt"/>
              <a:cs typeface="Segoe Sans Display Semilight"/>
              <a:sym typeface="+mn-lt"/>
            </a:endParaRPr>
          </a:p>
        </p:txBody>
      </p:sp>
      <p:pic>
        <p:nvPicPr>
          <p:cNvPr id="179" name="Image 0" descr="working/shots/sc_ownerless.png">
            <a:extLst>
              <a:ext uri="{FF2B5EF4-FFF2-40B4-BE49-F238E27FC236}">
                <a16:creationId xmlns:a16="http://schemas.microsoft.com/office/drawing/2014/main" id="{E08706EE-B580-45BB-36A7-9AB39D729E1D}"/>
              </a:ext>
            </a:extLst>
          </p:cNvPr>
          <p:cNvPicPr>
            <a:picLocks noChangeAspect="1"/>
          </p:cNvPicPr>
          <p:nvPr/>
        </p:nvPicPr>
        <p:blipFill rotWithShape="1">
          <a:blip r:embed="rId4"/>
          <a:srcRect l="247" r="247"/>
          <a:stretch>
            <a:fillRect/>
          </a:stretch>
        </p:blipFill>
        <p:spPr>
          <a:xfrm>
            <a:off x="1203960" y="2878848"/>
            <a:ext cx="3906266" cy="2170623"/>
          </a:xfrm>
          <a:prstGeom prst="roundRect">
            <a:avLst>
              <a:gd name="adj" fmla="val 2748"/>
            </a:avLst>
          </a:prstGeom>
        </p:spPr>
      </p:pic>
      <p:pic>
        <p:nvPicPr>
          <p:cNvPr id="180" name="Image 1" descr="working/shots/sc_security.png">
            <a:extLst>
              <a:ext uri="{FF2B5EF4-FFF2-40B4-BE49-F238E27FC236}">
                <a16:creationId xmlns:a16="http://schemas.microsoft.com/office/drawing/2014/main" id="{11E8C32B-B92D-7EC8-B221-9BDFB8C48D7D}"/>
              </a:ext>
            </a:extLst>
          </p:cNvPr>
          <p:cNvPicPr>
            <a:picLocks noChangeAspect="1"/>
          </p:cNvPicPr>
          <p:nvPr/>
        </p:nvPicPr>
        <p:blipFill rotWithShape="1">
          <a:blip r:embed="rId5"/>
          <a:srcRect l="-55" r="-55"/>
          <a:stretch>
            <a:fillRect/>
          </a:stretch>
        </p:blipFill>
        <p:spPr>
          <a:xfrm>
            <a:off x="7056120" y="2878848"/>
            <a:ext cx="3930144" cy="2159877"/>
          </a:xfrm>
          <a:prstGeom prst="roundRect">
            <a:avLst>
              <a:gd name="adj" fmla="val 2748"/>
            </a:avLst>
          </a:prstGeom>
        </p:spPr>
      </p:pic>
      <p:sp>
        <p:nvSpPr>
          <p:cNvPr id="199" name="Oval 198">
            <a:extLst>
              <a:ext uri="{FF2B5EF4-FFF2-40B4-BE49-F238E27FC236}">
                <a16:creationId xmlns:a16="http://schemas.microsoft.com/office/drawing/2014/main" id="{7A3F3479-80BE-ED2B-53DC-02FB2E6341B4}"/>
              </a:ext>
            </a:extLst>
          </p:cNvPr>
          <p:cNvSpPr/>
          <p:nvPr/>
        </p:nvSpPr>
        <p:spPr bwMode="auto">
          <a:xfrm>
            <a:off x="6594412" y="5149540"/>
            <a:ext cx="190810" cy="190810"/>
          </a:xfrm>
          <a:prstGeom prst="ellipse">
            <a:avLst/>
          </a:prstGeom>
          <a:solidFill>
            <a:schemeClr val="bg1">
              <a:lumMod val="95000"/>
            </a:schemeClr>
          </a:solidFill>
          <a:ln w="3175">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Sans Display Semibold" pitchFamily="2" charset="0"/>
                <a:ea typeface="Segoe UI" pitchFamily="34" charset="0"/>
                <a:cs typeface="Segoe Sans Display Semibold" pitchFamily="2" charset="0"/>
              </a:rPr>
              <a:t>3</a:t>
            </a:r>
          </a:p>
        </p:txBody>
      </p:sp>
      <p:sp>
        <p:nvSpPr>
          <p:cNvPr id="201" name="Text 133">
            <a:extLst>
              <a:ext uri="{FF2B5EF4-FFF2-40B4-BE49-F238E27FC236}">
                <a16:creationId xmlns:a16="http://schemas.microsoft.com/office/drawing/2014/main" id="{024FA2F9-9E1F-E64C-7898-06A7AD8055F5}"/>
              </a:ext>
            </a:extLst>
          </p:cNvPr>
          <p:cNvSpPr>
            <a:spLocks/>
          </p:cNvSpPr>
          <p:nvPr/>
        </p:nvSpPr>
        <p:spPr>
          <a:xfrm>
            <a:off x="970852" y="5160307"/>
            <a:ext cx="4611052" cy="169277"/>
          </a:xfrm>
          <a:prstGeom prst="rect">
            <a:avLst/>
          </a:prstGeom>
          <a:noFill/>
          <a:ln/>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a:ln>
                  <a:noFill/>
                </a:ln>
                <a:solidFill>
                  <a:srgbClr val="323139"/>
                </a:solidFill>
                <a:effectLst/>
                <a:uLnTx/>
                <a:uFillTx/>
                <a:latin typeface="Segoe Sans Display Semibold" pitchFamily="2" charset="0"/>
                <a:ea typeface="Segoe UI" pitchFamily="34" charset="-122"/>
                <a:cs typeface="Segoe Sans Display Semibold" pitchFamily="2" charset="0"/>
              </a:rPr>
              <a:t>Open Agent 365 — </a:t>
            </a:r>
            <a:r>
              <a:rPr kumimoji="0" lang="en-US" sz="1100" b="0" i="0" u="none" strike="noStrike" kern="1200" cap="none" spc="0" normalizeH="0" baseline="0" noProof="0">
                <a:ln>
                  <a:noFill/>
                </a:ln>
                <a:solidFill>
                  <a:srgbClr val="323139"/>
                </a:solidFill>
                <a:effectLst/>
                <a:uLnTx/>
                <a:uFillTx/>
                <a:latin typeface="Segoe Sans Display Semilight"/>
                <a:ea typeface="+mn-ea"/>
                <a:cs typeface="Segoe Sans Display Semibold" pitchFamily="2" charset="0"/>
              </a:rPr>
              <a:t>the All agents tab lists every agent in the tenant.</a:t>
            </a:r>
          </a:p>
        </p:txBody>
      </p:sp>
      <p:sp>
        <p:nvSpPr>
          <p:cNvPr id="202" name="Text 133">
            <a:extLst>
              <a:ext uri="{FF2B5EF4-FFF2-40B4-BE49-F238E27FC236}">
                <a16:creationId xmlns:a16="http://schemas.microsoft.com/office/drawing/2014/main" id="{F2957B78-51AA-2FE7-5100-9279926A6605}"/>
              </a:ext>
            </a:extLst>
          </p:cNvPr>
          <p:cNvSpPr>
            <a:spLocks/>
          </p:cNvSpPr>
          <p:nvPr/>
        </p:nvSpPr>
        <p:spPr>
          <a:xfrm>
            <a:off x="970852" y="5426697"/>
            <a:ext cx="4611052" cy="169277"/>
          </a:xfrm>
          <a:prstGeom prst="rect">
            <a:avLst/>
          </a:prstGeom>
          <a:noFill/>
          <a:ln/>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a:ln>
                  <a:noFill/>
                </a:ln>
                <a:solidFill>
                  <a:srgbClr val="323139"/>
                </a:solidFill>
                <a:effectLst/>
                <a:uLnTx/>
                <a:uFillTx/>
                <a:latin typeface="Segoe Sans Display Semibold" pitchFamily="2" charset="0"/>
                <a:ea typeface="Segoe UI" pitchFamily="34" charset="-122"/>
                <a:cs typeface="Segoe Sans Display Semibold" pitchFamily="2" charset="0"/>
              </a:rPr>
              <a:t>Filter to ownerless — </a:t>
            </a:r>
            <a:r>
              <a:rPr kumimoji="0" lang="en-US" sz="1100" b="0" i="0" u="none" strike="noStrike" kern="1200" cap="none" spc="0" normalizeH="0" baseline="0" noProof="0">
                <a:ln>
                  <a:noFill/>
                </a:ln>
                <a:solidFill>
                  <a:srgbClr val="323139"/>
                </a:solidFill>
                <a:effectLst/>
                <a:uLnTx/>
                <a:uFillTx/>
                <a:latin typeface="Segoe Sans Display Semilight"/>
                <a:ea typeface="+mn-ea"/>
                <a:cs typeface="Segoe Sans Display Semibold" pitchFamily="2" charset="0"/>
              </a:rPr>
              <a:t>set Owner to “no user found.“ Here, 4 agents surface.</a:t>
            </a:r>
          </a:p>
        </p:txBody>
      </p:sp>
      <p:sp>
        <p:nvSpPr>
          <p:cNvPr id="203" name="Text 133">
            <a:extLst>
              <a:ext uri="{FF2B5EF4-FFF2-40B4-BE49-F238E27FC236}">
                <a16:creationId xmlns:a16="http://schemas.microsoft.com/office/drawing/2014/main" id="{E68820CF-669A-90D4-74D7-17D75798F3F2}"/>
              </a:ext>
            </a:extLst>
          </p:cNvPr>
          <p:cNvSpPr>
            <a:spLocks/>
          </p:cNvSpPr>
          <p:nvPr/>
        </p:nvSpPr>
        <p:spPr>
          <a:xfrm>
            <a:off x="6880859" y="5162964"/>
            <a:ext cx="4565143" cy="169277"/>
          </a:xfrm>
          <a:prstGeom prst="rect">
            <a:avLst/>
          </a:prstGeom>
          <a:noFill/>
          <a:ln/>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a:ln>
                  <a:noFill/>
                </a:ln>
                <a:solidFill>
                  <a:srgbClr val="323139"/>
                </a:solidFill>
                <a:effectLst/>
                <a:uLnTx/>
                <a:uFillTx/>
                <a:latin typeface="Segoe Sans Display Semibold" pitchFamily="2" charset="0"/>
                <a:ea typeface="Segoe UI" pitchFamily="34" charset="-122"/>
                <a:cs typeface="Segoe Sans Display Semibold" pitchFamily="2" charset="0"/>
              </a:rPr>
              <a:t>Open the agent </a:t>
            </a:r>
            <a:r>
              <a:rPr kumimoji="0" lang="en-US" sz="1100" b="0" i="0" u="none" strike="noStrike" kern="1200" cap="none" spc="0" normalizeH="0" baseline="0" noProof="0">
                <a:ln>
                  <a:noFill/>
                </a:ln>
                <a:solidFill>
                  <a:srgbClr val="323139"/>
                </a:solidFill>
                <a:effectLst/>
                <a:uLnTx/>
                <a:uFillTx/>
                <a:latin typeface="Segoe Sans Display Semilight"/>
                <a:ea typeface="Segoe UI" pitchFamily="34" charset="-122"/>
                <a:cs typeface="Segoe Sans Display Semibold" pitchFamily="2" charset="0"/>
              </a:rPr>
              <a:t>— its profile opens from the list.</a:t>
            </a:r>
            <a:endParaRPr kumimoji="0" lang="en-US" sz="1100" b="0" i="0" u="none" strike="noStrike" kern="1200" cap="none" spc="0" normalizeH="0" baseline="0" noProof="0">
              <a:ln>
                <a:noFill/>
              </a:ln>
              <a:solidFill>
                <a:srgbClr val="323139"/>
              </a:solidFill>
              <a:effectLst/>
              <a:uLnTx/>
              <a:uFillTx/>
              <a:latin typeface="Segoe Sans Display Semilight"/>
              <a:ea typeface="+mn-ea"/>
              <a:cs typeface="Segoe Sans Display Semibold" pitchFamily="2" charset="0"/>
            </a:endParaRPr>
          </a:p>
        </p:txBody>
      </p:sp>
      <p:sp>
        <p:nvSpPr>
          <p:cNvPr id="204" name="Text 133">
            <a:extLst>
              <a:ext uri="{FF2B5EF4-FFF2-40B4-BE49-F238E27FC236}">
                <a16:creationId xmlns:a16="http://schemas.microsoft.com/office/drawing/2014/main" id="{3E7B9351-334A-CD74-C0DF-706546F56110}"/>
              </a:ext>
            </a:extLst>
          </p:cNvPr>
          <p:cNvSpPr>
            <a:spLocks/>
          </p:cNvSpPr>
          <p:nvPr/>
        </p:nvSpPr>
        <p:spPr>
          <a:xfrm>
            <a:off x="6880859" y="5426697"/>
            <a:ext cx="4565143" cy="169277"/>
          </a:xfrm>
          <a:prstGeom prst="rect">
            <a:avLst/>
          </a:prstGeom>
          <a:noFill/>
          <a:ln/>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a:ln>
                  <a:noFill/>
                </a:ln>
                <a:solidFill>
                  <a:srgbClr val="323139"/>
                </a:solidFill>
                <a:effectLst/>
                <a:uLnTx/>
                <a:uFillTx/>
                <a:latin typeface="Segoe Sans Display Semibold" pitchFamily="2" charset="0"/>
                <a:ea typeface="Segoe UI" pitchFamily="34" charset="-122"/>
                <a:cs typeface="Segoe Sans Display Semibold" pitchFamily="2" charset="0"/>
              </a:rPr>
              <a:t>Review Security — </a:t>
            </a:r>
            <a:r>
              <a:rPr kumimoji="0" lang="en-US" sz="1100" b="0" i="0" u="none" strike="noStrike" kern="1200" cap="none" spc="0" normalizeH="0" baseline="0" noProof="0">
                <a:ln>
                  <a:noFill/>
                </a:ln>
                <a:solidFill>
                  <a:srgbClr val="323139"/>
                </a:solidFill>
                <a:effectLst/>
                <a:uLnTx/>
                <a:uFillTx/>
                <a:latin typeface="Segoe Sans Display Semilight"/>
                <a:ea typeface="Segoe UI" pitchFamily="34" charset="-122"/>
                <a:cs typeface="Segoe Sans Display Semibold" pitchFamily="2" charset="0"/>
              </a:rPr>
              <a:t>its Purview &amp; Entra protections.</a:t>
            </a:r>
            <a:endParaRPr kumimoji="0" lang="en-US" sz="1100" b="0" i="0" u="none" strike="noStrike" kern="1200" cap="none" spc="0" normalizeH="0" baseline="0" noProof="0">
              <a:ln>
                <a:noFill/>
              </a:ln>
              <a:solidFill>
                <a:srgbClr val="323139"/>
              </a:solidFill>
              <a:effectLst/>
              <a:uLnTx/>
              <a:uFillTx/>
              <a:latin typeface="Segoe Sans Display Semilight"/>
              <a:ea typeface="+mn-ea"/>
              <a:cs typeface="Segoe Sans Display Semibold" pitchFamily="2" charset="0"/>
            </a:endParaRPr>
          </a:p>
        </p:txBody>
      </p:sp>
      <p:sp>
        <p:nvSpPr>
          <p:cNvPr id="208" name="Oval 207">
            <a:extLst>
              <a:ext uri="{FF2B5EF4-FFF2-40B4-BE49-F238E27FC236}">
                <a16:creationId xmlns:a16="http://schemas.microsoft.com/office/drawing/2014/main" id="{CE393A7A-4F3E-4D84-BD70-33875040F0C2}"/>
              </a:ext>
            </a:extLst>
          </p:cNvPr>
          <p:cNvSpPr/>
          <p:nvPr/>
        </p:nvSpPr>
        <p:spPr bwMode="auto">
          <a:xfrm>
            <a:off x="732282" y="5149540"/>
            <a:ext cx="190810" cy="190810"/>
          </a:xfrm>
          <a:prstGeom prst="ellipse">
            <a:avLst/>
          </a:prstGeom>
          <a:solidFill>
            <a:schemeClr val="bg1">
              <a:lumMod val="95000"/>
            </a:schemeClr>
          </a:solidFill>
          <a:ln w="31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Sans Display Semibold" pitchFamily="2" charset="0"/>
                <a:ea typeface="Segoe UI" pitchFamily="34" charset="0"/>
                <a:cs typeface="Segoe Sans Display Semibold" pitchFamily="2" charset="0"/>
              </a:rPr>
              <a:t>1</a:t>
            </a:r>
          </a:p>
        </p:txBody>
      </p:sp>
      <p:sp>
        <p:nvSpPr>
          <p:cNvPr id="210" name="Oval 209">
            <a:extLst>
              <a:ext uri="{FF2B5EF4-FFF2-40B4-BE49-F238E27FC236}">
                <a16:creationId xmlns:a16="http://schemas.microsoft.com/office/drawing/2014/main" id="{0FE25A9E-DB46-2FAA-5B90-1078C8E59C2D}"/>
              </a:ext>
            </a:extLst>
          </p:cNvPr>
          <p:cNvSpPr/>
          <p:nvPr/>
        </p:nvSpPr>
        <p:spPr bwMode="auto">
          <a:xfrm>
            <a:off x="732282" y="5415930"/>
            <a:ext cx="190810" cy="190810"/>
          </a:xfrm>
          <a:prstGeom prst="ellipse">
            <a:avLst/>
          </a:prstGeom>
          <a:solidFill>
            <a:schemeClr val="bg1">
              <a:lumMod val="95000"/>
            </a:schemeClr>
          </a:solidFill>
          <a:ln w="31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Sans Display Semibold" pitchFamily="2" charset="0"/>
                <a:ea typeface="Segoe UI" pitchFamily="34" charset="0"/>
                <a:cs typeface="Segoe Sans Display Semibold" pitchFamily="2" charset="0"/>
              </a:rPr>
              <a:t>2</a:t>
            </a:r>
          </a:p>
        </p:txBody>
      </p:sp>
      <p:sp>
        <p:nvSpPr>
          <p:cNvPr id="211" name="Oval 210">
            <a:extLst>
              <a:ext uri="{FF2B5EF4-FFF2-40B4-BE49-F238E27FC236}">
                <a16:creationId xmlns:a16="http://schemas.microsoft.com/office/drawing/2014/main" id="{357D0B1D-DB26-2823-F671-6E2E559A706D}"/>
              </a:ext>
            </a:extLst>
          </p:cNvPr>
          <p:cNvSpPr/>
          <p:nvPr/>
        </p:nvSpPr>
        <p:spPr bwMode="auto">
          <a:xfrm>
            <a:off x="6594412" y="5415930"/>
            <a:ext cx="190810" cy="190810"/>
          </a:xfrm>
          <a:prstGeom prst="ellipse">
            <a:avLst/>
          </a:prstGeom>
          <a:solidFill>
            <a:schemeClr val="bg1">
              <a:lumMod val="95000"/>
            </a:schemeClr>
          </a:solidFill>
          <a:ln w="3175">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Sans Display Semibold" pitchFamily="2" charset="0"/>
                <a:ea typeface="Segoe UI" pitchFamily="34" charset="0"/>
                <a:cs typeface="Segoe Sans Display Semibold" pitchFamily="2" charset="0"/>
              </a:rPr>
              <a:t>4</a:t>
            </a:r>
          </a:p>
        </p:txBody>
      </p:sp>
      <p:sp>
        <p:nvSpPr>
          <p:cNvPr id="214" name="Oval 213">
            <a:extLst>
              <a:ext uri="{FF2B5EF4-FFF2-40B4-BE49-F238E27FC236}">
                <a16:creationId xmlns:a16="http://schemas.microsoft.com/office/drawing/2014/main" id="{BF3E0D6D-E53D-763D-FB5F-B0F6134071B3}"/>
              </a:ext>
            </a:extLst>
          </p:cNvPr>
          <p:cNvSpPr/>
          <p:nvPr/>
        </p:nvSpPr>
        <p:spPr bwMode="auto">
          <a:xfrm>
            <a:off x="6594412" y="5780799"/>
            <a:ext cx="190810" cy="190810"/>
          </a:xfrm>
          <a:prstGeom prst="ellipse">
            <a:avLst/>
          </a:prstGeom>
          <a:solidFill>
            <a:schemeClr val="bg1">
              <a:lumMod val="95000"/>
            </a:schemeClr>
          </a:solidFill>
          <a:ln w="3175">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Sans Display Semibold" pitchFamily="2" charset="0"/>
                <a:ea typeface="Segoe UI" pitchFamily="34" charset="0"/>
                <a:cs typeface="Segoe Sans Display Semibold" pitchFamily="2" charset="0"/>
              </a:rPr>
              <a:t>5</a:t>
            </a:r>
          </a:p>
        </p:txBody>
      </p:sp>
      <p:sp>
        <p:nvSpPr>
          <p:cNvPr id="216" name="Text 139">
            <a:extLst>
              <a:ext uri="{FF2B5EF4-FFF2-40B4-BE49-F238E27FC236}">
                <a16:creationId xmlns:a16="http://schemas.microsoft.com/office/drawing/2014/main" id="{A9E43A17-1E40-408C-9D28-C371590067D3}"/>
              </a:ext>
            </a:extLst>
          </p:cNvPr>
          <p:cNvSpPr>
            <a:spLocks/>
          </p:cNvSpPr>
          <p:nvPr/>
        </p:nvSpPr>
        <p:spPr>
          <a:xfrm>
            <a:off x="6880860" y="5681279"/>
            <a:ext cx="4563174" cy="389850"/>
          </a:xfrm>
          <a:prstGeom prst="rect">
            <a:avLst/>
          </a:prstGeom>
          <a:noFill/>
          <a:ln/>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a:ln>
                  <a:noFill/>
                </a:ln>
                <a:solidFill>
                  <a:srgbClr val="00B050"/>
                </a:solidFill>
                <a:effectLst/>
                <a:uLnTx/>
                <a:uFillTx/>
                <a:latin typeface="Segoe Sans Display Semibold" pitchFamily="2" charset="0"/>
                <a:ea typeface="Segoe UI" pitchFamily="34" charset="-122"/>
                <a:cs typeface="Segoe Sans Display Semibold" pitchFamily="2" charset="0"/>
              </a:rPr>
              <a:t>Reassign owner </a:t>
            </a:r>
            <a:r>
              <a:rPr kumimoji="0" lang="en-US" sz="1100" b="0" i="0" u="none" strike="noStrike" kern="1200" cap="none" spc="0" normalizeH="0" baseline="0" noProof="0">
                <a:ln>
                  <a:noFill/>
                </a:ln>
                <a:solidFill>
                  <a:srgbClr val="323139"/>
                </a:solidFill>
                <a:effectLst/>
                <a:uLnTx/>
                <a:uFillTx/>
                <a:latin typeface="Segoe Sans Display Semibold" pitchFamily="2" charset="0"/>
                <a:ea typeface="Segoe UI" pitchFamily="34" charset="-122"/>
                <a:cs typeface="Segoe Sans Display Semibold" pitchFamily="2" charset="0"/>
              </a:rPr>
              <a:t>(option 1) — </a:t>
            </a:r>
            <a:r>
              <a:rPr kumimoji="0" lang="en-US" sz="1100" b="0" i="0" u="none" strike="noStrike" kern="1200" cap="none" spc="0" normalizeH="0" baseline="0" noProof="0">
                <a:ln>
                  <a:noFill/>
                </a:ln>
                <a:solidFill>
                  <a:srgbClr val="323139"/>
                </a:solidFill>
                <a:effectLst/>
                <a:uLnTx/>
                <a:uFillTx/>
                <a:latin typeface="Segoe Sans Display Semilight"/>
                <a:ea typeface="Segoe UI" pitchFamily="34" charset="-122"/>
                <a:cs typeface="Segoe Sans Display Semibold" pitchFamily="2" charset="0"/>
              </a:rPr>
              <a:t>keep it running under review.</a:t>
            </a:r>
            <a:endParaRPr kumimoji="0" lang="en-US" sz="1100" b="0" i="0" u="none" strike="noStrike" kern="1200" cap="none" spc="0" normalizeH="0" baseline="0" noProof="0">
              <a:ln>
                <a:noFill/>
              </a:ln>
              <a:solidFill>
                <a:srgbClr val="323139"/>
              </a:solidFill>
              <a:effectLst/>
              <a:uLnTx/>
              <a:uFillTx/>
              <a:latin typeface="Segoe Sans Display Semilight"/>
              <a:ea typeface="+mn-ea"/>
              <a:cs typeface="Segoe Sans Display Semibold" pitchFamily="2"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100" b="0" i="0" u="none" strike="noStrike" kern="1200" cap="none" spc="0" normalizeH="0" baseline="0" noProof="0">
                <a:ln>
                  <a:noFill/>
                </a:ln>
                <a:solidFill>
                  <a:srgbClr val="FF0000"/>
                </a:solidFill>
                <a:effectLst/>
                <a:uLnTx/>
                <a:uFillTx/>
                <a:latin typeface="Segoe Sans Display Semibold" pitchFamily="2" charset="0"/>
                <a:ea typeface="+mn-ea"/>
                <a:cs typeface="Segoe Sans Display Semibold" pitchFamily="2" charset="0"/>
              </a:rPr>
              <a:t>Block</a:t>
            </a:r>
            <a:r>
              <a:rPr kumimoji="0" lang="en-US" sz="1100" b="0" i="0" u="none" strike="noStrike" kern="1200" cap="none" spc="0" normalizeH="0" baseline="0" noProof="0">
                <a:ln>
                  <a:noFill/>
                </a:ln>
                <a:solidFill>
                  <a:srgbClr val="323139"/>
                </a:solidFill>
                <a:effectLst/>
                <a:uLnTx/>
                <a:uFillTx/>
                <a:latin typeface="Segoe Sans Display Semibold" pitchFamily="2" charset="0"/>
                <a:ea typeface="+mn-ea"/>
                <a:cs typeface="Segoe Sans Display Semibold" pitchFamily="2" charset="0"/>
              </a:rPr>
              <a:t> (option 2) — </a:t>
            </a:r>
            <a:r>
              <a:rPr kumimoji="0" lang="en-US" sz="1100" b="0" i="0" u="none" strike="noStrike" kern="1200" cap="none" spc="0" normalizeH="0" baseline="0" noProof="0">
                <a:ln>
                  <a:noFill/>
                </a:ln>
                <a:solidFill>
                  <a:srgbClr val="323139"/>
                </a:solidFill>
                <a:effectLst/>
                <a:uLnTx/>
                <a:uFillTx/>
                <a:latin typeface="Segoe Sans Display Semilight"/>
                <a:ea typeface="+mn-ea"/>
                <a:cs typeface="Segoe Sans Display Semibold" pitchFamily="2" charset="0"/>
              </a:rPr>
              <a:t>quarantine until it’s vetted.</a:t>
            </a:r>
          </a:p>
        </p:txBody>
      </p:sp>
    </p:spTree>
    <p:extLst>
      <p:ext uri="{BB962C8B-B14F-4D97-AF65-F5344CB8AC3E}">
        <p14:creationId xmlns:p14="http://schemas.microsoft.com/office/powerpoint/2010/main" val="1723330740"/>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23D2DE-8F97-9B27-66B9-BA29ACDCD32E}"/>
              </a:ext>
            </a:extLst>
          </p:cNvPr>
          <p:cNvPicPr>
            <a:picLocks noChangeAspect="1"/>
          </p:cNvPicPr>
          <p:nvPr/>
        </p:nvPicPr>
        <p:blipFill>
          <a:blip r:embed="rId3"/>
          <a:srcRect l="6581" t="8829" r="49999" b="42081"/>
          <a:stretch>
            <a:fillRect/>
          </a:stretch>
        </p:blipFill>
        <p:spPr>
          <a:xfrm flipV="1">
            <a:off x="10726057" y="0"/>
            <a:ext cx="1465944" cy="1657307"/>
          </a:xfrm>
          <a:custGeom>
            <a:avLst/>
            <a:gdLst>
              <a:gd name="csX0" fmla="*/ 0 w 1753647"/>
              <a:gd name="csY0" fmla="*/ 1982566 h 1982566"/>
              <a:gd name="csX1" fmla="*/ 1753647 w 1753647"/>
              <a:gd name="csY1" fmla="*/ 1982566 h 1982566"/>
              <a:gd name="csX2" fmla="*/ 1753647 w 1753647"/>
              <a:gd name="csY2" fmla="*/ 0 h 1982566"/>
              <a:gd name="csX3" fmla="*/ 0 w 1753647"/>
              <a:gd name="csY3" fmla="*/ 0 h 1982566"/>
            </a:gdLst>
            <a:ahLst/>
            <a:cxnLst>
              <a:cxn ang="0">
                <a:pos x="csX0" y="csY0"/>
              </a:cxn>
              <a:cxn ang="0">
                <a:pos x="csX1" y="csY1"/>
              </a:cxn>
              <a:cxn ang="0">
                <a:pos x="csX2" y="csY2"/>
              </a:cxn>
              <a:cxn ang="0">
                <a:pos x="csX3" y="csY3"/>
              </a:cxn>
            </a:cxnLst>
            <a:rect l="l" t="t" r="r" b="b"/>
            <a:pathLst>
              <a:path w="1753647" h="1982566">
                <a:moveTo>
                  <a:pt x="0" y="1982566"/>
                </a:moveTo>
                <a:lnTo>
                  <a:pt x="1753647" y="1982566"/>
                </a:lnTo>
                <a:lnTo>
                  <a:pt x="1753647" y="0"/>
                </a:lnTo>
                <a:lnTo>
                  <a:pt x="0" y="0"/>
                </a:lnTo>
                <a:close/>
              </a:path>
            </a:pathLst>
          </a:custGeom>
        </p:spPr>
      </p:pic>
      <p:sp>
        <p:nvSpPr>
          <p:cNvPr id="144" name="Title 143">
            <a:extLst>
              <a:ext uri="{FF2B5EF4-FFF2-40B4-BE49-F238E27FC236}">
                <a16:creationId xmlns:a16="http://schemas.microsoft.com/office/drawing/2014/main" id="{FFF168FA-DC29-0FC7-CB5F-D1BD3BF85312}"/>
              </a:ext>
            </a:extLst>
          </p:cNvPr>
          <p:cNvSpPr>
            <a:spLocks noGrp="1"/>
          </p:cNvSpPr>
          <p:nvPr>
            <p:ph type="title"/>
          </p:nvPr>
        </p:nvSpPr>
        <p:spPr>
          <a:xfrm>
            <a:off x="588263" y="457200"/>
            <a:ext cx="11018520" cy="492443"/>
          </a:xfrm>
        </p:spPr>
        <p:txBody>
          <a:bodyPr/>
          <a:lstStyle/>
          <a:p>
            <a:r>
              <a:rPr lang="en-US"/>
              <a:t>Agent Scenario: Scope drift</a:t>
            </a:r>
          </a:p>
        </p:txBody>
      </p:sp>
      <p:sp>
        <p:nvSpPr>
          <p:cNvPr id="145" name="Text Placeholder 144">
            <a:extLst>
              <a:ext uri="{FF2B5EF4-FFF2-40B4-BE49-F238E27FC236}">
                <a16:creationId xmlns:a16="http://schemas.microsoft.com/office/drawing/2014/main" id="{87D30668-23BB-02DB-BE03-4857506B6BBB}"/>
              </a:ext>
            </a:extLst>
          </p:cNvPr>
          <p:cNvSpPr>
            <a:spLocks noGrp="1"/>
          </p:cNvSpPr>
          <p:nvPr>
            <p:ph type="body" sz="quarter" idx="11"/>
          </p:nvPr>
        </p:nvSpPr>
        <p:spPr>
          <a:xfrm>
            <a:off x="584200" y="292100"/>
            <a:ext cx="11018520" cy="153888"/>
          </a:xfrm>
        </p:spPr>
        <p:txBody>
          <a:bodyPr/>
          <a:lstStyle/>
          <a:p>
            <a:r>
              <a:rPr lang="en-US"/>
              <a:t>PART 4 · AGENT SCENARIOS · GUIDE</a:t>
            </a:r>
          </a:p>
        </p:txBody>
      </p:sp>
      <p:sp>
        <p:nvSpPr>
          <p:cNvPr id="175" name="Rectangle: Top Corners Rounded 174">
            <a:extLst>
              <a:ext uri="{FF2B5EF4-FFF2-40B4-BE49-F238E27FC236}">
                <a16:creationId xmlns:a16="http://schemas.microsoft.com/office/drawing/2014/main" id="{5DEFF0AE-044C-AADF-7ED6-2CC3EE78C60F}"/>
              </a:ext>
            </a:extLst>
          </p:cNvPr>
          <p:cNvSpPr/>
          <p:nvPr/>
        </p:nvSpPr>
        <p:spPr bwMode="auto">
          <a:xfrm>
            <a:off x="732282" y="1981110"/>
            <a:ext cx="380579" cy="259962"/>
          </a:xfrm>
          <a:prstGeom prst="round2SameRect">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323139"/>
                </a:solidFill>
                <a:effectLst/>
                <a:uLnTx/>
                <a:uFillTx/>
                <a:latin typeface="Segoe Sans Display"/>
                <a:ea typeface="Segoe UI" pitchFamily="34" charset="0"/>
                <a:cs typeface="Segoe Sans Display Semibold" pitchFamily="2" charset="0"/>
              </a:rPr>
              <a:t>01</a:t>
            </a:r>
            <a:endParaRPr kumimoji="0" lang="en-IN" sz="1400" b="0" i="0" u="none" strike="noStrike" kern="1200" cap="none" spc="0" normalizeH="0" baseline="0" noProof="0">
              <a:ln>
                <a:noFill/>
              </a:ln>
              <a:solidFill>
                <a:srgbClr val="323139"/>
              </a:solidFill>
              <a:effectLst/>
              <a:uLnTx/>
              <a:uFillTx/>
              <a:latin typeface="Segoe Sans Display"/>
              <a:ea typeface="Segoe UI" pitchFamily="34" charset="0"/>
              <a:cs typeface="Segoe Sans Display Semibold" pitchFamily="2" charset="0"/>
            </a:endParaRPr>
          </a:p>
        </p:txBody>
      </p:sp>
      <p:sp>
        <p:nvSpPr>
          <p:cNvPr id="177" name="Rectangle: Top Corners Rounded 176">
            <a:extLst>
              <a:ext uri="{FF2B5EF4-FFF2-40B4-BE49-F238E27FC236}">
                <a16:creationId xmlns:a16="http://schemas.microsoft.com/office/drawing/2014/main" id="{BCFF05B4-863D-9185-00B5-B31D25405C56}"/>
              </a:ext>
            </a:extLst>
          </p:cNvPr>
          <p:cNvSpPr/>
          <p:nvPr/>
        </p:nvSpPr>
        <p:spPr bwMode="auto">
          <a:xfrm>
            <a:off x="6596381" y="1981110"/>
            <a:ext cx="380579" cy="259962"/>
          </a:xfrm>
          <a:prstGeom prst="round2Same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323139"/>
                </a:solidFill>
                <a:effectLst/>
                <a:uLnTx/>
                <a:uFillTx/>
                <a:latin typeface="Segoe Sans Display"/>
                <a:ea typeface="Segoe UI" pitchFamily="34" charset="0"/>
                <a:cs typeface="Segoe Sans Display Semibold" pitchFamily="2" charset="0"/>
              </a:rPr>
              <a:t>02</a:t>
            </a:r>
            <a:endParaRPr kumimoji="0" lang="en-IN" sz="1400" b="0" i="0" u="none" strike="noStrike" kern="1200" cap="none" spc="0" normalizeH="0" baseline="0" noProof="0">
              <a:ln>
                <a:noFill/>
              </a:ln>
              <a:solidFill>
                <a:srgbClr val="323139"/>
              </a:solidFill>
              <a:effectLst/>
              <a:uLnTx/>
              <a:uFillTx/>
              <a:latin typeface="Segoe Sans Display"/>
              <a:ea typeface="Segoe UI" pitchFamily="34" charset="0"/>
              <a:cs typeface="Segoe Sans Display Semibold" pitchFamily="2" charset="0"/>
            </a:endParaRPr>
          </a:p>
        </p:txBody>
      </p:sp>
      <p:sp>
        <p:nvSpPr>
          <p:cNvPr id="179" name="Rectangle: Rounded Corners 178">
            <a:extLst>
              <a:ext uri="{FF2B5EF4-FFF2-40B4-BE49-F238E27FC236}">
                <a16:creationId xmlns:a16="http://schemas.microsoft.com/office/drawing/2014/main" id="{83B8146E-83F4-8783-4A09-69330AE677C5}"/>
              </a:ext>
              <a:ext uri="{C183D7F6-B498-43B3-948B-1728B52AA6E4}">
                <adec:decorative xmlns:adec="http://schemas.microsoft.com/office/drawing/2017/decorative" val="1"/>
              </a:ext>
            </a:extLst>
          </p:cNvPr>
          <p:cNvSpPr>
            <a:spLocks/>
          </p:cNvSpPr>
          <p:nvPr/>
        </p:nvSpPr>
        <p:spPr>
          <a:xfrm>
            <a:off x="588264" y="2241072"/>
            <a:ext cx="5137658" cy="3893027"/>
          </a:xfrm>
          <a:prstGeom prst="roundRect">
            <a:avLst>
              <a:gd name="adj" fmla="val 3569"/>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81" name="Rectangle: Rounded Corners 180">
            <a:extLst>
              <a:ext uri="{FF2B5EF4-FFF2-40B4-BE49-F238E27FC236}">
                <a16:creationId xmlns:a16="http://schemas.microsoft.com/office/drawing/2014/main" id="{1FF7EA6F-6BB8-3DA8-D9B1-5E1C9F6F5CBF}"/>
              </a:ext>
              <a:ext uri="{C183D7F6-B498-43B3-948B-1728B52AA6E4}">
                <adec:decorative xmlns:adec="http://schemas.microsoft.com/office/drawing/2017/decorative" val="1"/>
              </a:ext>
            </a:extLst>
          </p:cNvPr>
          <p:cNvSpPr>
            <a:spLocks/>
          </p:cNvSpPr>
          <p:nvPr/>
        </p:nvSpPr>
        <p:spPr>
          <a:xfrm>
            <a:off x="6452363" y="2241072"/>
            <a:ext cx="5137658" cy="3893027"/>
          </a:xfrm>
          <a:prstGeom prst="roundRect">
            <a:avLst>
              <a:gd name="adj" fmla="val 3569"/>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83" name="Shape 113">
            <a:extLst>
              <a:ext uri="{FF2B5EF4-FFF2-40B4-BE49-F238E27FC236}">
                <a16:creationId xmlns:a16="http://schemas.microsoft.com/office/drawing/2014/main" id="{AC8146CB-C980-0AB1-CBB3-F5FC2578ACC7}"/>
              </a:ext>
            </a:extLst>
          </p:cNvPr>
          <p:cNvSpPr/>
          <p:nvPr/>
        </p:nvSpPr>
        <p:spPr>
          <a:xfrm>
            <a:off x="545960" y="1163320"/>
            <a:ext cx="11128302" cy="668067"/>
          </a:xfrm>
          <a:prstGeom prst="roundRect">
            <a:avLst>
              <a:gd name="adj" fmla="val 7106"/>
            </a:avLst>
          </a:prstGeom>
          <a:solidFill>
            <a:schemeClr val="bg1"/>
          </a:solidFill>
          <a:ln w="3175">
            <a:solidFill>
              <a:srgbClr val="FF0000"/>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23139"/>
              </a:solidFill>
              <a:effectLst/>
              <a:uLnTx/>
              <a:uFillTx/>
              <a:latin typeface="Segoe Sans Display Semilight"/>
              <a:ea typeface="+mn-ea"/>
              <a:cs typeface="+mn-cs"/>
            </a:endParaRPr>
          </a:p>
        </p:txBody>
      </p:sp>
      <p:sp>
        <p:nvSpPr>
          <p:cNvPr id="185" name="Text 115">
            <a:extLst>
              <a:ext uri="{FF2B5EF4-FFF2-40B4-BE49-F238E27FC236}">
                <a16:creationId xmlns:a16="http://schemas.microsoft.com/office/drawing/2014/main" id="{DD22E745-F3A7-2DCC-BA09-E4670655151B}"/>
              </a:ext>
            </a:extLst>
          </p:cNvPr>
          <p:cNvSpPr/>
          <p:nvPr/>
        </p:nvSpPr>
        <p:spPr>
          <a:xfrm>
            <a:off x="662412" y="1389631"/>
            <a:ext cx="893338" cy="215444"/>
          </a:xfrm>
          <a:prstGeom prst="rect">
            <a:avLst/>
          </a:prstGeom>
          <a:noFill/>
          <a:ln/>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FF0000"/>
                </a:solidFill>
                <a:effectLst/>
                <a:uLnTx/>
                <a:uFillTx/>
                <a:latin typeface="Segoe Sans Display Semibold" pitchFamily="2" charset="0"/>
                <a:ea typeface="Segoe UI" pitchFamily="34" charset="-122"/>
                <a:cs typeface="Segoe Sans Display Semibold" pitchFamily="2" charset="0"/>
              </a:rPr>
              <a:t>The worry</a:t>
            </a:r>
            <a:endParaRPr kumimoji="0" lang="en-US" sz="1400" b="0" i="0" u="none" strike="noStrike" kern="1200" cap="none" spc="0" normalizeH="0" baseline="0" noProof="0">
              <a:ln>
                <a:noFill/>
              </a:ln>
              <a:solidFill>
                <a:srgbClr val="FF0000"/>
              </a:solidFill>
              <a:effectLst/>
              <a:uLnTx/>
              <a:uFillTx/>
              <a:latin typeface="Segoe Sans Display Semibold" pitchFamily="2" charset="0"/>
              <a:ea typeface="+mn-ea"/>
              <a:cs typeface="Segoe Sans Display Semibold" pitchFamily="2" charset="0"/>
            </a:endParaRPr>
          </a:p>
        </p:txBody>
      </p:sp>
      <p:sp>
        <p:nvSpPr>
          <p:cNvPr id="187" name="Text 116">
            <a:extLst>
              <a:ext uri="{FF2B5EF4-FFF2-40B4-BE49-F238E27FC236}">
                <a16:creationId xmlns:a16="http://schemas.microsoft.com/office/drawing/2014/main" id="{6548F49D-7238-B3E2-E7FE-6A5AE6CC849D}"/>
              </a:ext>
            </a:extLst>
          </p:cNvPr>
          <p:cNvSpPr/>
          <p:nvPr/>
        </p:nvSpPr>
        <p:spPr>
          <a:xfrm>
            <a:off x="1672202" y="1220354"/>
            <a:ext cx="9900673" cy="553998"/>
          </a:xfrm>
          <a:prstGeom prst="rect">
            <a:avLst/>
          </a:prstGeom>
          <a:noFill/>
          <a:ln/>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323139"/>
                </a:solidFill>
                <a:effectLst/>
                <a:uLnTx/>
                <a:uFillTx/>
                <a:latin typeface="Segoe Sans Display Semibold" pitchFamily="2" charset="0"/>
                <a:ea typeface="Segoe UI" pitchFamily="34" charset="-122"/>
                <a:cs typeface="Segoe Sans Display Semibold" pitchFamily="2" charset="0"/>
              </a:rPr>
              <a:t>A procurement agent starts calling tools outside its remit and tries to send data past the company boundary. </a:t>
            </a:r>
            <a:r>
              <a:rPr kumimoji="0" lang="en-US" sz="1200" b="0" i="0" u="none" strike="noStrike" kern="1200" cap="none" spc="0" normalizeH="0" baseline="0" noProof="0">
                <a:ln>
                  <a:noFill/>
                </a:ln>
                <a:solidFill>
                  <a:srgbClr val="323139"/>
                </a:solidFill>
                <a:effectLst/>
                <a:uLnTx/>
                <a:uFillTx/>
                <a:latin typeface="Segoe Sans Display Semilight"/>
                <a:ea typeface="+mn-ea"/>
                <a:cs typeface="Segoe UI"/>
              </a:rPr>
              <a:t>No one approved the new behavior, and without monitoring it can look like normal activity — until data is already moving. At agent scale, one drifting agent becomes an exfiltration path before anyone notices.</a:t>
            </a:r>
          </a:p>
        </p:txBody>
      </p:sp>
      <p:sp>
        <p:nvSpPr>
          <p:cNvPr id="193" name="TextBox 192">
            <a:extLst>
              <a:ext uri="{FF2B5EF4-FFF2-40B4-BE49-F238E27FC236}">
                <a16:creationId xmlns:a16="http://schemas.microsoft.com/office/drawing/2014/main" id="{0EDCAB83-367F-75FE-07E6-ACA4CAEC08C9}"/>
              </a:ext>
            </a:extLst>
          </p:cNvPr>
          <p:cNvSpPr txBox="1"/>
          <p:nvPr/>
        </p:nvSpPr>
        <p:spPr>
          <a:xfrm>
            <a:off x="588262" y="6407446"/>
            <a:ext cx="5774437" cy="123111"/>
          </a:xfrm>
          <a:prstGeom prst="rect">
            <a:avLst/>
          </a:prstGeom>
          <a:noFill/>
        </p:spPr>
        <p:txBody>
          <a:bodyPr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a:ln>
                  <a:noFill/>
                </a:ln>
                <a:solidFill>
                  <a:srgbClr val="000000"/>
                </a:solidFill>
                <a:effectLst/>
                <a:uLnTx/>
                <a:uFillTx/>
                <a:latin typeface="Segoe Sans Display Semilight"/>
                <a:ea typeface="+mn-ea"/>
                <a:cs typeface="Segoe UI Light" panose="020B0502040204020203" pitchFamily="34" charset="0"/>
              </a:rPr>
              <a:t>Illustrative click-path — exact labels and screens may change as Agent 365 evolves.</a:t>
            </a:r>
          </a:p>
        </p:txBody>
      </p:sp>
      <p:sp>
        <p:nvSpPr>
          <p:cNvPr id="195" name="Text 159">
            <a:extLst>
              <a:ext uri="{FF2B5EF4-FFF2-40B4-BE49-F238E27FC236}">
                <a16:creationId xmlns:a16="http://schemas.microsoft.com/office/drawing/2014/main" id="{CB6924DD-312D-5643-CDC1-2D24171FCBF8}"/>
              </a:ext>
            </a:extLst>
          </p:cNvPr>
          <p:cNvSpPr/>
          <p:nvPr/>
        </p:nvSpPr>
        <p:spPr>
          <a:xfrm>
            <a:off x="9764750" y="6399752"/>
            <a:ext cx="1855749" cy="138499"/>
          </a:xfrm>
          <a:prstGeom prst="rect">
            <a:avLst/>
          </a:prstGeom>
          <a:noFill/>
          <a:ln/>
        </p:spPr>
        <p:txBody>
          <a:bodyPr wrap="squar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97F4"/>
                </a:solidFill>
                <a:effectLst/>
                <a:uLnTx/>
                <a:uFillTx/>
                <a:latin typeface="Segoe Sans Display Semibold" pitchFamily="2" charset="0"/>
                <a:ea typeface="Segoe UI" pitchFamily="34" charset="-122"/>
                <a:cs typeface="Segoe Sans Display Semibold" pitchFamily="2" charset="0"/>
              </a:rPr>
              <a:t>Discover → Evaluate → Decide</a:t>
            </a:r>
          </a:p>
        </p:txBody>
      </p:sp>
      <p:sp>
        <p:nvSpPr>
          <p:cNvPr id="197" name="Freeform: Shape 196">
            <a:extLst>
              <a:ext uri="{FF2B5EF4-FFF2-40B4-BE49-F238E27FC236}">
                <a16:creationId xmlns:a16="http://schemas.microsoft.com/office/drawing/2014/main" id="{15032910-EA44-E3DB-19FF-43BF6E950A7A}"/>
              </a:ext>
            </a:extLst>
          </p:cNvPr>
          <p:cNvSpPr/>
          <p:nvPr/>
        </p:nvSpPr>
        <p:spPr>
          <a:xfrm>
            <a:off x="5853954" y="3904774"/>
            <a:ext cx="470376" cy="470376"/>
          </a:xfrm>
          <a:custGeom>
            <a:avLst/>
            <a:gdLst>
              <a:gd name="connsiteX0" fmla="*/ 580644 w 580643"/>
              <a:gd name="connsiteY0" fmla="*/ 290322 h 580643"/>
              <a:gd name="connsiteX1" fmla="*/ 290322 w 580643"/>
              <a:gd name="connsiteY1" fmla="*/ 580644 h 580643"/>
              <a:gd name="connsiteX2" fmla="*/ 0 w 580643"/>
              <a:gd name="connsiteY2" fmla="*/ 290322 h 580643"/>
              <a:gd name="connsiteX3" fmla="*/ 290322 w 580643"/>
              <a:gd name="connsiteY3" fmla="*/ 0 h 580643"/>
              <a:gd name="connsiteX4" fmla="*/ 580644 w 580643"/>
              <a:gd name="connsiteY4" fmla="*/ 290322 h 580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43" h="580643">
                <a:moveTo>
                  <a:pt x="580644" y="290322"/>
                </a:moveTo>
                <a:cubicBezTo>
                  <a:pt x="580644" y="450662"/>
                  <a:pt x="450662" y="580644"/>
                  <a:pt x="290322" y="580644"/>
                </a:cubicBezTo>
                <a:cubicBezTo>
                  <a:pt x="129982" y="580644"/>
                  <a:pt x="0" y="450662"/>
                  <a:pt x="0" y="290322"/>
                </a:cubicBezTo>
                <a:cubicBezTo>
                  <a:pt x="0" y="129982"/>
                  <a:pt x="129982" y="0"/>
                  <a:pt x="290322" y="0"/>
                </a:cubicBezTo>
                <a:cubicBezTo>
                  <a:pt x="450662" y="0"/>
                  <a:pt x="580644" y="129982"/>
                  <a:pt x="580644" y="290322"/>
                </a:cubicBezTo>
                <a:close/>
              </a:path>
            </a:pathLst>
          </a:custGeom>
          <a:solidFill>
            <a:schemeClr val="bg1"/>
          </a:solidFill>
          <a:ln w="19050" cap="flat">
            <a:solidFill>
              <a:schemeClr val="tx1">
                <a:alpha val="25000"/>
              </a:schemeClr>
            </a:solidFill>
            <a:prstDash val="solid"/>
            <a:miter/>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srgbClr val="000000"/>
                </a:solidFill>
                <a:effectLst/>
                <a:uLnTx/>
                <a:uFillTx/>
                <a:latin typeface="Segoe Sans Display Semilight"/>
                <a:ea typeface="+mn-lt"/>
                <a:cs typeface="Segoe Sans Display Semilight"/>
                <a:sym typeface="Wingdings" panose="05000000000000000000" pitchFamily="2" charset="2"/>
              </a:rPr>
              <a:t></a:t>
            </a:r>
            <a:endParaRPr kumimoji="0" lang="en-US" sz="2800" b="0" i="0" u="none" strike="noStrike" kern="0" cap="none" spc="0" normalizeH="0" baseline="0" noProof="0">
              <a:ln>
                <a:noFill/>
              </a:ln>
              <a:solidFill>
                <a:srgbClr val="000000"/>
              </a:solidFill>
              <a:effectLst/>
              <a:uLnTx/>
              <a:uFillTx/>
              <a:latin typeface="Segoe Sans Display Semilight"/>
              <a:ea typeface="+mn-lt"/>
              <a:cs typeface="Segoe Sans Display Semilight"/>
              <a:sym typeface="+mn-lt"/>
            </a:endParaRPr>
          </a:p>
        </p:txBody>
      </p:sp>
      <p:sp>
        <p:nvSpPr>
          <p:cNvPr id="214" name="Oval 213">
            <a:extLst>
              <a:ext uri="{FF2B5EF4-FFF2-40B4-BE49-F238E27FC236}">
                <a16:creationId xmlns:a16="http://schemas.microsoft.com/office/drawing/2014/main" id="{D88D4BAE-B560-1937-AD30-4C9BB25B99AC}"/>
              </a:ext>
            </a:extLst>
          </p:cNvPr>
          <p:cNvSpPr/>
          <p:nvPr/>
        </p:nvSpPr>
        <p:spPr bwMode="auto">
          <a:xfrm>
            <a:off x="732282" y="5149540"/>
            <a:ext cx="190810" cy="190810"/>
          </a:xfrm>
          <a:prstGeom prst="ellipse">
            <a:avLst/>
          </a:prstGeom>
          <a:solidFill>
            <a:schemeClr val="bg1">
              <a:lumMod val="95000"/>
            </a:schemeClr>
          </a:solidFill>
          <a:ln w="31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Sans Display Semibold" pitchFamily="2" charset="0"/>
                <a:ea typeface="Segoe UI" pitchFamily="34" charset="0"/>
                <a:cs typeface="Segoe Sans Display Semibold" pitchFamily="2" charset="0"/>
              </a:rPr>
              <a:t>1</a:t>
            </a:r>
          </a:p>
        </p:txBody>
      </p:sp>
      <p:sp>
        <p:nvSpPr>
          <p:cNvPr id="215" name="Oval 214">
            <a:extLst>
              <a:ext uri="{FF2B5EF4-FFF2-40B4-BE49-F238E27FC236}">
                <a16:creationId xmlns:a16="http://schemas.microsoft.com/office/drawing/2014/main" id="{17E4185D-1366-CCA7-1E4E-15F436152765}"/>
              </a:ext>
            </a:extLst>
          </p:cNvPr>
          <p:cNvSpPr/>
          <p:nvPr/>
        </p:nvSpPr>
        <p:spPr bwMode="auto">
          <a:xfrm>
            <a:off x="732282" y="5415930"/>
            <a:ext cx="190810" cy="190810"/>
          </a:xfrm>
          <a:prstGeom prst="ellipse">
            <a:avLst/>
          </a:prstGeom>
          <a:solidFill>
            <a:schemeClr val="bg1">
              <a:lumMod val="95000"/>
            </a:schemeClr>
          </a:solidFill>
          <a:ln w="31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Sans Display Semibold" pitchFamily="2" charset="0"/>
                <a:ea typeface="Segoe UI" pitchFamily="34" charset="0"/>
                <a:cs typeface="Segoe Sans Display Semibold" pitchFamily="2" charset="0"/>
              </a:rPr>
              <a:t>2</a:t>
            </a:r>
          </a:p>
        </p:txBody>
      </p:sp>
      <p:sp>
        <p:nvSpPr>
          <p:cNvPr id="216" name="Text 133">
            <a:extLst>
              <a:ext uri="{FF2B5EF4-FFF2-40B4-BE49-F238E27FC236}">
                <a16:creationId xmlns:a16="http://schemas.microsoft.com/office/drawing/2014/main" id="{30BA52D8-A0DA-8914-10EC-9C115FF2997F}"/>
              </a:ext>
            </a:extLst>
          </p:cNvPr>
          <p:cNvSpPr>
            <a:spLocks/>
          </p:cNvSpPr>
          <p:nvPr/>
        </p:nvSpPr>
        <p:spPr>
          <a:xfrm>
            <a:off x="970852" y="5160307"/>
            <a:ext cx="4611052" cy="169277"/>
          </a:xfrm>
          <a:prstGeom prst="rect">
            <a:avLst/>
          </a:prstGeom>
          <a:noFill/>
          <a:ln/>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a:ln>
                  <a:noFill/>
                </a:ln>
                <a:solidFill>
                  <a:srgbClr val="323139"/>
                </a:solidFill>
                <a:effectLst/>
                <a:uLnTx/>
                <a:uFillTx/>
                <a:latin typeface="Segoe Sans Display Semibold" pitchFamily="2" charset="0"/>
                <a:ea typeface="Segoe UI" pitchFamily="34" charset="-122"/>
                <a:cs typeface="Segoe Sans Display Semibold" pitchFamily="2" charset="0"/>
              </a:rPr>
              <a:t>Open Agent 365 — </a:t>
            </a:r>
            <a:r>
              <a:rPr kumimoji="0" lang="en-US" sz="1100" b="0" i="0" u="none" strike="noStrike" kern="1200" cap="none" spc="0" normalizeH="0" baseline="0" noProof="0">
                <a:ln>
                  <a:noFill/>
                </a:ln>
                <a:solidFill>
                  <a:srgbClr val="323139"/>
                </a:solidFill>
                <a:effectLst/>
                <a:uLnTx/>
                <a:uFillTx/>
                <a:latin typeface="Segoe Sans Display Semilight"/>
                <a:ea typeface="+mn-ea"/>
                <a:cs typeface="Segoe Sans Display Semibold" pitchFamily="2" charset="0"/>
              </a:rPr>
              <a:t>monitoring shows every agent’s activity.</a:t>
            </a:r>
          </a:p>
        </p:txBody>
      </p:sp>
      <p:sp>
        <p:nvSpPr>
          <p:cNvPr id="217" name="Text 133">
            <a:extLst>
              <a:ext uri="{FF2B5EF4-FFF2-40B4-BE49-F238E27FC236}">
                <a16:creationId xmlns:a16="http://schemas.microsoft.com/office/drawing/2014/main" id="{FACD64DA-3352-7F06-6C4B-1DFFAC543561}"/>
              </a:ext>
            </a:extLst>
          </p:cNvPr>
          <p:cNvSpPr>
            <a:spLocks/>
          </p:cNvSpPr>
          <p:nvPr/>
        </p:nvSpPr>
        <p:spPr>
          <a:xfrm>
            <a:off x="970852" y="5426697"/>
            <a:ext cx="4611052" cy="169277"/>
          </a:xfrm>
          <a:prstGeom prst="rect">
            <a:avLst/>
          </a:prstGeom>
          <a:noFill/>
          <a:ln/>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a:ln>
                  <a:noFill/>
                </a:ln>
                <a:solidFill>
                  <a:srgbClr val="323139"/>
                </a:solidFill>
                <a:effectLst/>
                <a:uLnTx/>
                <a:uFillTx/>
                <a:latin typeface="Segoe Sans Display Semibold" pitchFamily="2" charset="0"/>
                <a:ea typeface="Segoe UI" pitchFamily="34" charset="-122"/>
                <a:cs typeface="Segoe Sans Display Semibold" pitchFamily="2" charset="0"/>
              </a:rPr>
              <a:t>Open Agents at risk — </a:t>
            </a:r>
            <a:r>
              <a:rPr kumimoji="0" lang="en-US" sz="1100" b="0" i="0" u="none" strike="noStrike" kern="1200" cap="none" spc="0" normalizeH="0" baseline="0" noProof="0">
                <a:ln>
                  <a:noFill/>
                </a:ln>
                <a:solidFill>
                  <a:srgbClr val="323139"/>
                </a:solidFill>
                <a:effectLst/>
                <a:uLnTx/>
                <a:uFillTx/>
                <a:latin typeface="Segoe Sans Display Semilight"/>
                <a:ea typeface="+mn-ea"/>
                <a:cs typeface="Segoe Sans Display Semibold" pitchFamily="2" charset="0"/>
              </a:rPr>
              <a:t>the risky agents surface. Here, 6.</a:t>
            </a:r>
          </a:p>
        </p:txBody>
      </p:sp>
      <p:sp>
        <p:nvSpPr>
          <p:cNvPr id="218" name="Oval 217">
            <a:extLst>
              <a:ext uri="{FF2B5EF4-FFF2-40B4-BE49-F238E27FC236}">
                <a16:creationId xmlns:a16="http://schemas.microsoft.com/office/drawing/2014/main" id="{4E952441-2F7C-9300-4669-5C8BF1940C41}"/>
              </a:ext>
            </a:extLst>
          </p:cNvPr>
          <p:cNvSpPr/>
          <p:nvPr/>
        </p:nvSpPr>
        <p:spPr bwMode="auto">
          <a:xfrm>
            <a:off x="6594412" y="5149540"/>
            <a:ext cx="190810" cy="190810"/>
          </a:xfrm>
          <a:prstGeom prst="ellipse">
            <a:avLst/>
          </a:prstGeom>
          <a:solidFill>
            <a:schemeClr val="bg1">
              <a:lumMod val="95000"/>
            </a:schemeClr>
          </a:solidFill>
          <a:ln w="3175">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Sans Display Semibold" pitchFamily="2" charset="0"/>
                <a:ea typeface="Segoe UI" pitchFamily="34" charset="0"/>
                <a:cs typeface="Segoe Sans Display Semibold" pitchFamily="2" charset="0"/>
              </a:rPr>
              <a:t>3</a:t>
            </a:r>
          </a:p>
        </p:txBody>
      </p:sp>
      <p:sp>
        <p:nvSpPr>
          <p:cNvPr id="219" name="Oval 218">
            <a:extLst>
              <a:ext uri="{FF2B5EF4-FFF2-40B4-BE49-F238E27FC236}">
                <a16:creationId xmlns:a16="http://schemas.microsoft.com/office/drawing/2014/main" id="{DE283ADC-A816-AB73-CD58-24ADDE666C6A}"/>
              </a:ext>
            </a:extLst>
          </p:cNvPr>
          <p:cNvSpPr/>
          <p:nvPr/>
        </p:nvSpPr>
        <p:spPr bwMode="auto">
          <a:xfrm>
            <a:off x="6594412" y="5415930"/>
            <a:ext cx="190810" cy="190810"/>
          </a:xfrm>
          <a:prstGeom prst="ellipse">
            <a:avLst/>
          </a:prstGeom>
          <a:solidFill>
            <a:schemeClr val="bg1">
              <a:lumMod val="95000"/>
            </a:schemeClr>
          </a:solidFill>
          <a:ln w="3175">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Sans Display Semibold" pitchFamily="2" charset="0"/>
                <a:ea typeface="Segoe UI" pitchFamily="34" charset="0"/>
                <a:cs typeface="Segoe Sans Display Semibold" pitchFamily="2" charset="0"/>
              </a:rPr>
              <a:t>4</a:t>
            </a:r>
          </a:p>
        </p:txBody>
      </p:sp>
      <p:sp>
        <p:nvSpPr>
          <p:cNvPr id="220" name="Text 133">
            <a:extLst>
              <a:ext uri="{FF2B5EF4-FFF2-40B4-BE49-F238E27FC236}">
                <a16:creationId xmlns:a16="http://schemas.microsoft.com/office/drawing/2014/main" id="{B61107F6-C96D-4CBC-DDAD-DC1ED317047F}"/>
              </a:ext>
            </a:extLst>
          </p:cNvPr>
          <p:cNvSpPr>
            <a:spLocks/>
          </p:cNvSpPr>
          <p:nvPr/>
        </p:nvSpPr>
        <p:spPr>
          <a:xfrm>
            <a:off x="6880860" y="5160307"/>
            <a:ext cx="4563174" cy="169277"/>
          </a:xfrm>
          <a:prstGeom prst="rect">
            <a:avLst/>
          </a:prstGeom>
          <a:noFill/>
          <a:ln/>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a:ln>
                  <a:noFill/>
                </a:ln>
                <a:effectLst/>
                <a:uLnTx/>
                <a:uFillTx/>
                <a:latin typeface="Segoe Sans Display Semibold" pitchFamily="2" charset="0"/>
                <a:ea typeface="Segoe UI" pitchFamily="34" charset="-122"/>
                <a:cs typeface="Segoe Sans Display Semibold" pitchFamily="2" charset="0"/>
              </a:rPr>
              <a:t>Open the flagged agent — </a:t>
            </a:r>
            <a:r>
              <a:rPr kumimoji="0" lang="en-US" sz="1100" b="0" i="0" u="none" strike="noStrike" kern="1200" cap="none" spc="0" normalizeH="0" baseline="0" noProof="0">
                <a:ln>
                  <a:noFill/>
                </a:ln>
                <a:effectLst/>
                <a:uLnTx/>
                <a:uFillTx/>
                <a:latin typeface="Segoe Sans Display Semilight"/>
                <a:ea typeface="+mn-ea"/>
                <a:cs typeface="Segoe Sans Display Semibold" pitchFamily="2" charset="0"/>
              </a:rPr>
              <a:t>its profile opens.</a:t>
            </a:r>
          </a:p>
        </p:txBody>
      </p:sp>
      <p:sp>
        <p:nvSpPr>
          <p:cNvPr id="221" name="Text 133">
            <a:extLst>
              <a:ext uri="{FF2B5EF4-FFF2-40B4-BE49-F238E27FC236}">
                <a16:creationId xmlns:a16="http://schemas.microsoft.com/office/drawing/2014/main" id="{F34640F4-2985-7809-D2AC-34FC237F6AF6}"/>
              </a:ext>
            </a:extLst>
          </p:cNvPr>
          <p:cNvSpPr>
            <a:spLocks/>
          </p:cNvSpPr>
          <p:nvPr/>
        </p:nvSpPr>
        <p:spPr>
          <a:xfrm>
            <a:off x="6880860" y="5426697"/>
            <a:ext cx="4563174" cy="169277"/>
          </a:xfrm>
          <a:prstGeom prst="rect">
            <a:avLst/>
          </a:prstGeom>
          <a:noFill/>
          <a:ln/>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a:ln>
                  <a:noFill/>
                </a:ln>
                <a:effectLst/>
                <a:uLnTx/>
                <a:uFillTx/>
                <a:latin typeface="Segoe Sans Display Semibold" pitchFamily="2" charset="0"/>
                <a:ea typeface="Segoe UI" pitchFamily="34" charset="-122"/>
                <a:cs typeface="Segoe Sans Display Semibold" pitchFamily="2" charset="0"/>
              </a:rPr>
              <a:t>Review the risks — </a:t>
            </a:r>
            <a:r>
              <a:rPr kumimoji="0" lang="en-US" sz="1100" b="0" i="0" u="none" strike="noStrike" kern="1200" cap="none" spc="0" normalizeH="0" baseline="0" noProof="0">
                <a:ln>
                  <a:noFill/>
                </a:ln>
                <a:effectLst/>
                <a:uLnTx/>
                <a:uFillTx/>
                <a:latin typeface="Segoe Sans Display Semilight"/>
                <a:ea typeface="+mn-ea"/>
                <a:cs typeface="Segoe Sans Display Semibold" pitchFamily="2" charset="0"/>
              </a:rPr>
              <a:t>Purview flags them here (2 risks).</a:t>
            </a:r>
          </a:p>
        </p:txBody>
      </p:sp>
      <p:sp>
        <p:nvSpPr>
          <p:cNvPr id="223" name="Text 115">
            <a:extLst>
              <a:ext uri="{FF2B5EF4-FFF2-40B4-BE49-F238E27FC236}">
                <a16:creationId xmlns:a16="http://schemas.microsoft.com/office/drawing/2014/main" id="{0B78069D-AA4D-0D1E-F86A-5AA5F9065306}"/>
              </a:ext>
            </a:extLst>
          </p:cNvPr>
          <p:cNvSpPr>
            <a:spLocks/>
          </p:cNvSpPr>
          <p:nvPr/>
        </p:nvSpPr>
        <p:spPr>
          <a:xfrm>
            <a:off x="732282" y="2381165"/>
            <a:ext cx="4849622" cy="367115"/>
          </a:xfrm>
          <a:prstGeom prst="round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Sans Display Semibold" pitchFamily="2" charset="0"/>
                <a:ea typeface="+mn-ea"/>
                <a:cs typeface="Segoe Sans Display Semibold" pitchFamily="2" charset="0"/>
              </a:rPr>
              <a:t>Discover · Steps 1–2</a:t>
            </a:r>
          </a:p>
        </p:txBody>
      </p:sp>
      <p:sp>
        <p:nvSpPr>
          <p:cNvPr id="225" name="Text 127">
            <a:extLst>
              <a:ext uri="{FF2B5EF4-FFF2-40B4-BE49-F238E27FC236}">
                <a16:creationId xmlns:a16="http://schemas.microsoft.com/office/drawing/2014/main" id="{06495C9B-DE04-C577-A3AA-9E4FC396786C}"/>
              </a:ext>
            </a:extLst>
          </p:cNvPr>
          <p:cNvSpPr>
            <a:spLocks/>
          </p:cNvSpPr>
          <p:nvPr/>
        </p:nvSpPr>
        <p:spPr>
          <a:xfrm>
            <a:off x="6596381" y="2381165"/>
            <a:ext cx="4849622" cy="367115"/>
          </a:xfrm>
          <a:prstGeom prst="round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Evaluate &amp; Decide · Steps 3–5</a:t>
            </a:r>
          </a:p>
        </p:txBody>
      </p:sp>
      <p:sp>
        <p:nvSpPr>
          <p:cNvPr id="226" name="Text 139">
            <a:extLst>
              <a:ext uri="{FF2B5EF4-FFF2-40B4-BE49-F238E27FC236}">
                <a16:creationId xmlns:a16="http://schemas.microsoft.com/office/drawing/2014/main" id="{536DC27F-9E81-1B86-4C89-A1BB766E91AB}"/>
              </a:ext>
            </a:extLst>
          </p:cNvPr>
          <p:cNvSpPr>
            <a:spLocks/>
          </p:cNvSpPr>
          <p:nvPr/>
        </p:nvSpPr>
        <p:spPr>
          <a:xfrm>
            <a:off x="6880860" y="5687691"/>
            <a:ext cx="4563174" cy="377026"/>
          </a:xfrm>
          <a:prstGeom prst="rect">
            <a:avLst/>
          </a:prstGeom>
          <a:noFill/>
          <a:ln/>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100" b="0" i="0" u="none" strike="noStrike" kern="1200" cap="none" spc="0" normalizeH="0" baseline="0" noProof="0">
                <a:ln>
                  <a:noFill/>
                </a:ln>
                <a:solidFill>
                  <a:srgbClr val="FF0000"/>
                </a:solidFill>
                <a:effectLst/>
                <a:uLnTx/>
                <a:uFillTx/>
                <a:latin typeface="Segoe Sans Display Semibold" pitchFamily="2" charset="0"/>
                <a:ea typeface="+mn-ea"/>
                <a:cs typeface="Segoe Sans Display Semibold" pitchFamily="2" charset="0"/>
              </a:rPr>
              <a:t>Contain </a:t>
            </a:r>
            <a:r>
              <a:rPr kumimoji="0" lang="en-US" sz="1100" b="0" i="0" u="none" strike="noStrike" kern="1200" cap="none" spc="0" normalizeH="0" baseline="0" noProof="0">
                <a:ln>
                  <a:noFill/>
                </a:ln>
                <a:solidFill>
                  <a:schemeClr val="tx2"/>
                </a:solidFill>
                <a:effectLst/>
                <a:uLnTx/>
                <a:uFillTx/>
                <a:latin typeface="Segoe Sans Display Semibold" pitchFamily="2" charset="0"/>
                <a:ea typeface="+mn-ea"/>
                <a:cs typeface="Segoe Sans Display Semibold" pitchFamily="2" charset="0"/>
              </a:rPr>
              <a:t>(option 1) — </a:t>
            </a:r>
            <a:r>
              <a:rPr kumimoji="0" lang="en-US" sz="1100" b="0" i="0" u="none" strike="noStrike" kern="1200" cap="none" spc="0" normalizeH="0" baseline="0" noProof="0">
                <a:ln>
                  <a:noFill/>
                </a:ln>
                <a:solidFill>
                  <a:schemeClr val="tx2"/>
                </a:solidFill>
                <a:effectLst/>
                <a:uLnTx/>
                <a:uFillTx/>
                <a:latin typeface="Segoe Sans Display Semilight"/>
                <a:ea typeface="+mn-ea"/>
                <a:cs typeface="Segoe Sans Display Semibold" pitchFamily="2" charset="0"/>
              </a:rPr>
              <a:t>block or uninstall to stop it.</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100" b="0" i="0" u="none" strike="noStrike" kern="1200" cap="none" spc="0" normalizeH="0" baseline="0" noProof="0">
                <a:ln>
                  <a:noFill/>
                </a:ln>
                <a:solidFill>
                  <a:srgbClr val="00B050"/>
                </a:solidFill>
                <a:effectLst/>
                <a:uLnTx/>
                <a:uFillTx/>
                <a:latin typeface="Segoe Sans Display Semibold" pitchFamily="2" charset="0"/>
                <a:ea typeface="+mn-ea"/>
                <a:cs typeface="Segoe Sans Display Semibold" pitchFamily="2" charset="0"/>
              </a:rPr>
              <a:t>Monitor</a:t>
            </a:r>
            <a:r>
              <a:rPr kumimoji="0" lang="en-US" sz="1100" b="0" i="0" u="none" strike="noStrike" kern="1200" cap="none" spc="0" normalizeH="0" baseline="0" noProof="0">
                <a:ln>
                  <a:noFill/>
                </a:ln>
                <a:solidFill>
                  <a:srgbClr val="FF0000"/>
                </a:solidFill>
                <a:effectLst/>
                <a:uLnTx/>
                <a:uFillTx/>
                <a:latin typeface="Segoe Sans Display Semibold" pitchFamily="2" charset="0"/>
                <a:ea typeface="+mn-ea"/>
                <a:cs typeface="Segoe Sans Display Semibold" pitchFamily="2" charset="0"/>
              </a:rPr>
              <a:t> </a:t>
            </a:r>
            <a:r>
              <a:rPr kumimoji="0" lang="en-US" sz="1100" b="0" i="0" u="none" strike="noStrike" kern="1200" cap="none" spc="0" normalizeH="0" baseline="0" noProof="0">
                <a:ln>
                  <a:noFill/>
                </a:ln>
                <a:solidFill>
                  <a:schemeClr val="tx2"/>
                </a:solidFill>
                <a:effectLst/>
                <a:uLnTx/>
                <a:uFillTx/>
                <a:latin typeface="Segoe Sans Display Semibold" pitchFamily="2" charset="0"/>
                <a:ea typeface="+mn-ea"/>
                <a:cs typeface="Segoe Sans Display Semibold" pitchFamily="2" charset="0"/>
              </a:rPr>
              <a:t>(option 2) — </a:t>
            </a:r>
            <a:r>
              <a:rPr kumimoji="0" lang="en-US" sz="1100" b="0" i="0" u="none" strike="noStrike" kern="1200" cap="none" spc="0" normalizeH="0" baseline="0" noProof="0">
                <a:ln>
                  <a:noFill/>
                </a:ln>
                <a:solidFill>
                  <a:schemeClr val="tx2"/>
                </a:solidFill>
                <a:effectLst/>
                <a:uLnTx/>
                <a:uFillTx/>
                <a:latin typeface="Segoe Sans Display Semilight"/>
                <a:ea typeface="+mn-ea"/>
                <a:cs typeface="Segoe Sans Display Semibold" pitchFamily="2" charset="0"/>
              </a:rPr>
              <a:t>keep it running; watch the Activity tab.</a:t>
            </a:r>
          </a:p>
        </p:txBody>
      </p:sp>
      <p:sp>
        <p:nvSpPr>
          <p:cNvPr id="227" name="Oval 226">
            <a:extLst>
              <a:ext uri="{FF2B5EF4-FFF2-40B4-BE49-F238E27FC236}">
                <a16:creationId xmlns:a16="http://schemas.microsoft.com/office/drawing/2014/main" id="{FA8CF129-D255-DB6D-57BD-A5C5A12C095D}"/>
              </a:ext>
            </a:extLst>
          </p:cNvPr>
          <p:cNvSpPr/>
          <p:nvPr/>
        </p:nvSpPr>
        <p:spPr bwMode="auto">
          <a:xfrm>
            <a:off x="6594412" y="5780799"/>
            <a:ext cx="190810" cy="190810"/>
          </a:xfrm>
          <a:prstGeom prst="ellipse">
            <a:avLst/>
          </a:prstGeom>
          <a:solidFill>
            <a:schemeClr val="bg1">
              <a:lumMod val="95000"/>
            </a:schemeClr>
          </a:solidFill>
          <a:ln w="3175">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Sans Display Semibold" pitchFamily="2" charset="0"/>
                <a:ea typeface="Segoe UI" pitchFamily="34" charset="0"/>
                <a:cs typeface="Segoe Sans Display Semibold" pitchFamily="2" charset="0"/>
              </a:rPr>
              <a:t>5</a:t>
            </a:r>
          </a:p>
        </p:txBody>
      </p:sp>
      <p:pic>
        <p:nvPicPr>
          <p:cNvPr id="119" name="Image 0" descr="working/shots/sc_atrisk.png"/>
          <p:cNvPicPr>
            <a:picLocks noChangeAspect="1"/>
          </p:cNvPicPr>
          <p:nvPr/>
        </p:nvPicPr>
        <p:blipFill rotWithShape="1">
          <a:blip r:embed="rId4"/>
          <a:srcRect l="487" r="487"/>
          <a:stretch>
            <a:fillRect/>
          </a:stretch>
        </p:blipFill>
        <p:spPr>
          <a:xfrm>
            <a:off x="1203960" y="2878848"/>
            <a:ext cx="3906266" cy="2170623"/>
          </a:xfrm>
          <a:prstGeom prst="roundRect">
            <a:avLst>
              <a:gd name="adj" fmla="val 2748"/>
            </a:avLst>
          </a:prstGeom>
        </p:spPr>
      </p:pic>
      <p:pic>
        <p:nvPicPr>
          <p:cNvPr id="230" name="Image 1" descr="working/shots/sc_risks.png">
            <a:extLst>
              <a:ext uri="{FF2B5EF4-FFF2-40B4-BE49-F238E27FC236}">
                <a16:creationId xmlns:a16="http://schemas.microsoft.com/office/drawing/2014/main" id="{3E42B644-581C-F75A-0F96-83E7F01F47A8}"/>
              </a:ext>
            </a:extLst>
          </p:cNvPr>
          <p:cNvPicPr>
            <a:picLocks noChangeAspect="1"/>
          </p:cNvPicPr>
          <p:nvPr/>
        </p:nvPicPr>
        <p:blipFill rotWithShape="1">
          <a:blip r:embed="rId5"/>
          <a:srcRect l="38" r="38"/>
          <a:stretch>
            <a:fillRect/>
          </a:stretch>
        </p:blipFill>
        <p:spPr>
          <a:xfrm>
            <a:off x="7056120" y="2878848"/>
            <a:ext cx="3930144" cy="2159877"/>
          </a:xfrm>
          <a:prstGeom prst="roundRect">
            <a:avLst>
              <a:gd name="adj" fmla="val 2748"/>
            </a:avLst>
          </a:prstGeom>
        </p:spPr>
      </p:pic>
    </p:spTree>
    <p:extLst>
      <p:ext uri="{BB962C8B-B14F-4D97-AF65-F5344CB8AC3E}">
        <p14:creationId xmlns:p14="http://schemas.microsoft.com/office/powerpoint/2010/main" val="3926291783"/>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E28927-9485-E806-789D-E4DF4A0B5C46}"/>
              </a:ext>
            </a:extLst>
          </p:cNvPr>
          <p:cNvPicPr>
            <a:picLocks noChangeAspect="1"/>
          </p:cNvPicPr>
          <p:nvPr/>
        </p:nvPicPr>
        <p:blipFill>
          <a:blip r:embed="rId3"/>
          <a:srcRect l="6581" t="8829" r="49999" b="42081"/>
          <a:stretch>
            <a:fillRect/>
          </a:stretch>
        </p:blipFill>
        <p:spPr>
          <a:xfrm flipV="1">
            <a:off x="10726057" y="0"/>
            <a:ext cx="1465944" cy="1657307"/>
          </a:xfrm>
          <a:custGeom>
            <a:avLst/>
            <a:gdLst>
              <a:gd name="csX0" fmla="*/ 0 w 1753647"/>
              <a:gd name="csY0" fmla="*/ 1982566 h 1982566"/>
              <a:gd name="csX1" fmla="*/ 1753647 w 1753647"/>
              <a:gd name="csY1" fmla="*/ 1982566 h 1982566"/>
              <a:gd name="csX2" fmla="*/ 1753647 w 1753647"/>
              <a:gd name="csY2" fmla="*/ 0 h 1982566"/>
              <a:gd name="csX3" fmla="*/ 0 w 1753647"/>
              <a:gd name="csY3" fmla="*/ 0 h 1982566"/>
            </a:gdLst>
            <a:ahLst/>
            <a:cxnLst>
              <a:cxn ang="0">
                <a:pos x="csX0" y="csY0"/>
              </a:cxn>
              <a:cxn ang="0">
                <a:pos x="csX1" y="csY1"/>
              </a:cxn>
              <a:cxn ang="0">
                <a:pos x="csX2" y="csY2"/>
              </a:cxn>
              <a:cxn ang="0">
                <a:pos x="csX3" y="csY3"/>
              </a:cxn>
            </a:cxnLst>
            <a:rect l="l" t="t" r="r" b="b"/>
            <a:pathLst>
              <a:path w="1753647" h="1982566">
                <a:moveTo>
                  <a:pt x="0" y="1982566"/>
                </a:moveTo>
                <a:lnTo>
                  <a:pt x="1753647" y="1982566"/>
                </a:lnTo>
                <a:lnTo>
                  <a:pt x="1753647" y="0"/>
                </a:lnTo>
                <a:lnTo>
                  <a:pt x="0" y="0"/>
                </a:lnTo>
                <a:close/>
              </a:path>
            </a:pathLst>
          </a:custGeom>
        </p:spPr>
      </p:pic>
      <p:sp>
        <p:nvSpPr>
          <p:cNvPr id="141" name="Title 140">
            <a:extLst>
              <a:ext uri="{FF2B5EF4-FFF2-40B4-BE49-F238E27FC236}">
                <a16:creationId xmlns:a16="http://schemas.microsoft.com/office/drawing/2014/main" id="{10EF4FB2-1DA9-F52A-B01F-CE1EA78BCA1C}"/>
              </a:ext>
            </a:extLst>
          </p:cNvPr>
          <p:cNvSpPr>
            <a:spLocks noGrp="1"/>
          </p:cNvSpPr>
          <p:nvPr>
            <p:ph type="title"/>
          </p:nvPr>
        </p:nvSpPr>
        <p:spPr>
          <a:xfrm>
            <a:off x="588263" y="457200"/>
            <a:ext cx="11018520" cy="492443"/>
          </a:xfrm>
        </p:spPr>
        <p:txBody>
          <a:bodyPr/>
          <a:lstStyle/>
          <a:p>
            <a:r>
              <a:rPr lang="en-US"/>
              <a:t>Agent Scenario: Sudden usage spike</a:t>
            </a:r>
          </a:p>
        </p:txBody>
      </p:sp>
      <p:sp>
        <p:nvSpPr>
          <p:cNvPr id="151" name="Text Placeholder 150">
            <a:extLst>
              <a:ext uri="{FF2B5EF4-FFF2-40B4-BE49-F238E27FC236}">
                <a16:creationId xmlns:a16="http://schemas.microsoft.com/office/drawing/2014/main" id="{BBCBAAB2-35BE-EB85-8553-D54B419436DA}"/>
              </a:ext>
            </a:extLst>
          </p:cNvPr>
          <p:cNvSpPr>
            <a:spLocks noGrp="1"/>
          </p:cNvSpPr>
          <p:nvPr>
            <p:ph type="body" sz="quarter" idx="11"/>
          </p:nvPr>
        </p:nvSpPr>
        <p:spPr>
          <a:xfrm>
            <a:off x="584200" y="292100"/>
            <a:ext cx="11018520" cy="153888"/>
          </a:xfrm>
        </p:spPr>
        <p:txBody>
          <a:bodyPr/>
          <a:lstStyle/>
          <a:p>
            <a:r>
              <a:rPr lang="en-US"/>
              <a:t>PART 4 · AGENT SCENARIOS · GUIDE</a:t>
            </a:r>
          </a:p>
        </p:txBody>
      </p:sp>
      <p:sp>
        <p:nvSpPr>
          <p:cNvPr id="208" name="Rectangle: Top Corners Rounded 207">
            <a:extLst>
              <a:ext uri="{FF2B5EF4-FFF2-40B4-BE49-F238E27FC236}">
                <a16:creationId xmlns:a16="http://schemas.microsoft.com/office/drawing/2014/main" id="{40A00E8D-D3C7-42C7-03CC-7EB955D0E0C2}"/>
              </a:ext>
            </a:extLst>
          </p:cNvPr>
          <p:cNvSpPr/>
          <p:nvPr/>
        </p:nvSpPr>
        <p:spPr bwMode="auto">
          <a:xfrm>
            <a:off x="732282" y="1981110"/>
            <a:ext cx="380579" cy="259962"/>
          </a:xfrm>
          <a:prstGeom prst="round2SameRect">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32472" rtl="0" eaLnBrk="1" fontAlgn="base" latinLnBrk="0" hangingPunct="1">
              <a:spcBef>
                <a:spcPct val="0"/>
              </a:spcBef>
              <a:spcAft>
                <a:spcPct val="0"/>
              </a:spcAft>
              <a:buClrTx/>
              <a:buSzTx/>
              <a:buFontTx/>
              <a:buNone/>
              <a:tabLst/>
              <a:defRPr/>
            </a:pPr>
            <a:r>
              <a:rPr kumimoji="0" lang="en-US" sz="1400" b="0" i="0" u="none" strike="noStrike" kern="1200" cap="none" spc="0" normalizeH="0" baseline="0" noProof="0">
                <a:ln>
                  <a:noFill/>
                </a:ln>
                <a:solidFill>
                  <a:srgbClr val="323139"/>
                </a:solidFill>
                <a:effectLst/>
                <a:uLnTx/>
                <a:uFillTx/>
                <a:latin typeface="Segoe Sans Display"/>
                <a:ea typeface="Segoe UI" pitchFamily="34" charset="0"/>
                <a:cs typeface="Segoe Sans Display Semibold" pitchFamily="2" charset="0"/>
              </a:rPr>
              <a:t>01</a:t>
            </a:r>
            <a:endParaRPr kumimoji="0" lang="en-IN" sz="1400" b="0" i="0" u="none" strike="noStrike" kern="1200" cap="none" spc="0" normalizeH="0" baseline="0" noProof="0">
              <a:ln>
                <a:noFill/>
              </a:ln>
              <a:solidFill>
                <a:srgbClr val="323139"/>
              </a:solidFill>
              <a:effectLst/>
              <a:uLnTx/>
              <a:uFillTx/>
              <a:latin typeface="Segoe Sans Display"/>
              <a:ea typeface="Segoe UI" pitchFamily="34" charset="0"/>
              <a:cs typeface="Segoe Sans Display Semibold" pitchFamily="2" charset="0"/>
            </a:endParaRPr>
          </a:p>
        </p:txBody>
      </p:sp>
      <p:sp>
        <p:nvSpPr>
          <p:cNvPr id="210" name="Rectangle: Top Corners Rounded 209">
            <a:extLst>
              <a:ext uri="{FF2B5EF4-FFF2-40B4-BE49-F238E27FC236}">
                <a16:creationId xmlns:a16="http://schemas.microsoft.com/office/drawing/2014/main" id="{A6EA8C15-C6A3-033B-9C63-DD71FC09DA2C}"/>
              </a:ext>
            </a:extLst>
          </p:cNvPr>
          <p:cNvSpPr/>
          <p:nvPr/>
        </p:nvSpPr>
        <p:spPr bwMode="auto">
          <a:xfrm>
            <a:off x="6596381" y="1981110"/>
            <a:ext cx="380579" cy="259962"/>
          </a:xfrm>
          <a:prstGeom prst="round2Same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32472" rtl="0" eaLnBrk="1" fontAlgn="base" latinLnBrk="0" hangingPunct="1">
              <a:spcBef>
                <a:spcPct val="0"/>
              </a:spcBef>
              <a:spcAft>
                <a:spcPct val="0"/>
              </a:spcAft>
              <a:buClrTx/>
              <a:buSzTx/>
              <a:buFontTx/>
              <a:buNone/>
              <a:tabLst/>
              <a:defRPr/>
            </a:pPr>
            <a:r>
              <a:rPr kumimoji="0" lang="en-US" sz="1400" b="0" i="0" u="none" strike="noStrike" kern="1200" cap="none" spc="0" normalizeH="0" baseline="0" noProof="0">
                <a:ln>
                  <a:noFill/>
                </a:ln>
                <a:solidFill>
                  <a:srgbClr val="323139"/>
                </a:solidFill>
                <a:effectLst/>
                <a:uLnTx/>
                <a:uFillTx/>
                <a:latin typeface="Segoe Sans Display"/>
                <a:ea typeface="Segoe UI" pitchFamily="34" charset="0"/>
                <a:cs typeface="Segoe Sans Display Semibold" pitchFamily="2" charset="0"/>
              </a:rPr>
              <a:t>02</a:t>
            </a:r>
            <a:endParaRPr kumimoji="0" lang="en-IN" sz="1400" b="0" i="0" u="none" strike="noStrike" kern="1200" cap="none" spc="0" normalizeH="0" baseline="0" noProof="0">
              <a:ln>
                <a:noFill/>
              </a:ln>
              <a:solidFill>
                <a:srgbClr val="323139"/>
              </a:solidFill>
              <a:effectLst/>
              <a:uLnTx/>
              <a:uFillTx/>
              <a:latin typeface="Segoe Sans Display"/>
              <a:ea typeface="Segoe UI" pitchFamily="34" charset="0"/>
              <a:cs typeface="Segoe Sans Display Semibold" pitchFamily="2" charset="0"/>
            </a:endParaRPr>
          </a:p>
        </p:txBody>
      </p:sp>
      <p:sp>
        <p:nvSpPr>
          <p:cNvPr id="212" name="Rectangle: Rounded Corners 211">
            <a:extLst>
              <a:ext uri="{FF2B5EF4-FFF2-40B4-BE49-F238E27FC236}">
                <a16:creationId xmlns:a16="http://schemas.microsoft.com/office/drawing/2014/main" id="{D4FDADFA-3C60-FA92-D1DB-73F8011E209E}"/>
              </a:ext>
              <a:ext uri="{C183D7F6-B498-43B3-948B-1728B52AA6E4}">
                <adec:decorative xmlns:adec="http://schemas.microsoft.com/office/drawing/2017/decorative" val="1"/>
              </a:ext>
            </a:extLst>
          </p:cNvPr>
          <p:cNvSpPr>
            <a:spLocks/>
          </p:cNvSpPr>
          <p:nvPr/>
        </p:nvSpPr>
        <p:spPr>
          <a:xfrm>
            <a:off x="588264" y="2241073"/>
            <a:ext cx="5137658" cy="3451068"/>
          </a:xfrm>
          <a:prstGeom prst="roundRect">
            <a:avLst>
              <a:gd name="adj" fmla="val 3569"/>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marL="0" marR="0" lvl="0" indent="0" algn="ctr" defTabSz="4572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14" name="Rectangle: Rounded Corners 213">
            <a:extLst>
              <a:ext uri="{FF2B5EF4-FFF2-40B4-BE49-F238E27FC236}">
                <a16:creationId xmlns:a16="http://schemas.microsoft.com/office/drawing/2014/main" id="{BB7144F0-41CA-F523-F2C0-5BB462DFC4DD}"/>
              </a:ext>
              <a:ext uri="{C183D7F6-B498-43B3-948B-1728B52AA6E4}">
                <adec:decorative xmlns:adec="http://schemas.microsoft.com/office/drawing/2017/decorative" val="1"/>
              </a:ext>
            </a:extLst>
          </p:cNvPr>
          <p:cNvSpPr>
            <a:spLocks/>
          </p:cNvSpPr>
          <p:nvPr/>
        </p:nvSpPr>
        <p:spPr>
          <a:xfrm>
            <a:off x="6452363" y="2241073"/>
            <a:ext cx="5137658" cy="3451068"/>
          </a:xfrm>
          <a:prstGeom prst="roundRect">
            <a:avLst>
              <a:gd name="adj" fmla="val 3569"/>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marL="0" marR="0" lvl="0" indent="0" algn="ctr" defTabSz="4572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16" name="Shape 113">
            <a:extLst>
              <a:ext uri="{FF2B5EF4-FFF2-40B4-BE49-F238E27FC236}">
                <a16:creationId xmlns:a16="http://schemas.microsoft.com/office/drawing/2014/main" id="{2EB55EDA-8392-4096-EC31-6DD317C0309E}"/>
              </a:ext>
            </a:extLst>
          </p:cNvPr>
          <p:cNvSpPr>
            <a:spLocks/>
          </p:cNvSpPr>
          <p:nvPr/>
        </p:nvSpPr>
        <p:spPr>
          <a:xfrm>
            <a:off x="545960" y="1163320"/>
            <a:ext cx="11128302" cy="668067"/>
          </a:xfrm>
          <a:prstGeom prst="roundRect">
            <a:avLst>
              <a:gd name="adj" fmla="val 7106"/>
            </a:avLst>
          </a:prstGeom>
          <a:solidFill>
            <a:schemeClr val="bg1"/>
          </a:solidFill>
          <a:ln w="3175">
            <a:solidFill>
              <a:srgbClr val="FF0000"/>
            </a:solidFill>
            <a:prstDash val="solid"/>
          </a:ln>
          <a:effectLst/>
        </p:spPr>
        <p:txBody>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323139"/>
              </a:solidFill>
              <a:effectLst/>
              <a:uLnTx/>
              <a:uFillTx/>
              <a:latin typeface="Segoe Sans Display Semilight"/>
              <a:ea typeface="+mn-ea"/>
              <a:cs typeface="+mn-cs"/>
            </a:endParaRPr>
          </a:p>
        </p:txBody>
      </p:sp>
      <p:sp>
        <p:nvSpPr>
          <p:cNvPr id="218" name="Text 115">
            <a:extLst>
              <a:ext uri="{FF2B5EF4-FFF2-40B4-BE49-F238E27FC236}">
                <a16:creationId xmlns:a16="http://schemas.microsoft.com/office/drawing/2014/main" id="{6FEAB707-EB6A-E11B-3C8C-9CECB7CDAFCC}"/>
              </a:ext>
            </a:extLst>
          </p:cNvPr>
          <p:cNvSpPr/>
          <p:nvPr/>
        </p:nvSpPr>
        <p:spPr>
          <a:xfrm>
            <a:off x="662412" y="1389631"/>
            <a:ext cx="893338" cy="215444"/>
          </a:xfrm>
          <a:prstGeom prst="rect">
            <a:avLst/>
          </a:prstGeom>
          <a:noFill/>
          <a:ln/>
        </p:spPr>
        <p:txBody>
          <a:bodyPr wrap="square" lIns="0" tIns="0" rIns="0" bIns="0" rtlCol="0" anchor="ctr">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1400" b="0" i="0" u="none" strike="noStrike" kern="0" cap="none" spc="0" normalizeH="0" baseline="0" noProof="0">
                <a:ln>
                  <a:noFill/>
                </a:ln>
                <a:solidFill>
                  <a:srgbClr val="FF0000"/>
                </a:solidFill>
                <a:effectLst/>
                <a:uLnTx/>
                <a:uFillTx/>
                <a:latin typeface="Segoe Sans Display Semibold" pitchFamily="2" charset="0"/>
                <a:ea typeface="Segoe UI" pitchFamily="34" charset="-122"/>
                <a:cs typeface="Segoe Sans Display Semibold" pitchFamily="2" charset="0"/>
              </a:rPr>
              <a:t>The worry</a:t>
            </a:r>
            <a:endParaRPr kumimoji="0" lang="en-US" sz="1400" b="0" i="0" u="none" strike="noStrike" kern="1200" cap="none" spc="0" normalizeH="0" baseline="0" noProof="0">
              <a:ln>
                <a:noFill/>
              </a:ln>
              <a:solidFill>
                <a:srgbClr val="FF0000"/>
              </a:solidFill>
              <a:effectLst/>
              <a:uLnTx/>
              <a:uFillTx/>
              <a:latin typeface="Segoe Sans Display Semibold" pitchFamily="2" charset="0"/>
              <a:ea typeface="+mn-ea"/>
              <a:cs typeface="Segoe Sans Display Semibold" pitchFamily="2" charset="0"/>
            </a:endParaRPr>
          </a:p>
        </p:txBody>
      </p:sp>
      <p:sp>
        <p:nvSpPr>
          <p:cNvPr id="220" name="Text 116">
            <a:extLst>
              <a:ext uri="{FF2B5EF4-FFF2-40B4-BE49-F238E27FC236}">
                <a16:creationId xmlns:a16="http://schemas.microsoft.com/office/drawing/2014/main" id="{7F918100-7F55-87CB-E4C5-9FAB64A77B17}"/>
              </a:ext>
            </a:extLst>
          </p:cNvPr>
          <p:cNvSpPr/>
          <p:nvPr/>
        </p:nvSpPr>
        <p:spPr>
          <a:xfrm>
            <a:off x="1672202" y="1312687"/>
            <a:ext cx="9900673" cy="369332"/>
          </a:xfrm>
          <a:prstGeom prst="rect">
            <a:avLst/>
          </a:prstGeom>
          <a:noFill/>
          <a:ln/>
        </p:spPr>
        <p:txBody>
          <a:bodyPr wrap="square" lIns="0" tIns="0" rIns="0" bIns="0" rtlCol="0" anchor="ctr">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1200" b="0" i="0" u="none" strike="noStrike" kern="1200" cap="none" spc="0" normalizeH="0" baseline="0" noProof="0">
                <a:ln>
                  <a:noFill/>
                </a:ln>
                <a:solidFill>
                  <a:srgbClr val="323139"/>
                </a:solidFill>
                <a:effectLst/>
                <a:uLnTx/>
                <a:uFillTx/>
                <a:latin typeface="Segoe Sans Display Semibold" pitchFamily="2" charset="0"/>
                <a:ea typeface="Segoe UI" pitchFamily="34" charset="-122"/>
                <a:cs typeface="Segoe Sans Display Semibold" pitchFamily="2" charset="0"/>
              </a:rPr>
              <a:t>A popular procurement agent keeps getting more use, and it’s genuinely useful. </a:t>
            </a:r>
            <a:r>
              <a:rPr kumimoji="0" lang="en-US" sz="1200" b="0" i="0" u="none" strike="noStrike" kern="1200" cap="none" spc="0" normalizeH="0" baseline="0" noProof="0">
                <a:ln>
                  <a:noFill/>
                </a:ln>
                <a:solidFill>
                  <a:srgbClr val="323139"/>
                </a:solidFill>
                <a:effectLst/>
                <a:uLnTx/>
                <a:uFillTx/>
                <a:latin typeface="Segoe Sans Display Semilight"/>
                <a:ea typeface="+mn-ea"/>
                <a:cs typeface="Segoe UI"/>
              </a:rPr>
              <a:t>But its share of the workload grows quietly — and without watching adoption, you can’t tell a runaway agent from healthy growth until the cost shows up on someone else’s radar.</a:t>
            </a:r>
          </a:p>
        </p:txBody>
      </p:sp>
      <p:sp>
        <p:nvSpPr>
          <p:cNvPr id="222" name="TextBox 221">
            <a:extLst>
              <a:ext uri="{FF2B5EF4-FFF2-40B4-BE49-F238E27FC236}">
                <a16:creationId xmlns:a16="http://schemas.microsoft.com/office/drawing/2014/main" id="{4937208B-090A-6D9C-6F68-31F2FC2BF2E0}"/>
              </a:ext>
            </a:extLst>
          </p:cNvPr>
          <p:cNvSpPr txBox="1"/>
          <p:nvPr/>
        </p:nvSpPr>
        <p:spPr>
          <a:xfrm>
            <a:off x="588262" y="6407446"/>
            <a:ext cx="5774437" cy="123111"/>
          </a:xfrm>
          <a:prstGeom prst="rect">
            <a:avLst/>
          </a:prstGeom>
          <a:noFill/>
        </p:spPr>
        <p:txBody>
          <a:bodyPr wrap="square" lIns="0" tIns="0" rIns="0" bIns="0" rtlCol="0" anchor="b">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800" b="0" i="1" u="none" strike="noStrike" kern="1200" cap="none" spc="0" normalizeH="0" baseline="0" noProof="0">
                <a:ln>
                  <a:noFill/>
                </a:ln>
                <a:solidFill>
                  <a:srgbClr val="000000"/>
                </a:solidFill>
                <a:effectLst/>
                <a:uLnTx/>
                <a:uFillTx/>
                <a:latin typeface="Segoe Sans Display Semilight"/>
                <a:ea typeface="+mn-ea"/>
                <a:cs typeface="Segoe UI Light" panose="020B0502040204020203" pitchFamily="34" charset="0"/>
              </a:rPr>
              <a:t>Illustrative click-path — exact labels and screens may change as Agent 365 evolves.</a:t>
            </a:r>
          </a:p>
        </p:txBody>
      </p:sp>
      <p:sp>
        <p:nvSpPr>
          <p:cNvPr id="224" name="Text 159">
            <a:extLst>
              <a:ext uri="{FF2B5EF4-FFF2-40B4-BE49-F238E27FC236}">
                <a16:creationId xmlns:a16="http://schemas.microsoft.com/office/drawing/2014/main" id="{5371C371-F591-A3C7-A217-3EF2D0561D7D}"/>
              </a:ext>
            </a:extLst>
          </p:cNvPr>
          <p:cNvSpPr/>
          <p:nvPr/>
        </p:nvSpPr>
        <p:spPr>
          <a:xfrm>
            <a:off x="9764750" y="6399752"/>
            <a:ext cx="1855749" cy="138499"/>
          </a:xfrm>
          <a:prstGeom prst="rect">
            <a:avLst/>
          </a:prstGeom>
          <a:noFill/>
          <a:ln/>
        </p:spPr>
        <p:txBody>
          <a:bodyPr wrap="square" lIns="0" tIns="0" rIns="0" bIns="0" rtlCol="0" anchor="ctr">
            <a:spAutoFit/>
          </a:bodyPr>
          <a:lstStyle/>
          <a:p>
            <a:pPr marL="0" marR="0" lvl="0" indent="0" algn="r" defTabSz="914400" rtl="0" eaLnBrk="1" fontAlgn="auto" latinLnBrk="0" hangingPunct="1">
              <a:spcBef>
                <a:spcPts val="0"/>
              </a:spcBef>
              <a:spcAft>
                <a:spcPts val="0"/>
              </a:spcAft>
              <a:buClrTx/>
              <a:buSzTx/>
              <a:buFontTx/>
              <a:buNone/>
              <a:tabLst/>
              <a:defRPr/>
            </a:pPr>
            <a:r>
              <a:rPr kumimoji="0" lang="en-US" sz="900" b="0" i="0" u="none" strike="noStrike" kern="0" cap="none" spc="0" normalizeH="0" baseline="0" noProof="0">
                <a:ln>
                  <a:noFill/>
                </a:ln>
                <a:solidFill>
                  <a:srgbClr val="0097F4"/>
                </a:solidFill>
                <a:effectLst/>
                <a:uLnTx/>
                <a:uFillTx/>
                <a:latin typeface="Segoe Sans Display Semibold" pitchFamily="2" charset="0"/>
                <a:ea typeface="Segoe UI" pitchFamily="34" charset="-122"/>
                <a:cs typeface="Segoe Sans Display Semibold" pitchFamily="2" charset="0"/>
              </a:rPr>
              <a:t>Discover → Evaluate → Decide</a:t>
            </a:r>
          </a:p>
        </p:txBody>
      </p:sp>
      <p:sp>
        <p:nvSpPr>
          <p:cNvPr id="226" name="Freeform: Shape 225">
            <a:extLst>
              <a:ext uri="{FF2B5EF4-FFF2-40B4-BE49-F238E27FC236}">
                <a16:creationId xmlns:a16="http://schemas.microsoft.com/office/drawing/2014/main" id="{E70551AA-AF54-C5DD-E2BD-45455554D4E6}"/>
              </a:ext>
            </a:extLst>
          </p:cNvPr>
          <p:cNvSpPr/>
          <p:nvPr/>
        </p:nvSpPr>
        <p:spPr>
          <a:xfrm>
            <a:off x="5853954" y="3904774"/>
            <a:ext cx="470376" cy="470376"/>
          </a:xfrm>
          <a:custGeom>
            <a:avLst/>
            <a:gdLst>
              <a:gd name="connsiteX0" fmla="*/ 580644 w 580643"/>
              <a:gd name="connsiteY0" fmla="*/ 290322 h 580643"/>
              <a:gd name="connsiteX1" fmla="*/ 290322 w 580643"/>
              <a:gd name="connsiteY1" fmla="*/ 580644 h 580643"/>
              <a:gd name="connsiteX2" fmla="*/ 0 w 580643"/>
              <a:gd name="connsiteY2" fmla="*/ 290322 h 580643"/>
              <a:gd name="connsiteX3" fmla="*/ 290322 w 580643"/>
              <a:gd name="connsiteY3" fmla="*/ 0 h 580643"/>
              <a:gd name="connsiteX4" fmla="*/ 580644 w 580643"/>
              <a:gd name="connsiteY4" fmla="*/ 290322 h 580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43" h="580643">
                <a:moveTo>
                  <a:pt x="580644" y="290322"/>
                </a:moveTo>
                <a:cubicBezTo>
                  <a:pt x="580644" y="450662"/>
                  <a:pt x="450662" y="580644"/>
                  <a:pt x="290322" y="580644"/>
                </a:cubicBezTo>
                <a:cubicBezTo>
                  <a:pt x="129982" y="580644"/>
                  <a:pt x="0" y="450662"/>
                  <a:pt x="0" y="290322"/>
                </a:cubicBezTo>
                <a:cubicBezTo>
                  <a:pt x="0" y="129982"/>
                  <a:pt x="129982" y="0"/>
                  <a:pt x="290322" y="0"/>
                </a:cubicBezTo>
                <a:cubicBezTo>
                  <a:pt x="450662" y="0"/>
                  <a:pt x="580644" y="129982"/>
                  <a:pt x="580644" y="290322"/>
                </a:cubicBezTo>
                <a:close/>
              </a:path>
            </a:pathLst>
          </a:custGeom>
          <a:solidFill>
            <a:schemeClr val="bg1"/>
          </a:solidFill>
          <a:ln w="19050" cap="flat">
            <a:solidFill>
              <a:schemeClr val="tx1">
                <a:alpha val="25000"/>
              </a:schemeClr>
            </a:solidFill>
            <a:prstDash val="solid"/>
            <a:miter/>
          </a:ln>
          <a:effectLst/>
        </p:spPr>
        <p:txBody>
          <a:bodyPr rtlCol="0" anchor="ctr"/>
          <a:lstStyle/>
          <a:p>
            <a:pPr marL="0" marR="0" lvl="0" indent="0" algn="ctr" defTabSz="914400" rtl="0" eaLnBrk="1" fontAlgn="auto" latinLnBrk="0" hangingPunct="1">
              <a:spcBef>
                <a:spcPts val="0"/>
              </a:spcBef>
              <a:spcAft>
                <a:spcPts val="0"/>
              </a:spcAft>
              <a:buClrTx/>
              <a:buSzTx/>
              <a:buFontTx/>
              <a:buNone/>
              <a:tabLst/>
              <a:defRPr/>
            </a:pPr>
            <a:r>
              <a:rPr kumimoji="0" lang="en-US" sz="2800" b="0" i="0" u="none" strike="noStrike" kern="0" cap="none" spc="0" normalizeH="0" baseline="0" noProof="0">
                <a:ln>
                  <a:noFill/>
                </a:ln>
                <a:solidFill>
                  <a:srgbClr val="000000"/>
                </a:solidFill>
                <a:effectLst/>
                <a:uLnTx/>
                <a:uFillTx/>
                <a:latin typeface="Segoe Sans Display Semilight"/>
                <a:ea typeface="+mn-lt"/>
                <a:cs typeface="Segoe Sans Display Semilight"/>
                <a:sym typeface="Wingdings" panose="05000000000000000000" pitchFamily="2" charset="2"/>
              </a:rPr>
              <a:t></a:t>
            </a:r>
            <a:endParaRPr kumimoji="0" lang="en-US" sz="2800" b="0" i="0" u="none" strike="noStrike" kern="0" cap="none" spc="0" normalizeH="0" baseline="0" noProof="0">
              <a:ln>
                <a:noFill/>
              </a:ln>
              <a:solidFill>
                <a:srgbClr val="000000"/>
              </a:solidFill>
              <a:effectLst/>
              <a:uLnTx/>
              <a:uFillTx/>
              <a:latin typeface="Segoe Sans Display Semilight"/>
              <a:ea typeface="+mn-lt"/>
              <a:cs typeface="Segoe Sans Display Semilight"/>
              <a:sym typeface="+mn-lt"/>
            </a:endParaRPr>
          </a:p>
        </p:txBody>
      </p:sp>
      <p:sp>
        <p:nvSpPr>
          <p:cNvPr id="228" name="Oval 227">
            <a:extLst>
              <a:ext uri="{FF2B5EF4-FFF2-40B4-BE49-F238E27FC236}">
                <a16:creationId xmlns:a16="http://schemas.microsoft.com/office/drawing/2014/main" id="{3D265475-CB78-23E0-865C-65CF6271EB1A}"/>
              </a:ext>
            </a:extLst>
          </p:cNvPr>
          <p:cNvSpPr/>
          <p:nvPr/>
        </p:nvSpPr>
        <p:spPr bwMode="auto">
          <a:xfrm>
            <a:off x="732282" y="5149540"/>
            <a:ext cx="190810" cy="190810"/>
          </a:xfrm>
          <a:prstGeom prst="ellipse">
            <a:avLst/>
          </a:prstGeom>
          <a:solidFill>
            <a:schemeClr val="bg1">
              <a:lumMod val="95000"/>
            </a:schemeClr>
          </a:solidFill>
          <a:ln w="31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Sans Display Semibold" pitchFamily="2" charset="0"/>
                <a:ea typeface="Segoe UI" pitchFamily="34" charset="0"/>
                <a:cs typeface="Segoe Sans Display Semibold" pitchFamily="2" charset="0"/>
              </a:rPr>
              <a:t>1</a:t>
            </a:r>
          </a:p>
        </p:txBody>
      </p:sp>
      <p:sp>
        <p:nvSpPr>
          <p:cNvPr id="230" name="Oval 229">
            <a:extLst>
              <a:ext uri="{FF2B5EF4-FFF2-40B4-BE49-F238E27FC236}">
                <a16:creationId xmlns:a16="http://schemas.microsoft.com/office/drawing/2014/main" id="{0B2AABFC-0C54-4F7F-FD2C-18307C4EFC59}"/>
              </a:ext>
            </a:extLst>
          </p:cNvPr>
          <p:cNvSpPr/>
          <p:nvPr/>
        </p:nvSpPr>
        <p:spPr bwMode="auto">
          <a:xfrm>
            <a:off x="732282" y="5415930"/>
            <a:ext cx="190810" cy="190810"/>
          </a:xfrm>
          <a:prstGeom prst="ellipse">
            <a:avLst/>
          </a:prstGeom>
          <a:solidFill>
            <a:schemeClr val="bg1">
              <a:lumMod val="95000"/>
            </a:schemeClr>
          </a:solidFill>
          <a:ln w="3175">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Sans Display Semibold" pitchFamily="2" charset="0"/>
                <a:ea typeface="Segoe UI" pitchFamily="34" charset="0"/>
                <a:cs typeface="Segoe Sans Display Semibold" pitchFamily="2" charset="0"/>
              </a:rPr>
              <a:t>2</a:t>
            </a:r>
          </a:p>
        </p:txBody>
      </p:sp>
      <p:sp>
        <p:nvSpPr>
          <p:cNvPr id="232" name="Text 133">
            <a:extLst>
              <a:ext uri="{FF2B5EF4-FFF2-40B4-BE49-F238E27FC236}">
                <a16:creationId xmlns:a16="http://schemas.microsoft.com/office/drawing/2014/main" id="{FB8E6CA1-72F0-3682-A58E-C068DF602708}"/>
              </a:ext>
            </a:extLst>
          </p:cNvPr>
          <p:cNvSpPr>
            <a:spLocks/>
          </p:cNvSpPr>
          <p:nvPr/>
        </p:nvSpPr>
        <p:spPr>
          <a:xfrm>
            <a:off x="970852" y="5160307"/>
            <a:ext cx="4611052" cy="169277"/>
          </a:xfrm>
          <a:prstGeom prst="rect">
            <a:avLst/>
          </a:prstGeom>
          <a:noFill/>
          <a:ln/>
        </p:spPr>
        <p:txBody>
          <a:bodyPr wrap="square" lIns="0" tIns="0" rIns="0" bIns="0" rtlCol="0" anchor="t">
            <a:spAutoFit/>
          </a:bodyPr>
          <a:lstStyle/>
          <a:p>
            <a:pPr marL="0" marR="0" lvl="0" indent="0" algn="l" defTabSz="914400" rtl="0" eaLnBrk="1" fontAlgn="auto" latinLnBrk="0" hangingPunct="1">
              <a:spcBef>
                <a:spcPts val="0"/>
              </a:spcBef>
              <a:spcAft>
                <a:spcPts val="400"/>
              </a:spcAft>
              <a:buClrTx/>
              <a:buSzTx/>
              <a:buFontTx/>
              <a:buNone/>
              <a:tabLst/>
              <a:defRPr/>
            </a:pPr>
            <a:r>
              <a:rPr kumimoji="0" lang="en-US" sz="1100" b="0" i="0" u="none" strike="noStrike" kern="1200" cap="none" spc="0" normalizeH="0" baseline="0" noProof="0">
                <a:ln>
                  <a:noFill/>
                </a:ln>
                <a:solidFill>
                  <a:srgbClr val="323139"/>
                </a:solidFill>
                <a:effectLst/>
                <a:uLnTx/>
                <a:uFillTx/>
                <a:latin typeface="Segoe Sans Display Semibold" pitchFamily="2" charset="0"/>
                <a:ea typeface="Segoe UI" pitchFamily="34" charset="-122"/>
                <a:cs typeface="Segoe Sans Display Semibold" pitchFamily="2" charset="0"/>
              </a:rPr>
              <a:t>Open the analytics — </a:t>
            </a:r>
            <a:r>
              <a:rPr kumimoji="0" lang="en-US" sz="1100" b="0" i="0" u="none" strike="noStrike" kern="1200" cap="none" spc="0" normalizeH="0" baseline="0" noProof="0">
                <a:ln>
                  <a:noFill/>
                </a:ln>
                <a:solidFill>
                  <a:srgbClr val="323139"/>
                </a:solidFill>
                <a:effectLst/>
                <a:uLnTx/>
                <a:uFillTx/>
                <a:latin typeface="Segoe Sans Display Semilight"/>
                <a:ea typeface="+mn-ea"/>
                <a:cs typeface="Segoe Sans Display Semibold" pitchFamily="2" charset="0"/>
              </a:rPr>
              <a:t>usage across every agent.</a:t>
            </a:r>
          </a:p>
        </p:txBody>
      </p:sp>
      <p:sp>
        <p:nvSpPr>
          <p:cNvPr id="234" name="Text 133">
            <a:extLst>
              <a:ext uri="{FF2B5EF4-FFF2-40B4-BE49-F238E27FC236}">
                <a16:creationId xmlns:a16="http://schemas.microsoft.com/office/drawing/2014/main" id="{DEBC27A7-F07C-EE67-AFD3-E4708D570079}"/>
              </a:ext>
            </a:extLst>
          </p:cNvPr>
          <p:cNvSpPr>
            <a:spLocks/>
          </p:cNvSpPr>
          <p:nvPr/>
        </p:nvSpPr>
        <p:spPr>
          <a:xfrm>
            <a:off x="970852" y="5426697"/>
            <a:ext cx="4611052" cy="169277"/>
          </a:xfrm>
          <a:prstGeom prst="rect">
            <a:avLst/>
          </a:prstGeom>
          <a:noFill/>
          <a:ln/>
        </p:spPr>
        <p:txBody>
          <a:bodyPr wrap="square" lIns="0" tIns="0" rIns="0" bIns="0" rtlCol="0" anchor="t">
            <a:spAutoFit/>
          </a:bodyPr>
          <a:lstStyle/>
          <a:p>
            <a:pPr marL="0" marR="0" lvl="0" indent="0" algn="l" defTabSz="914400" rtl="0" eaLnBrk="1" fontAlgn="auto" latinLnBrk="0" hangingPunct="1">
              <a:spcBef>
                <a:spcPts val="0"/>
              </a:spcBef>
              <a:spcAft>
                <a:spcPts val="400"/>
              </a:spcAft>
              <a:buClrTx/>
              <a:buSzTx/>
              <a:buFontTx/>
              <a:buNone/>
              <a:tabLst/>
              <a:defRPr/>
            </a:pPr>
            <a:r>
              <a:rPr kumimoji="0" lang="en-US" sz="1100" b="0" i="0" u="none" strike="noStrike" kern="1200" cap="none" spc="0" normalizeH="0" baseline="0" noProof="0">
                <a:ln>
                  <a:noFill/>
                </a:ln>
                <a:solidFill>
                  <a:srgbClr val="323139"/>
                </a:solidFill>
                <a:effectLst/>
                <a:uLnTx/>
                <a:uFillTx/>
                <a:latin typeface="Segoe Sans Display Semibold" pitchFamily="2" charset="0"/>
                <a:ea typeface="Segoe UI" pitchFamily="34" charset="-122"/>
                <a:cs typeface="Segoe Sans Display Semibold" pitchFamily="2" charset="0"/>
              </a:rPr>
              <a:t>Spot the surge — </a:t>
            </a:r>
            <a:r>
              <a:rPr kumimoji="0" lang="en-US" sz="1100" b="0" i="0" u="none" strike="noStrike" kern="1200" cap="none" spc="0" normalizeH="0" baseline="0" noProof="0">
                <a:ln>
                  <a:noFill/>
                </a:ln>
                <a:solidFill>
                  <a:srgbClr val="323139"/>
                </a:solidFill>
                <a:effectLst/>
                <a:uLnTx/>
                <a:uFillTx/>
                <a:latin typeface="Segoe Sans Display Semilight"/>
                <a:ea typeface="+mn-ea"/>
                <a:cs typeface="Segoe Sans Display Semibold" pitchFamily="2" charset="0"/>
              </a:rPr>
              <a:t>Trending agents ranks by users. </a:t>
            </a:r>
            <a:r>
              <a:rPr kumimoji="0" lang="en-US" sz="1100" b="0" i="0" u="none" strike="noStrike" kern="1200" cap="none" spc="0" normalizeH="0" baseline="0" noProof="0" err="1">
                <a:ln>
                  <a:noFill/>
                </a:ln>
                <a:solidFill>
                  <a:srgbClr val="323139"/>
                </a:solidFill>
                <a:effectLst/>
                <a:uLnTx/>
                <a:uFillTx/>
                <a:latin typeface="Segoe Sans Display Semilight"/>
                <a:ea typeface="+mn-ea"/>
                <a:cs typeface="Segoe Sans Display Semibold" pitchFamily="2" charset="0"/>
              </a:rPr>
              <a:t>Zava</a:t>
            </a:r>
            <a:r>
              <a:rPr kumimoji="0" lang="en-US" sz="1100" b="0" i="0" u="none" strike="noStrike" kern="1200" cap="none" spc="0" normalizeH="0" baseline="0" noProof="0">
                <a:ln>
                  <a:noFill/>
                </a:ln>
                <a:solidFill>
                  <a:srgbClr val="323139"/>
                </a:solidFill>
                <a:effectLst/>
                <a:uLnTx/>
                <a:uFillTx/>
                <a:latin typeface="Segoe Sans Display Semilight"/>
                <a:ea typeface="+mn-ea"/>
                <a:cs typeface="Segoe Sans Display Semibold" pitchFamily="2" charset="0"/>
              </a:rPr>
              <a:t> Procurement leads.</a:t>
            </a:r>
          </a:p>
        </p:txBody>
      </p:sp>
      <p:sp>
        <p:nvSpPr>
          <p:cNvPr id="236" name="Oval 235">
            <a:extLst>
              <a:ext uri="{FF2B5EF4-FFF2-40B4-BE49-F238E27FC236}">
                <a16:creationId xmlns:a16="http://schemas.microsoft.com/office/drawing/2014/main" id="{7A03595E-33EE-0DE0-9595-00E1A3E1D221}"/>
              </a:ext>
            </a:extLst>
          </p:cNvPr>
          <p:cNvSpPr/>
          <p:nvPr/>
        </p:nvSpPr>
        <p:spPr bwMode="auto">
          <a:xfrm>
            <a:off x="6594412" y="5149540"/>
            <a:ext cx="190810" cy="190810"/>
          </a:xfrm>
          <a:prstGeom prst="ellipse">
            <a:avLst/>
          </a:prstGeom>
          <a:solidFill>
            <a:schemeClr val="bg1">
              <a:lumMod val="95000"/>
            </a:schemeClr>
          </a:solidFill>
          <a:ln w="3175">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Sans Display Semibold" pitchFamily="2" charset="0"/>
                <a:ea typeface="Segoe UI" pitchFamily="34" charset="0"/>
                <a:cs typeface="Segoe Sans Display Semibold" pitchFamily="2" charset="0"/>
              </a:rPr>
              <a:t>3</a:t>
            </a:r>
          </a:p>
        </p:txBody>
      </p:sp>
      <p:sp>
        <p:nvSpPr>
          <p:cNvPr id="238" name="Oval 237">
            <a:extLst>
              <a:ext uri="{FF2B5EF4-FFF2-40B4-BE49-F238E27FC236}">
                <a16:creationId xmlns:a16="http://schemas.microsoft.com/office/drawing/2014/main" id="{160B13B5-0948-C772-59A5-E9D7B22E340B}"/>
              </a:ext>
            </a:extLst>
          </p:cNvPr>
          <p:cNvSpPr/>
          <p:nvPr/>
        </p:nvSpPr>
        <p:spPr bwMode="auto">
          <a:xfrm>
            <a:off x="6594412" y="5415930"/>
            <a:ext cx="190810" cy="190810"/>
          </a:xfrm>
          <a:prstGeom prst="ellipse">
            <a:avLst/>
          </a:prstGeom>
          <a:solidFill>
            <a:schemeClr val="bg1">
              <a:lumMod val="95000"/>
            </a:schemeClr>
          </a:solidFill>
          <a:ln w="3175">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Sans Display Semibold" pitchFamily="2" charset="0"/>
                <a:ea typeface="Segoe UI" pitchFamily="34" charset="0"/>
                <a:cs typeface="Segoe Sans Display Semibold" pitchFamily="2" charset="0"/>
              </a:rPr>
              <a:t>4</a:t>
            </a:r>
          </a:p>
        </p:txBody>
      </p:sp>
      <p:sp>
        <p:nvSpPr>
          <p:cNvPr id="240" name="Text 133">
            <a:extLst>
              <a:ext uri="{FF2B5EF4-FFF2-40B4-BE49-F238E27FC236}">
                <a16:creationId xmlns:a16="http://schemas.microsoft.com/office/drawing/2014/main" id="{FF5153BF-3E13-ACCA-B829-FA47EA36DD98}"/>
              </a:ext>
            </a:extLst>
          </p:cNvPr>
          <p:cNvSpPr>
            <a:spLocks/>
          </p:cNvSpPr>
          <p:nvPr/>
        </p:nvSpPr>
        <p:spPr>
          <a:xfrm>
            <a:off x="6880860" y="5160307"/>
            <a:ext cx="4563174" cy="169277"/>
          </a:xfrm>
          <a:prstGeom prst="rect">
            <a:avLst/>
          </a:prstGeom>
          <a:noFill/>
          <a:ln/>
        </p:spPr>
        <p:txBody>
          <a:bodyPr wrap="square" lIns="0" tIns="0" rIns="0" bIns="0" rtlCol="0" anchor="t">
            <a:spAutoFit/>
          </a:bodyPr>
          <a:lstStyle/>
          <a:p>
            <a:pPr marL="0" marR="0" lvl="0" indent="0" algn="l" defTabSz="914400" rtl="0" eaLnBrk="1" fontAlgn="auto" latinLnBrk="0" hangingPunct="1">
              <a:spcBef>
                <a:spcPts val="0"/>
              </a:spcBef>
              <a:spcAft>
                <a:spcPts val="400"/>
              </a:spcAft>
              <a:buClrTx/>
              <a:buSzTx/>
              <a:buFontTx/>
              <a:buNone/>
              <a:tabLst/>
              <a:defRPr/>
            </a:pPr>
            <a:r>
              <a:rPr kumimoji="0" lang="en-US" sz="1100" b="0" i="0" u="none" strike="noStrike" kern="1200" cap="none" spc="0" normalizeH="0" baseline="0" noProof="0">
                <a:ln>
                  <a:noFill/>
                </a:ln>
                <a:solidFill>
                  <a:srgbClr val="323139"/>
                </a:solidFill>
                <a:effectLst/>
                <a:uLnTx/>
                <a:uFillTx/>
                <a:latin typeface="Segoe Sans Display Semibold" pitchFamily="2" charset="0"/>
                <a:ea typeface="Segoe UI" pitchFamily="34" charset="-122"/>
                <a:cs typeface="Segoe Sans Display Semibold" pitchFamily="2" charset="0"/>
              </a:rPr>
              <a:t>Open the agent — </a:t>
            </a:r>
            <a:r>
              <a:rPr kumimoji="0" lang="en-US" sz="1100" b="0" i="0" u="none" strike="noStrike" kern="1200" cap="none" spc="0" normalizeH="0" baseline="0" noProof="0">
                <a:ln>
                  <a:noFill/>
                </a:ln>
                <a:solidFill>
                  <a:srgbClr val="323139"/>
                </a:solidFill>
                <a:effectLst/>
                <a:uLnTx/>
                <a:uFillTx/>
                <a:latin typeface="Segoe Sans Display Semilight"/>
                <a:ea typeface="+mn-ea"/>
                <a:cs typeface="Segoe Sans Display Semibold" pitchFamily="2" charset="0"/>
              </a:rPr>
              <a:t>its profile opens.</a:t>
            </a:r>
          </a:p>
        </p:txBody>
      </p:sp>
      <p:sp>
        <p:nvSpPr>
          <p:cNvPr id="242" name="Text 133">
            <a:extLst>
              <a:ext uri="{FF2B5EF4-FFF2-40B4-BE49-F238E27FC236}">
                <a16:creationId xmlns:a16="http://schemas.microsoft.com/office/drawing/2014/main" id="{8ACE7663-9235-C6EA-1517-FE327A9A37E4}"/>
              </a:ext>
            </a:extLst>
          </p:cNvPr>
          <p:cNvSpPr>
            <a:spLocks/>
          </p:cNvSpPr>
          <p:nvPr/>
        </p:nvSpPr>
        <p:spPr>
          <a:xfrm>
            <a:off x="6880860" y="5426697"/>
            <a:ext cx="4563174" cy="169277"/>
          </a:xfrm>
          <a:prstGeom prst="rect">
            <a:avLst/>
          </a:prstGeom>
          <a:noFill/>
          <a:ln/>
        </p:spPr>
        <p:txBody>
          <a:bodyPr wrap="square" lIns="0" tIns="0" rIns="0" bIns="0" rtlCol="0" anchor="t">
            <a:spAutoFit/>
          </a:bodyPr>
          <a:lstStyle/>
          <a:p>
            <a:pPr marL="0" marR="0" lvl="0" indent="0" algn="l" defTabSz="914400" rtl="0" eaLnBrk="1" fontAlgn="auto" latinLnBrk="0" hangingPunct="1">
              <a:spcBef>
                <a:spcPts val="0"/>
              </a:spcBef>
              <a:spcAft>
                <a:spcPts val="400"/>
              </a:spcAft>
              <a:buClrTx/>
              <a:buSzTx/>
              <a:buFontTx/>
              <a:buNone/>
              <a:tabLst/>
              <a:defRPr/>
            </a:pPr>
            <a:r>
              <a:rPr kumimoji="0" lang="en-US" sz="1100" b="0" i="0" u="none" strike="noStrike" kern="1200" cap="none" spc="0" normalizeH="0" baseline="0" noProof="0">
                <a:ln>
                  <a:noFill/>
                </a:ln>
                <a:solidFill>
                  <a:srgbClr val="323139"/>
                </a:solidFill>
                <a:effectLst/>
                <a:uLnTx/>
                <a:uFillTx/>
                <a:latin typeface="Segoe Sans Display Semibold" pitchFamily="2" charset="0"/>
                <a:ea typeface="Segoe UI" pitchFamily="34" charset="-122"/>
                <a:cs typeface="Segoe Sans Display Semibold" pitchFamily="2" charset="0"/>
              </a:rPr>
              <a:t>Read the Activity tab — </a:t>
            </a:r>
            <a:r>
              <a:rPr kumimoji="0" lang="en-US" sz="1100" b="0" i="0" u="none" strike="noStrike" kern="1200" cap="none" spc="0" normalizeH="0" baseline="0" noProof="0">
                <a:ln>
                  <a:noFill/>
                </a:ln>
                <a:solidFill>
                  <a:srgbClr val="323139"/>
                </a:solidFill>
                <a:effectLst/>
                <a:uLnTx/>
                <a:uFillTx/>
                <a:latin typeface="Segoe Sans Display Semilight"/>
                <a:ea typeface="+mn-ea"/>
                <a:cs typeface="Segoe Sans Display Semibold" pitchFamily="2" charset="0"/>
              </a:rPr>
              <a:t>38 users, 1,201 sessions; the usage curve.</a:t>
            </a:r>
          </a:p>
        </p:txBody>
      </p:sp>
      <p:sp>
        <p:nvSpPr>
          <p:cNvPr id="244" name="Text 115">
            <a:extLst>
              <a:ext uri="{FF2B5EF4-FFF2-40B4-BE49-F238E27FC236}">
                <a16:creationId xmlns:a16="http://schemas.microsoft.com/office/drawing/2014/main" id="{B12849DF-2B4C-015E-F54C-D91B216CDFA3}"/>
              </a:ext>
            </a:extLst>
          </p:cNvPr>
          <p:cNvSpPr>
            <a:spLocks/>
          </p:cNvSpPr>
          <p:nvPr/>
        </p:nvSpPr>
        <p:spPr>
          <a:xfrm>
            <a:off x="732282" y="2381165"/>
            <a:ext cx="4849622" cy="367115"/>
          </a:xfrm>
          <a:prstGeom prst="round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spcBef>
                <a:spcPct val="0"/>
              </a:spcBef>
              <a:spcAft>
                <a:spcPts val="600"/>
              </a:spcAft>
              <a:buClrTx/>
              <a:buSzTx/>
              <a:buFontTx/>
              <a:buNone/>
              <a:tabLst/>
              <a:defRPr/>
            </a:pPr>
            <a:r>
              <a:rPr kumimoji="0" lang="en-US" sz="1600" b="0" i="0" u="none" strike="noStrike" kern="1200" cap="none" spc="0" normalizeH="0" baseline="0" noProof="0">
                <a:ln>
                  <a:noFill/>
                </a:ln>
                <a:solidFill>
                  <a:schemeClr val="tx2"/>
                </a:solidFill>
                <a:effectLst/>
                <a:uLnTx/>
                <a:uFillTx/>
                <a:latin typeface="Segoe Sans Display Semibold" pitchFamily="2" charset="0"/>
                <a:ea typeface="+mn-ea"/>
                <a:cs typeface="Segoe Sans Display Semibold" pitchFamily="2" charset="0"/>
              </a:rPr>
              <a:t>Monitor · Steps 1–2</a:t>
            </a:r>
          </a:p>
        </p:txBody>
      </p:sp>
      <p:sp>
        <p:nvSpPr>
          <p:cNvPr id="246" name="Text 127">
            <a:extLst>
              <a:ext uri="{FF2B5EF4-FFF2-40B4-BE49-F238E27FC236}">
                <a16:creationId xmlns:a16="http://schemas.microsoft.com/office/drawing/2014/main" id="{CA27BA02-691A-B65D-1EF7-305B4C9F1F93}"/>
              </a:ext>
            </a:extLst>
          </p:cNvPr>
          <p:cNvSpPr>
            <a:spLocks/>
          </p:cNvSpPr>
          <p:nvPr/>
        </p:nvSpPr>
        <p:spPr>
          <a:xfrm>
            <a:off x="6596381" y="2381165"/>
            <a:ext cx="4849622" cy="367115"/>
          </a:xfrm>
          <a:prstGeom prst="round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spcBef>
                <a:spcPct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Evaluate  · Steps 3–4</a:t>
            </a:r>
          </a:p>
        </p:txBody>
      </p:sp>
      <p:pic>
        <p:nvPicPr>
          <p:cNvPr id="132" name="Image 1" descr="working/shots/sc_activity.png"/>
          <p:cNvPicPr>
            <a:picLocks noChangeAspect="1"/>
          </p:cNvPicPr>
          <p:nvPr/>
        </p:nvPicPr>
        <p:blipFill rotWithShape="1">
          <a:blip r:embed="rId4"/>
          <a:srcRect l="228" r="228"/>
          <a:stretch>
            <a:fillRect/>
          </a:stretch>
        </p:blipFill>
        <p:spPr>
          <a:xfrm>
            <a:off x="7056120" y="2878848"/>
            <a:ext cx="3906266" cy="2170623"/>
          </a:xfrm>
          <a:prstGeom prst="roundRect">
            <a:avLst>
              <a:gd name="adj" fmla="val 2748"/>
            </a:avLst>
          </a:prstGeom>
        </p:spPr>
      </p:pic>
      <p:pic>
        <p:nvPicPr>
          <p:cNvPr id="119" name="Image 0" descr="working/shots/sc_trending.png"/>
          <p:cNvPicPr>
            <a:picLocks noChangeAspect="1"/>
          </p:cNvPicPr>
          <p:nvPr/>
        </p:nvPicPr>
        <p:blipFill rotWithShape="1">
          <a:blip r:embed="rId5"/>
          <a:srcRect l="409" r="409"/>
          <a:stretch>
            <a:fillRect/>
          </a:stretch>
        </p:blipFill>
        <p:spPr>
          <a:xfrm>
            <a:off x="1203960" y="2878848"/>
            <a:ext cx="3906266" cy="2170623"/>
          </a:xfrm>
          <a:prstGeom prst="roundRect">
            <a:avLst>
              <a:gd name="adj" fmla="val 2748"/>
            </a:avLst>
          </a:prstGeom>
        </p:spPr>
      </p:pic>
      <p:sp>
        <p:nvSpPr>
          <p:cNvPr id="261" name="Shape 138">
            <a:extLst>
              <a:ext uri="{FF2B5EF4-FFF2-40B4-BE49-F238E27FC236}">
                <a16:creationId xmlns:a16="http://schemas.microsoft.com/office/drawing/2014/main" id="{D7ED22F3-D055-513C-3D40-59964A5058A6}"/>
              </a:ext>
            </a:extLst>
          </p:cNvPr>
          <p:cNvSpPr>
            <a:spLocks/>
          </p:cNvSpPr>
          <p:nvPr/>
        </p:nvSpPr>
        <p:spPr>
          <a:xfrm>
            <a:off x="545960" y="5774055"/>
            <a:ext cx="11128302" cy="492630"/>
          </a:xfrm>
          <a:prstGeom prst="roundRect">
            <a:avLst>
              <a:gd name="adj" fmla="val 23864"/>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marL="0" marR="0" lvl="0" indent="0" algn="l" defTabSz="932742" rtl="0" eaLnBrk="1" fontAlgn="base" latinLnBrk="0" hangingPunct="1">
              <a:spcBef>
                <a:spcPct val="0"/>
              </a:spcBef>
              <a:spcAft>
                <a:spcPts val="60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Sans Display Semilight"/>
              <a:ea typeface="+mn-lt"/>
              <a:cs typeface="Segoe Sans Display Semilight"/>
            </a:endParaRPr>
          </a:p>
        </p:txBody>
      </p:sp>
      <p:sp>
        <p:nvSpPr>
          <p:cNvPr id="263" name="Text 144">
            <a:extLst>
              <a:ext uri="{FF2B5EF4-FFF2-40B4-BE49-F238E27FC236}">
                <a16:creationId xmlns:a16="http://schemas.microsoft.com/office/drawing/2014/main" id="{BB8851BD-5400-2BCD-1075-E0D0B99808C0}"/>
              </a:ext>
            </a:extLst>
          </p:cNvPr>
          <p:cNvSpPr>
            <a:spLocks/>
          </p:cNvSpPr>
          <p:nvPr/>
        </p:nvSpPr>
        <p:spPr>
          <a:xfrm>
            <a:off x="2454276" y="5858788"/>
            <a:ext cx="8940056" cy="323165"/>
          </a:xfrm>
          <a:prstGeom prst="rect">
            <a:avLst/>
          </a:prstGeom>
          <a:noFill/>
          <a:ln/>
        </p:spPr>
        <p:txBody>
          <a:bodyPr wrap="square" lIns="0" tIns="0" rIns="0" bIns="0" rtlCol="0" anchor="ctr">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1050" b="0" i="0" u="none" strike="noStrike" kern="1200" cap="none" spc="0" normalizeH="0" baseline="0" noProof="0">
                <a:ln>
                  <a:noFill/>
                </a:ln>
                <a:solidFill>
                  <a:srgbClr val="323139"/>
                </a:solidFill>
                <a:effectLst/>
                <a:uLnTx/>
                <a:uFillTx/>
                <a:latin typeface="Segoe Sans Display Semilight"/>
                <a:ea typeface="Segoe UI" pitchFamily="34" charset="-122"/>
                <a:cs typeface="Segoe UI"/>
              </a:rPr>
              <a:t>Once the AI/IT admin surfaces the signal,</a:t>
            </a:r>
            <a:r>
              <a:rPr lang="en-US" sz="1050">
                <a:solidFill>
                  <a:srgbClr val="323139"/>
                </a:solidFill>
                <a:latin typeface="Segoe Sans Display Semilight"/>
                <a:cs typeface="Segoe UI"/>
              </a:rPr>
              <a:t> it’s time to work with the agent owner and business leaders to investigate: Weigh the agent’s value against its cost,</a:t>
            </a:r>
            <a:r>
              <a:rPr kumimoji="0" lang="en-US" sz="1050" b="0" i="0" u="none" strike="noStrike" kern="1200" cap="none" spc="0" normalizeH="0" baseline="0" noProof="0">
                <a:ln>
                  <a:noFill/>
                </a:ln>
                <a:solidFill>
                  <a:srgbClr val="323139"/>
                </a:solidFill>
                <a:effectLst/>
                <a:uLnTx/>
                <a:uFillTx/>
                <a:latin typeface="Segoe Sans Display Semilight"/>
                <a:ea typeface="Segoe UI" pitchFamily="34" charset="-122"/>
                <a:cs typeface="Segoe UI"/>
              </a:rPr>
              <a:t> then </a:t>
            </a:r>
            <a:r>
              <a:rPr kumimoji="0" lang="en-US" sz="1050" b="0" i="0" u="none" strike="noStrike" kern="1200" cap="none" spc="0" normalizeH="0" baseline="0" noProof="0">
                <a:ln>
                  <a:noFill/>
                </a:ln>
                <a:solidFill>
                  <a:schemeClr val="accent1"/>
                </a:solidFill>
                <a:effectLst/>
                <a:uLnTx/>
                <a:uFillTx/>
                <a:latin typeface="Segoe Sans Display Semibold" pitchFamily="2" charset="0"/>
                <a:ea typeface="Segoe UI" pitchFamily="34" charset="-122"/>
                <a:cs typeface="Segoe Sans Display Semibold" pitchFamily="2" charset="0"/>
              </a:rPr>
              <a:t>scale it, cap it, or retire it</a:t>
            </a:r>
            <a:r>
              <a:rPr kumimoji="0" lang="en-US" sz="1050" b="0" i="0" u="none" strike="noStrike" kern="1200" cap="none" spc="0" normalizeH="0" baseline="0" noProof="0">
                <a:ln>
                  <a:noFill/>
                </a:ln>
                <a:solidFill>
                  <a:srgbClr val="323139"/>
                </a:solidFill>
                <a:effectLst/>
                <a:uLnTx/>
                <a:uFillTx/>
                <a:latin typeface="Segoe Sans Display"/>
                <a:ea typeface="Segoe UI" pitchFamily="34" charset="-122"/>
                <a:cs typeface="Segoe UI"/>
              </a:rPr>
              <a:t>. </a:t>
            </a:r>
            <a:r>
              <a:rPr lang="en-US" sz="1050">
                <a:solidFill>
                  <a:srgbClr val="323139"/>
                </a:solidFill>
                <a:latin typeface="Segoe Sans Display Semilight"/>
                <a:cs typeface="Segoe UI"/>
              </a:rPr>
              <a:t>This helps ensures accountability and human over-sight are strategically incorporated every step of the way. </a:t>
            </a:r>
          </a:p>
        </p:txBody>
      </p:sp>
      <p:sp>
        <p:nvSpPr>
          <p:cNvPr id="264" name="Text 142">
            <a:extLst>
              <a:ext uri="{FF2B5EF4-FFF2-40B4-BE49-F238E27FC236}">
                <a16:creationId xmlns:a16="http://schemas.microsoft.com/office/drawing/2014/main" id="{7F127B73-4B7F-2CC7-EF2A-02DDCAC16D0B}"/>
              </a:ext>
            </a:extLst>
          </p:cNvPr>
          <p:cNvSpPr/>
          <p:nvPr/>
        </p:nvSpPr>
        <p:spPr>
          <a:xfrm>
            <a:off x="1101725" y="5851093"/>
            <a:ext cx="1343025" cy="338554"/>
          </a:xfrm>
          <a:prstGeom prst="rect">
            <a:avLst/>
          </a:prstGeom>
          <a:noFill/>
          <a:ln/>
        </p:spPr>
        <p:txBody>
          <a:bodyPr wrap="square" lIns="0" tIns="0" rIns="0" bIns="0" rtlCol="0" anchor="ctr">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1100" b="0" i="0" u="none" strike="noStrike" kern="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Work with Agent Makers and BDMS</a:t>
            </a:r>
            <a:endParaRPr kumimoji="0" lang="en-US" sz="11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endParaRPr>
          </a:p>
        </p:txBody>
      </p:sp>
      <p:sp>
        <p:nvSpPr>
          <p:cNvPr id="265" name="Rectangle: Rounded Corners 264">
            <a:extLst>
              <a:ext uri="{FF2B5EF4-FFF2-40B4-BE49-F238E27FC236}">
                <a16:creationId xmlns:a16="http://schemas.microsoft.com/office/drawing/2014/main" id="{053B0958-05A9-08AB-7F4E-047214F3F62E}"/>
              </a:ext>
            </a:extLst>
          </p:cNvPr>
          <p:cNvSpPr/>
          <p:nvPr/>
        </p:nvSpPr>
        <p:spPr bwMode="auto">
          <a:xfrm>
            <a:off x="597138" y="5828346"/>
            <a:ext cx="380579" cy="384048"/>
          </a:xfrm>
          <a:prstGeom prst="round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spcBef>
                <a:spcPct val="0"/>
              </a:spcBef>
              <a:spcAft>
                <a:spcPct val="0"/>
              </a:spcAft>
              <a:buClrTx/>
              <a:buSzTx/>
              <a:buFontTx/>
              <a:buNone/>
              <a:tabLst/>
              <a:defRPr/>
            </a:pPr>
            <a:r>
              <a:rPr kumimoji="0" lang="en-US" sz="1400" b="0" i="0" u="none" strike="noStrike" kern="1200" cap="none" spc="0" normalizeH="0" baseline="0" noProof="0">
                <a:ln>
                  <a:noFill/>
                </a:ln>
                <a:solidFill>
                  <a:srgbClr val="323139"/>
                </a:solidFill>
                <a:effectLst/>
                <a:uLnTx/>
                <a:uFillTx/>
                <a:latin typeface="Segoe Sans Display Semibold" pitchFamily="2" charset="0"/>
                <a:ea typeface="Segoe UI" pitchFamily="34" charset="0"/>
                <a:cs typeface="Segoe Sans Display Semibold" pitchFamily="2" charset="0"/>
              </a:rPr>
              <a:t>03</a:t>
            </a:r>
            <a:endParaRPr kumimoji="0" lang="en-IN" sz="1400" b="0" i="0" u="none" strike="noStrike" kern="1200" cap="none" spc="0" normalizeH="0" baseline="0" noProof="0">
              <a:ln>
                <a:noFill/>
              </a:ln>
              <a:solidFill>
                <a:srgbClr val="323139"/>
              </a:solidFill>
              <a:effectLst/>
              <a:uLnTx/>
              <a:uFillTx/>
              <a:latin typeface="Segoe Sans Display Semibold" pitchFamily="2" charset="0"/>
              <a:ea typeface="Segoe UI" pitchFamily="34" charset="0"/>
              <a:cs typeface="Segoe Sans Display Semibold" pitchFamily="2" charset="0"/>
            </a:endParaRPr>
          </a:p>
        </p:txBody>
      </p:sp>
    </p:spTree>
    <p:extLst>
      <p:ext uri="{BB962C8B-B14F-4D97-AF65-F5344CB8AC3E}">
        <p14:creationId xmlns:p14="http://schemas.microsoft.com/office/powerpoint/2010/main" val="279881935"/>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2">
    <p:bg>
      <p:bgPr>
        <a:solidFill>
          <a:srgbClr val="091F2C"/>
        </a:solidFill>
        <a:effectLst/>
      </p:bgPr>
    </p:bg>
    <p:spTree>
      <p:nvGrpSpPr>
        <p:cNvPr id="1" name=""/>
        <p:cNvGrpSpPr/>
        <p:nvPr/>
      </p:nvGrpSpPr>
      <p:grpSpPr>
        <a:xfrm>
          <a:off x="0" y="0"/>
          <a:ext cx="0" cy="0"/>
          <a:chOff x="0" y="0"/>
          <a:chExt cx="0" cy="0"/>
        </a:xfrm>
      </p:grpSpPr>
      <p:sp>
        <p:nvSpPr>
          <p:cNvPr id="162" name="Title 161">
            <a:extLst>
              <a:ext uri="{FF2B5EF4-FFF2-40B4-BE49-F238E27FC236}">
                <a16:creationId xmlns:a16="http://schemas.microsoft.com/office/drawing/2014/main" id="{EB996272-9F10-B76A-7406-9C64AF5CC57D}"/>
              </a:ext>
            </a:extLst>
          </p:cNvPr>
          <p:cNvSpPr>
            <a:spLocks noGrp="1"/>
          </p:cNvSpPr>
          <p:nvPr>
            <p:ph type="title"/>
          </p:nvPr>
        </p:nvSpPr>
        <p:spPr/>
        <p:txBody>
          <a:bodyPr/>
          <a:lstStyle/>
          <a:p>
            <a:r>
              <a:rPr lang="en-US"/>
              <a:t>Customer Zero</a:t>
            </a:r>
          </a:p>
        </p:txBody>
      </p:sp>
      <p:sp>
        <p:nvSpPr>
          <p:cNvPr id="167" name="Text 156">
            <a:extLst>
              <a:ext uri="{FF2B5EF4-FFF2-40B4-BE49-F238E27FC236}">
                <a16:creationId xmlns:a16="http://schemas.microsoft.com/office/drawing/2014/main" id="{15017A5E-AC59-4C82-000B-2E30577934A2}"/>
              </a:ext>
            </a:extLst>
          </p:cNvPr>
          <p:cNvSpPr/>
          <p:nvPr/>
        </p:nvSpPr>
        <p:spPr>
          <a:xfrm>
            <a:off x="2182018" y="4073914"/>
            <a:ext cx="7827963" cy="246221"/>
          </a:xfrm>
          <a:prstGeom prst="rect">
            <a:avLst/>
          </a:prstGeom>
          <a:noFill/>
          <a:ln/>
        </p:spPr>
        <p:txBody>
          <a:bodyPr wrap="square" lIns="182880" tIns="0" rIns="0" bIns="0" rtlCol="0" anchor="ctr">
            <a:spAutoFit/>
          </a:bodyPr>
          <a:lstStyle/>
          <a:p>
            <a:pPr indent="0" algn="ctr">
              <a:buNone/>
            </a:pPr>
            <a:r>
              <a:rPr lang="en-US" sz="1600">
                <a:solidFill>
                  <a:schemeClr val="accent4"/>
                </a:solidFill>
                <a:latin typeface="Segoe Sans Display Semibold" pitchFamily="2" charset="0"/>
                <a:cs typeface="Segoe Sans Display Semibold" pitchFamily="2" charset="0"/>
              </a:rPr>
              <a:t>Agent 365 in production at Microsoft</a:t>
            </a:r>
          </a:p>
        </p:txBody>
      </p:sp>
      <p:sp>
        <p:nvSpPr>
          <p:cNvPr id="169" name="Text 157">
            <a:extLst>
              <a:ext uri="{FF2B5EF4-FFF2-40B4-BE49-F238E27FC236}">
                <a16:creationId xmlns:a16="http://schemas.microsoft.com/office/drawing/2014/main" id="{72F3B478-7E9B-8085-5179-0134C82A5993}"/>
              </a:ext>
            </a:extLst>
          </p:cNvPr>
          <p:cNvSpPr/>
          <p:nvPr/>
        </p:nvSpPr>
        <p:spPr>
          <a:xfrm>
            <a:off x="1622444" y="4506489"/>
            <a:ext cx="8947113" cy="430887"/>
          </a:xfrm>
          <a:prstGeom prst="rect">
            <a:avLst/>
          </a:prstGeom>
          <a:noFill/>
          <a:ln/>
        </p:spPr>
        <p:txBody>
          <a:bodyPr wrap="square" lIns="182880" tIns="0" rIns="0" bIns="0" rtlCol="0" anchor="ctr">
            <a:spAutoFit/>
          </a:bodyPr>
          <a:lstStyle/>
          <a:p>
            <a:pPr marL="0" indent="0" algn="ctr">
              <a:buNone/>
            </a:pPr>
            <a:r>
              <a:rPr lang="en-US" sz="1400" i="1">
                <a:solidFill>
                  <a:schemeClr val="bg1"/>
                </a:solidFill>
                <a:ea typeface="Segoe UI" pitchFamily="34" charset="-122"/>
                <a:cs typeface="Segoe UI" pitchFamily="34" charset="-120"/>
              </a:rPr>
              <a:t>How Microsoft Digital runs observability across 20,000+ agents — the team, the weekly rhythm, and what </a:t>
            </a:r>
            <a:br>
              <a:rPr lang="en-US" sz="1400" i="1">
                <a:solidFill>
                  <a:schemeClr val="bg1"/>
                </a:solidFill>
                <a:ea typeface="Segoe UI" pitchFamily="34" charset="-122"/>
                <a:cs typeface="Segoe UI" pitchFamily="34" charset="-120"/>
              </a:rPr>
            </a:br>
            <a:r>
              <a:rPr lang="en-US" sz="1400" i="1">
                <a:solidFill>
                  <a:schemeClr val="bg1"/>
                </a:solidFill>
                <a:ea typeface="Segoe UI" pitchFamily="34" charset="-122"/>
                <a:cs typeface="Segoe UI" pitchFamily="34" charset="-120"/>
              </a:rPr>
              <a:t>they’re already seeing.</a:t>
            </a:r>
          </a:p>
        </p:txBody>
      </p:sp>
      <p:sp>
        <p:nvSpPr>
          <p:cNvPr id="171" name="Text Placeholder 152">
            <a:extLst>
              <a:ext uri="{FF2B5EF4-FFF2-40B4-BE49-F238E27FC236}">
                <a16:creationId xmlns:a16="http://schemas.microsoft.com/office/drawing/2014/main" id="{B1977809-3818-3726-AE4E-9BCE391692BF}"/>
              </a:ext>
            </a:extLst>
          </p:cNvPr>
          <p:cNvSpPr txBox="1">
            <a:spLocks/>
          </p:cNvSpPr>
          <p:nvPr/>
        </p:nvSpPr>
        <p:spPr>
          <a:xfrm>
            <a:off x="586740" y="257628"/>
            <a:ext cx="11018520" cy="307777"/>
          </a:xfrm>
          <a:prstGeom prst="rect">
            <a:avLst/>
          </a:prstGeom>
        </p:spPr>
        <p:txBody>
          <a:bodyPr lIns="182880" tIns="45720" rIns="91440" bIns="45720">
            <a:spAutoFit/>
          </a:bodyPr>
          <a:lstStyle>
            <a:lvl1pPr marL="0" indent="0" algn="l" defTabSz="914400" rtl="0" eaLnBrk="1" latinLnBrk="0" hangingPunct="1">
              <a:lnSpc>
                <a:spcPct val="90000"/>
              </a:lnSpc>
              <a:spcBef>
                <a:spcPts val="1000"/>
              </a:spcBef>
              <a:buFontTx/>
              <a:buNone/>
              <a:tabLst/>
              <a:defRPr lang="en-US" sz="2800" kern="1200" spc="0" baseline="0" smtClean="0">
                <a:solidFill>
                  <a:srgbClr val="3C3C3C"/>
                </a:solidFill>
                <a:latin typeface="+mn-lt"/>
                <a:ea typeface="+mn-ea"/>
                <a:cs typeface="Segoe Sans Display" pitchFamily="2" charset="0"/>
              </a:defRPr>
            </a:lvl1pPr>
            <a:lvl2pPr marL="238125" indent="-238125" algn="l" defTabSz="914400" rtl="0" eaLnBrk="1" latinLnBrk="0" hangingPunct="1">
              <a:lnSpc>
                <a:spcPct val="90000"/>
              </a:lnSpc>
              <a:spcBef>
                <a:spcPts val="500"/>
              </a:spcBef>
              <a:buFont typeface="Arial" panose="020B0604020202020204" pitchFamily="34" charset="0"/>
              <a:buChar char="•"/>
              <a:tabLst/>
              <a:defRPr lang="en-US" sz="2000" kern="1200" spc="0" baseline="0" smtClean="0">
                <a:solidFill>
                  <a:srgbClr val="3C3C3C"/>
                </a:solidFill>
                <a:latin typeface="+mn-lt"/>
                <a:ea typeface="+mn-ea"/>
                <a:cs typeface="Segoe Sans Display" pitchFamily="2" charset="0"/>
              </a:defRPr>
            </a:lvl2pPr>
            <a:lvl3pPr marL="490538" indent="-231775" algn="l" defTabSz="914400" rtl="0" eaLnBrk="1" latinLnBrk="0" hangingPunct="1">
              <a:lnSpc>
                <a:spcPct val="90000"/>
              </a:lnSpc>
              <a:spcBef>
                <a:spcPts val="500"/>
              </a:spcBef>
              <a:buFont typeface="Arial" panose="020B0604020202020204" pitchFamily="34" charset="0"/>
              <a:buChar char="•"/>
              <a:tabLst/>
              <a:defRPr lang="en-US" sz="1600" kern="1200" spc="0" baseline="0" smtClean="0">
                <a:solidFill>
                  <a:srgbClr val="3C3C3C"/>
                </a:solidFill>
                <a:latin typeface="+mn-lt"/>
                <a:ea typeface="+mn-ea"/>
                <a:cs typeface="Segoe Sans Display" pitchFamily="2" charset="0"/>
              </a:defRPr>
            </a:lvl3pPr>
            <a:lvl4pPr marL="757238" indent="-231775" algn="l" defTabSz="914400" rtl="0" eaLnBrk="1" latinLnBrk="0" hangingPunct="1">
              <a:lnSpc>
                <a:spcPct val="90000"/>
              </a:lnSpc>
              <a:spcBef>
                <a:spcPts val="500"/>
              </a:spcBef>
              <a:buFont typeface="Arial" panose="020B0604020202020204" pitchFamily="34" charset="0"/>
              <a:buChar char="•"/>
              <a:tabLst/>
              <a:defRPr lang="en-US" sz="1400" kern="1200" spc="0" baseline="0" smtClean="0">
                <a:solidFill>
                  <a:srgbClr val="3C3C3C"/>
                </a:solidFill>
                <a:latin typeface="+mn-lt"/>
                <a:ea typeface="+mn-ea"/>
                <a:cs typeface="Segoe Sans Display" pitchFamily="2" charset="0"/>
              </a:defRPr>
            </a:lvl4pPr>
            <a:lvl5pPr marL="1023938" indent="-233363" algn="l" defTabSz="914400" rtl="0" eaLnBrk="1" latinLnBrk="0" hangingPunct="1">
              <a:lnSpc>
                <a:spcPct val="90000"/>
              </a:lnSpc>
              <a:spcBef>
                <a:spcPts val="500"/>
              </a:spcBef>
              <a:buFont typeface="Arial" panose="020B0604020202020204" pitchFamily="34" charset="0"/>
              <a:buChar char="•"/>
              <a:tabLst/>
              <a:defRPr lang="en-US" sz="1400" kern="1200" spc="0" baseline="0">
                <a:solidFill>
                  <a:srgbClr val="3C3C3C"/>
                </a:solidFill>
                <a:latin typeface="+mn-lt"/>
                <a:ea typeface="+mn-ea"/>
                <a:cs typeface="Segoe Sans Display"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32742">
              <a:lnSpc>
                <a:spcPct val="100000"/>
              </a:lnSpc>
              <a:spcBef>
                <a:spcPct val="20000"/>
              </a:spcBef>
              <a:buSzPct val="90000"/>
              <a:defRPr/>
            </a:pPr>
            <a:r>
              <a:rPr lang="en-US" sz="1400">
                <a:solidFill>
                  <a:schemeClr val="accent1">
                    <a:lumMod val="20000"/>
                    <a:lumOff val="80000"/>
                  </a:schemeClr>
                </a:solidFill>
                <a:latin typeface="Segoe Sans Display Semibold" pitchFamily="2" charset="0"/>
                <a:cs typeface="Segoe Sans Display Semibold" pitchFamily="2" charset="0"/>
              </a:rPr>
              <a:t>PART 5  ·  THE PROOF</a:t>
            </a:r>
          </a:p>
        </p:txBody>
      </p:sp>
      <p:sp>
        <p:nvSpPr>
          <p:cNvPr id="173" name="Text 159">
            <a:extLst>
              <a:ext uri="{FF2B5EF4-FFF2-40B4-BE49-F238E27FC236}">
                <a16:creationId xmlns:a16="http://schemas.microsoft.com/office/drawing/2014/main" id="{144F288C-BD2E-3913-2914-6A86772ADCF4}"/>
              </a:ext>
            </a:extLst>
          </p:cNvPr>
          <p:cNvSpPr/>
          <p:nvPr/>
        </p:nvSpPr>
        <p:spPr>
          <a:xfrm>
            <a:off x="4617067" y="6172404"/>
            <a:ext cx="2957866" cy="138499"/>
          </a:xfrm>
          <a:prstGeom prst="rect">
            <a:avLst/>
          </a:prstGeom>
          <a:noFill/>
          <a:ln/>
        </p:spPr>
        <p:txBody>
          <a:bodyPr wrap="square" lIns="0" tIns="0" rIns="0" bIns="0" rtlCol="0" anchor="ctr">
            <a:spAutoFit/>
          </a:bodyPr>
          <a:lstStyle/>
          <a:p>
            <a:pPr algn="ctr"/>
            <a:r>
              <a:rPr lang="en-US" sz="900" b="1" kern="0">
                <a:solidFill>
                  <a:schemeClr val="accent1">
                    <a:lumMod val="20000"/>
                    <a:lumOff val="80000"/>
                  </a:schemeClr>
                </a:solidFill>
                <a:latin typeface="+mj-lt"/>
                <a:ea typeface="Segoe UI" pitchFamily="34" charset="-122"/>
                <a:cs typeface="Segoe UI"/>
              </a:rPr>
              <a:t>CUSTOMER ZERO</a:t>
            </a:r>
          </a:p>
        </p:txBody>
      </p:sp>
      <p:pic>
        <p:nvPicPr>
          <p:cNvPr id="175" name="Picture 174">
            <a:extLst>
              <a:ext uri="{FF2B5EF4-FFF2-40B4-BE49-F238E27FC236}">
                <a16:creationId xmlns:a16="http://schemas.microsoft.com/office/drawing/2014/main" id="{DE0FA242-97A4-A699-9068-4617AB8F3C27}"/>
              </a:ext>
            </a:extLst>
          </p:cNvPr>
          <p:cNvPicPr>
            <a:picLocks noChangeAspect="1"/>
          </p:cNvPicPr>
          <p:nvPr/>
        </p:nvPicPr>
        <p:blipFill>
          <a:blip r:embed="rId3"/>
          <a:stretch>
            <a:fillRect/>
          </a:stretch>
        </p:blipFill>
        <p:spPr>
          <a:xfrm>
            <a:off x="1171575" y="1538136"/>
            <a:ext cx="9848850" cy="1085306"/>
          </a:xfrm>
          <a:prstGeom prst="rect">
            <a:avLst/>
          </a:prstGeom>
        </p:spPr>
      </p:pic>
    </p:spTree>
    <p:extLst>
      <p:ext uri="{BB962C8B-B14F-4D97-AF65-F5344CB8AC3E}">
        <p14:creationId xmlns:p14="http://schemas.microsoft.com/office/powerpoint/2010/main" val="149389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CB6F76-E817-0233-19BC-4643B2136CE7}"/>
              </a:ext>
            </a:extLst>
          </p:cNvPr>
          <p:cNvPicPr>
            <a:picLocks noChangeAspect="1"/>
          </p:cNvPicPr>
          <p:nvPr/>
        </p:nvPicPr>
        <p:blipFill>
          <a:blip r:embed="rId4"/>
          <a:srcRect l="6581" t="8829" r="49999" b="42081"/>
          <a:stretch>
            <a:fillRect/>
          </a:stretch>
        </p:blipFill>
        <p:spPr>
          <a:xfrm flipV="1">
            <a:off x="10726057" y="0"/>
            <a:ext cx="1465944" cy="1657307"/>
          </a:xfrm>
          <a:custGeom>
            <a:avLst/>
            <a:gdLst>
              <a:gd name="csX0" fmla="*/ 0 w 1753647"/>
              <a:gd name="csY0" fmla="*/ 1982566 h 1982566"/>
              <a:gd name="csX1" fmla="*/ 1753647 w 1753647"/>
              <a:gd name="csY1" fmla="*/ 1982566 h 1982566"/>
              <a:gd name="csX2" fmla="*/ 1753647 w 1753647"/>
              <a:gd name="csY2" fmla="*/ 0 h 1982566"/>
              <a:gd name="csX3" fmla="*/ 0 w 1753647"/>
              <a:gd name="csY3" fmla="*/ 0 h 1982566"/>
            </a:gdLst>
            <a:ahLst/>
            <a:cxnLst>
              <a:cxn ang="0">
                <a:pos x="csX0" y="csY0"/>
              </a:cxn>
              <a:cxn ang="0">
                <a:pos x="csX1" y="csY1"/>
              </a:cxn>
              <a:cxn ang="0">
                <a:pos x="csX2" y="csY2"/>
              </a:cxn>
              <a:cxn ang="0">
                <a:pos x="csX3" y="csY3"/>
              </a:cxn>
            </a:cxnLst>
            <a:rect l="l" t="t" r="r" b="b"/>
            <a:pathLst>
              <a:path w="1753647" h="1982566">
                <a:moveTo>
                  <a:pt x="0" y="1982566"/>
                </a:moveTo>
                <a:lnTo>
                  <a:pt x="1753647" y="1982566"/>
                </a:lnTo>
                <a:lnTo>
                  <a:pt x="1753647" y="0"/>
                </a:lnTo>
                <a:lnTo>
                  <a:pt x="0" y="0"/>
                </a:lnTo>
                <a:close/>
              </a:path>
            </a:pathLst>
          </a:custGeom>
        </p:spPr>
      </p:pic>
      <p:pic>
        <p:nvPicPr>
          <p:cNvPr id="99" name="Image 2" descr="working/shots/c0_overview.png"/>
          <p:cNvPicPr>
            <a:picLocks noChangeAspect="1"/>
          </p:cNvPicPr>
          <p:nvPr/>
        </p:nvPicPr>
        <p:blipFill rotWithShape="1">
          <a:blip r:embed="rId5"/>
          <a:srcRect t="572" b="572"/>
          <a:stretch>
            <a:fillRect/>
          </a:stretch>
        </p:blipFill>
        <p:spPr>
          <a:xfrm>
            <a:off x="5611041" y="1923992"/>
            <a:ext cx="5854341" cy="2964122"/>
          </a:xfrm>
          <a:prstGeom prst="roundRect">
            <a:avLst>
              <a:gd name="adj" fmla="val 2837"/>
            </a:avLst>
          </a:prstGeom>
        </p:spPr>
      </p:pic>
      <p:sp>
        <p:nvSpPr>
          <p:cNvPr id="103" name="Title 102">
            <a:extLst>
              <a:ext uri="{FF2B5EF4-FFF2-40B4-BE49-F238E27FC236}">
                <a16:creationId xmlns:a16="http://schemas.microsoft.com/office/drawing/2014/main" id="{25A5420E-4960-8E4F-EECC-EDE00B7D2953}"/>
              </a:ext>
            </a:extLst>
          </p:cNvPr>
          <p:cNvSpPr>
            <a:spLocks noGrp="1"/>
          </p:cNvSpPr>
          <p:nvPr>
            <p:ph type="title"/>
          </p:nvPr>
        </p:nvSpPr>
        <p:spPr>
          <a:xfrm>
            <a:off x="588263" y="457200"/>
            <a:ext cx="11018520" cy="984885"/>
          </a:xfrm>
        </p:spPr>
        <p:txBody>
          <a:bodyPr wrap="square">
            <a:spAutoFit/>
          </a:bodyPr>
          <a:lstStyle/>
          <a:p>
            <a:r>
              <a:rPr lang="en-US"/>
              <a:t>Microsoft’s own agents </a:t>
            </a:r>
            <a:r>
              <a:rPr lang="en-US">
                <a:solidFill>
                  <a:schemeClr val="accent2">
                    <a:lumMod val="75000"/>
                  </a:schemeClr>
                </a:solidFill>
              </a:rPr>
              <a:t>expanded</a:t>
            </a:r>
            <a:r>
              <a:rPr lang="en-US">
                <a:solidFill>
                  <a:schemeClr val="accent2"/>
                </a:solidFill>
              </a:rPr>
              <a:t> </a:t>
            </a:r>
            <a:r>
              <a:rPr lang="en-US"/>
              <a:t>across multiple platforms faster than expected</a:t>
            </a:r>
          </a:p>
        </p:txBody>
      </p:sp>
      <p:sp>
        <p:nvSpPr>
          <p:cNvPr id="104" name="Text Placeholder 103">
            <a:extLst>
              <a:ext uri="{FF2B5EF4-FFF2-40B4-BE49-F238E27FC236}">
                <a16:creationId xmlns:a16="http://schemas.microsoft.com/office/drawing/2014/main" id="{F0A5B731-CE38-10FD-4EC0-723926191D7B}"/>
              </a:ext>
            </a:extLst>
          </p:cNvPr>
          <p:cNvSpPr>
            <a:spLocks noGrp="1"/>
          </p:cNvSpPr>
          <p:nvPr>
            <p:ph type="body" sz="quarter" idx="11"/>
          </p:nvPr>
        </p:nvSpPr>
        <p:spPr>
          <a:xfrm>
            <a:off x="584200" y="292100"/>
            <a:ext cx="11018838" cy="153888"/>
          </a:xfrm>
        </p:spPr>
        <p:txBody>
          <a:bodyPr/>
          <a:lstStyle/>
          <a:p>
            <a:r>
              <a:rPr lang="en-US"/>
              <a:t>PART 5 · THE PROOF · CUSTOMER ZERO</a:t>
            </a:r>
          </a:p>
        </p:txBody>
      </p:sp>
      <p:sp>
        <p:nvSpPr>
          <p:cNvPr id="108" name="Rectangle: Rounded Corners 107">
            <a:extLst>
              <a:ext uri="{FF2B5EF4-FFF2-40B4-BE49-F238E27FC236}">
                <a16:creationId xmlns:a16="http://schemas.microsoft.com/office/drawing/2014/main" id="{58A73814-6EFE-58D0-6B44-7595E3677BDA}"/>
              </a:ext>
              <a:ext uri="{C183D7F6-B498-43B3-948B-1728B52AA6E4}">
                <adec:decorative xmlns:adec="http://schemas.microsoft.com/office/drawing/2017/decorative" val="1"/>
              </a:ext>
            </a:extLst>
          </p:cNvPr>
          <p:cNvSpPr>
            <a:spLocks/>
          </p:cNvSpPr>
          <p:nvPr/>
        </p:nvSpPr>
        <p:spPr>
          <a:xfrm>
            <a:off x="5486401" y="1680360"/>
            <a:ext cx="6103620" cy="3720230"/>
          </a:xfrm>
          <a:prstGeom prst="roundRect">
            <a:avLst>
              <a:gd name="adj" fmla="val 2427"/>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marL="0" marR="0" lvl="0" indent="0" algn="ctr" defTabSz="4572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12" name="TextBox 111">
            <a:extLst>
              <a:ext uri="{FF2B5EF4-FFF2-40B4-BE49-F238E27FC236}">
                <a16:creationId xmlns:a16="http://schemas.microsoft.com/office/drawing/2014/main" id="{67D75417-A7B6-1D3D-EA07-6F074FC8A707}"/>
              </a:ext>
            </a:extLst>
          </p:cNvPr>
          <p:cNvSpPr txBox="1"/>
          <p:nvPr/>
        </p:nvSpPr>
        <p:spPr>
          <a:xfrm>
            <a:off x="588262" y="6407446"/>
            <a:ext cx="5774437" cy="123111"/>
          </a:xfrm>
          <a:prstGeom prst="rect">
            <a:avLst/>
          </a:prstGeom>
          <a:noFill/>
        </p:spPr>
        <p:txBody>
          <a:bodyPr wrap="square" lIns="0" tIns="0" rIns="0" bIns="0" rtlCol="0" anchor="b">
            <a:spAutoFit/>
          </a:bodyPr>
          <a:lstStyle/>
          <a:p>
            <a:pPr>
              <a:defRPr/>
            </a:pPr>
            <a:r>
              <a:rPr kumimoji="0" lang="en-US" sz="800" b="0" u="none" strike="noStrike" kern="1200" cap="none" normalizeH="0" baseline="0" noProof="0">
                <a:ln>
                  <a:noFill/>
                </a:ln>
                <a:solidFill>
                  <a:schemeClr val="tx2"/>
                </a:solidFill>
                <a:effectLst/>
                <a:uLnTx/>
                <a:uFillTx/>
                <a:ea typeface="+mn-ea"/>
                <a:cs typeface="Segoe UI Light"/>
              </a:rPr>
              <a:t>Microsoft</a:t>
            </a:r>
            <a:r>
              <a:rPr lang="en-US" sz="800">
                <a:solidFill>
                  <a:schemeClr val="tx2"/>
                </a:solidFill>
                <a:cs typeface="Segoe UI Light"/>
              </a:rPr>
              <a:t> </a:t>
            </a:r>
            <a:r>
              <a:rPr kumimoji="0" lang="en-US" sz="800" b="0" u="none" strike="noStrike" kern="1200" cap="none" normalizeH="0" baseline="0" noProof="0">
                <a:ln>
                  <a:noFill/>
                </a:ln>
                <a:solidFill>
                  <a:schemeClr val="tx2"/>
                </a:solidFill>
                <a:effectLst/>
                <a:uLnTx/>
                <a:uFillTx/>
                <a:ea typeface="+mn-ea"/>
                <a:cs typeface="Segoe UI Light"/>
              </a:rPr>
              <a:t>· Part 5 · The proof</a:t>
            </a:r>
          </a:p>
        </p:txBody>
      </p:sp>
      <p:sp>
        <p:nvSpPr>
          <p:cNvPr id="114" name="Text 159">
            <a:extLst>
              <a:ext uri="{FF2B5EF4-FFF2-40B4-BE49-F238E27FC236}">
                <a16:creationId xmlns:a16="http://schemas.microsoft.com/office/drawing/2014/main" id="{3DE81BE6-7F47-C3D8-7BFA-72FD93B70C55}"/>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The Problem</a:t>
            </a:r>
          </a:p>
        </p:txBody>
      </p:sp>
      <p:sp>
        <p:nvSpPr>
          <p:cNvPr id="116" name="Rectangle 115">
            <a:extLst>
              <a:ext uri="{FF2B5EF4-FFF2-40B4-BE49-F238E27FC236}">
                <a16:creationId xmlns:a16="http://schemas.microsoft.com/office/drawing/2014/main" id="{1B2354B7-33EE-9EF3-4D0E-0E0832C3A140}"/>
              </a:ext>
            </a:extLst>
          </p:cNvPr>
          <p:cNvSpPr>
            <a:spLocks/>
          </p:cNvSpPr>
          <p:nvPr/>
        </p:nvSpPr>
        <p:spPr bwMode="auto">
          <a:xfrm>
            <a:off x="588263" y="1662735"/>
            <a:ext cx="4605337" cy="193899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lang="en-US" sz="1400">
                <a:solidFill>
                  <a:schemeClr val="accent1"/>
                </a:solidFill>
                <a:latin typeface="+mj-lt"/>
              </a:rPr>
              <a:t>Microsoft Digital runs Agent 365 as Customer Zero in its own production tenant. </a:t>
            </a:r>
            <a:r>
              <a:rPr lang="en-US" sz="1400">
                <a:solidFill>
                  <a:schemeClr val="tx1"/>
                </a:solidFill>
              </a:rPr>
              <a:t>Because of numerous entry points to building an agent, agent sprawl spread across six platforms (from Copilot Studio to Microsoft Azure AI Foundry and more), each with its own tools and its own view of risk — climbing into the hundreds of thousands, far faster than a manual, platform by platform management program could keep up with. The team needed a program and solution to understand and manage agent usage at scale.</a:t>
            </a:r>
          </a:p>
        </p:txBody>
      </p:sp>
      <p:sp>
        <p:nvSpPr>
          <p:cNvPr id="119" name="Text 131">
            <a:extLst>
              <a:ext uri="{FF2B5EF4-FFF2-40B4-BE49-F238E27FC236}">
                <a16:creationId xmlns:a16="http://schemas.microsoft.com/office/drawing/2014/main" id="{FBDBF818-595E-48A1-12E7-7D68D985033C}"/>
              </a:ext>
            </a:extLst>
          </p:cNvPr>
          <p:cNvSpPr/>
          <p:nvPr/>
        </p:nvSpPr>
        <p:spPr>
          <a:xfrm>
            <a:off x="6465572" y="5144022"/>
            <a:ext cx="4145278" cy="551666"/>
          </a:xfrm>
          <a:prstGeom prst="roundRect">
            <a:avLst>
              <a:gd name="adj" fmla="val 50000"/>
            </a:avLst>
          </a:prstGeom>
          <a:solidFill>
            <a:schemeClr val="accent1"/>
          </a:solidFill>
          <a:ln>
            <a:noFill/>
          </a:ln>
          <a:effectLst/>
        </p:spPr>
        <p:txBody>
          <a:bodyPr wrap="square" lIns="91440" tIns="45720" rIns="91440" bIns="45720" rtlCol="0" anchor="ctr"/>
          <a:lstStyle/>
          <a:p>
            <a:pPr algn="ctr"/>
            <a:r>
              <a:rPr lang="en-US" sz="2000" kern="0">
                <a:solidFill>
                  <a:schemeClr val="bg1"/>
                </a:solidFill>
                <a:latin typeface="Segoe Sans Display Semibold" pitchFamily="2" charset="0"/>
                <a:ea typeface="Segoe UI" pitchFamily="34" charset="-122"/>
                <a:cs typeface="Segoe Sans Display Semibold" pitchFamily="2" charset="0"/>
              </a:rPr>
              <a:t>Sample Agent 365 Overview</a:t>
            </a:r>
          </a:p>
        </p:txBody>
      </p:sp>
      <p:sp>
        <p:nvSpPr>
          <p:cNvPr id="137" name="Rectangle: Rounded Corners 9">
            <a:extLst>
              <a:ext uri="{FF2B5EF4-FFF2-40B4-BE49-F238E27FC236}">
                <a16:creationId xmlns:a16="http://schemas.microsoft.com/office/drawing/2014/main" id="{D7B51C93-F188-8CAC-587A-4B328B7C4874}"/>
              </a:ext>
            </a:extLst>
          </p:cNvPr>
          <p:cNvSpPr>
            <a:spLocks/>
          </p:cNvSpPr>
          <p:nvPr/>
        </p:nvSpPr>
        <p:spPr>
          <a:xfrm flipH="1">
            <a:off x="588261" y="3889148"/>
            <a:ext cx="2165509" cy="1839830"/>
          </a:xfrm>
          <a:prstGeom prst="round2SameRect">
            <a:avLst>
              <a:gd name="adj1" fmla="val 2804"/>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38" name="Rectangle: Rounded Corners 9">
            <a:extLst>
              <a:ext uri="{FF2B5EF4-FFF2-40B4-BE49-F238E27FC236}">
                <a16:creationId xmlns:a16="http://schemas.microsoft.com/office/drawing/2014/main" id="{E50C0594-3902-544B-5D42-E6930654F810}"/>
              </a:ext>
            </a:extLst>
          </p:cNvPr>
          <p:cNvSpPr>
            <a:spLocks/>
          </p:cNvSpPr>
          <p:nvPr/>
        </p:nvSpPr>
        <p:spPr>
          <a:xfrm flipH="1">
            <a:off x="3028090" y="3889148"/>
            <a:ext cx="2165509" cy="1839830"/>
          </a:xfrm>
          <a:prstGeom prst="round2SameRect">
            <a:avLst>
              <a:gd name="adj1" fmla="val 2804"/>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39" name="Text 90">
            <a:extLst>
              <a:ext uri="{FF2B5EF4-FFF2-40B4-BE49-F238E27FC236}">
                <a16:creationId xmlns:a16="http://schemas.microsoft.com/office/drawing/2014/main" id="{E81E318E-91DE-7442-18AD-E06DBCFC541A}"/>
              </a:ext>
            </a:extLst>
          </p:cNvPr>
          <p:cNvSpPr>
            <a:spLocks/>
          </p:cNvSpPr>
          <p:nvPr/>
        </p:nvSpPr>
        <p:spPr>
          <a:xfrm>
            <a:off x="689162" y="4499635"/>
            <a:ext cx="1963710" cy="523220"/>
          </a:xfrm>
          <a:prstGeom prst="rect">
            <a:avLst/>
          </a:prstGeom>
          <a:noFill/>
          <a:ln/>
        </p:spPr>
        <p:txBody>
          <a:bodyPr wrap="square" lIns="0" tIns="0" rIns="0" bIns="0" rtlCol="0" anchor="ctr">
            <a:spAutoFit/>
          </a:bodyPr>
          <a:lstStyle/>
          <a:p>
            <a:pPr indent="0" defTabSz="932742" fontAlgn="base">
              <a:spcBef>
                <a:spcPct val="0"/>
              </a:spcBef>
              <a:spcAft>
                <a:spcPts val="600"/>
              </a:spcAft>
              <a:buNone/>
              <a:defRPr/>
            </a:pPr>
            <a:r>
              <a:rPr lang="en-US" sz="3400" b="1">
                <a:ln w="3175">
                  <a:noFill/>
                </a:ln>
                <a:solidFill>
                  <a:schemeClr val="accent1"/>
                </a:solidFill>
                <a:latin typeface="+mj-lt"/>
                <a:cs typeface="Segoe Sans Display" pitchFamily="2" charset="0"/>
              </a:rPr>
              <a:t>20,000+</a:t>
            </a:r>
          </a:p>
        </p:txBody>
      </p:sp>
      <p:sp>
        <p:nvSpPr>
          <p:cNvPr id="140" name="Text 91">
            <a:extLst>
              <a:ext uri="{FF2B5EF4-FFF2-40B4-BE49-F238E27FC236}">
                <a16:creationId xmlns:a16="http://schemas.microsoft.com/office/drawing/2014/main" id="{A1BAAB68-4A7D-7C32-5426-B13A26C25D6C}"/>
              </a:ext>
            </a:extLst>
          </p:cNvPr>
          <p:cNvSpPr>
            <a:spLocks/>
          </p:cNvSpPr>
          <p:nvPr/>
        </p:nvSpPr>
        <p:spPr>
          <a:xfrm>
            <a:off x="689162" y="5086158"/>
            <a:ext cx="1963710" cy="246221"/>
          </a:xfrm>
          <a:prstGeom prst="rect">
            <a:avLst/>
          </a:prstGeom>
          <a:noFill/>
          <a:ln/>
        </p:spPr>
        <p:txBody>
          <a:bodyPr wrap="square" lIns="0" tIns="0" rIns="0" bIns="0" rtlCol="0" anchor="ctr">
            <a:spAutoFit/>
          </a:bodyPr>
          <a:lstStyle/>
          <a:p>
            <a:pPr marL="0" indent="0">
              <a:buNone/>
            </a:pPr>
            <a:r>
              <a:rPr lang="en-US" sz="1600">
                <a:ea typeface="Segoe UI" pitchFamily="34" charset="-122"/>
                <a:cs typeface="Segoe UI" pitchFamily="34" charset="-120"/>
              </a:rPr>
              <a:t>agents in the tenant</a:t>
            </a:r>
            <a:endParaRPr lang="en-US" sz="1600"/>
          </a:p>
        </p:txBody>
      </p:sp>
      <p:sp>
        <p:nvSpPr>
          <p:cNvPr id="141" name="Text 92">
            <a:extLst>
              <a:ext uri="{FF2B5EF4-FFF2-40B4-BE49-F238E27FC236}">
                <a16:creationId xmlns:a16="http://schemas.microsoft.com/office/drawing/2014/main" id="{1784DE6A-715F-1285-4AF2-85F2B178A140}"/>
              </a:ext>
            </a:extLst>
          </p:cNvPr>
          <p:cNvSpPr>
            <a:spLocks/>
          </p:cNvSpPr>
          <p:nvPr/>
        </p:nvSpPr>
        <p:spPr>
          <a:xfrm>
            <a:off x="3128991" y="4499635"/>
            <a:ext cx="1963710" cy="523220"/>
          </a:xfrm>
          <a:prstGeom prst="rect">
            <a:avLst/>
          </a:prstGeom>
          <a:noFill/>
          <a:ln/>
        </p:spPr>
        <p:txBody>
          <a:bodyPr wrap="square" lIns="0" tIns="0" rIns="0" bIns="0" rtlCol="0" anchor="ctr">
            <a:spAutoFit/>
          </a:bodyPr>
          <a:lstStyle/>
          <a:p>
            <a:pPr defTabSz="932742" fontAlgn="base">
              <a:spcBef>
                <a:spcPct val="0"/>
              </a:spcBef>
              <a:spcAft>
                <a:spcPts val="600"/>
              </a:spcAft>
              <a:defRPr/>
            </a:pPr>
            <a:r>
              <a:rPr lang="en-US" sz="3400" b="1">
                <a:ln w="3175">
                  <a:noFill/>
                </a:ln>
                <a:solidFill>
                  <a:schemeClr val="accent1"/>
                </a:solidFill>
                <a:latin typeface="+mj-lt"/>
                <a:cs typeface="Segoe Sans Display" pitchFamily="2" charset="0"/>
              </a:rPr>
              <a:t>6+</a:t>
            </a:r>
          </a:p>
        </p:txBody>
      </p:sp>
      <p:sp>
        <p:nvSpPr>
          <p:cNvPr id="142" name="Text 93">
            <a:extLst>
              <a:ext uri="{FF2B5EF4-FFF2-40B4-BE49-F238E27FC236}">
                <a16:creationId xmlns:a16="http://schemas.microsoft.com/office/drawing/2014/main" id="{F6A3F59F-0734-5771-C9A0-3B0B6E99C26C}"/>
              </a:ext>
            </a:extLst>
          </p:cNvPr>
          <p:cNvSpPr>
            <a:spLocks/>
          </p:cNvSpPr>
          <p:nvPr/>
        </p:nvSpPr>
        <p:spPr>
          <a:xfrm>
            <a:off x="3128991" y="5091096"/>
            <a:ext cx="1963710" cy="492443"/>
          </a:xfrm>
          <a:prstGeom prst="rect">
            <a:avLst/>
          </a:prstGeom>
          <a:noFill/>
          <a:ln/>
        </p:spPr>
        <p:txBody>
          <a:bodyPr wrap="square" lIns="0" tIns="0" rIns="0" bIns="0" rtlCol="0" anchor="ctr">
            <a:spAutoFit/>
          </a:bodyPr>
          <a:lstStyle/>
          <a:p>
            <a:pPr marL="0" indent="0">
              <a:buNone/>
            </a:pPr>
            <a:r>
              <a:rPr lang="en-US" sz="1600">
                <a:ea typeface="Segoe UI" pitchFamily="34" charset="-122"/>
                <a:cs typeface="Segoe UI" pitchFamily="34" charset="-120"/>
              </a:rPr>
              <a:t>build platforms, one registry</a:t>
            </a:r>
            <a:endParaRPr lang="en-US" sz="1600"/>
          </a:p>
        </p:txBody>
      </p:sp>
      <p:pic>
        <p:nvPicPr>
          <p:cNvPr id="146" name="Graphic 145">
            <a:extLst>
              <a:ext uri="{FF2B5EF4-FFF2-40B4-BE49-F238E27FC236}">
                <a16:creationId xmlns:a16="http://schemas.microsoft.com/office/drawing/2014/main" id="{8012E21B-42EC-1162-BC6D-C338D066708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9141" y="4039777"/>
            <a:ext cx="376234" cy="376234"/>
          </a:xfrm>
          <a:prstGeom prst="rect">
            <a:avLst/>
          </a:prstGeom>
        </p:spPr>
      </p:pic>
      <p:pic>
        <p:nvPicPr>
          <p:cNvPr id="148" name="Graphic 147">
            <a:extLst>
              <a:ext uri="{FF2B5EF4-FFF2-40B4-BE49-F238E27FC236}">
                <a16:creationId xmlns:a16="http://schemas.microsoft.com/office/drawing/2014/main" id="{435807D9-5909-92A6-505C-017B5038FD0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58969" y="4039777"/>
            <a:ext cx="376234" cy="376234"/>
          </a:xfrm>
          <a:prstGeom prst="rect">
            <a:avLst/>
          </a:prstGeom>
        </p:spPr>
      </p:pic>
    </p:spTree>
    <p:extLst>
      <p:ext uri="{BB962C8B-B14F-4D97-AF65-F5344CB8AC3E}">
        <p14:creationId xmlns:p14="http://schemas.microsoft.com/office/powerpoint/2010/main" val="1946736574"/>
      </p:ext>
    </p:extLst>
  </p:cSld>
  <p:clrMapOvr>
    <a:masterClrMapping/>
  </p:clrMapOvr>
  <p:transition>
    <p:fade/>
  </p:transition>
  <p:extLst>
    <p:ext uri="{6950BFC3-D8DA-4A85-94F7-54DA5524770B}">
      <p188:commentRel xmlns:p188="http://schemas.microsoft.com/office/powerpoint/2018/8/main" r:id="rId3"/>
    </p:ext>
  </p:extLst>
</p:sld>
</file>

<file path=ppt/slides/slide3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65DD1F5-D4E5-04D2-42AE-720BDFCFF56B}"/>
              </a:ext>
            </a:extLst>
          </p:cNvPr>
          <p:cNvPicPr>
            <a:picLocks noChangeAspect="1"/>
          </p:cNvPicPr>
          <p:nvPr/>
        </p:nvPicPr>
        <p:blipFill>
          <a:blip r:embed="rId3"/>
          <a:srcRect l="6581" t="8829" r="49999" b="42081"/>
          <a:stretch>
            <a:fillRect/>
          </a:stretch>
        </p:blipFill>
        <p:spPr>
          <a:xfrm flipV="1">
            <a:off x="10726057" y="0"/>
            <a:ext cx="1465944" cy="1657307"/>
          </a:xfrm>
          <a:custGeom>
            <a:avLst/>
            <a:gdLst>
              <a:gd name="csX0" fmla="*/ 0 w 1753647"/>
              <a:gd name="csY0" fmla="*/ 1982566 h 1982566"/>
              <a:gd name="csX1" fmla="*/ 1753647 w 1753647"/>
              <a:gd name="csY1" fmla="*/ 1982566 h 1982566"/>
              <a:gd name="csX2" fmla="*/ 1753647 w 1753647"/>
              <a:gd name="csY2" fmla="*/ 0 h 1982566"/>
              <a:gd name="csX3" fmla="*/ 0 w 1753647"/>
              <a:gd name="csY3" fmla="*/ 0 h 1982566"/>
            </a:gdLst>
            <a:ahLst/>
            <a:cxnLst>
              <a:cxn ang="0">
                <a:pos x="csX0" y="csY0"/>
              </a:cxn>
              <a:cxn ang="0">
                <a:pos x="csX1" y="csY1"/>
              </a:cxn>
              <a:cxn ang="0">
                <a:pos x="csX2" y="csY2"/>
              </a:cxn>
              <a:cxn ang="0">
                <a:pos x="csX3" y="csY3"/>
              </a:cxn>
            </a:cxnLst>
            <a:rect l="l" t="t" r="r" b="b"/>
            <a:pathLst>
              <a:path w="1753647" h="1982566">
                <a:moveTo>
                  <a:pt x="0" y="1982566"/>
                </a:moveTo>
                <a:lnTo>
                  <a:pt x="1753647" y="1982566"/>
                </a:lnTo>
                <a:lnTo>
                  <a:pt x="1753647" y="0"/>
                </a:lnTo>
                <a:lnTo>
                  <a:pt x="0" y="0"/>
                </a:lnTo>
                <a:close/>
              </a:path>
            </a:pathLst>
          </a:custGeom>
        </p:spPr>
      </p:pic>
      <p:sp>
        <p:nvSpPr>
          <p:cNvPr id="111" name="Title 110">
            <a:extLst>
              <a:ext uri="{FF2B5EF4-FFF2-40B4-BE49-F238E27FC236}">
                <a16:creationId xmlns:a16="http://schemas.microsoft.com/office/drawing/2014/main" id="{00535B31-0323-84FF-89A9-1450229913EF}"/>
              </a:ext>
            </a:extLst>
          </p:cNvPr>
          <p:cNvSpPr>
            <a:spLocks noGrp="1"/>
          </p:cNvSpPr>
          <p:nvPr>
            <p:ph type="title"/>
          </p:nvPr>
        </p:nvSpPr>
        <p:spPr>
          <a:xfrm>
            <a:off x="588263" y="457200"/>
            <a:ext cx="11018520" cy="492443"/>
          </a:xfrm>
        </p:spPr>
        <p:txBody>
          <a:bodyPr/>
          <a:lstStyle/>
          <a:p>
            <a:r>
              <a:rPr lang="en-US"/>
              <a:t>One shared view, one program, one rhythm</a:t>
            </a:r>
          </a:p>
        </p:txBody>
      </p:sp>
      <p:sp>
        <p:nvSpPr>
          <p:cNvPr id="112" name="Text Placeholder 111">
            <a:extLst>
              <a:ext uri="{FF2B5EF4-FFF2-40B4-BE49-F238E27FC236}">
                <a16:creationId xmlns:a16="http://schemas.microsoft.com/office/drawing/2014/main" id="{75C1A80D-B1BD-A762-6FF5-995029029362}"/>
              </a:ext>
            </a:extLst>
          </p:cNvPr>
          <p:cNvSpPr>
            <a:spLocks noGrp="1"/>
          </p:cNvSpPr>
          <p:nvPr>
            <p:ph type="body" sz="quarter" idx="11"/>
          </p:nvPr>
        </p:nvSpPr>
        <p:spPr>
          <a:xfrm>
            <a:off x="584200" y="292100"/>
            <a:ext cx="11018838" cy="153888"/>
          </a:xfrm>
        </p:spPr>
        <p:txBody>
          <a:bodyPr/>
          <a:lstStyle/>
          <a:p>
            <a:r>
              <a:rPr lang="en-US"/>
              <a:t>PART 5 · THE PROOF · CUSTOMER ZERO</a:t>
            </a:r>
          </a:p>
        </p:txBody>
      </p:sp>
      <p:sp>
        <p:nvSpPr>
          <p:cNvPr id="116" name="Rectangle: Rounded Corners 9">
            <a:extLst>
              <a:ext uri="{FF2B5EF4-FFF2-40B4-BE49-F238E27FC236}">
                <a16:creationId xmlns:a16="http://schemas.microsoft.com/office/drawing/2014/main" id="{CC4F9504-01A1-5046-0C4B-931EC42E5F88}"/>
              </a:ext>
            </a:extLst>
          </p:cNvPr>
          <p:cNvSpPr>
            <a:spLocks/>
          </p:cNvSpPr>
          <p:nvPr/>
        </p:nvSpPr>
        <p:spPr>
          <a:xfrm flipH="1">
            <a:off x="588260" y="2323339"/>
            <a:ext cx="4735580" cy="3043142"/>
          </a:xfrm>
          <a:prstGeom prst="round2SameRect">
            <a:avLst>
              <a:gd name="adj1" fmla="val 2048"/>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18" name="TextBox 117">
            <a:extLst>
              <a:ext uri="{FF2B5EF4-FFF2-40B4-BE49-F238E27FC236}">
                <a16:creationId xmlns:a16="http://schemas.microsoft.com/office/drawing/2014/main" id="{F59966BB-D7B1-CF03-6ED0-C1DC9859E746}"/>
              </a:ext>
            </a:extLst>
          </p:cNvPr>
          <p:cNvSpPr txBox="1"/>
          <p:nvPr/>
        </p:nvSpPr>
        <p:spPr>
          <a:xfrm>
            <a:off x="588262" y="6407446"/>
            <a:ext cx="5774437" cy="123111"/>
          </a:xfrm>
          <a:prstGeom prst="rect">
            <a:avLst/>
          </a:prstGeom>
          <a:noFill/>
        </p:spPr>
        <p:txBody>
          <a:bodyPr wrap="square" lIns="0" tIns="0" rIns="0" bIns="0" rtlCol="0" anchor="b">
            <a:spAutoFit/>
          </a:bodyPr>
          <a:lstStyle/>
          <a:p>
            <a:pPr>
              <a:defRPr/>
            </a:pPr>
            <a:r>
              <a:rPr kumimoji="0" lang="en-US" sz="800" b="0" u="none" strike="noStrike" kern="1200" cap="none" normalizeH="0" baseline="0" noProof="0">
                <a:ln>
                  <a:noFill/>
                </a:ln>
                <a:solidFill>
                  <a:schemeClr val="tx2"/>
                </a:solidFill>
                <a:effectLst/>
                <a:uLnTx/>
                <a:uFillTx/>
                <a:ea typeface="+mn-ea"/>
                <a:cs typeface="Segoe UI Light"/>
              </a:rPr>
              <a:t>Microsoft</a:t>
            </a:r>
            <a:r>
              <a:rPr lang="en-US" sz="800">
                <a:solidFill>
                  <a:schemeClr val="tx2"/>
                </a:solidFill>
                <a:cs typeface="Segoe UI Light"/>
              </a:rPr>
              <a:t> </a:t>
            </a:r>
            <a:r>
              <a:rPr kumimoji="0" lang="en-US" sz="800" b="0" u="none" strike="noStrike" kern="1200" cap="none" normalizeH="0" baseline="0" noProof="0">
                <a:ln>
                  <a:noFill/>
                </a:ln>
                <a:solidFill>
                  <a:schemeClr val="tx2"/>
                </a:solidFill>
                <a:effectLst/>
                <a:uLnTx/>
                <a:uFillTx/>
                <a:ea typeface="+mn-ea"/>
                <a:cs typeface="Segoe UI Light"/>
              </a:rPr>
              <a:t>· Part 5 · The proof</a:t>
            </a:r>
          </a:p>
        </p:txBody>
      </p:sp>
      <p:sp>
        <p:nvSpPr>
          <p:cNvPr id="120" name="Text 159">
            <a:extLst>
              <a:ext uri="{FF2B5EF4-FFF2-40B4-BE49-F238E27FC236}">
                <a16:creationId xmlns:a16="http://schemas.microsoft.com/office/drawing/2014/main" id="{9D9E77E9-9C1A-179A-2F2B-F4A95F9235BE}"/>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The Team</a:t>
            </a:r>
          </a:p>
        </p:txBody>
      </p:sp>
      <p:sp>
        <p:nvSpPr>
          <p:cNvPr id="122" name="Rectangle 121">
            <a:extLst>
              <a:ext uri="{FF2B5EF4-FFF2-40B4-BE49-F238E27FC236}">
                <a16:creationId xmlns:a16="http://schemas.microsoft.com/office/drawing/2014/main" id="{342A419F-C3CF-F95B-B92D-3872E4BA5DF7}"/>
              </a:ext>
            </a:extLst>
          </p:cNvPr>
          <p:cNvSpPr>
            <a:spLocks/>
          </p:cNvSpPr>
          <p:nvPr/>
        </p:nvSpPr>
        <p:spPr bwMode="auto">
          <a:xfrm>
            <a:off x="566928" y="1138492"/>
            <a:ext cx="11036110" cy="49244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lang="en-US" sz="1600">
                <a:solidFill>
                  <a:schemeClr val="accent1"/>
                </a:solidFill>
                <a:latin typeface="+mj-lt"/>
              </a:rPr>
              <a:t>Agent 365 gives AI administrators </a:t>
            </a:r>
            <a:r>
              <a:rPr lang="en-US" sz="1600">
                <a:solidFill>
                  <a:schemeClr val="tx1"/>
                </a:solidFill>
              </a:rPr>
              <a:t>— and the teams that run security, identity, governance, and platform administration — one shared view of the whole agent ecosystem, while each team still acts within its own discipline.</a:t>
            </a:r>
          </a:p>
        </p:txBody>
      </p:sp>
      <p:sp>
        <p:nvSpPr>
          <p:cNvPr id="125" name="Text 98">
            <a:extLst>
              <a:ext uri="{FF2B5EF4-FFF2-40B4-BE49-F238E27FC236}">
                <a16:creationId xmlns:a16="http://schemas.microsoft.com/office/drawing/2014/main" id="{4DC31FD2-036C-B331-F7F4-FD8E774630C6}"/>
              </a:ext>
            </a:extLst>
          </p:cNvPr>
          <p:cNvSpPr>
            <a:spLocks/>
          </p:cNvSpPr>
          <p:nvPr/>
        </p:nvSpPr>
        <p:spPr>
          <a:xfrm>
            <a:off x="749808" y="2430562"/>
            <a:ext cx="4412484" cy="1077218"/>
          </a:xfrm>
          <a:prstGeom prst="rect">
            <a:avLst/>
          </a:prstGeom>
          <a:noFill/>
          <a:ln/>
        </p:spPr>
        <p:txBody>
          <a:bodyPr wrap="square" lIns="0" tIns="0" rIns="0" bIns="0" rtlCol="0" anchor="t">
            <a:spAutoFit/>
          </a:bodyPr>
          <a:lstStyle/>
          <a:p>
            <a:pPr marL="0" indent="0" algn="l">
              <a:buNone/>
            </a:pPr>
            <a:r>
              <a:rPr lang="en-US" sz="1400">
                <a:latin typeface="Segoe Sans Display Semibold" pitchFamily="2" charset="0"/>
                <a:cs typeface="Segoe Sans Display Semibold" pitchFamily="2" charset="0"/>
              </a:rPr>
              <a:t>Read it as three groups: </a:t>
            </a:r>
            <a:r>
              <a:rPr lang="en-US" sz="1400"/>
              <a:t>The AI admin org (tenant-level roles), the Office of the CISO (identity and security), and Core Services Engineering (device-level agents). One shared picture — but each team acts in its own lane, with no central choke point.</a:t>
            </a:r>
          </a:p>
        </p:txBody>
      </p:sp>
      <p:sp>
        <p:nvSpPr>
          <p:cNvPr id="129" name="Rectangle: Rounded Corners 128">
            <a:extLst>
              <a:ext uri="{FF2B5EF4-FFF2-40B4-BE49-F238E27FC236}">
                <a16:creationId xmlns:a16="http://schemas.microsoft.com/office/drawing/2014/main" id="{12ABFB95-ACDF-8416-7B16-1E9E7348D51F}"/>
              </a:ext>
              <a:ext uri="{C183D7F6-B498-43B3-948B-1728B52AA6E4}">
                <adec:decorative xmlns:adec="http://schemas.microsoft.com/office/drawing/2017/decorative" val="1"/>
              </a:ext>
            </a:extLst>
          </p:cNvPr>
          <p:cNvSpPr>
            <a:spLocks/>
          </p:cNvSpPr>
          <p:nvPr/>
        </p:nvSpPr>
        <p:spPr>
          <a:xfrm>
            <a:off x="5486401" y="1820102"/>
            <a:ext cx="6103620" cy="4206875"/>
          </a:xfrm>
          <a:prstGeom prst="roundRect">
            <a:avLst>
              <a:gd name="adj" fmla="val 2427"/>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marL="0" marR="0" lvl="0" indent="0" algn="ctr" defTabSz="4572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32" name="Text 101">
            <a:extLst>
              <a:ext uri="{FF2B5EF4-FFF2-40B4-BE49-F238E27FC236}">
                <a16:creationId xmlns:a16="http://schemas.microsoft.com/office/drawing/2014/main" id="{FDBBAD09-9C8E-0A21-D187-06B84260584C}"/>
              </a:ext>
            </a:extLst>
          </p:cNvPr>
          <p:cNvSpPr>
            <a:spLocks/>
          </p:cNvSpPr>
          <p:nvPr/>
        </p:nvSpPr>
        <p:spPr>
          <a:xfrm>
            <a:off x="749808" y="4072061"/>
            <a:ext cx="4412484" cy="1188720"/>
          </a:xfrm>
          <a:prstGeom prst="rect">
            <a:avLst/>
          </a:prstGeom>
          <a:noFill/>
          <a:ln/>
        </p:spPr>
        <p:txBody>
          <a:bodyPr wrap="square" lIns="0" tIns="0" rIns="0" bIns="0" rtlCol="0" anchor="t"/>
          <a:lstStyle/>
          <a:p>
            <a:pPr>
              <a:spcAft>
                <a:spcPts val="600"/>
              </a:spcAft>
            </a:pPr>
            <a:r>
              <a:rPr lang="en-US" sz="1000" i="1">
                <a:ea typeface="Segoe UI" pitchFamily="34" charset="-122"/>
                <a:cs typeface="Segoe UI"/>
              </a:rPr>
              <a:t>When we started, I thought the hardest part would be the technology, but it turned out to be building the weekly rhythm where IT, security, identity, product, and business unit teams could look at the same picture, the same week, make decisions from the same facts, and act together. My advice to every IT leader is to establish that governance rhythm before your agent count grows faster than your ability to manage it.“</a:t>
            </a:r>
          </a:p>
          <a:p>
            <a:pPr algn="r"/>
            <a:r>
              <a:rPr lang="en-US" sz="1000">
                <a:solidFill>
                  <a:schemeClr val="accent1"/>
                </a:solidFill>
                <a:latin typeface="Segoe Sans Display Semibold" pitchFamily="2" charset="0"/>
                <a:cs typeface="Segoe Sans Display Semibold" pitchFamily="2" charset="0"/>
              </a:rPr>
              <a:t>– Garima Tiwari </a:t>
            </a:r>
            <a:r>
              <a:rPr lang="en-US" sz="1000">
                <a:cs typeface="Segoe UI"/>
              </a:rPr>
              <a:t>Principal PM, Agent 365 Customer Zero, Microsoft Digital</a:t>
            </a:r>
          </a:p>
        </p:txBody>
      </p:sp>
      <p:pic>
        <p:nvPicPr>
          <p:cNvPr id="135" name="Graphic 134">
            <a:extLst>
              <a:ext uri="{FF2B5EF4-FFF2-40B4-BE49-F238E27FC236}">
                <a16:creationId xmlns:a16="http://schemas.microsoft.com/office/drawing/2014/main" id="{585F4AB6-82F7-5252-C1D2-2ED70727F5F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flipV="1">
            <a:off x="711708" y="3722049"/>
            <a:ext cx="304292" cy="304292"/>
          </a:xfrm>
          <a:prstGeom prst="rect">
            <a:avLst/>
          </a:prstGeom>
        </p:spPr>
      </p:pic>
      <p:pic>
        <p:nvPicPr>
          <p:cNvPr id="136" name="Image 0" descr="working/enterprise-chart.png">
            <a:extLst>
              <a:ext uri="{FF2B5EF4-FFF2-40B4-BE49-F238E27FC236}">
                <a16:creationId xmlns:a16="http://schemas.microsoft.com/office/drawing/2014/main" id="{E7D4D66B-DCED-8CA1-11D5-B58B8C9BDCF4}"/>
              </a:ext>
            </a:extLst>
          </p:cNvPr>
          <p:cNvPicPr>
            <a:picLocks noChangeAspect="1"/>
          </p:cNvPicPr>
          <p:nvPr/>
        </p:nvPicPr>
        <p:blipFill rotWithShape="1">
          <a:blip r:embed="rId5"/>
          <a:srcRect l="1849" t="2924" r="1849" b="2924"/>
          <a:stretch>
            <a:fillRect/>
          </a:stretch>
        </p:blipFill>
        <p:spPr>
          <a:xfrm>
            <a:off x="5611041" y="1927656"/>
            <a:ext cx="5854341" cy="3244198"/>
          </a:xfrm>
          <a:prstGeom prst="roundRect">
            <a:avLst>
              <a:gd name="adj" fmla="val 2837"/>
            </a:avLst>
          </a:prstGeom>
        </p:spPr>
      </p:pic>
      <p:sp>
        <p:nvSpPr>
          <p:cNvPr id="137" name="Text 104">
            <a:extLst>
              <a:ext uri="{FF2B5EF4-FFF2-40B4-BE49-F238E27FC236}">
                <a16:creationId xmlns:a16="http://schemas.microsoft.com/office/drawing/2014/main" id="{68355027-E886-3D26-032E-A47DB1501F68}"/>
              </a:ext>
            </a:extLst>
          </p:cNvPr>
          <p:cNvSpPr>
            <a:spLocks/>
          </p:cNvSpPr>
          <p:nvPr/>
        </p:nvSpPr>
        <p:spPr>
          <a:xfrm>
            <a:off x="5611041" y="5324445"/>
            <a:ext cx="5854341" cy="365760"/>
          </a:xfrm>
          <a:prstGeom prst="rect">
            <a:avLst/>
          </a:prstGeom>
          <a:noFill/>
          <a:ln/>
        </p:spPr>
        <p:txBody>
          <a:bodyPr wrap="square" lIns="0" tIns="0" rIns="0" bIns="0" rtlCol="0" anchor="t"/>
          <a:lstStyle/>
          <a:p>
            <a:pPr marL="0" indent="0" algn="ctr">
              <a:buNone/>
            </a:pPr>
            <a:r>
              <a:rPr lang="en-US" sz="1100">
                <a:ea typeface="Segoe UI" pitchFamily="34" charset="-122"/>
                <a:cs typeface="Segoe UI" pitchFamily="34" charset="-120"/>
              </a:rPr>
              <a:t>▸</a:t>
            </a:r>
            <a:r>
              <a:rPr lang="en-US" sz="1100" i="1">
                <a:ea typeface="Segoe UI" pitchFamily="34" charset="-122"/>
                <a:cs typeface="Segoe UI" pitchFamily="34" charset="-120"/>
              </a:rPr>
              <a:t> Insights reporting brings the business-leader lens — the focus of the next slide.</a:t>
            </a:r>
            <a:endParaRPr lang="en-US" sz="1100"/>
          </a:p>
        </p:txBody>
      </p:sp>
      <p:cxnSp>
        <p:nvCxnSpPr>
          <p:cNvPr id="139" name="Straight Connector 138">
            <a:extLst>
              <a:ext uri="{FF2B5EF4-FFF2-40B4-BE49-F238E27FC236}">
                <a16:creationId xmlns:a16="http://schemas.microsoft.com/office/drawing/2014/main" id="{5676FCEB-A3E5-5422-A148-6506E4D6AA9D}"/>
              </a:ext>
            </a:extLst>
          </p:cNvPr>
          <p:cNvCxnSpPr>
            <a:cxnSpLocks/>
          </p:cNvCxnSpPr>
          <p:nvPr/>
        </p:nvCxnSpPr>
        <p:spPr>
          <a:xfrm>
            <a:off x="1004888" y="3874195"/>
            <a:ext cx="4157404" cy="0"/>
          </a:xfrm>
          <a:prstGeom prst="line">
            <a:avLst/>
          </a:prstGeom>
          <a:ln>
            <a:gradFill flip="none" rotWithShape="1">
              <a:gsLst>
                <a:gs pos="0">
                  <a:schemeClr val="accent1"/>
                </a:gs>
                <a:gs pos="100000">
                  <a:schemeClr val="accent1">
                    <a:alpha val="0"/>
                  </a:schemeClr>
                </a:gs>
              </a:gsLst>
              <a:lin ang="0" scaled="1"/>
              <a:tileRect/>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9614603"/>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4FACC5-D702-6498-0E21-2E7A389538C0}"/>
              </a:ext>
            </a:extLst>
          </p:cNvPr>
          <p:cNvPicPr>
            <a:picLocks noChangeAspect="1"/>
          </p:cNvPicPr>
          <p:nvPr/>
        </p:nvPicPr>
        <p:blipFill>
          <a:blip r:embed="rId4"/>
          <a:srcRect l="6581" t="8829" r="49999" b="42081"/>
          <a:stretch>
            <a:fillRect/>
          </a:stretch>
        </p:blipFill>
        <p:spPr>
          <a:xfrm flipV="1">
            <a:off x="10726057" y="0"/>
            <a:ext cx="1465944" cy="1657307"/>
          </a:xfrm>
          <a:custGeom>
            <a:avLst/>
            <a:gdLst>
              <a:gd name="csX0" fmla="*/ 0 w 1753647"/>
              <a:gd name="csY0" fmla="*/ 1982566 h 1982566"/>
              <a:gd name="csX1" fmla="*/ 1753647 w 1753647"/>
              <a:gd name="csY1" fmla="*/ 1982566 h 1982566"/>
              <a:gd name="csX2" fmla="*/ 1753647 w 1753647"/>
              <a:gd name="csY2" fmla="*/ 0 h 1982566"/>
              <a:gd name="csX3" fmla="*/ 0 w 1753647"/>
              <a:gd name="csY3" fmla="*/ 0 h 1982566"/>
            </a:gdLst>
            <a:ahLst/>
            <a:cxnLst>
              <a:cxn ang="0">
                <a:pos x="csX0" y="csY0"/>
              </a:cxn>
              <a:cxn ang="0">
                <a:pos x="csX1" y="csY1"/>
              </a:cxn>
              <a:cxn ang="0">
                <a:pos x="csX2" y="csY2"/>
              </a:cxn>
              <a:cxn ang="0">
                <a:pos x="csX3" y="csY3"/>
              </a:cxn>
            </a:cxnLst>
            <a:rect l="l" t="t" r="r" b="b"/>
            <a:pathLst>
              <a:path w="1753647" h="1982566">
                <a:moveTo>
                  <a:pt x="0" y="1982566"/>
                </a:moveTo>
                <a:lnTo>
                  <a:pt x="1753647" y="1982566"/>
                </a:lnTo>
                <a:lnTo>
                  <a:pt x="1753647" y="0"/>
                </a:lnTo>
                <a:lnTo>
                  <a:pt x="0" y="0"/>
                </a:lnTo>
                <a:close/>
              </a:path>
            </a:pathLst>
          </a:custGeom>
        </p:spPr>
      </p:pic>
      <p:sp>
        <p:nvSpPr>
          <p:cNvPr id="112" name="Title 111">
            <a:extLst>
              <a:ext uri="{FF2B5EF4-FFF2-40B4-BE49-F238E27FC236}">
                <a16:creationId xmlns:a16="http://schemas.microsoft.com/office/drawing/2014/main" id="{EE7F15CF-5B3A-30E2-40AA-60E6CF0D8EDA}"/>
              </a:ext>
            </a:extLst>
          </p:cNvPr>
          <p:cNvSpPr>
            <a:spLocks noGrp="1"/>
          </p:cNvSpPr>
          <p:nvPr>
            <p:ph type="title"/>
          </p:nvPr>
        </p:nvSpPr>
        <p:spPr>
          <a:xfrm>
            <a:off x="588263" y="457200"/>
            <a:ext cx="11018520" cy="492443"/>
          </a:xfrm>
        </p:spPr>
        <p:txBody>
          <a:bodyPr/>
          <a:lstStyle/>
          <a:p>
            <a:r>
              <a:rPr lang="en-US"/>
              <a:t>From seeing agents to scaling </a:t>
            </a:r>
            <a:r>
              <a:rPr lang="en-US">
                <a:solidFill>
                  <a:schemeClr val="accent2">
                    <a:lumMod val="75000"/>
                  </a:schemeClr>
                </a:solidFill>
              </a:rPr>
              <a:t>value</a:t>
            </a:r>
          </a:p>
        </p:txBody>
      </p:sp>
      <p:sp>
        <p:nvSpPr>
          <p:cNvPr id="113" name="Text Placeholder 112">
            <a:extLst>
              <a:ext uri="{FF2B5EF4-FFF2-40B4-BE49-F238E27FC236}">
                <a16:creationId xmlns:a16="http://schemas.microsoft.com/office/drawing/2014/main" id="{FF33B25E-A6E9-C6E5-48BF-1AE6722594CE}"/>
              </a:ext>
            </a:extLst>
          </p:cNvPr>
          <p:cNvSpPr>
            <a:spLocks noGrp="1"/>
          </p:cNvSpPr>
          <p:nvPr>
            <p:ph type="body" sz="quarter" idx="11"/>
          </p:nvPr>
        </p:nvSpPr>
        <p:spPr>
          <a:xfrm>
            <a:off x="584200" y="292100"/>
            <a:ext cx="11018838" cy="153888"/>
          </a:xfrm>
        </p:spPr>
        <p:txBody>
          <a:bodyPr/>
          <a:lstStyle/>
          <a:p>
            <a:r>
              <a:rPr lang="en-US"/>
              <a:t>PART 5 · THE PROOF · CUSTOMER ZERO</a:t>
            </a:r>
          </a:p>
        </p:txBody>
      </p:sp>
      <p:sp>
        <p:nvSpPr>
          <p:cNvPr id="119" name="Rectangle 118">
            <a:extLst>
              <a:ext uri="{FF2B5EF4-FFF2-40B4-BE49-F238E27FC236}">
                <a16:creationId xmlns:a16="http://schemas.microsoft.com/office/drawing/2014/main" id="{7A54BC2D-2CBA-233F-EF36-0857AED64DEE}"/>
              </a:ext>
            </a:extLst>
          </p:cNvPr>
          <p:cNvSpPr>
            <a:spLocks/>
          </p:cNvSpPr>
          <p:nvPr/>
        </p:nvSpPr>
        <p:spPr bwMode="auto">
          <a:xfrm>
            <a:off x="566928" y="1138492"/>
            <a:ext cx="11036110" cy="49244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lang="en-US" sz="1600">
                <a:solidFill>
                  <a:schemeClr val="tx1"/>
                </a:solidFill>
              </a:rPr>
              <a:t>At Customer Zero, putting every agent in one view did two things: It surfaced what needed action, and it fed the same data into Insights so leaders could see how agents were being adopted. Here’s how the two fit together.</a:t>
            </a:r>
          </a:p>
        </p:txBody>
      </p:sp>
      <p:sp>
        <p:nvSpPr>
          <p:cNvPr id="121" name="TextBox 120">
            <a:extLst>
              <a:ext uri="{FF2B5EF4-FFF2-40B4-BE49-F238E27FC236}">
                <a16:creationId xmlns:a16="http://schemas.microsoft.com/office/drawing/2014/main" id="{D47696EF-2112-714F-F360-207C2D0C6F3B}"/>
              </a:ext>
            </a:extLst>
          </p:cNvPr>
          <p:cNvSpPr txBox="1"/>
          <p:nvPr/>
        </p:nvSpPr>
        <p:spPr>
          <a:xfrm>
            <a:off x="588262" y="6407446"/>
            <a:ext cx="5774437" cy="123111"/>
          </a:xfrm>
          <a:prstGeom prst="rect">
            <a:avLst/>
          </a:prstGeom>
          <a:noFill/>
        </p:spPr>
        <p:txBody>
          <a:bodyPr wrap="square" lIns="0" tIns="0" rIns="0" bIns="0" rtlCol="0" anchor="b">
            <a:spAutoFit/>
          </a:bodyPr>
          <a:lstStyle/>
          <a:p>
            <a:pPr>
              <a:defRPr/>
            </a:pPr>
            <a:r>
              <a:rPr kumimoji="0" lang="en-US" sz="800" b="0" u="none" strike="noStrike" kern="1200" cap="none" normalizeH="0" baseline="0" noProof="0">
                <a:ln>
                  <a:noFill/>
                </a:ln>
                <a:solidFill>
                  <a:schemeClr val="tx2"/>
                </a:solidFill>
                <a:effectLst/>
                <a:uLnTx/>
                <a:uFillTx/>
                <a:ea typeface="+mn-ea"/>
                <a:cs typeface="Segoe UI Light"/>
              </a:rPr>
              <a:t>Microsoft</a:t>
            </a:r>
            <a:r>
              <a:rPr lang="en-US" sz="800">
                <a:solidFill>
                  <a:schemeClr val="tx2"/>
                </a:solidFill>
                <a:cs typeface="Segoe UI Light"/>
              </a:rPr>
              <a:t> </a:t>
            </a:r>
            <a:r>
              <a:rPr kumimoji="0" lang="en-US" sz="800" b="0" u="none" strike="noStrike" kern="1200" cap="none" normalizeH="0" baseline="0" noProof="0">
                <a:ln>
                  <a:noFill/>
                </a:ln>
                <a:solidFill>
                  <a:schemeClr val="tx2"/>
                </a:solidFill>
                <a:effectLst/>
                <a:uLnTx/>
                <a:uFillTx/>
                <a:ea typeface="+mn-ea"/>
                <a:cs typeface="Segoe UI Light"/>
              </a:rPr>
              <a:t>· Part 5 · The proof</a:t>
            </a:r>
          </a:p>
        </p:txBody>
      </p:sp>
      <p:sp>
        <p:nvSpPr>
          <p:cNvPr id="123" name="Text 159">
            <a:extLst>
              <a:ext uri="{FF2B5EF4-FFF2-40B4-BE49-F238E27FC236}">
                <a16:creationId xmlns:a16="http://schemas.microsoft.com/office/drawing/2014/main" id="{160CD6D7-E549-4675-61FE-2C578A17F14F}"/>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Seeing → Value</a:t>
            </a:r>
          </a:p>
        </p:txBody>
      </p:sp>
      <p:sp>
        <p:nvSpPr>
          <p:cNvPr id="125" name="Rectangle: Rounded Corners 124">
            <a:extLst>
              <a:ext uri="{FF2B5EF4-FFF2-40B4-BE49-F238E27FC236}">
                <a16:creationId xmlns:a16="http://schemas.microsoft.com/office/drawing/2014/main" id="{0FB3998B-09E9-A933-FD78-09FF8F374DC8}"/>
              </a:ext>
              <a:ext uri="{C183D7F6-B498-43B3-948B-1728B52AA6E4}">
                <adec:decorative xmlns:adec="http://schemas.microsoft.com/office/drawing/2017/decorative" val="1"/>
              </a:ext>
            </a:extLst>
          </p:cNvPr>
          <p:cNvSpPr>
            <a:spLocks/>
          </p:cNvSpPr>
          <p:nvPr/>
        </p:nvSpPr>
        <p:spPr>
          <a:xfrm>
            <a:off x="5486401" y="1820103"/>
            <a:ext cx="6103620" cy="3905734"/>
          </a:xfrm>
          <a:prstGeom prst="roundRect">
            <a:avLst>
              <a:gd name="adj" fmla="val 2427"/>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marL="0" marR="0" lvl="0" indent="0" algn="ctr" defTabSz="4572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130" name="Image 2" descr="working/shots/c0_cowork.png">
            <a:extLst>
              <a:ext uri="{FF2B5EF4-FFF2-40B4-BE49-F238E27FC236}">
                <a16:creationId xmlns:a16="http://schemas.microsoft.com/office/drawing/2014/main" id="{C0A467E3-1DE1-8984-3FF3-79E3F604077C}"/>
              </a:ext>
            </a:extLst>
          </p:cNvPr>
          <p:cNvPicPr>
            <a:picLocks noChangeAspect="1"/>
          </p:cNvPicPr>
          <p:nvPr/>
        </p:nvPicPr>
        <p:blipFill rotWithShape="1">
          <a:blip r:embed="rId5"/>
          <a:srcRect l="-215" t="2669" r="-215" b="2669"/>
          <a:stretch>
            <a:fillRect/>
          </a:stretch>
        </p:blipFill>
        <p:spPr>
          <a:xfrm>
            <a:off x="5611041" y="1927655"/>
            <a:ext cx="5854341" cy="3474503"/>
          </a:xfrm>
          <a:prstGeom prst="roundRect">
            <a:avLst>
              <a:gd name="adj" fmla="val 2837"/>
            </a:avLst>
          </a:prstGeom>
        </p:spPr>
      </p:pic>
      <p:sp>
        <p:nvSpPr>
          <p:cNvPr id="162" name="Shape 95">
            <a:extLst>
              <a:ext uri="{FF2B5EF4-FFF2-40B4-BE49-F238E27FC236}">
                <a16:creationId xmlns:a16="http://schemas.microsoft.com/office/drawing/2014/main" id="{7DD6FE5D-F7B7-8834-4D41-E46200DC096F}"/>
              </a:ext>
            </a:extLst>
          </p:cNvPr>
          <p:cNvSpPr>
            <a:spLocks/>
          </p:cNvSpPr>
          <p:nvPr/>
        </p:nvSpPr>
        <p:spPr>
          <a:xfrm>
            <a:off x="6465572" y="5475311"/>
            <a:ext cx="4145278" cy="551666"/>
          </a:xfrm>
          <a:prstGeom prst="roundRect">
            <a:avLst>
              <a:gd name="adj" fmla="val 50000"/>
            </a:avLst>
          </a:prstGeom>
          <a:solidFill>
            <a:schemeClr val="accent1"/>
          </a:solidFill>
          <a:ln>
            <a:noFill/>
          </a:ln>
          <a:effectLst/>
        </p:spPr>
        <p:txBody>
          <a:bodyPr wrap="square" lIns="91440" tIns="45720" rIns="91440" bIns="45720" rtlCol="0" anchor="ctr"/>
          <a:lstStyle/>
          <a:p>
            <a:pPr algn="ctr"/>
            <a:r>
              <a:rPr lang="en-US" sz="2000" kern="0">
                <a:solidFill>
                  <a:schemeClr val="bg1"/>
                </a:solidFill>
                <a:latin typeface="Segoe Sans Display Semibold" pitchFamily="2" charset="0"/>
                <a:cs typeface="Segoe Sans Display Semibold" pitchFamily="2" charset="0"/>
              </a:rPr>
              <a:t>High Value Signals</a:t>
            </a:r>
          </a:p>
        </p:txBody>
      </p:sp>
      <p:sp>
        <p:nvSpPr>
          <p:cNvPr id="135" name="Rectangle: Rounded Corners 9">
            <a:extLst>
              <a:ext uri="{FF2B5EF4-FFF2-40B4-BE49-F238E27FC236}">
                <a16:creationId xmlns:a16="http://schemas.microsoft.com/office/drawing/2014/main" id="{59676A8C-829C-D7E2-AA52-B126A57D1956}"/>
              </a:ext>
            </a:extLst>
          </p:cNvPr>
          <p:cNvSpPr>
            <a:spLocks/>
          </p:cNvSpPr>
          <p:nvPr/>
        </p:nvSpPr>
        <p:spPr>
          <a:xfrm flipH="1">
            <a:off x="588260" y="1820103"/>
            <a:ext cx="4735580" cy="3899405"/>
          </a:xfrm>
          <a:prstGeom prst="roundRect">
            <a:avLst>
              <a:gd name="adj" fmla="val 3965"/>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36" name="Text 98">
            <a:extLst>
              <a:ext uri="{FF2B5EF4-FFF2-40B4-BE49-F238E27FC236}">
                <a16:creationId xmlns:a16="http://schemas.microsoft.com/office/drawing/2014/main" id="{ADD249C1-7212-D8E5-09A3-E48ABB30DFC9}"/>
              </a:ext>
            </a:extLst>
          </p:cNvPr>
          <p:cNvSpPr>
            <a:spLocks/>
          </p:cNvSpPr>
          <p:nvPr/>
        </p:nvSpPr>
        <p:spPr>
          <a:xfrm>
            <a:off x="708660" y="1935204"/>
            <a:ext cx="4494780" cy="923330"/>
          </a:xfrm>
          <a:prstGeom prst="rect">
            <a:avLst/>
          </a:prstGeom>
          <a:noFill/>
          <a:ln/>
        </p:spPr>
        <p:txBody>
          <a:bodyPr wrap="square" lIns="0" tIns="0" rIns="0" bIns="0" rtlCol="0" anchor="t">
            <a:spAutoFit/>
          </a:bodyPr>
          <a:lstStyle/>
          <a:p>
            <a:r>
              <a:rPr lang="en-US" sz="1200">
                <a:latin typeface="+mj-lt"/>
                <a:ea typeface="Segoe UI" pitchFamily="34" charset="-122"/>
                <a:cs typeface="Segoe UI"/>
              </a:rPr>
              <a:t>Once every agent sat in one view, the findings came quickly. </a:t>
            </a:r>
            <a:r>
              <a:rPr lang="en-US" sz="1200" err="1">
                <a:ea typeface="Segoe UI" pitchFamily="34" charset="-122"/>
                <a:cs typeface="Segoe UI"/>
              </a:rPr>
              <a:t>Cowork</a:t>
            </a:r>
            <a:r>
              <a:rPr lang="en-US" sz="1200">
                <a:ea typeface="Segoe UI" pitchFamily="34" charset="-122"/>
                <a:cs typeface="Segoe UI"/>
              </a:rPr>
              <a:t> went from brand-new to the most-used AI tool for the company in weeks — and Agent 365 as the observability platform. The same view surfaced duplicates, ownerless agents, and cross-platform risks.</a:t>
            </a:r>
            <a:endParaRPr lang="en-US" sz="1200">
              <a:cs typeface="Segoe UI"/>
            </a:endParaRPr>
          </a:p>
        </p:txBody>
      </p:sp>
      <p:cxnSp>
        <p:nvCxnSpPr>
          <p:cNvPr id="140" name="Straight Connector 139">
            <a:extLst>
              <a:ext uri="{FF2B5EF4-FFF2-40B4-BE49-F238E27FC236}">
                <a16:creationId xmlns:a16="http://schemas.microsoft.com/office/drawing/2014/main" id="{815EE1E7-E270-7FCB-B013-1706D7BD7E76}"/>
              </a:ext>
            </a:extLst>
          </p:cNvPr>
          <p:cNvCxnSpPr>
            <a:cxnSpLocks/>
          </p:cNvCxnSpPr>
          <p:nvPr/>
        </p:nvCxnSpPr>
        <p:spPr>
          <a:xfrm>
            <a:off x="708660" y="3244876"/>
            <a:ext cx="4494780" cy="0"/>
          </a:xfrm>
          <a:prstGeom prst="line">
            <a:avLst/>
          </a:prstGeom>
          <a:ln>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39" name="Text 99">
            <a:extLst>
              <a:ext uri="{FF2B5EF4-FFF2-40B4-BE49-F238E27FC236}">
                <a16:creationId xmlns:a16="http://schemas.microsoft.com/office/drawing/2014/main" id="{DF110B65-8301-55A5-D85D-38F5D6742411}"/>
              </a:ext>
            </a:extLst>
          </p:cNvPr>
          <p:cNvSpPr>
            <a:spLocks/>
          </p:cNvSpPr>
          <p:nvPr/>
        </p:nvSpPr>
        <p:spPr>
          <a:xfrm>
            <a:off x="1257300" y="3060210"/>
            <a:ext cx="3397500" cy="369332"/>
          </a:xfrm>
          <a:prstGeom prst="bracketPair">
            <a:avLst>
              <a:gd name="adj" fmla="val 0"/>
            </a:avLst>
          </a:prstGeom>
          <a:solidFill>
            <a:schemeClr val="bg1"/>
          </a:solidFill>
          <a:ln w="6350">
            <a:solidFill>
              <a:schemeClr val="accent1"/>
            </a:solidFill>
          </a:ln>
        </p:spPr>
        <p:txBody>
          <a:bodyPr wrap="square" lIns="0" tIns="0" rIns="0" bIns="0" rtlCol="0" anchor="ctr">
            <a:spAutoFit/>
          </a:bodyPr>
          <a:lstStyle/>
          <a:p>
            <a:pPr marL="0" indent="0" algn="ctr">
              <a:buNone/>
            </a:pPr>
            <a:r>
              <a:rPr lang="en-US" sz="1200" i="1">
                <a:solidFill>
                  <a:schemeClr val="accent1"/>
                </a:solidFill>
                <a:ea typeface="Segoe UI" pitchFamily="34" charset="-122"/>
                <a:cs typeface="Segoe UI" pitchFamily="34" charset="-120"/>
              </a:rPr>
              <a:t>This is also where Agent 365 works alongside </a:t>
            </a:r>
            <a:br>
              <a:rPr lang="en-US" sz="1200" i="1">
                <a:solidFill>
                  <a:schemeClr val="accent1"/>
                </a:solidFill>
                <a:ea typeface="Segoe UI" pitchFamily="34" charset="-122"/>
                <a:cs typeface="Segoe UI" pitchFamily="34" charset="-120"/>
              </a:rPr>
            </a:br>
            <a:r>
              <a:rPr lang="en-US" sz="1200" i="1">
                <a:solidFill>
                  <a:schemeClr val="accent1"/>
                </a:solidFill>
                <a:ea typeface="Segoe UI" pitchFamily="34" charset="-122"/>
                <a:cs typeface="Segoe UI" pitchFamily="34" charset="-120"/>
              </a:rPr>
              <a:t>Insights reporting  — not in place of it.</a:t>
            </a:r>
            <a:endParaRPr lang="en-US" sz="1200">
              <a:solidFill>
                <a:schemeClr val="accent1"/>
              </a:solidFill>
            </a:endParaRPr>
          </a:p>
        </p:txBody>
      </p:sp>
      <p:sp>
        <p:nvSpPr>
          <p:cNvPr id="141" name="Text 101">
            <a:extLst>
              <a:ext uri="{FF2B5EF4-FFF2-40B4-BE49-F238E27FC236}">
                <a16:creationId xmlns:a16="http://schemas.microsoft.com/office/drawing/2014/main" id="{93E92912-B319-0C60-21B9-6E24DBDD049C}"/>
              </a:ext>
            </a:extLst>
          </p:cNvPr>
          <p:cNvSpPr>
            <a:spLocks/>
          </p:cNvSpPr>
          <p:nvPr/>
        </p:nvSpPr>
        <p:spPr>
          <a:xfrm>
            <a:off x="708660" y="3576609"/>
            <a:ext cx="4494780" cy="369332"/>
          </a:xfrm>
          <a:prstGeom prst="rect">
            <a:avLst/>
          </a:prstGeom>
          <a:noFill/>
          <a:ln/>
        </p:spPr>
        <p:txBody>
          <a:bodyPr wrap="square" lIns="0" tIns="0" rIns="0" bIns="0" rtlCol="0" anchor="ctr">
            <a:spAutoFit/>
          </a:bodyPr>
          <a:lstStyle/>
          <a:p>
            <a:pPr marL="0" indent="0" algn="l">
              <a:buNone/>
            </a:pPr>
            <a:r>
              <a:rPr lang="en-US" sz="1200">
                <a:solidFill>
                  <a:schemeClr val="tx2"/>
                </a:solidFill>
                <a:latin typeface="Segoe Sans Display Semibold" pitchFamily="2" charset="0"/>
                <a:ea typeface="Segoe UI" pitchFamily="34" charset="-122"/>
                <a:cs typeface="Segoe Sans Display Semibold" pitchFamily="2" charset="0"/>
              </a:rPr>
              <a:t>Agent 365 </a:t>
            </a:r>
            <a:r>
              <a:rPr lang="en-US" sz="1200">
                <a:ea typeface="Segoe UI" pitchFamily="34" charset="-122"/>
                <a:cs typeface="Segoe UI" pitchFamily="34" charset="-120"/>
              </a:rPr>
              <a:t>Oversight for the whole agent estate — the registry, ownership, lifecycle, and governance. It tells IT what to act on next.</a:t>
            </a:r>
            <a:endParaRPr lang="en-US" sz="1200"/>
          </a:p>
        </p:txBody>
      </p:sp>
      <p:sp>
        <p:nvSpPr>
          <p:cNvPr id="142" name="Text 103">
            <a:extLst>
              <a:ext uri="{FF2B5EF4-FFF2-40B4-BE49-F238E27FC236}">
                <a16:creationId xmlns:a16="http://schemas.microsoft.com/office/drawing/2014/main" id="{68388C1A-4959-3C77-65EB-6981BE8E0FB6}"/>
              </a:ext>
            </a:extLst>
          </p:cNvPr>
          <p:cNvSpPr>
            <a:spLocks/>
          </p:cNvSpPr>
          <p:nvPr/>
        </p:nvSpPr>
        <p:spPr>
          <a:xfrm>
            <a:off x="708660" y="4195227"/>
            <a:ext cx="4494780" cy="553998"/>
          </a:xfrm>
          <a:prstGeom prst="rect">
            <a:avLst/>
          </a:prstGeom>
          <a:noFill/>
          <a:ln/>
        </p:spPr>
        <p:txBody>
          <a:bodyPr wrap="square" lIns="0" tIns="0" rIns="0" bIns="0" rtlCol="0" anchor="ctr">
            <a:spAutoFit/>
          </a:bodyPr>
          <a:lstStyle/>
          <a:p>
            <a:pPr marL="0" indent="0" algn="l">
              <a:buNone/>
            </a:pPr>
            <a:r>
              <a:rPr lang="en-US" sz="1200">
                <a:solidFill>
                  <a:schemeClr val="tx2"/>
                </a:solidFill>
                <a:latin typeface="Segoe Sans Display Semibold" pitchFamily="2" charset="0"/>
                <a:ea typeface="Segoe UI" pitchFamily="34" charset="-122"/>
                <a:cs typeface="Segoe Sans Display Semibold" pitchFamily="2" charset="0"/>
              </a:rPr>
              <a:t>Insights</a:t>
            </a:r>
            <a:r>
              <a:rPr lang="en-US" sz="1200">
                <a:ea typeface="Segoe UI" pitchFamily="34" charset="-122"/>
                <a:cs typeface="Segoe UI" pitchFamily="34" charset="-120"/>
              </a:rPr>
              <a:t> Combines that same agent data with your people and org data, so business leaders can see how agents are being adopted and used in their teams.</a:t>
            </a:r>
            <a:endParaRPr lang="en-US" sz="1200"/>
          </a:p>
        </p:txBody>
      </p:sp>
      <p:cxnSp>
        <p:nvCxnSpPr>
          <p:cNvPr id="143" name="Straight Connector 142">
            <a:extLst>
              <a:ext uri="{FF2B5EF4-FFF2-40B4-BE49-F238E27FC236}">
                <a16:creationId xmlns:a16="http://schemas.microsoft.com/office/drawing/2014/main" id="{EDA722EF-70C0-A200-7F85-D41297E3F08E}"/>
              </a:ext>
            </a:extLst>
          </p:cNvPr>
          <p:cNvCxnSpPr>
            <a:cxnSpLocks/>
          </p:cNvCxnSpPr>
          <p:nvPr/>
        </p:nvCxnSpPr>
        <p:spPr>
          <a:xfrm>
            <a:off x="708660" y="4066897"/>
            <a:ext cx="4494780" cy="0"/>
          </a:xfrm>
          <a:prstGeom prst="line">
            <a:avLst/>
          </a:prstGeom>
          <a:solidFill>
            <a:schemeClr val="bg1">
              <a:alpha val="96000"/>
            </a:schemeClr>
          </a:solidFill>
          <a:ln w="3175">
            <a:solidFill>
              <a:schemeClr val="tx1"/>
            </a:solid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cxnSp>
      <p:sp>
        <p:nvSpPr>
          <p:cNvPr id="145" name="Text 106">
            <a:extLst>
              <a:ext uri="{FF2B5EF4-FFF2-40B4-BE49-F238E27FC236}">
                <a16:creationId xmlns:a16="http://schemas.microsoft.com/office/drawing/2014/main" id="{15B816DC-6B55-ACEB-97DB-A2925E1EC793}"/>
              </a:ext>
            </a:extLst>
          </p:cNvPr>
          <p:cNvSpPr>
            <a:spLocks/>
          </p:cNvSpPr>
          <p:nvPr/>
        </p:nvSpPr>
        <p:spPr>
          <a:xfrm>
            <a:off x="708660" y="4883806"/>
            <a:ext cx="4494780" cy="677585"/>
          </a:xfrm>
          <a:prstGeom prst="roundRect">
            <a:avLst>
              <a:gd name="adj" fmla="val 7948"/>
            </a:avLst>
          </a:prstGeom>
          <a:solidFill>
            <a:schemeClr val="bg1">
              <a:lumMod val="95000"/>
            </a:schemeClr>
          </a:solidFill>
          <a:ln/>
        </p:spPr>
        <p:txBody>
          <a:bodyPr wrap="square" lIns="91440" tIns="45720" rIns="91440" bIns="45720" rtlCol="0" anchor="ctr">
            <a:spAutoFit/>
          </a:bodyPr>
          <a:lstStyle/>
          <a:p>
            <a:pPr marL="0" indent="0" algn="l">
              <a:buNone/>
            </a:pPr>
            <a:r>
              <a:rPr lang="en-US" sz="1200">
                <a:solidFill>
                  <a:schemeClr val="tx2"/>
                </a:solidFill>
                <a:latin typeface="Segoe Sans Display Semibold" pitchFamily="2" charset="0"/>
                <a:ea typeface="Segoe UI" pitchFamily="34" charset="-122"/>
                <a:cs typeface="Segoe Sans Display Semibold" pitchFamily="2" charset="0"/>
              </a:rPr>
              <a:t>One path from seeing to value: </a:t>
            </a:r>
            <a:r>
              <a:rPr lang="en-US" sz="1200">
                <a:ea typeface="Segoe UI" pitchFamily="34" charset="-122"/>
                <a:cs typeface="Segoe UI"/>
              </a:rPr>
              <a:t>Admins act on what needs attention, and leaders see where adoption is growing and where to invest next along with training and enablement.</a:t>
            </a:r>
            <a:endParaRPr lang="en-US" sz="1200">
              <a:cs typeface="Segoe UI"/>
            </a:endParaRPr>
          </a:p>
        </p:txBody>
      </p:sp>
    </p:spTree>
    <p:extLst>
      <p:ext uri="{BB962C8B-B14F-4D97-AF65-F5344CB8AC3E}">
        <p14:creationId xmlns:p14="http://schemas.microsoft.com/office/powerpoint/2010/main" val="666308386"/>
      </p:ext>
    </p:extLst>
  </p:cSld>
  <p:clrMapOvr>
    <a:masterClrMapping/>
  </p:clrMapOvr>
  <p:transition>
    <p:fade/>
  </p:transition>
  <p:extLst>
    <p:ext uri="{6950BFC3-D8DA-4A85-94F7-54DA5524770B}">
      <p188:commentRel xmlns:p188="http://schemas.microsoft.com/office/powerpoint/2018/8/main" r:id="rId3"/>
    </p:ext>
  </p:extLst>
</p:sld>
</file>

<file path=ppt/slides/slide34.xml><?xml version="1.0" encoding="utf-8"?>
<p:sld xmlns:a="http://schemas.openxmlformats.org/drawingml/2006/main" xmlns:r="http://schemas.openxmlformats.org/officeDocument/2006/relationships" xmlns:p="http://schemas.openxmlformats.org/presentationml/2006/main">
  <p:cSld name="Slide 3">
    <p:bg>
      <p:bgPr>
        <a:solidFill>
          <a:srgbClr val="091F2C"/>
        </a:solidFill>
        <a:effectLst/>
      </p:bgPr>
    </p:bg>
    <p:spTree>
      <p:nvGrpSpPr>
        <p:cNvPr id="1" name=""/>
        <p:cNvGrpSpPr/>
        <p:nvPr/>
      </p:nvGrpSpPr>
      <p:grpSpPr>
        <a:xfrm>
          <a:off x="0" y="0"/>
          <a:ext cx="0" cy="0"/>
          <a:chOff x="0" y="0"/>
          <a:chExt cx="0" cy="0"/>
        </a:xfrm>
      </p:grpSpPr>
      <p:sp>
        <p:nvSpPr>
          <p:cNvPr id="162" name="Title 161">
            <a:extLst>
              <a:ext uri="{FF2B5EF4-FFF2-40B4-BE49-F238E27FC236}">
                <a16:creationId xmlns:a16="http://schemas.microsoft.com/office/drawing/2014/main" id="{90EA3A9D-66B6-745B-D792-2DDC767E834B}"/>
              </a:ext>
            </a:extLst>
          </p:cNvPr>
          <p:cNvSpPr>
            <a:spLocks noGrp="1"/>
          </p:cNvSpPr>
          <p:nvPr>
            <p:ph type="title"/>
          </p:nvPr>
        </p:nvSpPr>
        <p:spPr>
          <a:xfrm>
            <a:off x="2008632" y="2773437"/>
            <a:ext cx="8174736" cy="1311128"/>
          </a:xfrm>
        </p:spPr>
        <p:txBody>
          <a:bodyPr/>
          <a:lstStyle/>
          <a:p>
            <a:r>
              <a:rPr lang="en-US"/>
              <a:t>Making Agent Observability Operational</a:t>
            </a:r>
          </a:p>
        </p:txBody>
      </p:sp>
      <p:sp>
        <p:nvSpPr>
          <p:cNvPr id="163" name="Text Placeholder 162">
            <a:extLst>
              <a:ext uri="{FF2B5EF4-FFF2-40B4-BE49-F238E27FC236}">
                <a16:creationId xmlns:a16="http://schemas.microsoft.com/office/drawing/2014/main" id="{2063A44C-2950-6B4E-471B-7010949532B9}"/>
              </a:ext>
            </a:extLst>
          </p:cNvPr>
          <p:cNvSpPr>
            <a:spLocks noGrp="1"/>
          </p:cNvSpPr>
          <p:nvPr>
            <p:ph type="body" sz="quarter" idx="11"/>
          </p:nvPr>
        </p:nvSpPr>
        <p:spPr/>
        <p:txBody>
          <a:bodyPr/>
          <a:lstStyle/>
          <a:p>
            <a:endParaRPr lang="en-US"/>
          </a:p>
        </p:txBody>
      </p:sp>
      <p:sp>
        <p:nvSpPr>
          <p:cNvPr id="165" name="Text 156">
            <a:extLst>
              <a:ext uri="{FF2B5EF4-FFF2-40B4-BE49-F238E27FC236}">
                <a16:creationId xmlns:a16="http://schemas.microsoft.com/office/drawing/2014/main" id="{E6253868-914E-24C7-18EA-675D26058891}"/>
              </a:ext>
            </a:extLst>
          </p:cNvPr>
          <p:cNvSpPr/>
          <p:nvPr/>
        </p:nvSpPr>
        <p:spPr>
          <a:xfrm>
            <a:off x="2182018" y="4363694"/>
            <a:ext cx="7827963" cy="246221"/>
          </a:xfrm>
          <a:prstGeom prst="rect">
            <a:avLst/>
          </a:prstGeom>
          <a:noFill/>
          <a:ln/>
        </p:spPr>
        <p:txBody>
          <a:bodyPr wrap="square" lIns="182880" tIns="0" rIns="0" bIns="0" rtlCol="0" anchor="ctr">
            <a:spAutoFit/>
          </a:bodyPr>
          <a:lstStyle/>
          <a:p>
            <a:pPr indent="0" algn="ctr">
              <a:buNone/>
            </a:pPr>
            <a:r>
              <a:rPr lang="en-US" sz="1600">
                <a:solidFill>
                  <a:schemeClr val="accent4"/>
                </a:solidFill>
                <a:latin typeface="Segoe Sans Display Semibold" pitchFamily="2" charset="0"/>
                <a:cs typeface="Segoe Sans Display Semibold" pitchFamily="2" charset="0"/>
              </a:rPr>
              <a:t>From first steps to full swing</a:t>
            </a:r>
          </a:p>
        </p:txBody>
      </p:sp>
      <p:sp>
        <p:nvSpPr>
          <p:cNvPr id="167" name="Text 157">
            <a:extLst>
              <a:ext uri="{FF2B5EF4-FFF2-40B4-BE49-F238E27FC236}">
                <a16:creationId xmlns:a16="http://schemas.microsoft.com/office/drawing/2014/main" id="{DD630D60-392E-2392-E365-C3A8AAB728B6}"/>
              </a:ext>
            </a:extLst>
          </p:cNvPr>
          <p:cNvSpPr/>
          <p:nvPr/>
        </p:nvSpPr>
        <p:spPr>
          <a:xfrm>
            <a:off x="1622444" y="4903990"/>
            <a:ext cx="8947113" cy="215444"/>
          </a:xfrm>
          <a:prstGeom prst="rect">
            <a:avLst/>
          </a:prstGeom>
          <a:noFill/>
          <a:ln/>
        </p:spPr>
        <p:txBody>
          <a:bodyPr wrap="square" lIns="182880" tIns="0" rIns="0" bIns="0" rtlCol="0" anchor="ctr">
            <a:spAutoFit/>
          </a:bodyPr>
          <a:lstStyle/>
          <a:p>
            <a:pPr marL="0" indent="0" algn="ctr">
              <a:buNone/>
            </a:pPr>
            <a:r>
              <a:rPr lang="en-US" sz="1400" i="1">
                <a:solidFill>
                  <a:schemeClr val="bg1"/>
                </a:solidFill>
                <a:ea typeface="Segoe UI" pitchFamily="34" charset="-122"/>
                <a:cs typeface="Segoe UI" pitchFamily="34" charset="-120"/>
              </a:rPr>
              <a:t>The everyday workflows and the maturity path for a successful agent observability program</a:t>
            </a:r>
          </a:p>
        </p:txBody>
      </p:sp>
      <p:sp>
        <p:nvSpPr>
          <p:cNvPr id="169" name="Text Placeholder 152">
            <a:extLst>
              <a:ext uri="{FF2B5EF4-FFF2-40B4-BE49-F238E27FC236}">
                <a16:creationId xmlns:a16="http://schemas.microsoft.com/office/drawing/2014/main" id="{5D0CF1E6-F6B4-BCCA-F953-F76099C6C61C}"/>
              </a:ext>
            </a:extLst>
          </p:cNvPr>
          <p:cNvSpPr txBox="1">
            <a:spLocks/>
          </p:cNvSpPr>
          <p:nvPr/>
        </p:nvSpPr>
        <p:spPr>
          <a:xfrm>
            <a:off x="586740" y="257628"/>
            <a:ext cx="11018520" cy="307777"/>
          </a:xfrm>
          <a:prstGeom prst="rect">
            <a:avLst/>
          </a:prstGeom>
        </p:spPr>
        <p:txBody>
          <a:bodyPr lIns="182880" tIns="45720" rIns="91440" bIns="45720">
            <a:spAutoFit/>
          </a:bodyPr>
          <a:lstStyle>
            <a:lvl1pPr marL="0" indent="0" algn="l" defTabSz="914400" rtl="0" eaLnBrk="1" latinLnBrk="0" hangingPunct="1">
              <a:lnSpc>
                <a:spcPct val="90000"/>
              </a:lnSpc>
              <a:spcBef>
                <a:spcPts val="1000"/>
              </a:spcBef>
              <a:buFontTx/>
              <a:buNone/>
              <a:tabLst/>
              <a:defRPr lang="en-US" sz="2800" kern="1200" spc="0" baseline="0" smtClean="0">
                <a:solidFill>
                  <a:srgbClr val="3C3C3C"/>
                </a:solidFill>
                <a:latin typeface="+mn-lt"/>
                <a:ea typeface="+mn-ea"/>
                <a:cs typeface="Segoe Sans Display" pitchFamily="2" charset="0"/>
              </a:defRPr>
            </a:lvl1pPr>
            <a:lvl2pPr marL="238125" indent="-238125" algn="l" defTabSz="914400" rtl="0" eaLnBrk="1" latinLnBrk="0" hangingPunct="1">
              <a:lnSpc>
                <a:spcPct val="90000"/>
              </a:lnSpc>
              <a:spcBef>
                <a:spcPts val="500"/>
              </a:spcBef>
              <a:buFont typeface="Arial" panose="020B0604020202020204" pitchFamily="34" charset="0"/>
              <a:buChar char="•"/>
              <a:tabLst/>
              <a:defRPr lang="en-US" sz="2000" kern="1200" spc="0" baseline="0" smtClean="0">
                <a:solidFill>
                  <a:srgbClr val="3C3C3C"/>
                </a:solidFill>
                <a:latin typeface="+mn-lt"/>
                <a:ea typeface="+mn-ea"/>
                <a:cs typeface="Segoe Sans Display" pitchFamily="2" charset="0"/>
              </a:defRPr>
            </a:lvl2pPr>
            <a:lvl3pPr marL="490538" indent="-231775" algn="l" defTabSz="914400" rtl="0" eaLnBrk="1" latinLnBrk="0" hangingPunct="1">
              <a:lnSpc>
                <a:spcPct val="90000"/>
              </a:lnSpc>
              <a:spcBef>
                <a:spcPts val="500"/>
              </a:spcBef>
              <a:buFont typeface="Arial" panose="020B0604020202020204" pitchFamily="34" charset="0"/>
              <a:buChar char="•"/>
              <a:tabLst/>
              <a:defRPr lang="en-US" sz="1600" kern="1200" spc="0" baseline="0" smtClean="0">
                <a:solidFill>
                  <a:srgbClr val="3C3C3C"/>
                </a:solidFill>
                <a:latin typeface="+mn-lt"/>
                <a:ea typeface="+mn-ea"/>
                <a:cs typeface="Segoe Sans Display" pitchFamily="2" charset="0"/>
              </a:defRPr>
            </a:lvl3pPr>
            <a:lvl4pPr marL="757238" indent="-231775" algn="l" defTabSz="914400" rtl="0" eaLnBrk="1" latinLnBrk="0" hangingPunct="1">
              <a:lnSpc>
                <a:spcPct val="90000"/>
              </a:lnSpc>
              <a:spcBef>
                <a:spcPts val="500"/>
              </a:spcBef>
              <a:buFont typeface="Arial" panose="020B0604020202020204" pitchFamily="34" charset="0"/>
              <a:buChar char="•"/>
              <a:tabLst/>
              <a:defRPr lang="en-US" sz="1400" kern="1200" spc="0" baseline="0" smtClean="0">
                <a:solidFill>
                  <a:srgbClr val="3C3C3C"/>
                </a:solidFill>
                <a:latin typeface="+mn-lt"/>
                <a:ea typeface="+mn-ea"/>
                <a:cs typeface="Segoe Sans Display" pitchFamily="2" charset="0"/>
              </a:defRPr>
            </a:lvl4pPr>
            <a:lvl5pPr marL="1023938" indent="-233363" algn="l" defTabSz="914400" rtl="0" eaLnBrk="1" latinLnBrk="0" hangingPunct="1">
              <a:lnSpc>
                <a:spcPct val="90000"/>
              </a:lnSpc>
              <a:spcBef>
                <a:spcPts val="500"/>
              </a:spcBef>
              <a:buFont typeface="Arial" panose="020B0604020202020204" pitchFamily="34" charset="0"/>
              <a:buChar char="•"/>
              <a:tabLst/>
              <a:defRPr lang="en-US" sz="1400" kern="1200" spc="0" baseline="0">
                <a:solidFill>
                  <a:srgbClr val="3C3C3C"/>
                </a:solidFill>
                <a:latin typeface="+mn-lt"/>
                <a:ea typeface="+mn-ea"/>
                <a:cs typeface="Segoe Sans Display"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32742">
              <a:lnSpc>
                <a:spcPct val="100000"/>
              </a:lnSpc>
              <a:spcBef>
                <a:spcPct val="20000"/>
              </a:spcBef>
              <a:buSzPct val="90000"/>
              <a:defRPr/>
            </a:pPr>
            <a:r>
              <a:rPr lang="en-US" sz="1400">
                <a:solidFill>
                  <a:schemeClr val="accent1">
                    <a:lumMod val="20000"/>
                    <a:lumOff val="80000"/>
                  </a:schemeClr>
                </a:solidFill>
                <a:latin typeface="Segoe Sans Display Semibold" pitchFamily="2" charset="0"/>
                <a:cs typeface="Segoe Sans Display Semibold" pitchFamily="2" charset="0"/>
              </a:rPr>
              <a:t>PART 6  ·  MAKING AGENT OBSERVABILITY OPERATIONAL</a:t>
            </a:r>
          </a:p>
        </p:txBody>
      </p:sp>
      <p:sp>
        <p:nvSpPr>
          <p:cNvPr id="171" name="Text 159">
            <a:extLst>
              <a:ext uri="{FF2B5EF4-FFF2-40B4-BE49-F238E27FC236}">
                <a16:creationId xmlns:a16="http://schemas.microsoft.com/office/drawing/2014/main" id="{74E442A7-7498-47EF-2520-1940A57241CC}"/>
              </a:ext>
            </a:extLst>
          </p:cNvPr>
          <p:cNvSpPr/>
          <p:nvPr/>
        </p:nvSpPr>
        <p:spPr>
          <a:xfrm>
            <a:off x="4617067" y="6172404"/>
            <a:ext cx="2957866" cy="138499"/>
          </a:xfrm>
          <a:prstGeom prst="rect">
            <a:avLst/>
          </a:prstGeom>
          <a:noFill/>
          <a:ln/>
        </p:spPr>
        <p:txBody>
          <a:bodyPr wrap="square" lIns="0" tIns="0" rIns="0" bIns="0" rtlCol="0" anchor="ctr">
            <a:spAutoFit/>
          </a:bodyPr>
          <a:lstStyle/>
          <a:p>
            <a:pPr algn="ctr"/>
            <a:r>
              <a:rPr lang="en-US" sz="900" b="1" kern="0">
                <a:solidFill>
                  <a:schemeClr val="accent1">
                    <a:lumMod val="20000"/>
                    <a:lumOff val="80000"/>
                  </a:schemeClr>
                </a:solidFill>
                <a:latin typeface="+mj-lt"/>
                <a:ea typeface="Segoe UI" pitchFamily="34" charset="-122"/>
                <a:cs typeface="Segoe UI"/>
              </a:rPr>
              <a:t>OPERATIONAL</a:t>
            </a:r>
          </a:p>
        </p:txBody>
      </p:sp>
      <p:pic>
        <p:nvPicPr>
          <p:cNvPr id="173" name="Picture 172">
            <a:extLst>
              <a:ext uri="{FF2B5EF4-FFF2-40B4-BE49-F238E27FC236}">
                <a16:creationId xmlns:a16="http://schemas.microsoft.com/office/drawing/2014/main" id="{264BFFDE-A81B-2751-5506-910CE7268827}"/>
              </a:ext>
            </a:extLst>
          </p:cNvPr>
          <p:cNvPicPr>
            <a:picLocks noChangeAspect="1"/>
          </p:cNvPicPr>
          <p:nvPr/>
        </p:nvPicPr>
        <p:blipFill>
          <a:blip r:embed="rId3"/>
          <a:stretch>
            <a:fillRect/>
          </a:stretch>
        </p:blipFill>
        <p:spPr>
          <a:xfrm>
            <a:off x="1171575" y="1538136"/>
            <a:ext cx="9848850" cy="1085306"/>
          </a:xfrm>
          <a:prstGeom prst="rect">
            <a:avLst/>
          </a:prstGeom>
        </p:spPr>
      </p:pic>
    </p:spTree>
    <p:extLst>
      <p:ext uri="{BB962C8B-B14F-4D97-AF65-F5344CB8AC3E}">
        <p14:creationId xmlns:p14="http://schemas.microsoft.com/office/powerpoint/2010/main" val="2425144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C60AF4-1E81-A958-7124-DFB9E50F13BB}"/>
              </a:ext>
            </a:extLst>
          </p:cNvPr>
          <p:cNvPicPr>
            <a:picLocks noChangeAspect="1"/>
          </p:cNvPicPr>
          <p:nvPr/>
        </p:nvPicPr>
        <p:blipFill>
          <a:blip r:embed="rId3"/>
          <a:srcRect l="6581" t="8829" r="49999" b="42081"/>
          <a:stretch>
            <a:fillRect/>
          </a:stretch>
        </p:blipFill>
        <p:spPr>
          <a:xfrm flipV="1">
            <a:off x="10726057" y="0"/>
            <a:ext cx="1465944" cy="1657307"/>
          </a:xfrm>
          <a:custGeom>
            <a:avLst/>
            <a:gdLst>
              <a:gd name="csX0" fmla="*/ 0 w 1753647"/>
              <a:gd name="csY0" fmla="*/ 1982566 h 1982566"/>
              <a:gd name="csX1" fmla="*/ 1753647 w 1753647"/>
              <a:gd name="csY1" fmla="*/ 1982566 h 1982566"/>
              <a:gd name="csX2" fmla="*/ 1753647 w 1753647"/>
              <a:gd name="csY2" fmla="*/ 0 h 1982566"/>
              <a:gd name="csX3" fmla="*/ 0 w 1753647"/>
              <a:gd name="csY3" fmla="*/ 0 h 1982566"/>
            </a:gdLst>
            <a:ahLst/>
            <a:cxnLst>
              <a:cxn ang="0">
                <a:pos x="csX0" y="csY0"/>
              </a:cxn>
              <a:cxn ang="0">
                <a:pos x="csX1" y="csY1"/>
              </a:cxn>
              <a:cxn ang="0">
                <a:pos x="csX2" y="csY2"/>
              </a:cxn>
              <a:cxn ang="0">
                <a:pos x="csX3" y="csY3"/>
              </a:cxn>
            </a:cxnLst>
            <a:rect l="l" t="t" r="r" b="b"/>
            <a:pathLst>
              <a:path w="1753647" h="1982566">
                <a:moveTo>
                  <a:pt x="0" y="1982566"/>
                </a:moveTo>
                <a:lnTo>
                  <a:pt x="1753647" y="1982566"/>
                </a:lnTo>
                <a:lnTo>
                  <a:pt x="1753647" y="0"/>
                </a:lnTo>
                <a:lnTo>
                  <a:pt x="0" y="0"/>
                </a:lnTo>
                <a:close/>
              </a:path>
            </a:pathLst>
          </a:custGeom>
        </p:spPr>
      </p:pic>
      <p:sp>
        <p:nvSpPr>
          <p:cNvPr id="210" name="Text 124">
            <a:extLst>
              <a:ext uri="{FF2B5EF4-FFF2-40B4-BE49-F238E27FC236}">
                <a16:creationId xmlns:a16="http://schemas.microsoft.com/office/drawing/2014/main" id="{188BF833-BA63-EE9C-01D1-1894819C6667}"/>
              </a:ext>
            </a:extLst>
          </p:cNvPr>
          <p:cNvSpPr>
            <a:spLocks/>
          </p:cNvSpPr>
          <p:nvPr/>
        </p:nvSpPr>
        <p:spPr>
          <a:xfrm>
            <a:off x="1230946" y="5524500"/>
            <a:ext cx="2083754" cy="358140"/>
          </a:xfrm>
          <a:prstGeom prst="round2SameRect">
            <a:avLst>
              <a:gd name="adj1" fmla="val 16667"/>
              <a:gd name="adj2" fmla="val 50000"/>
            </a:avLst>
          </a:prstGeom>
          <a:solidFill>
            <a:schemeClr val="bg1"/>
          </a:solidFill>
          <a:ln>
            <a:gradFill flip="none" rotWithShape="1">
              <a:gsLst>
                <a:gs pos="0">
                  <a:schemeClr val="accent1">
                    <a:alpha val="0"/>
                  </a:schemeClr>
                </a:gs>
                <a:gs pos="100000">
                  <a:schemeClr val="accent1"/>
                </a:gs>
              </a:gsLst>
              <a:lin ang="5400000" scaled="1"/>
              <a:tileRect/>
            </a:gradFill>
          </a:ln>
        </p:spPr>
        <p:txBody>
          <a:bodyPr wrap="square" lIns="0" tIns="0" rIns="0" bIns="0" rtlCol="0" anchor="ctr"/>
          <a:lstStyle/>
          <a:p>
            <a:pPr marL="0" indent="0" algn="ctr">
              <a:buNone/>
            </a:pPr>
            <a:r>
              <a:rPr lang="en-US" sz="1200" kern="0">
                <a:solidFill>
                  <a:schemeClr val="accent1"/>
                </a:solidFill>
                <a:latin typeface="Segoe Sans Display Semibold" pitchFamily="2" charset="0"/>
                <a:ea typeface="Segoe UI" pitchFamily="34" charset="-122"/>
                <a:cs typeface="Segoe Sans Display Semibold" pitchFamily="2" charset="0"/>
              </a:rPr>
              <a:t>◆ You are here</a:t>
            </a:r>
            <a:endParaRPr lang="en-US" sz="1200">
              <a:solidFill>
                <a:schemeClr val="accent1"/>
              </a:solidFill>
              <a:latin typeface="Segoe Sans Display Semibold" pitchFamily="2" charset="0"/>
              <a:cs typeface="Segoe Sans Display Semibold" pitchFamily="2" charset="0"/>
            </a:endParaRPr>
          </a:p>
        </p:txBody>
      </p:sp>
      <p:sp>
        <p:nvSpPr>
          <p:cNvPr id="211" name="Text 136">
            <a:extLst>
              <a:ext uri="{FF2B5EF4-FFF2-40B4-BE49-F238E27FC236}">
                <a16:creationId xmlns:a16="http://schemas.microsoft.com/office/drawing/2014/main" id="{21DB7CE0-CBD4-2B45-3085-8EB92B5FF1DC}"/>
              </a:ext>
            </a:extLst>
          </p:cNvPr>
          <p:cNvSpPr>
            <a:spLocks/>
          </p:cNvSpPr>
          <p:nvPr/>
        </p:nvSpPr>
        <p:spPr>
          <a:xfrm>
            <a:off x="5054121" y="5524500"/>
            <a:ext cx="2083754" cy="358140"/>
          </a:xfrm>
          <a:prstGeom prst="round2SameRect">
            <a:avLst>
              <a:gd name="adj1" fmla="val 16667"/>
              <a:gd name="adj2" fmla="val 50000"/>
            </a:avLst>
          </a:prstGeom>
          <a:solidFill>
            <a:schemeClr val="bg1"/>
          </a:solidFill>
          <a:ln>
            <a:gradFill flip="none" rotWithShape="1">
              <a:gsLst>
                <a:gs pos="2000">
                  <a:schemeClr val="accent2">
                    <a:alpha val="0"/>
                  </a:schemeClr>
                </a:gs>
                <a:gs pos="100000">
                  <a:schemeClr val="accent2"/>
                </a:gs>
              </a:gsLst>
              <a:lin ang="5400000" scaled="1"/>
              <a:tileRect/>
            </a:gradFill>
          </a:ln>
        </p:spPr>
        <p:txBody>
          <a:bodyPr wrap="square" lIns="0" tIns="0" rIns="0" bIns="0" rtlCol="0" anchor="ctr"/>
          <a:lstStyle/>
          <a:p>
            <a:pPr marL="0" indent="0" algn="ctr">
              <a:buNone/>
            </a:pPr>
            <a:r>
              <a:rPr lang="en-US" sz="1200" kern="0">
                <a:solidFill>
                  <a:schemeClr val="accent2"/>
                </a:solidFill>
                <a:latin typeface="Segoe Sans Display Semibold" pitchFamily="2" charset="0"/>
                <a:ea typeface="Segoe UI" pitchFamily="34" charset="-122"/>
                <a:cs typeface="Segoe Sans Display Semibold" pitchFamily="2" charset="0"/>
              </a:rPr>
              <a:t>Next</a:t>
            </a:r>
            <a:endParaRPr lang="en-US" sz="1200">
              <a:solidFill>
                <a:schemeClr val="accent2"/>
              </a:solidFill>
              <a:latin typeface="Segoe Sans Display Semibold" pitchFamily="2" charset="0"/>
              <a:cs typeface="Segoe Sans Display Semibold" pitchFamily="2" charset="0"/>
            </a:endParaRPr>
          </a:p>
        </p:txBody>
      </p:sp>
      <p:sp>
        <p:nvSpPr>
          <p:cNvPr id="212" name="Text 148">
            <a:extLst>
              <a:ext uri="{FF2B5EF4-FFF2-40B4-BE49-F238E27FC236}">
                <a16:creationId xmlns:a16="http://schemas.microsoft.com/office/drawing/2014/main" id="{DC2FE7FF-FFB5-93A0-4A26-1CCC5A43D7FE}"/>
              </a:ext>
            </a:extLst>
          </p:cNvPr>
          <p:cNvSpPr>
            <a:spLocks/>
          </p:cNvSpPr>
          <p:nvPr/>
        </p:nvSpPr>
        <p:spPr>
          <a:xfrm>
            <a:off x="8877296" y="5524500"/>
            <a:ext cx="2083754" cy="358140"/>
          </a:xfrm>
          <a:prstGeom prst="round2SameRect">
            <a:avLst>
              <a:gd name="adj1" fmla="val 16667"/>
              <a:gd name="adj2" fmla="val 50000"/>
            </a:avLst>
          </a:prstGeom>
          <a:solidFill>
            <a:schemeClr val="bg1"/>
          </a:solidFill>
          <a:ln>
            <a:gradFill flip="none" rotWithShape="1">
              <a:gsLst>
                <a:gs pos="0">
                  <a:schemeClr val="accent3">
                    <a:alpha val="0"/>
                  </a:schemeClr>
                </a:gs>
                <a:gs pos="100000">
                  <a:schemeClr val="accent3"/>
                </a:gs>
              </a:gsLst>
              <a:lin ang="5400000" scaled="1"/>
              <a:tileRect/>
            </a:gradFill>
          </a:ln>
        </p:spPr>
        <p:txBody>
          <a:bodyPr wrap="square" lIns="0" tIns="0" rIns="0" bIns="0" rtlCol="0" anchor="ctr"/>
          <a:lstStyle/>
          <a:p>
            <a:pPr marL="0" indent="0" algn="ctr">
              <a:buNone/>
            </a:pPr>
            <a:r>
              <a:rPr lang="en-US" sz="1200" kern="0">
                <a:solidFill>
                  <a:schemeClr val="accent3"/>
                </a:solidFill>
                <a:latin typeface="Segoe Sans Display Semibold" pitchFamily="2" charset="0"/>
                <a:ea typeface="Segoe UI" pitchFamily="34" charset="-122"/>
                <a:cs typeface="Segoe Sans Display Semibold" pitchFamily="2" charset="0"/>
              </a:rPr>
              <a:t>Then</a:t>
            </a:r>
            <a:endParaRPr lang="en-US" sz="1200">
              <a:solidFill>
                <a:schemeClr val="accent3"/>
              </a:solidFill>
              <a:latin typeface="Segoe Sans Display Semibold" pitchFamily="2" charset="0"/>
              <a:cs typeface="Segoe Sans Display Semibold" pitchFamily="2" charset="0"/>
            </a:endParaRPr>
          </a:p>
        </p:txBody>
      </p:sp>
      <p:sp>
        <p:nvSpPr>
          <p:cNvPr id="156" name="Title 155">
            <a:extLst>
              <a:ext uri="{FF2B5EF4-FFF2-40B4-BE49-F238E27FC236}">
                <a16:creationId xmlns:a16="http://schemas.microsoft.com/office/drawing/2014/main" id="{924EDA3E-6F1D-BFF9-CA21-24350AAC14ED}"/>
              </a:ext>
            </a:extLst>
          </p:cNvPr>
          <p:cNvSpPr>
            <a:spLocks noGrp="1"/>
          </p:cNvSpPr>
          <p:nvPr>
            <p:ph type="title"/>
          </p:nvPr>
        </p:nvSpPr>
        <p:spPr>
          <a:xfrm>
            <a:off x="588263" y="457200"/>
            <a:ext cx="11018520" cy="492443"/>
          </a:xfrm>
        </p:spPr>
        <p:txBody>
          <a:bodyPr/>
          <a:lstStyle/>
          <a:p>
            <a:r>
              <a:rPr lang="en-US"/>
              <a:t>From first steps to full swing — where you are.</a:t>
            </a:r>
          </a:p>
        </p:txBody>
      </p:sp>
      <p:sp>
        <p:nvSpPr>
          <p:cNvPr id="157" name="Text Placeholder 156">
            <a:extLst>
              <a:ext uri="{FF2B5EF4-FFF2-40B4-BE49-F238E27FC236}">
                <a16:creationId xmlns:a16="http://schemas.microsoft.com/office/drawing/2014/main" id="{BCF49A2C-D072-6B67-184D-42E0CD6480C0}"/>
              </a:ext>
            </a:extLst>
          </p:cNvPr>
          <p:cNvSpPr>
            <a:spLocks noGrp="1"/>
          </p:cNvSpPr>
          <p:nvPr>
            <p:ph type="body" sz="quarter" idx="11"/>
          </p:nvPr>
        </p:nvSpPr>
        <p:spPr>
          <a:xfrm>
            <a:off x="584200" y="292100"/>
            <a:ext cx="11018838" cy="153888"/>
          </a:xfrm>
        </p:spPr>
        <p:txBody>
          <a:bodyPr/>
          <a:lstStyle/>
          <a:p>
            <a:r>
              <a:rPr lang="en-US"/>
              <a:t>PART 6 · MAKING AGENT OBSERVABILITY OPERATIONAL</a:t>
            </a:r>
          </a:p>
        </p:txBody>
      </p:sp>
      <p:sp>
        <p:nvSpPr>
          <p:cNvPr id="161" name="Rectangle 160">
            <a:extLst>
              <a:ext uri="{FF2B5EF4-FFF2-40B4-BE49-F238E27FC236}">
                <a16:creationId xmlns:a16="http://schemas.microsoft.com/office/drawing/2014/main" id="{9250E435-FEB2-442C-B614-8AD76CE524C6}"/>
              </a:ext>
            </a:extLst>
          </p:cNvPr>
          <p:cNvSpPr>
            <a:spLocks/>
          </p:cNvSpPr>
          <p:nvPr/>
        </p:nvSpPr>
        <p:spPr bwMode="auto">
          <a:xfrm>
            <a:off x="566928" y="1138492"/>
            <a:ext cx="11036110" cy="49244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lang="en-US" sz="1600">
                <a:solidFill>
                  <a:schemeClr val="tx1"/>
                </a:solidFill>
                <a:latin typeface="+mj-lt"/>
              </a:rPr>
              <a:t>This is a maturity path, not a one-time checklist. </a:t>
            </a:r>
            <a:r>
              <a:rPr lang="en-US" sz="1600">
                <a:solidFill>
                  <a:schemeClr val="tx1"/>
                </a:solidFill>
              </a:rPr>
              <a:t>Most organizations start at Crawl — just getting agents visible — and grow into Walk and Run over time. Find where you are today, and the rest of the playbook maps your next step.</a:t>
            </a:r>
          </a:p>
        </p:txBody>
      </p:sp>
      <p:sp>
        <p:nvSpPr>
          <p:cNvPr id="163" name="TextBox 162">
            <a:extLst>
              <a:ext uri="{FF2B5EF4-FFF2-40B4-BE49-F238E27FC236}">
                <a16:creationId xmlns:a16="http://schemas.microsoft.com/office/drawing/2014/main" id="{232990FE-ABF6-1E8F-4349-137C2F04379D}"/>
              </a:ext>
            </a:extLst>
          </p:cNvPr>
          <p:cNvSpPr txBox="1"/>
          <p:nvPr/>
        </p:nvSpPr>
        <p:spPr>
          <a:xfrm>
            <a:off x="588262" y="6407446"/>
            <a:ext cx="5774437" cy="123111"/>
          </a:xfrm>
          <a:prstGeom prst="rect">
            <a:avLst/>
          </a:prstGeom>
          <a:noFill/>
        </p:spPr>
        <p:txBody>
          <a:bodyPr wrap="square" lIns="0" tIns="0" rIns="0" bIns="0" rtlCol="0" anchor="b">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800" b="0" u="none" strike="noStrike" kern="1200" cap="none" normalizeH="0" baseline="0" noProof="0">
                <a:ln>
                  <a:noFill/>
                </a:ln>
                <a:solidFill>
                  <a:schemeClr val="tx2"/>
                </a:solidFill>
                <a:effectLst/>
                <a:uLnTx/>
                <a:uFillTx/>
                <a:ea typeface="+mn-ea"/>
                <a:cs typeface="Segoe UI Light"/>
              </a:rPr>
              <a:t>Microsoft · Part 6 · Making Agent observability operational</a:t>
            </a:r>
          </a:p>
        </p:txBody>
      </p:sp>
      <p:sp>
        <p:nvSpPr>
          <p:cNvPr id="165" name="Text 159">
            <a:extLst>
              <a:ext uri="{FF2B5EF4-FFF2-40B4-BE49-F238E27FC236}">
                <a16:creationId xmlns:a16="http://schemas.microsoft.com/office/drawing/2014/main" id="{7C3F9914-E591-5EF6-4CCE-28D6D537F1DE}"/>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Crawl → Walk → Run</a:t>
            </a:r>
          </a:p>
        </p:txBody>
      </p:sp>
      <p:sp>
        <p:nvSpPr>
          <p:cNvPr id="166" name="Rectangle: Rounded Corners 9">
            <a:extLst>
              <a:ext uri="{FF2B5EF4-FFF2-40B4-BE49-F238E27FC236}">
                <a16:creationId xmlns:a16="http://schemas.microsoft.com/office/drawing/2014/main" id="{5A6645CC-F0E5-C2CF-3A32-FF5017EA506A}"/>
              </a:ext>
            </a:extLst>
          </p:cNvPr>
          <p:cNvSpPr>
            <a:spLocks/>
          </p:cNvSpPr>
          <p:nvPr/>
        </p:nvSpPr>
        <p:spPr>
          <a:xfrm flipH="1">
            <a:off x="571499" y="2197517"/>
            <a:ext cx="3402649" cy="3326983"/>
          </a:xfrm>
          <a:prstGeom prst="roundRect">
            <a:avLst>
              <a:gd name="adj" fmla="val 3620"/>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67" name="Rectangle: Rounded Corners 9">
            <a:extLst>
              <a:ext uri="{FF2B5EF4-FFF2-40B4-BE49-F238E27FC236}">
                <a16:creationId xmlns:a16="http://schemas.microsoft.com/office/drawing/2014/main" id="{DA0A37BC-2D08-29AF-C4D1-47BDAF476279}"/>
              </a:ext>
            </a:extLst>
          </p:cNvPr>
          <p:cNvSpPr>
            <a:spLocks/>
          </p:cNvSpPr>
          <p:nvPr/>
        </p:nvSpPr>
        <p:spPr>
          <a:xfrm flipH="1">
            <a:off x="4394674" y="2197517"/>
            <a:ext cx="3402649" cy="3326983"/>
          </a:xfrm>
          <a:prstGeom prst="roundRect">
            <a:avLst>
              <a:gd name="adj" fmla="val 3620"/>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68" name="Rounded Rectangle 2">
            <a:extLst>
              <a:ext uri="{FF2B5EF4-FFF2-40B4-BE49-F238E27FC236}">
                <a16:creationId xmlns:a16="http://schemas.microsoft.com/office/drawing/2014/main" id="{2E55AD1F-471D-34E7-E671-DBC766F48A1E}"/>
              </a:ext>
            </a:extLst>
          </p:cNvPr>
          <p:cNvSpPr>
            <a:spLocks/>
          </p:cNvSpPr>
          <p:nvPr/>
        </p:nvSpPr>
        <p:spPr bwMode="auto">
          <a:xfrm>
            <a:off x="4504404" y="2307246"/>
            <a:ext cx="3183192" cy="635979"/>
          </a:xfrm>
          <a:prstGeom prst="roundRect">
            <a:avLst>
              <a:gd name="adj" fmla="val 12649"/>
            </a:avLst>
          </a:prstGeom>
          <a:solidFill>
            <a:schemeClr val="accent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spcAft>
                <a:spcPts val="300"/>
              </a:spcAft>
            </a:pPr>
            <a:r>
              <a:rPr lang="en-US" sz="1400">
                <a:solidFill>
                  <a:schemeClr val="tx2"/>
                </a:solidFill>
                <a:latin typeface="Segoe Sans Display Semibold" pitchFamily="2" charset="0"/>
                <a:cs typeface="Segoe Sans Display Semibold" pitchFamily="2" charset="0"/>
              </a:rPr>
              <a:t>Walk</a:t>
            </a:r>
          </a:p>
          <a:p>
            <a:pPr>
              <a:spcAft>
                <a:spcPts val="600"/>
              </a:spcAft>
            </a:pPr>
            <a:r>
              <a:rPr lang="en-US" sz="1400">
                <a:solidFill>
                  <a:schemeClr val="tx2"/>
                </a:solidFill>
                <a:latin typeface="+mj-lt"/>
                <a:cs typeface="Segoe Sans Display Semibold" pitchFamily="2" charset="0"/>
              </a:rPr>
              <a:t>Evaluate agents</a:t>
            </a:r>
          </a:p>
        </p:txBody>
      </p:sp>
      <p:sp>
        <p:nvSpPr>
          <p:cNvPr id="169" name="Rectangle: Rounded Corners 9">
            <a:extLst>
              <a:ext uri="{FF2B5EF4-FFF2-40B4-BE49-F238E27FC236}">
                <a16:creationId xmlns:a16="http://schemas.microsoft.com/office/drawing/2014/main" id="{FB30DE02-B644-798D-4811-3CA3ECE2BF2D}"/>
              </a:ext>
            </a:extLst>
          </p:cNvPr>
          <p:cNvSpPr>
            <a:spLocks/>
          </p:cNvSpPr>
          <p:nvPr/>
        </p:nvSpPr>
        <p:spPr>
          <a:xfrm flipH="1">
            <a:off x="8217849" y="2197517"/>
            <a:ext cx="3402649" cy="3326983"/>
          </a:xfrm>
          <a:prstGeom prst="roundRect">
            <a:avLst>
              <a:gd name="adj" fmla="val 3620"/>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70" name="Rounded Rectangle 2">
            <a:extLst>
              <a:ext uri="{FF2B5EF4-FFF2-40B4-BE49-F238E27FC236}">
                <a16:creationId xmlns:a16="http://schemas.microsoft.com/office/drawing/2014/main" id="{E68298A2-F9A9-A79C-67CC-7D6F19A83C8D}"/>
              </a:ext>
            </a:extLst>
          </p:cNvPr>
          <p:cNvSpPr>
            <a:spLocks/>
          </p:cNvSpPr>
          <p:nvPr/>
        </p:nvSpPr>
        <p:spPr bwMode="auto">
          <a:xfrm>
            <a:off x="8327578" y="2307246"/>
            <a:ext cx="3183192" cy="635979"/>
          </a:xfrm>
          <a:prstGeom prst="roundRect">
            <a:avLst>
              <a:gd name="adj" fmla="val 12649"/>
            </a:avLst>
          </a:prstGeom>
          <a:solidFill>
            <a:schemeClr val="accent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spcAft>
                <a:spcPts val="300"/>
              </a:spcAft>
            </a:pPr>
            <a:r>
              <a:rPr lang="en-US" sz="1400">
                <a:solidFill>
                  <a:schemeClr val="tx2"/>
                </a:solidFill>
                <a:latin typeface="Segoe Sans Display Semibold" pitchFamily="2" charset="0"/>
                <a:cs typeface="Segoe Sans Display Semibold" pitchFamily="2" charset="0"/>
              </a:rPr>
              <a:t>Run</a:t>
            </a:r>
          </a:p>
          <a:p>
            <a:pPr>
              <a:spcAft>
                <a:spcPts val="600"/>
              </a:spcAft>
            </a:pPr>
            <a:r>
              <a:rPr lang="en-US" sz="1400">
                <a:solidFill>
                  <a:schemeClr val="tx2"/>
                </a:solidFill>
                <a:latin typeface="+mj-lt"/>
                <a:cs typeface="Segoe Sans Display Semibold" pitchFamily="2" charset="0"/>
              </a:rPr>
              <a:t>Monitor agents</a:t>
            </a:r>
          </a:p>
        </p:txBody>
      </p:sp>
      <p:sp>
        <p:nvSpPr>
          <p:cNvPr id="171" name="Rounded Rectangle 2">
            <a:extLst>
              <a:ext uri="{FF2B5EF4-FFF2-40B4-BE49-F238E27FC236}">
                <a16:creationId xmlns:a16="http://schemas.microsoft.com/office/drawing/2014/main" id="{DEE77A72-AF0D-8921-9AAA-A60664FAF190}"/>
              </a:ext>
            </a:extLst>
          </p:cNvPr>
          <p:cNvSpPr>
            <a:spLocks/>
          </p:cNvSpPr>
          <p:nvPr/>
        </p:nvSpPr>
        <p:spPr bwMode="auto">
          <a:xfrm>
            <a:off x="681228" y="2307246"/>
            <a:ext cx="3183192" cy="635979"/>
          </a:xfrm>
          <a:prstGeom prst="roundRect">
            <a:avLst>
              <a:gd name="adj" fmla="val 12649"/>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spcAft>
                <a:spcPts val="300"/>
              </a:spcAft>
            </a:pPr>
            <a:r>
              <a:rPr lang="en-US" sz="1400">
                <a:solidFill>
                  <a:schemeClr val="bg1"/>
                </a:solidFill>
                <a:latin typeface="Segoe Sans Display Semibold" pitchFamily="2" charset="0"/>
                <a:cs typeface="Segoe Sans Display Semibold" pitchFamily="2" charset="0"/>
              </a:rPr>
              <a:t>Crawl</a:t>
            </a:r>
          </a:p>
          <a:p>
            <a:pPr>
              <a:spcAft>
                <a:spcPts val="600"/>
              </a:spcAft>
            </a:pPr>
            <a:r>
              <a:rPr lang="en-US" sz="1400">
                <a:solidFill>
                  <a:schemeClr val="bg1"/>
                </a:solidFill>
                <a:latin typeface="+mj-lt"/>
                <a:cs typeface="Segoe Sans Display Semibold" pitchFamily="2" charset="0"/>
              </a:rPr>
              <a:t>Discover agents</a:t>
            </a:r>
          </a:p>
        </p:txBody>
      </p:sp>
      <p:sp>
        <p:nvSpPr>
          <p:cNvPr id="181" name="Freeform: Shape 180">
            <a:extLst>
              <a:ext uri="{FF2B5EF4-FFF2-40B4-BE49-F238E27FC236}">
                <a16:creationId xmlns:a16="http://schemas.microsoft.com/office/drawing/2014/main" id="{DACB8AE0-A012-AE65-B9D5-93C893D78AAA}"/>
              </a:ext>
            </a:extLst>
          </p:cNvPr>
          <p:cNvSpPr/>
          <p:nvPr/>
        </p:nvSpPr>
        <p:spPr>
          <a:xfrm>
            <a:off x="4048096" y="3724693"/>
            <a:ext cx="272630" cy="272630"/>
          </a:xfrm>
          <a:custGeom>
            <a:avLst/>
            <a:gdLst>
              <a:gd name="connsiteX0" fmla="*/ 580644 w 580643"/>
              <a:gd name="connsiteY0" fmla="*/ 290322 h 580643"/>
              <a:gd name="connsiteX1" fmla="*/ 290322 w 580643"/>
              <a:gd name="connsiteY1" fmla="*/ 580644 h 580643"/>
              <a:gd name="connsiteX2" fmla="*/ 0 w 580643"/>
              <a:gd name="connsiteY2" fmla="*/ 290322 h 580643"/>
              <a:gd name="connsiteX3" fmla="*/ 290322 w 580643"/>
              <a:gd name="connsiteY3" fmla="*/ 0 h 580643"/>
              <a:gd name="connsiteX4" fmla="*/ 580644 w 580643"/>
              <a:gd name="connsiteY4" fmla="*/ 290322 h 580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43" h="580643">
                <a:moveTo>
                  <a:pt x="580644" y="290322"/>
                </a:moveTo>
                <a:cubicBezTo>
                  <a:pt x="580644" y="450662"/>
                  <a:pt x="450662" y="580644"/>
                  <a:pt x="290322" y="580644"/>
                </a:cubicBezTo>
                <a:cubicBezTo>
                  <a:pt x="129982" y="580644"/>
                  <a:pt x="0" y="450662"/>
                  <a:pt x="0" y="290322"/>
                </a:cubicBezTo>
                <a:cubicBezTo>
                  <a:pt x="0" y="129982"/>
                  <a:pt x="129982" y="0"/>
                  <a:pt x="290322" y="0"/>
                </a:cubicBezTo>
                <a:cubicBezTo>
                  <a:pt x="450662" y="0"/>
                  <a:pt x="580644" y="129982"/>
                  <a:pt x="580644" y="290322"/>
                </a:cubicBezTo>
                <a:close/>
              </a:path>
            </a:pathLst>
          </a:custGeom>
          <a:solidFill>
            <a:schemeClr val="bg1"/>
          </a:solidFill>
          <a:ln w="19050" cap="flat">
            <a:solidFill>
              <a:schemeClr val="tx1">
                <a:alpha val="25000"/>
              </a:schemeClr>
            </a:solidFill>
            <a:prstDash val="solid"/>
            <a:miter/>
          </a:ln>
          <a:effectLst/>
        </p:spPr>
        <p:txBody>
          <a:bodyPr rtlCol="0" anchor="ctr"/>
          <a:lstStyle/>
          <a:p>
            <a:pPr marL="0" marR="0" lvl="0" indent="0" algn="ctr" defTabSz="914400" eaLnBrk="1" fontAlgn="auto" latinLnBrk="0" hangingPunct="1">
              <a:spcBef>
                <a:spcPts val="0"/>
              </a:spcBef>
              <a:spcAft>
                <a:spcPts val="0"/>
              </a:spcAft>
              <a:buClrTx/>
              <a:buSzTx/>
              <a:buFontTx/>
              <a:buNone/>
              <a:tabLst/>
              <a:defRPr/>
            </a:pPr>
            <a:r>
              <a:rPr kumimoji="0" lang="en-US" sz="1100" b="0" i="0" u="none" strike="noStrike" kern="0" cap="none" normalizeH="0" baseline="0" noProof="0">
                <a:ln>
                  <a:noFill/>
                </a:ln>
                <a:solidFill>
                  <a:srgbClr val="000000"/>
                </a:solidFill>
                <a:effectLst/>
                <a:uLnTx/>
                <a:uFillTx/>
                <a:ea typeface="+mn-lt"/>
                <a:cs typeface="+mn-lt"/>
                <a:sym typeface="Wingdings" panose="05000000000000000000" pitchFamily="2" charset="2"/>
              </a:rPr>
              <a:t></a:t>
            </a:r>
            <a:endParaRPr kumimoji="0" lang="en-US" sz="1100" b="0" i="0" u="none" strike="noStrike" kern="0" cap="none" normalizeH="0" baseline="0" noProof="0">
              <a:ln>
                <a:noFill/>
              </a:ln>
              <a:solidFill>
                <a:srgbClr val="000000"/>
              </a:solidFill>
              <a:effectLst/>
              <a:uLnTx/>
              <a:uFillTx/>
              <a:ea typeface="+mn-lt"/>
              <a:cs typeface="+mn-lt"/>
              <a:sym typeface="+mn-lt"/>
            </a:endParaRPr>
          </a:p>
        </p:txBody>
      </p:sp>
      <p:sp>
        <p:nvSpPr>
          <p:cNvPr id="182" name="Freeform: Shape 181">
            <a:extLst>
              <a:ext uri="{FF2B5EF4-FFF2-40B4-BE49-F238E27FC236}">
                <a16:creationId xmlns:a16="http://schemas.microsoft.com/office/drawing/2014/main" id="{913D50E2-9D8E-8D4A-28C8-97FDAF583962}"/>
              </a:ext>
            </a:extLst>
          </p:cNvPr>
          <p:cNvSpPr/>
          <p:nvPr/>
        </p:nvSpPr>
        <p:spPr>
          <a:xfrm>
            <a:off x="7871271" y="3724693"/>
            <a:ext cx="272630" cy="272630"/>
          </a:xfrm>
          <a:custGeom>
            <a:avLst/>
            <a:gdLst>
              <a:gd name="connsiteX0" fmla="*/ 580644 w 580643"/>
              <a:gd name="connsiteY0" fmla="*/ 290322 h 580643"/>
              <a:gd name="connsiteX1" fmla="*/ 290322 w 580643"/>
              <a:gd name="connsiteY1" fmla="*/ 580644 h 580643"/>
              <a:gd name="connsiteX2" fmla="*/ 0 w 580643"/>
              <a:gd name="connsiteY2" fmla="*/ 290322 h 580643"/>
              <a:gd name="connsiteX3" fmla="*/ 290322 w 580643"/>
              <a:gd name="connsiteY3" fmla="*/ 0 h 580643"/>
              <a:gd name="connsiteX4" fmla="*/ 580644 w 580643"/>
              <a:gd name="connsiteY4" fmla="*/ 290322 h 580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43" h="580643">
                <a:moveTo>
                  <a:pt x="580644" y="290322"/>
                </a:moveTo>
                <a:cubicBezTo>
                  <a:pt x="580644" y="450662"/>
                  <a:pt x="450662" y="580644"/>
                  <a:pt x="290322" y="580644"/>
                </a:cubicBezTo>
                <a:cubicBezTo>
                  <a:pt x="129982" y="580644"/>
                  <a:pt x="0" y="450662"/>
                  <a:pt x="0" y="290322"/>
                </a:cubicBezTo>
                <a:cubicBezTo>
                  <a:pt x="0" y="129982"/>
                  <a:pt x="129982" y="0"/>
                  <a:pt x="290322" y="0"/>
                </a:cubicBezTo>
                <a:cubicBezTo>
                  <a:pt x="450662" y="0"/>
                  <a:pt x="580644" y="129982"/>
                  <a:pt x="580644" y="290322"/>
                </a:cubicBezTo>
                <a:close/>
              </a:path>
            </a:pathLst>
          </a:custGeom>
          <a:solidFill>
            <a:schemeClr val="bg1"/>
          </a:solidFill>
          <a:ln w="19050" cap="flat">
            <a:solidFill>
              <a:schemeClr val="tx1">
                <a:alpha val="25000"/>
              </a:schemeClr>
            </a:solidFill>
            <a:prstDash val="solid"/>
            <a:miter/>
          </a:ln>
          <a:effectLst/>
        </p:spPr>
        <p:txBody>
          <a:bodyPr rtlCol="0" anchor="ctr"/>
          <a:lstStyle/>
          <a:p>
            <a:pPr marL="0" marR="0" lvl="0" indent="0" algn="ctr" defTabSz="914400" eaLnBrk="1" fontAlgn="auto" latinLnBrk="0" hangingPunct="1">
              <a:spcBef>
                <a:spcPts val="0"/>
              </a:spcBef>
              <a:spcAft>
                <a:spcPts val="0"/>
              </a:spcAft>
              <a:buClrTx/>
              <a:buSzTx/>
              <a:buFontTx/>
              <a:buNone/>
              <a:tabLst/>
              <a:defRPr/>
            </a:pPr>
            <a:r>
              <a:rPr kumimoji="0" lang="en-US" sz="1100" b="0" i="0" u="none" strike="noStrike" kern="0" cap="none" normalizeH="0" baseline="0" noProof="0">
                <a:ln>
                  <a:noFill/>
                </a:ln>
                <a:solidFill>
                  <a:srgbClr val="000000"/>
                </a:solidFill>
                <a:effectLst/>
                <a:uLnTx/>
                <a:uFillTx/>
                <a:ea typeface="+mn-lt"/>
                <a:cs typeface="+mn-lt"/>
                <a:sym typeface="Wingdings" panose="05000000000000000000" pitchFamily="2" charset="2"/>
              </a:rPr>
              <a:t></a:t>
            </a:r>
            <a:endParaRPr kumimoji="0" lang="en-US" sz="1100" b="0" i="0" u="none" strike="noStrike" kern="0" cap="none" normalizeH="0" baseline="0" noProof="0">
              <a:ln>
                <a:noFill/>
              </a:ln>
              <a:solidFill>
                <a:srgbClr val="000000"/>
              </a:solidFill>
              <a:effectLst/>
              <a:uLnTx/>
              <a:uFillTx/>
              <a:ea typeface="+mn-lt"/>
              <a:cs typeface="+mn-lt"/>
              <a:sym typeface="+mn-lt"/>
            </a:endParaRPr>
          </a:p>
        </p:txBody>
      </p:sp>
      <p:sp>
        <p:nvSpPr>
          <p:cNvPr id="188" name="Rectangle: Top Corners Rounded 187">
            <a:extLst>
              <a:ext uri="{FF2B5EF4-FFF2-40B4-BE49-F238E27FC236}">
                <a16:creationId xmlns:a16="http://schemas.microsoft.com/office/drawing/2014/main" id="{003820AD-C9D1-C3D2-3273-004F5698E5A0}"/>
              </a:ext>
            </a:extLst>
          </p:cNvPr>
          <p:cNvSpPr/>
          <p:nvPr/>
        </p:nvSpPr>
        <p:spPr bwMode="auto">
          <a:xfrm>
            <a:off x="681228" y="1937555"/>
            <a:ext cx="380579" cy="259962"/>
          </a:xfrm>
          <a:prstGeom prst="round2SameRect">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1400">
                <a:solidFill>
                  <a:schemeClr val="tx1"/>
                </a:solidFill>
                <a:latin typeface="+mj-lt"/>
                <a:ea typeface="Segoe UI" pitchFamily="34" charset="0"/>
                <a:cs typeface="Segoe Sans Display Semibold" pitchFamily="2" charset="0"/>
              </a:rPr>
              <a:t>01</a:t>
            </a:r>
            <a:endParaRPr lang="en-IN" sz="1400">
              <a:solidFill>
                <a:schemeClr val="tx1"/>
              </a:solidFill>
              <a:latin typeface="+mj-lt"/>
              <a:ea typeface="Segoe UI" pitchFamily="34" charset="0"/>
              <a:cs typeface="Segoe Sans Display Semibold" pitchFamily="2" charset="0"/>
            </a:endParaRPr>
          </a:p>
        </p:txBody>
      </p:sp>
      <p:sp>
        <p:nvSpPr>
          <p:cNvPr id="190" name="Rectangle: Top Corners Rounded 189">
            <a:extLst>
              <a:ext uri="{FF2B5EF4-FFF2-40B4-BE49-F238E27FC236}">
                <a16:creationId xmlns:a16="http://schemas.microsoft.com/office/drawing/2014/main" id="{AF52EA8C-51B3-813F-FF99-C52195BB09FF}"/>
              </a:ext>
            </a:extLst>
          </p:cNvPr>
          <p:cNvSpPr/>
          <p:nvPr/>
        </p:nvSpPr>
        <p:spPr bwMode="auto">
          <a:xfrm>
            <a:off x="4504404" y="1937555"/>
            <a:ext cx="380579" cy="259962"/>
          </a:xfrm>
          <a:prstGeom prst="round2Same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1400">
                <a:solidFill>
                  <a:schemeClr val="tx1"/>
                </a:solidFill>
                <a:latin typeface="+mj-lt"/>
                <a:ea typeface="Segoe UI" pitchFamily="34" charset="0"/>
                <a:cs typeface="Segoe Sans Display Semibold" pitchFamily="2" charset="0"/>
              </a:rPr>
              <a:t>02</a:t>
            </a:r>
            <a:endParaRPr lang="en-IN" sz="1400">
              <a:solidFill>
                <a:schemeClr val="tx1"/>
              </a:solidFill>
              <a:latin typeface="+mj-lt"/>
              <a:ea typeface="Segoe UI" pitchFamily="34" charset="0"/>
              <a:cs typeface="Segoe Sans Display Semibold" pitchFamily="2" charset="0"/>
            </a:endParaRPr>
          </a:p>
        </p:txBody>
      </p:sp>
      <p:sp>
        <p:nvSpPr>
          <p:cNvPr id="192" name="Rectangle: Top Corners Rounded 191">
            <a:extLst>
              <a:ext uri="{FF2B5EF4-FFF2-40B4-BE49-F238E27FC236}">
                <a16:creationId xmlns:a16="http://schemas.microsoft.com/office/drawing/2014/main" id="{C7F4CB55-2798-4CB1-43BF-01B22CB827DA}"/>
              </a:ext>
            </a:extLst>
          </p:cNvPr>
          <p:cNvSpPr/>
          <p:nvPr/>
        </p:nvSpPr>
        <p:spPr bwMode="auto">
          <a:xfrm>
            <a:off x="8327578" y="1937555"/>
            <a:ext cx="380579" cy="259962"/>
          </a:xfrm>
          <a:prstGeom prst="round2SameRect">
            <a:avLst/>
          </a:prstGeom>
          <a:solidFill>
            <a:schemeClr val="accent3">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defTabSz="932472" fontAlgn="base">
              <a:spcBef>
                <a:spcPct val="0"/>
              </a:spcBef>
              <a:spcAft>
                <a:spcPct val="0"/>
              </a:spcAft>
            </a:pPr>
            <a:r>
              <a:rPr lang="en-US" sz="1400">
                <a:solidFill>
                  <a:schemeClr val="tx1"/>
                </a:solidFill>
                <a:latin typeface="+mj-lt"/>
                <a:ea typeface="Segoe UI" pitchFamily="34" charset="0"/>
                <a:cs typeface="Segoe Sans Display Semibold" pitchFamily="2" charset="0"/>
              </a:rPr>
              <a:t>03</a:t>
            </a:r>
            <a:endParaRPr lang="en-IN" sz="1400">
              <a:solidFill>
                <a:schemeClr val="tx1"/>
              </a:solidFill>
              <a:latin typeface="+mj-lt"/>
              <a:ea typeface="Segoe UI" pitchFamily="34" charset="0"/>
              <a:cs typeface="Segoe Sans Display Semibold" pitchFamily="2" charset="0"/>
            </a:endParaRPr>
          </a:p>
        </p:txBody>
      </p:sp>
      <p:sp>
        <p:nvSpPr>
          <p:cNvPr id="196" name="Text 119">
            <a:extLst>
              <a:ext uri="{FF2B5EF4-FFF2-40B4-BE49-F238E27FC236}">
                <a16:creationId xmlns:a16="http://schemas.microsoft.com/office/drawing/2014/main" id="{8A859823-4D4C-B1E3-2AED-A9B250A9ECD1}"/>
              </a:ext>
            </a:extLst>
          </p:cNvPr>
          <p:cNvSpPr>
            <a:spLocks/>
          </p:cNvSpPr>
          <p:nvPr/>
        </p:nvSpPr>
        <p:spPr>
          <a:xfrm>
            <a:off x="681228" y="3032897"/>
            <a:ext cx="3183192" cy="1146468"/>
          </a:xfrm>
          <a:prstGeom prst="rect">
            <a:avLst/>
          </a:prstGeom>
          <a:noFill/>
          <a:ln/>
        </p:spPr>
        <p:txBody>
          <a:bodyPr wrap="square" lIns="0" tIns="0" rIns="0" bIns="0" rtlCol="0" anchor="t">
            <a:spAutoFit/>
          </a:bodyPr>
          <a:lstStyle/>
          <a:p>
            <a:pPr marL="0" indent="0">
              <a:spcAft>
                <a:spcPts val="300"/>
              </a:spcAft>
              <a:buNone/>
            </a:pPr>
            <a:r>
              <a:rPr lang="en-US" sz="1200" kern="0">
                <a:latin typeface="Segoe Sans Display Semibold" pitchFamily="2" charset="0"/>
                <a:ea typeface="Segoe UI" pitchFamily="34" charset="-122"/>
                <a:cs typeface="Segoe Sans Display Semibold" pitchFamily="2" charset="0"/>
              </a:rPr>
              <a:t>What you do</a:t>
            </a:r>
          </a:p>
          <a:p>
            <a:pPr marL="0" indent="0">
              <a:buNone/>
            </a:pPr>
            <a:r>
              <a:rPr lang="en-US" sz="1200" kern="0">
                <a:latin typeface="+mj-lt"/>
                <a:ea typeface="Segoe UI" pitchFamily="34" charset="-122"/>
                <a:cs typeface="Segoe UI" pitchFamily="34" charset="-120"/>
              </a:rPr>
              <a:t>Turn on cross-platform discovery and leverage the SDK so agents — Microsoft and non-Microsoft — lands in one registry. Validate the inventory for accuracy, and surface the shadow agents you didn’t know were running.</a:t>
            </a:r>
            <a:endParaRPr lang="en-US" sz="1200">
              <a:latin typeface="+mj-lt"/>
            </a:endParaRPr>
          </a:p>
        </p:txBody>
      </p:sp>
      <p:sp>
        <p:nvSpPr>
          <p:cNvPr id="197" name="Text 119">
            <a:extLst>
              <a:ext uri="{FF2B5EF4-FFF2-40B4-BE49-F238E27FC236}">
                <a16:creationId xmlns:a16="http://schemas.microsoft.com/office/drawing/2014/main" id="{514770BF-33A5-BD42-05DD-09F46E676DBC}"/>
              </a:ext>
            </a:extLst>
          </p:cNvPr>
          <p:cNvSpPr>
            <a:spLocks/>
          </p:cNvSpPr>
          <p:nvPr/>
        </p:nvSpPr>
        <p:spPr>
          <a:xfrm>
            <a:off x="4504404" y="3032897"/>
            <a:ext cx="3115596" cy="1146468"/>
          </a:xfrm>
          <a:prstGeom prst="rect">
            <a:avLst/>
          </a:prstGeom>
          <a:noFill/>
          <a:ln/>
        </p:spPr>
        <p:txBody>
          <a:bodyPr wrap="square" lIns="0" tIns="0" rIns="0" bIns="0" rtlCol="0" anchor="t">
            <a:spAutoFit/>
          </a:bodyPr>
          <a:lstStyle/>
          <a:p>
            <a:pPr marL="0" indent="0">
              <a:spcAft>
                <a:spcPts val="300"/>
              </a:spcAft>
              <a:buNone/>
            </a:pPr>
            <a:r>
              <a:rPr lang="en-US" sz="1200" kern="0">
                <a:latin typeface="Segoe Sans Display Semibold" pitchFamily="2" charset="0"/>
                <a:ea typeface="Segoe UI" pitchFamily="34" charset="-122"/>
                <a:cs typeface="Segoe Sans Display Semibold" pitchFamily="2" charset="0"/>
              </a:rPr>
              <a:t>What you do</a:t>
            </a:r>
          </a:p>
          <a:p>
            <a:pPr marL="0" indent="0">
              <a:buNone/>
            </a:pPr>
            <a:r>
              <a:rPr lang="en-US" sz="1200" kern="0">
                <a:latin typeface="+mj-lt"/>
                <a:ea typeface="Segoe UI" pitchFamily="34" charset="-122"/>
                <a:cs typeface="Segoe UI" pitchFamily="34" charset="-120"/>
              </a:rPr>
              <a:t>Give agents a named owner. Start the operating rhythm — a weekly sweep for new, ownerless, and high-risk agents, plus a monthly review — and determine the appropriate next steps.</a:t>
            </a:r>
          </a:p>
        </p:txBody>
      </p:sp>
      <p:sp>
        <p:nvSpPr>
          <p:cNvPr id="198" name="Text 119">
            <a:extLst>
              <a:ext uri="{FF2B5EF4-FFF2-40B4-BE49-F238E27FC236}">
                <a16:creationId xmlns:a16="http://schemas.microsoft.com/office/drawing/2014/main" id="{A1DE0DAB-1025-4B04-1022-5F4CE9908EE7}"/>
              </a:ext>
            </a:extLst>
          </p:cNvPr>
          <p:cNvSpPr>
            <a:spLocks/>
          </p:cNvSpPr>
          <p:nvPr/>
        </p:nvSpPr>
        <p:spPr>
          <a:xfrm>
            <a:off x="8327578" y="3032897"/>
            <a:ext cx="3183192" cy="1146468"/>
          </a:xfrm>
          <a:prstGeom prst="rect">
            <a:avLst/>
          </a:prstGeom>
          <a:noFill/>
          <a:ln/>
        </p:spPr>
        <p:txBody>
          <a:bodyPr wrap="square" lIns="0" tIns="0" rIns="0" bIns="0" rtlCol="0" anchor="t">
            <a:spAutoFit/>
          </a:bodyPr>
          <a:lstStyle/>
          <a:p>
            <a:pPr marL="0" indent="0">
              <a:spcAft>
                <a:spcPts val="300"/>
              </a:spcAft>
              <a:buNone/>
            </a:pPr>
            <a:r>
              <a:rPr lang="en-US" sz="1200" kern="0">
                <a:latin typeface="Segoe Sans Display Semibold" pitchFamily="2" charset="0"/>
                <a:ea typeface="Segoe UI" pitchFamily="34" charset="-122"/>
                <a:cs typeface="Segoe Sans Display Semibold" pitchFamily="2" charset="0"/>
              </a:rPr>
              <a:t>What you do</a:t>
            </a:r>
          </a:p>
          <a:p>
            <a:pPr marL="0" indent="0">
              <a:buNone/>
            </a:pPr>
            <a:r>
              <a:rPr lang="en-US" sz="1200" kern="0">
                <a:latin typeface="+mj-lt"/>
                <a:ea typeface="Segoe UI" pitchFamily="34" charset="-122"/>
                <a:cs typeface="Segoe UI" pitchFamily="34" charset="-120"/>
              </a:rPr>
              <a:t>Run the full cadence, and let automation and APIs carry the scale so you’re not doing it by hand. Measure value — scale the agents that earn their keep, retire the ones that don’t — and share it with leadership.</a:t>
            </a:r>
          </a:p>
        </p:txBody>
      </p:sp>
      <p:sp>
        <p:nvSpPr>
          <p:cNvPr id="199" name="Text 119">
            <a:extLst>
              <a:ext uri="{FF2B5EF4-FFF2-40B4-BE49-F238E27FC236}">
                <a16:creationId xmlns:a16="http://schemas.microsoft.com/office/drawing/2014/main" id="{318E8A8C-1812-82BF-1E32-0C21A94F26DE}"/>
              </a:ext>
            </a:extLst>
          </p:cNvPr>
          <p:cNvSpPr>
            <a:spLocks/>
          </p:cNvSpPr>
          <p:nvPr/>
        </p:nvSpPr>
        <p:spPr>
          <a:xfrm>
            <a:off x="681228" y="4518558"/>
            <a:ext cx="3183192" cy="592470"/>
          </a:xfrm>
          <a:prstGeom prst="rect">
            <a:avLst/>
          </a:prstGeom>
          <a:noFill/>
          <a:ln/>
        </p:spPr>
        <p:txBody>
          <a:bodyPr wrap="square" lIns="0" tIns="0" rIns="0" bIns="0" rtlCol="0" anchor="t">
            <a:spAutoFit/>
          </a:bodyPr>
          <a:lstStyle/>
          <a:p>
            <a:pPr marL="0" indent="0">
              <a:spcAft>
                <a:spcPts val="300"/>
              </a:spcAft>
              <a:buNone/>
            </a:pPr>
            <a:r>
              <a:rPr lang="en-US" sz="1200" kern="0">
                <a:latin typeface="Segoe Sans Display Semibold" pitchFamily="2" charset="0"/>
                <a:ea typeface="Segoe UI" pitchFamily="34" charset="-122"/>
                <a:cs typeface="Segoe Sans Display Semibold" pitchFamily="2" charset="0"/>
              </a:rPr>
              <a:t>What “Good“ looks like</a:t>
            </a:r>
          </a:p>
          <a:p>
            <a:pPr marL="0" indent="0">
              <a:buNone/>
            </a:pPr>
            <a:r>
              <a:rPr lang="en-US" sz="1200" i="1" kern="0">
                <a:latin typeface="+mj-lt"/>
                <a:ea typeface="Segoe UI" pitchFamily="34" charset="-122"/>
                <a:cs typeface="Segoe UI" pitchFamily="34" charset="-120"/>
              </a:rPr>
              <a:t>Agent visible in one place — a complete, living inventory.</a:t>
            </a:r>
          </a:p>
        </p:txBody>
      </p:sp>
      <p:sp>
        <p:nvSpPr>
          <p:cNvPr id="202" name="Text 119">
            <a:extLst>
              <a:ext uri="{FF2B5EF4-FFF2-40B4-BE49-F238E27FC236}">
                <a16:creationId xmlns:a16="http://schemas.microsoft.com/office/drawing/2014/main" id="{46B91AF9-4CE1-2666-6CA2-10322AA7E103}"/>
              </a:ext>
            </a:extLst>
          </p:cNvPr>
          <p:cNvSpPr>
            <a:spLocks/>
          </p:cNvSpPr>
          <p:nvPr/>
        </p:nvSpPr>
        <p:spPr>
          <a:xfrm>
            <a:off x="4504404" y="4518558"/>
            <a:ext cx="3141568" cy="777136"/>
          </a:xfrm>
          <a:prstGeom prst="rect">
            <a:avLst/>
          </a:prstGeom>
          <a:noFill/>
          <a:ln/>
        </p:spPr>
        <p:txBody>
          <a:bodyPr wrap="square" lIns="0" tIns="0" rIns="0" bIns="0" rtlCol="0" anchor="t">
            <a:spAutoFit/>
          </a:bodyPr>
          <a:lstStyle/>
          <a:p>
            <a:pPr marL="0" indent="0">
              <a:spcAft>
                <a:spcPts val="300"/>
              </a:spcAft>
              <a:buNone/>
            </a:pPr>
            <a:r>
              <a:rPr lang="en-US" sz="1200" kern="0">
                <a:latin typeface="Segoe Sans Display Semibold" pitchFamily="2" charset="0"/>
                <a:ea typeface="Segoe UI" pitchFamily="34" charset="-122"/>
                <a:cs typeface="Segoe Sans Display Semibold" pitchFamily="2" charset="0"/>
              </a:rPr>
              <a:t>What “Good“ looks like</a:t>
            </a:r>
          </a:p>
          <a:p>
            <a:pPr marL="0" indent="0">
              <a:buNone/>
            </a:pPr>
            <a:r>
              <a:rPr lang="en-US" sz="1200" i="1" kern="0">
                <a:latin typeface="+mj-lt"/>
                <a:ea typeface="Segoe UI" pitchFamily="34" charset="-122"/>
                <a:cs typeface="Segoe UI" pitchFamily="34" charset="-120"/>
              </a:rPr>
              <a:t>Agents are owned, the unmanaged queue near zero, and flagged agents routed to the right team.</a:t>
            </a:r>
          </a:p>
        </p:txBody>
      </p:sp>
      <p:sp>
        <p:nvSpPr>
          <p:cNvPr id="203" name="Text 119">
            <a:extLst>
              <a:ext uri="{FF2B5EF4-FFF2-40B4-BE49-F238E27FC236}">
                <a16:creationId xmlns:a16="http://schemas.microsoft.com/office/drawing/2014/main" id="{29CED497-7173-1C64-B301-694114847535}"/>
              </a:ext>
            </a:extLst>
          </p:cNvPr>
          <p:cNvSpPr>
            <a:spLocks/>
          </p:cNvSpPr>
          <p:nvPr/>
        </p:nvSpPr>
        <p:spPr>
          <a:xfrm>
            <a:off x="8327578" y="4518558"/>
            <a:ext cx="3183192" cy="777136"/>
          </a:xfrm>
          <a:prstGeom prst="rect">
            <a:avLst/>
          </a:prstGeom>
          <a:noFill/>
          <a:ln/>
        </p:spPr>
        <p:txBody>
          <a:bodyPr wrap="square" lIns="0" tIns="0" rIns="0" bIns="0" rtlCol="0" anchor="t">
            <a:spAutoFit/>
          </a:bodyPr>
          <a:lstStyle/>
          <a:p>
            <a:pPr marL="0" indent="0">
              <a:spcAft>
                <a:spcPts val="300"/>
              </a:spcAft>
              <a:buNone/>
            </a:pPr>
            <a:r>
              <a:rPr lang="en-US" sz="1200" kern="0">
                <a:latin typeface="Segoe Sans Display Semibold" pitchFamily="2" charset="0"/>
                <a:ea typeface="Segoe UI" pitchFamily="34" charset="-122"/>
                <a:cs typeface="Segoe Sans Display Semibold" pitchFamily="2" charset="0"/>
              </a:rPr>
              <a:t>What “Good“ looks like</a:t>
            </a:r>
          </a:p>
          <a:p>
            <a:pPr marL="0" indent="0">
              <a:buNone/>
            </a:pPr>
            <a:r>
              <a:rPr lang="en-US" sz="1200" i="1" kern="0">
                <a:latin typeface="+mj-lt"/>
                <a:ea typeface="Segoe UI" pitchFamily="34" charset="-122"/>
                <a:cs typeface="Segoe UI" pitchFamily="34" charset="-120"/>
              </a:rPr>
              <a:t>Observability runs as ongoing program. You act on trends instead of chasing them, and leaders can see the impact.</a:t>
            </a:r>
          </a:p>
        </p:txBody>
      </p:sp>
      <p:cxnSp>
        <p:nvCxnSpPr>
          <p:cNvPr id="204" name="Straight Connector 203">
            <a:extLst>
              <a:ext uri="{FF2B5EF4-FFF2-40B4-BE49-F238E27FC236}">
                <a16:creationId xmlns:a16="http://schemas.microsoft.com/office/drawing/2014/main" id="{3788CD33-9807-BEAF-5013-55F881723C39}"/>
              </a:ext>
            </a:extLst>
          </p:cNvPr>
          <p:cNvCxnSpPr>
            <a:cxnSpLocks/>
          </p:cNvCxnSpPr>
          <p:nvPr/>
        </p:nvCxnSpPr>
        <p:spPr>
          <a:xfrm>
            <a:off x="681228" y="4348961"/>
            <a:ext cx="3183192" cy="0"/>
          </a:xfrm>
          <a:prstGeom prst="line">
            <a:avLst/>
          </a:prstGeom>
          <a:solidFill>
            <a:schemeClr val="bg1">
              <a:alpha val="96000"/>
            </a:schemeClr>
          </a:solidFill>
          <a:ln w="3175">
            <a:solidFill>
              <a:schemeClr val="tx1"/>
            </a:solid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AAC02E2B-BA08-996E-9C38-6305E017B9B9}"/>
              </a:ext>
            </a:extLst>
          </p:cNvPr>
          <p:cNvCxnSpPr>
            <a:cxnSpLocks/>
          </p:cNvCxnSpPr>
          <p:nvPr/>
        </p:nvCxnSpPr>
        <p:spPr>
          <a:xfrm>
            <a:off x="4504404" y="4348961"/>
            <a:ext cx="3183192" cy="0"/>
          </a:xfrm>
          <a:prstGeom prst="line">
            <a:avLst/>
          </a:prstGeom>
          <a:solidFill>
            <a:schemeClr val="bg1">
              <a:alpha val="96000"/>
            </a:schemeClr>
          </a:solidFill>
          <a:ln w="3175">
            <a:solidFill>
              <a:schemeClr val="tx1"/>
            </a:solid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984FC18E-5E63-71C1-C9F6-C88789EDFAD4}"/>
              </a:ext>
            </a:extLst>
          </p:cNvPr>
          <p:cNvCxnSpPr>
            <a:cxnSpLocks/>
          </p:cNvCxnSpPr>
          <p:nvPr/>
        </p:nvCxnSpPr>
        <p:spPr>
          <a:xfrm>
            <a:off x="8327578" y="4348961"/>
            <a:ext cx="3183192" cy="0"/>
          </a:xfrm>
          <a:prstGeom prst="line">
            <a:avLst/>
          </a:prstGeom>
          <a:solidFill>
            <a:schemeClr val="bg1">
              <a:alpha val="96000"/>
            </a:schemeClr>
          </a:solidFill>
          <a:ln w="3175">
            <a:solidFill>
              <a:schemeClr val="tx1"/>
            </a:solid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7235317"/>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131" name="Title 130">
            <a:extLst>
              <a:ext uri="{FF2B5EF4-FFF2-40B4-BE49-F238E27FC236}">
                <a16:creationId xmlns:a16="http://schemas.microsoft.com/office/drawing/2014/main" id="{635BA943-0DE4-934D-3A16-FE621002CABD}"/>
              </a:ext>
            </a:extLst>
          </p:cNvPr>
          <p:cNvSpPr>
            <a:spLocks noGrp="1"/>
          </p:cNvSpPr>
          <p:nvPr>
            <p:ph type="title"/>
          </p:nvPr>
        </p:nvSpPr>
        <p:spPr>
          <a:xfrm>
            <a:off x="588263" y="457200"/>
            <a:ext cx="11018520" cy="492443"/>
          </a:xfrm>
        </p:spPr>
        <p:txBody>
          <a:bodyPr/>
          <a:lstStyle/>
          <a:p>
            <a:r>
              <a:rPr lang="en-US"/>
              <a:t>The everyday workflows — and where to learn more.</a:t>
            </a:r>
          </a:p>
        </p:txBody>
      </p:sp>
      <p:sp>
        <p:nvSpPr>
          <p:cNvPr id="132" name="Text Placeholder 131">
            <a:extLst>
              <a:ext uri="{FF2B5EF4-FFF2-40B4-BE49-F238E27FC236}">
                <a16:creationId xmlns:a16="http://schemas.microsoft.com/office/drawing/2014/main" id="{104D2EDA-C405-3EE6-EBDF-1D6EF825A9BB}"/>
              </a:ext>
            </a:extLst>
          </p:cNvPr>
          <p:cNvSpPr>
            <a:spLocks noGrp="1"/>
          </p:cNvSpPr>
          <p:nvPr>
            <p:ph type="body" sz="quarter" idx="11"/>
          </p:nvPr>
        </p:nvSpPr>
        <p:spPr>
          <a:xfrm>
            <a:off x="584200" y="292100"/>
            <a:ext cx="11018520" cy="153888"/>
          </a:xfrm>
        </p:spPr>
        <p:txBody>
          <a:bodyPr/>
          <a:lstStyle/>
          <a:p>
            <a:r>
              <a:rPr lang="en-US"/>
              <a:t>PART 6 · MAKING AGENT OBSERVABILITY OPERATIONAL</a:t>
            </a:r>
          </a:p>
        </p:txBody>
      </p:sp>
      <p:sp>
        <p:nvSpPr>
          <p:cNvPr id="138" name="Rectangle 137">
            <a:extLst>
              <a:ext uri="{FF2B5EF4-FFF2-40B4-BE49-F238E27FC236}">
                <a16:creationId xmlns:a16="http://schemas.microsoft.com/office/drawing/2014/main" id="{43331E7B-0F29-B969-22C9-645FA54AEE33}"/>
              </a:ext>
            </a:extLst>
          </p:cNvPr>
          <p:cNvSpPr>
            <a:spLocks/>
          </p:cNvSpPr>
          <p:nvPr/>
        </p:nvSpPr>
        <p:spPr bwMode="auto">
          <a:xfrm>
            <a:off x="566928" y="1138492"/>
            <a:ext cx="11036110" cy="49244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lang="en-US" sz="1600" i="1">
                <a:solidFill>
                  <a:schemeClr val="tx1"/>
                </a:solidFill>
                <a:latin typeface="+mj-lt"/>
              </a:rPr>
              <a:t>Examples of high-level operating tasks that keep the program running. </a:t>
            </a:r>
            <a:r>
              <a:rPr lang="en-US" sz="1600" i="1">
                <a:solidFill>
                  <a:schemeClr val="tx1"/>
                </a:solidFill>
              </a:rPr>
              <a:t>Each one belongs to a phase of the agent observability process — the color shows which — and the trigger is the signal that starts it.</a:t>
            </a:r>
          </a:p>
        </p:txBody>
      </p:sp>
      <p:sp>
        <p:nvSpPr>
          <p:cNvPr id="143" name="TextBox 142">
            <a:extLst>
              <a:ext uri="{FF2B5EF4-FFF2-40B4-BE49-F238E27FC236}">
                <a16:creationId xmlns:a16="http://schemas.microsoft.com/office/drawing/2014/main" id="{BEC2A943-27EB-2844-ABD0-29B5A4C69A5C}"/>
              </a:ext>
            </a:extLst>
          </p:cNvPr>
          <p:cNvSpPr txBox="1"/>
          <p:nvPr/>
        </p:nvSpPr>
        <p:spPr>
          <a:xfrm>
            <a:off x="588262" y="6407446"/>
            <a:ext cx="5774437" cy="123111"/>
          </a:xfrm>
          <a:prstGeom prst="rect">
            <a:avLst/>
          </a:prstGeom>
          <a:noFill/>
        </p:spPr>
        <p:txBody>
          <a:bodyPr wrap="square" lIns="0" tIns="0" rIns="0" bIns="0" rtlCol="0" anchor="b">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800" b="0" u="none" strike="noStrike" kern="1200" cap="none" normalizeH="0" baseline="0" noProof="0">
                <a:ln>
                  <a:noFill/>
                </a:ln>
                <a:solidFill>
                  <a:schemeClr val="tx2"/>
                </a:solidFill>
                <a:effectLst/>
                <a:uLnTx/>
                <a:uFillTx/>
                <a:ea typeface="+mn-ea"/>
                <a:cs typeface="Segoe UI Light"/>
              </a:rPr>
              <a:t>Microsoft · Part 6 · Making Agent observability operational</a:t>
            </a:r>
          </a:p>
        </p:txBody>
      </p:sp>
      <p:sp>
        <p:nvSpPr>
          <p:cNvPr id="145" name="Text 159">
            <a:extLst>
              <a:ext uri="{FF2B5EF4-FFF2-40B4-BE49-F238E27FC236}">
                <a16:creationId xmlns:a16="http://schemas.microsoft.com/office/drawing/2014/main" id="{0DE3BBD6-2EE9-B4DC-FE54-54DA36C757C8}"/>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Everyday Workflows</a:t>
            </a:r>
          </a:p>
        </p:txBody>
      </p:sp>
      <p:sp>
        <p:nvSpPr>
          <p:cNvPr id="181" name="Rectangle: Rounded Corners 9">
            <a:extLst>
              <a:ext uri="{FF2B5EF4-FFF2-40B4-BE49-F238E27FC236}">
                <a16:creationId xmlns:a16="http://schemas.microsoft.com/office/drawing/2014/main" id="{1308D1F9-C89A-D2CF-556B-DD0227B48F37}"/>
              </a:ext>
            </a:extLst>
          </p:cNvPr>
          <p:cNvSpPr>
            <a:spLocks/>
          </p:cNvSpPr>
          <p:nvPr/>
        </p:nvSpPr>
        <p:spPr>
          <a:xfrm flipH="1">
            <a:off x="566927" y="2054861"/>
            <a:ext cx="2656157" cy="1741169"/>
          </a:xfrm>
          <a:prstGeom prst="round2SameRect">
            <a:avLst>
              <a:gd name="adj1" fmla="val 3668"/>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91" name="Text 82">
            <a:extLst>
              <a:ext uri="{FF2B5EF4-FFF2-40B4-BE49-F238E27FC236}">
                <a16:creationId xmlns:a16="http://schemas.microsoft.com/office/drawing/2014/main" id="{EA986E41-5619-B638-7E25-D58ED5616CD1}"/>
              </a:ext>
            </a:extLst>
          </p:cNvPr>
          <p:cNvSpPr/>
          <p:nvPr/>
        </p:nvSpPr>
        <p:spPr>
          <a:xfrm>
            <a:off x="653113" y="2176019"/>
            <a:ext cx="347472" cy="347472"/>
          </a:xfrm>
          <a:prstGeom prst="ellipse">
            <a:avLst/>
          </a:prstGeom>
          <a:solidFill>
            <a:schemeClr val="bg1"/>
          </a:solidFill>
          <a:ln w="3175">
            <a:solidFill>
              <a:schemeClr val="accent1"/>
            </a:solidFill>
          </a:ln>
        </p:spPr>
        <p:txBody>
          <a:bodyPr wrap="none" lIns="0" tIns="0" rIns="0" bIns="0" rtlCol="0" anchor="ctr"/>
          <a:lstStyle/>
          <a:p>
            <a:pPr marL="0" indent="0" algn="ctr">
              <a:buNone/>
            </a:pPr>
            <a:r>
              <a:rPr lang="en-US" sz="1400">
                <a:solidFill>
                  <a:schemeClr val="accent1"/>
                </a:solidFill>
                <a:latin typeface="Segoe Sans Display Semibold" pitchFamily="2" charset="0"/>
                <a:ea typeface="Segoe UI" pitchFamily="34" charset="-122"/>
                <a:cs typeface="Segoe Sans Display Semibold" pitchFamily="2" charset="0"/>
              </a:rPr>
              <a:t>01</a:t>
            </a:r>
            <a:endParaRPr lang="en-US" sz="1400">
              <a:solidFill>
                <a:schemeClr val="accent1"/>
              </a:solidFill>
              <a:latin typeface="Segoe Sans Display Semibold" pitchFamily="2" charset="0"/>
              <a:cs typeface="Segoe Sans Display Semibold" pitchFamily="2" charset="0"/>
            </a:endParaRPr>
          </a:p>
        </p:txBody>
      </p:sp>
      <p:sp>
        <p:nvSpPr>
          <p:cNvPr id="192" name="Text 83">
            <a:extLst>
              <a:ext uri="{FF2B5EF4-FFF2-40B4-BE49-F238E27FC236}">
                <a16:creationId xmlns:a16="http://schemas.microsoft.com/office/drawing/2014/main" id="{78EC3E33-12DC-8EED-ED00-8081CBD42B99}"/>
              </a:ext>
            </a:extLst>
          </p:cNvPr>
          <p:cNvSpPr>
            <a:spLocks/>
          </p:cNvSpPr>
          <p:nvPr/>
        </p:nvSpPr>
        <p:spPr>
          <a:xfrm>
            <a:off x="653113" y="2587499"/>
            <a:ext cx="2483788" cy="215444"/>
          </a:xfrm>
          <a:prstGeom prst="rect">
            <a:avLst/>
          </a:prstGeom>
          <a:noFill/>
          <a:ln/>
        </p:spPr>
        <p:txBody>
          <a:bodyPr wrap="square" lIns="0" tIns="0" rIns="0" bIns="0" rtlCol="0" anchor="ctr">
            <a:spAutoFit/>
          </a:bodyPr>
          <a:lstStyle/>
          <a:p>
            <a:pPr marL="0" indent="0">
              <a:buNone/>
            </a:pPr>
            <a:r>
              <a:rPr lang="en-US" sz="1400">
                <a:solidFill>
                  <a:schemeClr val="accent1"/>
                </a:solidFill>
                <a:latin typeface="Segoe Sans Display Semibold" pitchFamily="2" charset="0"/>
                <a:ea typeface="Segoe UI" pitchFamily="34" charset="-122"/>
                <a:cs typeface="Segoe Sans Display Semibold" pitchFamily="2" charset="0"/>
              </a:rPr>
              <a:t>Discover — find new agents</a:t>
            </a:r>
            <a:endParaRPr lang="en-US" sz="1400">
              <a:solidFill>
                <a:schemeClr val="accent1"/>
              </a:solidFill>
              <a:latin typeface="Segoe Sans Display Semibold" pitchFamily="2" charset="0"/>
              <a:cs typeface="Segoe Sans Display Semibold" pitchFamily="2" charset="0"/>
            </a:endParaRPr>
          </a:p>
        </p:txBody>
      </p:sp>
      <p:sp>
        <p:nvSpPr>
          <p:cNvPr id="193" name="Text 84">
            <a:extLst>
              <a:ext uri="{FF2B5EF4-FFF2-40B4-BE49-F238E27FC236}">
                <a16:creationId xmlns:a16="http://schemas.microsoft.com/office/drawing/2014/main" id="{12AE99DE-7AE5-4B54-7C70-B3E4F6581245}"/>
              </a:ext>
            </a:extLst>
          </p:cNvPr>
          <p:cNvSpPr>
            <a:spLocks/>
          </p:cNvSpPr>
          <p:nvPr/>
        </p:nvSpPr>
        <p:spPr>
          <a:xfrm>
            <a:off x="653113" y="2859405"/>
            <a:ext cx="2483788" cy="420624"/>
          </a:xfrm>
          <a:prstGeom prst="rect">
            <a:avLst/>
          </a:prstGeom>
          <a:noFill/>
          <a:ln/>
        </p:spPr>
        <p:txBody>
          <a:bodyPr wrap="square" lIns="0" tIns="0" rIns="0" bIns="0" rtlCol="0" anchor="t"/>
          <a:lstStyle/>
          <a:p>
            <a:pPr marL="0" indent="0">
              <a:buNone/>
            </a:pPr>
            <a:r>
              <a:rPr lang="en-US" sz="1200">
                <a:ea typeface="Segoe UI" pitchFamily="34" charset="-122"/>
                <a:cs typeface="Segoe UI" pitchFamily="34" charset="-120"/>
              </a:rPr>
              <a:t>Scan every platform so new agents register.</a:t>
            </a:r>
            <a:endParaRPr lang="en-US" sz="1200"/>
          </a:p>
        </p:txBody>
      </p:sp>
      <p:sp>
        <p:nvSpPr>
          <p:cNvPr id="194" name="Text 85">
            <a:extLst>
              <a:ext uri="{FF2B5EF4-FFF2-40B4-BE49-F238E27FC236}">
                <a16:creationId xmlns:a16="http://schemas.microsoft.com/office/drawing/2014/main" id="{4D4E5E62-EE0D-7EF4-0FB3-02C71356E1A3}"/>
              </a:ext>
            </a:extLst>
          </p:cNvPr>
          <p:cNvSpPr>
            <a:spLocks/>
          </p:cNvSpPr>
          <p:nvPr/>
        </p:nvSpPr>
        <p:spPr>
          <a:xfrm>
            <a:off x="653113" y="3343064"/>
            <a:ext cx="2483788" cy="323165"/>
          </a:xfrm>
          <a:prstGeom prst="rect">
            <a:avLst/>
          </a:prstGeom>
          <a:noFill/>
          <a:ln/>
        </p:spPr>
        <p:txBody>
          <a:bodyPr wrap="square" lIns="0" tIns="0" rIns="0" bIns="0" rtlCol="0" anchor="t">
            <a:spAutoFit/>
          </a:bodyPr>
          <a:lstStyle/>
          <a:p>
            <a:r>
              <a:rPr lang="en-US" sz="1050" kern="0">
                <a:latin typeface="Segoe Sans Display Semibold" pitchFamily="2" charset="0"/>
                <a:ea typeface="Segoe UI" pitchFamily="34" charset="-122"/>
                <a:cs typeface="Segoe Sans Display Semibold" pitchFamily="2" charset="0"/>
              </a:rPr>
              <a:t>Triggered by </a:t>
            </a:r>
            <a:r>
              <a:rPr lang="en-US" sz="1050" i="1">
                <a:ea typeface="Segoe UI" pitchFamily="34" charset="-122"/>
                <a:cs typeface="Segoe UI"/>
              </a:rPr>
              <a:t>The scheduled import (daily or weekly), or a new platform connected</a:t>
            </a:r>
            <a:endParaRPr lang="en-US" sz="1050">
              <a:ea typeface="Calibri"/>
              <a:cs typeface="Calibri"/>
            </a:endParaRPr>
          </a:p>
        </p:txBody>
      </p:sp>
      <p:cxnSp>
        <p:nvCxnSpPr>
          <p:cNvPr id="197" name="Straight Connector 196">
            <a:extLst>
              <a:ext uri="{FF2B5EF4-FFF2-40B4-BE49-F238E27FC236}">
                <a16:creationId xmlns:a16="http://schemas.microsoft.com/office/drawing/2014/main" id="{25DBAC86-2691-F4DF-C9C4-D904C2FFC905}"/>
              </a:ext>
            </a:extLst>
          </p:cNvPr>
          <p:cNvCxnSpPr>
            <a:cxnSpLocks/>
          </p:cNvCxnSpPr>
          <p:nvPr/>
        </p:nvCxnSpPr>
        <p:spPr>
          <a:xfrm>
            <a:off x="653113" y="3278351"/>
            <a:ext cx="2483788" cy="0"/>
          </a:xfrm>
          <a:prstGeom prst="line">
            <a:avLst/>
          </a:prstGeom>
          <a:solidFill>
            <a:schemeClr val="bg1">
              <a:alpha val="96000"/>
            </a:schemeClr>
          </a:solidFill>
          <a:ln w="3175">
            <a:solidFill>
              <a:schemeClr val="tx1"/>
            </a:solid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cxnSp>
      <p:sp>
        <p:nvSpPr>
          <p:cNvPr id="200" name="Rectangle: Rounded Corners 9">
            <a:extLst>
              <a:ext uri="{FF2B5EF4-FFF2-40B4-BE49-F238E27FC236}">
                <a16:creationId xmlns:a16="http://schemas.microsoft.com/office/drawing/2014/main" id="{9979BA8E-C01B-4055-2430-11513B70119D}"/>
              </a:ext>
            </a:extLst>
          </p:cNvPr>
          <p:cNvSpPr>
            <a:spLocks/>
          </p:cNvSpPr>
          <p:nvPr/>
        </p:nvSpPr>
        <p:spPr>
          <a:xfrm flipH="1">
            <a:off x="3360244" y="2054861"/>
            <a:ext cx="2656157" cy="1741169"/>
          </a:xfrm>
          <a:prstGeom prst="round2SameRect">
            <a:avLst>
              <a:gd name="adj1" fmla="val 3668"/>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201" name="Text 82">
            <a:extLst>
              <a:ext uri="{FF2B5EF4-FFF2-40B4-BE49-F238E27FC236}">
                <a16:creationId xmlns:a16="http://schemas.microsoft.com/office/drawing/2014/main" id="{4D56B754-4E4D-FA64-59D8-08975F2F75D9}"/>
              </a:ext>
            </a:extLst>
          </p:cNvPr>
          <p:cNvSpPr/>
          <p:nvPr/>
        </p:nvSpPr>
        <p:spPr>
          <a:xfrm>
            <a:off x="3409950" y="2176019"/>
            <a:ext cx="347472" cy="347472"/>
          </a:xfrm>
          <a:prstGeom prst="ellipse">
            <a:avLst/>
          </a:prstGeom>
          <a:solidFill>
            <a:schemeClr val="bg1"/>
          </a:solidFill>
          <a:ln w="3175">
            <a:solidFill>
              <a:schemeClr val="accent2"/>
            </a:solidFill>
          </a:ln>
        </p:spPr>
        <p:txBody>
          <a:bodyPr wrap="none" lIns="0" tIns="0" rIns="0" bIns="0" rtlCol="0" anchor="ctr"/>
          <a:lstStyle/>
          <a:p>
            <a:pPr marL="0" indent="0" algn="ctr">
              <a:buNone/>
            </a:pPr>
            <a:r>
              <a:rPr lang="en-US" sz="1400">
                <a:solidFill>
                  <a:schemeClr val="accent2">
                    <a:lumMod val="75000"/>
                  </a:schemeClr>
                </a:solidFill>
                <a:latin typeface="Segoe Sans Display Semibold" pitchFamily="2" charset="0"/>
                <a:ea typeface="Segoe UI" pitchFamily="34" charset="-122"/>
                <a:cs typeface="Segoe Sans Display Semibold" pitchFamily="2" charset="0"/>
              </a:rPr>
              <a:t>02</a:t>
            </a:r>
            <a:endParaRPr lang="en-US" sz="1400">
              <a:solidFill>
                <a:schemeClr val="accent2">
                  <a:lumMod val="75000"/>
                </a:schemeClr>
              </a:solidFill>
              <a:latin typeface="Segoe Sans Display Semibold" pitchFamily="2" charset="0"/>
              <a:cs typeface="Segoe Sans Display Semibold" pitchFamily="2" charset="0"/>
            </a:endParaRPr>
          </a:p>
        </p:txBody>
      </p:sp>
      <p:sp>
        <p:nvSpPr>
          <p:cNvPr id="202" name="Text 83">
            <a:extLst>
              <a:ext uri="{FF2B5EF4-FFF2-40B4-BE49-F238E27FC236}">
                <a16:creationId xmlns:a16="http://schemas.microsoft.com/office/drawing/2014/main" id="{AEA94BD2-648B-1460-5848-93BAAF789006}"/>
              </a:ext>
            </a:extLst>
          </p:cNvPr>
          <p:cNvSpPr>
            <a:spLocks/>
          </p:cNvSpPr>
          <p:nvPr/>
        </p:nvSpPr>
        <p:spPr>
          <a:xfrm>
            <a:off x="3409950" y="2587499"/>
            <a:ext cx="2520268" cy="215444"/>
          </a:xfrm>
          <a:prstGeom prst="rect">
            <a:avLst/>
          </a:prstGeom>
          <a:noFill/>
          <a:ln/>
        </p:spPr>
        <p:txBody>
          <a:bodyPr wrap="square" lIns="0" tIns="0" rIns="0" bIns="0" rtlCol="0" anchor="ctr">
            <a:spAutoFit/>
          </a:bodyPr>
          <a:lstStyle/>
          <a:p>
            <a:pPr marL="0" indent="0">
              <a:buNone/>
            </a:pPr>
            <a:r>
              <a:rPr lang="en-US" sz="1400">
                <a:solidFill>
                  <a:schemeClr val="accent2">
                    <a:lumMod val="75000"/>
                  </a:schemeClr>
                </a:solidFill>
                <a:latin typeface="Segoe Sans Display Semibold" pitchFamily="2" charset="0"/>
                <a:ea typeface="Segoe UI" pitchFamily="34" charset="-122"/>
                <a:cs typeface="Segoe Sans Display Semibold" pitchFamily="2" charset="0"/>
              </a:rPr>
              <a:t>Evaluate unmanaged agents</a:t>
            </a:r>
          </a:p>
        </p:txBody>
      </p:sp>
      <p:sp>
        <p:nvSpPr>
          <p:cNvPr id="203" name="Text 84">
            <a:extLst>
              <a:ext uri="{FF2B5EF4-FFF2-40B4-BE49-F238E27FC236}">
                <a16:creationId xmlns:a16="http://schemas.microsoft.com/office/drawing/2014/main" id="{2630A2A5-FD66-F379-3A42-31AC9666F894}"/>
              </a:ext>
            </a:extLst>
          </p:cNvPr>
          <p:cNvSpPr>
            <a:spLocks/>
          </p:cNvSpPr>
          <p:nvPr/>
        </p:nvSpPr>
        <p:spPr>
          <a:xfrm>
            <a:off x="3414713" y="2859405"/>
            <a:ext cx="2547222" cy="420624"/>
          </a:xfrm>
          <a:prstGeom prst="rect">
            <a:avLst/>
          </a:prstGeom>
          <a:noFill/>
          <a:ln/>
        </p:spPr>
        <p:txBody>
          <a:bodyPr wrap="square" lIns="0" tIns="0" rIns="0" bIns="0" rtlCol="0" anchor="t"/>
          <a:lstStyle/>
          <a:p>
            <a:pPr marL="0" indent="0">
              <a:buNone/>
            </a:pPr>
            <a:r>
              <a:rPr lang="en-US" sz="1150">
                <a:ea typeface="Segoe UI" pitchFamily="34" charset="-122"/>
                <a:cs typeface="Segoe UI" pitchFamily="34" charset="-120"/>
              </a:rPr>
              <a:t>Assess its purpose and data reach; determine what actions need to be taken.</a:t>
            </a:r>
          </a:p>
        </p:txBody>
      </p:sp>
      <p:sp>
        <p:nvSpPr>
          <p:cNvPr id="204" name="Text 85">
            <a:extLst>
              <a:ext uri="{FF2B5EF4-FFF2-40B4-BE49-F238E27FC236}">
                <a16:creationId xmlns:a16="http://schemas.microsoft.com/office/drawing/2014/main" id="{7328F282-D270-6399-6E47-11CA6EAA325E}"/>
              </a:ext>
            </a:extLst>
          </p:cNvPr>
          <p:cNvSpPr>
            <a:spLocks/>
          </p:cNvSpPr>
          <p:nvPr/>
        </p:nvSpPr>
        <p:spPr>
          <a:xfrm>
            <a:off x="3409950" y="3343064"/>
            <a:ext cx="2483788" cy="323165"/>
          </a:xfrm>
          <a:prstGeom prst="rect">
            <a:avLst/>
          </a:prstGeom>
          <a:noFill/>
          <a:ln/>
        </p:spPr>
        <p:txBody>
          <a:bodyPr wrap="square" lIns="0" tIns="0" rIns="0" bIns="0" rtlCol="0" anchor="t">
            <a:spAutoFit/>
          </a:bodyPr>
          <a:lstStyle/>
          <a:p>
            <a:r>
              <a:rPr lang="en-US" sz="1050" kern="0">
                <a:latin typeface="Segoe Sans Display Semibold" pitchFamily="2" charset="0"/>
                <a:ea typeface="Segoe UI" pitchFamily="34" charset="-122"/>
                <a:cs typeface="Segoe Sans Display Semibold" pitchFamily="2" charset="0"/>
              </a:rPr>
              <a:t>Triggered by </a:t>
            </a:r>
            <a:r>
              <a:rPr lang="en-US" sz="1050" i="1">
                <a:cs typeface="Segoe UI"/>
              </a:rPr>
              <a:t>A newly discovered or registered agent</a:t>
            </a:r>
          </a:p>
        </p:txBody>
      </p:sp>
      <p:cxnSp>
        <p:nvCxnSpPr>
          <p:cNvPr id="205" name="Straight Connector 204">
            <a:extLst>
              <a:ext uri="{FF2B5EF4-FFF2-40B4-BE49-F238E27FC236}">
                <a16:creationId xmlns:a16="http://schemas.microsoft.com/office/drawing/2014/main" id="{9AB968D2-3086-2CC5-8B2A-2E9A125AC6C4}"/>
              </a:ext>
            </a:extLst>
          </p:cNvPr>
          <p:cNvCxnSpPr>
            <a:cxnSpLocks/>
          </p:cNvCxnSpPr>
          <p:nvPr/>
        </p:nvCxnSpPr>
        <p:spPr>
          <a:xfrm>
            <a:off x="3409950" y="3278351"/>
            <a:ext cx="2483788" cy="0"/>
          </a:xfrm>
          <a:prstGeom prst="line">
            <a:avLst/>
          </a:prstGeom>
          <a:solidFill>
            <a:schemeClr val="bg1">
              <a:alpha val="96000"/>
            </a:schemeClr>
          </a:solidFill>
          <a:ln w="3175">
            <a:solidFill>
              <a:schemeClr val="tx1"/>
            </a:solid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cxnSp>
      <p:sp>
        <p:nvSpPr>
          <p:cNvPr id="207" name="Rectangle: Rounded Corners 9">
            <a:extLst>
              <a:ext uri="{FF2B5EF4-FFF2-40B4-BE49-F238E27FC236}">
                <a16:creationId xmlns:a16="http://schemas.microsoft.com/office/drawing/2014/main" id="{6846DB61-03F9-C9B9-1668-49450DACDB4F}"/>
              </a:ext>
            </a:extLst>
          </p:cNvPr>
          <p:cNvSpPr>
            <a:spLocks/>
          </p:cNvSpPr>
          <p:nvPr/>
        </p:nvSpPr>
        <p:spPr>
          <a:xfrm flipH="1">
            <a:off x="6153561" y="2054861"/>
            <a:ext cx="2656157" cy="1741169"/>
          </a:xfrm>
          <a:prstGeom prst="round2SameRect">
            <a:avLst>
              <a:gd name="adj1" fmla="val 3668"/>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208" name="Text 82">
            <a:extLst>
              <a:ext uri="{FF2B5EF4-FFF2-40B4-BE49-F238E27FC236}">
                <a16:creationId xmlns:a16="http://schemas.microsoft.com/office/drawing/2014/main" id="{AB75FA31-7C65-7F0B-F17F-88DD3BC7AC97}"/>
              </a:ext>
            </a:extLst>
          </p:cNvPr>
          <p:cNvSpPr/>
          <p:nvPr/>
        </p:nvSpPr>
        <p:spPr>
          <a:xfrm>
            <a:off x="6239747" y="2176019"/>
            <a:ext cx="347472" cy="347472"/>
          </a:xfrm>
          <a:prstGeom prst="ellipse">
            <a:avLst/>
          </a:prstGeom>
          <a:solidFill>
            <a:schemeClr val="bg1"/>
          </a:solidFill>
          <a:ln w="3175">
            <a:solidFill>
              <a:schemeClr val="accent2"/>
            </a:solidFill>
          </a:ln>
        </p:spPr>
        <p:txBody>
          <a:bodyPr wrap="none" lIns="0" tIns="0" rIns="0" bIns="0" rtlCol="0" anchor="ctr"/>
          <a:lstStyle/>
          <a:p>
            <a:pPr marL="0" indent="0" algn="ctr">
              <a:buNone/>
            </a:pPr>
            <a:r>
              <a:rPr lang="en-US" sz="1400">
                <a:solidFill>
                  <a:schemeClr val="accent2">
                    <a:lumMod val="75000"/>
                  </a:schemeClr>
                </a:solidFill>
                <a:latin typeface="Segoe Sans Display Semibold" pitchFamily="2" charset="0"/>
                <a:ea typeface="Segoe UI" pitchFamily="34" charset="-122"/>
                <a:cs typeface="Segoe Sans Display Semibold" pitchFamily="2" charset="0"/>
              </a:rPr>
              <a:t>03</a:t>
            </a:r>
            <a:endParaRPr lang="en-US" sz="1400">
              <a:solidFill>
                <a:schemeClr val="accent2">
                  <a:lumMod val="75000"/>
                </a:schemeClr>
              </a:solidFill>
              <a:latin typeface="Segoe Sans Display Semibold" pitchFamily="2" charset="0"/>
              <a:cs typeface="Segoe Sans Display Semibold" pitchFamily="2" charset="0"/>
            </a:endParaRPr>
          </a:p>
        </p:txBody>
      </p:sp>
      <p:sp>
        <p:nvSpPr>
          <p:cNvPr id="209" name="Text 83">
            <a:extLst>
              <a:ext uri="{FF2B5EF4-FFF2-40B4-BE49-F238E27FC236}">
                <a16:creationId xmlns:a16="http://schemas.microsoft.com/office/drawing/2014/main" id="{90399804-2CD3-AD29-50BD-706B4E68879D}"/>
              </a:ext>
            </a:extLst>
          </p:cNvPr>
          <p:cNvSpPr>
            <a:spLocks/>
          </p:cNvSpPr>
          <p:nvPr/>
        </p:nvSpPr>
        <p:spPr>
          <a:xfrm>
            <a:off x="6239747" y="2587499"/>
            <a:ext cx="2483788" cy="215444"/>
          </a:xfrm>
          <a:prstGeom prst="rect">
            <a:avLst/>
          </a:prstGeom>
          <a:noFill/>
          <a:ln/>
        </p:spPr>
        <p:txBody>
          <a:bodyPr wrap="square" lIns="0" tIns="0" rIns="0" bIns="0" rtlCol="0" anchor="ctr">
            <a:spAutoFit/>
          </a:bodyPr>
          <a:lstStyle/>
          <a:p>
            <a:pPr marL="0" indent="0">
              <a:buNone/>
            </a:pPr>
            <a:r>
              <a:rPr lang="en-US" sz="1400">
                <a:solidFill>
                  <a:schemeClr val="accent2">
                    <a:lumMod val="75000"/>
                  </a:schemeClr>
                </a:solidFill>
                <a:latin typeface="Segoe Sans Display Semibold" pitchFamily="2" charset="0"/>
                <a:ea typeface="Segoe UI" pitchFamily="34" charset="-122"/>
                <a:cs typeface="Segoe Sans Display Semibold" pitchFamily="2" charset="0"/>
              </a:rPr>
              <a:t>Evaluate ownerless agents</a:t>
            </a:r>
          </a:p>
        </p:txBody>
      </p:sp>
      <p:sp>
        <p:nvSpPr>
          <p:cNvPr id="210" name="Text 84">
            <a:extLst>
              <a:ext uri="{FF2B5EF4-FFF2-40B4-BE49-F238E27FC236}">
                <a16:creationId xmlns:a16="http://schemas.microsoft.com/office/drawing/2014/main" id="{5C4F622E-9D2C-8317-5210-0A63F3D18595}"/>
              </a:ext>
            </a:extLst>
          </p:cNvPr>
          <p:cNvSpPr>
            <a:spLocks/>
          </p:cNvSpPr>
          <p:nvPr/>
        </p:nvSpPr>
        <p:spPr>
          <a:xfrm>
            <a:off x="6239747" y="2859405"/>
            <a:ext cx="2483788" cy="420624"/>
          </a:xfrm>
          <a:prstGeom prst="rect">
            <a:avLst/>
          </a:prstGeom>
          <a:noFill/>
          <a:ln/>
        </p:spPr>
        <p:txBody>
          <a:bodyPr wrap="square" lIns="0" tIns="0" rIns="0" bIns="0" rtlCol="0" anchor="t"/>
          <a:lstStyle/>
          <a:p>
            <a:pPr marL="0" indent="0">
              <a:buNone/>
            </a:pPr>
            <a:r>
              <a:rPr lang="en-US" sz="1200">
                <a:ea typeface="Segoe UI" pitchFamily="34" charset="-122"/>
                <a:cs typeface="Segoe UI" pitchFamily="34" charset="-120"/>
              </a:rPr>
              <a:t>Reassign the high-value agents; retire the low-value agents.</a:t>
            </a:r>
          </a:p>
        </p:txBody>
      </p:sp>
      <p:sp>
        <p:nvSpPr>
          <p:cNvPr id="211" name="Text 85">
            <a:extLst>
              <a:ext uri="{FF2B5EF4-FFF2-40B4-BE49-F238E27FC236}">
                <a16:creationId xmlns:a16="http://schemas.microsoft.com/office/drawing/2014/main" id="{BD50A5CF-FDB8-A031-C7AE-603B85FC812E}"/>
              </a:ext>
            </a:extLst>
          </p:cNvPr>
          <p:cNvSpPr>
            <a:spLocks/>
          </p:cNvSpPr>
          <p:nvPr/>
        </p:nvSpPr>
        <p:spPr>
          <a:xfrm>
            <a:off x="6239747" y="3343064"/>
            <a:ext cx="2483788" cy="323165"/>
          </a:xfrm>
          <a:prstGeom prst="rect">
            <a:avLst/>
          </a:prstGeom>
          <a:noFill/>
          <a:ln/>
        </p:spPr>
        <p:txBody>
          <a:bodyPr wrap="square" lIns="0" tIns="0" rIns="0" bIns="0" rtlCol="0" anchor="t">
            <a:spAutoFit/>
          </a:bodyPr>
          <a:lstStyle/>
          <a:p>
            <a:r>
              <a:rPr lang="en-US" sz="1050" kern="0">
                <a:latin typeface="Segoe Sans Display Semibold" pitchFamily="2" charset="0"/>
                <a:ea typeface="Segoe UI" pitchFamily="34" charset="-122"/>
                <a:cs typeface="Segoe Sans Display Semibold" pitchFamily="2" charset="0"/>
              </a:rPr>
              <a:t>Triggered by </a:t>
            </a:r>
            <a:r>
              <a:rPr lang="en-US" sz="1050" i="1">
                <a:ea typeface="Segoe UI" pitchFamily="34" charset="-122"/>
                <a:cs typeface="Segoe UI"/>
              </a:rPr>
              <a:t>An owner is deactivated; the queue grows</a:t>
            </a:r>
            <a:endParaRPr lang="en-US" sz="1050">
              <a:ea typeface="Calibri"/>
              <a:cs typeface="Calibri"/>
            </a:endParaRPr>
          </a:p>
        </p:txBody>
      </p:sp>
      <p:cxnSp>
        <p:nvCxnSpPr>
          <p:cNvPr id="212" name="Straight Connector 211">
            <a:extLst>
              <a:ext uri="{FF2B5EF4-FFF2-40B4-BE49-F238E27FC236}">
                <a16:creationId xmlns:a16="http://schemas.microsoft.com/office/drawing/2014/main" id="{1BF298B0-5AD6-CB33-1CE4-FE989E183E1C}"/>
              </a:ext>
            </a:extLst>
          </p:cNvPr>
          <p:cNvCxnSpPr>
            <a:cxnSpLocks/>
          </p:cNvCxnSpPr>
          <p:nvPr/>
        </p:nvCxnSpPr>
        <p:spPr>
          <a:xfrm>
            <a:off x="6239747" y="3278351"/>
            <a:ext cx="2483788" cy="0"/>
          </a:xfrm>
          <a:prstGeom prst="line">
            <a:avLst/>
          </a:prstGeom>
          <a:solidFill>
            <a:schemeClr val="bg1">
              <a:alpha val="96000"/>
            </a:schemeClr>
          </a:solidFill>
          <a:ln w="3175">
            <a:solidFill>
              <a:schemeClr val="tx1"/>
            </a:solid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cxnSp>
      <p:sp>
        <p:nvSpPr>
          <p:cNvPr id="214" name="Rectangle: Rounded Corners 9">
            <a:extLst>
              <a:ext uri="{FF2B5EF4-FFF2-40B4-BE49-F238E27FC236}">
                <a16:creationId xmlns:a16="http://schemas.microsoft.com/office/drawing/2014/main" id="{441A1DEC-D0DB-D9BC-CEEE-E9705C75C965}"/>
              </a:ext>
            </a:extLst>
          </p:cNvPr>
          <p:cNvSpPr>
            <a:spLocks/>
          </p:cNvSpPr>
          <p:nvPr/>
        </p:nvSpPr>
        <p:spPr>
          <a:xfrm flipH="1">
            <a:off x="8946878" y="2054861"/>
            <a:ext cx="2656157" cy="1741169"/>
          </a:xfrm>
          <a:prstGeom prst="round2SameRect">
            <a:avLst>
              <a:gd name="adj1" fmla="val 3668"/>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215" name="Text 82">
            <a:extLst>
              <a:ext uri="{FF2B5EF4-FFF2-40B4-BE49-F238E27FC236}">
                <a16:creationId xmlns:a16="http://schemas.microsoft.com/office/drawing/2014/main" id="{34F42D01-25BD-69F4-A4D3-FFD5E4133F6C}"/>
              </a:ext>
            </a:extLst>
          </p:cNvPr>
          <p:cNvSpPr/>
          <p:nvPr/>
        </p:nvSpPr>
        <p:spPr>
          <a:xfrm>
            <a:off x="9033064" y="2176019"/>
            <a:ext cx="347472" cy="347472"/>
          </a:xfrm>
          <a:prstGeom prst="ellipse">
            <a:avLst/>
          </a:prstGeom>
          <a:solidFill>
            <a:schemeClr val="bg1"/>
          </a:solidFill>
          <a:ln w="3175">
            <a:solidFill>
              <a:schemeClr val="accent2"/>
            </a:solidFill>
          </a:ln>
        </p:spPr>
        <p:txBody>
          <a:bodyPr wrap="none" lIns="0" tIns="0" rIns="0" bIns="0" rtlCol="0" anchor="ctr"/>
          <a:lstStyle/>
          <a:p>
            <a:pPr marL="0" indent="0" algn="ctr">
              <a:buNone/>
            </a:pPr>
            <a:r>
              <a:rPr lang="en-US" sz="1400">
                <a:solidFill>
                  <a:schemeClr val="accent2">
                    <a:lumMod val="75000"/>
                  </a:schemeClr>
                </a:solidFill>
                <a:latin typeface="Segoe Sans Display Semibold" pitchFamily="2" charset="0"/>
                <a:ea typeface="Segoe UI" pitchFamily="34" charset="-122"/>
                <a:cs typeface="Segoe Sans Display Semibold" pitchFamily="2" charset="0"/>
              </a:rPr>
              <a:t>04</a:t>
            </a:r>
            <a:endParaRPr lang="en-US" sz="1400">
              <a:solidFill>
                <a:schemeClr val="accent2">
                  <a:lumMod val="75000"/>
                </a:schemeClr>
              </a:solidFill>
              <a:latin typeface="Segoe Sans Display Semibold" pitchFamily="2" charset="0"/>
              <a:cs typeface="Segoe Sans Display Semibold" pitchFamily="2" charset="0"/>
            </a:endParaRPr>
          </a:p>
        </p:txBody>
      </p:sp>
      <p:sp>
        <p:nvSpPr>
          <p:cNvPr id="216" name="Text 83">
            <a:extLst>
              <a:ext uri="{FF2B5EF4-FFF2-40B4-BE49-F238E27FC236}">
                <a16:creationId xmlns:a16="http://schemas.microsoft.com/office/drawing/2014/main" id="{BB6A8971-FE59-2F83-2C8B-4C95C446A159}"/>
              </a:ext>
            </a:extLst>
          </p:cNvPr>
          <p:cNvSpPr>
            <a:spLocks/>
          </p:cNvSpPr>
          <p:nvPr/>
        </p:nvSpPr>
        <p:spPr>
          <a:xfrm>
            <a:off x="9033064" y="2587499"/>
            <a:ext cx="2483788" cy="215444"/>
          </a:xfrm>
          <a:prstGeom prst="rect">
            <a:avLst/>
          </a:prstGeom>
          <a:noFill/>
          <a:ln/>
        </p:spPr>
        <p:txBody>
          <a:bodyPr wrap="square" lIns="0" tIns="0" rIns="0" bIns="0" rtlCol="0" anchor="ctr">
            <a:spAutoFit/>
          </a:bodyPr>
          <a:lstStyle/>
          <a:p>
            <a:pPr marL="0" indent="0">
              <a:buNone/>
            </a:pPr>
            <a:r>
              <a:rPr lang="en-US" sz="1400">
                <a:solidFill>
                  <a:schemeClr val="accent2">
                    <a:lumMod val="75000"/>
                  </a:schemeClr>
                </a:solidFill>
                <a:latin typeface="Segoe Sans Display Semibold" pitchFamily="2" charset="0"/>
                <a:ea typeface="Segoe UI" pitchFamily="34" charset="-122"/>
                <a:cs typeface="Segoe Sans Display Semibold" pitchFamily="2" charset="0"/>
              </a:rPr>
              <a:t>Evaluate shadow agents</a:t>
            </a:r>
          </a:p>
        </p:txBody>
      </p:sp>
      <p:sp>
        <p:nvSpPr>
          <p:cNvPr id="217" name="Text 84">
            <a:extLst>
              <a:ext uri="{FF2B5EF4-FFF2-40B4-BE49-F238E27FC236}">
                <a16:creationId xmlns:a16="http://schemas.microsoft.com/office/drawing/2014/main" id="{51A0D6D2-7147-5074-6BDE-08C3E3F2CC5A}"/>
              </a:ext>
            </a:extLst>
          </p:cNvPr>
          <p:cNvSpPr>
            <a:spLocks/>
          </p:cNvSpPr>
          <p:nvPr/>
        </p:nvSpPr>
        <p:spPr>
          <a:xfrm>
            <a:off x="9033064" y="2859405"/>
            <a:ext cx="2483788" cy="420624"/>
          </a:xfrm>
          <a:prstGeom prst="rect">
            <a:avLst/>
          </a:prstGeom>
          <a:noFill/>
          <a:ln/>
        </p:spPr>
        <p:txBody>
          <a:bodyPr wrap="square" lIns="0" tIns="0" rIns="0" bIns="0" rtlCol="0" anchor="t"/>
          <a:lstStyle/>
          <a:p>
            <a:pPr marL="0" indent="0">
              <a:buNone/>
            </a:pPr>
            <a:r>
              <a:rPr lang="en-US" sz="1200">
                <a:ea typeface="Segoe UI" pitchFamily="34" charset="-122"/>
                <a:cs typeface="Segoe UI" pitchFamily="34" charset="-120"/>
              </a:rPr>
              <a:t>Bring surfaced agents under management — or investigate further.</a:t>
            </a:r>
          </a:p>
        </p:txBody>
      </p:sp>
      <p:sp>
        <p:nvSpPr>
          <p:cNvPr id="218" name="Text 85">
            <a:extLst>
              <a:ext uri="{FF2B5EF4-FFF2-40B4-BE49-F238E27FC236}">
                <a16:creationId xmlns:a16="http://schemas.microsoft.com/office/drawing/2014/main" id="{D5122F62-9176-5192-30E9-F156B503D21F}"/>
              </a:ext>
            </a:extLst>
          </p:cNvPr>
          <p:cNvSpPr>
            <a:spLocks/>
          </p:cNvSpPr>
          <p:nvPr/>
        </p:nvSpPr>
        <p:spPr>
          <a:xfrm>
            <a:off x="9033064" y="3343064"/>
            <a:ext cx="2483788" cy="323165"/>
          </a:xfrm>
          <a:prstGeom prst="rect">
            <a:avLst/>
          </a:prstGeom>
          <a:noFill/>
          <a:ln/>
        </p:spPr>
        <p:txBody>
          <a:bodyPr wrap="square" lIns="0" tIns="0" rIns="0" bIns="0" rtlCol="0" anchor="t">
            <a:spAutoFit/>
          </a:bodyPr>
          <a:lstStyle/>
          <a:p>
            <a:r>
              <a:rPr lang="en-US" sz="1050" kern="0">
                <a:latin typeface="Segoe Sans Display Semibold" pitchFamily="2" charset="0"/>
                <a:ea typeface="Segoe UI" pitchFamily="34" charset="-122"/>
                <a:cs typeface="Segoe Sans Display Semibold" pitchFamily="2" charset="0"/>
              </a:rPr>
              <a:t>Triggered by </a:t>
            </a:r>
            <a:r>
              <a:rPr lang="en-US" sz="1050" i="1">
                <a:ea typeface="Segoe UI" pitchFamily="34" charset="-122"/>
                <a:cs typeface="Segoe UI"/>
              </a:rPr>
              <a:t>The Shadow AI page surfaces local shadow agents</a:t>
            </a:r>
            <a:endParaRPr lang="en-US" sz="1050">
              <a:ea typeface="Calibri"/>
              <a:cs typeface="Calibri"/>
            </a:endParaRPr>
          </a:p>
        </p:txBody>
      </p:sp>
      <p:cxnSp>
        <p:nvCxnSpPr>
          <p:cNvPr id="219" name="Straight Connector 218">
            <a:extLst>
              <a:ext uri="{FF2B5EF4-FFF2-40B4-BE49-F238E27FC236}">
                <a16:creationId xmlns:a16="http://schemas.microsoft.com/office/drawing/2014/main" id="{43CF5957-55E0-A419-C8B1-1DFC8A4272E6}"/>
              </a:ext>
            </a:extLst>
          </p:cNvPr>
          <p:cNvCxnSpPr>
            <a:cxnSpLocks/>
          </p:cNvCxnSpPr>
          <p:nvPr/>
        </p:nvCxnSpPr>
        <p:spPr>
          <a:xfrm>
            <a:off x="9033064" y="3278351"/>
            <a:ext cx="2483788" cy="0"/>
          </a:xfrm>
          <a:prstGeom prst="line">
            <a:avLst/>
          </a:prstGeom>
          <a:solidFill>
            <a:schemeClr val="bg1">
              <a:alpha val="96000"/>
            </a:schemeClr>
          </a:solidFill>
          <a:ln w="3175">
            <a:solidFill>
              <a:schemeClr val="tx1"/>
            </a:solid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cxnSp>
      <p:sp>
        <p:nvSpPr>
          <p:cNvPr id="221" name="Rectangle: Rounded Corners 9">
            <a:extLst>
              <a:ext uri="{FF2B5EF4-FFF2-40B4-BE49-F238E27FC236}">
                <a16:creationId xmlns:a16="http://schemas.microsoft.com/office/drawing/2014/main" id="{56DE133B-1D89-96D5-D7F1-DB2535D20B41}"/>
              </a:ext>
            </a:extLst>
          </p:cNvPr>
          <p:cNvSpPr>
            <a:spLocks/>
          </p:cNvSpPr>
          <p:nvPr/>
        </p:nvSpPr>
        <p:spPr>
          <a:xfrm flipH="1">
            <a:off x="1974604" y="3967481"/>
            <a:ext cx="2656157" cy="1741169"/>
          </a:xfrm>
          <a:prstGeom prst="round2SameRect">
            <a:avLst>
              <a:gd name="adj1" fmla="val 3668"/>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222" name="Text 82">
            <a:extLst>
              <a:ext uri="{FF2B5EF4-FFF2-40B4-BE49-F238E27FC236}">
                <a16:creationId xmlns:a16="http://schemas.microsoft.com/office/drawing/2014/main" id="{C48EFCA5-47D6-26D7-F5C3-3A00C61E10B0}"/>
              </a:ext>
            </a:extLst>
          </p:cNvPr>
          <p:cNvSpPr/>
          <p:nvPr/>
        </p:nvSpPr>
        <p:spPr>
          <a:xfrm>
            <a:off x="2060790" y="4088639"/>
            <a:ext cx="347472" cy="347472"/>
          </a:xfrm>
          <a:prstGeom prst="ellipse">
            <a:avLst/>
          </a:prstGeom>
          <a:solidFill>
            <a:schemeClr val="bg1"/>
          </a:solidFill>
          <a:ln w="3175">
            <a:solidFill>
              <a:schemeClr val="accent3"/>
            </a:solidFill>
          </a:ln>
        </p:spPr>
        <p:txBody>
          <a:bodyPr wrap="none" lIns="0" tIns="0" rIns="0" bIns="0" rtlCol="0" anchor="ctr"/>
          <a:lstStyle/>
          <a:p>
            <a:pPr marL="0" indent="0" algn="ctr">
              <a:buNone/>
            </a:pPr>
            <a:r>
              <a:rPr lang="en-US" sz="1400">
                <a:solidFill>
                  <a:schemeClr val="accent3">
                    <a:lumMod val="75000"/>
                  </a:schemeClr>
                </a:solidFill>
                <a:latin typeface="Segoe Sans Display Semibold" pitchFamily="2" charset="0"/>
                <a:ea typeface="Segoe UI" pitchFamily="34" charset="-122"/>
                <a:cs typeface="Segoe Sans Display Semibold" pitchFamily="2" charset="0"/>
              </a:rPr>
              <a:t>05</a:t>
            </a:r>
            <a:endParaRPr lang="en-US" sz="1400">
              <a:solidFill>
                <a:schemeClr val="accent3">
                  <a:lumMod val="75000"/>
                </a:schemeClr>
              </a:solidFill>
              <a:latin typeface="Segoe Sans Display Semibold" pitchFamily="2" charset="0"/>
              <a:cs typeface="Segoe Sans Display Semibold" pitchFamily="2" charset="0"/>
            </a:endParaRPr>
          </a:p>
        </p:txBody>
      </p:sp>
      <p:sp>
        <p:nvSpPr>
          <p:cNvPr id="223" name="Text 83">
            <a:extLst>
              <a:ext uri="{FF2B5EF4-FFF2-40B4-BE49-F238E27FC236}">
                <a16:creationId xmlns:a16="http://schemas.microsoft.com/office/drawing/2014/main" id="{104386B5-DA9E-0FBA-1EF5-8650C831B54E}"/>
              </a:ext>
            </a:extLst>
          </p:cNvPr>
          <p:cNvSpPr>
            <a:spLocks/>
          </p:cNvSpPr>
          <p:nvPr/>
        </p:nvSpPr>
        <p:spPr>
          <a:xfrm>
            <a:off x="2060790" y="4500119"/>
            <a:ext cx="2483788" cy="215444"/>
          </a:xfrm>
          <a:prstGeom prst="rect">
            <a:avLst/>
          </a:prstGeom>
          <a:noFill/>
          <a:ln/>
        </p:spPr>
        <p:txBody>
          <a:bodyPr wrap="square" lIns="0" tIns="0" rIns="0" bIns="0" rtlCol="0" anchor="ctr">
            <a:spAutoFit/>
          </a:bodyPr>
          <a:lstStyle/>
          <a:p>
            <a:pPr marL="0" indent="0">
              <a:buNone/>
            </a:pPr>
            <a:r>
              <a:rPr lang="en-US" sz="1400">
                <a:solidFill>
                  <a:schemeClr val="accent3">
                    <a:lumMod val="75000"/>
                  </a:schemeClr>
                </a:solidFill>
                <a:latin typeface="Segoe Sans Display Semibold" pitchFamily="2" charset="0"/>
                <a:ea typeface="Segoe UI" pitchFamily="34" charset="-122"/>
                <a:cs typeface="Segoe Sans Display Semibold" pitchFamily="2" charset="0"/>
              </a:rPr>
              <a:t>Monitor &amp; work agents at risk</a:t>
            </a:r>
          </a:p>
        </p:txBody>
      </p:sp>
      <p:sp>
        <p:nvSpPr>
          <p:cNvPr id="224" name="Text 84">
            <a:extLst>
              <a:ext uri="{FF2B5EF4-FFF2-40B4-BE49-F238E27FC236}">
                <a16:creationId xmlns:a16="http://schemas.microsoft.com/office/drawing/2014/main" id="{93975AAC-6C0F-8728-A57C-28FA7C1956E1}"/>
              </a:ext>
            </a:extLst>
          </p:cNvPr>
          <p:cNvSpPr>
            <a:spLocks/>
          </p:cNvSpPr>
          <p:nvPr/>
        </p:nvSpPr>
        <p:spPr>
          <a:xfrm>
            <a:off x="2060790" y="4772025"/>
            <a:ext cx="2483788" cy="420624"/>
          </a:xfrm>
          <a:prstGeom prst="rect">
            <a:avLst/>
          </a:prstGeom>
          <a:noFill/>
          <a:ln/>
        </p:spPr>
        <p:txBody>
          <a:bodyPr wrap="square" lIns="0" tIns="0" rIns="0" bIns="0" rtlCol="0" anchor="t"/>
          <a:lstStyle/>
          <a:p>
            <a:pPr marL="0" indent="0">
              <a:buNone/>
            </a:pPr>
            <a:r>
              <a:rPr lang="en-US" sz="1200">
                <a:ea typeface="Segoe UI" pitchFamily="34" charset="-122"/>
                <a:cs typeface="Segoe UI" pitchFamily="34" charset="-120"/>
              </a:rPr>
              <a:t>Watch the at-risk agent count and drive that number to zero.</a:t>
            </a:r>
          </a:p>
        </p:txBody>
      </p:sp>
      <p:sp>
        <p:nvSpPr>
          <p:cNvPr id="225" name="Text 85">
            <a:extLst>
              <a:ext uri="{FF2B5EF4-FFF2-40B4-BE49-F238E27FC236}">
                <a16:creationId xmlns:a16="http://schemas.microsoft.com/office/drawing/2014/main" id="{4ABF170D-1DCC-AD3A-0D46-5168EBBB76A4}"/>
              </a:ext>
            </a:extLst>
          </p:cNvPr>
          <p:cNvSpPr>
            <a:spLocks/>
          </p:cNvSpPr>
          <p:nvPr/>
        </p:nvSpPr>
        <p:spPr>
          <a:xfrm>
            <a:off x="2060790" y="5255684"/>
            <a:ext cx="2483788" cy="323165"/>
          </a:xfrm>
          <a:prstGeom prst="rect">
            <a:avLst/>
          </a:prstGeom>
          <a:noFill/>
          <a:ln/>
        </p:spPr>
        <p:txBody>
          <a:bodyPr wrap="square" lIns="0" tIns="0" rIns="0" bIns="0" rtlCol="0" anchor="t">
            <a:spAutoFit/>
          </a:bodyPr>
          <a:lstStyle/>
          <a:p>
            <a:r>
              <a:rPr lang="en-US" sz="1050" kern="0">
                <a:latin typeface="Segoe Sans Display Semibold" pitchFamily="2" charset="0"/>
                <a:ea typeface="Segoe UI" pitchFamily="34" charset="-122"/>
                <a:cs typeface="Segoe Sans Display Semibold" pitchFamily="2" charset="0"/>
              </a:rPr>
              <a:t>Triggered by </a:t>
            </a:r>
            <a:r>
              <a:rPr lang="en-US" sz="1050" i="1">
                <a:ea typeface="Segoe UI" pitchFamily="34" charset="-122"/>
                <a:cs typeface="Segoe UI"/>
              </a:rPr>
              <a:t>The agents-at-risk count climbs</a:t>
            </a:r>
            <a:endParaRPr lang="en-US" sz="1050">
              <a:ea typeface="Calibri"/>
              <a:cs typeface="Calibri"/>
            </a:endParaRPr>
          </a:p>
        </p:txBody>
      </p:sp>
      <p:cxnSp>
        <p:nvCxnSpPr>
          <p:cNvPr id="226" name="Straight Connector 225">
            <a:extLst>
              <a:ext uri="{FF2B5EF4-FFF2-40B4-BE49-F238E27FC236}">
                <a16:creationId xmlns:a16="http://schemas.microsoft.com/office/drawing/2014/main" id="{56D4E19E-5DFC-D93E-69C8-2C12025E67C5}"/>
              </a:ext>
            </a:extLst>
          </p:cNvPr>
          <p:cNvCxnSpPr>
            <a:cxnSpLocks/>
          </p:cNvCxnSpPr>
          <p:nvPr/>
        </p:nvCxnSpPr>
        <p:spPr>
          <a:xfrm>
            <a:off x="2060790" y="5190971"/>
            <a:ext cx="2483788" cy="0"/>
          </a:xfrm>
          <a:prstGeom prst="line">
            <a:avLst/>
          </a:prstGeom>
          <a:solidFill>
            <a:schemeClr val="bg1">
              <a:alpha val="96000"/>
            </a:schemeClr>
          </a:solidFill>
          <a:ln w="3175">
            <a:solidFill>
              <a:schemeClr val="tx1"/>
            </a:solid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cxnSp>
      <p:sp>
        <p:nvSpPr>
          <p:cNvPr id="228" name="Rectangle: Rounded Corners 9">
            <a:extLst>
              <a:ext uri="{FF2B5EF4-FFF2-40B4-BE49-F238E27FC236}">
                <a16:creationId xmlns:a16="http://schemas.microsoft.com/office/drawing/2014/main" id="{8E749304-A768-2E7D-45EC-7C9FC0474A97}"/>
              </a:ext>
            </a:extLst>
          </p:cNvPr>
          <p:cNvSpPr>
            <a:spLocks/>
          </p:cNvSpPr>
          <p:nvPr/>
        </p:nvSpPr>
        <p:spPr>
          <a:xfrm flipH="1">
            <a:off x="4767921" y="3967481"/>
            <a:ext cx="2656157" cy="1741169"/>
          </a:xfrm>
          <a:prstGeom prst="round2SameRect">
            <a:avLst>
              <a:gd name="adj1" fmla="val 3668"/>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229" name="Text 82">
            <a:extLst>
              <a:ext uri="{FF2B5EF4-FFF2-40B4-BE49-F238E27FC236}">
                <a16:creationId xmlns:a16="http://schemas.microsoft.com/office/drawing/2014/main" id="{C1D5008E-280E-5757-65A6-2090DAAEC45E}"/>
              </a:ext>
            </a:extLst>
          </p:cNvPr>
          <p:cNvSpPr/>
          <p:nvPr/>
        </p:nvSpPr>
        <p:spPr>
          <a:xfrm>
            <a:off x="4854107" y="4088639"/>
            <a:ext cx="347472" cy="347472"/>
          </a:xfrm>
          <a:prstGeom prst="ellipse">
            <a:avLst/>
          </a:prstGeom>
          <a:solidFill>
            <a:schemeClr val="bg1"/>
          </a:solidFill>
          <a:ln w="3175">
            <a:solidFill>
              <a:schemeClr val="accent3"/>
            </a:solidFill>
          </a:ln>
        </p:spPr>
        <p:txBody>
          <a:bodyPr wrap="none" lIns="0" tIns="0" rIns="0" bIns="0" rtlCol="0" anchor="ctr"/>
          <a:lstStyle/>
          <a:p>
            <a:pPr marL="0" indent="0" algn="ctr">
              <a:buNone/>
            </a:pPr>
            <a:r>
              <a:rPr lang="en-US" sz="1400">
                <a:solidFill>
                  <a:schemeClr val="accent3">
                    <a:lumMod val="75000"/>
                  </a:schemeClr>
                </a:solidFill>
                <a:latin typeface="Segoe Sans Display Semibold" pitchFamily="2" charset="0"/>
                <a:ea typeface="Segoe UI" pitchFamily="34" charset="-122"/>
                <a:cs typeface="Segoe Sans Display Semibold" pitchFamily="2" charset="0"/>
              </a:rPr>
              <a:t>06</a:t>
            </a:r>
            <a:endParaRPr lang="en-US" sz="1400">
              <a:solidFill>
                <a:schemeClr val="accent3">
                  <a:lumMod val="75000"/>
                </a:schemeClr>
              </a:solidFill>
              <a:latin typeface="Segoe Sans Display Semibold" pitchFamily="2" charset="0"/>
              <a:cs typeface="Segoe Sans Display Semibold" pitchFamily="2" charset="0"/>
            </a:endParaRPr>
          </a:p>
        </p:txBody>
      </p:sp>
      <p:sp>
        <p:nvSpPr>
          <p:cNvPr id="230" name="Text 83">
            <a:extLst>
              <a:ext uri="{FF2B5EF4-FFF2-40B4-BE49-F238E27FC236}">
                <a16:creationId xmlns:a16="http://schemas.microsoft.com/office/drawing/2014/main" id="{385222D3-5FD6-58F0-D411-7A8483F95539}"/>
              </a:ext>
            </a:extLst>
          </p:cNvPr>
          <p:cNvSpPr>
            <a:spLocks/>
          </p:cNvSpPr>
          <p:nvPr/>
        </p:nvSpPr>
        <p:spPr>
          <a:xfrm>
            <a:off x="4854107" y="4500119"/>
            <a:ext cx="2483788" cy="215444"/>
          </a:xfrm>
          <a:prstGeom prst="rect">
            <a:avLst/>
          </a:prstGeom>
          <a:noFill/>
          <a:ln/>
        </p:spPr>
        <p:txBody>
          <a:bodyPr wrap="square" lIns="0" tIns="0" rIns="0" bIns="0" rtlCol="0" anchor="ctr">
            <a:spAutoFit/>
          </a:bodyPr>
          <a:lstStyle/>
          <a:p>
            <a:pPr marL="0" indent="0">
              <a:buNone/>
            </a:pPr>
            <a:r>
              <a:rPr lang="en-US" sz="1400">
                <a:solidFill>
                  <a:schemeClr val="accent3">
                    <a:lumMod val="75000"/>
                  </a:schemeClr>
                </a:solidFill>
                <a:latin typeface="Segoe Sans Display Semibold" pitchFamily="2" charset="0"/>
                <a:ea typeface="Segoe UI" pitchFamily="34" charset="-122"/>
                <a:cs typeface="Segoe Sans Display Semibold" pitchFamily="2" charset="0"/>
              </a:rPr>
              <a:t>Value review (with the BDM)</a:t>
            </a:r>
          </a:p>
        </p:txBody>
      </p:sp>
      <p:sp>
        <p:nvSpPr>
          <p:cNvPr id="231" name="Text 84">
            <a:extLst>
              <a:ext uri="{FF2B5EF4-FFF2-40B4-BE49-F238E27FC236}">
                <a16:creationId xmlns:a16="http://schemas.microsoft.com/office/drawing/2014/main" id="{614E05BF-2F69-B6FF-3BAC-E1EA1BC057F5}"/>
              </a:ext>
            </a:extLst>
          </p:cNvPr>
          <p:cNvSpPr>
            <a:spLocks/>
          </p:cNvSpPr>
          <p:nvPr/>
        </p:nvSpPr>
        <p:spPr>
          <a:xfrm>
            <a:off x="4854107" y="4772025"/>
            <a:ext cx="2483788" cy="420624"/>
          </a:xfrm>
          <a:prstGeom prst="rect">
            <a:avLst/>
          </a:prstGeom>
          <a:noFill/>
          <a:ln/>
        </p:spPr>
        <p:txBody>
          <a:bodyPr wrap="square" lIns="0" tIns="0" rIns="0" bIns="0" rtlCol="0" anchor="t"/>
          <a:lstStyle/>
          <a:p>
            <a:pPr marL="0" indent="0">
              <a:buNone/>
            </a:pPr>
            <a:r>
              <a:rPr lang="en-US" sz="1200">
                <a:ea typeface="Segoe UI" pitchFamily="34" charset="-122"/>
                <a:cs typeface="Segoe UI" pitchFamily="34" charset="-120"/>
              </a:rPr>
              <a:t>Weigh usage vs. cost — scale, cap, or retire.</a:t>
            </a:r>
          </a:p>
        </p:txBody>
      </p:sp>
      <p:sp>
        <p:nvSpPr>
          <p:cNvPr id="232" name="Text 85">
            <a:extLst>
              <a:ext uri="{FF2B5EF4-FFF2-40B4-BE49-F238E27FC236}">
                <a16:creationId xmlns:a16="http://schemas.microsoft.com/office/drawing/2014/main" id="{8DFC3ACC-1322-2182-4B07-2E91BB6124FC}"/>
              </a:ext>
            </a:extLst>
          </p:cNvPr>
          <p:cNvSpPr>
            <a:spLocks/>
          </p:cNvSpPr>
          <p:nvPr/>
        </p:nvSpPr>
        <p:spPr>
          <a:xfrm>
            <a:off x="4854107" y="5255684"/>
            <a:ext cx="2483788" cy="323165"/>
          </a:xfrm>
          <a:prstGeom prst="rect">
            <a:avLst/>
          </a:prstGeom>
          <a:noFill/>
          <a:ln/>
        </p:spPr>
        <p:txBody>
          <a:bodyPr wrap="square" lIns="0" tIns="0" rIns="0" bIns="0" rtlCol="0" anchor="t">
            <a:spAutoFit/>
          </a:bodyPr>
          <a:lstStyle/>
          <a:p>
            <a:r>
              <a:rPr lang="en-US" sz="1050" kern="0">
                <a:latin typeface="Segoe Sans Display Semibold" pitchFamily="2" charset="0"/>
                <a:ea typeface="Segoe UI" pitchFamily="34" charset="-122"/>
                <a:cs typeface="Segoe Sans Display Semibold" pitchFamily="2" charset="0"/>
              </a:rPr>
              <a:t>Triggered by </a:t>
            </a:r>
            <a:r>
              <a:rPr lang="en-US" sz="1050" i="1">
                <a:ea typeface="Segoe UI" pitchFamily="34" charset="-122"/>
                <a:cs typeface="Segoe UI"/>
              </a:rPr>
              <a:t>A usage surge, or the monthly value review</a:t>
            </a:r>
            <a:endParaRPr lang="en-US" sz="1050">
              <a:ea typeface="Calibri"/>
              <a:cs typeface="Calibri"/>
            </a:endParaRPr>
          </a:p>
        </p:txBody>
      </p:sp>
      <p:cxnSp>
        <p:nvCxnSpPr>
          <p:cNvPr id="233" name="Straight Connector 232">
            <a:extLst>
              <a:ext uri="{FF2B5EF4-FFF2-40B4-BE49-F238E27FC236}">
                <a16:creationId xmlns:a16="http://schemas.microsoft.com/office/drawing/2014/main" id="{E164F997-DBB7-E08F-A775-634CE1C12CB6}"/>
              </a:ext>
            </a:extLst>
          </p:cNvPr>
          <p:cNvCxnSpPr>
            <a:cxnSpLocks/>
          </p:cNvCxnSpPr>
          <p:nvPr/>
        </p:nvCxnSpPr>
        <p:spPr>
          <a:xfrm>
            <a:off x="4854107" y="5190971"/>
            <a:ext cx="2483788" cy="0"/>
          </a:xfrm>
          <a:prstGeom prst="line">
            <a:avLst/>
          </a:prstGeom>
          <a:solidFill>
            <a:schemeClr val="bg1">
              <a:alpha val="96000"/>
            </a:schemeClr>
          </a:solidFill>
          <a:ln w="3175">
            <a:solidFill>
              <a:schemeClr val="tx1"/>
            </a:solid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cxnSp>
      <p:sp>
        <p:nvSpPr>
          <p:cNvPr id="235" name="Rectangle: Rounded Corners 9">
            <a:extLst>
              <a:ext uri="{FF2B5EF4-FFF2-40B4-BE49-F238E27FC236}">
                <a16:creationId xmlns:a16="http://schemas.microsoft.com/office/drawing/2014/main" id="{7200E466-20C9-F08E-1655-9D7F80CFB64D}"/>
              </a:ext>
            </a:extLst>
          </p:cNvPr>
          <p:cNvSpPr>
            <a:spLocks/>
          </p:cNvSpPr>
          <p:nvPr/>
        </p:nvSpPr>
        <p:spPr>
          <a:xfrm flipH="1">
            <a:off x="7561238" y="3967481"/>
            <a:ext cx="2656157" cy="1741169"/>
          </a:xfrm>
          <a:prstGeom prst="round2SameRect">
            <a:avLst>
              <a:gd name="adj1" fmla="val 3668"/>
              <a:gd name="adj2" fmla="val 5328"/>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236" name="Text 82">
            <a:extLst>
              <a:ext uri="{FF2B5EF4-FFF2-40B4-BE49-F238E27FC236}">
                <a16:creationId xmlns:a16="http://schemas.microsoft.com/office/drawing/2014/main" id="{A5D20EFA-F682-F0CE-2443-C40DA3FD166F}"/>
              </a:ext>
            </a:extLst>
          </p:cNvPr>
          <p:cNvSpPr/>
          <p:nvPr/>
        </p:nvSpPr>
        <p:spPr>
          <a:xfrm>
            <a:off x="7647424" y="4088639"/>
            <a:ext cx="347472" cy="347472"/>
          </a:xfrm>
          <a:prstGeom prst="ellipse">
            <a:avLst/>
          </a:prstGeom>
          <a:solidFill>
            <a:schemeClr val="bg1"/>
          </a:solidFill>
          <a:ln w="3175">
            <a:solidFill>
              <a:schemeClr val="accent5"/>
            </a:solidFill>
          </a:ln>
        </p:spPr>
        <p:txBody>
          <a:bodyPr wrap="none" lIns="0" tIns="0" rIns="0" bIns="0" rtlCol="0" anchor="ctr"/>
          <a:lstStyle/>
          <a:p>
            <a:pPr marL="0" indent="0" algn="ctr">
              <a:buNone/>
            </a:pPr>
            <a:r>
              <a:rPr lang="en-US" sz="1400">
                <a:solidFill>
                  <a:schemeClr val="accent5"/>
                </a:solidFill>
                <a:latin typeface="Segoe Sans Display Semibold" pitchFamily="2" charset="0"/>
                <a:ea typeface="Segoe UI" pitchFamily="34" charset="-122"/>
                <a:cs typeface="Segoe Sans Display Semibold" pitchFamily="2" charset="0"/>
              </a:rPr>
              <a:t>07</a:t>
            </a:r>
            <a:endParaRPr lang="en-US" sz="1400">
              <a:solidFill>
                <a:schemeClr val="accent5"/>
              </a:solidFill>
              <a:latin typeface="Segoe Sans Display Semibold" pitchFamily="2" charset="0"/>
              <a:cs typeface="Segoe Sans Display Semibold" pitchFamily="2" charset="0"/>
            </a:endParaRPr>
          </a:p>
        </p:txBody>
      </p:sp>
      <p:sp>
        <p:nvSpPr>
          <p:cNvPr id="237" name="Text 83">
            <a:extLst>
              <a:ext uri="{FF2B5EF4-FFF2-40B4-BE49-F238E27FC236}">
                <a16:creationId xmlns:a16="http://schemas.microsoft.com/office/drawing/2014/main" id="{87815EB0-069F-F1F1-052C-F380AF5FAE83}"/>
              </a:ext>
            </a:extLst>
          </p:cNvPr>
          <p:cNvSpPr>
            <a:spLocks/>
          </p:cNvSpPr>
          <p:nvPr/>
        </p:nvSpPr>
        <p:spPr>
          <a:xfrm>
            <a:off x="7647424" y="4500119"/>
            <a:ext cx="2483788" cy="215444"/>
          </a:xfrm>
          <a:prstGeom prst="rect">
            <a:avLst/>
          </a:prstGeom>
          <a:noFill/>
          <a:ln/>
        </p:spPr>
        <p:txBody>
          <a:bodyPr wrap="square" lIns="0" tIns="0" rIns="0" bIns="0" rtlCol="0" anchor="ctr">
            <a:spAutoFit/>
          </a:bodyPr>
          <a:lstStyle/>
          <a:p>
            <a:pPr marL="0" indent="0">
              <a:buNone/>
            </a:pPr>
            <a:r>
              <a:rPr lang="en-US" sz="1400">
                <a:solidFill>
                  <a:schemeClr val="accent5"/>
                </a:solidFill>
                <a:latin typeface="Segoe Sans Display Semibold" pitchFamily="2" charset="0"/>
                <a:ea typeface="Segoe UI" pitchFamily="34" charset="-122"/>
                <a:cs typeface="Segoe Sans Display Semibold" pitchFamily="2" charset="0"/>
              </a:rPr>
              <a:t>Monthly program review</a:t>
            </a:r>
          </a:p>
        </p:txBody>
      </p:sp>
      <p:sp>
        <p:nvSpPr>
          <p:cNvPr id="238" name="Text 84">
            <a:extLst>
              <a:ext uri="{FF2B5EF4-FFF2-40B4-BE49-F238E27FC236}">
                <a16:creationId xmlns:a16="http://schemas.microsoft.com/office/drawing/2014/main" id="{E1672678-E9AE-54F1-BA66-0E7D456B9ECF}"/>
              </a:ext>
            </a:extLst>
          </p:cNvPr>
          <p:cNvSpPr>
            <a:spLocks/>
          </p:cNvSpPr>
          <p:nvPr/>
        </p:nvSpPr>
        <p:spPr>
          <a:xfrm>
            <a:off x="7647424" y="4772025"/>
            <a:ext cx="2483788" cy="420624"/>
          </a:xfrm>
          <a:prstGeom prst="rect">
            <a:avLst/>
          </a:prstGeom>
          <a:noFill/>
          <a:ln/>
        </p:spPr>
        <p:txBody>
          <a:bodyPr wrap="square" lIns="0" tIns="0" rIns="0" bIns="0" rtlCol="0" anchor="t"/>
          <a:lstStyle/>
          <a:p>
            <a:pPr marL="0" indent="0">
              <a:buNone/>
            </a:pPr>
            <a:r>
              <a:rPr lang="en-US" sz="1200">
                <a:ea typeface="Segoe UI" pitchFamily="34" charset="-122"/>
                <a:cs typeface="Segoe UI" pitchFamily="34" charset="-120"/>
              </a:rPr>
              <a:t>The team reviews the month and decides what's next.</a:t>
            </a:r>
          </a:p>
        </p:txBody>
      </p:sp>
      <p:sp>
        <p:nvSpPr>
          <p:cNvPr id="239" name="Text 85">
            <a:extLst>
              <a:ext uri="{FF2B5EF4-FFF2-40B4-BE49-F238E27FC236}">
                <a16:creationId xmlns:a16="http://schemas.microsoft.com/office/drawing/2014/main" id="{19F08776-0628-5CA0-4F93-2C545AE736A5}"/>
              </a:ext>
            </a:extLst>
          </p:cNvPr>
          <p:cNvSpPr>
            <a:spLocks/>
          </p:cNvSpPr>
          <p:nvPr/>
        </p:nvSpPr>
        <p:spPr>
          <a:xfrm>
            <a:off x="7647424" y="5255684"/>
            <a:ext cx="2483788" cy="323165"/>
          </a:xfrm>
          <a:prstGeom prst="rect">
            <a:avLst/>
          </a:prstGeom>
          <a:noFill/>
          <a:ln/>
        </p:spPr>
        <p:txBody>
          <a:bodyPr wrap="square" lIns="0" tIns="0" rIns="0" bIns="0" rtlCol="0" anchor="t">
            <a:spAutoFit/>
          </a:bodyPr>
          <a:lstStyle/>
          <a:p>
            <a:r>
              <a:rPr lang="en-US" sz="1050" kern="0">
                <a:latin typeface="Segoe Sans Display Semibold" pitchFamily="2" charset="0"/>
                <a:ea typeface="Segoe UI" pitchFamily="34" charset="-122"/>
                <a:cs typeface="Segoe Sans Display Semibold" pitchFamily="2" charset="0"/>
              </a:rPr>
              <a:t>Triggered by </a:t>
            </a:r>
            <a:r>
              <a:rPr lang="en-US" sz="1050" i="1">
                <a:ea typeface="Segoe UI" pitchFamily="34" charset="-122"/>
                <a:cs typeface="Segoe UI"/>
              </a:rPr>
              <a:t>The monthly cadence — a set date on the calendar.</a:t>
            </a:r>
            <a:endParaRPr lang="en-US" sz="1050">
              <a:ea typeface="Calibri"/>
              <a:cs typeface="Calibri"/>
            </a:endParaRPr>
          </a:p>
        </p:txBody>
      </p:sp>
      <p:cxnSp>
        <p:nvCxnSpPr>
          <p:cNvPr id="240" name="Straight Connector 239">
            <a:extLst>
              <a:ext uri="{FF2B5EF4-FFF2-40B4-BE49-F238E27FC236}">
                <a16:creationId xmlns:a16="http://schemas.microsoft.com/office/drawing/2014/main" id="{5085330F-C3F9-5CFD-06D7-F8972B5F1E4F}"/>
              </a:ext>
            </a:extLst>
          </p:cNvPr>
          <p:cNvCxnSpPr>
            <a:cxnSpLocks/>
          </p:cNvCxnSpPr>
          <p:nvPr/>
        </p:nvCxnSpPr>
        <p:spPr>
          <a:xfrm>
            <a:off x="7647424" y="5190971"/>
            <a:ext cx="2483788" cy="0"/>
          </a:xfrm>
          <a:prstGeom prst="line">
            <a:avLst/>
          </a:prstGeom>
          <a:solidFill>
            <a:schemeClr val="bg1">
              <a:alpha val="96000"/>
            </a:schemeClr>
          </a:solidFill>
          <a:ln w="3175">
            <a:solidFill>
              <a:schemeClr val="tx1"/>
            </a:solid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cxnSp>
      <p:sp>
        <p:nvSpPr>
          <p:cNvPr id="250" name="Rectangle: Rounded Corners 249">
            <a:extLst>
              <a:ext uri="{FF2B5EF4-FFF2-40B4-BE49-F238E27FC236}">
                <a16:creationId xmlns:a16="http://schemas.microsoft.com/office/drawing/2014/main" id="{CC4E2617-9BF6-35DE-66C3-3E0CDE07635B}"/>
              </a:ext>
              <a:ext uri="{C183D7F6-B498-43B3-948B-1728B52AA6E4}">
                <adec:decorative xmlns:adec="http://schemas.microsoft.com/office/drawing/2017/decorative" val="1"/>
              </a:ext>
            </a:extLst>
          </p:cNvPr>
          <p:cNvSpPr>
            <a:spLocks/>
          </p:cNvSpPr>
          <p:nvPr/>
        </p:nvSpPr>
        <p:spPr>
          <a:xfrm>
            <a:off x="2779014" y="5821680"/>
            <a:ext cx="6633972" cy="394134"/>
          </a:xfrm>
          <a:prstGeom prst="roundRect">
            <a:avLst>
              <a:gd name="adj" fmla="val 50000"/>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marL="0" marR="0" lvl="0" indent="0" algn="ctr" defTabSz="4572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51" name="Text 125">
            <a:extLst>
              <a:ext uri="{FF2B5EF4-FFF2-40B4-BE49-F238E27FC236}">
                <a16:creationId xmlns:a16="http://schemas.microsoft.com/office/drawing/2014/main" id="{63A713E6-EEDD-8A36-33BC-7A79B690676C}"/>
              </a:ext>
            </a:extLst>
          </p:cNvPr>
          <p:cNvSpPr/>
          <p:nvPr/>
        </p:nvSpPr>
        <p:spPr>
          <a:xfrm>
            <a:off x="2947029" y="5944775"/>
            <a:ext cx="3066329" cy="184666"/>
          </a:xfrm>
          <a:prstGeom prst="rect">
            <a:avLst/>
          </a:prstGeom>
          <a:noFill/>
          <a:ln/>
        </p:spPr>
        <p:txBody>
          <a:bodyPr wrap="square" lIns="0" tIns="0" rIns="0" bIns="0" rtlCol="0" anchor="ctr">
            <a:spAutoFit/>
          </a:bodyPr>
          <a:lstStyle/>
          <a:p>
            <a:r>
              <a:rPr lang="en-US" sz="1200" i="1">
                <a:latin typeface="Segoe Sans Display Semibold"/>
                <a:ea typeface="Segoe UI" pitchFamily="34" charset="-122"/>
                <a:cs typeface="Segoe Sans Display Semibold"/>
              </a:rPr>
              <a:t>Go deeper: </a:t>
            </a:r>
            <a:r>
              <a:rPr lang="en-US" sz="1200" u="sng">
                <a:solidFill>
                  <a:schemeClr val="accent1"/>
                </a:solidFill>
                <a:ea typeface="Segoe UI" pitchFamily="34" charset="-122"/>
                <a:cs typeface="Segoe UI"/>
                <a:hlinkClick r:id="rId3">
                  <a:extLst>
                    <a:ext uri="{A12FA001-AC4F-418D-AE19-62706E023703}">
                      <ahyp:hlinkClr xmlns:ahyp="http://schemas.microsoft.com/office/drawing/2018/hyperlinkcolor" val="tx"/>
                    </a:ext>
                  </a:extLst>
                </a:hlinkClick>
              </a:rPr>
              <a:t>Click here to learn: Agent 365 docs </a:t>
            </a:r>
            <a:r>
              <a:rPr lang="en-US" sz="1200">
                <a:solidFill>
                  <a:schemeClr val="accent1"/>
                </a:solidFill>
                <a:ea typeface="Segoe UI" pitchFamily="34" charset="-122"/>
                <a:cs typeface="Segoe UI"/>
              </a:rPr>
              <a:t> </a:t>
            </a:r>
            <a:endParaRPr lang="en-US" sz="1200" u="sng">
              <a:solidFill>
                <a:schemeClr val="accent1"/>
              </a:solidFill>
              <a:cs typeface="Segoe UI"/>
            </a:endParaRPr>
          </a:p>
        </p:txBody>
      </p:sp>
      <p:grpSp>
        <p:nvGrpSpPr>
          <p:cNvPr id="252" name="Group 251">
            <a:extLst>
              <a:ext uri="{FF2B5EF4-FFF2-40B4-BE49-F238E27FC236}">
                <a16:creationId xmlns:a16="http://schemas.microsoft.com/office/drawing/2014/main" id="{F42902A7-6F15-3505-A182-B1B5513E1F94}"/>
              </a:ext>
            </a:extLst>
          </p:cNvPr>
          <p:cNvGrpSpPr>
            <a:grpSpLocks/>
          </p:cNvGrpSpPr>
          <p:nvPr/>
        </p:nvGrpSpPr>
        <p:grpSpPr>
          <a:xfrm>
            <a:off x="3568563" y="1753988"/>
            <a:ext cx="806714" cy="184666"/>
            <a:chOff x="585216" y="7155175"/>
            <a:chExt cx="806714" cy="184666"/>
          </a:xfrm>
        </p:grpSpPr>
        <p:sp>
          <p:nvSpPr>
            <p:cNvPr id="74" name="Shape 72"/>
            <p:cNvSpPr/>
            <p:nvPr/>
          </p:nvSpPr>
          <p:spPr>
            <a:xfrm>
              <a:off x="585216" y="7188072"/>
              <a:ext cx="118872" cy="118872"/>
            </a:xfrm>
            <a:prstGeom prst="ellipse">
              <a:avLst/>
            </a:prstGeom>
            <a:solidFill>
              <a:schemeClr val="accent1"/>
            </a:solidFill>
            <a:ln/>
          </p:spPr>
          <p:txBody>
            <a:bodyPr anchor="ctr"/>
            <a:lstStyle/>
            <a:p>
              <a:endParaRPr lang="en-US" sz="1200"/>
            </a:p>
          </p:txBody>
        </p:sp>
        <p:sp>
          <p:nvSpPr>
            <p:cNvPr id="75" name="Text 73"/>
            <p:cNvSpPr/>
            <p:nvPr/>
          </p:nvSpPr>
          <p:spPr>
            <a:xfrm>
              <a:off x="780288" y="7155175"/>
              <a:ext cx="611642" cy="184666"/>
            </a:xfrm>
            <a:prstGeom prst="rect">
              <a:avLst/>
            </a:prstGeom>
            <a:noFill/>
            <a:ln/>
          </p:spPr>
          <p:txBody>
            <a:bodyPr wrap="square" lIns="0" tIns="0" rIns="0" bIns="0" rtlCol="0" anchor="ctr">
              <a:spAutoFit/>
            </a:bodyPr>
            <a:lstStyle/>
            <a:p>
              <a:pPr marL="0" indent="0">
                <a:buNone/>
              </a:pPr>
              <a:r>
                <a:rPr lang="en-US" sz="1200">
                  <a:solidFill>
                    <a:schemeClr val="accent1"/>
                  </a:solidFill>
                  <a:latin typeface="Segoe Sans Display Semibold" pitchFamily="2" charset="0"/>
                  <a:ea typeface="Segoe UI" pitchFamily="34" charset="-122"/>
                  <a:cs typeface="Segoe Sans Display Semibold" pitchFamily="2" charset="0"/>
                </a:rPr>
                <a:t>Discover</a:t>
              </a:r>
              <a:endParaRPr lang="en-US" sz="1200">
                <a:solidFill>
                  <a:schemeClr val="accent1"/>
                </a:solidFill>
                <a:latin typeface="Segoe Sans Display Semibold" pitchFamily="2" charset="0"/>
                <a:cs typeface="Segoe Sans Display Semibold" pitchFamily="2" charset="0"/>
              </a:endParaRPr>
            </a:p>
          </p:txBody>
        </p:sp>
      </p:grpSp>
      <p:grpSp>
        <p:nvGrpSpPr>
          <p:cNvPr id="253" name="Group 252">
            <a:extLst>
              <a:ext uri="{FF2B5EF4-FFF2-40B4-BE49-F238E27FC236}">
                <a16:creationId xmlns:a16="http://schemas.microsoft.com/office/drawing/2014/main" id="{80DE262B-3F6F-5C2C-A586-9142C0666125}"/>
              </a:ext>
            </a:extLst>
          </p:cNvPr>
          <p:cNvGrpSpPr/>
          <p:nvPr/>
        </p:nvGrpSpPr>
        <p:grpSpPr>
          <a:xfrm>
            <a:off x="4818375" y="1753989"/>
            <a:ext cx="776450" cy="184666"/>
            <a:chOff x="1810512" y="7155175"/>
            <a:chExt cx="776450" cy="184666"/>
          </a:xfrm>
        </p:grpSpPr>
        <p:sp>
          <p:nvSpPr>
            <p:cNvPr id="76" name="Shape 74"/>
            <p:cNvSpPr/>
            <p:nvPr/>
          </p:nvSpPr>
          <p:spPr>
            <a:xfrm>
              <a:off x="1810512" y="7188072"/>
              <a:ext cx="118872" cy="118872"/>
            </a:xfrm>
            <a:prstGeom prst="ellipse">
              <a:avLst/>
            </a:prstGeom>
            <a:solidFill>
              <a:schemeClr val="accent2"/>
            </a:solidFill>
            <a:ln/>
          </p:spPr>
          <p:txBody>
            <a:bodyPr anchor="ctr"/>
            <a:lstStyle/>
            <a:p>
              <a:endParaRPr lang="en-US" sz="1200"/>
            </a:p>
          </p:txBody>
        </p:sp>
        <p:sp>
          <p:nvSpPr>
            <p:cNvPr id="77" name="Text 75"/>
            <p:cNvSpPr/>
            <p:nvPr/>
          </p:nvSpPr>
          <p:spPr>
            <a:xfrm>
              <a:off x="2005584" y="7155175"/>
              <a:ext cx="581378" cy="184666"/>
            </a:xfrm>
            <a:prstGeom prst="rect">
              <a:avLst/>
            </a:prstGeom>
            <a:noFill/>
            <a:ln/>
          </p:spPr>
          <p:txBody>
            <a:bodyPr wrap="square" lIns="0" tIns="0" rIns="0" bIns="0" rtlCol="0" anchor="ctr">
              <a:spAutoFit/>
            </a:bodyPr>
            <a:lstStyle/>
            <a:p>
              <a:pPr marL="0" indent="0">
                <a:buNone/>
              </a:pPr>
              <a:r>
                <a:rPr lang="en-US" sz="1200">
                  <a:solidFill>
                    <a:schemeClr val="accent2">
                      <a:lumMod val="75000"/>
                    </a:schemeClr>
                  </a:solidFill>
                  <a:latin typeface="Segoe Sans Display Semibold" pitchFamily="2" charset="0"/>
                  <a:ea typeface="Segoe UI" pitchFamily="34" charset="-122"/>
                  <a:cs typeface="Segoe Sans Display Semibold" pitchFamily="2" charset="0"/>
                </a:rPr>
                <a:t>Evaluate</a:t>
              </a:r>
              <a:endParaRPr lang="en-US" sz="1200">
                <a:solidFill>
                  <a:schemeClr val="accent2">
                    <a:lumMod val="75000"/>
                  </a:schemeClr>
                </a:solidFill>
                <a:latin typeface="Segoe Sans Display Semibold" pitchFamily="2" charset="0"/>
                <a:cs typeface="Segoe Sans Display Semibold" pitchFamily="2" charset="0"/>
              </a:endParaRPr>
            </a:p>
          </p:txBody>
        </p:sp>
      </p:grpSp>
      <p:grpSp>
        <p:nvGrpSpPr>
          <p:cNvPr id="254" name="Group 253">
            <a:extLst>
              <a:ext uri="{FF2B5EF4-FFF2-40B4-BE49-F238E27FC236}">
                <a16:creationId xmlns:a16="http://schemas.microsoft.com/office/drawing/2014/main" id="{22B40818-D907-B35F-9776-65344922946D}"/>
              </a:ext>
            </a:extLst>
          </p:cNvPr>
          <p:cNvGrpSpPr/>
          <p:nvPr/>
        </p:nvGrpSpPr>
        <p:grpSpPr>
          <a:xfrm>
            <a:off x="6037923" y="1753989"/>
            <a:ext cx="763433" cy="184666"/>
            <a:chOff x="3035808" y="7155175"/>
            <a:chExt cx="763433" cy="184666"/>
          </a:xfrm>
        </p:grpSpPr>
        <p:sp>
          <p:nvSpPr>
            <p:cNvPr id="78" name="Shape 76"/>
            <p:cNvSpPr/>
            <p:nvPr/>
          </p:nvSpPr>
          <p:spPr>
            <a:xfrm>
              <a:off x="3035808" y="7188072"/>
              <a:ext cx="118872" cy="118872"/>
            </a:xfrm>
            <a:prstGeom prst="ellipse">
              <a:avLst/>
            </a:prstGeom>
            <a:solidFill>
              <a:schemeClr val="accent3">
                <a:lumMod val="75000"/>
              </a:schemeClr>
            </a:solidFill>
            <a:ln/>
          </p:spPr>
          <p:txBody>
            <a:bodyPr anchor="ctr"/>
            <a:lstStyle/>
            <a:p>
              <a:endParaRPr lang="en-US" sz="1200"/>
            </a:p>
          </p:txBody>
        </p:sp>
        <p:sp>
          <p:nvSpPr>
            <p:cNvPr id="79" name="Text 77"/>
            <p:cNvSpPr/>
            <p:nvPr/>
          </p:nvSpPr>
          <p:spPr>
            <a:xfrm>
              <a:off x="3230880" y="7155175"/>
              <a:ext cx="568361" cy="184666"/>
            </a:xfrm>
            <a:prstGeom prst="rect">
              <a:avLst/>
            </a:prstGeom>
            <a:noFill/>
            <a:ln/>
          </p:spPr>
          <p:txBody>
            <a:bodyPr wrap="square" lIns="0" tIns="0" rIns="0" bIns="0" rtlCol="0" anchor="ctr">
              <a:spAutoFit/>
            </a:bodyPr>
            <a:lstStyle/>
            <a:p>
              <a:pPr marL="0" indent="0">
                <a:buNone/>
              </a:pPr>
              <a:r>
                <a:rPr lang="en-US" sz="1200">
                  <a:solidFill>
                    <a:schemeClr val="accent3">
                      <a:lumMod val="75000"/>
                    </a:schemeClr>
                  </a:solidFill>
                  <a:latin typeface="Segoe Sans Display Semibold" pitchFamily="2" charset="0"/>
                  <a:ea typeface="Segoe UI" pitchFamily="34" charset="-122"/>
                  <a:cs typeface="Segoe Sans Display Semibold" pitchFamily="2" charset="0"/>
                </a:rPr>
                <a:t>Monitor</a:t>
              </a:r>
              <a:endParaRPr lang="en-US" sz="1200">
                <a:solidFill>
                  <a:schemeClr val="accent3">
                    <a:lumMod val="75000"/>
                  </a:schemeClr>
                </a:solidFill>
                <a:latin typeface="Segoe Sans Display Semibold" pitchFamily="2" charset="0"/>
                <a:cs typeface="Segoe Sans Display Semibold" pitchFamily="2" charset="0"/>
              </a:endParaRPr>
            </a:p>
          </p:txBody>
        </p:sp>
      </p:grpSp>
      <p:grpSp>
        <p:nvGrpSpPr>
          <p:cNvPr id="255" name="Group 254">
            <a:extLst>
              <a:ext uri="{FF2B5EF4-FFF2-40B4-BE49-F238E27FC236}">
                <a16:creationId xmlns:a16="http://schemas.microsoft.com/office/drawing/2014/main" id="{752927A8-9031-B3F7-C00F-261F521FDA94}"/>
              </a:ext>
            </a:extLst>
          </p:cNvPr>
          <p:cNvGrpSpPr/>
          <p:nvPr/>
        </p:nvGrpSpPr>
        <p:grpSpPr>
          <a:xfrm>
            <a:off x="7244451" y="1753989"/>
            <a:ext cx="1378986" cy="184666"/>
            <a:chOff x="4261104" y="7155175"/>
            <a:chExt cx="1378986" cy="184666"/>
          </a:xfrm>
        </p:grpSpPr>
        <p:sp>
          <p:nvSpPr>
            <p:cNvPr id="80" name="Shape 78"/>
            <p:cNvSpPr/>
            <p:nvPr/>
          </p:nvSpPr>
          <p:spPr>
            <a:xfrm>
              <a:off x="4261104" y="7188072"/>
              <a:ext cx="118872" cy="118872"/>
            </a:xfrm>
            <a:prstGeom prst="ellipse">
              <a:avLst/>
            </a:prstGeom>
            <a:solidFill>
              <a:schemeClr val="accent5"/>
            </a:solidFill>
            <a:ln/>
          </p:spPr>
          <p:txBody>
            <a:bodyPr anchor="ctr"/>
            <a:lstStyle/>
            <a:p>
              <a:endParaRPr lang="en-US" sz="1200"/>
            </a:p>
          </p:txBody>
        </p:sp>
        <p:sp>
          <p:nvSpPr>
            <p:cNvPr id="81" name="Text 79"/>
            <p:cNvSpPr/>
            <p:nvPr/>
          </p:nvSpPr>
          <p:spPr>
            <a:xfrm>
              <a:off x="4456176" y="7155175"/>
              <a:ext cx="1183914" cy="184666"/>
            </a:xfrm>
            <a:prstGeom prst="rect">
              <a:avLst/>
            </a:prstGeom>
            <a:noFill/>
            <a:ln/>
          </p:spPr>
          <p:txBody>
            <a:bodyPr wrap="square" lIns="0" tIns="0" rIns="0" bIns="0" rtlCol="0" anchor="ctr">
              <a:spAutoFit/>
            </a:bodyPr>
            <a:lstStyle/>
            <a:p>
              <a:pPr marL="0" indent="0">
                <a:buNone/>
              </a:pPr>
              <a:r>
                <a:rPr lang="en-US" sz="1200">
                  <a:solidFill>
                    <a:schemeClr val="accent5"/>
                  </a:solidFill>
                  <a:latin typeface="Segoe Sans Display Semibold" pitchFamily="2" charset="0"/>
                  <a:ea typeface="Segoe UI" pitchFamily="34" charset="-122"/>
                  <a:cs typeface="Segoe Sans Display Semibold" pitchFamily="2" charset="0"/>
                </a:rPr>
                <a:t>Run the program</a:t>
              </a:r>
              <a:endParaRPr lang="en-US" sz="1200">
                <a:solidFill>
                  <a:schemeClr val="accent5"/>
                </a:solidFill>
                <a:latin typeface="Segoe Sans Display Semibold" pitchFamily="2" charset="0"/>
                <a:cs typeface="Segoe Sans Display Semibold" pitchFamily="2" charset="0"/>
              </a:endParaRPr>
            </a:p>
          </p:txBody>
        </p:sp>
      </p:grpSp>
      <p:cxnSp>
        <p:nvCxnSpPr>
          <p:cNvPr id="257" name="Straight Connector 256">
            <a:extLst>
              <a:ext uri="{FF2B5EF4-FFF2-40B4-BE49-F238E27FC236}">
                <a16:creationId xmlns:a16="http://schemas.microsoft.com/office/drawing/2014/main" id="{F626A7EA-0C4F-B7CF-8586-BAE0BBD49291}"/>
              </a:ext>
            </a:extLst>
          </p:cNvPr>
          <p:cNvCxnSpPr>
            <a:cxnSpLocks/>
          </p:cNvCxnSpPr>
          <p:nvPr/>
        </p:nvCxnSpPr>
        <p:spPr>
          <a:xfrm>
            <a:off x="4596826" y="1753988"/>
            <a:ext cx="0" cy="184666"/>
          </a:xfrm>
          <a:prstGeom prst="line">
            <a:avLst/>
          </a:prstGeom>
          <a:ln>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5905B780-03E3-0F29-DA55-FC07CC93F283}"/>
              </a:ext>
            </a:extLst>
          </p:cNvPr>
          <p:cNvCxnSpPr>
            <a:cxnSpLocks/>
          </p:cNvCxnSpPr>
          <p:nvPr/>
        </p:nvCxnSpPr>
        <p:spPr>
          <a:xfrm>
            <a:off x="5816374" y="1753988"/>
            <a:ext cx="0" cy="184666"/>
          </a:xfrm>
          <a:prstGeom prst="line">
            <a:avLst/>
          </a:prstGeom>
          <a:ln>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B9652F6A-5982-F098-A60B-ED725CC54CCC}"/>
              </a:ext>
            </a:extLst>
          </p:cNvPr>
          <p:cNvCxnSpPr>
            <a:cxnSpLocks/>
          </p:cNvCxnSpPr>
          <p:nvPr/>
        </p:nvCxnSpPr>
        <p:spPr>
          <a:xfrm>
            <a:off x="7022904" y="1753988"/>
            <a:ext cx="0" cy="184666"/>
          </a:xfrm>
          <a:prstGeom prst="line">
            <a:avLst/>
          </a:prstGeom>
          <a:ln>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ext 125">
            <a:extLst>
              <a:ext uri="{FF2B5EF4-FFF2-40B4-BE49-F238E27FC236}">
                <a16:creationId xmlns:a16="http://schemas.microsoft.com/office/drawing/2014/main" id="{36F7DD32-E4CE-4F82-DCE9-8E42ECFF1D01}"/>
              </a:ext>
            </a:extLst>
          </p:cNvPr>
          <p:cNvSpPr/>
          <p:nvPr/>
        </p:nvSpPr>
        <p:spPr>
          <a:xfrm>
            <a:off x="6040932" y="5931003"/>
            <a:ext cx="3194859" cy="184666"/>
          </a:xfrm>
          <a:prstGeom prst="rect">
            <a:avLst/>
          </a:prstGeom>
          <a:noFill/>
          <a:ln/>
        </p:spPr>
        <p:txBody>
          <a:bodyPr wrap="square" lIns="0" tIns="0" rIns="0" bIns="0" rtlCol="0" anchor="ctr">
            <a:spAutoFit/>
          </a:bodyPr>
          <a:lstStyle/>
          <a:p>
            <a:r>
              <a:rPr lang="en-US" sz="1200" u="sng">
                <a:solidFill>
                  <a:schemeClr val="accent1"/>
                </a:solidFill>
                <a:latin typeface="Segoe Sans Display Semilight"/>
                <a:ea typeface="Segoe UI" pitchFamily="34" charset="-122"/>
                <a:cs typeface="Segoe UI"/>
                <a:hlinkClick r:id="rId4">
                  <a:extLst>
                    <a:ext uri="{A12FA001-AC4F-418D-AE19-62706E023703}">
                      <ahyp:hlinkClr xmlns:ahyp="http://schemas.microsoft.com/office/drawing/2018/hyperlinkcolor" val="tx"/>
                    </a:ext>
                  </a:extLst>
                </a:hlinkClick>
              </a:rPr>
              <a:t>Click</a:t>
            </a:r>
            <a:r>
              <a:rPr lang="en-US" sz="1200" u="sng">
                <a:solidFill>
                  <a:schemeClr val="accent1"/>
                </a:solidFill>
                <a:ea typeface="Segoe UI" pitchFamily="34" charset="-122"/>
                <a:cs typeface="Segoe UI"/>
                <a:hlinkClick r:id="rId4">
                  <a:extLst>
                    <a:ext uri="{A12FA001-AC4F-418D-AE19-62706E023703}">
                      <ahyp:hlinkClr xmlns:ahyp="http://schemas.microsoft.com/office/drawing/2018/hyperlinkcolor" val="tx"/>
                    </a:ext>
                  </a:extLst>
                </a:hlinkClick>
              </a:rPr>
              <a:t> here to learn: Customer Zero Inside Track </a:t>
            </a:r>
            <a:r>
              <a:rPr lang="en-US" sz="1200" u="sng">
                <a:solidFill>
                  <a:schemeClr val="accent1"/>
                </a:solidFill>
                <a:ea typeface="Segoe UI" pitchFamily="34" charset="-122"/>
                <a:cs typeface="Segoe UI"/>
              </a:rPr>
              <a:t> </a:t>
            </a:r>
            <a:r>
              <a:rPr lang="en-US" sz="1200">
                <a:solidFill>
                  <a:schemeClr val="accent1"/>
                </a:solidFill>
                <a:ea typeface="Segoe UI" pitchFamily="34" charset="-122"/>
                <a:cs typeface="Segoe UI"/>
              </a:rPr>
              <a:t> </a:t>
            </a:r>
            <a:endParaRPr lang="en-US" sz="1200" u="sng">
              <a:solidFill>
                <a:schemeClr val="accent1"/>
              </a:solidFill>
              <a:cs typeface="Segoe UI"/>
            </a:endParaRPr>
          </a:p>
        </p:txBody>
      </p:sp>
    </p:spTree>
    <p:extLst>
      <p:ext uri="{BB962C8B-B14F-4D97-AF65-F5344CB8AC3E}">
        <p14:creationId xmlns:p14="http://schemas.microsoft.com/office/powerpoint/2010/main" val="420726100"/>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19" name="Title 118">
            <a:extLst>
              <a:ext uri="{FF2B5EF4-FFF2-40B4-BE49-F238E27FC236}">
                <a16:creationId xmlns:a16="http://schemas.microsoft.com/office/drawing/2014/main" id="{9DD323D8-178C-5627-EF42-972D526C821C}"/>
              </a:ext>
            </a:extLst>
          </p:cNvPr>
          <p:cNvSpPr>
            <a:spLocks noGrp="1"/>
          </p:cNvSpPr>
          <p:nvPr>
            <p:ph type="title"/>
          </p:nvPr>
        </p:nvSpPr>
        <p:spPr/>
        <p:txBody>
          <a:bodyPr/>
          <a:lstStyle/>
          <a:p>
            <a:r>
              <a:rPr lang="en-US"/>
              <a:t>Get started with Agent 365</a:t>
            </a:r>
          </a:p>
        </p:txBody>
      </p:sp>
      <p:sp>
        <p:nvSpPr>
          <p:cNvPr id="149" name="Text Placeholder 148">
            <a:extLst>
              <a:ext uri="{FF2B5EF4-FFF2-40B4-BE49-F238E27FC236}">
                <a16:creationId xmlns:a16="http://schemas.microsoft.com/office/drawing/2014/main" id="{44B084DB-7858-F90E-58B9-C67E9C4FD4EA}"/>
              </a:ext>
            </a:extLst>
          </p:cNvPr>
          <p:cNvSpPr>
            <a:spLocks noGrp="1"/>
          </p:cNvSpPr>
          <p:nvPr>
            <p:ph type="body" sz="quarter" idx="11"/>
          </p:nvPr>
        </p:nvSpPr>
        <p:spPr/>
        <p:txBody>
          <a:bodyPr/>
          <a:lstStyle/>
          <a:p>
            <a:r>
              <a:rPr lang="en-US"/>
              <a:t>GET STARTED · YOUR NEXT STEP</a:t>
            </a:r>
          </a:p>
        </p:txBody>
      </p:sp>
      <p:sp>
        <p:nvSpPr>
          <p:cNvPr id="151" name="Rectangle 150">
            <a:extLst>
              <a:ext uri="{FF2B5EF4-FFF2-40B4-BE49-F238E27FC236}">
                <a16:creationId xmlns:a16="http://schemas.microsoft.com/office/drawing/2014/main" id="{9AD89AD4-0BC0-12E5-AADD-945FBAF374E2}"/>
              </a:ext>
            </a:extLst>
          </p:cNvPr>
          <p:cNvSpPr>
            <a:spLocks/>
          </p:cNvSpPr>
          <p:nvPr/>
        </p:nvSpPr>
        <p:spPr bwMode="auto">
          <a:xfrm>
            <a:off x="566928" y="1138492"/>
            <a:ext cx="11036110" cy="49244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lang="en-US" sz="1600">
                <a:solidFill>
                  <a:schemeClr val="tx1"/>
                </a:solidFill>
                <a:latin typeface="+mj-lt"/>
              </a:rPr>
              <a:t>Two ways to begin — pick the one that fits your team. </a:t>
            </a:r>
            <a:r>
              <a:rPr lang="en-US" sz="1600">
                <a:solidFill>
                  <a:schemeClr val="tx1"/>
                </a:solidFill>
              </a:rPr>
              <a:t>Work through it yourself with the self-guided resources on the left, or bring in Microsoft's experts and partners on the right. </a:t>
            </a:r>
          </a:p>
        </p:txBody>
      </p:sp>
      <p:sp>
        <p:nvSpPr>
          <p:cNvPr id="155" name="Rectangle: Rounded Corners 9">
            <a:extLst>
              <a:ext uri="{FF2B5EF4-FFF2-40B4-BE49-F238E27FC236}">
                <a16:creationId xmlns:a16="http://schemas.microsoft.com/office/drawing/2014/main" id="{DC627154-6BA6-A4C9-BC8A-F661A73CCDB0}"/>
              </a:ext>
            </a:extLst>
          </p:cNvPr>
          <p:cNvSpPr>
            <a:spLocks/>
          </p:cNvSpPr>
          <p:nvPr/>
        </p:nvSpPr>
        <p:spPr>
          <a:xfrm>
            <a:off x="6222142" y="1883284"/>
            <a:ext cx="5380894" cy="4385754"/>
          </a:xfrm>
          <a:prstGeom prst="roundRect">
            <a:avLst>
              <a:gd name="adj" fmla="val 6473"/>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algn="ctr" defTabSz="457200"/>
            <a:endParaRPr lang="en-US">
              <a:solidFill>
                <a:srgbClr val="FFFFFF"/>
              </a:solidFill>
              <a:latin typeface="Segoe Sans Display"/>
              <a:sym typeface="+mn-lt"/>
            </a:endParaRPr>
          </a:p>
        </p:txBody>
      </p:sp>
      <p:sp>
        <p:nvSpPr>
          <p:cNvPr id="157" name="Rectangle: Rounded Corners 9">
            <a:extLst>
              <a:ext uri="{FF2B5EF4-FFF2-40B4-BE49-F238E27FC236}">
                <a16:creationId xmlns:a16="http://schemas.microsoft.com/office/drawing/2014/main" id="{419F821A-51DB-C678-23DF-192BF0B6F0D1}"/>
              </a:ext>
            </a:extLst>
          </p:cNvPr>
          <p:cNvSpPr>
            <a:spLocks/>
          </p:cNvSpPr>
          <p:nvPr/>
        </p:nvSpPr>
        <p:spPr>
          <a:xfrm>
            <a:off x="588965" y="1883284"/>
            <a:ext cx="5380894" cy="4385754"/>
          </a:xfrm>
          <a:prstGeom prst="roundRect">
            <a:avLst>
              <a:gd name="adj" fmla="val 6473"/>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algn="ctr" defTabSz="457200"/>
            <a:endParaRPr lang="en-US">
              <a:solidFill>
                <a:srgbClr val="FFFFFF"/>
              </a:solidFill>
              <a:latin typeface="Segoe Sans Display"/>
              <a:sym typeface="+mn-lt"/>
            </a:endParaRPr>
          </a:p>
        </p:txBody>
      </p:sp>
      <p:sp>
        <p:nvSpPr>
          <p:cNvPr id="159" name="Text Placeholder 2">
            <a:extLst>
              <a:ext uri="{FF2B5EF4-FFF2-40B4-BE49-F238E27FC236}">
                <a16:creationId xmlns:a16="http://schemas.microsoft.com/office/drawing/2014/main" id="{52B9DCC6-3D1F-70F6-4CA2-E074CA134FF1}"/>
              </a:ext>
            </a:extLst>
          </p:cNvPr>
          <p:cNvSpPr txBox="1">
            <a:spLocks/>
          </p:cNvSpPr>
          <p:nvPr/>
        </p:nvSpPr>
        <p:spPr>
          <a:xfrm>
            <a:off x="705108" y="2025363"/>
            <a:ext cx="5104532" cy="607220"/>
          </a:xfrm>
          <a:prstGeom prst="roundRect">
            <a:avLst>
              <a:gd name="adj" fmla="val 24158"/>
            </a:avLst>
          </a:prstGeom>
          <a:gradFill flip="none" rotWithShape="1">
            <a:gsLst>
              <a:gs pos="0">
                <a:srgbClr val="5EBDEB"/>
              </a:gs>
              <a:gs pos="94000">
                <a:srgbClr val="ADDEF2"/>
              </a:gs>
            </a:gsLst>
            <a:lin ang="16200000" scaled="0"/>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algn="ctr">
              <a:defRPr sz="2000">
                <a:latin typeface="Segoe Sans Display Semibold" pitchFamily="2" charset="0"/>
                <a:cs typeface="Segoe Sans Display Semi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800">
                <a:solidFill>
                  <a:schemeClr val="tx1"/>
                </a:solidFill>
              </a:rPr>
              <a:t>Get started on your own</a:t>
            </a:r>
          </a:p>
        </p:txBody>
      </p:sp>
      <p:sp>
        <p:nvSpPr>
          <p:cNvPr id="161" name="Text Placeholder 2">
            <a:extLst>
              <a:ext uri="{FF2B5EF4-FFF2-40B4-BE49-F238E27FC236}">
                <a16:creationId xmlns:a16="http://schemas.microsoft.com/office/drawing/2014/main" id="{FBB3EED5-DD0B-0D95-B9C1-ACBE39491B2C}"/>
              </a:ext>
            </a:extLst>
          </p:cNvPr>
          <p:cNvSpPr txBox="1">
            <a:spLocks/>
          </p:cNvSpPr>
          <p:nvPr/>
        </p:nvSpPr>
        <p:spPr>
          <a:xfrm>
            <a:off x="6360323" y="2025363"/>
            <a:ext cx="5104532" cy="607220"/>
          </a:xfrm>
          <a:prstGeom prst="roundRect">
            <a:avLst>
              <a:gd name="adj" fmla="val 19364"/>
            </a:avLst>
          </a:prstGeom>
          <a:gradFill flip="none" rotWithShape="1">
            <a:gsLst>
              <a:gs pos="0">
                <a:srgbClr val="5EBDEB"/>
              </a:gs>
              <a:gs pos="94000">
                <a:srgbClr val="ADDEF2"/>
              </a:gs>
            </a:gsLst>
            <a:lin ang="16200000" scaled="0"/>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algn="ctr">
              <a:defRPr sz="2000">
                <a:latin typeface="Segoe Sans Display Semibold" pitchFamily="2" charset="0"/>
                <a:cs typeface="Segoe Sans Display Semi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800">
                <a:solidFill>
                  <a:schemeClr val="tx1"/>
                </a:solidFill>
              </a:rPr>
              <a:t>Get started with help</a:t>
            </a:r>
          </a:p>
          <a:p>
            <a:pPr algn="l"/>
            <a:r>
              <a:rPr lang="en-US" sz="1050">
                <a:solidFill>
                  <a:schemeClr val="tx1"/>
                </a:solidFill>
              </a:rPr>
              <a:t>WITH MICROSOFT &amp; PARTNERS</a:t>
            </a:r>
          </a:p>
        </p:txBody>
      </p:sp>
      <p:sp>
        <p:nvSpPr>
          <p:cNvPr id="163" name="Text 102">
            <a:extLst>
              <a:ext uri="{FF2B5EF4-FFF2-40B4-BE49-F238E27FC236}">
                <a16:creationId xmlns:a16="http://schemas.microsoft.com/office/drawing/2014/main" id="{128DB6FE-D958-12A3-5AAB-B040E0F7302E}"/>
              </a:ext>
            </a:extLst>
          </p:cNvPr>
          <p:cNvSpPr>
            <a:spLocks/>
          </p:cNvSpPr>
          <p:nvPr/>
        </p:nvSpPr>
        <p:spPr>
          <a:xfrm>
            <a:off x="815435" y="2732866"/>
            <a:ext cx="4883878" cy="445378"/>
          </a:xfrm>
          <a:prstGeom prst="rect">
            <a:avLst/>
          </a:prstGeom>
          <a:noFill/>
          <a:ln/>
        </p:spPr>
        <p:txBody>
          <a:bodyPr wrap="square" lIns="0" tIns="0" rIns="0" bIns="0" rtlCol="0" anchor="t">
            <a:spAutoFit/>
          </a:bodyPr>
          <a:lstStyle/>
          <a:p>
            <a:pPr marL="0" indent="0" algn="l">
              <a:buNone/>
            </a:pPr>
            <a:r>
              <a:rPr lang="en-US" sz="1400" b="0" i="0">
                <a:ea typeface="Segoe UI" pitchFamily="34" charset="-122"/>
                <a:cs typeface="Segoe UI" pitchFamily="34" charset="-120"/>
              </a:rPr>
              <a:t>As an admin, go to the admin center and turn on Agent 365 at your own pace, using the self-guided resources below.</a:t>
            </a:r>
          </a:p>
        </p:txBody>
      </p:sp>
      <p:sp>
        <p:nvSpPr>
          <p:cNvPr id="165" name="Text 108">
            <a:extLst>
              <a:ext uri="{FF2B5EF4-FFF2-40B4-BE49-F238E27FC236}">
                <a16:creationId xmlns:a16="http://schemas.microsoft.com/office/drawing/2014/main" id="{3B0CF86F-303E-659D-1F9A-6D5CB4F53F01}"/>
              </a:ext>
            </a:extLst>
          </p:cNvPr>
          <p:cNvSpPr>
            <a:spLocks/>
          </p:cNvSpPr>
          <p:nvPr/>
        </p:nvSpPr>
        <p:spPr>
          <a:xfrm>
            <a:off x="6470650" y="2732866"/>
            <a:ext cx="4883878" cy="445378"/>
          </a:xfrm>
          <a:prstGeom prst="rect">
            <a:avLst/>
          </a:prstGeom>
          <a:noFill/>
          <a:ln/>
        </p:spPr>
        <p:txBody>
          <a:bodyPr wrap="square" lIns="0" tIns="0" rIns="0" bIns="0" rtlCol="0" anchor="t">
            <a:spAutoFit/>
          </a:bodyPr>
          <a:lstStyle/>
          <a:p>
            <a:pPr marL="0" indent="0" algn="l">
              <a:buNone/>
            </a:pPr>
            <a:r>
              <a:rPr lang="en-US" sz="1400" b="0" i="0">
                <a:ea typeface="Segoe UI" pitchFamily="34" charset="-122"/>
                <a:cs typeface="Segoe UI" pitchFamily="34" charset="-120"/>
              </a:rPr>
              <a:t>Want a hand? Bring in Microsoft's experts or a specialized partner to help you plan, deploy, and roll it out.</a:t>
            </a:r>
          </a:p>
        </p:txBody>
      </p:sp>
      <p:sp>
        <p:nvSpPr>
          <p:cNvPr id="167" name="Oval 166">
            <a:extLst>
              <a:ext uri="{FF2B5EF4-FFF2-40B4-BE49-F238E27FC236}">
                <a16:creationId xmlns:a16="http://schemas.microsoft.com/office/drawing/2014/main" id="{D6C0FF87-E934-62E0-0E4F-E81204B771D9}"/>
              </a:ext>
            </a:extLst>
          </p:cNvPr>
          <p:cNvSpPr/>
          <p:nvPr/>
        </p:nvSpPr>
        <p:spPr>
          <a:xfrm>
            <a:off x="5231085" y="2082253"/>
            <a:ext cx="493440" cy="493440"/>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r>
              <a:rPr lang="en-US">
                <a:latin typeface="Segoe Sans Display Semibold" pitchFamily="2" charset="0"/>
                <a:ea typeface="+mn-lt"/>
                <a:cs typeface="Segoe Sans Display Semibold" pitchFamily="2" charset="0"/>
                <a:sym typeface="+mn-lt"/>
              </a:rPr>
              <a:t>01</a:t>
            </a:r>
          </a:p>
        </p:txBody>
      </p:sp>
      <p:sp>
        <p:nvSpPr>
          <p:cNvPr id="169" name="Oval 168">
            <a:extLst>
              <a:ext uri="{FF2B5EF4-FFF2-40B4-BE49-F238E27FC236}">
                <a16:creationId xmlns:a16="http://schemas.microsoft.com/office/drawing/2014/main" id="{7FF1951E-E7B8-C4CA-3FDB-A24D85E064C4}"/>
              </a:ext>
            </a:extLst>
          </p:cNvPr>
          <p:cNvSpPr/>
          <p:nvPr/>
        </p:nvSpPr>
        <p:spPr>
          <a:xfrm>
            <a:off x="10886300" y="2082253"/>
            <a:ext cx="493440" cy="493440"/>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r>
              <a:rPr lang="en-US">
                <a:latin typeface="Segoe Sans Display Semibold" pitchFamily="2" charset="0"/>
                <a:ea typeface="+mn-lt"/>
                <a:cs typeface="Segoe Sans Display Semibold" pitchFamily="2" charset="0"/>
                <a:sym typeface="+mn-lt"/>
              </a:rPr>
              <a:t>02</a:t>
            </a:r>
          </a:p>
        </p:txBody>
      </p:sp>
      <p:sp>
        <p:nvSpPr>
          <p:cNvPr id="175" name="Rectangle: Rounded Corners 9">
            <a:extLst>
              <a:ext uri="{FF2B5EF4-FFF2-40B4-BE49-F238E27FC236}">
                <a16:creationId xmlns:a16="http://schemas.microsoft.com/office/drawing/2014/main" id="{D722E27B-5AA7-5AF8-63FD-34C2806D4BBF}"/>
              </a:ext>
            </a:extLst>
          </p:cNvPr>
          <p:cNvSpPr>
            <a:spLocks/>
          </p:cNvSpPr>
          <p:nvPr/>
        </p:nvSpPr>
        <p:spPr>
          <a:xfrm>
            <a:off x="6360322" y="3428999"/>
            <a:ext cx="5104532" cy="1260190"/>
          </a:xfrm>
          <a:prstGeom prst="roundRect">
            <a:avLst>
              <a:gd name="adj" fmla="val 12520"/>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78" name="Rectangle: Rounded Corners 9">
            <a:extLst>
              <a:ext uri="{FF2B5EF4-FFF2-40B4-BE49-F238E27FC236}">
                <a16:creationId xmlns:a16="http://schemas.microsoft.com/office/drawing/2014/main" id="{C59E0310-94D0-481B-3305-00A955D25202}"/>
              </a:ext>
            </a:extLst>
          </p:cNvPr>
          <p:cNvSpPr>
            <a:spLocks/>
          </p:cNvSpPr>
          <p:nvPr/>
        </p:nvSpPr>
        <p:spPr>
          <a:xfrm>
            <a:off x="6360322" y="4872069"/>
            <a:ext cx="5104532" cy="1260190"/>
          </a:xfrm>
          <a:prstGeom prst="roundRect">
            <a:avLst>
              <a:gd name="adj" fmla="val 12520"/>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91" name="Text 139">
            <a:extLst>
              <a:ext uri="{FF2B5EF4-FFF2-40B4-BE49-F238E27FC236}">
                <a16:creationId xmlns:a16="http://schemas.microsoft.com/office/drawing/2014/main" id="{2DD5B50C-34B1-1C5B-282F-8B1A98CD5DFA}"/>
              </a:ext>
            </a:extLst>
          </p:cNvPr>
          <p:cNvSpPr>
            <a:spLocks/>
          </p:cNvSpPr>
          <p:nvPr/>
        </p:nvSpPr>
        <p:spPr>
          <a:xfrm>
            <a:off x="6548864" y="3564087"/>
            <a:ext cx="4727448" cy="990015"/>
          </a:xfrm>
          <a:prstGeom prst="rect">
            <a:avLst/>
          </a:prstGeom>
          <a:noFill/>
          <a:ln/>
        </p:spPr>
        <p:txBody>
          <a:bodyPr wrap="square" lIns="0" tIns="0" rIns="0" bIns="0" rtlCol="0" anchor="ctr">
            <a:spAutoFit/>
          </a:bodyPr>
          <a:lstStyle/>
          <a:p>
            <a:pPr marL="0" indent="0">
              <a:spcAft>
                <a:spcPts val="400"/>
              </a:spcAft>
              <a:buNone/>
            </a:pPr>
            <a:r>
              <a:rPr lang="en-US" sz="1400">
                <a:latin typeface="Segoe Sans Display Semibold" pitchFamily="2" charset="0"/>
                <a:ea typeface="Segoe UI" pitchFamily="34" charset="-122"/>
                <a:cs typeface="Segoe Sans Display Semibold" pitchFamily="2" charset="0"/>
              </a:rPr>
              <a:t>Microsoft FastTrack</a:t>
            </a:r>
          </a:p>
          <a:p>
            <a:pPr marL="0" indent="0">
              <a:spcAft>
                <a:spcPts val="1200"/>
              </a:spcAft>
              <a:buNone/>
            </a:pPr>
            <a:r>
              <a:rPr lang="en-US" sz="1300">
                <a:ea typeface="Segoe UI" pitchFamily="34" charset="-122"/>
                <a:cs typeface="Segoe UI" pitchFamily="34" charset="-120"/>
              </a:rPr>
              <a:t>Step-by-step deployment and adoption guidance from Microsoft engineers — at no extra cost for eligible plans (150+ seats).</a:t>
            </a:r>
          </a:p>
          <a:p>
            <a:pPr marL="0" indent="0">
              <a:spcAft>
                <a:spcPts val="400"/>
              </a:spcAft>
              <a:buNone/>
            </a:pPr>
            <a:r>
              <a:rPr lang="en-US" sz="1100">
                <a:latin typeface="Segoe Sans Display Semibold" pitchFamily="2" charset="0"/>
                <a:ea typeface="Segoe UI" pitchFamily="34" charset="-122"/>
                <a:cs typeface="Segoe Sans Display Semibold" pitchFamily="2" charset="0"/>
                <a:hlinkClick r:id="rId6"/>
              </a:rPr>
              <a:t>Explore Microsoft FastTrack</a:t>
            </a:r>
            <a:r>
              <a:rPr lang="en-US" sz="1100">
                <a:latin typeface="Segoe Sans Display Semibold" pitchFamily="2" charset="0"/>
                <a:ea typeface="Segoe UI" pitchFamily="34" charset="-122"/>
                <a:cs typeface="Segoe Sans Display Semibold" pitchFamily="2" charset="0"/>
              </a:rPr>
              <a:t> ↗</a:t>
            </a:r>
            <a:endParaRPr lang="en-US" sz="1100">
              <a:latin typeface="Segoe Sans Display Semibold" pitchFamily="2" charset="0"/>
              <a:cs typeface="Segoe Sans Display Semibold" pitchFamily="2" charset="0"/>
            </a:endParaRPr>
          </a:p>
        </p:txBody>
      </p:sp>
      <p:sp>
        <p:nvSpPr>
          <p:cNvPr id="192" name="Text 144">
            <a:extLst>
              <a:ext uri="{FF2B5EF4-FFF2-40B4-BE49-F238E27FC236}">
                <a16:creationId xmlns:a16="http://schemas.microsoft.com/office/drawing/2014/main" id="{18EDAC8D-A541-FBCA-1DFA-D2F43DE8C9C7}"/>
              </a:ext>
            </a:extLst>
          </p:cNvPr>
          <p:cNvSpPr/>
          <p:nvPr/>
        </p:nvSpPr>
        <p:spPr>
          <a:xfrm>
            <a:off x="6548864" y="5035820"/>
            <a:ext cx="4727448" cy="932688"/>
          </a:xfrm>
          <a:prstGeom prst="rect">
            <a:avLst/>
          </a:prstGeom>
          <a:noFill/>
          <a:ln/>
        </p:spPr>
        <p:txBody>
          <a:bodyPr wrap="square" lIns="0" tIns="0" rIns="0" bIns="0" rtlCol="0" anchor="ctr"/>
          <a:lstStyle/>
          <a:p>
            <a:pPr marL="0" indent="0">
              <a:spcAft>
                <a:spcPts val="400"/>
              </a:spcAft>
              <a:buNone/>
            </a:pPr>
            <a:r>
              <a:rPr lang="en-US" sz="1400">
                <a:latin typeface="Segoe Sans Display Semibold" pitchFamily="2" charset="0"/>
                <a:ea typeface="Segoe UI" pitchFamily="34" charset="-122"/>
                <a:cs typeface="Segoe Sans Display Semibold" pitchFamily="2" charset="0"/>
              </a:rPr>
              <a:t>Microsoft partners</a:t>
            </a:r>
          </a:p>
          <a:p>
            <a:pPr marL="0" indent="0">
              <a:spcAft>
                <a:spcPts val="1200"/>
              </a:spcAft>
              <a:buNone/>
            </a:pPr>
            <a:r>
              <a:rPr lang="en-US" sz="1300">
                <a:ea typeface="Segoe UI" pitchFamily="34" charset="-122"/>
                <a:cs typeface="Segoe Sans Display Semibold" pitchFamily="2" charset="0"/>
              </a:rPr>
              <a:t>Work with a specialized partner to plan, deploy, and scale Agent 365 across your organization.</a:t>
            </a:r>
          </a:p>
          <a:p>
            <a:pPr marL="0" indent="0">
              <a:spcAft>
                <a:spcPts val="400"/>
              </a:spcAft>
              <a:buNone/>
            </a:pPr>
            <a:r>
              <a:rPr lang="en-US" sz="1100">
                <a:latin typeface="Segoe Sans Display Semibold" pitchFamily="2" charset="0"/>
                <a:ea typeface="Segoe UI" pitchFamily="34" charset="-122"/>
                <a:cs typeface="Segoe Sans Display Semibold" pitchFamily="2" charset="0"/>
                <a:hlinkClick r:id="rId7"/>
              </a:rPr>
              <a:t>Find a Microsoft partner</a:t>
            </a:r>
            <a:r>
              <a:rPr lang="en-US" sz="1100">
                <a:latin typeface="Segoe Sans Display Semibold" pitchFamily="2" charset="0"/>
                <a:ea typeface="Segoe UI" pitchFamily="34" charset="-122"/>
                <a:cs typeface="Segoe Sans Display Semibold" pitchFamily="2" charset="0"/>
              </a:rPr>
              <a:t> ↗</a:t>
            </a:r>
            <a:endParaRPr lang="en-US" sz="1100">
              <a:latin typeface="Segoe Sans Display Semibold" pitchFamily="2" charset="0"/>
              <a:cs typeface="Segoe Sans Display Semibold" pitchFamily="2" charset="0"/>
            </a:endParaRPr>
          </a:p>
        </p:txBody>
      </p:sp>
      <p:sp>
        <p:nvSpPr>
          <p:cNvPr id="193" name="Rectangle: Rounded Corners 9">
            <a:extLst>
              <a:ext uri="{FF2B5EF4-FFF2-40B4-BE49-F238E27FC236}">
                <a16:creationId xmlns:a16="http://schemas.microsoft.com/office/drawing/2014/main" id="{DC4BE6D9-5A70-5807-4A8C-33717BA7C670}"/>
              </a:ext>
            </a:extLst>
          </p:cNvPr>
          <p:cNvSpPr>
            <a:spLocks/>
          </p:cNvSpPr>
          <p:nvPr/>
        </p:nvSpPr>
        <p:spPr>
          <a:xfrm>
            <a:off x="760671" y="3428999"/>
            <a:ext cx="5104532" cy="796419"/>
          </a:xfrm>
          <a:prstGeom prst="roundRect">
            <a:avLst>
              <a:gd name="adj" fmla="val 27100"/>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95" name="Text 121">
            <a:extLst>
              <a:ext uri="{FF2B5EF4-FFF2-40B4-BE49-F238E27FC236}">
                <a16:creationId xmlns:a16="http://schemas.microsoft.com/office/drawing/2014/main" id="{23E11240-4885-3C57-B614-86801088C76A}"/>
              </a:ext>
            </a:extLst>
          </p:cNvPr>
          <p:cNvSpPr>
            <a:spLocks/>
          </p:cNvSpPr>
          <p:nvPr/>
        </p:nvSpPr>
        <p:spPr>
          <a:xfrm>
            <a:off x="970852" y="3589464"/>
            <a:ext cx="4727448" cy="475488"/>
          </a:xfrm>
          <a:prstGeom prst="rect">
            <a:avLst/>
          </a:prstGeom>
          <a:noFill/>
          <a:ln/>
        </p:spPr>
        <p:txBody>
          <a:bodyPr wrap="square" lIns="0" tIns="0" rIns="0" bIns="0" rtlCol="0" anchor="ctr"/>
          <a:lstStyle/>
          <a:p>
            <a:pPr marL="0" indent="0">
              <a:buNone/>
            </a:pPr>
            <a:r>
              <a:rPr lang="en-US" sz="1400" b="1">
                <a:latin typeface="+mj-lt"/>
                <a:ea typeface="Segoe UI" pitchFamily="34" charset="-122"/>
                <a:cs typeface="Segoe UI" pitchFamily="34" charset="-120"/>
              </a:rPr>
              <a:t>GO TO   </a:t>
            </a:r>
            <a:r>
              <a:rPr lang="en-US" sz="1400" b="1" u="sng">
                <a:solidFill>
                  <a:schemeClr val="accent1"/>
                </a:solidFill>
                <a:latin typeface="Segoe Sans Display Semibold" pitchFamily="2" charset="0"/>
                <a:ea typeface="Segoe UI" pitchFamily="34" charset="-122"/>
                <a:cs typeface="Segoe Sans Display Semibold" pitchFamily="2" charset="0"/>
                <a:hlinkClick r:id="rId8">
                  <a:extLst>
                    <a:ext uri="{A12FA001-AC4F-418D-AE19-62706E023703}">
                      <ahyp:hlinkClr xmlns:ahyp="http://schemas.microsoft.com/office/drawing/2018/hyperlinkcolor" val="tx"/>
                    </a:ext>
                  </a:extLst>
                </a:hlinkClick>
              </a:rPr>
              <a:t>admin.microsoft.com</a:t>
            </a:r>
            <a:r>
              <a:rPr lang="en-US" sz="1400">
                <a:solidFill>
                  <a:schemeClr val="accent1"/>
                </a:solidFill>
                <a:latin typeface="Segoe Sans Display Semibold" pitchFamily="2" charset="0"/>
                <a:ea typeface="Segoe UI" pitchFamily="34" charset="-122"/>
                <a:cs typeface="Segoe Sans Display Semibold" pitchFamily="2" charset="0"/>
              </a:rPr>
              <a:t>   </a:t>
            </a:r>
            <a:r>
              <a:rPr lang="en-US" sz="1400">
                <a:latin typeface="Segoe Sans Display Semibold" pitchFamily="2" charset="0"/>
                <a:ea typeface="Segoe UI" pitchFamily="34" charset="-122"/>
                <a:cs typeface="Segoe Sans Display Semibold" pitchFamily="2" charset="0"/>
              </a:rPr>
              <a:t>↗</a:t>
            </a:r>
            <a:endParaRPr lang="en-US" sz="1400">
              <a:latin typeface="Segoe Sans Display Semibold" pitchFamily="2" charset="0"/>
              <a:cs typeface="Segoe Sans Display Semibold" pitchFamily="2" charset="0"/>
            </a:endParaRPr>
          </a:p>
        </p:txBody>
      </p:sp>
      <p:sp>
        <p:nvSpPr>
          <p:cNvPr id="214" name="Text 122">
            <a:extLst>
              <a:ext uri="{FF2B5EF4-FFF2-40B4-BE49-F238E27FC236}">
                <a16:creationId xmlns:a16="http://schemas.microsoft.com/office/drawing/2014/main" id="{40891FFC-EA0F-F114-2B97-9D60661B4AFF}"/>
              </a:ext>
            </a:extLst>
          </p:cNvPr>
          <p:cNvSpPr>
            <a:spLocks/>
          </p:cNvSpPr>
          <p:nvPr/>
        </p:nvSpPr>
        <p:spPr>
          <a:xfrm>
            <a:off x="821497" y="4385883"/>
            <a:ext cx="5104532" cy="1569660"/>
          </a:xfrm>
          <a:prstGeom prst="rect">
            <a:avLst/>
          </a:prstGeom>
          <a:noFill/>
          <a:ln/>
        </p:spPr>
        <p:txBody>
          <a:bodyPr wrap="square" lIns="0" tIns="0" rIns="0" bIns="0" rtlCol="0" anchor="t">
            <a:spAutoFit/>
          </a:bodyPr>
          <a:lstStyle/>
          <a:p>
            <a:pPr marL="0" indent="0">
              <a:spcAft>
                <a:spcPts val="1200"/>
              </a:spcAft>
              <a:buNone/>
            </a:pPr>
            <a:r>
              <a:rPr lang="en-US" sz="1400" kern="0">
                <a:latin typeface="Segoe Sans Display Semibold" pitchFamily="2" charset="0"/>
                <a:ea typeface="Segoe UI" pitchFamily="34" charset="-122"/>
                <a:cs typeface="Segoe Sans Display Semibold" pitchFamily="2" charset="0"/>
              </a:rPr>
              <a:t>SELF-GUIDED RESOURCES</a:t>
            </a:r>
          </a:p>
          <a:p>
            <a:pPr marL="296863" indent="-171450">
              <a:spcAft>
                <a:spcPts val="1200"/>
              </a:spcAft>
              <a:buFont typeface="Arial" panose="020B0604020202020204" pitchFamily="34" charset="0"/>
              <a:buChar char="•"/>
            </a:pPr>
            <a:r>
              <a:rPr lang="en-US" sz="1200" kern="0">
                <a:ea typeface="Segoe UI" pitchFamily="34" charset="-122"/>
                <a:cs typeface="Segoe UI" pitchFamily="34" charset="-120"/>
                <a:hlinkClick r:id="rId9"/>
              </a:rPr>
              <a:t>Get started with Agent 365 — Microsoft Learn</a:t>
            </a:r>
            <a:r>
              <a:rPr lang="en-US" sz="1200" kern="0">
                <a:ea typeface="Segoe UI" pitchFamily="34" charset="-122"/>
                <a:cs typeface="Segoe UI" pitchFamily="34" charset="-120"/>
              </a:rPr>
              <a:t> ↗</a:t>
            </a:r>
          </a:p>
          <a:p>
            <a:pPr marL="296863" indent="-171450">
              <a:spcAft>
                <a:spcPts val="1200"/>
              </a:spcAft>
              <a:buFont typeface="Arial" panose="020B0604020202020204" pitchFamily="34" charset="0"/>
              <a:buChar char="•"/>
            </a:pPr>
            <a:r>
              <a:rPr lang="en-US" sz="1200" kern="0">
                <a:ea typeface="Segoe UI" pitchFamily="34" charset="-122"/>
                <a:cs typeface="Segoe UI" pitchFamily="34" charset="-120"/>
                <a:hlinkClick r:id="rId10"/>
              </a:rPr>
              <a:t>Agent 365 training module</a:t>
            </a:r>
            <a:r>
              <a:rPr lang="en-US" sz="1200" kern="0">
                <a:ea typeface="Segoe UI" pitchFamily="34" charset="-122"/>
                <a:cs typeface="Segoe UI" pitchFamily="34" charset="-120"/>
              </a:rPr>
              <a:t> ↗</a:t>
            </a:r>
          </a:p>
          <a:p>
            <a:pPr marL="296863" indent="-171450">
              <a:spcAft>
                <a:spcPts val="1200"/>
              </a:spcAft>
              <a:buFont typeface="Arial" panose="020B0604020202020204" pitchFamily="34" charset="0"/>
              <a:buChar char="•"/>
            </a:pPr>
            <a:r>
              <a:rPr lang="en-US" sz="1200" kern="0">
                <a:ea typeface="Segoe UI" pitchFamily="34" charset="-122"/>
                <a:cs typeface="Segoe UI" pitchFamily="34" charset="-120"/>
                <a:hlinkClick r:id="rId11"/>
              </a:rPr>
              <a:t>Agent 365 adoption resources</a:t>
            </a:r>
            <a:r>
              <a:rPr lang="en-US" sz="1200" kern="0">
                <a:ea typeface="Segoe UI" pitchFamily="34" charset="-122"/>
                <a:cs typeface="Segoe UI" pitchFamily="34" charset="-120"/>
              </a:rPr>
              <a:t> ↗</a:t>
            </a:r>
          </a:p>
          <a:p>
            <a:pPr marL="296863" indent="-171450">
              <a:spcAft>
                <a:spcPts val="1200"/>
              </a:spcAft>
              <a:buFont typeface="Arial" panose="020B0604020202020204" pitchFamily="34" charset="0"/>
              <a:buChar char="•"/>
            </a:pPr>
            <a:r>
              <a:rPr lang="en-US" sz="1200" kern="0" err="1">
                <a:ea typeface="Segoe UI" pitchFamily="34" charset="-122"/>
                <a:cs typeface="Segoe UI" pitchFamily="34" charset="-120"/>
                <a:hlinkClick r:id="rId12"/>
              </a:rPr>
              <a:t>TechWorkshop</a:t>
            </a:r>
            <a:r>
              <a:rPr lang="en-US" sz="1200" kern="0">
                <a:ea typeface="Segoe UI" pitchFamily="34" charset="-122"/>
                <a:cs typeface="Segoe UI" pitchFamily="34" charset="-120"/>
                <a:hlinkClick r:id="rId12"/>
              </a:rPr>
              <a:t> L200: Observe, Govern &amp; Secure agents</a:t>
            </a:r>
            <a:r>
              <a:rPr lang="en-US" sz="1200" kern="0">
                <a:ea typeface="Segoe UI" pitchFamily="34" charset="-122"/>
                <a:cs typeface="Segoe UI" pitchFamily="34" charset="-120"/>
              </a:rPr>
              <a:t> ↗</a:t>
            </a:r>
            <a:endParaRPr lang="en-US" sz="1200"/>
          </a:p>
        </p:txBody>
      </p:sp>
      <p:sp>
        <p:nvSpPr>
          <p:cNvPr id="216" name="Text 159">
            <a:extLst>
              <a:ext uri="{FF2B5EF4-FFF2-40B4-BE49-F238E27FC236}">
                <a16:creationId xmlns:a16="http://schemas.microsoft.com/office/drawing/2014/main" id="{A8D5FFD3-6A1F-D540-B8A1-ADD1DFFC7212}"/>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Microsoft Agent 365</a:t>
            </a:r>
          </a:p>
        </p:txBody>
      </p:sp>
    </p:spTree>
    <p:extLst>
      <p:ext uri="{BB962C8B-B14F-4D97-AF65-F5344CB8AC3E}">
        <p14:creationId xmlns:p14="http://schemas.microsoft.com/office/powerpoint/2010/main" val="3223695672"/>
      </p:ext>
    </p:extLst>
  </p:cSld>
  <p:clrMapOvr>
    <a:overrideClrMapping bg1="lt1" tx1="dk1" bg2="lt2" tx2="dk2" accent1="accent1" accent2="accent2" accent3="accent3" accent4="accent4" accent5="accent5" accent6="accent6" hlink="hlink" folHlink="folHlink"/>
  </p:clrMapOvr>
  <p:transition>
    <p:fade/>
  </p:transition>
  <p:extLst>
    <p:ext uri="{6950BFC3-D8DA-4A85-94F7-54DA5524770B}">
      <p188:commentRel xmlns:p188="http://schemas.microsoft.com/office/powerpoint/2018/8/main" r:id="rId4"/>
    </p:ext>
  </p:extLst>
</p:sld>
</file>

<file path=ppt/slides/slide38.xml><?xml version="1.0" encoding="utf-8"?>
<p:sld xmlns:a="http://schemas.openxmlformats.org/drawingml/2006/main" xmlns:r="http://schemas.openxmlformats.org/officeDocument/2006/relationships" xmlns:p="http://schemas.openxmlformats.org/presentationml/2006/main">
  <p:cSld name="Slide 1">
    <p:bg>
      <p:bgPr>
        <a:solidFill>
          <a:srgbClr val="091F2C"/>
        </a:solidFill>
        <a:effectLst/>
      </p:bgPr>
    </p:bg>
    <p:spTree>
      <p:nvGrpSpPr>
        <p:cNvPr id="1" name=""/>
        <p:cNvGrpSpPr/>
        <p:nvPr/>
      </p:nvGrpSpPr>
      <p:grpSpPr>
        <a:xfrm>
          <a:off x="0" y="0"/>
          <a:ext cx="0" cy="0"/>
          <a:chOff x="0" y="0"/>
          <a:chExt cx="0" cy="0"/>
        </a:xfrm>
      </p:grpSpPr>
      <p:sp>
        <p:nvSpPr>
          <p:cNvPr id="162" name="Title 161">
            <a:extLst>
              <a:ext uri="{FF2B5EF4-FFF2-40B4-BE49-F238E27FC236}">
                <a16:creationId xmlns:a16="http://schemas.microsoft.com/office/drawing/2014/main" id="{0C83D0F9-4238-4D23-ECAD-5173618A8F4A}"/>
              </a:ext>
            </a:extLst>
          </p:cNvPr>
          <p:cNvSpPr>
            <a:spLocks noGrp="1"/>
          </p:cNvSpPr>
          <p:nvPr>
            <p:ph type="title"/>
          </p:nvPr>
        </p:nvSpPr>
        <p:spPr/>
        <p:txBody>
          <a:bodyPr/>
          <a:lstStyle/>
          <a:p>
            <a:r>
              <a:rPr lang="en-US"/>
              <a:t>Appendix</a:t>
            </a:r>
          </a:p>
        </p:txBody>
      </p:sp>
      <p:sp>
        <p:nvSpPr>
          <p:cNvPr id="163" name="Text Placeholder 162">
            <a:extLst>
              <a:ext uri="{FF2B5EF4-FFF2-40B4-BE49-F238E27FC236}">
                <a16:creationId xmlns:a16="http://schemas.microsoft.com/office/drawing/2014/main" id="{A938A030-9BE5-7811-7C7F-A851A2D48098}"/>
              </a:ext>
            </a:extLst>
          </p:cNvPr>
          <p:cNvSpPr>
            <a:spLocks noGrp="1"/>
          </p:cNvSpPr>
          <p:nvPr>
            <p:ph type="body" sz="quarter" idx="11"/>
          </p:nvPr>
        </p:nvSpPr>
        <p:spPr/>
        <p:txBody>
          <a:bodyPr/>
          <a:lstStyle/>
          <a:p>
            <a:endParaRPr lang="en-US"/>
          </a:p>
        </p:txBody>
      </p:sp>
      <p:sp>
        <p:nvSpPr>
          <p:cNvPr id="165" name="Text 156">
            <a:extLst>
              <a:ext uri="{FF2B5EF4-FFF2-40B4-BE49-F238E27FC236}">
                <a16:creationId xmlns:a16="http://schemas.microsoft.com/office/drawing/2014/main" id="{3C08B509-D278-E2E5-BFA5-D2E46CA90E34}"/>
              </a:ext>
            </a:extLst>
          </p:cNvPr>
          <p:cNvSpPr/>
          <p:nvPr/>
        </p:nvSpPr>
        <p:spPr>
          <a:xfrm>
            <a:off x="2182018" y="4003472"/>
            <a:ext cx="7827963" cy="246221"/>
          </a:xfrm>
          <a:prstGeom prst="rect">
            <a:avLst/>
          </a:prstGeom>
          <a:noFill/>
          <a:ln/>
        </p:spPr>
        <p:txBody>
          <a:bodyPr wrap="square" lIns="182880" tIns="0" rIns="0" bIns="0" rtlCol="0" anchor="ctr">
            <a:spAutoFit/>
          </a:bodyPr>
          <a:lstStyle/>
          <a:p>
            <a:pPr indent="0" algn="ctr">
              <a:buNone/>
            </a:pPr>
            <a:r>
              <a:rPr lang="en-US" sz="1600">
                <a:solidFill>
                  <a:schemeClr val="accent4"/>
                </a:solidFill>
                <a:latin typeface="Segoe Sans Display Semibold" pitchFamily="2" charset="0"/>
                <a:cs typeface="Segoe Sans Display Semibold" pitchFamily="2" charset="0"/>
              </a:rPr>
              <a:t>Reference &amp; resources</a:t>
            </a:r>
          </a:p>
        </p:txBody>
      </p:sp>
      <p:sp>
        <p:nvSpPr>
          <p:cNvPr id="167" name="Text 157">
            <a:extLst>
              <a:ext uri="{FF2B5EF4-FFF2-40B4-BE49-F238E27FC236}">
                <a16:creationId xmlns:a16="http://schemas.microsoft.com/office/drawing/2014/main" id="{F1741ECF-B52F-094C-A14C-2B3CD352B0C1}"/>
              </a:ext>
            </a:extLst>
          </p:cNvPr>
          <p:cNvSpPr/>
          <p:nvPr/>
        </p:nvSpPr>
        <p:spPr>
          <a:xfrm>
            <a:off x="1622444" y="4473300"/>
            <a:ext cx="8947113" cy="430887"/>
          </a:xfrm>
          <a:prstGeom prst="rect">
            <a:avLst/>
          </a:prstGeom>
          <a:noFill/>
          <a:ln/>
        </p:spPr>
        <p:txBody>
          <a:bodyPr wrap="square" lIns="182880" tIns="0" rIns="0" bIns="0" rtlCol="0" anchor="ctr">
            <a:spAutoFit/>
          </a:bodyPr>
          <a:lstStyle/>
          <a:p>
            <a:pPr marL="0" indent="0" algn="ctr">
              <a:buNone/>
            </a:pPr>
            <a:r>
              <a:rPr lang="en-US" sz="1400" i="1">
                <a:solidFill>
                  <a:schemeClr val="bg1"/>
                </a:solidFill>
                <a:ea typeface="Segoe UI" pitchFamily="34" charset="-122"/>
                <a:cs typeface="Segoe UI" pitchFamily="34" charset="-120"/>
              </a:rPr>
              <a:t>Every link referenced in the playbook, in one place — plus deeper drill-downs on the Agent 365 SDK and the Tools registry.</a:t>
            </a:r>
          </a:p>
        </p:txBody>
      </p:sp>
      <p:sp>
        <p:nvSpPr>
          <p:cNvPr id="169" name="Text Placeholder 152">
            <a:extLst>
              <a:ext uri="{FF2B5EF4-FFF2-40B4-BE49-F238E27FC236}">
                <a16:creationId xmlns:a16="http://schemas.microsoft.com/office/drawing/2014/main" id="{E4185666-4AEE-8BFA-47B4-A79B9495AF56}"/>
              </a:ext>
            </a:extLst>
          </p:cNvPr>
          <p:cNvSpPr txBox="1">
            <a:spLocks/>
          </p:cNvSpPr>
          <p:nvPr/>
        </p:nvSpPr>
        <p:spPr>
          <a:xfrm>
            <a:off x="586740" y="257628"/>
            <a:ext cx="11018520" cy="307777"/>
          </a:xfrm>
          <a:prstGeom prst="rect">
            <a:avLst/>
          </a:prstGeom>
        </p:spPr>
        <p:txBody>
          <a:bodyPr lIns="182880" tIns="45720" rIns="91440" bIns="45720">
            <a:spAutoFit/>
          </a:bodyPr>
          <a:lstStyle>
            <a:lvl1pPr marL="0" indent="0" algn="l" defTabSz="914400" rtl="0" eaLnBrk="1" latinLnBrk="0" hangingPunct="1">
              <a:lnSpc>
                <a:spcPct val="90000"/>
              </a:lnSpc>
              <a:spcBef>
                <a:spcPts val="1000"/>
              </a:spcBef>
              <a:buFontTx/>
              <a:buNone/>
              <a:tabLst/>
              <a:defRPr lang="en-US" sz="2800" kern="1200" spc="0" baseline="0" smtClean="0">
                <a:solidFill>
                  <a:srgbClr val="3C3C3C"/>
                </a:solidFill>
                <a:latin typeface="+mn-lt"/>
                <a:ea typeface="+mn-ea"/>
                <a:cs typeface="Segoe Sans Display" pitchFamily="2" charset="0"/>
              </a:defRPr>
            </a:lvl1pPr>
            <a:lvl2pPr marL="238125" indent="-238125" algn="l" defTabSz="914400" rtl="0" eaLnBrk="1" latinLnBrk="0" hangingPunct="1">
              <a:lnSpc>
                <a:spcPct val="90000"/>
              </a:lnSpc>
              <a:spcBef>
                <a:spcPts val="500"/>
              </a:spcBef>
              <a:buFont typeface="Arial" panose="020B0604020202020204" pitchFamily="34" charset="0"/>
              <a:buChar char="•"/>
              <a:tabLst/>
              <a:defRPr lang="en-US" sz="2000" kern="1200" spc="0" baseline="0" smtClean="0">
                <a:solidFill>
                  <a:srgbClr val="3C3C3C"/>
                </a:solidFill>
                <a:latin typeface="+mn-lt"/>
                <a:ea typeface="+mn-ea"/>
                <a:cs typeface="Segoe Sans Display" pitchFamily="2" charset="0"/>
              </a:defRPr>
            </a:lvl2pPr>
            <a:lvl3pPr marL="490538" indent="-231775" algn="l" defTabSz="914400" rtl="0" eaLnBrk="1" latinLnBrk="0" hangingPunct="1">
              <a:lnSpc>
                <a:spcPct val="90000"/>
              </a:lnSpc>
              <a:spcBef>
                <a:spcPts val="500"/>
              </a:spcBef>
              <a:buFont typeface="Arial" panose="020B0604020202020204" pitchFamily="34" charset="0"/>
              <a:buChar char="•"/>
              <a:tabLst/>
              <a:defRPr lang="en-US" sz="1600" kern="1200" spc="0" baseline="0" smtClean="0">
                <a:solidFill>
                  <a:srgbClr val="3C3C3C"/>
                </a:solidFill>
                <a:latin typeface="+mn-lt"/>
                <a:ea typeface="+mn-ea"/>
                <a:cs typeface="Segoe Sans Display" pitchFamily="2" charset="0"/>
              </a:defRPr>
            </a:lvl3pPr>
            <a:lvl4pPr marL="757238" indent="-231775" algn="l" defTabSz="914400" rtl="0" eaLnBrk="1" latinLnBrk="0" hangingPunct="1">
              <a:lnSpc>
                <a:spcPct val="90000"/>
              </a:lnSpc>
              <a:spcBef>
                <a:spcPts val="500"/>
              </a:spcBef>
              <a:buFont typeface="Arial" panose="020B0604020202020204" pitchFamily="34" charset="0"/>
              <a:buChar char="•"/>
              <a:tabLst/>
              <a:defRPr lang="en-US" sz="1400" kern="1200" spc="0" baseline="0" smtClean="0">
                <a:solidFill>
                  <a:srgbClr val="3C3C3C"/>
                </a:solidFill>
                <a:latin typeface="+mn-lt"/>
                <a:ea typeface="+mn-ea"/>
                <a:cs typeface="Segoe Sans Display" pitchFamily="2" charset="0"/>
              </a:defRPr>
            </a:lvl4pPr>
            <a:lvl5pPr marL="1023938" indent="-233363" algn="l" defTabSz="914400" rtl="0" eaLnBrk="1" latinLnBrk="0" hangingPunct="1">
              <a:lnSpc>
                <a:spcPct val="90000"/>
              </a:lnSpc>
              <a:spcBef>
                <a:spcPts val="500"/>
              </a:spcBef>
              <a:buFont typeface="Arial" panose="020B0604020202020204" pitchFamily="34" charset="0"/>
              <a:buChar char="•"/>
              <a:tabLst/>
              <a:defRPr lang="en-US" sz="1400" kern="1200" spc="0" baseline="0">
                <a:solidFill>
                  <a:srgbClr val="3C3C3C"/>
                </a:solidFill>
                <a:latin typeface="+mn-lt"/>
                <a:ea typeface="+mn-ea"/>
                <a:cs typeface="Segoe Sans Display"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32742">
              <a:lnSpc>
                <a:spcPct val="100000"/>
              </a:lnSpc>
              <a:spcBef>
                <a:spcPct val="20000"/>
              </a:spcBef>
              <a:buSzPct val="90000"/>
              <a:defRPr/>
            </a:pPr>
            <a:r>
              <a:rPr lang="en-US" sz="1400">
                <a:solidFill>
                  <a:schemeClr val="accent1">
                    <a:lumMod val="20000"/>
                    <a:lumOff val="80000"/>
                  </a:schemeClr>
                </a:solidFill>
                <a:latin typeface="Segoe Sans Display Semibold" pitchFamily="2" charset="0"/>
                <a:cs typeface="Segoe Sans Display Semibold" pitchFamily="2" charset="0"/>
              </a:rPr>
              <a:t>APPENDIX</a:t>
            </a:r>
          </a:p>
        </p:txBody>
      </p:sp>
      <p:sp>
        <p:nvSpPr>
          <p:cNvPr id="171" name="Text 159">
            <a:extLst>
              <a:ext uri="{FF2B5EF4-FFF2-40B4-BE49-F238E27FC236}">
                <a16:creationId xmlns:a16="http://schemas.microsoft.com/office/drawing/2014/main" id="{6276BDE9-5702-5410-4A5C-9B4A08C174E4}"/>
              </a:ext>
            </a:extLst>
          </p:cNvPr>
          <p:cNvSpPr/>
          <p:nvPr/>
        </p:nvSpPr>
        <p:spPr>
          <a:xfrm>
            <a:off x="4617067" y="6172404"/>
            <a:ext cx="2957866" cy="138499"/>
          </a:xfrm>
          <a:prstGeom prst="rect">
            <a:avLst/>
          </a:prstGeom>
          <a:noFill/>
          <a:ln/>
        </p:spPr>
        <p:txBody>
          <a:bodyPr wrap="square" lIns="0" tIns="0" rIns="0" bIns="0" rtlCol="0" anchor="ctr">
            <a:spAutoFit/>
          </a:bodyPr>
          <a:lstStyle/>
          <a:p>
            <a:pPr algn="ctr"/>
            <a:r>
              <a:rPr lang="en-US" sz="900" b="1" kern="0">
                <a:solidFill>
                  <a:schemeClr val="accent1">
                    <a:lumMod val="20000"/>
                    <a:lumOff val="80000"/>
                  </a:schemeClr>
                </a:solidFill>
                <a:latin typeface="+mj-lt"/>
                <a:ea typeface="Segoe UI" pitchFamily="34" charset="-122"/>
                <a:cs typeface="Segoe UI"/>
              </a:rPr>
              <a:t>APPENDIX</a:t>
            </a:r>
          </a:p>
        </p:txBody>
      </p:sp>
      <p:pic>
        <p:nvPicPr>
          <p:cNvPr id="173" name="Picture 172">
            <a:extLst>
              <a:ext uri="{FF2B5EF4-FFF2-40B4-BE49-F238E27FC236}">
                <a16:creationId xmlns:a16="http://schemas.microsoft.com/office/drawing/2014/main" id="{EC85BA22-341A-B4BA-A700-E611A6CDD9E9}"/>
              </a:ext>
            </a:extLst>
          </p:cNvPr>
          <p:cNvPicPr>
            <a:picLocks noChangeAspect="1"/>
          </p:cNvPicPr>
          <p:nvPr/>
        </p:nvPicPr>
        <p:blipFill>
          <a:blip r:embed="rId3"/>
          <a:stretch>
            <a:fillRect/>
          </a:stretch>
        </p:blipFill>
        <p:spPr>
          <a:xfrm>
            <a:off x="1171575" y="1538136"/>
            <a:ext cx="9848850" cy="1085306"/>
          </a:xfrm>
          <a:prstGeom prst="rect">
            <a:avLst/>
          </a:prstGeom>
        </p:spPr>
      </p:pic>
    </p:spTree>
    <p:extLst>
      <p:ext uri="{BB962C8B-B14F-4D97-AF65-F5344CB8AC3E}">
        <p14:creationId xmlns:p14="http://schemas.microsoft.com/office/powerpoint/2010/main" val="2414026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448" name="Title 447">
            <a:extLst>
              <a:ext uri="{FF2B5EF4-FFF2-40B4-BE49-F238E27FC236}">
                <a16:creationId xmlns:a16="http://schemas.microsoft.com/office/drawing/2014/main" id="{2A994EE0-B877-8ED2-761A-9F588D66060D}"/>
              </a:ext>
            </a:extLst>
          </p:cNvPr>
          <p:cNvSpPr>
            <a:spLocks noGrp="1"/>
          </p:cNvSpPr>
          <p:nvPr>
            <p:ph type="title"/>
          </p:nvPr>
        </p:nvSpPr>
        <p:spPr/>
        <p:txBody>
          <a:bodyPr/>
          <a:lstStyle/>
          <a:p>
            <a:r>
              <a:rPr lang="en-US"/>
              <a:t>Learn more — everything in one place.</a:t>
            </a:r>
          </a:p>
        </p:txBody>
      </p:sp>
      <p:sp>
        <p:nvSpPr>
          <p:cNvPr id="449" name="Text Placeholder 448">
            <a:extLst>
              <a:ext uri="{FF2B5EF4-FFF2-40B4-BE49-F238E27FC236}">
                <a16:creationId xmlns:a16="http://schemas.microsoft.com/office/drawing/2014/main" id="{EB092AD7-29F3-3C19-6F4D-A31C8215E1C9}"/>
              </a:ext>
            </a:extLst>
          </p:cNvPr>
          <p:cNvSpPr>
            <a:spLocks noGrp="1"/>
          </p:cNvSpPr>
          <p:nvPr>
            <p:ph type="body" sz="quarter" idx="11"/>
          </p:nvPr>
        </p:nvSpPr>
        <p:spPr/>
        <p:txBody>
          <a:bodyPr/>
          <a:lstStyle/>
          <a:p>
            <a:r>
              <a:rPr lang="en-US"/>
              <a:t>APPENDIX · LEARN MORE</a:t>
            </a:r>
          </a:p>
        </p:txBody>
      </p:sp>
      <p:sp>
        <p:nvSpPr>
          <p:cNvPr id="451" name="Rectangle: Rounded Corners 9">
            <a:extLst>
              <a:ext uri="{FF2B5EF4-FFF2-40B4-BE49-F238E27FC236}">
                <a16:creationId xmlns:a16="http://schemas.microsoft.com/office/drawing/2014/main" id="{ECDF7790-F450-0834-86BA-74848B11BD4E}"/>
              </a:ext>
            </a:extLst>
          </p:cNvPr>
          <p:cNvSpPr>
            <a:spLocks/>
          </p:cNvSpPr>
          <p:nvPr/>
        </p:nvSpPr>
        <p:spPr>
          <a:xfrm>
            <a:off x="8046254" y="1751578"/>
            <a:ext cx="3556783" cy="4334897"/>
          </a:xfrm>
          <a:prstGeom prst="roundRect">
            <a:avLst>
              <a:gd name="adj" fmla="val 6473"/>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453" name="Rectangle: Rounded Corners 9">
            <a:extLst>
              <a:ext uri="{FF2B5EF4-FFF2-40B4-BE49-F238E27FC236}">
                <a16:creationId xmlns:a16="http://schemas.microsoft.com/office/drawing/2014/main" id="{FA3F1ACF-2911-C9E7-3584-ECFC9D47EA27}"/>
              </a:ext>
            </a:extLst>
          </p:cNvPr>
          <p:cNvSpPr>
            <a:spLocks/>
          </p:cNvSpPr>
          <p:nvPr/>
        </p:nvSpPr>
        <p:spPr>
          <a:xfrm>
            <a:off x="4306591" y="1751578"/>
            <a:ext cx="3556783" cy="4334897"/>
          </a:xfrm>
          <a:prstGeom prst="roundRect">
            <a:avLst>
              <a:gd name="adj" fmla="val 6473"/>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455" name="Rectangle: Rounded Corners 9">
            <a:extLst>
              <a:ext uri="{FF2B5EF4-FFF2-40B4-BE49-F238E27FC236}">
                <a16:creationId xmlns:a16="http://schemas.microsoft.com/office/drawing/2014/main" id="{13E02576-07BD-A427-F4C3-E7513C3F0383}"/>
              </a:ext>
            </a:extLst>
          </p:cNvPr>
          <p:cNvSpPr>
            <a:spLocks/>
          </p:cNvSpPr>
          <p:nvPr/>
        </p:nvSpPr>
        <p:spPr>
          <a:xfrm>
            <a:off x="566928" y="1751578"/>
            <a:ext cx="3556783" cy="4334897"/>
          </a:xfrm>
          <a:prstGeom prst="roundRect">
            <a:avLst>
              <a:gd name="adj" fmla="val 6473"/>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457" name="Text Placeholder 2">
            <a:extLst>
              <a:ext uri="{FF2B5EF4-FFF2-40B4-BE49-F238E27FC236}">
                <a16:creationId xmlns:a16="http://schemas.microsoft.com/office/drawing/2014/main" id="{39AC6134-4DC4-D0E0-0EC0-097D77628FB9}"/>
              </a:ext>
            </a:extLst>
          </p:cNvPr>
          <p:cNvSpPr txBox="1">
            <a:spLocks/>
          </p:cNvSpPr>
          <p:nvPr/>
        </p:nvSpPr>
        <p:spPr>
          <a:xfrm>
            <a:off x="660887" y="1841274"/>
            <a:ext cx="3368866" cy="373292"/>
          </a:xfrm>
          <a:prstGeom prst="roundRect">
            <a:avLst>
              <a:gd name="adj" fmla="val 38192"/>
            </a:avLst>
          </a:prstGeom>
          <a:gradFill flip="none" rotWithShape="1">
            <a:gsLst>
              <a:gs pos="0">
                <a:srgbClr val="5EBDEB"/>
              </a:gs>
              <a:gs pos="94000">
                <a:srgbClr val="ADDEF2"/>
              </a:gs>
            </a:gsLst>
            <a:lin ang="16200000" scaled="0"/>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algn="ctr">
              <a:defRPr sz="2000">
                <a:latin typeface="Segoe Sans Display Semibold" pitchFamily="2" charset="0"/>
                <a:cs typeface="Segoe Sans Display Semi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600">
                <a:solidFill>
                  <a:schemeClr val="tx1"/>
                </a:solidFill>
              </a:rPr>
              <a:t>Agent 365 &amp; observability</a:t>
            </a:r>
          </a:p>
        </p:txBody>
      </p:sp>
      <p:sp>
        <p:nvSpPr>
          <p:cNvPr id="459" name="Text Placeholder 2">
            <a:extLst>
              <a:ext uri="{FF2B5EF4-FFF2-40B4-BE49-F238E27FC236}">
                <a16:creationId xmlns:a16="http://schemas.microsoft.com/office/drawing/2014/main" id="{07D99D54-A7BA-403D-4E3E-DE4ABB858A11}"/>
              </a:ext>
            </a:extLst>
          </p:cNvPr>
          <p:cNvSpPr txBox="1">
            <a:spLocks/>
          </p:cNvSpPr>
          <p:nvPr/>
        </p:nvSpPr>
        <p:spPr>
          <a:xfrm>
            <a:off x="4400550" y="1841274"/>
            <a:ext cx="3368866" cy="373292"/>
          </a:xfrm>
          <a:prstGeom prst="roundRect">
            <a:avLst>
              <a:gd name="adj" fmla="val 31778"/>
            </a:avLst>
          </a:prstGeom>
          <a:gradFill flip="none" rotWithShape="1">
            <a:gsLst>
              <a:gs pos="0">
                <a:srgbClr val="5EBDEB"/>
              </a:gs>
              <a:gs pos="94000">
                <a:srgbClr val="ADDEF2"/>
              </a:gs>
            </a:gsLst>
            <a:lin ang="16200000" scaled="0"/>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algn="ctr">
              <a:defRPr sz="2000">
                <a:latin typeface="Segoe Sans Display Semibold" pitchFamily="2" charset="0"/>
                <a:cs typeface="Segoe Sans Display Semi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600">
                <a:solidFill>
                  <a:schemeClr val="tx1"/>
                </a:solidFill>
              </a:rPr>
              <a:t>The connected tools</a:t>
            </a:r>
          </a:p>
        </p:txBody>
      </p:sp>
      <p:sp>
        <p:nvSpPr>
          <p:cNvPr id="461" name="Text Placeholder 2">
            <a:extLst>
              <a:ext uri="{FF2B5EF4-FFF2-40B4-BE49-F238E27FC236}">
                <a16:creationId xmlns:a16="http://schemas.microsoft.com/office/drawing/2014/main" id="{1B77561C-5346-04E7-6673-CF74906C38B8}"/>
              </a:ext>
            </a:extLst>
          </p:cNvPr>
          <p:cNvSpPr txBox="1">
            <a:spLocks/>
          </p:cNvSpPr>
          <p:nvPr/>
        </p:nvSpPr>
        <p:spPr>
          <a:xfrm>
            <a:off x="8140213" y="1841274"/>
            <a:ext cx="3368866" cy="373292"/>
          </a:xfrm>
          <a:prstGeom prst="roundRect">
            <a:avLst>
              <a:gd name="adj" fmla="val 32122"/>
            </a:avLst>
          </a:prstGeom>
          <a:gradFill flip="none" rotWithShape="1">
            <a:gsLst>
              <a:gs pos="0">
                <a:srgbClr val="5EBDEB"/>
              </a:gs>
              <a:gs pos="94000">
                <a:srgbClr val="ADDEF2"/>
              </a:gs>
            </a:gsLst>
            <a:lin ang="16200000" scaled="0"/>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algn="ctr">
              <a:defRPr sz="2000">
                <a:latin typeface="Segoe Sans Display Semibold" pitchFamily="2" charset="0"/>
                <a:cs typeface="Segoe Sans Display Semi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600">
                <a:solidFill>
                  <a:schemeClr val="tx1"/>
                </a:solidFill>
              </a:rPr>
              <a:t>The proof</a:t>
            </a:r>
          </a:p>
        </p:txBody>
      </p:sp>
      <p:sp>
        <p:nvSpPr>
          <p:cNvPr id="481" name="Rectangle 480">
            <a:extLst>
              <a:ext uri="{FF2B5EF4-FFF2-40B4-BE49-F238E27FC236}">
                <a16:creationId xmlns:a16="http://schemas.microsoft.com/office/drawing/2014/main" id="{E779A93C-4AE5-DCF1-FC28-02D811C0D54A}"/>
              </a:ext>
            </a:extLst>
          </p:cNvPr>
          <p:cNvSpPr>
            <a:spLocks/>
          </p:cNvSpPr>
          <p:nvPr/>
        </p:nvSpPr>
        <p:spPr bwMode="auto">
          <a:xfrm>
            <a:off x="566928" y="1138492"/>
            <a:ext cx="11036110" cy="49244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lang="en-US" sz="1600">
                <a:solidFill>
                  <a:schemeClr val="tx1"/>
                </a:solidFill>
                <a:latin typeface="+mj-lt"/>
              </a:rPr>
              <a:t>Every resource referenced in this playbook, in one place.</a:t>
            </a:r>
            <a:r>
              <a:rPr lang="en-US" sz="1600">
                <a:solidFill>
                  <a:schemeClr val="tx1"/>
                </a:solidFill>
              </a:rPr>
              <a:t> Click any topic to open it — grouped by the product itself, the connected tools it hands off to, and the proof.</a:t>
            </a:r>
          </a:p>
        </p:txBody>
      </p:sp>
      <p:sp>
        <p:nvSpPr>
          <p:cNvPr id="183" name="Title">
            <a:extLst>
              <a:ext uri="{FF2B5EF4-FFF2-40B4-BE49-F238E27FC236}">
                <a16:creationId xmlns:a16="http://schemas.microsoft.com/office/drawing/2014/main" id="{AFD8B0D3-9D94-80A2-B68D-456EA84B353A}"/>
              </a:ext>
            </a:extLst>
          </p:cNvPr>
          <p:cNvSpPr/>
          <p:nvPr/>
        </p:nvSpPr>
        <p:spPr>
          <a:xfrm>
            <a:off x="706013" y="2294016"/>
            <a:ext cx="3278612" cy="3616375"/>
          </a:xfrm>
          <a:prstGeom prst="rect">
            <a:avLst/>
          </a:prstGeom>
          <a:noFill/>
          <a:ln/>
        </p:spPr>
        <p:txBody>
          <a:bodyPr wrap="square" lIns="0" tIns="0" rIns="0" bIns="0" rtlCol="0" anchor="t">
            <a:spAutoFit/>
          </a:bodyPr>
          <a:lstStyle/>
          <a:p>
            <a:pPr marL="206375" indent="-206375">
              <a:spcAft>
                <a:spcPts val="600"/>
              </a:spcAft>
              <a:buFont typeface="Arial" panose="020B0604020202020204" pitchFamily="34" charset="0"/>
              <a:buChar char="•"/>
            </a:pPr>
            <a:r>
              <a:rPr lang="en-US" sz="1300">
                <a:latin typeface="Segoe Sans Display Semibold" pitchFamily="2" charset="0"/>
                <a:cs typeface="Segoe Sans Display Semibold" pitchFamily="2" charset="0"/>
                <a:hlinkClick r:id="rId6"/>
              </a:rPr>
              <a:t>Agent 365 overview</a:t>
            </a:r>
            <a:r>
              <a:rPr lang="en-US" sz="1300">
                <a:latin typeface="Segoe Sans Display Semibold" pitchFamily="2" charset="0"/>
                <a:cs typeface="Segoe Sans Display Semibold" pitchFamily="2" charset="0"/>
              </a:rPr>
              <a:t> ↗</a:t>
            </a:r>
            <a:br>
              <a:rPr lang="en-US" sz="1300">
                <a:latin typeface="Segoe Sans Display Semibold" pitchFamily="2" charset="0"/>
                <a:cs typeface="Segoe Sans Display Semibold" pitchFamily="2" charset="0"/>
              </a:rPr>
            </a:br>
            <a:r>
              <a:rPr lang="en-US" sz="1200">
                <a:cs typeface="Segoe UI" pitchFamily="34" charset="-120"/>
              </a:rPr>
              <a:t>What it is and what it does.</a:t>
            </a:r>
          </a:p>
          <a:p>
            <a:pPr marL="206375" indent="-206375">
              <a:spcAft>
                <a:spcPts val="600"/>
              </a:spcAft>
              <a:buFont typeface="Arial" panose="020B0604020202020204" pitchFamily="34" charset="0"/>
              <a:buChar char="•"/>
            </a:pPr>
            <a:r>
              <a:rPr lang="en-US" sz="1300">
                <a:latin typeface="Segoe Sans Display Semibold" pitchFamily="2" charset="0"/>
                <a:cs typeface="Segoe Sans Display Semibold" pitchFamily="2" charset="0"/>
                <a:hlinkClick r:id="rId7"/>
              </a:rPr>
              <a:t>Manage agents (admin center)</a:t>
            </a:r>
            <a:r>
              <a:rPr lang="en-US" sz="1300">
                <a:latin typeface="Segoe Sans Display Semibold" pitchFamily="2" charset="0"/>
                <a:cs typeface="Segoe Sans Display Semibold" pitchFamily="2" charset="0"/>
              </a:rPr>
              <a:t> ↗</a:t>
            </a:r>
            <a:br>
              <a:rPr lang="en-US" sz="1300">
                <a:latin typeface="Segoe Sans Display Semibold" pitchFamily="2" charset="0"/>
                <a:cs typeface="Segoe Sans Display Semibold" pitchFamily="2" charset="0"/>
              </a:rPr>
            </a:br>
            <a:r>
              <a:rPr lang="en-US" sz="1200">
                <a:cs typeface="Segoe UI" pitchFamily="34" charset="-120"/>
              </a:rPr>
              <a:t>Run agents from the M365 admin center.</a:t>
            </a:r>
          </a:p>
          <a:p>
            <a:pPr marL="206375" indent="-206375">
              <a:spcAft>
                <a:spcPts val="600"/>
              </a:spcAft>
              <a:buFont typeface="Arial" panose="020B0604020202020204" pitchFamily="34" charset="0"/>
              <a:buChar char="•"/>
            </a:pPr>
            <a:r>
              <a:rPr lang="en-US" sz="1300">
                <a:latin typeface="Segoe Sans Display Semibold" pitchFamily="2" charset="0"/>
                <a:cs typeface="Segoe Sans Display Semibold" pitchFamily="2" charset="0"/>
                <a:hlinkClick r:id="rId8"/>
              </a:rPr>
              <a:t>Agent roles &amp; permissions</a:t>
            </a:r>
            <a:r>
              <a:rPr lang="en-US" sz="1300">
                <a:latin typeface="Segoe Sans Display Semibold" pitchFamily="2" charset="0"/>
                <a:cs typeface="Segoe Sans Display Semibold" pitchFamily="2" charset="0"/>
              </a:rPr>
              <a:t> ↗</a:t>
            </a:r>
            <a:br>
              <a:rPr lang="en-US" sz="1300">
                <a:latin typeface="Segoe Sans Display Semibold" pitchFamily="2" charset="0"/>
                <a:cs typeface="Segoe Sans Display Semibold" pitchFamily="2" charset="0"/>
              </a:rPr>
            </a:br>
            <a:r>
              <a:rPr lang="en-US" sz="1200">
                <a:cs typeface="Segoe UI" pitchFamily="34" charset="-120"/>
              </a:rPr>
              <a:t>Who can manage agents, and how.</a:t>
            </a:r>
          </a:p>
          <a:p>
            <a:pPr marL="206375" indent="-206375">
              <a:spcAft>
                <a:spcPts val="600"/>
              </a:spcAft>
              <a:buFont typeface="Arial" panose="020B0604020202020204" pitchFamily="34" charset="0"/>
              <a:buChar char="•"/>
            </a:pPr>
            <a:r>
              <a:rPr lang="en-US" sz="1300">
                <a:latin typeface="Segoe Sans Display Semibold" pitchFamily="2" charset="0"/>
                <a:cs typeface="Segoe Sans Display Semibold" pitchFamily="2" charset="0"/>
                <a:hlinkClick r:id="rId9"/>
              </a:rPr>
              <a:t>The Agent Registry</a:t>
            </a:r>
            <a:r>
              <a:rPr lang="en-US" sz="1300">
                <a:latin typeface="Segoe Sans Display Semibold" pitchFamily="2" charset="0"/>
                <a:cs typeface="Segoe Sans Display Semibold" pitchFamily="2" charset="0"/>
              </a:rPr>
              <a:t> ↗</a:t>
            </a:r>
            <a:br>
              <a:rPr lang="en-US" sz="1300">
                <a:latin typeface="Segoe Sans Display Semibold" pitchFamily="2" charset="0"/>
                <a:cs typeface="Segoe Sans Display Semibold" pitchFamily="2" charset="0"/>
              </a:rPr>
            </a:br>
            <a:r>
              <a:rPr lang="en-US" sz="1200">
                <a:cs typeface="Segoe UI" pitchFamily="34" charset="-120"/>
              </a:rPr>
              <a:t>The inventory behind every agent.</a:t>
            </a:r>
          </a:p>
          <a:p>
            <a:pPr marL="206375" indent="-206375">
              <a:spcAft>
                <a:spcPts val="600"/>
              </a:spcAft>
              <a:buFont typeface="Arial" panose="020B0604020202020204" pitchFamily="34" charset="0"/>
              <a:buChar char="•"/>
            </a:pPr>
            <a:r>
              <a:rPr lang="en-US" sz="1300">
                <a:latin typeface="Segoe Sans Display Semibold" pitchFamily="2" charset="0"/>
                <a:cs typeface="Segoe Sans Display Semibold" pitchFamily="2" charset="0"/>
                <a:hlinkClick r:id="rId10"/>
              </a:rPr>
              <a:t>Shadow AI requirements</a:t>
            </a:r>
            <a:r>
              <a:rPr lang="en-US" sz="1300">
                <a:latin typeface="Segoe Sans Display Semibold" pitchFamily="2" charset="0"/>
                <a:cs typeface="Segoe Sans Display Semibold" pitchFamily="2" charset="0"/>
              </a:rPr>
              <a:t> ↗</a:t>
            </a:r>
            <a:br>
              <a:rPr lang="en-US" sz="1300">
                <a:latin typeface="Segoe Sans Display Semibold" pitchFamily="2" charset="0"/>
                <a:cs typeface="Segoe Sans Display Semibold" pitchFamily="2" charset="0"/>
              </a:rPr>
            </a:br>
            <a:r>
              <a:rPr lang="en-US" sz="1200">
                <a:cs typeface="Segoe UI" pitchFamily="34" charset="-120"/>
              </a:rPr>
              <a:t>What surfaces local shadow agents.</a:t>
            </a:r>
          </a:p>
          <a:p>
            <a:pPr marL="206375" indent="-206375">
              <a:spcAft>
                <a:spcPts val="600"/>
              </a:spcAft>
              <a:buFont typeface="Arial" panose="020B0604020202020204" pitchFamily="34" charset="0"/>
              <a:buChar char="•"/>
            </a:pPr>
            <a:r>
              <a:rPr lang="en-US" sz="1300">
                <a:latin typeface="Segoe Sans Display Semibold" pitchFamily="2" charset="0"/>
                <a:cs typeface="Segoe Sans Display Semibold" pitchFamily="2" charset="0"/>
                <a:hlinkClick r:id="rId11"/>
              </a:rPr>
              <a:t>Observability for admins</a:t>
            </a:r>
            <a:r>
              <a:rPr lang="en-US" sz="1300">
                <a:latin typeface="Segoe Sans Display Semibold" pitchFamily="2" charset="0"/>
                <a:cs typeface="Segoe Sans Display Semibold" pitchFamily="2" charset="0"/>
              </a:rPr>
              <a:t> ↗</a:t>
            </a:r>
            <a:br>
              <a:rPr lang="en-US" sz="1300">
                <a:latin typeface="Segoe Sans Display Semibold" pitchFamily="2" charset="0"/>
                <a:cs typeface="Segoe Sans Display Semibold" pitchFamily="2" charset="0"/>
              </a:rPr>
            </a:br>
            <a:r>
              <a:rPr lang="en-US" sz="1200">
                <a:cs typeface="Segoe UI" pitchFamily="34" charset="-120"/>
              </a:rPr>
              <a:t>See, sort, and watch every agent.</a:t>
            </a:r>
          </a:p>
          <a:p>
            <a:pPr marL="206375" indent="-206375">
              <a:spcAft>
                <a:spcPts val="600"/>
              </a:spcAft>
              <a:buFont typeface="Arial" panose="020B0604020202020204" pitchFamily="34" charset="0"/>
              <a:buChar char="•"/>
            </a:pPr>
            <a:r>
              <a:rPr lang="en-US" sz="1300">
                <a:latin typeface="Segoe Sans Display Semibold" pitchFamily="2" charset="0"/>
                <a:cs typeface="Segoe Sans Display Semibold" pitchFamily="2" charset="0"/>
                <a:hlinkClick r:id="rId12"/>
              </a:rPr>
              <a:t>The Observability SDK</a:t>
            </a:r>
            <a:r>
              <a:rPr lang="en-US" sz="1300">
                <a:latin typeface="Segoe Sans Display Semibold" pitchFamily="2" charset="0"/>
                <a:cs typeface="Segoe Sans Display Semibold" pitchFamily="2" charset="0"/>
              </a:rPr>
              <a:t> ↗</a:t>
            </a:r>
            <a:br>
              <a:rPr lang="en-US" sz="1300">
                <a:latin typeface="Segoe Sans Display Semibold" pitchFamily="2" charset="0"/>
                <a:cs typeface="Segoe Sans Display Semibold" pitchFamily="2" charset="0"/>
              </a:rPr>
            </a:br>
            <a:r>
              <a:rPr lang="en-US" sz="1200">
                <a:cs typeface="Segoe UI" pitchFamily="34" charset="-120"/>
              </a:rPr>
              <a:t>Bring non-Microsoft agents into view.</a:t>
            </a:r>
          </a:p>
          <a:p>
            <a:pPr marL="206375" indent="-206375">
              <a:spcAft>
                <a:spcPts val="600"/>
              </a:spcAft>
              <a:buFont typeface="Arial" panose="020B0604020202020204" pitchFamily="34" charset="0"/>
              <a:buChar char="•"/>
            </a:pPr>
            <a:r>
              <a:rPr lang="en-US" sz="1300">
                <a:latin typeface="Segoe Sans Display Semibold" pitchFamily="2" charset="0"/>
                <a:cs typeface="Segoe Sans Display Semibold" pitchFamily="2" charset="0"/>
                <a:hlinkClick r:id="rId13"/>
              </a:rPr>
              <a:t>Agent 365 SDK</a:t>
            </a:r>
            <a:r>
              <a:rPr lang="en-US" sz="1300">
                <a:latin typeface="Segoe Sans Display Semibold" pitchFamily="2" charset="0"/>
                <a:cs typeface="Segoe Sans Display Semibold" pitchFamily="2" charset="0"/>
              </a:rPr>
              <a:t> ↗</a:t>
            </a:r>
            <a:br>
              <a:rPr lang="en-US" sz="1300">
                <a:latin typeface="Segoe Sans Display Semibold" pitchFamily="2" charset="0"/>
                <a:cs typeface="Segoe Sans Display Semibold" pitchFamily="2" charset="0"/>
              </a:rPr>
            </a:br>
            <a:r>
              <a:rPr lang="en-US" sz="1200">
                <a:cs typeface="Segoe UI" pitchFamily="34" charset="-120"/>
              </a:rPr>
              <a:t>Build and extend agents anywhere.</a:t>
            </a:r>
            <a:endParaRPr lang="en-US" sz="1100">
              <a:cs typeface="Segoe UI" pitchFamily="34" charset="-120"/>
            </a:endParaRPr>
          </a:p>
        </p:txBody>
      </p:sp>
      <p:sp>
        <p:nvSpPr>
          <p:cNvPr id="186" name="Title">
            <a:extLst>
              <a:ext uri="{FF2B5EF4-FFF2-40B4-BE49-F238E27FC236}">
                <a16:creationId xmlns:a16="http://schemas.microsoft.com/office/drawing/2014/main" id="{5191C432-C60C-57B2-18AE-7FE4D325C64E}"/>
              </a:ext>
            </a:extLst>
          </p:cNvPr>
          <p:cNvSpPr/>
          <p:nvPr/>
        </p:nvSpPr>
        <p:spPr>
          <a:xfrm>
            <a:off x="4445676" y="2294016"/>
            <a:ext cx="3278612" cy="2693045"/>
          </a:xfrm>
          <a:prstGeom prst="rect">
            <a:avLst/>
          </a:prstGeom>
          <a:noFill/>
          <a:ln/>
        </p:spPr>
        <p:txBody>
          <a:bodyPr wrap="square" lIns="0" tIns="0" rIns="0" bIns="0" rtlCol="0" anchor="t">
            <a:spAutoFit/>
          </a:bodyPr>
          <a:lstStyle/>
          <a:p>
            <a:pPr marL="206375" indent="-206375">
              <a:spcAft>
                <a:spcPts val="600"/>
              </a:spcAft>
              <a:buFont typeface="Arial" panose="020B0604020202020204" pitchFamily="34" charset="0"/>
              <a:buChar char="•"/>
            </a:pPr>
            <a:r>
              <a:rPr lang="en-US" sz="1300">
                <a:latin typeface="Segoe Sans Display Semibold" pitchFamily="2" charset="0"/>
                <a:cs typeface="Segoe Sans Display Semibold" pitchFamily="2" charset="0"/>
                <a:hlinkClick r:id="rId14"/>
              </a:rPr>
              <a:t>Microsoft Entra Agent ID</a:t>
            </a:r>
            <a:r>
              <a:rPr lang="en-US" sz="1300">
                <a:latin typeface="Segoe Sans Display Semibold" pitchFamily="2" charset="0"/>
                <a:cs typeface="Segoe Sans Display Semibold" pitchFamily="2" charset="0"/>
              </a:rPr>
              <a:t> ↗</a:t>
            </a:r>
            <a:br>
              <a:rPr lang="en-US" sz="1300">
                <a:latin typeface="Segoe Sans Display Semibold" pitchFamily="2" charset="0"/>
                <a:cs typeface="Segoe Sans Display Semibold" pitchFamily="2" charset="0"/>
              </a:rPr>
            </a:br>
            <a:r>
              <a:rPr lang="en-US" sz="1200">
                <a:cs typeface="Segoe UI" pitchFamily="34" charset="-120"/>
              </a:rPr>
              <a:t>Give every agent a managed identity.</a:t>
            </a:r>
          </a:p>
          <a:p>
            <a:pPr marL="206375" indent="-206375">
              <a:spcAft>
                <a:spcPts val="600"/>
              </a:spcAft>
              <a:buFont typeface="Arial" panose="020B0604020202020204" pitchFamily="34" charset="0"/>
              <a:buChar char="•"/>
            </a:pPr>
            <a:r>
              <a:rPr lang="en-US" sz="1300">
                <a:latin typeface="Segoe Sans Display Semibold" pitchFamily="2" charset="0"/>
                <a:cs typeface="Segoe Sans Display Semibold" pitchFamily="2" charset="0"/>
                <a:hlinkClick r:id="rId15"/>
              </a:rPr>
              <a:t>What is Entra Agent ID</a:t>
            </a:r>
            <a:r>
              <a:rPr lang="en-US" sz="1300">
                <a:latin typeface="Segoe Sans Display Semibold" pitchFamily="2" charset="0"/>
                <a:cs typeface="Segoe Sans Display Semibold" pitchFamily="2" charset="0"/>
              </a:rPr>
              <a:t> ↗</a:t>
            </a:r>
            <a:br>
              <a:rPr lang="en-US" sz="1300">
                <a:latin typeface="Segoe Sans Display Semibold" pitchFamily="2" charset="0"/>
                <a:cs typeface="Segoe Sans Display Semibold" pitchFamily="2" charset="0"/>
              </a:rPr>
            </a:br>
            <a:r>
              <a:rPr lang="en-US" sz="1200">
                <a:cs typeface="Segoe UI" pitchFamily="34" charset="-120"/>
              </a:rPr>
              <a:t>A primer on agent identities.</a:t>
            </a:r>
          </a:p>
          <a:p>
            <a:pPr marL="206375" indent="-206375">
              <a:spcAft>
                <a:spcPts val="600"/>
              </a:spcAft>
              <a:buFont typeface="Arial" panose="020B0604020202020204" pitchFamily="34" charset="0"/>
              <a:buChar char="•"/>
            </a:pPr>
            <a:r>
              <a:rPr lang="en-US" sz="1300">
                <a:latin typeface="Segoe Sans Display Semibold" pitchFamily="2" charset="0"/>
                <a:cs typeface="Segoe Sans Display Semibold" pitchFamily="2" charset="0"/>
                <a:hlinkClick r:id="rId16"/>
              </a:rPr>
              <a:t>Purview for Agent 365</a:t>
            </a:r>
            <a:r>
              <a:rPr lang="en-US" sz="1300">
                <a:latin typeface="Segoe Sans Display Semibold" pitchFamily="2" charset="0"/>
                <a:cs typeface="Segoe Sans Display Semibold" pitchFamily="2" charset="0"/>
              </a:rPr>
              <a:t> ↗</a:t>
            </a:r>
            <a:br>
              <a:rPr lang="en-US" sz="1300">
                <a:latin typeface="Segoe Sans Display Semibold" pitchFamily="2" charset="0"/>
                <a:cs typeface="Segoe Sans Display Semibold" pitchFamily="2" charset="0"/>
              </a:rPr>
            </a:br>
            <a:r>
              <a:rPr lang="en-US" sz="1200">
                <a:cs typeface="Segoe UI" pitchFamily="34" charset="-120"/>
              </a:rPr>
              <a:t>Data security and compliance.</a:t>
            </a:r>
          </a:p>
          <a:p>
            <a:pPr marL="206375" indent="-206375">
              <a:spcAft>
                <a:spcPts val="600"/>
              </a:spcAft>
              <a:buFont typeface="Arial" panose="020B0604020202020204" pitchFamily="34" charset="0"/>
              <a:buChar char="•"/>
            </a:pPr>
            <a:r>
              <a:rPr lang="en-US" sz="1300">
                <a:latin typeface="Segoe Sans Display Semibold" pitchFamily="2" charset="0"/>
                <a:cs typeface="Segoe Sans Display Semibold" pitchFamily="2" charset="0"/>
                <a:hlinkClick r:id="rId17"/>
              </a:rPr>
              <a:t>Microsoft Purview SDK for agents</a:t>
            </a:r>
            <a:r>
              <a:rPr lang="en-US" sz="1300">
                <a:latin typeface="Segoe Sans Display Semibold" pitchFamily="2" charset="0"/>
                <a:cs typeface="Segoe Sans Display Semibold" pitchFamily="2" charset="0"/>
              </a:rPr>
              <a:t> ↗</a:t>
            </a:r>
            <a:br>
              <a:rPr lang="en-US" sz="1300">
                <a:latin typeface="Segoe Sans Display Semibold" pitchFamily="2" charset="0"/>
                <a:cs typeface="Segoe Sans Display Semibold" pitchFamily="2" charset="0"/>
              </a:rPr>
            </a:br>
            <a:r>
              <a:rPr lang="en-US" sz="1200">
                <a:cs typeface="Segoe UI" pitchFamily="34" charset="-120"/>
              </a:rPr>
              <a:t>Wire compliance into custom agents.</a:t>
            </a:r>
          </a:p>
          <a:p>
            <a:pPr marL="206375" indent="-206375">
              <a:spcAft>
                <a:spcPts val="600"/>
              </a:spcAft>
              <a:buFont typeface="Arial" panose="020B0604020202020204" pitchFamily="34" charset="0"/>
              <a:buChar char="•"/>
            </a:pPr>
            <a:r>
              <a:rPr lang="en-US" sz="1300">
                <a:latin typeface="Segoe Sans Display Semibold" pitchFamily="2" charset="0"/>
                <a:cs typeface="Segoe Sans Display Semibold" pitchFamily="2" charset="0"/>
                <a:hlinkClick r:id="rId18"/>
              </a:rPr>
              <a:t>Defender for AI agents</a:t>
            </a:r>
            <a:r>
              <a:rPr lang="en-US" sz="1300">
                <a:latin typeface="Segoe Sans Display Semibold" pitchFamily="2" charset="0"/>
                <a:cs typeface="Segoe Sans Display Semibold" pitchFamily="2" charset="0"/>
              </a:rPr>
              <a:t> ↗</a:t>
            </a:r>
            <a:br>
              <a:rPr lang="en-US" sz="1300">
                <a:latin typeface="Segoe Sans Display Semibold" pitchFamily="2" charset="0"/>
                <a:cs typeface="Segoe Sans Display Semibold" pitchFamily="2" charset="0"/>
              </a:rPr>
            </a:br>
            <a:r>
              <a:rPr lang="en-US" sz="1200">
                <a:cs typeface="Segoe UI" pitchFamily="34" charset="-120"/>
              </a:rPr>
              <a:t>Detect and contain agent threats.</a:t>
            </a:r>
          </a:p>
          <a:p>
            <a:pPr marL="206375" indent="-206375">
              <a:spcAft>
                <a:spcPts val="600"/>
              </a:spcAft>
              <a:buFont typeface="Arial" panose="020B0604020202020204" pitchFamily="34" charset="0"/>
              <a:buChar char="•"/>
            </a:pPr>
            <a:r>
              <a:rPr lang="en-US" sz="1300">
                <a:latin typeface="Segoe Sans Display Semibold" pitchFamily="2" charset="0"/>
                <a:cs typeface="Segoe Sans Display Semibold" pitchFamily="2" charset="0"/>
                <a:hlinkClick r:id="rId19"/>
              </a:rPr>
              <a:t>Intune RBAC</a:t>
            </a:r>
            <a:r>
              <a:rPr lang="en-US" sz="1300">
                <a:latin typeface="Segoe Sans Display Semibold" pitchFamily="2" charset="0"/>
                <a:cs typeface="Segoe Sans Display Semibold" pitchFamily="2" charset="0"/>
              </a:rPr>
              <a:t> ↗</a:t>
            </a:r>
            <a:br>
              <a:rPr lang="en-US" sz="1300">
                <a:latin typeface="Segoe Sans Display Semibold" pitchFamily="2" charset="0"/>
                <a:cs typeface="Segoe Sans Display Semibold" pitchFamily="2" charset="0"/>
              </a:rPr>
            </a:br>
            <a:r>
              <a:rPr lang="en-US" sz="1200">
                <a:cs typeface="Segoe UI" pitchFamily="34" charset="-120"/>
              </a:rPr>
              <a:t>Scope who manages devices.</a:t>
            </a:r>
          </a:p>
        </p:txBody>
      </p:sp>
      <p:sp>
        <p:nvSpPr>
          <p:cNvPr id="187" name="Title">
            <a:extLst>
              <a:ext uri="{FF2B5EF4-FFF2-40B4-BE49-F238E27FC236}">
                <a16:creationId xmlns:a16="http://schemas.microsoft.com/office/drawing/2014/main" id="{9D41EC13-05B2-2A2D-6B27-B7EA66A5C6E7}"/>
              </a:ext>
            </a:extLst>
          </p:cNvPr>
          <p:cNvSpPr/>
          <p:nvPr/>
        </p:nvSpPr>
        <p:spPr>
          <a:xfrm>
            <a:off x="8185339" y="2294016"/>
            <a:ext cx="3278612" cy="846386"/>
          </a:xfrm>
          <a:prstGeom prst="rect">
            <a:avLst/>
          </a:prstGeom>
          <a:noFill/>
          <a:ln/>
        </p:spPr>
        <p:txBody>
          <a:bodyPr wrap="square" lIns="0" tIns="0" rIns="0" bIns="0" rtlCol="0" anchor="t">
            <a:spAutoFit/>
          </a:bodyPr>
          <a:lstStyle/>
          <a:p>
            <a:pPr marL="206375" indent="-206375">
              <a:spcAft>
                <a:spcPts val="600"/>
              </a:spcAft>
              <a:buFont typeface="Arial" panose="020B0604020202020204" pitchFamily="34" charset="0"/>
              <a:buChar char="•"/>
            </a:pPr>
            <a:r>
              <a:rPr lang="en-US" sz="1300">
                <a:latin typeface="Segoe Sans Display Semibold"/>
                <a:cs typeface="Segoe Sans Display Semibold"/>
                <a:hlinkClick r:id="rId20"/>
              </a:rPr>
              <a:t>Viva Insights Agent Dashboard</a:t>
            </a:r>
            <a:r>
              <a:rPr lang="en-US" sz="1300">
                <a:latin typeface="Segoe Sans Display Semibold"/>
                <a:cs typeface="Segoe Sans Display Semibold"/>
              </a:rPr>
              <a:t> ↗</a:t>
            </a:r>
            <a:br>
              <a:rPr lang="en-US" sz="1300">
                <a:latin typeface="Segoe Sans Display Semibold" pitchFamily="2" charset="0"/>
                <a:cs typeface="Segoe Sans Display Semibold" pitchFamily="2" charset="0"/>
              </a:rPr>
            </a:br>
            <a:r>
              <a:rPr lang="en-US" sz="1200">
                <a:cs typeface="Segoe UI"/>
              </a:rPr>
              <a:t>Adoption and usage insights.</a:t>
            </a:r>
          </a:p>
          <a:p>
            <a:pPr marL="206375" indent="-206375">
              <a:spcAft>
                <a:spcPts val="600"/>
              </a:spcAft>
              <a:buFont typeface="Arial" panose="020B0604020202020204" pitchFamily="34" charset="0"/>
              <a:buChar char="•"/>
            </a:pPr>
            <a:r>
              <a:rPr lang="en-US" sz="1300">
                <a:latin typeface="Segoe Sans Display Semibold"/>
                <a:cs typeface="Segoe Sans Display Semibold"/>
                <a:hlinkClick r:id="rId21"/>
              </a:rPr>
              <a:t>Inside Track — Customer Zero</a:t>
            </a:r>
            <a:r>
              <a:rPr lang="en-US" sz="1300">
                <a:latin typeface="Segoe Sans Display Semibold"/>
                <a:cs typeface="Segoe Sans Display Semibold"/>
              </a:rPr>
              <a:t> ↗</a:t>
            </a:r>
            <a:br>
              <a:rPr lang="en-US" sz="1300">
                <a:latin typeface="Segoe Sans Display Semibold" pitchFamily="2" charset="0"/>
                <a:cs typeface="Segoe Sans Display Semibold" pitchFamily="2" charset="0"/>
              </a:rPr>
            </a:br>
            <a:r>
              <a:rPr lang="en-US" sz="1200">
                <a:cs typeface="Segoe UI"/>
              </a:rPr>
              <a:t>How Microsoft runs Agent 365 itself.</a:t>
            </a:r>
          </a:p>
        </p:txBody>
      </p:sp>
      <p:sp>
        <p:nvSpPr>
          <p:cNvPr id="581" name="Text 106">
            <a:extLst>
              <a:ext uri="{FF2B5EF4-FFF2-40B4-BE49-F238E27FC236}">
                <a16:creationId xmlns:a16="http://schemas.microsoft.com/office/drawing/2014/main" id="{F742773B-69EB-25A9-6D14-B72307F63E90}"/>
              </a:ext>
            </a:extLst>
          </p:cNvPr>
          <p:cNvSpPr>
            <a:spLocks/>
          </p:cNvSpPr>
          <p:nvPr/>
        </p:nvSpPr>
        <p:spPr>
          <a:xfrm>
            <a:off x="571500" y="6207118"/>
            <a:ext cx="11031538" cy="460381"/>
          </a:xfrm>
          <a:prstGeom prst="roundRect">
            <a:avLst>
              <a:gd name="adj" fmla="val 50000"/>
            </a:avLst>
          </a:prstGeom>
          <a:solidFill>
            <a:schemeClr val="bg1">
              <a:lumMod val="95000"/>
            </a:schemeClr>
          </a:solidFill>
          <a:ln/>
        </p:spPr>
        <p:txBody>
          <a:bodyPr wrap="square" lIns="91440" tIns="45720" rIns="91440" bIns="45720" rtlCol="0" anchor="ctr">
            <a:noAutofit/>
          </a:bodyPr>
          <a:lstStyle/>
          <a:p>
            <a:pPr marL="0" indent="0" algn="l">
              <a:spcAft>
                <a:spcPts val="800"/>
              </a:spcAft>
              <a:buNone/>
            </a:pPr>
            <a:r>
              <a:rPr lang="en-US" sz="1050">
                <a:latin typeface="Segoe Sans Display Semibold" pitchFamily="2" charset="0"/>
                <a:ea typeface="Segoe UI" pitchFamily="34" charset="-122"/>
                <a:cs typeface="Segoe Sans Display Semibold" pitchFamily="2" charset="0"/>
              </a:rPr>
              <a:t>Every link opens an official Microsoft resource </a:t>
            </a:r>
            <a:r>
              <a:rPr lang="en-US" sz="1050">
                <a:ea typeface="Segoe UI" pitchFamily="34" charset="-122"/>
                <a:cs typeface="Segoe Sans Display Semibold" pitchFamily="2" charset="0"/>
              </a:rPr>
              <a:t>— the one-stop shop for everything referenced in this playbook.</a:t>
            </a:r>
          </a:p>
        </p:txBody>
      </p:sp>
    </p:spTree>
    <p:extLst>
      <p:ext uri="{BB962C8B-B14F-4D97-AF65-F5344CB8AC3E}">
        <p14:creationId xmlns:p14="http://schemas.microsoft.com/office/powerpoint/2010/main" val="2019127356"/>
      </p:ext>
    </p:extLst>
  </p:cSld>
  <p:clrMapOvr>
    <a:overrideClrMapping bg1="lt1" tx1="dk1" bg2="lt2" tx2="dk2" accent1="accent1" accent2="accent2" accent3="accent3" accent4="accent4" accent5="accent5" accent6="accent6" hlink="hlink" folHlink="folHlink"/>
  </p:clrMapOvr>
  <p:transition>
    <p:fade/>
  </p:transition>
  <p:extLst>
    <p:ext uri="{6950BFC3-D8DA-4A85-94F7-54DA5524770B}">
      <p188:commentRel xmlns:p188="http://schemas.microsoft.com/office/powerpoint/2018/8/main" r:id="rId4"/>
    </p:ext>
  </p:extLst>
</p:sld>
</file>

<file path=ppt/slides/slide40.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02" name="Title 101">
            <a:extLst>
              <a:ext uri="{FF2B5EF4-FFF2-40B4-BE49-F238E27FC236}">
                <a16:creationId xmlns:a16="http://schemas.microsoft.com/office/drawing/2014/main" id="{09BCDD24-5C2A-70A1-92F7-A7BF7FDD4333}"/>
              </a:ext>
            </a:extLst>
          </p:cNvPr>
          <p:cNvSpPr>
            <a:spLocks noGrp="1"/>
          </p:cNvSpPr>
          <p:nvPr>
            <p:ph type="title"/>
          </p:nvPr>
        </p:nvSpPr>
        <p:spPr/>
        <p:txBody>
          <a:bodyPr/>
          <a:lstStyle/>
          <a:p>
            <a:r>
              <a:rPr lang="en-US"/>
              <a:t>Agent 365 SDK</a:t>
            </a:r>
          </a:p>
        </p:txBody>
      </p:sp>
      <p:sp>
        <p:nvSpPr>
          <p:cNvPr id="103" name="Text Placeholder 102">
            <a:extLst>
              <a:ext uri="{FF2B5EF4-FFF2-40B4-BE49-F238E27FC236}">
                <a16:creationId xmlns:a16="http://schemas.microsoft.com/office/drawing/2014/main" id="{3CE9B4AD-82FE-8321-7BD2-2CB59158734E}"/>
              </a:ext>
            </a:extLst>
          </p:cNvPr>
          <p:cNvSpPr>
            <a:spLocks noGrp="1"/>
          </p:cNvSpPr>
          <p:nvPr>
            <p:ph type="body" sz="quarter" idx="11"/>
          </p:nvPr>
        </p:nvSpPr>
        <p:spPr/>
        <p:txBody>
          <a:bodyPr/>
          <a:lstStyle/>
          <a:p>
            <a:r>
              <a:rPr lang="en-US"/>
              <a:t>APPENDIX · GO DEEPER</a:t>
            </a:r>
          </a:p>
        </p:txBody>
      </p:sp>
      <p:sp>
        <p:nvSpPr>
          <p:cNvPr id="108" name="Rectangle 107">
            <a:extLst>
              <a:ext uri="{FF2B5EF4-FFF2-40B4-BE49-F238E27FC236}">
                <a16:creationId xmlns:a16="http://schemas.microsoft.com/office/drawing/2014/main" id="{985C10A8-C78A-A3E7-8042-AC2AD1FA5BE1}"/>
              </a:ext>
            </a:extLst>
          </p:cNvPr>
          <p:cNvSpPr>
            <a:spLocks/>
          </p:cNvSpPr>
          <p:nvPr/>
        </p:nvSpPr>
        <p:spPr bwMode="auto">
          <a:xfrm>
            <a:off x="566928" y="1138492"/>
            <a:ext cx="11036110" cy="49244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lang="en-US" sz="1600">
                <a:solidFill>
                  <a:schemeClr val="tx1"/>
                </a:solidFill>
              </a:rPr>
              <a:t>For agents built outside Microsoft's platforms, the SDK is how developers make them enterprise-ready and visible on Agent 365 — so an agent built on any framework is discovered, observed, and governed alongside everything else.</a:t>
            </a:r>
          </a:p>
        </p:txBody>
      </p:sp>
      <p:sp>
        <p:nvSpPr>
          <p:cNvPr id="110" name="Text 139">
            <a:extLst>
              <a:ext uri="{FF2B5EF4-FFF2-40B4-BE49-F238E27FC236}">
                <a16:creationId xmlns:a16="http://schemas.microsoft.com/office/drawing/2014/main" id="{C15D818B-3F6A-B551-CEB2-8AD2A2FE9C99}"/>
              </a:ext>
            </a:extLst>
          </p:cNvPr>
          <p:cNvSpPr/>
          <p:nvPr/>
        </p:nvSpPr>
        <p:spPr>
          <a:xfrm>
            <a:off x="566928" y="6376668"/>
            <a:ext cx="11064240" cy="161583"/>
          </a:xfrm>
          <a:prstGeom prst="rect">
            <a:avLst/>
          </a:prstGeom>
          <a:noFill/>
          <a:ln/>
        </p:spPr>
        <p:txBody>
          <a:bodyPr wrap="square" lIns="0" tIns="0" rIns="0" bIns="0" rtlCol="0" anchor="ctr">
            <a:spAutoFit/>
          </a:bodyPr>
          <a:lstStyle/>
          <a:p>
            <a:pPr marL="0" indent="0">
              <a:buNone/>
            </a:pPr>
            <a:r>
              <a:rPr lang="en-US" sz="1050">
                <a:ea typeface="Segoe UI" pitchFamily="34" charset="-122"/>
                <a:cs typeface="Segoe UI"/>
              </a:rPr>
              <a:t>Click here to learn:  </a:t>
            </a:r>
            <a:r>
              <a:rPr lang="en-US" sz="1050" b="0">
                <a:solidFill>
                  <a:schemeClr val="accent1"/>
                </a:solidFill>
                <a:ea typeface="Segoe UI" pitchFamily="34" charset="-122"/>
                <a:cs typeface="Segoe UI"/>
                <a:hlinkClick r:id="rId6"/>
              </a:rPr>
              <a:t>Microsoft Purview SDK for agents </a:t>
            </a:r>
            <a:endParaRPr lang="en-US" sz="1050" u="sng">
              <a:solidFill>
                <a:schemeClr val="accent1"/>
              </a:solidFill>
              <a:cs typeface="Segoe UI"/>
            </a:endParaRPr>
          </a:p>
        </p:txBody>
      </p:sp>
      <p:sp>
        <p:nvSpPr>
          <p:cNvPr id="112" name="Text 159">
            <a:extLst>
              <a:ext uri="{FF2B5EF4-FFF2-40B4-BE49-F238E27FC236}">
                <a16:creationId xmlns:a16="http://schemas.microsoft.com/office/drawing/2014/main" id="{1F40E3EE-2818-CB18-F41E-57A429BE2AA4}"/>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ea typeface="Segoe UI" pitchFamily="34" charset="-122"/>
                <a:cs typeface="Segoe Sans Display Semibold" pitchFamily="2" charset="0"/>
              </a:rPr>
              <a:t>AGENT 365 SDK</a:t>
            </a:r>
          </a:p>
        </p:txBody>
      </p:sp>
      <p:sp>
        <p:nvSpPr>
          <p:cNvPr id="114" name="Rectangle: Rounded Corners 113">
            <a:extLst>
              <a:ext uri="{FF2B5EF4-FFF2-40B4-BE49-F238E27FC236}">
                <a16:creationId xmlns:a16="http://schemas.microsoft.com/office/drawing/2014/main" id="{6D3372B2-8F34-B9F8-F71E-250ADDEB447E}"/>
              </a:ext>
              <a:ext uri="{C183D7F6-B498-43B3-948B-1728B52AA6E4}">
                <adec:decorative xmlns:adec="http://schemas.microsoft.com/office/drawing/2017/decorative" val="1"/>
              </a:ext>
            </a:extLst>
          </p:cNvPr>
          <p:cNvSpPr>
            <a:spLocks/>
          </p:cNvSpPr>
          <p:nvPr/>
        </p:nvSpPr>
        <p:spPr>
          <a:xfrm>
            <a:off x="571500" y="2219956"/>
            <a:ext cx="3767836" cy="2482215"/>
          </a:xfrm>
          <a:prstGeom prst="roundRect">
            <a:avLst>
              <a:gd name="adj" fmla="val 14804"/>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algn="ctr" defTabSz="457200"/>
            <a:endParaRPr lang="en-US">
              <a:solidFill>
                <a:srgbClr val="FFFFFF"/>
              </a:solidFill>
              <a:latin typeface="Segoe Sans Display"/>
            </a:endParaRPr>
          </a:p>
        </p:txBody>
      </p:sp>
      <p:sp>
        <p:nvSpPr>
          <p:cNvPr id="116" name="Text 104">
            <a:extLst>
              <a:ext uri="{FF2B5EF4-FFF2-40B4-BE49-F238E27FC236}">
                <a16:creationId xmlns:a16="http://schemas.microsoft.com/office/drawing/2014/main" id="{49B290D2-F34E-7DC7-3A40-6016641F4C8D}"/>
              </a:ext>
            </a:extLst>
          </p:cNvPr>
          <p:cNvSpPr/>
          <p:nvPr/>
        </p:nvSpPr>
        <p:spPr>
          <a:xfrm>
            <a:off x="828348" y="3274493"/>
            <a:ext cx="3254140" cy="292608"/>
          </a:xfrm>
          <a:prstGeom prst="rect">
            <a:avLst/>
          </a:prstGeom>
          <a:noFill/>
          <a:ln/>
        </p:spPr>
        <p:txBody>
          <a:bodyPr wrap="square" lIns="0" tIns="0" rIns="0" bIns="0" rtlCol="0" anchor="ctr"/>
          <a:lstStyle/>
          <a:p>
            <a:pPr marL="0" indent="0">
              <a:buNone/>
            </a:pPr>
            <a:r>
              <a:rPr lang="en-US">
                <a:latin typeface="Segoe Sans Display Semibold" pitchFamily="2" charset="0"/>
                <a:ea typeface="Segoe UI" pitchFamily="34" charset="-122"/>
                <a:cs typeface="Segoe Sans Display Semibold" pitchFamily="2" charset="0"/>
              </a:rPr>
              <a:t>AGENT 365 SDK</a:t>
            </a:r>
            <a:endParaRPr lang="en-US">
              <a:latin typeface="Segoe Sans Display Semibold" pitchFamily="2" charset="0"/>
              <a:cs typeface="Segoe Sans Display Semibold" pitchFamily="2" charset="0"/>
            </a:endParaRPr>
          </a:p>
        </p:txBody>
      </p:sp>
      <p:sp>
        <p:nvSpPr>
          <p:cNvPr id="118" name="Text 105">
            <a:extLst>
              <a:ext uri="{FF2B5EF4-FFF2-40B4-BE49-F238E27FC236}">
                <a16:creationId xmlns:a16="http://schemas.microsoft.com/office/drawing/2014/main" id="{46695F7C-8D45-AF7C-8A91-599A2DE8FC1B}"/>
              </a:ext>
            </a:extLst>
          </p:cNvPr>
          <p:cNvSpPr/>
          <p:nvPr/>
        </p:nvSpPr>
        <p:spPr>
          <a:xfrm>
            <a:off x="828348" y="3640253"/>
            <a:ext cx="3254140" cy="786384"/>
          </a:xfrm>
          <a:prstGeom prst="rect">
            <a:avLst/>
          </a:prstGeom>
          <a:noFill/>
          <a:ln/>
        </p:spPr>
        <p:txBody>
          <a:bodyPr wrap="square" lIns="0" tIns="0" rIns="0" bIns="0" rtlCol="0" anchor="t"/>
          <a:lstStyle/>
          <a:p>
            <a:pPr marL="0" indent="0">
              <a:buNone/>
            </a:pPr>
            <a:r>
              <a:rPr lang="en-US" sz="1600">
                <a:ea typeface="Segoe UI" pitchFamily="34" charset="-122"/>
                <a:cs typeface="Segoe UI" pitchFamily="34" charset="-120"/>
              </a:rPr>
              <a:t>Extends the agent you already built with an enterprise layer</a:t>
            </a:r>
            <a:endParaRPr lang="en-US" sz="1600"/>
          </a:p>
        </p:txBody>
      </p:sp>
      <p:sp>
        <p:nvSpPr>
          <p:cNvPr id="120" name="Oval 119">
            <a:extLst>
              <a:ext uri="{FF2B5EF4-FFF2-40B4-BE49-F238E27FC236}">
                <a16:creationId xmlns:a16="http://schemas.microsoft.com/office/drawing/2014/main" id="{39A8A03E-2B5F-6AF0-4BAE-CC976C034F22}"/>
              </a:ext>
            </a:extLst>
          </p:cNvPr>
          <p:cNvSpPr/>
          <p:nvPr/>
        </p:nvSpPr>
        <p:spPr>
          <a:xfrm>
            <a:off x="828348" y="2497138"/>
            <a:ext cx="629534" cy="629534"/>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endParaRPr lang="en-US">
              <a:solidFill>
                <a:srgbClr val="000000"/>
              </a:solidFill>
              <a:latin typeface="Segoe Sans Display Semibold" pitchFamily="2" charset="0"/>
              <a:ea typeface="+mn-lt"/>
              <a:cs typeface="Segoe Sans Display Semibold" pitchFamily="2" charset="0"/>
              <a:sym typeface="+mn-lt"/>
            </a:endParaRPr>
          </a:p>
        </p:txBody>
      </p:sp>
      <p:sp>
        <p:nvSpPr>
          <p:cNvPr id="142" name="Graphic 147" descr="Icon of an AI robot">
            <a:extLst>
              <a:ext uri="{FF2B5EF4-FFF2-40B4-BE49-F238E27FC236}">
                <a16:creationId xmlns:a16="http://schemas.microsoft.com/office/drawing/2014/main" id="{689FDFED-1807-477D-90F2-67BAED32757C}"/>
              </a:ext>
            </a:extLst>
          </p:cNvPr>
          <p:cNvSpPr>
            <a:spLocks/>
          </p:cNvSpPr>
          <p:nvPr/>
        </p:nvSpPr>
        <p:spPr>
          <a:xfrm>
            <a:off x="1001650" y="2635062"/>
            <a:ext cx="282931" cy="353686"/>
          </a:xfrm>
          <a:custGeom>
            <a:avLst/>
            <a:gdLst>
              <a:gd name="connsiteX0" fmla="*/ 130969 w 152400"/>
              <a:gd name="connsiteY0" fmla="*/ 114300 h 190500"/>
              <a:gd name="connsiteX1" fmla="*/ 152400 w 152400"/>
              <a:gd name="connsiteY1" fmla="*/ 135731 h 190500"/>
              <a:gd name="connsiteX2" fmla="*/ 152400 w 152400"/>
              <a:gd name="connsiteY2" fmla="*/ 144351 h 190500"/>
              <a:gd name="connsiteX3" fmla="*/ 139951 w 152400"/>
              <a:gd name="connsiteY3" fmla="*/ 171460 h 190500"/>
              <a:gd name="connsiteX4" fmla="*/ 76171 w 152400"/>
              <a:gd name="connsiteY4" fmla="*/ 190500 h 190500"/>
              <a:gd name="connsiteX5" fmla="*/ 12440 w 152400"/>
              <a:gd name="connsiteY5" fmla="*/ 171450 h 190500"/>
              <a:gd name="connsiteX6" fmla="*/ 0 w 152400"/>
              <a:gd name="connsiteY6" fmla="*/ 144370 h 190500"/>
              <a:gd name="connsiteX7" fmla="*/ 0 w 152400"/>
              <a:gd name="connsiteY7" fmla="*/ 135722 h 190500"/>
              <a:gd name="connsiteX8" fmla="*/ 21431 w 152400"/>
              <a:gd name="connsiteY8" fmla="*/ 114300 h 190500"/>
              <a:gd name="connsiteX9" fmla="*/ 130969 w 152400"/>
              <a:gd name="connsiteY9" fmla="*/ 114300 h 190500"/>
              <a:gd name="connsiteX10" fmla="*/ 75200 w 152400"/>
              <a:gd name="connsiteY10" fmla="*/ 76 h 190500"/>
              <a:gd name="connsiteX11" fmla="*/ 76171 w 152400"/>
              <a:gd name="connsiteY11" fmla="*/ 0 h 190500"/>
              <a:gd name="connsiteX12" fmla="*/ 83249 w 152400"/>
              <a:gd name="connsiteY12" fmla="*/ 6172 h 190500"/>
              <a:gd name="connsiteX13" fmla="*/ 83315 w 152400"/>
              <a:gd name="connsiteY13" fmla="*/ 7144 h 190500"/>
              <a:gd name="connsiteX14" fmla="*/ 83315 w 152400"/>
              <a:gd name="connsiteY14" fmla="*/ 14288 h 190500"/>
              <a:gd name="connsiteX15" fmla="*/ 116653 w 152400"/>
              <a:gd name="connsiteY15" fmla="*/ 14288 h 190500"/>
              <a:gd name="connsiteX16" fmla="*/ 138084 w 152400"/>
              <a:gd name="connsiteY16" fmla="*/ 35719 h 190500"/>
              <a:gd name="connsiteX17" fmla="*/ 138084 w 152400"/>
              <a:gd name="connsiteY17" fmla="*/ 78629 h 190500"/>
              <a:gd name="connsiteX18" fmla="*/ 116653 w 152400"/>
              <a:gd name="connsiteY18" fmla="*/ 100060 h 190500"/>
              <a:gd name="connsiteX19" fmla="*/ 35690 w 152400"/>
              <a:gd name="connsiteY19" fmla="*/ 100060 h 190500"/>
              <a:gd name="connsiteX20" fmla="*/ 14259 w 152400"/>
              <a:gd name="connsiteY20" fmla="*/ 78629 h 190500"/>
              <a:gd name="connsiteX21" fmla="*/ 14259 w 152400"/>
              <a:gd name="connsiteY21" fmla="*/ 35719 h 190500"/>
              <a:gd name="connsiteX22" fmla="*/ 35690 w 152400"/>
              <a:gd name="connsiteY22" fmla="*/ 14288 h 190500"/>
              <a:gd name="connsiteX23" fmla="*/ 69028 w 152400"/>
              <a:gd name="connsiteY23" fmla="*/ 14288 h 190500"/>
              <a:gd name="connsiteX24" fmla="*/ 69028 w 152400"/>
              <a:gd name="connsiteY24" fmla="*/ 7153 h 190500"/>
              <a:gd name="connsiteX25" fmla="*/ 75200 w 152400"/>
              <a:gd name="connsiteY25" fmla="*/ 76 h 190500"/>
              <a:gd name="connsiteX26" fmla="*/ 76171 w 152400"/>
              <a:gd name="connsiteY26" fmla="*/ 0 h 190500"/>
              <a:gd name="connsiteX27" fmla="*/ 75200 w 152400"/>
              <a:gd name="connsiteY27" fmla="*/ 67 h 190500"/>
              <a:gd name="connsiteX28" fmla="*/ 54740 w 152400"/>
              <a:gd name="connsiteY28" fmla="*/ 42863 h 190500"/>
              <a:gd name="connsiteX29" fmla="*/ 42834 w 152400"/>
              <a:gd name="connsiteY29" fmla="*/ 54769 h 190500"/>
              <a:gd name="connsiteX30" fmla="*/ 54740 w 152400"/>
              <a:gd name="connsiteY30" fmla="*/ 66675 h 190500"/>
              <a:gd name="connsiteX31" fmla="*/ 66646 w 152400"/>
              <a:gd name="connsiteY31" fmla="*/ 54769 h 190500"/>
              <a:gd name="connsiteX32" fmla="*/ 54740 w 152400"/>
              <a:gd name="connsiteY32" fmla="*/ 42863 h 190500"/>
              <a:gd name="connsiteX33" fmla="*/ 97536 w 152400"/>
              <a:gd name="connsiteY33" fmla="*/ 42863 h 190500"/>
              <a:gd name="connsiteX34" fmla="*/ 85297 w 152400"/>
              <a:gd name="connsiteY34" fmla="*/ 54427 h 190500"/>
              <a:gd name="connsiteX35" fmla="*/ 96863 w 152400"/>
              <a:gd name="connsiteY35" fmla="*/ 66665 h 190500"/>
              <a:gd name="connsiteX36" fmla="*/ 97536 w 152400"/>
              <a:gd name="connsiteY36" fmla="*/ 66665 h 190500"/>
              <a:gd name="connsiteX37" fmla="*/ 109100 w 152400"/>
              <a:gd name="connsiteY37" fmla="*/ 54427 h 190500"/>
              <a:gd name="connsiteX38" fmla="*/ 97536 w 152400"/>
              <a:gd name="connsiteY38" fmla="*/ 42863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2400" h="190500">
                <a:moveTo>
                  <a:pt x="130969" y="114300"/>
                </a:moveTo>
                <a:cubicBezTo>
                  <a:pt x="142805" y="114300"/>
                  <a:pt x="152400" y="123895"/>
                  <a:pt x="152400" y="135731"/>
                </a:cubicBezTo>
                <a:lnTo>
                  <a:pt x="152400" y="144351"/>
                </a:lnTo>
                <a:cubicBezTo>
                  <a:pt x="152403" y="154771"/>
                  <a:pt x="147856" y="164672"/>
                  <a:pt x="139951" y="171460"/>
                </a:cubicBezTo>
                <a:cubicBezTo>
                  <a:pt x="125035" y="184261"/>
                  <a:pt x="103699" y="190500"/>
                  <a:pt x="76171" y="190500"/>
                </a:cubicBezTo>
                <a:cubicBezTo>
                  <a:pt x="48644" y="190500"/>
                  <a:pt x="27327" y="184252"/>
                  <a:pt x="12440" y="171450"/>
                </a:cubicBezTo>
                <a:cubicBezTo>
                  <a:pt x="4546" y="164667"/>
                  <a:pt x="3" y="154778"/>
                  <a:pt x="0" y="144370"/>
                </a:cubicBezTo>
                <a:lnTo>
                  <a:pt x="0" y="135722"/>
                </a:lnTo>
                <a:cubicBezTo>
                  <a:pt x="5" y="123890"/>
                  <a:pt x="9599" y="114300"/>
                  <a:pt x="21431" y="114300"/>
                </a:cubicBezTo>
                <a:lnTo>
                  <a:pt x="130969" y="114300"/>
                </a:lnTo>
                <a:close/>
                <a:moveTo>
                  <a:pt x="75200" y="76"/>
                </a:moveTo>
                <a:lnTo>
                  <a:pt x="76171" y="0"/>
                </a:lnTo>
                <a:cubicBezTo>
                  <a:pt x="79741" y="0"/>
                  <a:pt x="82763" y="2636"/>
                  <a:pt x="83249" y="6172"/>
                </a:cubicBezTo>
                <a:lnTo>
                  <a:pt x="83315" y="7144"/>
                </a:lnTo>
                <a:lnTo>
                  <a:pt x="83315" y="14288"/>
                </a:lnTo>
                <a:lnTo>
                  <a:pt x="116653" y="14288"/>
                </a:lnTo>
                <a:cubicBezTo>
                  <a:pt x="128488" y="14288"/>
                  <a:pt x="138084" y="23883"/>
                  <a:pt x="138084" y="35719"/>
                </a:cubicBezTo>
                <a:lnTo>
                  <a:pt x="138084" y="78629"/>
                </a:lnTo>
                <a:cubicBezTo>
                  <a:pt x="138084" y="90465"/>
                  <a:pt x="128488" y="100060"/>
                  <a:pt x="116653" y="100060"/>
                </a:cubicBezTo>
                <a:lnTo>
                  <a:pt x="35690" y="100060"/>
                </a:lnTo>
                <a:cubicBezTo>
                  <a:pt x="23854" y="100060"/>
                  <a:pt x="14259" y="90465"/>
                  <a:pt x="14259" y="78629"/>
                </a:cubicBezTo>
                <a:lnTo>
                  <a:pt x="14259" y="35719"/>
                </a:lnTo>
                <a:cubicBezTo>
                  <a:pt x="14259" y="23883"/>
                  <a:pt x="23854" y="14288"/>
                  <a:pt x="35690" y="14288"/>
                </a:cubicBezTo>
                <a:lnTo>
                  <a:pt x="69028" y="14288"/>
                </a:lnTo>
                <a:lnTo>
                  <a:pt x="69028" y="7153"/>
                </a:lnTo>
                <a:cubicBezTo>
                  <a:pt x="69028" y="3583"/>
                  <a:pt x="71663" y="562"/>
                  <a:pt x="75200" y="76"/>
                </a:cubicBezTo>
                <a:lnTo>
                  <a:pt x="76171" y="0"/>
                </a:lnTo>
                <a:lnTo>
                  <a:pt x="75200" y="67"/>
                </a:lnTo>
                <a:close/>
                <a:moveTo>
                  <a:pt x="54740" y="42863"/>
                </a:moveTo>
                <a:cubicBezTo>
                  <a:pt x="48164" y="42863"/>
                  <a:pt x="42834" y="48193"/>
                  <a:pt x="42834" y="54769"/>
                </a:cubicBezTo>
                <a:cubicBezTo>
                  <a:pt x="42834" y="61344"/>
                  <a:pt x="48164" y="66675"/>
                  <a:pt x="54740" y="66675"/>
                </a:cubicBezTo>
                <a:cubicBezTo>
                  <a:pt x="61316" y="66675"/>
                  <a:pt x="66646" y="61344"/>
                  <a:pt x="66646" y="54769"/>
                </a:cubicBezTo>
                <a:cubicBezTo>
                  <a:pt x="66646" y="48193"/>
                  <a:pt x="61316" y="42863"/>
                  <a:pt x="54740" y="42863"/>
                </a:cubicBezTo>
                <a:close/>
                <a:moveTo>
                  <a:pt x="97536" y="42863"/>
                </a:moveTo>
                <a:cubicBezTo>
                  <a:pt x="90963" y="42677"/>
                  <a:pt x="85484" y="47854"/>
                  <a:pt x="85297" y="54427"/>
                </a:cubicBezTo>
                <a:cubicBezTo>
                  <a:pt x="85112" y="61000"/>
                  <a:pt x="90289" y="66480"/>
                  <a:pt x="96863" y="66665"/>
                </a:cubicBezTo>
                <a:cubicBezTo>
                  <a:pt x="97087" y="66672"/>
                  <a:pt x="97311" y="66672"/>
                  <a:pt x="97536" y="66665"/>
                </a:cubicBezTo>
                <a:cubicBezTo>
                  <a:pt x="104109" y="66480"/>
                  <a:pt x="109287" y="61000"/>
                  <a:pt x="109100" y="54427"/>
                </a:cubicBezTo>
                <a:cubicBezTo>
                  <a:pt x="108922" y="48116"/>
                  <a:pt x="103847" y="43041"/>
                  <a:pt x="97536" y="42863"/>
                </a:cubicBezTo>
                <a:close/>
              </a:path>
            </a:pathLst>
          </a:custGeom>
          <a:solidFill>
            <a:schemeClr val="tx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noProof="0"/>
          </a:p>
        </p:txBody>
      </p:sp>
      <p:sp>
        <p:nvSpPr>
          <p:cNvPr id="144" name="Text 122">
            <a:extLst>
              <a:ext uri="{FF2B5EF4-FFF2-40B4-BE49-F238E27FC236}">
                <a16:creationId xmlns:a16="http://schemas.microsoft.com/office/drawing/2014/main" id="{66B64787-D773-C53F-EC30-DE3A8BFCB8A1}"/>
              </a:ext>
            </a:extLst>
          </p:cNvPr>
          <p:cNvSpPr/>
          <p:nvPr/>
        </p:nvSpPr>
        <p:spPr>
          <a:xfrm>
            <a:off x="4784725" y="1889697"/>
            <a:ext cx="5486400" cy="256032"/>
          </a:xfrm>
          <a:prstGeom prst="rect">
            <a:avLst/>
          </a:prstGeom>
          <a:noFill/>
          <a:ln/>
        </p:spPr>
        <p:txBody>
          <a:bodyPr wrap="square" lIns="0" tIns="0" rIns="0" bIns="0" rtlCol="0" anchor="ctr"/>
          <a:lstStyle/>
          <a:p>
            <a:pPr marL="0" indent="0">
              <a:buNone/>
            </a:pPr>
            <a:r>
              <a:rPr lang="en-US" sz="2000" kern="0">
                <a:solidFill>
                  <a:schemeClr val="accent1"/>
                </a:solidFill>
                <a:latin typeface="Segoe Sans Display Semibold" pitchFamily="2" charset="0"/>
                <a:ea typeface="Segoe UI" pitchFamily="34" charset="-122"/>
                <a:cs typeface="Segoe Sans Display Semibold" pitchFamily="2" charset="0"/>
              </a:rPr>
              <a:t>WHAT THE SDK GRANTS</a:t>
            </a:r>
            <a:endParaRPr lang="en-US" sz="2000">
              <a:solidFill>
                <a:schemeClr val="accent1"/>
              </a:solidFill>
              <a:latin typeface="Segoe Sans Display Semibold" pitchFamily="2" charset="0"/>
              <a:cs typeface="Segoe Sans Display Semibold" pitchFamily="2" charset="0"/>
            </a:endParaRPr>
          </a:p>
        </p:txBody>
      </p:sp>
      <p:cxnSp>
        <p:nvCxnSpPr>
          <p:cNvPr id="146" name="Straight Connector 145">
            <a:extLst>
              <a:ext uri="{FF2B5EF4-FFF2-40B4-BE49-F238E27FC236}">
                <a16:creationId xmlns:a16="http://schemas.microsoft.com/office/drawing/2014/main" id="{E515411B-3B1B-3EF5-1361-F7270FE0AE39}"/>
              </a:ext>
            </a:extLst>
          </p:cNvPr>
          <p:cNvCxnSpPr>
            <a:cxnSpLocks/>
          </p:cNvCxnSpPr>
          <p:nvPr/>
        </p:nvCxnSpPr>
        <p:spPr>
          <a:xfrm>
            <a:off x="4784725" y="2293879"/>
            <a:ext cx="6818313"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49" name="Rectangle: Rounded Corners 9">
            <a:extLst>
              <a:ext uri="{FF2B5EF4-FFF2-40B4-BE49-F238E27FC236}">
                <a16:creationId xmlns:a16="http://schemas.microsoft.com/office/drawing/2014/main" id="{A1C85634-1963-787A-9657-73C1A508E70B}"/>
              </a:ext>
            </a:extLst>
          </p:cNvPr>
          <p:cNvSpPr>
            <a:spLocks/>
          </p:cNvSpPr>
          <p:nvPr/>
        </p:nvSpPr>
        <p:spPr>
          <a:xfrm>
            <a:off x="8239601" y="2400865"/>
            <a:ext cx="3363437" cy="1166315"/>
          </a:xfrm>
          <a:prstGeom prst="roundRect">
            <a:avLst>
              <a:gd name="adj" fmla="val 10012"/>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48" name="Rectangle: Rounded Corners 9">
            <a:extLst>
              <a:ext uri="{FF2B5EF4-FFF2-40B4-BE49-F238E27FC236}">
                <a16:creationId xmlns:a16="http://schemas.microsoft.com/office/drawing/2014/main" id="{CD4AFDAA-58AF-90DF-D70D-BD59EAEE3026}"/>
              </a:ext>
            </a:extLst>
          </p:cNvPr>
          <p:cNvSpPr>
            <a:spLocks/>
          </p:cNvSpPr>
          <p:nvPr/>
        </p:nvSpPr>
        <p:spPr>
          <a:xfrm>
            <a:off x="4784724" y="2400865"/>
            <a:ext cx="3363437" cy="1166315"/>
          </a:xfrm>
          <a:prstGeom prst="roundRect">
            <a:avLst>
              <a:gd name="adj" fmla="val 10284"/>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50" name="Rectangle: Rounded Corners 9">
            <a:extLst>
              <a:ext uri="{FF2B5EF4-FFF2-40B4-BE49-F238E27FC236}">
                <a16:creationId xmlns:a16="http://schemas.microsoft.com/office/drawing/2014/main" id="{C82DB70F-F017-03CF-8CDE-B968853E5CC8}"/>
              </a:ext>
            </a:extLst>
          </p:cNvPr>
          <p:cNvSpPr>
            <a:spLocks/>
          </p:cNvSpPr>
          <p:nvPr/>
        </p:nvSpPr>
        <p:spPr>
          <a:xfrm>
            <a:off x="8239601" y="3658619"/>
            <a:ext cx="3363437" cy="1166315"/>
          </a:xfrm>
          <a:prstGeom prst="roundRect">
            <a:avLst>
              <a:gd name="adj" fmla="val 8379"/>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51" name="Rectangle: Rounded Corners 9">
            <a:extLst>
              <a:ext uri="{FF2B5EF4-FFF2-40B4-BE49-F238E27FC236}">
                <a16:creationId xmlns:a16="http://schemas.microsoft.com/office/drawing/2014/main" id="{44C3FAE5-9C0B-8B81-9072-620190A635F9}"/>
              </a:ext>
            </a:extLst>
          </p:cNvPr>
          <p:cNvSpPr>
            <a:spLocks/>
          </p:cNvSpPr>
          <p:nvPr/>
        </p:nvSpPr>
        <p:spPr>
          <a:xfrm>
            <a:off x="4784724" y="3658619"/>
            <a:ext cx="3363437" cy="1166315"/>
          </a:xfrm>
          <a:prstGeom prst="roundRect">
            <a:avLst>
              <a:gd name="adj" fmla="val 11373"/>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59" name="Text 125">
            <a:extLst>
              <a:ext uri="{FF2B5EF4-FFF2-40B4-BE49-F238E27FC236}">
                <a16:creationId xmlns:a16="http://schemas.microsoft.com/office/drawing/2014/main" id="{E0CFA64A-0720-1021-7A11-542038C9945E}"/>
              </a:ext>
            </a:extLst>
          </p:cNvPr>
          <p:cNvSpPr/>
          <p:nvPr/>
        </p:nvSpPr>
        <p:spPr>
          <a:xfrm>
            <a:off x="8381684" y="3767288"/>
            <a:ext cx="3079272" cy="948978"/>
          </a:xfrm>
          <a:prstGeom prst="rect">
            <a:avLst/>
          </a:prstGeom>
          <a:noFill/>
          <a:ln/>
        </p:spPr>
        <p:txBody>
          <a:bodyPr wrap="square" lIns="0" tIns="0" rIns="0" bIns="0" rtlCol="0" anchor="ctr">
            <a:spAutoFit/>
          </a:bodyPr>
          <a:lstStyle/>
          <a:p>
            <a:pPr marL="0" indent="0">
              <a:spcAft>
                <a:spcPts val="800"/>
              </a:spcAft>
              <a:buNone/>
            </a:pPr>
            <a:r>
              <a:rPr lang="en-US" sz="1600">
                <a:latin typeface="Segoe Sans Display Semibold" pitchFamily="2" charset="0"/>
                <a:ea typeface="Segoe UI" pitchFamily="34" charset="-122"/>
                <a:cs typeface="Segoe Sans Display Semibold" pitchFamily="2" charset="0"/>
              </a:rPr>
              <a:t>Work IQ &amp; notifications</a:t>
            </a:r>
          </a:p>
          <a:p>
            <a:pPr marL="0" indent="0">
              <a:spcAft>
                <a:spcPts val="800"/>
              </a:spcAft>
              <a:buNone/>
            </a:pPr>
            <a:r>
              <a:rPr lang="en-US" sz="1300">
                <a:ea typeface="Segoe UI" pitchFamily="34" charset="-122"/>
                <a:cs typeface="Segoe Sans Display Semibold" pitchFamily="2" charset="0"/>
              </a:rPr>
              <a:t>Governed access to Microsoft 365 tools, plus notifications in Teams, Outlook, </a:t>
            </a:r>
            <a:br>
              <a:rPr lang="en-US" sz="1300">
                <a:ea typeface="Segoe UI" pitchFamily="34" charset="-122"/>
                <a:cs typeface="Segoe Sans Display Semibold" pitchFamily="2" charset="0"/>
              </a:rPr>
            </a:br>
            <a:r>
              <a:rPr lang="en-US" sz="1300">
                <a:ea typeface="Segoe UI" pitchFamily="34" charset="-122"/>
                <a:cs typeface="Segoe Sans Display Semibold" pitchFamily="2" charset="0"/>
              </a:rPr>
              <a:t>and Word.</a:t>
            </a:r>
          </a:p>
        </p:txBody>
      </p:sp>
      <p:sp>
        <p:nvSpPr>
          <p:cNvPr id="160" name="Text 125">
            <a:extLst>
              <a:ext uri="{FF2B5EF4-FFF2-40B4-BE49-F238E27FC236}">
                <a16:creationId xmlns:a16="http://schemas.microsoft.com/office/drawing/2014/main" id="{908175DC-056F-97E8-6B92-61594C3C4B3E}"/>
              </a:ext>
            </a:extLst>
          </p:cNvPr>
          <p:cNvSpPr/>
          <p:nvPr/>
        </p:nvSpPr>
        <p:spPr>
          <a:xfrm>
            <a:off x="4926806" y="2609561"/>
            <a:ext cx="3079272" cy="748923"/>
          </a:xfrm>
          <a:prstGeom prst="rect">
            <a:avLst/>
          </a:prstGeom>
          <a:noFill/>
          <a:ln/>
        </p:spPr>
        <p:txBody>
          <a:bodyPr wrap="square" lIns="0" tIns="0" rIns="0" bIns="0" rtlCol="0" anchor="ctr">
            <a:spAutoFit/>
          </a:bodyPr>
          <a:lstStyle/>
          <a:p>
            <a:pPr marL="0" indent="0">
              <a:spcAft>
                <a:spcPts val="800"/>
              </a:spcAft>
              <a:buNone/>
            </a:pPr>
            <a:r>
              <a:rPr lang="en-US" sz="1600">
                <a:latin typeface="Segoe Sans Display Semibold" pitchFamily="2" charset="0"/>
                <a:ea typeface="Segoe UI" pitchFamily="34" charset="-122"/>
                <a:cs typeface="Segoe Sans Display Semibold" pitchFamily="2" charset="0"/>
              </a:rPr>
              <a:t>Identity</a:t>
            </a:r>
          </a:p>
          <a:p>
            <a:pPr marL="0" indent="0">
              <a:spcAft>
                <a:spcPts val="800"/>
              </a:spcAft>
              <a:buNone/>
            </a:pPr>
            <a:r>
              <a:rPr lang="en-US" sz="1300">
                <a:ea typeface="Segoe UI" pitchFamily="34" charset="-122"/>
                <a:cs typeface="Segoe Sans Display Semibold" pitchFamily="2" charset="0"/>
              </a:rPr>
              <a:t>An Entra Agent ID — a governed actor, not an anonymous script.</a:t>
            </a:r>
            <a:endParaRPr lang="en-US" sz="1300">
              <a:cs typeface="Segoe Sans Display Semibold" pitchFamily="2" charset="0"/>
            </a:endParaRPr>
          </a:p>
        </p:txBody>
      </p:sp>
      <p:sp>
        <p:nvSpPr>
          <p:cNvPr id="161" name="Text 125">
            <a:extLst>
              <a:ext uri="{FF2B5EF4-FFF2-40B4-BE49-F238E27FC236}">
                <a16:creationId xmlns:a16="http://schemas.microsoft.com/office/drawing/2014/main" id="{8C1CEA0E-FAAD-17ED-5D56-B5554CDAF50E}"/>
              </a:ext>
            </a:extLst>
          </p:cNvPr>
          <p:cNvSpPr/>
          <p:nvPr/>
        </p:nvSpPr>
        <p:spPr>
          <a:xfrm>
            <a:off x="4926807" y="3867315"/>
            <a:ext cx="3079272" cy="748923"/>
          </a:xfrm>
          <a:prstGeom prst="rect">
            <a:avLst/>
          </a:prstGeom>
          <a:noFill/>
          <a:ln/>
        </p:spPr>
        <p:txBody>
          <a:bodyPr wrap="square" lIns="0" tIns="0" rIns="0" bIns="0" rtlCol="0" anchor="ctr">
            <a:spAutoFit/>
          </a:bodyPr>
          <a:lstStyle/>
          <a:p>
            <a:pPr marL="0" indent="0">
              <a:spcAft>
                <a:spcPts val="800"/>
              </a:spcAft>
              <a:buNone/>
            </a:pPr>
            <a:r>
              <a:rPr lang="en-US" sz="1600">
                <a:latin typeface="Segoe Sans Display Semibold" pitchFamily="2" charset="0"/>
                <a:ea typeface="Segoe UI" pitchFamily="34" charset="-122"/>
                <a:cs typeface="Segoe Sans Display Semibold" pitchFamily="2" charset="0"/>
              </a:rPr>
              <a:t>Governance</a:t>
            </a:r>
          </a:p>
          <a:p>
            <a:pPr marL="0" indent="0">
              <a:spcAft>
                <a:spcPts val="800"/>
              </a:spcAft>
              <a:buNone/>
            </a:pPr>
            <a:r>
              <a:rPr lang="en-US" sz="1300">
                <a:ea typeface="Segoe UI" pitchFamily="34" charset="-122"/>
                <a:cs typeface="Segoe Sans Display Semibold" pitchFamily="2" charset="0"/>
              </a:rPr>
              <a:t>The same policies, ownership, and lifecycle as first-party agents.</a:t>
            </a:r>
          </a:p>
        </p:txBody>
      </p:sp>
      <p:sp>
        <p:nvSpPr>
          <p:cNvPr id="162" name="Text 125">
            <a:extLst>
              <a:ext uri="{FF2B5EF4-FFF2-40B4-BE49-F238E27FC236}">
                <a16:creationId xmlns:a16="http://schemas.microsoft.com/office/drawing/2014/main" id="{68BD5A3A-4ECF-E4D5-DEEB-79F5CC4D02C7}"/>
              </a:ext>
            </a:extLst>
          </p:cNvPr>
          <p:cNvSpPr/>
          <p:nvPr/>
        </p:nvSpPr>
        <p:spPr>
          <a:xfrm>
            <a:off x="8381684" y="2609561"/>
            <a:ext cx="3079272" cy="748923"/>
          </a:xfrm>
          <a:prstGeom prst="rect">
            <a:avLst/>
          </a:prstGeom>
          <a:noFill/>
          <a:ln/>
        </p:spPr>
        <p:txBody>
          <a:bodyPr wrap="square" lIns="0" tIns="0" rIns="0" bIns="0" rtlCol="0" anchor="ctr">
            <a:spAutoFit/>
          </a:bodyPr>
          <a:lstStyle/>
          <a:p>
            <a:pPr marL="0" indent="0">
              <a:spcAft>
                <a:spcPts val="800"/>
              </a:spcAft>
              <a:buNone/>
            </a:pPr>
            <a:r>
              <a:rPr lang="en-US" sz="1600">
                <a:latin typeface="Segoe Sans Display Semibold" pitchFamily="2" charset="0"/>
                <a:ea typeface="Segoe UI" pitchFamily="34" charset="-122"/>
                <a:cs typeface="Segoe Sans Display Semibold" pitchFamily="2" charset="0"/>
              </a:rPr>
              <a:t>Observability</a:t>
            </a:r>
          </a:p>
          <a:p>
            <a:pPr marL="0" indent="0">
              <a:spcAft>
                <a:spcPts val="800"/>
              </a:spcAft>
              <a:buNone/>
            </a:pPr>
            <a:r>
              <a:rPr lang="en-US" sz="1300" err="1">
                <a:ea typeface="Segoe UI" pitchFamily="34" charset="-122"/>
                <a:cs typeface="Segoe Sans Display Semibold" pitchFamily="2" charset="0"/>
              </a:rPr>
              <a:t>OpenTelemetry</a:t>
            </a:r>
            <a:r>
              <a:rPr lang="en-US" sz="1300">
                <a:ea typeface="Segoe UI" pitchFamily="34" charset="-122"/>
                <a:cs typeface="Segoe Sans Display Semibold" pitchFamily="2" charset="0"/>
              </a:rPr>
              <a:t>-based — audited, traceable interactions and tool usage.</a:t>
            </a:r>
          </a:p>
        </p:txBody>
      </p:sp>
      <p:sp>
        <p:nvSpPr>
          <p:cNvPr id="164" name="Text 106">
            <a:extLst>
              <a:ext uri="{FF2B5EF4-FFF2-40B4-BE49-F238E27FC236}">
                <a16:creationId xmlns:a16="http://schemas.microsoft.com/office/drawing/2014/main" id="{3CFD83D2-1BCD-3A62-DF86-81C559FF66D6}"/>
              </a:ext>
            </a:extLst>
          </p:cNvPr>
          <p:cNvSpPr>
            <a:spLocks/>
          </p:cNvSpPr>
          <p:nvPr/>
        </p:nvSpPr>
        <p:spPr>
          <a:xfrm>
            <a:off x="571500" y="5099109"/>
            <a:ext cx="11031538" cy="1135539"/>
          </a:xfrm>
          <a:prstGeom prst="roundRect">
            <a:avLst>
              <a:gd name="adj" fmla="val 22448"/>
            </a:avLst>
          </a:prstGeom>
          <a:solidFill>
            <a:schemeClr val="bg1">
              <a:lumMod val="95000"/>
            </a:schemeClr>
          </a:solidFill>
          <a:ln/>
        </p:spPr>
        <p:txBody>
          <a:bodyPr wrap="square" lIns="91440" tIns="45720" rIns="91440" bIns="45720" rtlCol="0" anchor="ctr">
            <a:noAutofit/>
          </a:bodyPr>
          <a:lstStyle/>
          <a:p>
            <a:pPr marL="0" indent="0" algn="l">
              <a:spcAft>
                <a:spcPts val="800"/>
              </a:spcAft>
              <a:buNone/>
            </a:pPr>
            <a:r>
              <a:rPr lang="en-US" sz="1200">
                <a:solidFill>
                  <a:schemeClr val="accent1"/>
                </a:solidFill>
                <a:latin typeface="Segoe Sans Display Semibold" pitchFamily="2" charset="0"/>
                <a:ea typeface="Segoe UI" pitchFamily="34" charset="-122"/>
                <a:cs typeface="Segoe Sans Display Semibold" pitchFamily="2" charset="0"/>
              </a:rPr>
              <a:t>MICROSOFT PURVIEW DEVELOPER PLATFORM</a:t>
            </a:r>
          </a:p>
          <a:p>
            <a:pPr marL="0" indent="0" algn="l">
              <a:spcAft>
                <a:spcPts val="800"/>
              </a:spcAft>
              <a:buNone/>
            </a:pPr>
            <a:r>
              <a:rPr lang="en-US" sz="1200">
                <a:solidFill>
                  <a:schemeClr val="tx2"/>
                </a:solidFill>
                <a:ea typeface="Segoe UI" pitchFamily="34" charset="-122"/>
                <a:cs typeface="Segoe Sans Display Semibold" pitchFamily="2" charset="0"/>
              </a:rPr>
              <a:t>Microsoft Purview Developer Platform provides capabilities to integrate your agents and apps with Microsoft Purview to help govern, protect, and manage data. </a:t>
            </a:r>
            <a:br>
              <a:rPr lang="en-US" sz="1200">
                <a:solidFill>
                  <a:schemeClr val="tx2"/>
                </a:solidFill>
                <a:ea typeface="Segoe UI" pitchFamily="34" charset="-122"/>
                <a:cs typeface="Segoe Sans Display Semibold" pitchFamily="2" charset="0"/>
              </a:rPr>
            </a:br>
            <a:r>
              <a:rPr lang="en-US" sz="1200">
                <a:solidFill>
                  <a:schemeClr val="tx2"/>
                </a:solidFill>
                <a:ea typeface="Segoe UI" pitchFamily="34" charset="-122"/>
                <a:cs typeface="Segoe Sans Display Semibold" pitchFamily="2" charset="0"/>
              </a:rPr>
              <a:t>It offers a fast time-to-value integration pathway for developers to incorporate data protection features into their enterprise apps and agents and helps ensure robust enterprise security.</a:t>
            </a:r>
          </a:p>
        </p:txBody>
      </p:sp>
    </p:spTree>
    <p:extLst>
      <p:ext uri="{BB962C8B-B14F-4D97-AF65-F5344CB8AC3E}">
        <p14:creationId xmlns:p14="http://schemas.microsoft.com/office/powerpoint/2010/main" val="650680712"/>
      </p:ext>
    </p:extLst>
  </p:cSld>
  <p:clrMapOvr>
    <a:overrideClrMapping bg1="lt1" tx1="dk1" bg2="lt2" tx2="dk2" accent1="accent1" accent2="accent2" accent3="accent3" accent4="accent4" accent5="accent5" accent6="accent6" hlink="hlink" folHlink="folHlink"/>
  </p:clrMapOvr>
  <p:transition>
    <p:fade/>
  </p:transition>
  <p:extLst>
    <p:ext uri="{6950BFC3-D8DA-4A85-94F7-54DA5524770B}">
      <p188:commentRel xmlns:p188="http://schemas.microsoft.com/office/powerpoint/2018/8/main" r:id="rId4"/>
    </p:ext>
  </p:extLst>
</p:sld>
</file>

<file path=ppt/slides/slide4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11" name="Title 110">
            <a:extLst>
              <a:ext uri="{FF2B5EF4-FFF2-40B4-BE49-F238E27FC236}">
                <a16:creationId xmlns:a16="http://schemas.microsoft.com/office/drawing/2014/main" id="{972D8CE6-C664-2701-1239-59FADC1ADBD7}"/>
              </a:ext>
            </a:extLst>
          </p:cNvPr>
          <p:cNvSpPr>
            <a:spLocks noGrp="1"/>
          </p:cNvSpPr>
          <p:nvPr>
            <p:ph type="title"/>
          </p:nvPr>
        </p:nvSpPr>
        <p:spPr/>
        <p:txBody>
          <a:bodyPr/>
          <a:lstStyle/>
          <a:p>
            <a:r>
              <a:rPr lang="en-US"/>
              <a:t>Microsoft Entra Agent ID</a:t>
            </a:r>
          </a:p>
        </p:txBody>
      </p:sp>
      <p:sp>
        <p:nvSpPr>
          <p:cNvPr id="112" name="Text Placeholder 111">
            <a:extLst>
              <a:ext uri="{FF2B5EF4-FFF2-40B4-BE49-F238E27FC236}">
                <a16:creationId xmlns:a16="http://schemas.microsoft.com/office/drawing/2014/main" id="{6516CFCE-1641-144D-6716-343754CB2323}"/>
              </a:ext>
            </a:extLst>
          </p:cNvPr>
          <p:cNvSpPr>
            <a:spLocks noGrp="1"/>
          </p:cNvSpPr>
          <p:nvPr>
            <p:ph type="body" sz="quarter" idx="11"/>
          </p:nvPr>
        </p:nvSpPr>
        <p:spPr/>
        <p:txBody>
          <a:bodyPr/>
          <a:lstStyle/>
          <a:p>
            <a:r>
              <a:rPr lang="en-US"/>
              <a:t>APPENDIX · GO DEEPER</a:t>
            </a:r>
          </a:p>
        </p:txBody>
      </p:sp>
      <p:sp>
        <p:nvSpPr>
          <p:cNvPr id="114" name="Rectangle 113">
            <a:extLst>
              <a:ext uri="{FF2B5EF4-FFF2-40B4-BE49-F238E27FC236}">
                <a16:creationId xmlns:a16="http://schemas.microsoft.com/office/drawing/2014/main" id="{FCD46C3D-1710-B553-EC40-FDC280E4ADAD}"/>
              </a:ext>
            </a:extLst>
          </p:cNvPr>
          <p:cNvSpPr>
            <a:spLocks/>
          </p:cNvSpPr>
          <p:nvPr/>
        </p:nvSpPr>
        <p:spPr bwMode="auto">
          <a:xfrm>
            <a:off x="566928" y="1138492"/>
            <a:ext cx="11036110" cy="73866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lang="en-US" sz="1600">
                <a:solidFill>
                  <a:schemeClr val="tx1"/>
                </a:solidFill>
              </a:rPr>
              <a:t>Microsoft Entra Agent ID is an identity and security framework that extends Microsoft Entra capabilities to AI agents. As organizations deploy assistive, autonomous, and user-like agents, they need purpose-built identity constructs to authenticate, authorize, govern, and protect these nonhuman identities.</a:t>
            </a:r>
          </a:p>
        </p:txBody>
      </p:sp>
      <p:sp>
        <p:nvSpPr>
          <p:cNvPr id="120" name="Rectangle: Rounded Corners 9">
            <a:extLst>
              <a:ext uri="{FF2B5EF4-FFF2-40B4-BE49-F238E27FC236}">
                <a16:creationId xmlns:a16="http://schemas.microsoft.com/office/drawing/2014/main" id="{2F05CDF7-C2FF-5045-E519-7EC43167EDE8}"/>
              </a:ext>
            </a:extLst>
          </p:cNvPr>
          <p:cNvSpPr>
            <a:spLocks/>
          </p:cNvSpPr>
          <p:nvPr/>
        </p:nvSpPr>
        <p:spPr>
          <a:xfrm>
            <a:off x="8046254" y="2093914"/>
            <a:ext cx="3556783" cy="3865294"/>
          </a:xfrm>
          <a:prstGeom prst="roundRect">
            <a:avLst>
              <a:gd name="adj" fmla="val 6473"/>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18" name="Rectangle: Rounded Corners 9">
            <a:extLst>
              <a:ext uri="{FF2B5EF4-FFF2-40B4-BE49-F238E27FC236}">
                <a16:creationId xmlns:a16="http://schemas.microsoft.com/office/drawing/2014/main" id="{F1EE1F61-E20A-F666-5482-7DD165FE9E82}"/>
              </a:ext>
            </a:extLst>
          </p:cNvPr>
          <p:cNvSpPr>
            <a:spLocks/>
          </p:cNvSpPr>
          <p:nvPr/>
        </p:nvSpPr>
        <p:spPr>
          <a:xfrm>
            <a:off x="4306591" y="2093914"/>
            <a:ext cx="3556783" cy="3865294"/>
          </a:xfrm>
          <a:prstGeom prst="roundRect">
            <a:avLst>
              <a:gd name="adj" fmla="val 6473"/>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16" name="Rectangle: Rounded Corners 9">
            <a:extLst>
              <a:ext uri="{FF2B5EF4-FFF2-40B4-BE49-F238E27FC236}">
                <a16:creationId xmlns:a16="http://schemas.microsoft.com/office/drawing/2014/main" id="{A35741A2-BCD4-2B0D-B3FF-01D4D2BAAB1E}"/>
              </a:ext>
            </a:extLst>
          </p:cNvPr>
          <p:cNvSpPr>
            <a:spLocks/>
          </p:cNvSpPr>
          <p:nvPr/>
        </p:nvSpPr>
        <p:spPr>
          <a:xfrm>
            <a:off x="566928" y="2093914"/>
            <a:ext cx="3556783" cy="3865294"/>
          </a:xfrm>
          <a:prstGeom prst="roundRect">
            <a:avLst>
              <a:gd name="adj" fmla="val 6473"/>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22" name="Text Placeholder 2">
            <a:extLst>
              <a:ext uri="{FF2B5EF4-FFF2-40B4-BE49-F238E27FC236}">
                <a16:creationId xmlns:a16="http://schemas.microsoft.com/office/drawing/2014/main" id="{4E937A34-8530-9E13-2D60-87DD84A47EE7}"/>
              </a:ext>
            </a:extLst>
          </p:cNvPr>
          <p:cNvSpPr txBox="1">
            <a:spLocks/>
          </p:cNvSpPr>
          <p:nvPr/>
        </p:nvSpPr>
        <p:spPr>
          <a:xfrm>
            <a:off x="706131" y="2216943"/>
            <a:ext cx="3278378" cy="607220"/>
          </a:xfrm>
          <a:prstGeom prst="roundRect">
            <a:avLst>
              <a:gd name="adj" fmla="val 24158"/>
            </a:avLst>
          </a:prstGeom>
          <a:gradFill flip="none" rotWithShape="1">
            <a:gsLst>
              <a:gs pos="0">
                <a:srgbClr val="5EBDEB"/>
              </a:gs>
              <a:gs pos="94000">
                <a:srgbClr val="ADDEF2"/>
              </a:gs>
            </a:gsLst>
            <a:lin ang="16200000" scaled="0"/>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algn="ctr">
              <a:defRPr sz="2000">
                <a:latin typeface="Segoe Sans Display Semibold" pitchFamily="2" charset="0"/>
                <a:cs typeface="Segoe Sans Display Semi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800">
                <a:solidFill>
                  <a:schemeClr val="tx1"/>
                </a:solidFill>
              </a:rPr>
              <a:t>The Identity Platform</a:t>
            </a:r>
          </a:p>
        </p:txBody>
      </p:sp>
      <p:sp>
        <p:nvSpPr>
          <p:cNvPr id="124" name="Text Placeholder 2">
            <a:extLst>
              <a:ext uri="{FF2B5EF4-FFF2-40B4-BE49-F238E27FC236}">
                <a16:creationId xmlns:a16="http://schemas.microsoft.com/office/drawing/2014/main" id="{E70EDF0E-FC9A-9598-1F4E-D0AE54BA687F}"/>
              </a:ext>
            </a:extLst>
          </p:cNvPr>
          <p:cNvSpPr txBox="1">
            <a:spLocks/>
          </p:cNvSpPr>
          <p:nvPr/>
        </p:nvSpPr>
        <p:spPr>
          <a:xfrm>
            <a:off x="4445794" y="2216943"/>
            <a:ext cx="3278378" cy="607220"/>
          </a:xfrm>
          <a:prstGeom prst="roundRect">
            <a:avLst>
              <a:gd name="adj" fmla="val 20933"/>
            </a:avLst>
          </a:prstGeom>
          <a:gradFill flip="none" rotWithShape="1">
            <a:gsLst>
              <a:gs pos="0">
                <a:srgbClr val="5EBDEB"/>
              </a:gs>
              <a:gs pos="94000">
                <a:srgbClr val="ADDEF2"/>
              </a:gs>
            </a:gsLst>
            <a:lin ang="16200000" scaled="0"/>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algn="ctr">
              <a:defRPr sz="2000">
                <a:latin typeface="Segoe Sans Display Semibold" pitchFamily="2" charset="0"/>
                <a:cs typeface="Segoe Sans Display Semi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800">
                <a:solidFill>
                  <a:schemeClr val="tx1"/>
                </a:solidFill>
              </a:rPr>
              <a:t>Works Across Platforms</a:t>
            </a:r>
          </a:p>
        </p:txBody>
      </p:sp>
      <p:sp>
        <p:nvSpPr>
          <p:cNvPr id="126" name="Text Placeholder 2">
            <a:extLst>
              <a:ext uri="{FF2B5EF4-FFF2-40B4-BE49-F238E27FC236}">
                <a16:creationId xmlns:a16="http://schemas.microsoft.com/office/drawing/2014/main" id="{54D370B7-E09E-7957-4F5B-11CD6CB48A3C}"/>
              </a:ext>
            </a:extLst>
          </p:cNvPr>
          <p:cNvSpPr txBox="1">
            <a:spLocks/>
          </p:cNvSpPr>
          <p:nvPr/>
        </p:nvSpPr>
        <p:spPr>
          <a:xfrm>
            <a:off x="8185457" y="2216943"/>
            <a:ext cx="3278378" cy="607220"/>
          </a:xfrm>
          <a:prstGeom prst="roundRect">
            <a:avLst>
              <a:gd name="adj" fmla="val 19364"/>
            </a:avLst>
          </a:prstGeom>
          <a:gradFill flip="none" rotWithShape="1">
            <a:gsLst>
              <a:gs pos="0">
                <a:srgbClr val="5EBDEB"/>
              </a:gs>
              <a:gs pos="94000">
                <a:srgbClr val="ADDEF2"/>
              </a:gs>
            </a:gsLst>
            <a:lin ang="16200000" scaled="0"/>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algn="ctr">
              <a:defRPr sz="2000">
                <a:latin typeface="Segoe Sans Display Semibold" pitchFamily="2" charset="0"/>
                <a:cs typeface="Segoe Sans Display Semi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800">
                <a:solidFill>
                  <a:schemeClr val="tx1"/>
                </a:solidFill>
              </a:rPr>
              <a:t>Security &amp; Governance</a:t>
            </a:r>
          </a:p>
        </p:txBody>
      </p:sp>
      <p:sp>
        <p:nvSpPr>
          <p:cNvPr id="3" name="Text 102">
            <a:extLst>
              <a:ext uri="{FF2B5EF4-FFF2-40B4-BE49-F238E27FC236}">
                <a16:creationId xmlns:a16="http://schemas.microsoft.com/office/drawing/2014/main" id="{4A75372E-1105-1FC9-4D61-8B332A163833}"/>
              </a:ext>
            </a:extLst>
          </p:cNvPr>
          <p:cNvSpPr>
            <a:spLocks/>
          </p:cNvSpPr>
          <p:nvPr/>
        </p:nvSpPr>
        <p:spPr>
          <a:xfrm>
            <a:off x="779950" y="2918096"/>
            <a:ext cx="3130738" cy="2380000"/>
          </a:xfrm>
          <a:prstGeom prst="rect">
            <a:avLst/>
          </a:prstGeom>
          <a:noFill/>
          <a:ln/>
        </p:spPr>
        <p:txBody>
          <a:bodyPr wrap="square" lIns="0" tIns="0" rIns="0" bIns="0" rtlCol="0" anchor="t"/>
          <a:lstStyle/>
          <a:p>
            <a:pPr marL="0" indent="0" algn="l">
              <a:buNone/>
            </a:pPr>
            <a:r>
              <a:rPr lang="en-US" sz="1400" b="0" i="0">
                <a:ea typeface="Segoe UI" pitchFamily="34" charset="-122"/>
                <a:cs typeface="Segoe UI" pitchFamily="34" charset="-120"/>
              </a:rPr>
              <a:t>Microsoft Entra Agent ID brings together identity management, access protection, governance, and compliance for AI agents. The Microsoft Entra Agent identity platform enables developers to create and manage agent identities, which are specialized identity constructs built for AI agents.</a:t>
            </a:r>
            <a:endParaRPr lang="en-US" sz="1200"/>
          </a:p>
        </p:txBody>
      </p:sp>
      <p:sp>
        <p:nvSpPr>
          <p:cNvPr id="5" name="Text 105">
            <a:extLst>
              <a:ext uri="{FF2B5EF4-FFF2-40B4-BE49-F238E27FC236}">
                <a16:creationId xmlns:a16="http://schemas.microsoft.com/office/drawing/2014/main" id="{45C3AF4B-5A28-095E-900C-884B6AD4554F}"/>
              </a:ext>
            </a:extLst>
          </p:cNvPr>
          <p:cNvSpPr>
            <a:spLocks/>
          </p:cNvSpPr>
          <p:nvPr/>
        </p:nvSpPr>
        <p:spPr>
          <a:xfrm>
            <a:off x="4519613" y="2918096"/>
            <a:ext cx="3130738" cy="2380000"/>
          </a:xfrm>
          <a:prstGeom prst="rect">
            <a:avLst/>
          </a:prstGeom>
          <a:noFill/>
          <a:ln/>
        </p:spPr>
        <p:txBody>
          <a:bodyPr wrap="square" lIns="0" tIns="0" rIns="0" bIns="0" rtlCol="0" anchor="t"/>
          <a:lstStyle/>
          <a:p>
            <a:pPr marL="0" indent="0" algn="l">
              <a:buNone/>
            </a:pPr>
            <a:r>
              <a:rPr lang="en-US" sz="1400" b="0" i="0">
                <a:ea typeface="Segoe UI" pitchFamily="34" charset="-122"/>
                <a:cs typeface="Segoe UI" pitchFamily="34" charset="-120"/>
              </a:rPr>
              <a:t>Microsoft Entra Agent ID works with agents built on Microsoft and non-Microsoft platforms. Organizations can integrate third-party agents from platforms such as AWS Bedrock and n8n by using the Microsoft Entra Auth SDK (sidecar) or workload identity federation, giving every agent a governed identity regardless of where it was built.</a:t>
            </a:r>
            <a:endParaRPr lang="en-US" sz="1400"/>
          </a:p>
        </p:txBody>
      </p:sp>
      <p:sp>
        <p:nvSpPr>
          <p:cNvPr id="7" name="Text 108">
            <a:extLst>
              <a:ext uri="{FF2B5EF4-FFF2-40B4-BE49-F238E27FC236}">
                <a16:creationId xmlns:a16="http://schemas.microsoft.com/office/drawing/2014/main" id="{9B33D987-C7A9-853F-D55B-BA17E88FF01A}"/>
              </a:ext>
            </a:extLst>
          </p:cNvPr>
          <p:cNvSpPr>
            <a:spLocks/>
          </p:cNvSpPr>
          <p:nvPr/>
        </p:nvSpPr>
        <p:spPr>
          <a:xfrm>
            <a:off x="8259276" y="2918096"/>
            <a:ext cx="3130738" cy="2380000"/>
          </a:xfrm>
          <a:prstGeom prst="rect">
            <a:avLst/>
          </a:prstGeom>
          <a:noFill/>
          <a:ln/>
        </p:spPr>
        <p:txBody>
          <a:bodyPr wrap="square" lIns="0" tIns="0" rIns="0" bIns="0" rtlCol="0" anchor="t"/>
          <a:lstStyle/>
          <a:p>
            <a:pPr marL="0" indent="0" algn="l">
              <a:buNone/>
            </a:pPr>
            <a:r>
              <a:rPr lang="en-US" sz="1400" b="0" i="0">
                <a:ea typeface="Segoe UI" pitchFamily="34" charset="-122"/>
                <a:cs typeface="Segoe UI" pitchFamily="34" charset="-120"/>
              </a:rPr>
              <a:t>Microsoft Entra Agent ID extends existing Microsoft Entra security and governance capabilities to agent identities. Agents receive the same identity-driven protections as users and workloads, including adaptive access policies, real-time risk detection, lifecycle management, and network-level controls. All agent authentication and activity is logged for compliance and audit.</a:t>
            </a:r>
            <a:endParaRPr lang="en-US" sz="1200"/>
          </a:p>
        </p:txBody>
      </p:sp>
      <p:sp>
        <p:nvSpPr>
          <p:cNvPr id="9" name="Text 139">
            <a:extLst>
              <a:ext uri="{FF2B5EF4-FFF2-40B4-BE49-F238E27FC236}">
                <a16:creationId xmlns:a16="http://schemas.microsoft.com/office/drawing/2014/main" id="{4DBE8D30-EB4C-B3DB-8141-B990A1DFA74F}"/>
              </a:ext>
            </a:extLst>
          </p:cNvPr>
          <p:cNvSpPr/>
          <p:nvPr/>
        </p:nvSpPr>
        <p:spPr>
          <a:xfrm>
            <a:off x="566928" y="6376668"/>
            <a:ext cx="11064240" cy="161583"/>
          </a:xfrm>
          <a:prstGeom prst="rect">
            <a:avLst/>
          </a:prstGeom>
          <a:noFill/>
          <a:ln/>
        </p:spPr>
        <p:txBody>
          <a:bodyPr wrap="square" lIns="0" tIns="0" rIns="0" bIns="0" rtlCol="0" anchor="ctr">
            <a:spAutoFit/>
          </a:bodyPr>
          <a:lstStyle/>
          <a:p>
            <a:pPr marL="0" indent="0">
              <a:buNone/>
            </a:pPr>
            <a:r>
              <a:rPr lang="en-US" sz="1050">
                <a:latin typeface="+mj-lt"/>
                <a:ea typeface="Segoe UI" pitchFamily="34" charset="-122"/>
                <a:cs typeface="Segoe UI"/>
              </a:rPr>
              <a:t>Click here to learn:  </a:t>
            </a:r>
            <a:r>
              <a:rPr lang="en-US" sz="1050" b="0">
                <a:solidFill>
                  <a:schemeClr val="accent1"/>
                </a:solidFill>
                <a:latin typeface="+mj-lt"/>
                <a:ea typeface="Segoe UI" pitchFamily="34" charset="-122"/>
                <a:cs typeface="Segoe UI"/>
                <a:hlinkClick r:id="rId6">
                  <a:extLst>
                    <a:ext uri="{A12FA001-AC4F-418D-AE19-62706E023703}">
                      <ahyp:hlinkClr xmlns:ahyp="http://schemas.microsoft.com/office/drawing/2018/hyperlinkcolor" val="tx"/>
                    </a:ext>
                  </a:extLst>
                </a:hlinkClick>
              </a:rPr>
              <a:t>What is Microsoft Entra Agent ID</a:t>
            </a:r>
            <a:r>
              <a:rPr lang="en-US" sz="1050" b="0">
                <a:solidFill>
                  <a:schemeClr val="accent1"/>
                </a:solidFill>
                <a:latin typeface="+mj-lt"/>
                <a:ea typeface="Segoe UI" pitchFamily="34" charset="-122"/>
                <a:cs typeface="Segoe UI"/>
              </a:rPr>
              <a:t>      </a:t>
            </a:r>
            <a:endParaRPr lang="en-US" sz="1050" u="sng">
              <a:solidFill>
                <a:schemeClr val="accent1"/>
              </a:solidFill>
              <a:latin typeface="+mj-lt"/>
              <a:cs typeface="Segoe UI"/>
            </a:endParaRPr>
          </a:p>
        </p:txBody>
      </p:sp>
      <p:sp>
        <p:nvSpPr>
          <p:cNvPr id="11" name="Text 159">
            <a:extLst>
              <a:ext uri="{FF2B5EF4-FFF2-40B4-BE49-F238E27FC236}">
                <a16:creationId xmlns:a16="http://schemas.microsoft.com/office/drawing/2014/main" id="{B8040913-717F-AFC4-D5AB-DF79FA9B221D}"/>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MICROSOFT ENTRA AGENT ID</a:t>
            </a:r>
          </a:p>
        </p:txBody>
      </p:sp>
      <p:sp>
        <p:nvSpPr>
          <p:cNvPr id="13" name="Oval 12">
            <a:extLst>
              <a:ext uri="{FF2B5EF4-FFF2-40B4-BE49-F238E27FC236}">
                <a16:creationId xmlns:a16="http://schemas.microsoft.com/office/drawing/2014/main" id="{F63F0ED7-E3AF-690F-B6C7-0F8FD9F3A866}"/>
              </a:ext>
            </a:extLst>
          </p:cNvPr>
          <p:cNvSpPr/>
          <p:nvPr/>
        </p:nvSpPr>
        <p:spPr>
          <a:xfrm>
            <a:off x="3450455" y="2304325"/>
            <a:ext cx="432456" cy="432456"/>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endParaRPr lang="en-US">
              <a:solidFill>
                <a:srgbClr val="000000"/>
              </a:solidFill>
              <a:latin typeface="Segoe Sans Display Semibold" pitchFamily="2" charset="0"/>
              <a:ea typeface="+mn-lt"/>
              <a:cs typeface="Segoe Sans Display Semibold" pitchFamily="2" charset="0"/>
              <a:sym typeface="+mn-lt"/>
            </a:endParaRPr>
          </a:p>
        </p:txBody>
      </p:sp>
      <p:sp>
        <p:nvSpPr>
          <p:cNvPr id="15" name="Oval 14">
            <a:extLst>
              <a:ext uri="{FF2B5EF4-FFF2-40B4-BE49-F238E27FC236}">
                <a16:creationId xmlns:a16="http://schemas.microsoft.com/office/drawing/2014/main" id="{2F765F44-AABF-B12E-890D-BFC6C0E69EC6}"/>
              </a:ext>
            </a:extLst>
          </p:cNvPr>
          <p:cNvSpPr/>
          <p:nvPr/>
        </p:nvSpPr>
        <p:spPr>
          <a:xfrm>
            <a:off x="10929781" y="2304325"/>
            <a:ext cx="432456" cy="432456"/>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endParaRPr lang="en-US">
              <a:solidFill>
                <a:srgbClr val="000000"/>
              </a:solidFill>
              <a:latin typeface="Segoe Sans Display Semibold" pitchFamily="2" charset="0"/>
              <a:ea typeface="+mn-lt"/>
              <a:cs typeface="Segoe Sans Display Semibold" pitchFamily="2" charset="0"/>
              <a:sym typeface="+mn-lt"/>
            </a:endParaRPr>
          </a:p>
        </p:txBody>
      </p:sp>
      <p:sp>
        <p:nvSpPr>
          <p:cNvPr id="17" name="Oval 16">
            <a:extLst>
              <a:ext uri="{FF2B5EF4-FFF2-40B4-BE49-F238E27FC236}">
                <a16:creationId xmlns:a16="http://schemas.microsoft.com/office/drawing/2014/main" id="{90314F85-9BD3-A044-ADD8-4BC71E6FEF91}"/>
              </a:ext>
            </a:extLst>
          </p:cNvPr>
          <p:cNvSpPr/>
          <p:nvPr/>
        </p:nvSpPr>
        <p:spPr>
          <a:xfrm>
            <a:off x="7190118" y="2304325"/>
            <a:ext cx="432456" cy="432456"/>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endParaRPr lang="en-US">
              <a:solidFill>
                <a:srgbClr val="000000"/>
              </a:solidFill>
              <a:latin typeface="Segoe Sans Display Semibold" pitchFamily="2" charset="0"/>
              <a:ea typeface="+mn-lt"/>
              <a:cs typeface="Segoe Sans Display Semibold" pitchFamily="2" charset="0"/>
              <a:sym typeface="+mn-lt"/>
            </a:endParaRPr>
          </a:p>
        </p:txBody>
      </p:sp>
      <p:sp>
        <p:nvSpPr>
          <p:cNvPr id="19" name="Graphic 34" descr="Icon of a shield with a checkmark">
            <a:extLst>
              <a:ext uri="{FF2B5EF4-FFF2-40B4-BE49-F238E27FC236}">
                <a16:creationId xmlns:a16="http://schemas.microsoft.com/office/drawing/2014/main" id="{918CEE6C-E641-1F21-33A6-A21167EDC09F}"/>
              </a:ext>
            </a:extLst>
          </p:cNvPr>
          <p:cNvSpPr>
            <a:spLocks/>
          </p:cNvSpPr>
          <p:nvPr/>
        </p:nvSpPr>
        <p:spPr>
          <a:xfrm>
            <a:off x="11026324" y="2387570"/>
            <a:ext cx="239370" cy="265966"/>
          </a:xfrm>
          <a:custGeom>
            <a:avLst/>
            <a:gdLst>
              <a:gd name="connsiteX0" fmla="*/ 164306 w 171450"/>
              <a:gd name="connsiteY0" fmla="*/ 28575 h 190501"/>
              <a:gd name="connsiteX1" fmla="*/ 90011 w 171450"/>
              <a:gd name="connsiteY1" fmla="*/ 1429 h 190501"/>
              <a:gd name="connsiteX2" fmla="*/ 81439 w 171450"/>
              <a:gd name="connsiteY2" fmla="*/ 1429 h 190501"/>
              <a:gd name="connsiteX3" fmla="*/ 7144 w 171450"/>
              <a:gd name="connsiteY3" fmla="*/ 28575 h 190501"/>
              <a:gd name="connsiteX4" fmla="*/ 0 w 171450"/>
              <a:gd name="connsiteY4" fmla="*/ 35719 h 190501"/>
              <a:gd name="connsiteX5" fmla="*/ 0 w 171450"/>
              <a:gd name="connsiteY5" fmla="*/ 85725 h 190501"/>
              <a:gd name="connsiteX6" fmla="*/ 83106 w 171450"/>
              <a:gd name="connsiteY6" fmla="*/ 190005 h 190501"/>
              <a:gd name="connsiteX7" fmla="*/ 88344 w 171450"/>
              <a:gd name="connsiteY7" fmla="*/ 190005 h 190501"/>
              <a:gd name="connsiteX8" fmla="*/ 171450 w 171450"/>
              <a:gd name="connsiteY8" fmla="*/ 85725 h 190501"/>
              <a:gd name="connsiteX9" fmla="*/ 171450 w 171450"/>
              <a:gd name="connsiteY9" fmla="*/ 35719 h 190501"/>
              <a:gd name="connsiteX10" fmla="*/ 164306 w 171450"/>
              <a:gd name="connsiteY10" fmla="*/ 28575 h 190501"/>
              <a:gd name="connsiteX11" fmla="*/ 131035 w 171450"/>
              <a:gd name="connsiteY11" fmla="*/ 69561 h 190501"/>
              <a:gd name="connsiteX12" fmla="*/ 73885 w 171450"/>
              <a:gd name="connsiteY12" fmla="*/ 121949 h 190501"/>
              <a:gd name="connsiteX13" fmla="*/ 64008 w 171450"/>
              <a:gd name="connsiteY13" fmla="*/ 121730 h 190501"/>
              <a:gd name="connsiteX14" fmla="*/ 40195 w 171450"/>
              <a:gd name="connsiteY14" fmla="*/ 97917 h 190501"/>
              <a:gd name="connsiteX15" fmla="*/ 39839 w 171450"/>
              <a:gd name="connsiteY15" fmla="*/ 87821 h 190501"/>
              <a:gd name="connsiteX16" fmla="*/ 49936 w 171450"/>
              <a:gd name="connsiteY16" fmla="*/ 87464 h 190501"/>
              <a:gd name="connsiteX17" fmla="*/ 50292 w 171450"/>
              <a:gd name="connsiteY17" fmla="*/ 87821 h 190501"/>
              <a:gd name="connsiteX18" fmla="*/ 69275 w 171450"/>
              <a:gd name="connsiteY18" fmla="*/ 106794 h 190501"/>
              <a:gd name="connsiteX19" fmla="*/ 121377 w 171450"/>
              <a:gd name="connsiteY19" fmla="*/ 59026 h 190501"/>
              <a:gd name="connsiteX20" fmla="*/ 131474 w 171450"/>
              <a:gd name="connsiteY20" fmla="*/ 59465 h 190501"/>
              <a:gd name="connsiteX21" fmla="*/ 131035 w 171450"/>
              <a:gd name="connsiteY21" fmla="*/ 69561 h 19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1450" h="190501">
                <a:moveTo>
                  <a:pt x="164306" y="28575"/>
                </a:moveTo>
                <a:cubicBezTo>
                  <a:pt x="138941" y="28575"/>
                  <a:pt x="114224" y="19593"/>
                  <a:pt x="90011" y="1429"/>
                </a:cubicBezTo>
                <a:cubicBezTo>
                  <a:pt x="87471" y="-476"/>
                  <a:pt x="83979" y="-476"/>
                  <a:pt x="81439" y="1429"/>
                </a:cubicBezTo>
                <a:cubicBezTo>
                  <a:pt x="57226" y="19593"/>
                  <a:pt x="32509" y="28575"/>
                  <a:pt x="7144" y="28575"/>
                </a:cubicBezTo>
                <a:cubicBezTo>
                  <a:pt x="3198" y="28575"/>
                  <a:pt x="0" y="31773"/>
                  <a:pt x="0" y="35719"/>
                </a:cubicBezTo>
                <a:lnTo>
                  <a:pt x="0" y="85725"/>
                </a:lnTo>
                <a:cubicBezTo>
                  <a:pt x="0" y="133360"/>
                  <a:pt x="28175" y="168364"/>
                  <a:pt x="83106" y="190005"/>
                </a:cubicBezTo>
                <a:cubicBezTo>
                  <a:pt x="84789" y="190668"/>
                  <a:pt x="86661" y="190668"/>
                  <a:pt x="88344" y="190005"/>
                </a:cubicBezTo>
                <a:cubicBezTo>
                  <a:pt x="143275" y="168364"/>
                  <a:pt x="171450" y="133350"/>
                  <a:pt x="171450" y="85725"/>
                </a:cubicBezTo>
                <a:lnTo>
                  <a:pt x="171450" y="35719"/>
                </a:lnTo>
                <a:cubicBezTo>
                  <a:pt x="171450" y="31773"/>
                  <a:pt x="168252" y="28575"/>
                  <a:pt x="164306" y="28575"/>
                </a:cubicBezTo>
                <a:close/>
                <a:moveTo>
                  <a:pt x="131035" y="69561"/>
                </a:moveTo>
                <a:lnTo>
                  <a:pt x="73885" y="121949"/>
                </a:lnTo>
                <a:cubicBezTo>
                  <a:pt x="71065" y="124531"/>
                  <a:pt x="66711" y="124435"/>
                  <a:pt x="64008" y="121730"/>
                </a:cubicBezTo>
                <a:lnTo>
                  <a:pt x="40195" y="97917"/>
                </a:lnTo>
                <a:cubicBezTo>
                  <a:pt x="37309" y="95227"/>
                  <a:pt x="37149" y="90707"/>
                  <a:pt x="39839" y="87821"/>
                </a:cubicBezTo>
                <a:cubicBezTo>
                  <a:pt x="42529" y="84934"/>
                  <a:pt x="47049" y="84774"/>
                  <a:pt x="49936" y="87464"/>
                </a:cubicBezTo>
                <a:cubicBezTo>
                  <a:pt x="50059" y="87579"/>
                  <a:pt x="50177" y="87698"/>
                  <a:pt x="50292" y="87821"/>
                </a:cubicBezTo>
                <a:lnTo>
                  <a:pt x="69275" y="106794"/>
                </a:lnTo>
                <a:lnTo>
                  <a:pt x="121377" y="59026"/>
                </a:lnTo>
                <a:cubicBezTo>
                  <a:pt x="124286" y="56359"/>
                  <a:pt x="128807" y="56556"/>
                  <a:pt x="131474" y="59465"/>
                </a:cubicBezTo>
                <a:cubicBezTo>
                  <a:pt x="134141" y="62374"/>
                  <a:pt x="133944" y="66894"/>
                  <a:pt x="131035" y="69561"/>
                </a:cubicBezTo>
                <a:close/>
              </a:path>
            </a:pathLst>
          </a:custGeom>
          <a:solidFill>
            <a:schemeClr val="tx1"/>
          </a:solidFill>
          <a:ln w="15081" cap="flat">
            <a:noFill/>
            <a:prstDash val="solid"/>
            <a:miter/>
          </a:ln>
        </p:spPr>
        <p:txBody>
          <a:bodyPr lIns="91440" tIns="45720" rIns="91440" bIns="45720" rtlCol="0" anchor="ctr"/>
          <a:lstStyle/>
          <a:p>
            <a:endParaRPr lang="en-US" noProof="0"/>
          </a:p>
        </p:txBody>
      </p:sp>
      <p:sp>
        <p:nvSpPr>
          <p:cNvPr id="21" name="Graphic 57" descr="Icon of a gear">
            <a:extLst>
              <a:ext uri="{FF2B5EF4-FFF2-40B4-BE49-F238E27FC236}">
                <a16:creationId xmlns:a16="http://schemas.microsoft.com/office/drawing/2014/main" id="{B033D699-5147-E9C1-FDB9-B8B424AF9057}"/>
              </a:ext>
            </a:extLst>
          </p:cNvPr>
          <p:cNvSpPr/>
          <p:nvPr/>
        </p:nvSpPr>
        <p:spPr>
          <a:xfrm>
            <a:off x="7290322" y="2399727"/>
            <a:ext cx="232046" cy="241652"/>
          </a:xfrm>
          <a:custGeom>
            <a:avLst/>
            <a:gdLst>
              <a:gd name="connsiteX0" fmla="*/ 89274 w 178348"/>
              <a:gd name="connsiteY0" fmla="*/ 0 h 185732"/>
              <a:gd name="connsiteX1" fmla="*/ 110058 w 178348"/>
              <a:gd name="connsiteY1" fmla="*/ 2410 h 185732"/>
              <a:gd name="connsiteX2" fmla="*/ 115601 w 178348"/>
              <a:gd name="connsiteY2" fmla="*/ 8592 h 185732"/>
              <a:gd name="connsiteX3" fmla="*/ 117221 w 178348"/>
              <a:gd name="connsiteY3" fmla="*/ 23136 h 185732"/>
              <a:gd name="connsiteX4" fmla="*/ 131783 w 178348"/>
              <a:gd name="connsiteY4" fmla="*/ 34777 h 185732"/>
              <a:gd name="connsiteX5" fmla="*/ 135575 w 178348"/>
              <a:gd name="connsiteY5" fmla="*/ 33766 h 185732"/>
              <a:gd name="connsiteX6" fmla="*/ 148920 w 178348"/>
              <a:gd name="connsiteY6" fmla="*/ 27908 h 185732"/>
              <a:gd name="connsiteX7" fmla="*/ 157016 w 178348"/>
              <a:gd name="connsiteY7" fmla="*/ 29566 h 185732"/>
              <a:gd name="connsiteX8" fmla="*/ 178009 w 178348"/>
              <a:gd name="connsiteY8" fmla="*/ 65684 h 185732"/>
              <a:gd name="connsiteX9" fmla="*/ 175428 w 178348"/>
              <a:gd name="connsiteY9" fmla="*/ 73543 h 185732"/>
              <a:gd name="connsiteX10" fmla="*/ 163598 w 178348"/>
              <a:gd name="connsiteY10" fmla="*/ 82267 h 185732"/>
              <a:gd name="connsiteX11" fmla="*/ 160784 w 178348"/>
              <a:gd name="connsiteY11" fmla="*/ 100656 h 185732"/>
              <a:gd name="connsiteX12" fmla="*/ 163598 w 178348"/>
              <a:gd name="connsiteY12" fmla="*/ 103470 h 185732"/>
              <a:gd name="connsiteX13" fmla="*/ 175437 w 178348"/>
              <a:gd name="connsiteY13" fmla="*/ 112185 h 185732"/>
              <a:gd name="connsiteX14" fmla="*/ 178028 w 178348"/>
              <a:gd name="connsiteY14" fmla="*/ 120053 h 185732"/>
              <a:gd name="connsiteX15" fmla="*/ 157035 w 178348"/>
              <a:gd name="connsiteY15" fmla="*/ 156172 h 185732"/>
              <a:gd name="connsiteX16" fmla="*/ 148958 w 178348"/>
              <a:gd name="connsiteY16" fmla="*/ 157839 h 185732"/>
              <a:gd name="connsiteX17" fmla="*/ 135556 w 178348"/>
              <a:gd name="connsiteY17" fmla="*/ 151962 h 185732"/>
              <a:gd name="connsiteX18" fmla="*/ 118240 w 178348"/>
              <a:gd name="connsiteY18" fmla="*/ 158722 h 185732"/>
              <a:gd name="connsiteX19" fmla="*/ 117211 w 178348"/>
              <a:gd name="connsiteY19" fmla="*/ 162573 h 185732"/>
              <a:gd name="connsiteX20" fmla="*/ 115601 w 178348"/>
              <a:gd name="connsiteY20" fmla="*/ 177108 h 185732"/>
              <a:gd name="connsiteX21" fmla="*/ 110153 w 178348"/>
              <a:gd name="connsiteY21" fmla="*/ 183271 h 185732"/>
              <a:gd name="connsiteX22" fmla="*/ 68186 w 178348"/>
              <a:gd name="connsiteY22" fmla="*/ 183271 h 185732"/>
              <a:gd name="connsiteX23" fmla="*/ 62738 w 178348"/>
              <a:gd name="connsiteY23" fmla="*/ 177108 h 185732"/>
              <a:gd name="connsiteX24" fmla="*/ 61137 w 178348"/>
              <a:gd name="connsiteY24" fmla="*/ 162592 h 185732"/>
              <a:gd name="connsiteX25" fmla="*/ 46567 w 178348"/>
              <a:gd name="connsiteY25" fmla="*/ 151004 h 185732"/>
              <a:gd name="connsiteX26" fmla="*/ 42792 w 178348"/>
              <a:gd name="connsiteY26" fmla="*/ 152019 h 185732"/>
              <a:gd name="connsiteX27" fmla="*/ 29400 w 178348"/>
              <a:gd name="connsiteY27" fmla="*/ 157886 h 185732"/>
              <a:gd name="connsiteX28" fmla="*/ 21313 w 178348"/>
              <a:gd name="connsiteY28" fmla="*/ 156220 h 185732"/>
              <a:gd name="connsiteX29" fmla="*/ 320 w 178348"/>
              <a:gd name="connsiteY29" fmla="*/ 120063 h 185732"/>
              <a:gd name="connsiteX30" fmla="*/ 2911 w 178348"/>
              <a:gd name="connsiteY30" fmla="*/ 112195 h 185732"/>
              <a:gd name="connsiteX31" fmla="*/ 14751 w 178348"/>
              <a:gd name="connsiteY31" fmla="*/ 103470 h 185732"/>
              <a:gd name="connsiteX32" fmla="*/ 17581 w 178348"/>
              <a:gd name="connsiteY32" fmla="*/ 85098 h 185732"/>
              <a:gd name="connsiteX33" fmla="*/ 14751 w 178348"/>
              <a:gd name="connsiteY33" fmla="*/ 82267 h 185732"/>
              <a:gd name="connsiteX34" fmla="*/ 2911 w 178348"/>
              <a:gd name="connsiteY34" fmla="*/ 73562 h 185732"/>
              <a:gd name="connsiteX35" fmla="*/ 330 w 178348"/>
              <a:gd name="connsiteY35" fmla="*/ 65694 h 185732"/>
              <a:gd name="connsiteX36" fmla="*/ 21323 w 178348"/>
              <a:gd name="connsiteY36" fmla="*/ 29575 h 185732"/>
              <a:gd name="connsiteX37" fmla="*/ 29419 w 178348"/>
              <a:gd name="connsiteY37" fmla="*/ 27918 h 185732"/>
              <a:gd name="connsiteX38" fmla="*/ 42754 w 178348"/>
              <a:gd name="connsiteY38" fmla="*/ 33776 h 185732"/>
              <a:gd name="connsiteX39" fmla="*/ 60130 w 178348"/>
              <a:gd name="connsiteY39" fmla="*/ 26909 h 185732"/>
              <a:gd name="connsiteX40" fmla="*/ 61137 w 178348"/>
              <a:gd name="connsiteY40" fmla="*/ 23127 h 185732"/>
              <a:gd name="connsiteX41" fmla="*/ 62757 w 178348"/>
              <a:gd name="connsiteY41" fmla="*/ 8592 h 185732"/>
              <a:gd name="connsiteX42" fmla="*/ 68310 w 178348"/>
              <a:gd name="connsiteY42" fmla="*/ 2400 h 185732"/>
              <a:gd name="connsiteX43" fmla="*/ 89274 w 178348"/>
              <a:gd name="connsiteY43" fmla="*/ 0 h 185732"/>
              <a:gd name="connsiteX44" fmla="*/ 89160 w 178348"/>
              <a:gd name="connsiteY44" fmla="*/ 64294 h 185732"/>
              <a:gd name="connsiteX45" fmla="*/ 60585 w 178348"/>
              <a:gd name="connsiteY45" fmla="*/ 92869 h 185732"/>
              <a:gd name="connsiteX46" fmla="*/ 89160 w 178348"/>
              <a:gd name="connsiteY46" fmla="*/ 121444 h 185732"/>
              <a:gd name="connsiteX47" fmla="*/ 117735 w 178348"/>
              <a:gd name="connsiteY47" fmla="*/ 92869 h 185732"/>
              <a:gd name="connsiteX48" fmla="*/ 89160 w 178348"/>
              <a:gd name="connsiteY48" fmla="*/ 64294 h 18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78348" h="185732">
                <a:moveTo>
                  <a:pt x="89274" y="0"/>
                </a:moveTo>
                <a:cubicBezTo>
                  <a:pt x="96266" y="76"/>
                  <a:pt x="103228" y="886"/>
                  <a:pt x="110058" y="2410"/>
                </a:cubicBezTo>
                <a:cubicBezTo>
                  <a:pt x="113036" y="3075"/>
                  <a:pt x="115264" y="5558"/>
                  <a:pt x="115601" y="8592"/>
                </a:cubicBezTo>
                <a:lnTo>
                  <a:pt x="117221" y="23136"/>
                </a:lnTo>
                <a:cubicBezTo>
                  <a:pt x="118027" y="30372"/>
                  <a:pt x="124547" y="35584"/>
                  <a:pt x="131783" y="34777"/>
                </a:cubicBezTo>
                <a:cubicBezTo>
                  <a:pt x="133090" y="34631"/>
                  <a:pt x="134369" y="34290"/>
                  <a:pt x="135575" y="33766"/>
                </a:cubicBezTo>
                <a:lnTo>
                  <a:pt x="148920" y="27908"/>
                </a:lnTo>
                <a:cubicBezTo>
                  <a:pt x="151697" y="26685"/>
                  <a:pt x="154943" y="27350"/>
                  <a:pt x="157016" y="29566"/>
                </a:cubicBezTo>
                <a:cubicBezTo>
                  <a:pt x="166655" y="39863"/>
                  <a:pt x="173832" y="52212"/>
                  <a:pt x="178009" y="65684"/>
                </a:cubicBezTo>
                <a:cubicBezTo>
                  <a:pt x="178907" y="68586"/>
                  <a:pt x="177871" y="71738"/>
                  <a:pt x="175428" y="73543"/>
                </a:cubicBezTo>
                <a:lnTo>
                  <a:pt x="163598" y="82267"/>
                </a:lnTo>
                <a:cubicBezTo>
                  <a:pt x="157743" y="86568"/>
                  <a:pt x="156483" y="94801"/>
                  <a:pt x="160784" y="100656"/>
                </a:cubicBezTo>
                <a:cubicBezTo>
                  <a:pt x="161573" y="101731"/>
                  <a:pt x="162522" y="102680"/>
                  <a:pt x="163598" y="103470"/>
                </a:cubicBezTo>
                <a:lnTo>
                  <a:pt x="175437" y="112185"/>
                </a:lnTo>
                <a:cubicBezTo>
                  <a:pt x="177888" y="113989"/>
                  <a:pt x="178928" y="117146"/>
                  <a:pt x="178028" y="120053"/>
                </a:cubicBezTo>
                <a:cubicBezTo>
                  <a:pt x="173850" y="133525"/>
                  <a:pt x="166672" y="145874"/>
                  <a:pt x="157035" y="156172"/>
                </a:cubicBezTo>
                <a:cubicBezTo>
                  <a:pt x="154968" y="158383"/>
                  <a:pt x="151731" y="159050"/>
                  <a:pt x="148958" y="157839"/>
                </a:cubicBezTo>
                <a:lnTo>
                  <a:pt x="135556" y="151962"/>
                </a:lnTo>
                <a:cubicBezTo>
                  <a:pt x="128908" y="149047"/>
                  <a:pt x="121155" y="152073"/>
                  <a:pt x="118240" y="158722"/>
                </a:cubicBezTo>
                <a:cubicBezTo>
                  <a:pt x="117703" y="159946"/>
                  <a:pt x="117356" y="161244"/>
                  <a:pt x="117211" y="162573"/>
                </a:cubicBezTo>
                <a:lnTo>
                  <a:pt x="115601" y="177108"/>
                </a:lnTo>
                <a:cubicBezTo>
                  <a:pt x="115269" y="180106"/>
                  <a:pt x="113088" y="182573"/>
                  <a:pt x="110153" y="183271"/>
                </a:cubicBezTo>
                <a:cubicBezTo>
                  <a:pt x="96356" y="186553"/>
                  <a:pt x="81982" y="186553"/>
                  <a:pt x="68186" y="183271"/>
                </a:cubicBezTo>
                <a:cubicBezTo>
                  <a:pt x="65251" y="182573"/>
                  <a:pt x="63070" y="180106"/>
                  <a:pt x="62738" y="177108"/>
                </a:cubicBezTo>
                <a:lnTo>
                  <a:pt x="61137" y="162592"/>
                </a:lnTo>
                <a:cubicBezTo>
                  <a:pt x="60314" y="155369"/>
                  <a:pt x="53790" y="150181"/>
                  <a:pt x="46567" y="151004"/>
                </a:cubicBezTo>
                <a:cubicBezTo>
                  <a:pt x="45265" y="151153"/>
                  <a:pt x="43993" y="151495"/>
                  <a:pt x="42792" y="152019"/>
                </a:cubicBezTo>
                <a:lnTo>
                  <a:pt x="29400" y="157886"/>
                </a:lnTo>
                <a:cubicBezTo>
                  <a:pt x="26624" y="159103"/>
                  <a:pt x="23382" y="158434"/>
                  <a:pt x="21313" y="156220"/>
                </a:cubicBezTo>
                <a:cubicBezTo>
                  <a:pt x="11671" y="145910"/>
                  <a:pt x="4493" y="133547"/>
                  <a:pt x="320" y="120063"/>
                </a:cubicBezTo>
                <a:cubicBezTo>
                  <a:pt x="-580" y="117156"/>
                  <a:pt x="460" y="113998"/>
                  <a:pt x="2911" y="112195"/>
                </a:cubicBezTo>
                <a:lnTo>
                  <a:pt x="14751" y="103470"/>
                </a:lnTo>
                <a:cubicBezTo>
                  <a:pt x="20606" y="99178"/>
                  <a:pt x="21873" y="90953"/>
                  <a:pt x="17581" y="85098"/>
                </a:cubicBezTo>
                <a:cubicBezTo>
                  <a:pt x="16787" y="84015"/>
                  <a:pt x="15833" y="83061"/>
                  <a:pt x="14751" y="82267"/>
                </a:cubicBezTo>
                <a:lnTo>
                  <a:pt x="2911" y="73562"/>
                </a:lnTo>
                <a:cubicBezTo>
                  <a:pt x="463" y="71756"/>
                  <a:pt x="-572" y="68599"/>
                  <a:pt x="330" y="65694"/>
                </a:cubicBezTo>
                <a:cubicBezTo>
                  <a:pt x="4507" y="52222"/>
                  <a:pt x="11684" y="39873"/>
                  <a:pt x="21323" y="29575"/>
                </a:cubicBezTo>
                <a:cubicBezTo>
                  <a:pt x="23396" y="27359"/>
                  <a:pt x="26642" y="26695"/>
                  <a:pt x="29419" y="27918"/>
                </a:cubicBezTo>
                <a:lnTo>
                  <a:pt x="42754" y="33776"/>
                </a:lnTo>
                <a:cubicBezTo>
                  <a:pt x="49448" y="36678"/>
                  <a:pt x="57228" y="33603"/>
                  <a:pt x="60130" y="26909"/>
                </a:cubicBezTo>
                <a:cubicBezTo>
                  <a:pt x="60652" y="25705"/>
                  <a:pt x="60991" y="24430"/>
                  <a:pt x="61137" y="23127"/>
                </a:cubicBezTo>
                <a:lnTo>
                  <a:pt x="62757" y="8592"/>
                </a:lnTo>
                <a:cubicBezTo>
                  <a:pt x="63092" y="5552"/>
                  <a:pt x="65324" y="3063"/>
                  <a:pt x="68310" y="2400"/>
                </a:cubicBezTo>
                <a:cubicBezTo>
                  <a:pt x="75139" y="886"/>
                  <a:pt x="82121" y="86"/>
                  <a:pt x="89274" y="0"/>
                </a:cubicBezTo>
                <a:close/>
                <a:moveTo>
                  <a:pt x="89160" y="64294"/>
                </a:moveTo>
                <a:cubicBezTo>
                  <a:pt x="73378" y="64294"/>
                  <a:pt x="60585" y="77087"/>
                  <a:pt x="60585" y="92869"/>
                </a:cubicBezTo>
                <a:cubicBezTo>
                  <a:pt x="60585" y="108650"/>
                  <a:pt x="73378" y="121444"/>
                  <a:pt x="89160" y="121444"/>
                </a:cubicBezTo>
                <a:cubicBezTo>
                  <a:pt x="104941" y="121444"/>
                  <a:pt x="117735" y="108650"/>
                  <a:pt x="117735" y="92869"/>
                </a:cubicBezTo>
                <a:cubicBezTo>
                  <a:pt x="117735" y="77087"/>
                  <a:pt x="104941" y="64294"/>
                  <a:pt x="89160" y="64294"/>
                </a:cubicBezTo>
                <a:close/>
              </a:path>
            </a:pathLst>
          </a:custGeom>
          <a:solidFill>
            <a:schemeClr val="tx1"/>
          </a:solidFill>
          <a:ln w="15081" cap="flat">
            <a:noFill/>
            <a:prstDash val="solid"/>
            <a:miter/>
          </a:ln>
        </p:spPr>
        <p:txBody>
          <a:bodyPr wrap="square" rtlCol="0" anchor="ctr">
            <a:noAutofit/>
          </a:bodyPr>
          <a:lstStyle/>
          <a:p>
            <a:r>
              <a:rPr lang="en-US" noProof="0"/>
              <a:t> 	</a:t>
            </a:r>
          </a:p>
        </p:txBody>
      </p:sp>
      <p:sp>
        <p:nvSpPr>
          <p:cNvPr id="23" name="Graphic 8" descr="Icon of a magnifying glass">
            <a:extLst>
              <a:ext uri="{FF2B5EF4-FFF2-40B4-BE49-F238E27FC236}">
                <a16:creationId xmlns:a16="http://schemas.microsoft.com/office/drawing/2014/main" id="{3CD81F24-2F38-F222-EF0F-C6606A9EF63E}"/>
              </a:ext>
            </a:extLst>
          </p:cNvPr>
          <p:cNvSpPr>
            <a:spLocks/>
          </p:cNvSpPr>
          <p:nvPr/>
        </p:nvSpPr>
        <p:spPr>
          <a:xfrm>
            <a:off x="3552168" y="2406039"/>
            <a:ext cx="229029" cy="229029"/>
          </a:xfrm>
          <a:custGeom>
            <a:avLst/>
            <a:gdLst>
              <a:gd name="connsiteX0" fmla="*/ 71438 w 176200"/>
              <a:gd name="connsiteY0" fmla="*/ 0 h 176202"/>
              <a:gd name="connsiteX1" fmla="*/ 142878 w 176200"/>
              <a:gd name="connsiteY1" fmla="*/ 71435 h 176202"/>
              <a:gd name="connsiteX2" fmla="*/ 128245 w 176200"/>
              <a:gd name="connsiteY2" fmla="*/ 114757 h 176202"/>
              <a:gd name="connsiteX3" fmla="*/ 173422 w 176200"/>
              <a:gd name="connsiteY3" fmla="*/ 159953 h 176202"/>
              <a:gd name="connsiteX4" fmla="*/ 173399 w 176200"/>
              <a:gd name="connsiteY4" fmla="*/ 173424 h 176202"/>
              <a:gd name="connsiteX5" fmla="*/ 160849 w 176200"/>
              <a:gd name="connsiteY5" fmla="*/ 174212 h 176202"/>
              <a:gd name="connsiteX6" fmla="*/ 159953 w 176200"/>
              <a:gd name="connsiteY6" fmla="*/ 173422 h 176202"/>
              <a:gd name="connsiteX7" fmla="*/ 114757 w 176200"/>
              <a:gd name="connsiteY7" fmla="*/ 128245 h 176202"/>
              <a:gd name="connsiteX8" fmla="*/ 14634 w 176200"/>
              <a:gd name="connsiteY8" fmla="*/ 114753 h 176202"/>
              <a:gd name="connsiteX9" fmla="*/ 28125 w 176200"/>
              <a:gd name="connsiteY9" fmla="*/ 14630 h 176202"/>
              <a:gd name="connsiteX10" fmla="*/ 71438 w 176200"/>
              <a:gd name="connsiteY10" fmla="*/ 0 h 176202"/>
              <a:gd name="connsiteX11" fmla="*/ 71438 w 176200"/>
              <a:gd name="connsiteY11" fmla="*/ 19050 h 176202"/>
              <a:gd name="connsiteX12" fmla="*/ 19050 w 176200"/>
              <a:gd name="connsiteY12" fmla="*/ 71438 h 176202"/>
              <a:gd name="connsiteX13" fmla="*/ 71438 w 176200"/>
              <a:gd name="connsiteY13" fmla="*/ 123825 h 176202"/>
              <a:gd name="connsiteX14" fmla="*/ 123825 w 176200"/>
              <a:gd name="connsiteY14" fmla="*/ 71438 h 176202"/>
              <a:gd name="connsiteX15" fmla="*/ 71438 w 176200"/>
              <a:gd name="connsiteY15" fmla="*/ 19050 h 17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6200" h="176202">
                <a:moveTo>
                  <a:pt x="71438" y="0"/>
                </a:moveTo>
                <a:cubicBezTo>
                  <a:pt x="110891" y="-2"/>
                  <a:pt x="142876" y="31981"/>
                  <a:pt x="142878" y="71435"/>
                </a:cubicBezTo>
                <a:cubicBezTo>
                  <a:pt x="142879" y="87089"/>
                  <a:pt x="137737" y="102310"/>
                  <a:pt x="128245" y="114757"/>
                </a:cubicBezTo>
                <a:lnTo>
                  <a:pt x="173422" y="159953"/>
                </a:lnTo>
                <a:cubicBezTo>
                  <a:pt x="177135" y="163680"/>
                  <a:pt x="177125" y="169711"/>
                  <a:pt x="173399" y="173424"/>
                </a:cubicBezTo>
                <a:cubicBezTo>
                  <a:pt x="170008" y="176803"/>
                  <a:pt x="164636" y="177140"/>
                  <a:pt x="160849" y="174212"/>
                </a:cubicBezTo>
                <a:lnTo>
                  <a:pt x="159953" y="173422"/>
                </a:lnTo>
                <a:lnTo>
                  <a:pt x="114757" y="128245"/>
                </a:lnTo>
                <a:cubicBezTo>
                  <a:pt x="83384" y="152168"/>
                  <a:pt x="38557" y="146127"/>
                  <a:pt x="14634" y="114753"/>
                </a:cubicBezTo>
                <a:cubicBezTo>
                  <a:pt x="-9289" y="83380"/>
                  <a:pt x="-3248" y="38553"/>
                  <a:pt x="28125" y="14630"/>
                </a:cubicBezTo>
                <a:cubicBezTo>
                  <a:pt x="40570" y="5141"/>
                  <a:pt x="55787" y="1"/>
                  <a:pt x="71438" y="0"/>
                </a:cubicBezTo>
                <a:close/>
                <a:moveTo>
                  <a:pt x="71438" y="19050"/>
                </a:moveTo>
                <a:cubicBezTo>
                  <a:pt x="42505" y="19050"/>
                  <a:pt x="19050" y="42505"/>
                  <a:pt x="19050" y="71438"/>
                </a:cubicBezTo>
                <a:cubicBezTo>
                  <a:pt x="19050" y="100371"/>
                  <a:pt x="42505" y="123825"/>
                  <a:pt x="71438" y="123825"/>
                </a:cubicBezTo>
                <a:cubicBezTo>
                  <a:pt x="100371" y="123825"/>
                  <a:pt x="123825" y="100371"/>
                  <a:pt x="123825" y="71438"/>
                </a:cubicBezTo>
                <a:cubicBezTo>
                  <a:pt x="123825" y="42505"/>
                  <a:pt x="100371" y="19050"/>
                  <a:pt x="71438" y="19050"/>
                </a:cubicBezTo>
                <a:close/>
              </a:path>
            </a:pathLst>
          </a:custGeom>
          <a:solidFill>
            <a:schemeClr val="tx1"/>
          </a:solidFill>
          <a:ln w="15081" cap="flat">
            <a:noFill/>
            <a:prstDash val="solid"/>
            <a:miter/>
          </a:ln>
        </p:spPr>
        <p:txBody>
          <a:bodyPr rtlCol="0" anchor="ctr"/>
          <a:lstStyle/>
          <a:p>
            <a:endParaRPr lang="en-US" noProof="0"/>
          </a:p>
        </p:txBody>
      </p:sp>
    </p:spTree>
    <p:extLst>
      <p:ext uri="{BB962C8B-B14F-4D97-AF65-F5344CB8AC3E}">
        <p14:creationId xmlns:p14="http://schemas.microsoft.com/office/powerpoint/2010/main" val="463798732"/>
      </p:ext>
    </p:extLst>
  </p:cSld>
  <p:clrMapOvr>
    <a:overrideClrMapping bg1="lt1" tx1="dk1" bg2="lt2" tx2="dk2" accent1="accent1" accent2="accent2" accent3="accent3" accent4="accent4" accent5="accent5" accent6="accent6" hlink="hlink" folHlink="folHlink"/>
  </p:clrMapOvr>
  <p:transition>
    <p:fade/>
  </p:transition>
  <p:extLst>
    <p:ext uri="{6950BFC3-D8DA-4A85-94F7-54DA5524770B}">
      <p188:commentRel xmlns:p188="http://schemas.microsoft.com/office/powerpoint/2018/8/main" r:id="rId4"/>
    </p:ext>
  </p:extLst>
</p:sld>
</file>

<file path=ppt/slides/slide4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16" name="Title 115">
            <a:extLst>
              <a:ext uri="{FF2B5EF4-FFF2-40B4-BE49-F238E27FC236}">
                <a16:creationId xmlns:a16="http://schemas.microsoft.com/office/drawing/2014/main" id="{C4C64B1E-7464-14AB-B312-F8B289DDB18C}"/>
              </a:ext>
            </a:extLst>
          </p:cNvPr>
          <p:cNvSpPr>
            <a:spLocks noGrp="1"/>
          </p:cNvSpPr>
          <p:nvPr>
            <p:ph type="title"/>
          </p:nvPr>
        </p:nvSpPr>
        <p:spPr/>
        <p:txBody>
          <a:bodyPr/>
          <a:lstStyle/>
          <a:p>
            <a:r>
              <a:rPr lang="en-US"/>
              <a:t>Observe the agent tools</a:t>
            </a:r>
          </a:p>
        </p:txBody>
      </p:sp>
      <p:sp>
        <p:nvSpPr>
          <p:cNvPr id="117" name="Text Placeholder 116">
            <a:extLst>
              <a:ext uri="{FF2B5EF4-FFF2-40B4-BE49-F238E27FC236}">
                <a16:creationId xmlns:a16="http://schemas.microsoft.com/office/drawing/2014/main" id="{F7044E77-222C-C4D3-EB49-ED767927F433}"/>
              </a:ext>
            </a:extLst>
          </p:cNvPr>
          <p:cNvSpPr>
            <a:spLocks noGrp="1"/>
          </p:cNvSpPr>
          <p:nvPr>
            <p:ph type="body" sz="quarter" idx="11"/>
          </p:nvPr>
        </p:nvSpPr>
        <p:spPr/>
        <p:txBody>
          <a:bodyPr/>
          <a:lstStyle/>
          <a:p>
            <a:r>
              <a:rPr lang="en-US"/>
              <a:t>APPENDIX · GO DEEPER</a:t>
            </a:r>
          </a:p>
        </p:txBody>
      </p:sp>
      <p:sp>
        <p:nvSpPr>
          <p:cNvPr id="119" name="Rectangle 118">
            <a:extLst>
              <a:ext uri="{FF2B5EF4-FFF2-40B4-BE49-F238E27FC236}">
                <a16:creationId xmlns:a16="http://schemas.microsoft.com/office/drawing/2014/main" id="{80EFAB79-9B0F-C524-CC1A-08FC9CB2DA3C}"/>
              </a:ext>
            </a:extLst>
          </p:cNvPr>
          <p:cNvSpPr>
            <a:spLocks/>
          </p:cNvSpPr>
          <p:nvPr/>
        </p:nvSpPr>
        <p:spPr bwMode="auto">
          <a:xfrm>
            <a:off x="566928" y="1138492"/>
            <a:ext cx="11036110" cy="49244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spcBef>
                <a:spcPts val="0"/>
              </a:spcBef>
              <a:spcAft>
                <a:spcPts val="0"/>
              </a:spcAft>
              <a:buClrTx/>
              <a:buSzTx/>
              <a:buFontTx/>
              <a:buNone/>
              <a:tabLst/>
              <a:defRPr/>
            </a:pPr>
            <a:r>
              <a:rPr lang="en-US" sz="1600">
                <a:solidFill>
                  <a:schemeClr val="tx1"/>
                </a:solidFill>
                <a:latin typeface="+mj-lt"/>
              </a:rPr>
              <a:t>An agent’s power comes from its tools. </a:t>
            </a:r>
            <a:r>
              <a:rPr lang="en-US" sz="1600">
                <a:solidFill>
                  <a:schemeClr val="tx1"/>
                </a:solidFill>
              </a:rPr>
              <a:t>Alongside the Agent registry, Agent 365 gives you a Tools registry — the catalog of every tool your agents can use, governed with the same model.</a:t>
            </a:r>
          </a:p>
        </p:txBody>
      </p:sp>
      <p:sp>
        <p:nvSpPr>
          <p:cNvPr id="121" name="Text 159">
            <a:extLst>
              <a:ext uri="{FF2B5EF4-FFF2-40B4-BE49-F238E27FC236}">
                <a16:creationId xmlns:a16="http://schemas.microsoft.com/office/drawing/2014/main" id="{B6565CC1-F11D-598C-EBA8-30DBA912763A}"/>
              </a:ext>
            </a:extLst>
          </p:cNvPr>
          <p:cNvSpPr/>
          <p:nvPr/>
        </p:nvSpPr>
        <p:spPr>
          <a:xfrm>
            <a:off x="9764750" y="6399752"/>
            <a:ext cx="1855749" cy="138499"/>
          </a:xfrm>
          <a:prstGeom prst="rect">
            <a:avLst/>
          </a:prstGeom>
          <a:noFill/>
          <a:ln/>
        </p:spPr>
        <p:txBody>
          <a:bodyPr wrap="square" lIns="0" tIns="0" rIns="0" bIns="0" rtlCol="0" anchor="ctr">
            <a:spAutoFit/>
          </a:bodyPr>
          <a:lstStyle/>
          <a:p>
            <a:pPr marL="0" indent="0" algn="r">
              <a:buNone/>
            </a:pPr>
            <a:r>
              <a:rPr lang="en-US" sz="900" kern="0">
                <a:solidFill>
                  <a:schemeClr val="accent1"/>
                </a:solidFill>
                <a:latin typeface="Segoe Sans Display Semibold" pitchFamily="2" charset="0"/>
                <a:ea typeface="Segoe UI" pitchFamily="34" charset="-122"/>
                <a:cs typeface="Segoe Sans Display Semibold" pitchFamily="2" charset="0"/>
              </a:rPr>
              <a:t>THE TOOLS REGISTRY</a:t>
            </a:r>
          </a:p>
        </p:txBody>
      </p:sp>
      <p:sp>
        <p:nvSpPr>
          <p:cNvPr id="123" name="Rectangle: Rounded Corners 122">
            <a:extLst>
              <a:ext uri="{FF2B5EF4-FFF2-40B4-BE49-F238E27FC236}">
                <a16:creationId xmlns:a16="http://schemas.microsoft.com/office/drawing/2014/main" id="{E26468D7-3017-EC4B-AD0C-040F5C427B32}"/>
              </a:ext>
              <a:ext uri="{C183D7F6-B498-43B3-948B-1728B52AA6E4}">
                <adec:decorative xmlns:adec="http://schemas.microsoft.com/office/drawing/2017/decorative" val="1"/>
              </a:ext>
            </a:extLst>
          </p:cNvPr>
          <p:cNvSpPr>
            <a:spLocks/>
          </p:cNvSpPr>
          <p:nvPr/>
        </p:nvSpPr>
        <p:spPr>
          <a:xfrm>
            <a:off x="566928" y="1820102"/>
            <a:ext cx="5675122" cy="4448935"/>
          </a:xfrm>
          <a:prstGeom prst="roundRect">
            <a:avLst>
              <a:gd name="adj" fmla="val 5424"/>
            </a:avLst>
          </a:prstGeom>
          <a:noFill/>
          <a:ln w="9525" cap="flat">
            <a:gradFill>
              <a:gsLst>
                <a:gs pos="0">
                  <a:srgbClr val="AA5AF9"/>
                </a:gs>
                <a:gs pos="12000">
                  <a:srgbClr val="EC489F"/>
                </a:gs>
                <a:gs pos="24000">
                  <a:srgbClr val="FF6B6D"/>
                </a:gs>
                <a:gs pos="36000">
                  <a:srgbClr val="FFA73B"/>
                </a:gs>
                <a:gs pos="50000">
                  <a:srgbClr val="FFC229"/>
                </a:gs>
                <a:gs pos="64000">
                  <a:srgbClr val="BFC43B"/>
                </a:gs>
                <a:gs pos="76000">
                  <a:srgbClr val="71BC30"/>
                </a:gs>
                <a:gs pos="88000">
                  <a:srgbClr val="01B08D"/>
                </a:gs>
                <a:gs pos="100000">
                  <a:srgbClr val="0294ED"/>
                </a:gs>
              </a:gsLst>
              <a:lin ang="10800000" scaled="1"/>
            </a:gradFill>
            <a:prstDash val="solid"/>
            <a:miter/>
          </a:ln>
        </p:spPr>
        <p:txBody>
          <a:bodyPr rtlCol="0" anchor="ctr"/>
          <a:lstStyle/>
          <a:p>
            <a:pPr marL="0" marR="0" lvl="0" indent="0" algn="ctr" defTabSz="4572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127" name="Image 0" descr="working/tools-registry.png">
            <a:extLst>
              <a:ext uri="{FF2B5EF4-FFF2-40B4-BE49-F238E27FC236}">
                <a16:creationId xmlns:a16="http://schemas.microsoft.com/office/drawing/2014/main" id="{AA66382C-1EFC-46A9-6D53-E42DE4FA1DFE}"/>
              </a:ext>
            </a:extLst>
          </p:cNvPr>
          <p:cNvPicPr>
            <a:picLocks noChangeAspect="1"/>
          </p:cNvPicPr>
          <p:nvPr/>
        </p:nvPicPr>
        <p:blipFill rotWithShape="1">
          <a:blip r:embed="rId5"/>
          <a:srcRect t="206" b="-14586"/>
          <a:stretch>
            <a:fillRect/>
          </a:stretch>
        </p:blipFill>
        <p:spPr>
          <a:xfrm>
            <a:off x="655069" y="1927415"/>
            <a:ext cx="5498840" cy="4232085"/>
          </a:xfrm>
          <a:prstGeom prst="roundRect">
            <a:avLst>
              <a:gd name="adj" fmla="val 4221"/>
            </a:avLst>
          </a:prstGeom>
          <a:solidFill>
            <a:srgbClr val="FFFFFF"/>
          </a:solidFill>
        </p:spPr>
      </p:pic>
      <p:sp>
        <p:nvSpPr>
          <p:cNvPr id="133" name="Rectangle: Rounded Corners 9">
            <a:extLst>
              <a:ext uri="{FF2B5EF4-FFF2-40B4-BE49-F238E27FC236}">
                <a16:creationId xmlns:a16="http://schemas.microsoft.com/office/drawing/2014/main" id="{342609F9-A8E8-5164-4C03-3EB2545E68C8}"/>
              </a:ext>
            </a:extLst>
          </p:cNvPr>
          <p:cNvSpPr>
            <a:spLocks/>
          </p:cNvSpPr>
          <p:nvPr/>
        </p:nvSpPr>
        <p:spPr>
          <a:xfrm>
            <a:off x="6410325" y="1820102"/>
            <a:ext cx="5192713" cy="1422018"/>
          </a:xfrm>
          <a:prstGeom prst="roundRect">
            <a:avLst>
              <a:gd name="adj" fmla="val 12539"/>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32" name="Rectangle: Rounded Corners 9">
            <a:extLst>
              <a:ext uri="{FF2B5EF4-FFF2-40B4-BE49-F238E27FC236}">
                <a16:creationId xmlns:a16="http://schemas.microsoft.com/office/drawing/2014/main" id="{7AE9C30A-F4C3-8B78-F8F9-6A1A5C3342FC}"/>
              </a:ext>
            </a:extLst>
          </p:cNvPr>
          <p:cNvSpPr>
            <a:spLocks/>
          </p:cNvSpPr>
          <p:nvPr/>
        </p:nvSpPr>
        <p:spPr>
          <a:xfrm>
            <a:off x="6410325" y="3333560"/>
            <a:ext cx="5192713" cy="1422018"/>
          </a:xfrm>
          <a:prstGeom prst="roundRect">
            <a:avLst>
              <a:gd name="adj" fmla="val 12539"/>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25" name="Rectangle: Rounded Corners 9">
            <a:extLst>
              <a:ext uri="{FF2B5EF4-FFF2-40B4-BE49-F238E27FC236}">
                <a16:creationId xmlns:a16="http://schemas.microsoft.com/office/drawing/2014/main" id="{8D2705C7-F0D2-A27E-8370-304EBEB3E227}"/>
              </a:ext>
            </a:extLst>
          </p:cNvPr>
          <p:cNvSpPr>
            <a:spLocks/>
          </p:cNvSpPr>
          <p:nvPr/>
        </p:nvSpPr>
        <p:spPr>
          <a:xfrm>
            <a:off x="6410325" y="4847019"/>
            <a:ext cx="5192713" cy="1422018"/>
          </a:xfrm>
          <a:prstGeom prst="roundRect">
            <a:avLst>
              <a:gd name="adj" fmla="val 12539"/>
            </a:avLst>
          </a:prstGeom>
          <a:solidFill>
            <a:schemeClr val="bg1">
              <a:alpha val="96000"/>
            </a:schemeClr>
          </a:solidFill>
          <a:ln w="3175">
            <a:noFill/>
            <a:headEnd type="none" w="lg" len="med"/>
            <a:tailEnd type="none" w="lg" len="med"/>
          </a:ln>
          <a:effectLst>
            <a:outerShdw blurRad="571500" dist="406400" dir="8100000" sx="95000" sy="95000" algn="tr" rotWithShape="0">
              <a:schemeClr val="accent1">
                <a:alpha val="1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37160" tIns="2743200" rIns="274320" bIns="182880" numCol="1" spcCol="0" rtlCol="0" fromWordArt="0" anchor="t" anchorCtr="0" forceAA="0" compatLnSpc="1">
            <a:prstTxWarp prst="textNoShape">
              <a:avLst/>
            </a:prstTxWarp>
            <a:noAutofit/>
          </a:bodyPr>
          <a:lstStyle/>
          <a:p>
            <a:pPr defTabSz="932742" fontAlgn="base">
              <a:spcBef>
                <a:spcPct val="0"/>
              </a:spcBef>
              <a:spcAft>
                <a:spcPts val="600"/>
              </a:spcAft>
            </a:pPr>
            <a:endParaRPr lang="en-US">
              <a:solidFill>
                <a:srgbClr val="000000"/>
              </a:solidFill>
              <a:ea typeface="+mn-lt"/>
              <a:cs typeface="+mn-lt"/>
              <a:sym typeface="+mn-lt"/>
            </a:endParaRPr>
          </a:p>
        </p:txBody>
      </p:sp>
      <p:sp>
        <p:nvSpPr>
          <p:cNvPr id="131" name="Text Placeholder 2">
            <a:extLst>
              <a:ext uri="{FF2B5EF4-FFF2-40B4-BE49-F238E27FC236}">
                <a16:creationId xmlns:a16="http://schemas.microsoft.com/office/drawing/2014/main" id="{59884629-5D5A-3708-F007-7054714CA683}"/>
              </a:ext>
            </a:extLst>
          </p:cNvPr>
          <p:cNvSpPr txBox="1">
            <a:spLocks/>
          </p:cNvSpPr>
          <p:nvPr/>
        </p:nvSpPr>
        <p:spPr>
          <a:xfrm>
            <a:off x="6491288" y="1900238"/>
            <a:ext cx="1495425" cy="1261746"/>
          </a:xfrm>
          <a:prstGeom prst="roundRect">
            <a:avLst>
              <a:gd name="adj" fmla="val 8907"/>
            </a:avLst>
          </a:prstGeom>
          <a:gradFill flip="none" rotWithShape="1">
            <a:gsLst>
              <a:gs pos="0">
                <a:srgbClr val="5EBDEB"/>
              </a:gs>
              <a:gs pos="94000">
                <a:srgbClr val="ADDEF2"/>
              </a:gs>
            </a:gsLst>
            <a:lin ang="16200000" scaled="0"/>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548640" rIns="91440" bIns="45720" rtlCol="0" anchor="t"/>
          <a:lstStyle>
            <a:defPPr>
              <a:defRPr lang="en-US"/>
            </a:defPPr>
            <a:lvl1pPr algn="ctr">
              <a:defRPr sz="2000">
                <a:latin typeface="Segoe Sans Display Semibold" pitchFamily="2" charset="0"/>
                <a:cs typeface="Segoe Sans Display Semi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600">
                <a:solidFill>
                  <a:schemeClr val="tx1"/>
                </a:solidFill>
              </a:rPr>
              <a:t>A One-time Discovery</a:t>
            </a:r>
          </a:p>
        </p:txBody>
      </p:sp>
      <p:sp>
        <p:nvSpPr>
          <p:cNvPr id="134" name="Text Placeholder 2">
            <a:extLst>
              <a:ext uri="{FF2B5EF4-FFF2-40B4-BE49-F238E27FC236}">
                <a16:creationId xmlns:a16="http://schemas.microsoft.com/office/drawing/2014/main" id="{73C90E9E-8524-069A-64E3-985B7A2BA87B}"/>
              </a:ext>
            </a:extLst>
          </p:cNvPr>
          <p:cNvSpPr txBox="1">
            <a:spLocks/>
          </p:cNvSpPr>
          <p:nvPr/>
        </p:nvSpPr>
        <p:spPr>
          <a:xfrm>
            <a:off x="6491286" y="3413697"/>
            <a:ext cx="1495425" cy="1261746"/>
          </a:xfrm>
          <a:prstGeom prst="roundRect">
            <a:avLst>
              <a:gd name="adj" fmla="val 8907"/>
            </a:avLst>
          </a:prstGeom>
          <a:gradFill flip="none" rotWithShape="1">
            <a:gsLst>
              <a:gs pos="0">
                <a:srgbClr val="5EBDEB"/>
              </a:gs>
              <a:gs pos="94000">
                <a:srgbClr val="ADDEF2"/>
              </a:gs>
            </a:gsLst>
            <a:lin ang="16200000" scaled="0"/>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548640" rIns="91440" bIns="45720" rtlCol="0" anchor="t"/>
          <a:lstStyle>
            <a:defPPr>
              <a:defRPr lang="en-US"/>
            </a:defPPr>
            <a:lvl1pPr algn="ctr">
              <a:defRPr sz="2000">
                <a:latin typeface="Segoe Sans Display Semibold" pitchFamily="2" charset="0"/>
                <a:cs typeface="Segoe Sans Display Semi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600">
                <a:solidFill>
                  <a:schemeClr val="tx1"/>
                </a:solidFill>
              </a:rPr>
              <a:t>What’s </a:t>
            </a:r>
            <a:br>
              <a:rPr lang="en-US" sz="1600">
                <a:solidFill>
                  <a:schemeClr val="tx1"/>
                </a:solidFill>
              </a:rPr>
            </a:br>
            <a:r>
              <a:rPr lang="en-US" sz="1600">
                <a:solidFill>
                  <a:schemeClr val="tx1"/>
                </a:solidFill>
              </a:rPr>
              <a:t>In It</a:t>
            </a:r>
          </a:p>
        </p:txBody>
      </p:sp>
      <p:sp>
        <p:nvSpPr>
          <p:cNvPr id="135" name="Text Placeholder 2">
            <a:extLst>
              <a:ext uri="{FF2B5EF4-FFF2-40B4-BE49-F238E27FC236}">
                <a16:creationId xmlns:a16="http://schemas.microsoft.com/office/drawing/2014/main" id="{D27C6E94-2CBB-F312-2FD7-2E2C576F23BA}"/>
              </a:ext>
            </a:extLst>
          </p:cNvPr>
          <p:cNvSpPr txBox="1">
            <a:spLocks/>
          </p:cNvSpPr>
          <p:nvPr/>
        </p:nvSpPr>
        <p:spPr>
          <a:xfrm>
            <a:off x="6491286" y="4927155"/>
            <a:ext cx="1495425" cy="1261746"/>
          </a:xfrm>
          <a:prstGeom prst="roundRect">
            <a:avLst>
              <a:gd name="adj" fmla="val 8907"/>
            </a:avLst>
          </a:prstGeom>
          <a:gradFill flip="none" rotWithShape="1">
            <a:gsLst>
              <a:gs pos="0">
                <a:srgbClr val="5EBDEB"/>
              </a:gs>
              <a:gs pos="94000">
                <a:srgbClr val="ADDEF2"/>
              </a:gs>
            </a:gsLst>
            <a:lin ang="16200000" scaled="0"/>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1440" tIns="548640" rIns="91440" bIns="45720" rtlCol="0" anchor="t"/>
          <a:lstStyle>
            <a:defPPr>
              <a:defRPr lang="en-US"/>
            </a:defPPr>
            <a:lvl1pPr algn="ctr">
              <a:defRPr sz="2000">
                <a:latin typeface="Segoe Sans Display Semibold" pitchFamily="2" charset="0"/>
                <a:cs typeface="Segoe Sans Display Semi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600">
                <a:solidFill>
                  <a:schemeClr val="tx1"/>
                </a:solidFill>
              </a:rPr>
              <a:t>Why It Matters</a:t>
            </a:r>
          </a:p>
        </p:txBody>
      </p:sp>
      <p:sp>
        <p:nvSpPr>
          <p:cNvPr id="137" name="Oval 136">
            <a:extLst>
              <a:ext uri="{FF2B5EF4-FFF2-40B4-BE49-F238E27FC236}">
                <a16:creationId xmlns:a16="http://schemas.microsoft.com/office/drawing/2014/main" id="{D4841545-C293-C5A1-91B9-5ABEACEDD4BF}"/>
              </a:ext>
            </a:extLst>
          </p:cNvPr>
          <p:cNvSpPr/>
          <p:nvPr/>
        </p:nvSpPr>
        <p:spPr>
          <a:xfrm>
            <a:off x="6568420" y="1984058"/>
            <a:ext cx="432456" cy="432456"/>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endParaRPr lang="en-US">
              <a:solidFill>
                <a:srgbClr val="000000"/>
              </a:solidFill>
              <a:latin typeface="Segoe Sans Display Semibold" pitchFamily="2" charset="0"/>
              <a:ea typeface="+mn-lt"/>
              <a:cs typeface="Segoe Sans Display Semibold" pitchFamily="2" charset="0"/>
              <a:sym typeface="+mn-lt"/>
            </a:endParaRPr>
          </a:p>
        </p:txBody>
      </p:sp>
      <p:sp>
        <p:nvSpPr>
          <p:cNvPr id="138" name="Oval 137">
            <a:extLst>
              <a:ext uri="{FF2B5EF4-FFF2-40B4-BE49-F238E27FC236}">
                <a16:creationId xmlns:a16="http://schemas.microsoft.com/office/drawing/2014/main" id="{26992861-8F6F-3D82-4432-010936B5F952}"/>
              </a:ext>
            </a:extLst>
          </p:cNvPr>
          <p:cNvSpPr/>
          <p:nvPr/>
        </p:nvSpPr>
        <p:spPr>
          <a:xfrm>
            <a:off x="6568420" y="3497517"/>
            <a:ext cx="432456" cy="432456"/>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endParaRPr lang="en-US">
              <a:solidFill>
                <a:srgbClr val="000000"/>
              </a:solidFill>
              <a:latin typeface="Segoe Sans Display Semibold" pitchFamily="2" charset="0"/>
              <a:ea typeface="+mn-lt"/>
              <a:cs typeface="Segoe Sans Display Semibold" pitchFamily="2" charset="0"/>
              <a:sym typeface="+mn-lt"/>
            </a:endParaRPr>
          </a:p>
        </p:txBody>
      </p:sp>
      <p:sp>
        <p:nvSpPr>
          <p:cNvPr id="139" name="Oval 138">
            <a:extLst>
              <a:ext uri="{FF2B5EF4-FFF2-40B4-BE49-F238E27FC236}">
                <a16:creationId xmlns:a16="http://schemas.microsoft.com/office/drawing/2014/main" id="{F5E568F5-32C5-05D9-AB1F-5C0329F34B5D}"/>
              </a:ext>
            </a:extLst>
          </p:cNvPr>
          <p:cNvSpPr/>
          <p:nvPr/>
        </p:nvSpPr>
        <p:spPr>
          <a:xfrm>
            <a:off x="6568420" y="5010975"/>
            <a:ext cx="432456" cy="432456"/>
          </a:xfrm>
          <a:prstGeom prst="ellipse">
            <a:avLst/>
          </a:prstGeom>
          <a:solidFill>
            <a:schemeClr val="bg1"/>
          </a:solidFill>
          <a:ln w="19050" cap="flat">
            <a:solidFill>
              <a:schemeClr val="tx1">
                <a:alpha val="25000"/>
              </a:schemeClr>
            </a:solidFill>
            <a:prstDash val="solid"/>
            <a:miter/>
          </a:ln>
          <a:effectLst/>
        </p:spPr>
        <p:txBody>
          <a:bodyPr lIns="0" tIns="0" rIns="0" bIns="0" rtlCol="0" anchor="ctr"/>
          <a:lstStyle/>
          <a:p>
            <a:pPr algn="ctr" defTabSz="2438251"/>
            <a:endParaRPr lang="en-US">
              <a:solidFill>
                <a:srgbClr val="000000"/>
              </a:solidFill>
              <a:latin typeface="Segoe Sans Display Semibold" pitchFamily="2" charset="0"/>
              <a:ea typeface="+mn-lt"/>
              <a:cs typeface="Segoe Sans Display Semibold" pitchFamily="2" charset="0"/>
              <a:sym typeface="+mn-lt"/>
            </a:endParaRPr>
          </a:p>
        </p:txBody>
      </p:sp>
      <p:sp>
        <p:nvSpPr>
          <p:cNvPr id="141" name="Text 104">
            <a:extLst>
              <a:ext uri="{FF2B5EF4-FFF2-40B4-BE49-F238E27FC236}">
                <a16:creationId xmlns:a16="http://schemas.microsoft.com/office/drawing/2014/main" id="{58B5AAA2-292E-45CB-6248-A1FAD3864E87}"/>
              </a:ext>
            </a:extLst>
          </p:cNvPr>
          <p:cNvSpPr/>
          <p:nvPr/>
        </p:nvSpPr>
        <p:spPr>
          <a:xfrm>
            <a:off x="8116238" y="2207946"/>
            <a:ext cx="3357011" cy="646331"/>
          </a:xfrm>
          <a:prstGeom prst="rect">
            <a:avLst/>
          </a:prstGeom>
          <a:noFill/>
          <a:ln/>
        </p:spPr>
        <p:txBody>
          <a:bodyPr wrap="square" lIns="0" tIns="0" rIns="0" bIns="0" rtlCol="0" anchor="ctr">
            <a:spAutoFit/>
          </a:bodyPr>
          <a:lstStyle/>
          <a:p>
            <a:r>
              <a:rPr lang="en-US" sz="1400">
                <a:ea typeface="Segoe UI" pitchFamily="34" charset="-122"/>
                <a:cs typeface="Segoe UI"/>
              </a:rPr>
              <a:t>Discover — the registry auto-populates. Evaluate — review each tool’s type, status, and publisher. Block any unapproved tools. </a:t>
            </a:r>
            <a:endParaRPr lang="en-US" sz="1400">
              <a:cs typeface="Segoe UI"/>
            </a:endParaRPr>
          </a:p>
        </p:txBody>
      </p:sp>
      <p:sp>
        <p:nvSpPr>
          <p:cNvPr id="143" name="Text 108">
            <a:extLst>
              <a:ext uri="{FF2B5EF4-FFF2-40B4-BE49-F238E27FC236}">
                <a16:creationId xmlns:a16="http://schemas.microsoft.com/office/drawing/2014/main" id="{624B5CAA-66E0-8765-0F68-98AB6E08D278}"/>
              </a:ext>
            </a:extLst>
          </p:cNvPr>
          <p:cNvSpPr/>
          <p:nvPr/>
        </p:nvSpPr>
        <p:spPr>
          <a:xfrm>
            <a:off x="8116238" y="3721404"/>
            <a:ext cx="3357011" cy="646331"/>
          </a:xfrm>
          <a:prstGeom prst="rect">
            <a:avLst/>
          </a:prstGeom>
          <a:noFill/>
          <a:ln/>
        </p:spPr>
        <p:txBody>
          <a:bodyPr wrap="square" lIns="0" tIns="0" rIns="0" bIns="0" rtlCol="0" anchor="ctr">
            <a:spAutoFit/>
          </a:bodyPr>
          <a:lstStyle/>
          <a:p>
            <a:pPr marL="0" indent="0">
              <a:buNone/>
            </a:pPr>
            <a:r>
              <a:rPr lang="en-US" sz="1400">
                <a:ea typeface="Segoe UI" pitchFamily="34" charset="-122"/>
                <a:cs typeface="Segoe UI" pitchFamily="34" charset="-120"/>
              </a:rPr>
              <a:t>MCP servers, plugins, and connectors. Here: 44 tools, 36 of them MCP servers, and </a:t>
            </a:r>
            <a:br>
              <a:rPr lang="en-US" sz="1400">
                <a:ea typeface="Segoe UI" pitchFamily="34" charset="-122"/>
                <a:cs typeface="Segoe UI" pitchFamily="34" charset="-120"/>
              </a:rPr>
            </a:br>
            <a:r>
              <a:rPr lang="en-US" sz="1400">
                <a:ea typeface="Segoe UI" pitchFamily="34" charset="-122"/>
                <a:cs typeface="Segoe UI" pitchFamily="34" charset="-120"/>
              </a:rPr>
              <a:t>8 plugins.</a:t>
            </a:r>
            <a:endParaRPr lang="en-US" sz="1400"/>
          </a:p>
        </p:txBody>
      </p:sp>
      <p:sp>
        <p:nvSpPr>
          <p:cNvPr id="145" name="Text 112">
            <a:extLst>
              <a:ext uri="{FF2B5EF4-FFF2-40B4-BE49-F238E27FC236}">
                <a16:creationId xmlns:a16="http://schemas.microsoft.com/office/drawing/2014/main" id="{3BA7D302-AF60-DDBE-E93E-B43878C5D174}"/>
              </a:ext>
            </a:extLst>
          </p:cNvPr>
          <p:cNvSpPr/>
          <p:nvPr/>
        </p:nvSpPr>
        <p:spPr>
          <a:xfrm>
            <a:off x="8116238" y="5234863"/>
            <a:ext cx="3357011" cy="646331"/>
          </a:xfrm>
          <a:prstGeom prst="rect">
            <a:avLst/>
          </a:prstGeom>
          <a:noFill/>
          <a:ln/>
        </p:spPr>
        <p:txBody>
          <a:bodyPr wrap="square" lIns="0" tIns="0" rIns="0" bIns="0" rtlCol="0" anchor="ctr">
            <a:spAutoFit/>
          </a:bodyPr>
          <a:lstStyle/>
          <a:p>
            <a:pPr marL="0" indent="0">
              <a:buNone/>
            </a:pPr>
            <a:r>
              <a:rPr lang="en-US" sz="1400">
                <a:ea typeface="Segoe UI" pitchFamily="34" charset="-122"/>
                <a:cs typeface="Segoe UI" pitchFamily="34" charset="-120"/>
              </a:rPr>
              <a:t>Controlling the tools is how you control what an agent can actually do — a risky tool is a risk to every agent that uses it.</a:t>
            </a:r>
            <a:endParaRPr lang="en-US" sz="1400"/>
          </a:p>
        </p:txBody>
      </p:sp>
      <p:sp>
        <p:nvSpPr>
          <p:cNvPr id="147" name="Graphic 8" descr="Icon of a magnifying glass">
            <a:extLst>
              <a:ext uri="{FF2B5EF4-FFF2-40B4-BE49-F238E27FC236}">
                <a16:creationId xmlns:a16="http://schemas.microsoft.com/office/drawing/2014/main" id="{91060840-486F-7739-2256-2B8843ABBAB1}"/>
              </a:ext>
            </a:extLst>
          </p:cNvPr>
          <p:cNvSpPr>
            <a:spLocks/>
          </p:cNvSpPr>
          <p:nvPr/>
        </p:nvSpPr>
        <p:spPr>
          <a:xfrm>
            <a:off x="6682648" y="2098286"/>
            <a:ext cx="204000" cy="204000"/>
          </a:xfrm>
          <a:custGeom>
            <a:avLst/>
            <a:gdLst>
              <a:gd name="connsiteX0" fmla="*/ 71438 w 176200"/>
              <a:gd name="connsiteY0" fmla="*/ 0 h 176202"/>
              <a:gd name="connsiteX1" fmla="*/ 142878 w 176200"/>
              <a:gd name="connsiteY1" fmla="*/ 71435 h 176202"/>
              <a:gd name="connsiteX2" fmla="*/ 128245 w 176200"/>
              <a:gd name="connsiteY2" fmla="*/ 114757 h 176202"/>
              <a:gd name="connsiteX3" fmla="*/ 173422 w 176200"/>
              <a:gd name="connsiteY3" fmla="*/ 159953 h 176202"/>
              <a:gd name="connsiteX4" fmla="*/ 173399 w 176200"/>
              <a:gd name="connsiteY4" fmla="*/ 173424 h 176202"/>
              <a:gd name="connsiteX5" fmla="*/ 160849 w 176200"/>
              <a:gd name="connsiteY5" fmla="*/ 174212 h 176202"/>
              <a:gd name="connsiteX6" fmla="*/ 159953 w 176200"/>
              <a:gd name="connsiteY6" fmla="*/ 173422 h 176202"/>
              <a:gd name="connsiteX7" fmla="*/ 114757 w 176200"/>
              <a:gd name="connsiteY7" fmla="*/ 128245 h 176202"/>
              <a:gd name="connsiteX8" fmla="*/ 14634 w 176200"/>
              <a:gd name="connsiteY8" fmla="*/ 114753 h 176202"/>
              <a:gd name="connsiteX9" fmla="*/ 28125 w 176200"/>
              <a:gd name="connsiteY9" fmla="*/ 14630 h 176202"/>
              <a:gd name="connsiteX10" fmla="*/ 71438 w 176200"/>
              <a:gd name="connsiteY10" fmla="*/ 0 h 176202"/>
              <a:gd name="connsiteX11" fmla="*/ 71438 w 176200"/>
              <a:gd name="connsiteY11" fmla="*/ 19050 h 176202"/>
              <a:gd name="connsiteX12" fmla="*/ 19050 w 176200"/>
              <a:gd name="connsiteY12" fmla="*/ 71438 h 176202"/>
              <a:gd name="connsiteX13" fmla="*/ 71438 w 176200"/>
              <a:gd name="connsiteY13" fmla="*/ 123825 h 176202"/>
              <a:gd name="connsiteX14" fmla="*/ 123825 w 176200"/>
              <a:gd name="connsiteY14" fmla="*/ 71438 h 176202"/>
              <a:gd name="connsiteX15" fmla="*/ 71438 w 176200"/>
              <a:gd name="connsiteY15" fmla="*/ 19050 h 17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6200" h="176202">
                <a:moveTo>
                  <a:pt x="71438" y="0"/>
                </a:moveTo>
                <a:cubicBezTo>
                  <a:pt x="110891" y="-2"/>
                  <a:pt x="142876" y="31981"/>
                  <a:pt x="142878" y="71435"/>
                </a:cubicBezTo>
                <a:cubicBezTo>
                  <a:pt x="142879" y="87089"/>
                  <a:pt x="137737" y="102310"/>
                  <a:pt x="128245" y="114757"/>
                </a:cubicBezTo>
                <a:lnTo>
                  <a:pt x="173422" y="159953"/>
                </a:lnTo>
                <a:cubicBezTo>
                  <a:pt x="177135" y="163680"/>
                  <a:pt x="177125" y="169711"/>
                  <a:pt x="173399" y="173424"/>
                </a:cubicBezTo>
                <a:cubicBezTo>
                  <a:pt x="170008" y="176803"/>
                  <a:pt x="164636" y="177140"/>
                  <a:pt x="160849" y="174212"/>
                </a:cubicBezTo>
                <a:lnTo>
                  <a:pt x="159953" y="173422"/>
                </a:lnTo>
                <a:lnTo>
                  <a:pt x="114757" y="128245"/>
                </a:lnTo>
                <a:cubicBezTo>
                  <a:pt x="83384" y="152168"/>
                  <a:pt x="38557" y="146127"/>
                  <a:pt x="14634" y="114753"/>
                </a:cubicBezTo>
                <a:cubicBezTo>
                  <a:pt x="-9289" y="83380"/>
                  <a:pt x="-3248" y="38553"/>
                  <a:pt x="28125" y="14630"/>
                </a:cubicBezTo>
                <a:cubicBezTo>
                  <a:pt x="40570" y="5141"/>
                  <a:pt x="55787" y="1"/>
                  <a:pt x="71438" y="0"/>
                </a:cubicBezTo>
                <a:close/>
                <a:moveTo>
                  <a:pt x="71438" y="19050"/>
                </a:moveTo>
                <a:cubicBezTo>
                  <a:pt x="42505" y="19050"/>
                  <a:pt x="19050" y="42505"/>
                  <a:pt x="19050" y="71438"/>
                </a:cubicBezTo>
                <a:cubicBezTo>
                  <a:pt x="19050" y="100371"/>
                  <a:pt x="42505" y="123825"/>
                  <a:pt x="71438" y="123825"/>
                </a:cubicBezTo>
                <a:cubicBezTo>
                  <a:pt x="100371" y="123825"/>
                  <a:pt x="123825" y="100371"/>
                  <a:pt x="123825" y="71438"/>
                </a:cubicBezTo>
                <a:cubicBezTo>
                  <a:pt x="123825" y="42505"/>
                  <a:pt x="100371" y="19050"/>
                  <a:pt x="71438" y="19050"/>
                </a:cubicBezTo>
                <a:close/>
              </a:path>
            </a:pathLst>
          </a:custGeom>
          <a:solidFill>
            <a:schemeClr val="tx1"/>
          </a:solidFill>
          <a:ln w="15081" cap="flat">
            <a:noFill/>
            <a:prstDash val="solid"/>
            <a:miter/>
          </a:ln>
        </p:spPr>
        <p:txBody>
          <a:bodyPr rtlCol="0" anchor="ctr"/>
          <a:lstStyle/>
          <a:p>
            <a:endParaRPr lang="en-US" noProof="0"/>
          </a:p>
        </p:txBody>
      </p:sp>
      <p:sp>
        <p:nvSpPr>
          <p:cNvPr id="149" name="Graphic 33" descr="Icon of a book with a question mark">
            <a:extLst>
              <a:ext uri="{FF2B5EF4-FFF2-40B4-BE49-F238E27FC236}">
                <a16:creationId xmlns:a16="http://schemas.microsoft.com/office/drawing/2014/main" id="{3C3BC7AD-5984-12FE-A690-852BC028AB2F}"/>
              </a:ext>
            </a:extLst>
          </p:cNvPr>
          <p:cNvSpPr>
            <a:spLocks/>
          </p:cNvSpPr>
          <p:nvPr/>
        </p:nvSpPr>
        <p:spPr>
          <a:xfrm>
            <a:off x="6698936" y="3609851"/>
            <a:ext cx="171424" cy="207787"/>
          </a:xfrm>
          <a:custGeom>
            <a:avLst/>
            <a:gdLst>
              <a:gd name="connsiteX0" fmla="*/ 0 w 157162"/>
              <a:gd name="connsiteY0" fmla="*/ 23813 h 190500"/>
              <a:gd name="connsiteX1" fmla="*/ 0 w 157162"/>
              <a:gd name="connsiteY1" fmla="*/ 166688 h 190500"/>
              <a:gd name="connsiteX2" fmla="*/ 23813 w 157162"/>
              <a:gd name="connsiteY2" fmla="*/ 190500 h 190500"/>
              <a:gd name="connsiteX3" fmla="*/ 150019 w 157162"/>
              <a:gd name="connsiteY3" fmla="*/ 190500 h 190500"/>
              <a:gd name="connsiteX4" fmla="*/ 157163 w 157162"/>
              <a:gd name="connsiteY4" fmla="*/ 183356 h 190500"/>
              <a:gd name="connsiteX5" fmla="*/ 150019 w 157162"/>
              <a:gd name="connsiteY5" fmla="*/ 176213 h 190500"/>
              <a:gd name="connsiteX6" fmla="*/ 23813 w 157162"/>
              <a:gd name="connsiteY6" fmla="*/ 176213 h 190500"/>
              <a:gd name="connsiteX7" fmla="*/ 14288 w 157162"/>
              <a:gd name="connsiteY7" fmla="*/ 166688 h 190500"/>
              <a:gd name="connsiteX8" fmla="*/ 150019 w 157162"/>
              <a:gd name="connsiteY8" fmla="*/ 166688 h 190500"/>
              <a:gd name="connsiteX9" fmla="*/ 157163 w 157162"/>
              <a:gd name="connsiteY9" fmla="*/ 159544 h 190500"/>
              <a:gd name="connsiteX10" fmla="*/ 157163 w 157162"/>
              <a:gd name="connsiteY10" fmla="*/ 23813 h 190500"/>
              <a:gd name="connsiteX11" fmla="*/ 133350 w 157162"/>
              <a:gd name="connsiteY11" fmla="*/ 0 h 190500"/>
              <a:gd name="connsiteX12" fmla="*/ 23813 w 157162"/>
              <a:gd name="connsiteY12" fmla="*/ 0 h 190500"/>
              <a:gd name="connsiteX13" fmla="*/ 0 w 157162"/>
              <a:gd name="connsiteY13" fmla="*/ 23813 h 190500"/>
              <a:gd name="connsiteX14" fmla="*/ 66675 w 157162"/>
              <a:gd name="connsiteY14" fmla="*/ 57321 h 190500"/>
              <a:gd name="connsiteX15" fmla="*/ 59531 w 157162"/>
              <a:gd name="connsiteY15" fmla="*/ 64294 h 190500"/>
              <a:gd name="connsiteX16" fmla="*/ 52388 w 157162"/>
              <a:gd name="connsiteY16" fmla="*/ 57140 h 190500"/>
              <a:gd name="connsiteX17" fmla="*/ 52388 w 157162"/>
              <a:gd name="connsiteY17" fmla="*/ 57055 h 190500"/>
              <a:gd name="connsiteX18" fmla="*/ 52464 w 157162"/>
              <a:gd name="connsiteY18" fmla="*/ 55778 h 190500"/>
              <a:gd name="connsiteX19" fmla="*/ 56464 w 157162"/>
              <a:gd name="connsiteY19" fmla="*/ 45615 h 190500"/>
              <a:gd name="connsiteX20" fmla="*/ 81086 w 157162"/>
              <a:gd name="connsiteY20" fmla="*/ 35719 h 190500"/>
              <a:gd name="connsiteX21" fmla="*/ 103194 w 157162"/>
              <a:gd name="connsiteY21" fmla="*/ 45911 h 190500"/>
              <a:gd name="connsiteX22" fmla="*/ 106642 w 157162"/>
              <a:gd name="connsiteY22" fmla="*/ 69332 h 190500"/>
              <a:gd name="connsiteX23" fmla="*/ 90907 w 157162"/>
              <a:gd name="connsiteY23" fmla="*/ 83344 h 190500"/>
              <a:gd name="connsiteX24" fmla="*/ 90430 w 157162"/>
              <a:gd name="connsiteY24" fmla="*/ 83563 h 190500"/>
              <a:gd name="connsiteX25" fmla="*/ 85735 w 157162"/>
              <a:gd name="connsiteY25" fmla="*/ 85954 h 190500"/>
              <a:gd name="connsiteX26" fmla="*/ 85725 w 157162"/>
              <a:gd name="connsiteY26" fmla="*/ 85963 h 190500"/>
              <a:gd name="connsiteX27" fmla="*/ 85725 w 157162"/>
              <a:gd name="connsiteY27" fmla="*/ 92859 h 190500"/>
              <a:gd name="connsiteX28" fmla="*/ 78586 w 157162"/>
              <a:gd name="connsiteY28" fmla="*/ 100008 h 190500"/>
              <a:gd name="connsiteX29" fmla="*/ 71438 w 157162"/>
              <a:gd name="connsiteY29" fmla="*/ 92869 h 190500"/>
              <a:gd name="connsiteX30" fmla="*/ 71438 w 157162"/>
              <a:gd name="connsiteY30" fmla="*/ 85725 h 190500"/>
              <a:gd name="connsiteX31" fmla="*/ 76800 w 157162"/>
              <a:gd name="connsiteY31" fmla="*/ 74800 h 190500"/>
              <a:gd name="connsiteX32" fmla="*/ 84287 w 157162"/>
              <a:gd name="connsiteY32" fmla="*/ 70647 h 190500"/>
              <a:gd name="connsiteX33" fmla="*/ 84649 w 157162"/>
              <a:gd name="connsiteY33" fmla="*/ 70485 h 190500"/>
              <a:gd name="connsiteX34" fmla="*/ 93383 w 157162"/>
              <a:gd name="connsiteY34" fmla="*/ 64018 h 190500"/>
              <a:gd name="connsiteX35" fmla="*/ 92069 w 157162"/>
              <a:gd name="connsiteY35" fmla="*/ 54874 h 190500"/>
              <a:gd name="connsiteX36" fmla="*/ 80839 w 157162"/>
              <a:gd name="connsiteY36" fmla="*/ 50006 h 190500"/>
              <a:gd name="connsiteX37" fmla="*/ 67951 w 157162"/>
              <a:gd name="connsiteY37" fmla="*/ 54121 h 190500"/>
              <a:gd name="connsiteX38" fmla="*/ 66675 w 157162"/>
              <a:gd name="connsiteY38" fmla="*/ 57264 h 190500"/>
              <a:gd name="connsiteX39" fmla="*/ 66675 w 157162"/>
              <a:gd name="connsiteY39" fmla="*/ 57321 h 190500"/>
              <a:gd name="connsiteX40" fmla="*/ 88106 w 157162"/>
              <a:gd name="connsiteY40" fmla="*/ 119063 h 190500"/>
              <a:gd name="connsiteX41" fmla="*/ 78581 w 157162"/>
              <a:gd name="connsiteY41" fmla="*/ 128588 h 190500"/>
              <a:gd name="connsiteX42" fmla="*/ 69056 w 157162"/>
              <a:gd name="connsiteY42" fmla="*/ 119063 h 190500"/>
              <a:gd name="connsiteX43" fmla="*/ 78581 w 157162"/>
              <a:gd name="connsiteY43" fmla="*/ 109538 h 190500"/>
              <a:gd name="connsiteX44" fmla="*/ 88106 w 157162"/>
              <a:gd name="connsiteY44" fmla="*/ 119063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57162" h="190500">
                <a:moveTo>
                  <a:pt x="0" y="23813"/>
                </a:moveTo>
                <a:lnTo>
                  <a:pt x="0" y="166688"/>
                </a:lnTo>
                <a:cubicBezTo>
                  <a:pt x="0" y="179839"/>
                  <a:pt x="10661" y="190500"/>
                  <a:pt x="23813" y="190500"/>
                </a:cubicBezTo>
                <a:lnTo>
                  <a:pt x="150019" y="190500"/>
                </a:lnTo>
                <a:cubicBezTo>
                  <a:pt x="153964" y="190500"/>
                  <a:pt x="157163" y="187302"/>
                  <a:pt x="157163" y="183356"/>
                </a:cubicBezTo>
                <a:cubicBezTo>
                  <a:pt x="157163" y="179411"/>
                  <a:pt x="153964" y="176213"/>
                  <a:pt x="150019" y="176213"/>
                </a:cubicBezTo>
                <a:lnTo>
                  <a:pt x="23813" y="176213"/>
                </a:lnTo>
                <a:cubicBezTo>
                  <a:pt x="18552" y="176213"/>
                  <a:pt x="14288" y="171948"/>
                  <a:pt x="14288" y="166688"/>
                </a:cubicBezTo>
                <a:lnTo>
                  <a:pt x="150019" y="166688"/>
                </a:lnTo>
                <a:cubicBezTo>
                  <a:pt x="153964" y="166688"/>
                  <a:pt x="157163" y="163489"/>
                  <a:pt x="157163" y="159544"/>
                </a:cubicBezTo>
                <a:lnTo>
                  <a:pt x="157163" y="23813"/>
                </a:lnTo>
                <a:cubicBezTo>
                  <a:pt x="157163" y="10661"/>
                  <a:pt x="146501" y="0"/>
                  <a:pt x="133350" y="0"/>
                </a:cubicBezTo>
                <a:lnTo>
                  <a:pt x="23813" y="0"/>
                </a:lnTo>
                <a:cubicBezTo>
                  <a:pt x="10661" y="0"/>
                  <a:pt x="0" y="10661"/>
                  <a:pt x="0" y="23813"/>
                </a:cubicBezTo>
                <a:close/>
                <a:moveTo>
                  <a:pt x="66675" y="57321"/>
                </a:moveTo>
                <a:cubicBezTo>
                  <a:pt x="66582" y="61200"/>
                  <a:pt x="63411" y="64295"/>
                  <a:pt x="59531" y="64294"/>
                </a:cubicBezTo>
                <a:cubicBezTo>
                  <a:pt x="52388" y="64294"/>
                  <a:pt x="52388" y="57140"/>
                  <a:pt x="52388" y="57140"/>
                </a:cubicBezTo>
                <a:lnTo>
                  <a:pt x="52388" y="57055"/>
                </a:lnTo>
                <a:cubicBezTo>
                  <a:pt x="52393" y="56628"/>
                  <a:pt x="52418" y="56202"/>
                  <a:pt x="52464" y="55778"/>
                </a:cubicBezTo>
                <a:cubicBezTo>
                  <a:pt x="52885" y="52099"/>
                  <a:pt x="54264" y="48595"/>
                  <a:pt x="56464" y="45615"/>
                </a:cubicBezTo>
                <a:cubicBezTo>
                  <a:pt x="60789" y="39776"/>
                  <a:pt x="68561" y="35500"/>
                  <a:pt x="81086" y="35719"/>
                </a:cubicBezTo>
                <a:cubicBezTo>
                  <a:pt x="90135" y="35881"/>
                  <a:pt x="98165" y="39672"/>
                  <a:pt x="103194" y="45911"/>
                </a:cubicBezTo>
                <a:cubicBezTo>
                  <a:pt x="108309" y="52264"/>
                  <a:pt x="110033" y="60865"/>
                  <a:pt x="106642" y="69332"/>
                </a:cubicBezTo>
                <a:cubicBezTo>
                  <a:pt x="103194" y="77953"/>
                  <a:pt x="95393" y="81382"/>
                  <a:pt x="90907" y="83344"/>
                </a:cubicBezTo>
                <a:lnTo>
                  <a:pt x="90430" y="83563"/>
                </a:lnTo>
                <a:cubicBezTo>
                  <a:pt x="87763" y="84734"/>
                  <a:pt x="86497" y="85344"/>
                  <a:pt x="85735" y="85954"/>
                </a:cubicBezTo>
                <a:lnTo>
                  <a:pt x="85725" y="85963"/>
                </a:lnTo>
                <a:lnTo>
                  <a:pt x="85725" y="92859"/>
                </a:lnTo>
                <a:cubicBezTo>
                  <a:pt x="85728" y="96804"/>
                  <a:pt x="82531" y="100005"/>
                  <a:pt x="78586" y="100008"/>
                </a:cubicBezTo>
                <a:cubicBezTo>
                  <a:pt x="74641" y="100011"/>
                  <a:pt x="71440" y="96814"/>
                  <a:pt x="71438" y="92869"/>
                </a:cubicBezTo>
                <a:lnTo>
                  <a:pt x="71438" y="85725"/>
                </a:lnTo>
                <a:cubicBezTo>
                  <a:pt x="71438" y="80743"/>
                  <a:pt x="73838" y="77181"/>
                  <a:pt x="76800" y="74800"/>
                </a:cubicBezTo>
                <a:cubicBezTo>
                  <a:pt x="79181" y="72895"/>
                  <a:pt x="82182" y="71580"/>
                  <a:pt x="84287" y="70647"/>
                </a:cubicBezTo>
                <a:lnTo>
                  <a:pt x="84649" y="70485"/>
                </a:lnTo>
                <a:cubicBezTo>
                  <a:pt x="89811" y="68209"/>
                  <a:pt x="92269" y="66799"/>
                  <a:pt x="93383" y="64018"/>
                </a:cubicBezTo>
                <a:cubicBezTo>
                  <a:pt x="94718" y="60967"/>
                  <a:pt x="94208" y="57424"/>
                  <a:pt x="92069" y="54874"/>
                </a:cubicBezTo>
                <a:cubicBezTo>
                  <a:pt x="89954" y="52254"/>
                  <a:pt x="86077" y="50092"/>
                  <a:pt x="80839" y="50006"/>
                </a:cubicBezTo>
                <a:cubicBezTo>
                  <a:pt x="71933" y="49854"/>
                  <a:pt x="68980" y="52721"/>
                  <a:pt x="67951" y="54121"/>
                </a:cubicBezTo>
                <a:cubicBezTo>
                  <a:pt x="67270" y="55046"/>
                  <a:pt x="66831" y="56126"/>
                  <a:pt x="66675" y="57264"/>
                </a:cubicBezTo>
                <a:lnTo>
                  <a:pt x="66675" y="57321"/>
                </a:lnTo>
                <a:close/>
                <a:moveTo>
                  <a:pt x="88106" y="119063"/>
                </a:moveTo>
                <a:cubicBezTo>
                  <a:pt x="88106" y="124323"/>
                  <a:pt x="83842" y="128588"/>
                  <a:pt x="78581" y="128588"/>
                </a:cubicBezTo>
                <a:cubicBezTo>
                  <a:pt x="73321" y="128588"/>
                  <a:pt x="69056" y="124323"/>
                  <a:pt x="69056" y="119063"/>
                </a:cubicBezTo>
                <a:cubicBezTo>
                  <a:pt x="69056" y="113802"/>
                  <a:pt x="73321" y="109538"/>
                  <a:pt x="78581" y="109538"/>
                </a:cubicBezTo>
                <a:cubicBezTo>
                  <a:pt x="83842" y="109538"/>
                  <a:pt x="88106" y="113802"/>
                  <a:pt x="88106" y="119063"/>
                </a:cubicBezTo>
                <a:close/>
              </a:path>
            </a:pathLst>
          </a:custGeom>
          <a:solidFill>
            <a:schemeClr val="tx1"/>
          </a:solidFill>
          <a:ln w="15081" cap="flat">
            <a:noFill/>
            <a:prstDash val="solid"/>
            <a:miter/>
          </a:ln>
        </p:spPr>
        <p:txBody>
          <a:bodyPr rtlCol="0" anchor="ctr"/>
          <a:lstStyle/>
          <a:p>
            <a:endParaRPr lang="en-US" noProof="0"/>
          </a:p>
        </p:txBody>
      </p:sp>
      <p:sp>
        <p:nvSpPr>
          <p:cNvPr id="151" name="Graphic 165" descr="Icon of an arrow hitting the bullseye">
            <a:extLst>
              <a:ext uri="{FF2B5EF4-FFF2-40B4-BE49-F238E27FC236}">
                <a16:creationId xmlns:a16="http://schemas.microsoft.com/office/drawing/2014/main" id="{529481D8-B554-7DF8-E189-2A1E6724A1A4}"/>
              </a:ext>
            </a:extLst>
          </p:cNvPr>
          <p:cNvSpPr/>
          <p:nvPr/>
        </p:nvSpPr>
        <p:spPr>
          <a:xfrm>
            <a:off x="6672962" y="5115516"/>
            <a:ext cx="223373" cy="223373"/>
          </a:xfrm>
          <a:custGeom>
            <a:avLst/>
            <a:gdLst>
              <a:gd name="connsiteX0" fmla="*/ 188405 w 190500"/>
              <a:gd name="connsiteY0" fmla="*/ 45530 h 190500"/>
              <a:gd name="connsiteX1" fmla="*/ 188398 w 190500"/>
              <a:gd name="connsiteY1" fmla="*/ 35427 h 190500"/>
              <a:gd name="connsiteX2" fmla="*/ 183356 w 190500"/>
              <a:gd name="connsiteY2" fmla="*/ 33338 h 190500"/>
              <a:gd name="connsiteX3" fmla="*/ 157163 w 190500"/>
              <a:gd name="connsiteY3" fmla="*/ 33338 h 190500"/>
              <a:gd name="connsiteX4" fmla="*/ 157163 w 190500"/>
              <a:gd name="connsiteY4" fmla="*/ 7144 h 190500"/>
              <a:gd name="connsiteX5" fmla="*/ 150012 w 190500"/>
              <a:gd name="connsiteY5" fmla="*/ 6 h 190500"/>
              <a:gd name="connsiteX6" fmla="*/ 144971 w 190500"/>
              <a:gd name="connsiteY6" fmla="*/ 2096 h 190500"/>
              <a:gd name="connsiteX7" fmla="*/ 121158 w 190500"/>
              <a:gd name="connsiteY7" fmla="*/ 25908 h 190500"/>
              <a:gd name="connsiteX8" fmla="*/ 119063 w 190500"/>
              <a:gd name="connsiteY8" fmla="*/ 30956 h 190500"/>
              <a:gd name="connsiteX9" fmla="*/ 119063 w 190500"/>
              <a:gd name="connsiteY9" fmla="*/ 57969 h 190500"/>
              <a:gd name="connsiteX10" fmla="*/ 100184 w 190500"/>
              <a:gd name="connsiteY10" fmla="*/ 76848 h 190500"/>
              <a:gd name="connsiteX11" fmla="*/ 76852 w 190500"/>
              <a:gd name="connsiteY11" fmla="*/ 90316 h 190500"/>
              <a:gd name="connsiteX12" fmla="*/ 90320 w 190500"/>
              <a:gd name="connsiteY12" fmla="*/ 113649 h 190500"/>
              <a:gd name="connsiteX13" fmla="*/ 113652 w 190500"/>
              <a:gd name="connsiteY13" fmla="*/ 100180 h 190500"/>
              <a:gd name="connsiteX14" fmla="*/ 113652 w 190500"/>
              <a:gd name="connsiteY14" fmla="*/ 90316 h 190500"/>
              <a:gd name="connsiteX15" fmla="*/ 132531 w 190500"/>
              <a:gd name="connsiteY15" fmla="*/ 71438 h 190500"/>
              <a:gd name="connsiteX16" fmla="*/ 159544 w 190500"/>
              <a:gd name="connsiteY16" fmla="*/ 71438 h 190500"/>
              <a:gd name="connsiteX17" fmla="*/ 164592 w 190500"/>
              <a:gd name="connsiteY17" fmla="*/ 69342 h 190500"/>
              <a:gd name="connsiteX18" fmla="*/ 188405 w 190500"/>
              <a:gd name="connsiteY18" fmla="*/ 45530 h 190500"/>
              <a:gd name="connsiteX19" fmla="*/ 95250 w 190500"/>
              <a:gd name="connsiteY19" fmla="*/ 0 h 190500"/>
              <a:gd name="connsiteX20" fmla="*/ 127864 w 190500"/>
              <a:gd name="connsiteY20" fmla="*/ 5725 h 190500"/>
              <a:gd name="connsiteX21" fmla="*/ 114414 w 190500"/>
              <a:gd name="connsiteY21" fmla="*/ 19174 h 190500"/>
              <a:gd name="connsiteX22" fmla="*/ 112786 w 190500"/>
              <a:gd name="connsiteY22" fmla="*/ 21079 h 190500"/>
              <a:gd name="connsiteX23" fmla="*/ 21111 w 190500"/>
              <a:gd name="connsiteY23" fmla="*/ 77724 h 190500"/>
              <a:gd name="connsiteX24" fmla="*/ 77756 w 190500"/>
              <a:gd name="connsiteY24" fmla="*/ 169398 h 190500"/>
              <a:gd name="connsiteX25" fmla="*/ 169431 w 190500"/>
              <a:gd name="connsiteY25" fmla="*/ 112753 h 190500"/>
              <a:gd name="connsiteX26" fmla="*/ 169431 w 190500"/>
              <a:gd name="connsiteY26" fmla="*/ 77724 h 190500"/>
              <a:gd name="connsiteX27" fmla="*/ 171336 w 190500"/>
              <a:gd name="connsiteY27" fmla="*/ 76076 h 190500"/>
              <a:gd name="connsiteX28" fmla="*/ 184766 w 190500"/>
              <a:gd name="connsiteY28" fmla="*/ 62646 h 190500"/>
              <a:gd name="connsiteX29" fmla="*/ 190500 w 190500"/>
              <a:gd name="connsiteY29" fmla="*/ 95250 h 190500"/>
              <a:gd name="connsiteX30" fmla="*/ 95250 w 190500"/>
              <a:gd name="connsiteY30" fmla="*/ 190500 h 190500"/>
              <a:gd name="connsiteX31" fmla="*/ 0 w 190500"/>
              <a:gd name="connsiteY31" fmla="*/ 95250 h 190500"/>
              <a:gd name="connsiteX32" fmla="*/ 95250 w 190500"/>
              <a:gd name="connsiteY32" fmla="*/ 0 h 190500"/>
              <a:gd name="connsiteX33" fmla="*/ 95250 w 190500"/>
              <a:gd name="connsiteY33" fmla="*/ 38100 h 190500"/>
              <a:gd name="connsiteX34" fmla="*/ 109538 w 190500"/>
              <a:gd name="connsiteY34" fmla="*/ 39900 h 190500"/>
              <a:gd name="connsiteX35" fmla="*/ 109538 w 190500"/>
              <a:gd name="connsiteY35" fmla="*/ 54016 h 190500"/>
              <a:gd name="connsiteX36" fmla="*/ 105594 w 190500"/>
              <a:gd name="connsiteY36" fmla="*/ 57969 h 190500"/>
              <a:gd name="connsiteX37" fmla="*/ 105127 w 190500"/>
              <a:gd name="connsiteY37" fmla="*/ 58445 h 190500"/>
              <a:gd name="connsiteX38" fmla="*/ 58438 w 190500"/>
              <a:gd name="connsiteY38" fmla="*/ 85476 h 190500"/>
              <a:gd name="connsiteX39" fmla="*/ 57150 w 190500"/>
              <a:gd name="connsiteY39" fmla="*/ 95250 h 190500"/>
              <a:gd name="connsiteX40" fmla="*/ 95277 w 190500"/>
              <a:gd name="connsiteY40" fmla="*/ 133323 h 190500"/>
              <a:gd name="connsiteX41" fmla="*/ 133350 w 190500"/>
              <a:gd name="connsiteY41" fmla="*/ 95196 h 190500"/>
              <a:gd name="connsiteX42" fmla="*/ 132055 w 190500"/>
              <a:gd name="connsiteY42" fmla="*/ 85373 h 190500"/>
              <a:gd name="connsiteX43" fmla="*/ 132531 w 190500"/>
              <a:gd name="connsiteY43" fmla="*/ 84906 h 190500"/>
              <a:gd name="connsiteX44" fmla="*/ 136474 w 190500"/>
              <a:gd name="connsiteY44" fmla="*/ 80963 h 190500"/>
              <a:gd name="connsiteX45" fmla="*/ 150600 w 190500"/>
              <a:gd name="connsiteY45" fmla="*/ 80963 h 190500"/>
              <a:gd name="connsiteX46" fmla="*/ 109552 w 190500"/>
              <a:gd name="connsiteY46" fmla="*/ 150586 h 190500"/>
              <a:gd name="connsiteX47" fmla="*/ 39929 w 190500"/>
              <a:gd name="connsiteY47" fmla="*/ 109538 h 190500"/>
              <a:gd name="connsiteX48" fmla="*/ 80977 w 190500"/>
              <a:gd name="connsiteY48" fmla="*/ 39915 h 190500"/>
              <a:gd name="connsiteX49" fmla="*/ 95250 w 190500"/>
              <a:gd name="connsiteY49" fmla="*/ 3810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90500" h="190500">
                <a:moveTo>
                  <a:pt x="188405" y="45530"/>
                </a:moveTo>
                <a:cubicBezTo>
                  <a:pt x="191192" y="42738"/>
                  <a:pt x="191190" y="38215"/>
                  <a:pt x="188398" y="35427"/>
                </a:cubicBezTo>
                <a:cubicBezTo>
                  <a:pt x="187061" y="34091"/>
                  <a:pt x="185247" y="33339"/>
                  <a:pt x="183356" y="33338"/>
                </a:cubicBezTo>
                <a:lnTo>
                  <a:pt x="157163" y="33338"/>
                </a:lnTo>
                <a:lnTo>
                  <a:pt x="157163" y="7144"/>
                </a:lnTo>
                <a:cubicBezTo>
                  <a:pt x="157159" y="3198"/>
                  <a:pt x="153958" y="3"/>
                  <a:pt x="150012" y="6"/>
                </a:cubicBezTo>
                <a:cubicBezTo>
                  <a:pt x="148121" y="8"/>
                  <a:pt x="146309" y="759"/>
                  <a:pt x="144971" y="2096"/>
                </a:cubicBezTo>
                <a:lnTo>
                  <a:pt x="121158" y="25908"/>
                </a:lnTo>
                <a:cubicBezTo>
                  <a:pt x="119818" y="27247"/>
                  <a:pt x="119064" y="29062"/>
                  <a:pt x="119063" y="30956"/>
                </a:cubicBezTo>
                <a:lnTo>
                  <a:pt x="119063" y="57969"/>
                </a:lnTo>
                <a:lnTo>
                  <a:pt x="100184" y="76848"/>
                </a:lnTo>
                <a:cubicBezTo>
                  <a:pt x="90022" y="74124"/>
                  <a:pt x="79576" y="80154"/>
                  <a:pt x="76852" y="90316"/>
                </a:cubicBezTo>
                <a:cubicBezTo>
                  <a:pt x="74127" y="100478"/>
                  <a:pt x="80158" y="110924"/>
                  <a:pt x="90320" y="113649"/>
                </a:cubicBezTo>
                <a:cubicBezTo>
                  <a:pt x="100482" y="116373"/>
                  <a:pt x="110928" y="110342"/>
                  <a:pt x="113652" y="100180"/>
                </a:cubicBezTo>
                <a:cubicBezTo>
                  <a:pt x="114518" y="96949"/>
                  <a:pt x="114518" y="93547"/>
                  <a:pt x="113652" y="90316"/>
                </a:cubicBezTo>
                <a:lnTo>
                  <a:pt x="132531" y="71438"/>
                </a:lnTo>
                <a:lnTo>
                  <a:pt x="159544" y="71438"/>
                </a:lnTo>
                <a:cubicBezTo>
                  <a:pt x="161437" y="71436"/>
                  <a:pt x="163254" y="70682"/>
                  <a:pt x="164592" y="69342"/>
                </a:cubicBezTo>
                <a:lnTo>
                  <a:pt x="188405" y="45530"/>
                </a:lnTo>
                <a:close/>
                <a:moveTo>
                  <a:pt x="95250" y="0"/>
                </a:moveTo>
                <a:cubicBezTo>
                  <a:pt x="106372" y="-14"/>
                  <a:pt x="117411" y="1923"/>
                  <a:pt x="127864" y="5725"/>
                </a:cubicBezTo>
                <a:lnTo>
                  <a:pt x="114414" y="19174"/>
                </a:lnTo>
                <a:cubicBezTo>
                  <a:pt x="113824" y="19764"/>
                  <a:pt x="113271" y="20412"/>
                  <a:pt x="112786" y="21079"/>
                </a:cubicBezTo>
                <a:cubicBezTo>
                  <a:pt x="71828" y="11406"/>
                  <a:pt x="30784" y="36767"/>
                  <a:pt x="21111" y="77724"/>
                </a:cubicBezTo>
                <a:cubicBezTo>
                  <a:pt x="11438" y="118682"/>
                  <a:pt x="36799" y="159726"/>
                  <a:pt x="77756" y="169398"/>
                </a:cubicBezTo>
                <a:cubicBezTo>
                  <a:pt x="118714" y="179072"/>
                  <a:pt x="159758" y="153711"/>
                  <a:pt x="169431" y="112753"/>
                </a:cubicBezTo>
                <a:cubicBezTo>
                  <a:pt x="172151" y="101236"/>
                  <a:pt x="172151" y="89242"/>
                  <a:pt x="169431" y="77724"/>
                </a:cubicBezTo>
                <a:cubicBezTo>
                  <a:pt x="170097" y="77229"/>
                  <a:pt x="170736" y="76676"/>
                  <a:pt x="171336" y="76076"/>
                </a:cubicBezTo>
                <a:lnTo>
                  <a:pt x="184766" y="62646"/>
                </a:lnTo>
                <a:cubicBezTo>
                  <a:pt x="188569" y="73095"/>
                  <a:pt x="190510" y="84131"/>
                  <a:pt x="190500" y="95250"/>
                </a:cubicBezTo>
                <a:cubicBezTo>
                  <a:pt x="190500" y="147857"/>
                  <a:pt x="147857" y="190500"/>
                  <a:pt x="95250" y="190500"/>
                </a:cubicBezTo>
                <a:cubicBezTo>
                  <a:pt x="42643" y="190500"/>
                  <a:pt x="0" y="147857"/>
                  <a:pt x="0" y="95250"/>
                </a:cubicBezTo>
                <a:cubicBezTo>
                  <a:pt x="0" y="42644"/>
                  <a:pt x="42643" y="0"/>
                  <a:pt x="95250" y="0"/>
                </a:cubicBezTo>
                <a:close/>
                <a:moveTo>
                  <a:pt x="95250" y="38100"/>
                </a:moveTo>
                <a:cubicBezTo>
                  <a:pt x="100184" y="38100"/>
                  <a:pt x="104966" y="38729"/>
                  <a:pt x="109538" y="39900"/>
                </a:cubicBezTo>
                <a:lnTo>
                  <a:pt x="109538" y="54016"/>
                </a:lnTo>
                <a:lnTo>
                  <a:pt x="105594" y="57969"/>
                </a:lnTo>
                <a:cubicBezTo>
                  <a:pt x="105436" y="58125"/>
                  <a:pt x="105280" y="58284"/>
                  <a:pt x="105127" y="58445"/>
                </a:cubicBezTo>
                <a:cubicBezTo>
                  <a:pt x="84771" y="53017"/>
                  <a:pt x="63867" y="65118"/>
                  <a:pt x="58438" y="85476"/>
                </a:cubicBezTo>
                <a:cubicBezTo>
                  <a:pt x="57588" y="88664"/>
                  <a:pt x="57155" y="91950"/>
                  <a:pt x="57150" y="95250"/>
                </a:cubicBezTo>
                <a:cubicBezTo>
                  <a:pt x="57165" y="116292"/>
                  <a:pt x="74235" y="133338"/>
                  <a:pt x="95277" y="133323"/>
                </a:cubicBezTo>
                <a:cubicBezTo>
                  <a:pt x="116319" y="133308"/>
                  <a:pt x="133365" y="116238"/>
                  <a:pt x="133350" y="95196"/>
                </a:cubicBezTo>
                <a:cubicBezTo>
                  <a:pt x="133348" y="91879"/>
                  <a:pt x="132912" y="88577"/>
                  <a:pt x="132055" y="85373"/>
                </a:cubicBezTo>
                <a:lnTo>
                  <a:pt x="132531" y="84906"/>
                </a:lnTo>
                <a:lnTo>
                  <a:pt x="136474" y="80963"/>
                </a:lnTo>
                <a:lnTo>
                  <a:pt x="150600" y="80963"/>
                </a:lnTo>
                <a:cubicBezTo>
                  <a:pt x="158490" y="111524"/>
                  <a:pt x="140113" y="142694"/>
                  <a:pt x="109552" y="150586"/>
                </a:cubicBezTo>
                <a:cubicBezTo>
                  <a:pt x="78991" y="158476"/>
                  <a:pt x="47820" y="140099"/>
                  <a:pt x="39929" y="109538"/>
                </a:cubicBezTo>
                <a:cubicBezTo>
                  <a:pt x="32038" y="78977"/>
                  <a:pt x="50416" y="47806"/>
                  <a:pt x="80977" y="39915"/>
                </a:cubicBezTo>
                <a:cubicBezTo>
                  <a:pt x="85639" y="38711"/>
                  <a:pt x="90435" y="38101"/>
                  <a:pt x="95250" y="38100"/>
                </a:cubicBezTo>
                <a:close/>
              </a:path>
            </a:pathLst>
          </a:custGeom>
          <a:solidFill>
            <a:schemeClr val="tx1"/>
          </a:solidFill>
          <a:ln w="15081" cap="flat">
            <a:noFill/>
            <a:prstDash val="solid"/>
            <a:miter/>
          </a:ln>
        </p:spPr>
        <p:txBody>
          <a:bodyPr rtlCol="0" anchor="ctr"/>
          <a:lstStyle/>
          <a:p>
            <a:endParaRPr lang="en-US" noProof="0"/>
          </a:p>
        </p:txBody>
      </p:sp>
    </p:spTree>
    <p:extLst>
      <p:ext uri="{BB962C8B-B14F-4D97-AF65-F5344CB8AC3E}">
        <p14:creationId xmlns:p14="http://schemas.microsoft.com/office/powerpoint/2010/main" val="1514174049"/>
      </p:ext>
    </p:extLst>
  </p:cSld>
  <p:clrMapOvr>
    <a:overrideClrMapping bg1="lt1" tx1="dk1" bg2="lt2" tx2="dk2" accent1="accent1" accent2="accent2" accent3="accent3" accent4="accent4" accent5="accent5" accent6="accent6" hlink="hlink" folHlink="folHlink"/>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BS Template_Statement Slides">
  <a:themeElements>
    <a:clrScheme name="Custom 1">
      <a:dk1>
        <a:srgbClr val="3C3C3C"/>
      </a:dk1>
      <a:lt1>
        <a:srgbClr val="FFFFFF"/>
      </a:lt1>
      <a:dk2>
        <a:srgbClr val="081F2B"/>
      </a:dk2>
      <a:lt2>
        <a:srgbClr val="F4F2F4"/>
      </a:lt2>
      <a:accent1>
        <a:srgbClr val="0194EC"/>
      </a:accent1>
      <a:accent2>
        <a:srgbClr val="00A2AE"/>
      </a:accent2>
      <a:accent3>
        <a:srgbClr val="70BC30"/>
      </a:accent3>
      <a:accent4>
        <a:srgbClr val="FBC643"/>
      </a:accent4>
      <a:accent5>
        <a:srgbClr val="FA686B"/>
      </a:accent5>
      <a:accent6>
        <a:srgbClr val="AA59F8"/>
      </a:accent6>
      <a:hlink>
        <a:srgbClr val="0194EC"/>
      </a:hlink>
      <a:folHlink>
        <a:srgbClr val="0194EC"/>
      </a:folHlink>
    </a:clrScheme>
    <a:fontScheme name="Copilot Summit">
      <a:majorFont>
        <a:latin typeface="Segoe Sans Display"/>
        <a:ea typeface=""/>
        <a:cs typeface=""/>
      </a:majorFont>
      <a:minorFont>
        <a:latin typeface="Segoe Sans Display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BEBEB"/>
        </a:solidFill>
        <a:ln>
          <a:noFill/>
        </a:ln>
      </a:spPr>
      <a:bodyPr rtlCol="0" anchor="t"/>
      <a:lstStyle>
        <a:defPPr algn="l">
          <a:defRPr sz="1800" dirty="0">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9525" cap="rnd">
          <a:solidFill>
            <a:schemeClr val="tx1">
              <a:alpha val="50000"/>
            </a:schemeClr>
          </a:solidFill>
          <a:headEnd type="none" w="lg" len="sm"/>
          <a:tailEnd type="arrow" w="lg" len="sm"/>
        </a:ln>
        <a:effectLst/>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none" lIns="182880" tIns="73152" rIns="182880" bIns="73152" rtlCol="0" anchor="ctr" anchorCtr="0">
        <a:spAutoFit/>
      </a:bodyPr>
      <a:lstStyle>
        <a:defPPr algn="l" defTabSz="914400" fontAlgn="auto">
          <a:spcBef>
            <a:spcPts val="0"/>
          </a:spcBef>
          <a:spcAft>
            <a:spcPts val="0"/>
          </a:spcAft>
          <a:tabLst/>
          <a:defRPr sz="1600" b="0" dirty="0" smtClean="0">
            <a:ln>
              <a:noFill/>
            </a:ln>
            <a:cs typeface="Segoe Sans Display" pitchFamily="2" charset="0"/>
          </a:defRPr>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Lst>
  <a:extLst>
    <a:ext uri="{05A4C25C-085E-4340-85A3-A5531E510DB2}">
      <thm15:themeFamily xmlns:thm15="http://schemas.microsoft.com/office/thememl/2012/main" name="Microsoft365-Copilot-PowerPoint-Template_v22.potx" id="{BA89B175-95F5-4609-8564-CD71D89912C9}" vid="{0CCBA512-D641-481A-BE25-29C95C4E37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rgbClr val="3C3C3C"/>
    </a:dk1>
    <a:lt1>
      <a:srgbClr val="FFFFFF"/>
    </a:lt1>
    <a:dk2>
      <a:srgbClr val="081F2B"/>
    </a:dk2>
    <a:lt2>
      <a:srgbClr val="F4F2F4"/>
    </a:lt2>
    <a:accent1>
      <a:srgbClr val="0194EC"/>
    </a:accent1>
    <a:accent2>
      <a:srgbClr val="00A2AE"/>
    </a:accent2>
    <a:accent3>
      <a:srgbClr val="70BC30"/>
    </a:accent3>
    <a:accent4>
      <a:srgbClr val="FBC643"/>
    </a:accent4>
    <a:accent5>
      <a:srgbClr val="FA686B"/>
    </a:accent5>
    <a:accent6>
      <a:srgbClr val="AA59F8"/>
    </a:accent6>
    <a:hlink>
      <a:srgbClr val="0194EC"/>
    </a:hlink>
    <a:folHlink>
      <a:srgbClr val="0194EC"/>
    </a:folHlink>
  </a:clrScheme>
</a:themeOverride>
</file>

<file path=ppt/theme/themeOverride2.xml><?xml version="1.0" encoding="utf-8"?>
<a:themeOverride xmlns:a="http://schemas.openxmlformats.org/drawingml/2006/main">
  <a:clrScheme name="MSFT Copilot 2026">
    <a:dk1>
      <a:srgbClr val="323139"/>
    </a:dk1>
    <a:lt1>
      <a:srgbClr val="FFFFFF"/>
    </a:lt1>
    <a:dk2>
      <a:srgbClr val="000000"/>
    </a:dk2>
    <a:lt2>
      <a:srgbClr val="EEF1F4"/>
    </a:lt2>
    <a:accent1>
      <a:srgbClr val="0097F4"/>
    </a:accent1>
    <a:accent2>
      <a:srgbClr val="CB85FF"/>
    </a:accent2>
    <a:accent3>
      <a:srgbClr val="FFA200"/>
    </a:accent3>
    <a:accent4>
      <a:srgbClr val="9BC72A"/>
    </a:accent4>
    <a:accent5>
      <a:srgbClr val="FF32A3"/>
    </a:accent5>
    <a:accent6>
      <a:srgbClr val="FFCE20"/>
    </a:accent6>
    <a:hlink>
      <a:srgbClr val="0097F4"/>
    </a:hlink>
    <a:folHlink>
      <a:srgbClr val="CB85FF"/>
    </a:folHlink>
  </a:clrScheme>
</a:themeOverride>
</file>

<file path=ppt/theme/themeOverride3.xml><?xml version="1.0" encoding="utf-8"?>
<a:themeOverride xmlns:a="http://schemas.openxmlformats.org/drawingml/2006/main">
  <a:clrScheme name="MSFT Copilot 2026">
    <a:dk1>
      <a:srgbClr val="323139"/>
    </a:dk1>
    <a:lt1>
      <a:srgbClr val="FFFFFF"/>
    </a:lt1>
    <a:dk2>
      <a:srgbClr val="000000"/>
    </a:dk2>
    <a:lt2>
      <a:srgbClr val="EEF1F4"/>
    </a:lt2>
    <a:accent1>
      <a:srgbClr val="0097F4"/>
    </a:accent1>
    <a:accent2>
      <a:srgbClr val="CB85FF"/>
    </a:accent2>
    <a:accent3>
      <a:srgbClr val="FFA200"/>
    </a:accent3>
    <a:accent4>
      <a:srgbClr val="9BC72A"/>
    </a:accent4>
    <a:accent5>
      <a:srgbClr val="FF32A3"/>
    </a:accent5>
    <a:accent6>
      <a:srgbClr val="FFCE20"/>
    </a:accent6>
    <a:hlink>
      <a:srgbClr val="0097F4"/>
    </a:hlink>
    <a:folHlink>
      <a:srgbClr val="CB85FF"/>
    </a:folHlink>
  </a:clrScheme>
</a:themeOverride>
</file>

<file path=ppt/theme/themeOverride4.xml><?xml version="1.0" encoding="utf-8"?>
<a:themeOverride xmlns:a="http://schemas.openxmlformats.org/drawingml/2006/main">
  <a:clrScheme name="MSFT Copilot 2026">
    <a:dk1>
      <a:srgbClr val="323139"/>
    </a:dk1>
    <a:lt1>
      <a:srgbClr val="FFFFFF"/>
    </a:lt1>
    <a:dk2>
      <a:srgbClr val="000000"/>
    </a:dk2>
    <a:lt2>
      <a:srgbClr val="EEF1F4"/>
    </a:lt2>
    <a:accent1>
      <a:srgbClr val="0097F4"/>
    </a:accent1>
    <a:accent2>
      <a:srgbClr val="CB85FF"/>
    </a:accent2>
    <a:accent3>
      <a:srgbClr val="FFA200"/>
    </a:accent3>
    <a:accent4>
      <a:srgbClr val="9BC72A"/>
    </a:accent4>
    <a:accent5>
      <a:srgbClr val="FF32A3"/>
    </a:accent5>
    <a:accent6>
      <a:srgbClr val="FFCE20"/>
    </a:accent6>
    <a:hlink>
      <a:srgbClr val="0097F4"/>
    </a:hlink>
    <a:folHlink>
      <a:srgbClr val="CB85FF"/>
    </a:folHlink>
  </a:clrScheme>
</a:themeOverride>
</file>

<file path=ppt/theme/themeOverride5.xml><?xml version="1.0" encoding="utf-8"?>
<a:themeOverride xmlns:a="http://schemas.openxmlformats.org/drawingml/2006/main">
  <a:clrScheme name="MSFT Copilot 2026">
    <a:dk1>
      <a:srgbClr val="323139"/>
    </a:dk1>
    <a:lt1>
      <a:srgbClr val="FFFFFF"/>
    </a:lt1>
    <a:dk2>
      <a:srgbClr val="000000"/>
    </a:dk2>
    <a:lt2>
      <a:srgbClr val="EEF1F4"/>
    </a:lt2>
    <a:accent1>
      <a:srgbClr val="0097F4"/>
    </a:accent1>
    <a:accent2>
      <a:srgbClr val="CB85FF"/>
    </a:accent2>
    <a:accent3>
      <a:srgbClr val="FFA200"/>
    </a:accent3>
    <a:accent4>
      <a:srgbClr val="9BC72A"/>
    </a:accent4>
    <a:accent5>
      <a:srgbClr val="FF32A3"/>
    </a:accent5>
    <a:accent6>
      <a:srgbClr val="FFCE20"/>
    </a:accent6>
    <a:hlink>
      <a:srgbClr val="0097F4"/>
    </a:hlink>
    <a:folHlink>
      <a:srgbClr val="CB85FF"/>
    </a:folHlink>
  </a:clrScheme>
</a:themeOverride>
</file>

<file path=ppt/theme/themeOverride6.xml><?xml version="1.0" encoding="utf-8"?>
<a:themeOverride xmlns:a="http://schemas.openxmlformats.org/drawingml/2006/main">
  <a:clrScheme name="MSFT Copilot 2026">
    <a:dk1>
      <a:srgbClr val="323139"/>
    </a:dk1>
    <a:lt1>
      <a:srgbClr val="FFFFFF"/>
    </a:lt1>
    <a:dk2>
      <a:srgbClr val="000000"/>
    </a:dk2>
    <a:lt2>
      <a:srgbClr val="EEF1F4"/>
    </a:lt2>
    <a:accent1>
      <a:srgbClr val="0097F4"/>
    </a:accent1>
    <a:accent2>
      <a:srgbClr val="CB85FF"/>
    </a:accent2>
    <a:accent3>
      <a:srgbClr val="FFA200"/>
    </a:accent3>
    <a:accent4>
      <a:srgbClr val="9BC72A"/>
    </a:accent4>
    <a:accent5>
      <a:srgbClr val="FF32A3"/>
    </a:accent5>
    <a:accent6>
      <a:srgbClr val="FFCE20"/>
    </a:accent6>
    <a:hlink>
      <a:srgbClr val="0097F4"/>
    </a:hlink>
    <a:folHlink>
      <a:srgbClr val="CB85F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52a09550-3496-4749-b641-1314b027db8a">
      <Terms xmlns="http://schemas.microsoft.com/office/infopath/2007/PartnerControls"/>
    </lcf76f155ced4ddcb4097134ff3c332f>
    <_ip_UnifiedCompliancePolicyProperties xmlns="http://schemas.microsoft.com/sharepoint/v3" xsi:nil="true"/>
    <TaxCatchAll xmlns="3f5409e7-5c7c-4e39-8b72-c64e18c643c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C24BE64D4C1AF4A80681FA71C157B0E" ma:contentTypeVersion="17" ma:contentTypeDescription="Create a new document." ma:contentTypeScope="" ma:versionID="f15fccc6d2bc655267b4c2fa7a23903e">
  <xsd:schema xmlns:xsd="http://www.w3.org/2001/XMLSchema" xmlns:xs="http://www.w3.org/2001/XMLSchema" xmlns:p="http://schemas.microsoft.com/office/2006/metadata/properties" xmlns:ns1="http://schemas.microsoft.com/sharepoint/v3" xmlns:ns2="52a09550-3496-4749-b641-1314b027db8a" xmlns:ns3="3f5409e7-5c7c-4e39-8b72-c64e18c643cf" targetNamespace="http://schemas.microsoft.com/office/2006/metadata/properties" ma:root="true" ma:fieldsID="c075058087c1c2f1f14a0f7835fc3383" ns1:_="" ns2:_="" ns3:_="">
    <xsd:import namespace="http://schemas.microsoft.com/sharepoint/v3"/>
    <xsd:import namespace="52a09550-3496-4749-b641-1314b027db8a"/>
    <xsd:import namespace="3f5409e7-5c7c-4e39-8b72-c64e18c643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1:_ip_UnifiedCompliancePolicyProperties" minOccurs="0"/>
                <xsd:element ref="ns1:_ip_UnifiedCompliancePolicyUIAction"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2a09550-3496-4749-b641-1314b027db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BillingMetadata" ma:index="22" nillable="true" ma:displayName="MediaServiceBillingMetadata" ma:hidden="true" ma:internalName="MediaServiceBillingMetadata" ma:readOnly="true">
      <xsd:simpleType>
        <xsd:restriction base="dms:Note"/>
      </xsd:simpleType>
    </xsd:element>
    <xsd:element name="HasDigitalSignature" ma:index="23" nillable="true" ma:displayName="Signed electronically" ma:internalName="HasDigitalSignature" ma:readOnly="true">
      <xsd:simpleType>
        <xsd:restriction base="dms:Boolean"/>
      </xsd:simpleType>
    </xsd:element>
    <xsd:element name="DigitalSignatureProvider" ma:index="24" nillable="true" ma:displayName="Signature provider" ma:internalName="DigitalSignatureProvider"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f5409e7-5c7c-4e39-8b72-c64e18c643cf"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0e2bd79d-82b3-4919-b41e-5eaaca82242d}" ma:internalName="TaxCatchAll" ma:showField="CatchAllData" ma:web="3f5409e7-5c7c-4e39-8b72-c64e18c643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EF76A88-DBDB-47AF-BCA9-14D4D4ADBD37}">
  <ds:schemaRefs>
    <ds:schemaRef ds:uri="3f5409e7-5c7c-4e39-8b72-c64e18c643cf"/>
    <ds:schemaRef ds:uri="52a09550-3496-4749-b641-1314b027db8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2921A27-C513-4310-98B4-77C44AACF6E8}">
  <ds:schemaRefs>
    <ds:schemaRef ds:uri="3f5409e7-5c7c-4e39-8b72-c64e18c643cf"/>
    <ds:schemaRef ds:uri="52a09550-3496-4749-b641-1314b027db8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3154944-2CA1-4FA4-8813-A796AE7C3C5D}">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0</TotalTime>
  <Words>8175</Words>
  <Application>Microsoft Office PowerPoint</Application>
  <PresentationFormat>Widescreen</PresentationFormat>
  <Paragraphs>730</Paragraphs>
  <Slides>42</Slides>
  <Notes>39</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ABS Template_Statement Slides</vt:lpstr>
      <vt:lpstr>Agent Observability Playbook</vt:lpstr>
      <vt:lpstr>What’s inside this playbook</vt:lpstr>
      <vt:lpstr>Executive Summary</vt:lpstr>
      <vt:lpstr>Agents are multiplying faster than anyone can see them.</vt:lpstr>
      <vt:lpstr>Microsoft Agent 365</vt:lpstr>
      <vt:lpstr>Agent 365: The control plane for agents</vt:lpstr>
      <vt:lpstr>How Agent 365 helps teams handle sprawl today</vt:lpstr>
      <vt:lpstr>What is agent observability?</vt:lpstr>
      <vt:lpstr>The Agent Observability Program</vt:lpstr>
      <vt:lpstr>Why run agent observability as a program?</vt:lpstr>
      <vt:lpstr>Five principles for building out your agent observability program.</vt:lpstr>
      <vt:lpstr>The roles within the Agent Observability Program</vt:lpstr>
      <vt:lpstr>The rhythm: Daily, weekly, monthly, quarterly.</vt:lpstr>
      <vt:lpstr>What a “Good“ Agent Observability Program looks like</vt:lpstr>
      <vt:lpstr>The Agent Observability Process</vt:lpstr>
      <vt:lpstr>The agent observability process: Discover  Evaluate  Monitor</vt:lpstr>
      <vt:lpstr>(D1) Discover: Enable cross-platform discovery</vt:lpstr>
      <vt:lpstr>(D2) Discover: Surface local shadow agents</vt:lpstr>
      <vt:lpstr>(D3) Discover: See your fleet on the Agent Map</vt:lpstr>
      <vt:lpstr>(E1) Evaluate: Review the agent registry</vt:lpstr>
      <vt:lpstr>(E2) Evaluate: Review the ownerless, unmanaged, and risky agents</vt:lpstr>
      <vt:lpstr>(E3) Evaluate: Review Shadow AI (Preview)</vt:lpstr>
      <vt:lpstr>(M1) Monitor: Watch agent behavior, access, usage &amp; risk</vt:lpstr>
      <vt:lpstr>(M2) Monitor: Triage agent signals as they surface</vt:lpstr>
      <vt:lpstr>(M3) Monitor: Refresh and triage unmanaged agents</vt:lpstr>
      <vt:lpstr>Agent Scenarios</vt:lpstr>
      <vt:lpstr>Agent Scenario: Ownership gap</vt:lpstr>
      <vt:lpstr>Agent Scenario: Scope drift</vt:lpstr>
      <vt:lpstr>Agent Scenario: Sudden usage spike</vt:lpstr>
      <vt:lpstr>Customer Zero</vt:lpstr>
      <vt:lpstr>Microsoft’s own agents expanded across multiple platforms faster than expected</vt:lpstr>
      <vt:lpstr>One shared view, one program, one rhythm</vt:lpstr>
      <vt:lpstr>From seeing agents to scaling value</vt:lpstr>
      <vt:lpstr>Making Agent Observability Operational</vt:lpstr>
      <vt:lpstr>From first steps to full swing — where you are.</vt:lpstr>
      <vt:lpstr>The everyday workflows — and where to learn more.</vt:lpstr>
      <vt:lpstr>Get started with Agent 365</vt:lpstr>
      <vt:lpstr>Appendix</vt:lpstr>
      <vt:lpstr>Learn more — everything in one place.</vt:lpstr>
      <vt:lpstr>Agent 365 SDK</vt:lpstr>
      <vt:lpstr>Microsoft Entra Agent ID</vt:lpstr>
      <vt:lpstr>Observe the agent tools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Mike Walsh</cp:lastModifiedBy>
  <cp:revision>3</cp:revision>
  <dcterms:created xsi:type="dcterms:W3CDTF">2026-06-15T22:25:07Z</dcterms:created>
  <dcterms:modified xsi:type="dcterms:W3CDTF">2026-09-14T15:57:21Z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0x0101007C24BE64D4C1AF4A80681FA71C157B0E</vt:lpwstr>
  </property>
  <property fmtid="{D5CDD505-2E9C-101B-9397-08002B2CF9AE}" pid="3" name="MediaServiceImageTags">
    <vt:lpwstr/>
  </property>
</Properties>
</file>