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5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7DA5E-7170-4CB0-A1A2-29905255B94C}" v="4" dt="2025-09-16T09:00:17.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426" y="28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10/6/2025 11:18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10/6/2025 11:17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10/6/2025 11:17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10/6/2025 11:17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1173480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embedded-file-cont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Job Description </a:t>
            </a:r>
            <a:br>
              <a:rPr lang="en-US" dirty="0"/>
            </a:br>
            <a:r>
              <a:rPr lang="en-US" dirty="0"/>
              <a:t>Agent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20" name="Text Placeholder 3">
            <a:extLst>
              <a:ext uri="{FF2B5EF4-FFF2-40B4-BE49-F238E27FC236}">
                <a16:creationId xmlns:a16="http://schemas.microsoft.com/office/drawing/2014/main" id="{FA3CDADE-756A-8045-1DE0-CF5E9C6418B4}"/>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dirty="0"/>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Job Description Agent</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299412"/>
          </a:xfrm>
        </p:spPr>
        <p:txBody>
          <a:bodyPr vert="horz" wrap="square" lIns="0" tIns="0" rIns="0" bIns="0" rtlCol="0" anchor="t">
            <a:spAutoFit/>
          </a:bodyPr>
          <a:lstStyle/>
          <a:p>
            <a:pPr defTabSz="582780">
              <a:lnSpc>
                <a:spcPct val="110000"/>
              </a:lnSpc>
              <a:spcBef>
                <a:spcPct val="0"/>
              </a:spcBef>
              <a:spcAft>
                <a:spcPts val="1200"/>
              </a:spcAft>
              <a:defRPr/>
            </a:pPr>
            <a:r>
              <a:rPr lang="en-US" sz="1600" b="1" dirty="0">
                <a:latin typeface="Segoe UI"/>
                <a:cs typeface="Segoe UI"/>
              </a:rPr>
              <a:t>The Job Description Agent </a:t>
            </a:r>
            <a:r>
              <a:rPr lang="en-US" sz="1600" dirty="0">
                <a:latin typeface="Segoe UI"/>
                <a:cs typeface="Segoe UI"/>
              </a:rPr>
              <a:t>helps HR teams and hiring managers efficiently generate standardized, high-quality job descriptions. It focuses on content generation while maintaining a consistent tone and format aligned with your organizational standards.</a:t>
            </a:r>
          </a:p>
          <a:p>
            <a:pPr defTabSz="582780">
              <a:lnSpc>
                <a:spcPct val="110000"/>
              </a:lnSpc>
              <a:spcBef>
                <a:spcPct val="0"/>
              </a:spcBef>
              <a:spcAft>
                <a:spcPts val="1200"/>
              </a:spcAft>
              <a:defRPr/>
            </a:pPr>
            <a:r>
              <a:rPr lang="en-US" sz="1600" dirty="0">
                <a:latin typeface="Segoe UI"/>
                <a:cs typeface="Segoe UI"/>
              </a:rPr>
              <a:t>The agent enables HR teams and hiring managers to generate tailored job descriptions in minutes, reducing manual drafting time and accelerating time-to-fill metrics.</a:t>
            </a:r>
            <a:endParaRPr lang="en-US" sz="1600" dirty="0">
              <a:latin typeface="Segoe UI"/>
              <a:ea typeface="+mn-lt"/>
              <a:cs typeface="Segoe UI"/>
            </a:endParaRPr>
          </a:p>
        </p:txBody>
      </p:sp>
      <p:sp>
        <p:nvSpPr>
          <p:cNvPr id="5" name="TextBox 4">
            <a:extLst>
              <a:ext uri="{FF2B5EF4-FFF2-40B4-BE49-F238E27FC236}">
                <a16:creationId xmlns:a16="http://schemas.microsoft.com/office/drawing/2014/main" id="{7E3FC81B-4BC8-2E7C-6328-0443FE7278F4}"/>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latin typeface="Segoe Sans Display" pitchFamily="2" charset="0"/>
              </a:rPr>
              <a:t>JobDescriptionAgent_AgentFiles.zip</a:t>
            </a:r>
            <a:r>
              <a:rPr lang="en-US" sz="1000" dirty="0">
                <a:solidFill>
                  <a:schemeClr val="accent1">
                    <a:lumMod val="75000"/>
                  </a:schemeClr>
                </a:solidFill>
                <a:latin typeface="Segoe Sans Display" pitchFamily="2" charset="0"/>
              </a:rPr>
              <a:t>, </a:t>
            </a:r>
            <a:r>
              <a:rPr lang="en-US" sz="1000" dirty="0">
                <a:solidFill>
                  <a:schemeClr val="accent1">
                    <a:lumMod val="75000"/>
                  </a:schemeClr>
                </a:solidFill>
                <a:effectLst/>
                <a:latin typeface="Segoe Sans Display" pitchFamily="2" charset="0"/>
              </a:rPr>
              <a:t>which can be downloaded from the </a:t>
            </a:r>
            <a:r>
              <a:rPr lang="en-US" sz="1000" dirty="0">
                <a:solidFill>
                  <a:schemeClr val="accent1">
                    <a:lumMod val="75000"/>
                  </a:schemeClr>
                </a:solidFill>
                <a:effectLst/>
                <a:latin typeface="Segoe Sans Display" pitchFamily="2" charset="0"/>
                <a:hlinkClick r:id="rId5"/>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10" name="Text Placeholder 3">
            <a:extLst>
              <a:ext uri="{FF2B5EF4-FFF2-40B4-BE49-F238E27FC236}">
                <a16:creationId xmlns:a16="http://schemas.microsoft.com/office/drawing/2014/main" id="{E58A7D46-CA59-1D7D-EACD-0B6CE172443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a:solidFill>
                  <a:schemeClr val="accent4"/>
                </a:solidFill>
              </a:rPr>
              <a:t>WATCH THIS DEMO VIDEO!</a:t>
            </a:r>
          </a:p>
        </p:txBody>
      </p:sp>
      <p:pic>
        <p:nvPicPr>
          <p:cNvPr id="11" name="Job Description Agent Demo" descr="Job Description Agent demo video.">
            <a:hlinkClick r:id="" action="ppaction://media"/>
            <a:extLst>
              <a:ext uri="{FF2B5EF4-FFF2-40B4-BE49-F238E27FC236}">
                <a16:creationId xmlns:a16="http://schemas.microsoft.com/office/drawing/2014/main" id="{2591E46C-2C53-F8AB-72E5-234BBE2AA3DC}"/>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3BA7245-C5A9-4BB1-A57F-BDBD18EA5313}" label="" lang="en-us" r:embed="rId6"/>
                        </p173:trackLst>
                      </p173:tracksInfo>
                    </p:ext>
                  </p14:extLst>
                </p14:media>
              </p:ext>
            </p:extLst>
          </p:nvPr>
        </p:nvPicPr>
        <p:blipFill>
          <a:blip r:embed="rId7"/>
          <a:stretch>
            <a:fillRect/>
          </a:stretch>
        </p:blipFill>
        <p:spPr>
          <a:xfrm>
            <a:off x="6716766" y="1465912"/>
            <a:ext cx="4815048" cy="2708464"/>
          </a:xfrm>
          <a:prstGeom prst="rect">
            <a:avLst/>
          </a:prstGeom>
        </p:spPr>
      </p:pic>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1480342"/>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Job Description Agent</a:t>
            </a:r>
            <a:r>
              <a:rPr lang="en-US" sz="1500" b="1" baseline="30000" dirty="0"/>
              <a:t>*</a:t>
            </a:r>
          </a:p>
          <a:p>
            <a:pPr marL="104775" indent="-104775" defTabSz="582780">
              <a:lnSpc>
                <a:spcPct val="110000"/>
              </a:lnSpc>
              <a:spcBef>
                <a:spcPct val="0"/>
              </a:spcBef>
              <a:spcAft>
                <a:spcPts val="300"/>
              </a:spcAft>
              <a:buFontTx/>
              <a:buChar char="-"/>
              <a:tabLst>
                <a:tab pos="2693988" algn="l"/>
              </a:tabLst>
              <a:defRPr/>
            </a:pPr>
            <a:r>
              <a:rPr lang="en-US" sz="1500" dirty="0">
                <a:effectLst/>
                <a:ea typeface="Aptos" panose="020B0004020202020204" pitchFamily="34" charset="0"/>
                <a:cs typeface="Times New Roman" panose="02020603050405020304" pitchFamily="18" charset="0"/>
              </a:rPr>
              <a:t>Add your legal standards to the agent </a:t>
            </a:r>
            <a:r>
              <a:rPr lang="en-US" sz="1500" dirty="0">
                <a:cs typeface="Segoe Sans Display"/>
              </a:rPr>
              <a:t>as embedded files </a:t>
            </a:r>
            <a:r>
              <a:rPr lang="en-US" sz="1500" dirty="0">
                <a:effectLst/>
                <a:ea typeface="Aptos" panose="020B0004020202020204" pitchFamily="34" charset="0"/>
                <a:cs typeface="Times New Roman" panose="02020603050405020304" pitchFamily="18" charset="0"/>
              </a:rPr>
              <a:t>to ensure </a:t>
            </a:r>
            <a:r>
              <a:rPr lang="en-US" sz="1500" u="sng" dirty="0">
                <a:effectLst/>
                <a:ea typeface="Aptos" panose="020B0004020202020204" pitchFamily="34" charset="0"/>
                <a:cs typeface="Times New Roman" panose="02020603050405020304" pitchFamily="18" charset="0"/>
              </a:rPr>
              <a:t>compliance with internal and legal standards</a:t>
            </a:r>
            <a:r>
              <a:rPr lang="en-US" sz="1500" dirty="0">
                <a:effectLst/>
                <a:ea typeface="Aptos" panose="020B0004020202020204" pitchFamily="34" charset="0"/>
                <a:cs typeface="Times New Roman" panose="02020603050405020304" pitchFamily="18" charset="0"/>
              </a:rPr>
              <a:t>. </a:t>
            </a:r>
            <a:r>
              <a:rPr lang="en-US" sz="1500" dirty="0">
                <a:cs typeface="Segoe Sans Display"/>
              </a:rPr>
              <a:t>(</a:t>
            </a:r>
            <a:r>
              <a:rPr lang="en-US" sz="1500" dirty="0">
                <a:cs typeface="Segoe Sans Display"/>
                <a:hlinkClick r:id="rId9"/>
              </a:rPr>
              <a:t>learn more…</a:t>
            </a:r>
            <a:r>
              <a:rPr lang="en-US" sz="1500" dirty="0">
                <a:cs typeface="Segoe Sans Display"/>
              </a:rPr>
              <a:t>)</a:t>
            </a:r>
          </a:p>
          <a:p>
            <a:pPr marL="104775" indent="-104775" defTabSz="582780">
              <a:lnSpc>
                <a:spcPct val="110000"/>
              </a:lnSpc>
              <a:spcBef>
                <a:spcPct val="0"/>
              </a:spcBef>
              <a:spcAft>
                <a:spcPts val="300"/>
              </a:spcAft>
              <a:buFontTx/>
              <a:buChar char="-"/>
              <a:tabLst>
                <a:tab pos="2693988" algn="l"/>
              </a:tabLst>
              <a:defRPr/>
            </a:pPr>
            <a:r>
              <a:rPr lang="en-US" sz="1500" u="sng" dirty="0">
                <a:cs typeface="Segoe Sans Display"/>
              </a:rPr>
              <a:t>Leverage golden standard job descriptions and templates</a:t>
            </a:r>
            <a:r>
              <a:rPr lang="en-US" sz="1500" dirty="0">
                <a:cs typeface="Segoe Sans Display"/>
              </a:rPr>
              <a:t> by adding a SharePoint folder with them to the agent’s knowledge. </a:t>
            </a:r>
            <a:r>
              <a:rPr lang="en-US" sz="1500" dirty="0"/>
              <a:t>(</a:t>
            </a:r>
            <a:r>
              <a:rPr lang="en-US" sz="1500" dirty="0">
                <a:hlinkClick r:id="rId10"/>
              </a:rPr>
              <a:t>learn more…</a:t>
            </a:r>
            <a:r>
              <a:rPr lang="en-US" sz="1500" dirty="0"/>
              <a:t>)</a:t>
            </a:r>
          </a:p>
        </p:txBody>
      </p:sp>
      <p:sp>
        <p:nvSpPr>
          <p:cNvPr id="8" name="TextBox 7">
            <a:extLst>
              <a:ext uri="{FF2B5EF4-FFF2-40B4-BE49-F238E27FC236}">
                <a16:creationId xmlns:a16="http://schemas.microsoft.com/office/drawing/2014/main" id="{FCC89B75-9FD4-DF88-32F3-38A6F734F636}"/>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cs typeface="Segoe Sans Display"/>
                <a:hlinkClick r:id="rId11"/>
              </a:rPr>
              <a:t>* May require additional licensing and/or development </a:t>
            </a:r>
            <a:endParaRPr lang="en-US" sz="105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8f4790c07f4a8cd98e83c6e3960eca3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72a3e29b101d7ecc7c08ca719c1acb2e"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AE5C486F-6190-44FF-A322-272A9C6FB2F0}">
  <ds:schemaRefs>
    <ds:schemaRef ds:uri="http://schemas.microsoft.com/sharepoint/v3/contenttype/forms"/>
  </ds:schemaRefs>
</ds:datastoreItem>
</file>

<file path=customXml/itemProps2.xml><?xml version="1.0" encoding="utf-8"?>
<ds:datastoreItem xmlns:ds="http://schemas.openxmlformats.org/officeDocument/2006/customXml" ds:itemID="{72C1097A-5E4A-4313-B86C-16D5472652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D4FC0B-EE60-4EB0-8FDD-7C798D64F2A8}">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582</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Job Description  Agent</vt:lpstr>
      <vt:lpstr>Job Description Agent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2025-09-16T09:00:17Z</dcterms:created>
  <dcterms:modified xsi:type="dcterms:W3CDTF">2025-10-06T18:18:02Z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