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534" r:id="rId5"/>
  </p:sldMasterIdLst>
  <p:notesMasterIdLst>
    <p:notesMasterId r:id="rId11"/>
  </p:notesMasterIdLst>
  <p:handoutMasterIdLst>
    <p:handoutMasterId r:id="rId12"/>
  </p:handoutMasterIdLst>
  <p:sldIdLst>
    <p:sldId id="2147479594" r:id="rId6"/>
    <p:sldId id="256" r:id="rId7"/>
    <p:sldId id="2147481794" r:id="rId8"/>
    <p:sldId id="2147481797" r:id="rId9"/>
    <p:sldId id="258" r:id="rId1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9FCC20-5D23-452A-844B-B9B81C5A97EE}" v="4" dt="2026-03-17T18:16:16.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52" y="7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3/31/2026 10:26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3/31/2026 10:26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3/31/2026 10:26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3/31/2026 10:26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76.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2.jpeg"/><Relationship Id="rId3" Type="http://schemas.microsoft.com/office/2007/relationships/hdphoto" Target="../media/hdphoto4.wdp"/><Relationship Id="rId7" Type="http://schemas.openxmlformats.org/officeDocument/2006/relationships/image" Target="../media/image81.jpeg"/><Relationship Id="rId2" Type="http://schemas.openxmlformats.org/officeDocument/2006/relationships/image" Target="../media/image83.png"/><Relationship Id="rId1" Type="http://schemas.openxmlformats.org/officeDocument/2006/relationships/slideMaster" Target="../slideMasters/slideMaster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802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9516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931403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8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0951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4" name="TextBox 3">
            <a:extLst>
              <a:ext uri="{FF2B5EF4-FFF2-40B4-BE49-F238E27FC236}">
                <a16:creationId xmlns:a16="http://schemas.microsoft.com/office/drawing/2014/main" id="{98E7ADBE-5788-8616-957F-3A763C0A5CF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66623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96718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995465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438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6423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9805416" y="4572000"/>
            <a:ext cx="2386584" cy="2286000"/>
          </a:xfrm>
          <a:prstGeom prst="rect">
            <a:avLst/>
          </a:prstGeom>
        </p:spPr>
      </p:pic>
    </p:spTree>
    <p:extLst>
      <p:ext uri="{BB962C8B-B14F-4D97-AF65-F5344CB8AC3E}">
        <p14:creationId xmlns:p14="http://schemas.microsoft.com/office/powerpoint/2010/main" val="3173782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74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0535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09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24881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9805416" y="2286000"/>
            <a:ext cx="2386584" cy="2286000"/>
          </a:xfrm>
          <a:prstGeom prst="rect">
            <a:avLst/>
          </a:prstGeom>
        </p:spPr>
      </p:pic>
    </p:spTree>
    <p:extLst>
      <p:ext uri="{BB962C8B-B14F-4D97-AF65-F5344CB8AC3E}">
        <p14:creationId xmlns:p14="http://schemas.microsoft.com/office/powerpoint/2010/main" val="2333743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F6FB7A8-B528-3653-F05C-EA56F732757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583611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00BBE45A-479E-43C1-35AC-16BC49CB9C7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484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B4D928E9-D25F-C039-592C-C2094A241CAF}"/>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854179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32B63447-86B3-388E-6269-04584DD17CD7}"/>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104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2FBAB448-EC35-B298-1CD0-23DF30445973}"/>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742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6FADC9A-7E5B-44E2-B41A-7643C70468A9}"/>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94835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0A7A081B-2966-04BA-4371-6B0FB049F1D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457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1AC51215-DD0E-593C-A754-FCE367703AE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6263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1278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69CE27E4-C1B3-97D4-0C64-A554FA3DAE4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316218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F5429300-5BAA-D806-5677-CC2A01C191B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322467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808665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006E6FD6-4C5E-51C0-D032-E1429E65A62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5228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3FB4456C-2DE8-268A-FDD8-CA788956876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840366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extBox 2">
            <a:extLst>
              <a:ext uri="{FF2B5EF4-FFF2-40B4-BE49-F238E27FC236}">
                <a16:creationId xmlns:a16="http://schemas.microsoft.com/office/drawing/2014/main" id="{46CBF30A-0BE8-1C84-25DC-C7BAFE32B31B}"/>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651510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extBox 1">
            <a:extLst>
              <a:ext uri="{FF2B5EF4-FFF2-40B4-BE49-F238E27FC236}">
                <a16:creationId xmlns:a16="http://schemas.microsoft.com/office/drawing/2014/main" id="{FD5A5802-D53A-8A57-CB66-6007F895479A}"/>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41996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5141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22077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33837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45733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56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601380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image" Target="../media/image75.emf"/><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048661542"/>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 id="2147485547" r:id="rId13"/>
    <p:sldLayoutId id="2147485548" r:id="rId14"/>
    <p:sldLayoutId id="2147485549" r:id="rId15"/>
    <p:sldLayoutId id="2147485550" r:id="rId16"/>
    <p:sldLayoutId id="2147485551" r:id="rId17"/>
    <p:sldLayoutId id="2147485552" r:id="rId18"/>
    <p:sldLayoutId id="2147485553" r:id="rId19"/>
    <p:sldLayoutId id="2147485554" r:id="rId20"/>
    <p:sldLayoutId id="2147485555" r:id="rId21"/>
    <p:sldLayoutId id="2147485556" r:id="rId22"/>
    <p:sldLayoutId id="2147485557" r:id="rId23"/>
    <p:sldLayoutId id="2147485558" r:id="rId24"/>
    <p:sldLayoutId id="2147485559" r:id="rId25"/>
    <p:sldLayoutId id="2147485560" r:id="rId26"/>
    <p:sldLayoutId id="2147485561" r:id="rId27"/>
    <p:sldLayoutId id="2147485562" r:id="rId28"/>
    <p:sldLayoutId id="2147485563" r:id="rId29"/>
    <p:sldLayoutId id="2147485564" r:id="rId30"/>
    <p:sldLayoutId id="2147485565" r:id="rId31"/>
    <p:sldLayoutId id="2147485566" r:id="rId32"/>
    <p:sldLayoutId id="2147485567" r:id="rId33"/>
    <p:sldLayoutId id="2147485568" r:id="rId34"/>
    <p:sldLayoutId id="2147485569" r:id="rId3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slideLayout" Target="../slideLayouts/slideLayout6.xml"/><Relationship Id="rId7" Type="http://schemas.openxmlformats.org/officeDocument/2006/relationships/hyperlink" Target="https://adoption.microsoft.com/en-us/ai-agents/templates-and-examples/" TargetMode="External"/><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1.wdp"/><Relationship Id="rId11" Type="http://schemas.openxmlformats.org/officeDocument/2006/relationships/hyperlink" Target="https://learn.microsoft.com/en-us/microsoft-365-copilot/extensibility/copilot-studio-agent-builder-build#sharepoint-content" TargetMode="External"/><Relationship Id="rId5" Type="http://schemas.openxmlformats.org/officeDocument/2006/relationships/image" Target="../media/image95.png"/><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xml"/><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4.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Employee Goal </a:t>
            </a:r>
            <a:br>
              <a:rPr lang="en-US" dirty="0"/>
            </a:br>
            <a:r>
              <a:rPr lang="en-US" dirty="0"/>
              <a:t>Creator</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Employee Goal Creator</a:t>
            </a:r>
            <a:endParaRPr lang="en-US" dirty="0"/>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11800" cy="2028569"/>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a:cs typeface="Segoe UI"/>
              </a:rPr>
              <a:t>The </a:t>
            </a:r>
            <a:r>
              <a:rPr lang="en-US" sz="1600" b="1" dirty="0">
                <a:latin typeface="Segoe UI"/>
                <a:cs typeface="Segoe UI"/>
              </a:rPr>
              <a:t>Employee Goal Creator </a:t>
            </a:r>
            <a:r>
              <a:rPr lang="en-US" sz="1600" dirty="0">
                <a:latin typeface="Segoe UI"/>
                <a:cs typeface="Segoe UI"/>
              </a:rPr>
              <a:t>supports individual contributors in bottom-up goal-setting organizations by helping them formulate personal goals that align with their team or organization’s overarching objectives. </a:t>
            </a:r>
          </a:p>
          <a:p>
            <a:pPr defTabSz="582780">
              <a:lnSpc>
                <a:spcPct val="110000"/>
              </a:lnSpc>
              <a:spcBef>
                <a:spcPct val="0"/>
              </a:spcBef>
              <a:spcAft>
                <a:spcPts val="1200"/>
              </a:spcAft>
              <a:defRPr/>
            </a:pPr>
            <a:r>
              <a:rPr lang="en-US" sz="1600" dirty="0">
                <a:latin typeface="Segoe UI"/>
                <a:cs typeface="Segoe UI"/>
              </a:rPr>
              <a:t>The agent boosts strategic alignment and employee engagement by guiding individuals to craft goals that reflect team priorities, saving time and enhancing performance.</a:t>
            </a: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effectLst/>
                <a:latin typeface="Segoe Sans Display" pitchFamily="2" charset="0"/>
              </a:rPr>
              <a:t>EmployeeGoalCreator_AgentFiles.zip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7"/>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3" name="Employee Goal Creator Demo" descr="Employee Goal Creator demo video">
            <a:hlinkClick r:id="" action="ppaction://media"/>
            <a:extLst>
              <a:ext uri="{FF2B5EF4-FFF2-40B4-BE49-F238E27FC236}">
                <a16:creationId xmlns:a16="http://schemas.microsoft.com/office/drawing/2014/main" id="{8A4398EB-C9EE-AE9D-C4E5-331938936C8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2070F24-D3B9-49F8-834E-3CB0FC996600}" label="" lang="en-us" r:embed="rId8"/>
                        </p173:trackLst>
                      </p173:tracksInfo>
                    </p:ext>
                  </p14:extLst>
                </p14:media>
              </p:ext>
            </p:extLst>
          </p:nvPr>
        </p:nvPicPr>
        <p:blipFill>
          <a:blip r:embed="rId9"/>
          <a:stretch>
            <a:fillRect/>
          </a:stretch>
        </p:blipFill>
        <p:spPr>
          <a:xfrm>
            <a:off x="6730314" y="1446983"/>
            <a:ext cx="5210299" cy="2727394"/>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199" y="4589871"/>
            <a:ext cx="11175181" cy="1544462"/>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Employee Goal Creator</a:t>
            </a:r>
            <a:r>
              <a:rPr lang="en-US" sz="1500" b="1" baseline="30000" dirty="0"/>
              <a:t>*</a:t>
            </a:r>
          </a:p>
          <a:p>
            <a:pPr marL="198438" indent="-198438" defTabSz="582780">
              <a:lnSpc>
                <a:spcPct val="110000"/>
              </a:lnSpc>
              <a:spcBef>
                <a:spcPct val="0"/>
              </a:spcBef>
              <a:spcAft>
                <a:spcPts val="800"/>
              </a:spcAft>
              <a:buFont typeface="Segoe Sans Display" pitchFamily="2" charset="0"/>
              <a:buChar char="₋"/>
              <a:tabLst>
                <a:tab pos="2693988" algn="l"/>
              </a:tabLst>
              <a:defRPr/>
            </a:pPr>
            <a:r>
              <a:rPr lang="en-US" sz="1500" u="sng" dirty="0"/>
              <a:t>Pre-populate employee goals </a:t>
            </a:r>
            <a:r>
              <a:rPr lang="en-US" sz="1500" dirty="0"/>
              <a:t>by incorporating data from your human resources or goal-setting solutions using Copilot connectors. (</a:t>
            </a:r>
            <a:r>
              <a:rPr lang="en-US" sz="1500" u="sng" dirty="0">
                <a:solidFill>
                  <a:schemeClr val="accent1">
                    <a:lumMod val="75000"/>
                  </a:schemeClr>
                </a:solidFill>
                <a:hlinkClick r:id="rId10">
                  <a:extLst>
                    <a:ext uri="{A12FA001-AC4F-418D-AE19-62706E023703}">
                      <ahyp:hlinkClr xmlns:ahyp="http://schemas.microsoft.com/office/drawing/2018/hyperlinkcolor" val="tx"/>
                    </a:ext>
                  </a:extLst>
                </a:hlinkClick>
              </a:rPr>
              <a:t>learn more…</a:t>
            </a:r>
            <a:r>
              <a:rPr lang="en-US" sz="1500" dirty="0"/>
              <a:t>) </a:t>
            </a:r>
          </a:p>
          <a:p>
            <a:pPr marL="198438" indent="-198438" defTabSz="582780">
              <a:lnSpc>
                <a:spcPct val="110000"/>
              </a:lnSpc>
              <a:spcBef>
                <a:spcPct val="0"/>
              </a:spcBef>
              <a:spcAft>
                <a:spcPts val="800"/>
              </a:spcAft>
              <a:buFont typeface="Segoe Sans Display" pitchFamily="2" charset="0"/>
              <a:buChar char="₋"/>
              <a:tabLst>
                <a:tab pos="2693988" algn="l"/>
              </a:tabLst>
              <a:defRPr/>
            </a:pPr>
            <a:r>
              <a:rPr lang="en-US" sz="1500" u="sng" dirty="0"/>
              <a:t>Increase the relevance of the generated goals</a:t>
            </a:r>
            <a:r>
              <a:rPr lang="en-US" sz="1500" i="1" dirty="0"/>
              <a:t> </a:t>
            </a:r>
            <a:r>
              <a:rPr lang="en-US" sz="1500" dirty="0"/>
              <a:t>by integrating a SharePoint folder with organizational goal documentation. (</a:t>
            </a:r>
            <a:r>
              <a:rPr lang="en-US" sz="1500" u="sng" dirty="0">
                <a:solidFill>
                  <a:schemeClr val="accent1">
                    <a:lumMod val="75000"/>
                  </a:schemeClr>
                </a:solidFill>
                <a:hlinkClick r:id="rId11">
                  <a:extLst>
                    <a:ext uri="{A12FA001-AC4F-418D-AE19-62706E023703}">
                      <ahyp:hlinkClr xmlns:ahyp="http://schemas.microsoft.com/office/drawing/2018/hyperlinkcolor" val="tx"/>
                    </a:ext>
                  </a:extLst>
                </a:hlinkClick>
              </a:rPr>
              <a:t>learn more…</a:t>
            </a:r>
            <a:r>
              <a:rPr lang="en-US" sz="1500" dirty="0">
                <a:solidFill>
                  <a:schemeClr val="accent1">
                    <a:lumMod val="75000"/>
                  </a:schemeClr>
                </a:solidFill>
              </a:rPr>
              <a:t>)</a:t>
            </a:r>
            <a:endParaRPr lang="en-US" sz="1500" dirty="0">
              <a:solidFill>
                <a:schemeClr val="accent1">
                  <a:lumMod val="75000"/>
                </a:schemeClr>
              </a:solidFill>
              <a:cs typeface="Segoe Sans Display"/>
            </a:endParaRPr>
          </a:p>
        </p:txBody>
      </p:sp>
      <p:sp>
        <p:nvSpPr>
          <p:cNvPr id="10" name="TextBox 9">
            <a:extLst>
              <a:ext uri="{FF2B5EF4-FFF2-40B4-BE49-F238E27FC236}">
                <a16:creationId xmlns:a16="http://schemas.microsoft.com/office/drawing/2014/main" id="{689D5A2B-8657-CB34-0D27-284AF10CF3C7}"/>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solidFill>
                  <a:schemeClr val="accent1">
                    <a:lumMod val="75000"/>
                  </a:schemeClr>
                </a:solidFill>
                <a:cs typeface="Segoe Sans Display"/>
                <a:hlinkClick r:id="rId12">
                  <a:extLst>
                    <a:ext uri="{A12FA001-AC4F-418D-AE19-62706E023703}">
                      <ahyp:hlinkClr xmlns:ahyp="http://schemas.microsoft.com/office/drawing/2018/hyperlinkcolor" val="tx"/>
                    </a:ext>
                  </a:extLst>
                </a:hlinkClick>
              </a:rPr>
              <a:t>* May require additional licensing and/or development </a:t>
            </a:r>
            <a:endParaRPr lang="en-US" sz="1050" dirty="0">
              <a:solidFill>
                <a:schemeClr val="accent1">
                  <a:lumMod val="75000"/>
                </a:schemeClr>
              </a:solidFill>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dirty="0"/>
              <a:t>Find your next Copilot agent at </a:t>
            </a:r>
            <a:r>
              <a:rPr lang="en-GB" sz="1600" dirty="0">
                <a:solidFill>
                  <a:schemeClr val="accent1">
                    <a:lumMod val="75000"/>
                  </a:schemeClr>
                </a:solidFill>
                <a:hlinkClick r:id="rId4">
                  <a:extLst>
                    <a:ext uri="{A12FA001-AC4F-418D-AE19-62706E023703}">
                      <ahyp:hlinkClr xmlns:ahyp="http://schemas.microsoft.com/office/drawing/2018/hyperlinkcolor" val="tx"/>
                    </a:ext>
                  </a:extLst>
                </a:hlinkClick>
              </a:rPr>
              <a:t>adoption.microsoft.com</a:t>
            </a:r>
            <a:endParaRPr lang="en-US" sz="1600" dirty="0">
              <a:solidFill>
                <a:schemeClr val="accent1">
                  <a:lumMod val="75000"/>
                </a:schemeClr>
              </a:solidFill>
            </a:endParaRPr>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9E92E9-F654-420F-8223-120A81AFDC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6AFB6F-B9A9-463C-B15F-C982766100AB}">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customXml/itemProps3.xml><?xml version="1.0" encoding="utf-8"?>
<ds:datastoreItem xmlns:ds="http://schemas.openxmlformats.org/officeDocument/2006/customXml" ds:itemID="{7C9867A3-D195-4DD8-A78A-1B2492E0B23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569</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Microsoft 365 Copilot Template</vt:lpstr>
      <vt:lpstr>White Template</vt:lpstr>
      <vt:lpstr>Employee Goal  Creator</vt:lpstr>
      <vt:lpstr>Employee Goal Creator</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2026-03-17T18:16:16Z</dcterms:created>
  <dcterms:modified xsi:type="dcterms:W3CDTF">2026-03-31T17:26:21Z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