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FFFF7_233524B2.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FFFEE_54F5BB47.xml" ContentType="application/vnd.ms-powerpoint.comments+xml"/>
  <Override PartName="/ppt/notesSlides/notesSlide6.xml" ContentType="application/vnd.openxmlformats-officedocument.presentationml.notesSlide+xml"/>
  <Override PartName="/ppt/comments/modernComment_7FFFFFFD_137F4834.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FFFFFB_3CF50D21.xml" ContentType="application/vnd.ms-powerpoint.comments+xml"/>
  <Override PartName="/ppt/notesSlides/notesSlide9.xml" ContentType="application/vnd.openxmlformats-officedocument.presentationml.notesSlide+xml"/>
  <Override PartName="/ppt/comments/modernComment_113_D7B51821.xml" ContentType="application/vnd.ms-powerpoint.comments+xml"/>
  <Override PartName="/ppt/notesSlides/notesSlide10.xml" ContentType="application/vnd.openxmlformats-officedocument.presentationml.notesSlide+xml"/>
  <Override PartName="/ppt/comments/modernComment_111_C6FF481B.xml" ContentType="application/vnd.ms-powerpoint.comments+xml"/>
  <Override PartName="/ppt/notesSlides/notesSlide11.xml" ContentType="application/vnd.openxmlformats-officedocument.presentationml.notesSlide+xml"/>
  <Override PartName="/ppt/comments/modernComment_12C_2FB75A95.xml" ContentType="application/vnd.ms-powerpoint.comments+xml"/>
  <Override PartName="/ppt/notesSlides/notesSlide12.xml" ContentType="application/vnd.openxmlformats-officedocument.presentationml.notesSlide+xml"/>
  <Override PartName="/ppt/comments/modernComment_12D_8278F2D2.xml" ContentType="application/vnd.ms-powerpoint.comments+xml"/>
  <Override PartName="/ppt/notesSlides/notesSlide13.xml" ContentType="application/vnd.openxmlformats-officedocument.presentationml.notesSlide+xml"/>
  <Override PartName="/ppt/comments/modernComment_114_E4AC2334.xml" ContentType="application/vnd.ms-powerpoint.comments+xml"/>
  <Override PartName="/ppt/notesSlides/notesSlide14.xml" ContentType="application/vnd.openxmlformats-officedocument.presentationml.notesSlide+xml"/>
  <Override PartName="/ppt/comments/modernComment_12A_40E5B6DA.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7FFFF9B2_720E883D.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FFFFE8_DBA6ED71.xml" ContentType="application/vnd.ms-powerpoint.comments+xml"/>
  <Override PartName="/ppt/notesSlides/notesSlide19.xml" ContentType="application/vnd.openxmlformats-officedocument.presentationml.notesSlide+xml"/>
  <Override PartName="/ppt/comments/modernComment_7FFFFFED_25BEF894.xml" ContentType="application/vnd.ms-powerpoint.comments+xml"/>
  <Override PartName="/ppt/notesSlides/notesSlide20.xml" ContentType="application/vnd.openxmlformats-officedocument.presentationml.notesSlide+xml"/>
  <Override PartName="/ppt/comments/modernComment_7FFFFFEF_20BE1A16.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7FFFFFEC_911C6E9E.xml" ContentType="application/vnd.ms-powerpoint.comments+xml"/>
  <Override PartName="/ppt/notesSlides/notesSlide24.xml" ContentType="application/vnd.openxmlformats-officedocument.presentationml.notesSlide+xml"/>
  <Override PartName="/ppt/comments/modernComment_105_6A4E1494.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7FFFFFF9_CE86B523.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7FFFFFF2_1F89CF14.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7FFFFFF6_5FF7110C.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7FFFFFFC_F1CE9F76.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0D_5FEB5065.xml" ContentType="application/vnd.ms-powerpoint.comments+xml"/>
  <Override PartName="/ppt/notesSlides/notesSlide41.xml" ContentType="application/vnd.openxmlformats-officedocument.presentationml.notesSlide+xml"/>
  <Override PartName="/ppt/comments/modernComment_107_48F014A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4"/>
    <p:sldMasterId id="2147483787" r:id="rId5"/>
    <p:sldMasterId id="2147483880" r:id="rId6"/>
  </p:sldMasterIdLst>
  <p:notesMasterIdLst>
    <p:notesMasterId r:id="rId48"/>
  </p:notesMasterIdLst>
  <p:sldIdLst>
    <p:sldId id="256" r:id="rId7"/>
    <p:sldId id="2147483639" r:id="rId8"/>
    <p:sldId id="2147483642" r:id="rId9"/>
    <p:sldId id="2147483647" r:id="rId10"/>
    <p:sldId id="2147483630" r:id="rId11"/>
    <p:sldId id="2147483645" r:id="rId12"/>
    <p:sldId id="260" r:id="rId13"/>
    <p:sldId id="2147483643" r:id="rId14"/>
    <p:sldId id="275" r:id="rId15"/>
    <p:sldId id="273" r:id="rId16"/>
    <p:sldId id="300" r:id="rId17"/>
    <p:sldId id="301" r:id="rId18"/>
    <p:sldId id="276" r:id="rId19"/>
    <p:sldId id="298" r:id="rId20"/>
    <p:sldId id="262" r:id="rId21"/>
    <p:sldId id="2147482034" r:id="rId22"/>
    <p:sldId id="268" r:id="rId23"/>
    <p:sldId id="2147483624" r:id="rId24"/>
    <p:sldId id="2147483629" r:id="rId25"/>
    <p:sldId id="2147483631" r:id="rId26"/>
    <p:sldId id="2147483632" r:id="rId27"/>
    <p:sldId id="266" r:id="rId28"/>
    <p:sldId id="2147483628" r:id="rId29"/>
    <p:sldId id="261" r:id="rId30"/>
    <p:sldId id="2147483633" r:id="rId31"/>
    <p:sldId id="2147483641" r:id="rId32"/>
    <p:sldId id="267" r:id="rId33"/>
    <p:sldId id="2147483634" r:id="rId34"/>
    <p:sldId id="2147483637" r:id="rId35"/>
    <p:sldId id="259" r:id="rId36"/>
    <p:sldId id="264" r:id="rId37"/>
    <p:sldId id="270" r:id="rId38"/>
    <p:sldId id="281" r:id="rId39"/>
    <p:sldId id="290" r:id="rId40"/>
    <p:sldId id="2147483638" r:id="rId41"/>
    <p:sldId id="265" r:id="rId42"/>
    <p:sldId id="2147483644" r:id="rId43"/>
    <p:sldId id="257" r:id="rId44"/>
    <p:sldId id="258" r:id="rId45"/>
    <p:sldId id="269" r:id="rId46"/>
    <p:sldId id="26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1725BCD-CFC6-4631-A760-726072174F7B}">
          <p14:sldIdLst>
            <p14:sldId id="256"/>
            <p14:sldId id="2147483639"/>
            <p14:sldId id="2147483642"/>
          </p14:sldIdLst>
        </p14:section>
        <p14:section name="Overview" id="{E28005AB-0E9D-4A2D-BC8E-ECC2F05FFA19}">
          <p14:sldIdLst>
            <p14:sldId id="2147483647"/>
            <p14:sldId id="2147483630"/>
            <p14:sldId id="2147483645"/>
          </p14:sldIdLst>
        </p14:section>
        <p14:section name="Get Ready" id="{EC753248-A242-424D-8EFA-A83FEEA04DB2}">
          <p14:sldIdLst>
            <p14:sldId id="260"/>
            <p14:sldId id="2147483643"/>
            <p14:sldId id="275"/>
            <p14:sldId id="273"/>
            <p14:sldId id="300"/>
            <p14:sldId id="301"/>
            <p14:sldId id="276"/>
            <p14:sldId id="298"/>
          </p14:sldIdLst>
        </p14:section>
        <p14:section name="Onboard &amp; Engage" id="{0E2F4A13-4DF9-4D2B-9813-D43B799BC8B3}">
          <p14:sldIdLst>
            <p14:sldId id="262"/>
            <p14:sldId id="2147482034"/>
            <p14:sldId id="268"/>
            <p14:sldId id="2147483624"/>
            <p14:sldId id="2147483629"/>
            <p14:sldId id="2147483631"/>
            <p14:sldId id="2147483632"/>
          </p14:sldIdLst>
        </p14:section>
        <p14:section name="Deliver Impact" id="{0729729D-C59C-46DB-A35A-89C9CBBE88E8}">
          <p14:sldIdLst>
            <p14:sldId id="266"/>
            <p14:sldId id="2147483628"/>
            <p14:sldId id="261"/>
            <p14:sldId id="2147483633"/>
            <p14:sldId id="2147483641"/>
          </p14:sldIdLst>
        </p14:section>
        <p14:section name="Extend &amp; Optimize" id="{C4479265-2E84-40F8-B11D-04C55B83EB2C}">
          <p14:sldIdLst>
            <p14:sldId id="267"/>
            <p14:sldId id="2147483634"/>
            <p14:sldId id="2147483637"/>
            <p14:sldId id="259"/>
            <p14:sldId id="264"/>
            <p14:sldId id="270"/>
            <p14:sldId id="281"/>
            <p14:sldId id="290"/>
            <p14:sldId id="2147483638"/>
          </p14:sldIdLst>
        </p14:section>
        <p14:section name="Appendix" id="{EBF1C8BA-5A59-4473-8FC9-4B7A02A840C6}">
          <p14:sldIdLst>
            <p14:sldId id="265"/>
            <p14:sldId id="2147483644"/>
            <p14:sldId id="257"/>
            <p14:sldId id="258"/>
            <p14:sldId id="269"/>
          </p14:sldIdLst>
        </p14:section>
        <p14:section name="End" id="{43184201-2B40-4EC8-BEDB-54EBD6865B25}">
          <p14:sldIdLst>
            <p14:sldId id="26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B6980E-125C-7561-A4BD-14B435C67EB3}" name="Jeffrey Manning" initials="JM" userId="S::jmanning@microsoft.com::e670c6e8-d8c1-4cd8-a791-48b861832715" providerId="AD"/>
  <p188:author id="{B28B7012-0C9D-0B19-AB26-55826E9D8B28}" name="Sarah Goodwin" initials="SG" userId="S::swerth@microsoft.com::ba43d73d-11ff-44a3-b1b6-a63c59140c32" providerId="AD"/>
  <p188:author id="{1118D123-B7F3-4245-F141-65CE97A9F9C1}" name="Jenny Lindenstein" initials="JL" userId="S::jlindenstein@microsoft.com::c5787dba-8c0c-49fe-8df7-f19e706c079f" providerId="AD"/>
  <p188:author id="{17B65031-1369-4F9F-A045-AC58172F6F6A}" name="Chris Brown" initials="CB" userId="S::cbrow@microsoft.com::fae28dde-4cb2-4a79-ad34-b449daed2d64" providerId="AD"/>
  <p188:author id="{8EAA363C-55B0-8D69-0D61-8F26FB2D58E2}" name="Benchumo Patton [Probationer]" initials="BP" userId="S::benchumo.p@chillibreeze.com::38fd9032-3c10-4924-bc12-3ac2725305d4" providerId="AD"/>
  <p188:author id="{2D706541-60CF-C180-5E12-F240821B577E}" name="Georgi Nunev" initials="GN" userId="S::genunev@microsoft.com::7889d9bb-6b2b-46c1-8da0-586fdbb46229" providerId="AD"/>
  <p188:author id="{D8006648-C31A-436E-CC99-F7841D8A25DD}" name="Yadin Dkhar [Chillibreeze]" initials="YD" userId="S::yadin.d@chillibreeze.com::819a8f5b-42a8-4939-ade2-8c93e2e3cbcb" providerId="AD"/>
  <p188:author id="{5F205158-F5BC-57F5-06DF-9F2FFD1ECD99}" name="Senthil Mani" initials="SM" userId="S::semani@microsoft.com::a1bac957-1db0-4c2a-bf5a-bb32b599807d" providerId="AD"/>
  <p188:author id="{0A4CEC5B-2767-3CA8-AAFA-FCC9BD16A142}" name="Rukmani Narayanan" initials="RN" userId="S::srenarayanan@microsoft.com::06734c42-9336-4220-8bd8-5fe57413aeb7" providerId="AD"/>
  <p188:author id="{3F385270-F493-C2A2-B1AD-D5C8743A3D10}" name="Luke Beasley" initials="LB" userId="S::lukebeasley@microsoft.com::05be3707-c528-41bf-ac4b-7197b0c31bb8" providerId="AD"/>
  <p188:author id="{8A6C0680-21C7-FA05-74BC-CCD6D0533C9A}" name="Vivian Ajetunmobi" initials="VA" userId="S::vajetunmobi@microsoft.com::74bc3c9a-ef88-4336-8239-d4fbd29cda47" providerId="AD"/>
  <p188:author id="{35014488-9C76-F68A-5778-6FC9A7D40D9C}" name="Rick Shire" initials="RS" userId="S::rishire@microsoft.com::2072aeb0-6a3a-4fa1-bc45-1fae0180a934" providerId="AD"/>
  <p188:author id="{5F5B7A8E-F74E-D9F4-552D-0A8790746AEF}" name="Mohanraj Ganesan" initials="MG" userId="S::moganesan@microsoft.com::73af3296-2a64-4caa-83f4-8facbdcddc64" providerId="AD"/>
  <p188:author id="{8F0B9CA1-BEF0-4A6F-15A0-40C351135748}" name="Kyle von Haden" initials="Kv" userId="S::kylev@microsoft.com::ba641bd1-fcb2-49e8-b753-7698218ca23f" providerId="AD"/>
  <p188:author id="{895F83BB-AAAC-C818-2E5E-F46CB22A7C2A}" name="Jolene Tam" initials="JT" userId="S::jolenetam@microsoft.com::1f43f390-817f-4f4d-aca2-8b8f01b40c47" providerId="AD"/>
  <p188:author id="{785F14C2-7C9C-FB68-8D3E-027A1F15AA8F}" name="Lemba Cholen [Trainee]" initials="LC" userId="S::lemba.c@chillibreeze.com::2f304e1a-35a1-45ae-b8e9-b147fb5c5520" providerId="AD"/>
  <p188:author id="{3D2969CA-36C4-BF9C-12C3-84619E4C4165}" name="Tannu Gurung [Chillibreeze]" initials="TG" userId="S::tannu.g@chillibreeze.com::3341f99c-44e3-43ae-b8fd-e2b126edb9a7" providerId="AD"/>
  <p188:author id="{0B4F27D5-10D8-9C2A-198A-F01FB14674C7}" name="Lauren Kane" initials="LK" userId="S::laurenkane@microsoft.com::5f5a0946-2279-47c8-9c2c-41b141b0e163" providerId="AD"/>
  <p188:author id="{E7ECC7F1-0897-F868-AEC0-6EAC66249050}" name="Dan Zarzar" initials="DZ" userId="S::danzar@microsoft.com::842307d4-b3aa-42ea-965e-683025ede2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2FE"/>
    <a:srgbClr val="C3E5FF"/>
    <a:srgbClr val="F6EBF6"/>
    <a:srgbClr val="FBF4FC"/>
    <a:srgbClr val="FCF5F1"/>
    <a:srgbClr val="FBF8F6"/>
    <a:srgbClr val="FDF9FA"/>
    <a:srgbClr val="FFF8F5"/>
    <a:srgbClr val="E8E5E7"/>
    <a:srgbClr val="E6E4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52"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omments/modernComment_105_6A4E1494.xml><?xml version="1.0" encoding="utf-8"?>
<p188:cmLst xmlns:a="http://schemas.openxmlformats.org/drawingml/2006/main" xmlns:r="http://schemas.openxmlformats.org/officeDocument/2006/relationships" xmlns:p188="http://schemas.microsoft.com/office/powerpoint/2018/8/main">
  <p188:cm id="{F75DEEB5-3673-4DE4-B882-E5805F103BC8}" authorId="{E7ECC7F1-0897-F868-AEC0-6EAC66249050}" status="resolved" created="2025-10-20T23:18:31.010" complete="100000">
    <ac:deMkLst xmlns:ac="http://schemas.microsoft.com/office/drawing/2013/main/command">
      <pc:docMk xmlns:pc="http://schemas.microsoft.com/office/powerpoint/2013/main/command"/>
      <pc:sldMk xmlns:pc="http://schemas.microsoft.com/office/powerpoint/2013/main/command" cId="1783501972" sldId="261"/>
      <ac:spMk id="3" creationId="{9DD6651D-7317-66BF-AA5A-DA5AFCA35BB8}"/>
    </ac:deMkLst>
    <p188:replyLst>
      <p188:reply id="{C3922F2C-1B3C-4662-8B0D-66394A4EB94A}" authorId="{E7ECC7F1-0897-F868-AEC0-6EAC66249050}" created="2025-10-20T23:18:39.771">
        <p188:txBody>
          <a:bodyPr/>
          <a:lstStyle/>
          <a:p>
            <a:r>
              <a:rPr lang="en-US"/>
              <a:t>This makes it sound like we are starting from screatch</a:t>
            </a:r>
          </a:p>
        </p188:txBody>
      </p188:reply>
      <p188:reply id="{3C27E0AD-DD4F-463A-81DF-104A977C528F}" authorId="{17B65031-1369-4F9F-A045-AC58172F6F6A}" created="2025-10-22T10:50:40.225">
        <p188:txBody>
          <a:bodyPr/>
          <a:lstStyle/>
          <a:p>
            <a:r>
              <a:rPr lang="en-US"/>
              <a:t>Updated, thanks for the comment</a:t>
            </a:r>
          </a:p>
        </p188:txBody>
      </p188:reply>
    </p188:replyLst>
    <p188:txBody>
      <a:bodyPr/>
      <a:lstStyle/>
      <a:p>
        <a:r>
          <a:rPr lang="en-US"/>
          <a:t>We should be clear that we have good agent instructions out of the box - and that these should be customized to reflect the company’s personality (e.g. calling employees colleagues)</a:t>
        </a:r>
      </a:p>
    </p188:txBody>
    <p188:extLst>
      <p:ext xmlns:p="http://schemas.openxmlformats.org/presentationml/2006/main" uri="{57CB4572-C831-44C2-8A1C-0ADB6CCDFE69}">
        <p223:reactions xmlns:p223="http://schemas.microsoft.com/office/powerpoint/2022/03/main">
          <p223:rxn type="👍">
            <p223:instance time="2025-10-22T10:50:26.890" authorId="{17B65031-1369-4F9F-A045-AC58172F6F6A}"/>
          </p223:rxn>
        </p223:reactions>
      </p:ext>
    </p188:extLst>
  </p188:cm>
</p188:cmLst>
</file>

<file path=ppt/comments/modernComment_107_48F014A7.xml><?xml version="1.0" encoding="utf-8"?>
<p188:cmLst xmlns:a="http://schemas.openxmlformats.org/drawingml/2006/main" xmlns:r="http://schemas.openxmlformats.org/officeDocument/2006/relationships" xmlns:p188="http://schemas.microsoft.com/office/powerpoint/2018/8/main">
  <p188:cm id="{7DCB99B1-A7DF-4F53-A592-21563CADE865}" authorId="{1118D123-B7F3-4245-F141-65CE97A9F9C1}" status="resolved" created="2025-10-20T17:32:59.619" complete="100000">
    <pc:sldMkLst xmlns:pc="http://schemas.microsoft.com/office/powerpoint/2013/main/command">
      <pc:docMk/>
      <pc:sldMk cId="1223693479" sldId="263"/>
    </pc:sldMkLst>
    <p188:replyLst>
      <p188:reply id="{1D68AB34-0C7F-442F-ACB8-2E0248316BE2}" authorId="{17B65031-1369-4F9F-A045-AC58172F6F6A}" created="2025-10-22T10:54:52.393">
        <p188:txBody>
          <a:bodyPr/>
          <a:lstStyle/>
          <a:p>
            <a:r>
              <a:rPr lang="en-US"/>
              <a:t>Thanks [@Jenny], we’re already sync’d with Senthil on ESS analytics metrics in the roadmap. The slide links the latest ESS analytics docs that are being published at GA and updated beyond.</a:t>
            </a:r>
          </a:p>
        </p188:txBody>
      </p188:reply>
    </p188:replyLst>
    <p188:txBody>
      <a:bodyPr/>
      <a:lstStyle/>
      <a:p>
        <a:r>
          <a:rPr lang="en-US"/>
          <a:t>Will need to be clear on when this will be available in Analytics. 
[@Chris Brown] you may be able to get Shailendra and or Stephanie to help understand what is available today and link to public roadmap on dates for the future (pls link to a roadmap, vs putting in a static date that could change) 
</a:t>
        </a:r>
      </a:p>
    </p188:txBody>
    <p188:extLst>
      <p:ext xmlns:p="http://schemas.openxmlformats.org/presentationml/2006/main" uri="{57CB4572-C831-44C2-8A1C-0ADB6CCDFE69}">
        <p223:reactions xmlns:p223="http://schemas.microsoft.com/office/powerpoint/2022/03/main">
          <p223:rxn type="👍">
            <p223:instance time="2025-10-22T10:54:54.773" authorId="{17B65031-1369-4F9F-A045-AC58172F6F6A}"/>
          </p223:rxn>
        </p223:reactions>
      </p:ext>
    </p188:extLst>
  </p188:cm>
</p188:cmLst>
</file>

<file path=ppt/comments/modernComment_10D_5FEB5065.xml><?xml version="1.0" encoding="utf-8"?>
<p188:cmLst xmlns:a="http://schemas.openxmlformats.org/drawingml/2006/main" xmlns:r="http://schemas.openxmlformats.org/officeDocument/2006/relationships" xmlns:p188="http://schemas.microsoft.com/office/powerpoint/2018/8/main">
  <p188:cm id="{C4F399C6-F318-4DCB-9EE1-4F207FE27FD0}" authorId="{17B65031-1369-4F9F-A045-AC58172F6F6A}" status="resolved" created="2025-10-16T15:28:42.947">
    <ac:deMkLst xmlns:ac="http://schemas.microsoft.com/office/drawing/2013/main/command">
      <pc:docMk xmlns:pc="http://schemas.microsoft.com/office/powerpoint/2013/main/command"/>
      <pc:sldMk xmlns:pc="http://schemas.microsoft.com/office/powerpoint/2013/main/command" cId="1609257061" sldId="269"/>
      <ac:spMk id="16" creationId="{8E277E30-4430-295A-0604-96F2F0490E23}"/>
    </ac:deMkLst>
    <p188:txBody>
      <a:bodyPr/>
      <a:lstStyle/>
      <a:p>
        <a:r>
          <a:rPr lang="en-US"/>
          <a:t>[@Rukmani Narayanan] this is an area where we have done quite a lot of work - so this could be expanded maybe to a slide on ESS ROI?</a:t>
        </a:r>
      </a:p>
    </p188:txBody>
  </p188:cm>
</p188:cmLst>
</file>

<file path=ppt/comments/modernComment_111_C6FF481B.xml><?xml version="1.0" encoding="utf-8"?>
<p188:cmLst xmlns:a="http://schemas.openxmlformats.org/drawingml/2006/main" xmlns:r="http://schemas.openxmlformats.org/officeDocument/2006/relationships" xmlns:p188="http://schemas.microsoft.com/office/powerpoint/2018/8/main">
  <p188:cm id="{05B2DBE2-2249-446E-ABC1-EDEACA6A9B17}" authorId="{17B65031-1369-4F9F-A045-AC58172F6F6A}" status="resolved" created="2025-10-14T14:54:29.751" complete="100000">
    <ac:deMkLst xmlns:ac="http://schemas.microsoft.com/office/drawing/2013/main/command">
      <pc:docMk xmlns:pc="http://schemas.microsoft.com/office/powerpoint/2013/main/command"/>
      <pc:sldMk xmlns:pc="http://schemas.microsoft.com/office/powerpoint/2013/main/command" cId="3338618907" sldId="273"/>
      <ac:spMk id="2" creationId="{3A0A447F-F44A-1C14-FFE1-F2EFF7E068B7}"/>
    </ac:deMkLst>
    <p188:replyLst>
      <p188:reply id="{534759D6-07C5-8B4F-92D2-E90DB012C19D}" authorId="{0B4F27D5-10D8-9C2A-198A-F01FB14674C7}" created="2025-10-14T22:18:56.219">
        <p188:txBody>
          <a:bodyPr/>
          <a:lstStyle/>
          <a:p>
            <a:r>
              <a:rPr lang="en-US"/>
              <a:t>Added a starting point. Feel free to edit.</a:t>
            </a:r>
          </a:p>
        </p188:txBody>
      </p188:reply>
    </p188:replyLst>
    <p188:txBody>
      <a:bodyPr/>
      <a:lstStyle/>
      <a:p>
        <a:r>
          <a:rPr lang="en-US"/>
          <a:t>Need intro paragraph to describe what this is</a:t>
        </a:r>
      </a:p>
    </p188:txBody>
  </p188:cm>
  <p188:cm id="{C4C382EE-D720-462C-8330-C3279A6B0295}" authorId="{35014488-9C76-F68A-5778-6FC9A7D40D9C}" status="resolved" created="2025-10-23T02:24:15.718" complete="100000">
    <ac:txMkLst xmlns:ac="http://schemas.microsoft.com/office/drawing/2013/main/command">
      <pc:docMk xmlns:pc="http://schemas.microsoft.com/office/powerpoint/2013/main/command"/>
      <pc:sldMk xmlns:pc="http://schemas.microsoft.com/office/powerpoint/2013/main/command" cId="3338618907" sldId="273"/>
      <ac:graphicFrameMk id="9" creationId="{A2B19F16-FC6A-4FE6-87B4-E77650717658}"/>
      <ac:tblMk/>
      <ac:tcMk rowId="611231862" colId="2263292799"/>
      <ac:txMk cp="0">
        <ac:context len="38" hash="2310997698"/>
      </ac:txMk>
    </ac:txMkLst>
    <p188:pos x="10633472" y="773823"/>
    <p188:replyLst>
      <p188:reply id="{BC724E4B-B3FD-4C47-B7A0-5D17008B5F68}" authorId="{0A4CEC5B-2767-3CA8-AAFA-FCC9BD16A142}" created="2025-10-23T10:38:18.041">
        <p188:txBody>
          <a:bodyPr/>
          <a:lstStyle/>
          <a:p>
            <a:r>
              <a:rPr lang="en-US"/>
              <a:t>I am going to remove this verbiage as well. I have named the column example content source just to be clear that this is not exhaustive</a:t>
            </a:r>
          </a:p>
        </p188:txBody>
      </p188:reply>
    </p188:replyLst>
    <p188:txBody>
      <a:bodyPr/>
      <a:lstStyle/>
      <a:p>
        <a:r>
          <a:rPr lang="en-CA"/>
          <a:t>[@Senthil Mani]  - what is the MS Dynamics 365 connector?  Never heard of it.</a:t>
        </a:r>
      </a:p>
    </p188:txBody>
  </p188:cm>
  <p188:cm id="{8C27A203-16A3-4B43-8E63-0796401C394E}" authorId="{35014488-9C76-F68A-5778-6FC9A7D40D9C}" status="resolved" created="2025-10-23T02:25:16.443" complete="100000">
    <ac:txMkLst xmlns:ac="http://schemas.microsoft.com/office/drawing/2013/main/command">
      <pc:docMk xmlns:pc="http://schemas.microsoft.com/office/powerpoint/2013/main/command"/>
      <pc:sldMk xmlns:pc="http://schemas.microsoft.com/office/powerpoint/2013/main/command" cId="3338618907" sldId="273"/>
      <ac:graphicFrameMk id="9" creationId="{A2B19F16-FC6A-4FE6-87B4-E77650717658}"/>
      <ac:tblMk/>
      <ac:tcMk rowId="335415838" colId="2263292799"/>
      <ac:txMk cp="10">
        <ac:context len="11" hash="467562930"/>
      </ac:txMk>
    </ac:txMkLst>
    <p188:pos x="10126326" y="2556519"/>
    <p188:replyLst>
      <p188:reply id="{9F7C9486-0B7D-49D2-B2BC-9E9B476E01BD}" authorId="{0A4CEC5B-2767-3CA8-AAFA-FCC9BD16A142}" created="2025-10-23T10:37:31.057">
        <p188:txBody>
          <a:bodyPr/>
          <a:lstStyle/>
          <a:p>
            <a:r>
              <a:rPr lang="en-US"/>
              <a:t>Removed that [@Rick] we took this slide as is from the technical implementation guide on Seismic - we might want to update that as well [@Senthil]</a:t>
            </a:r>
          </a:p>
        </p188:txBody>
      </p188:reply>
    </p188:replyLst>
    <p188:txBody>
      <a:bodyPr/>
      <a:lstStyle/>
      <a:p>
        <a:r>
          <a:rPr lang="en-CA"/>
          <a:t>We don’t support Intune OOB.  [@Senthil Mani] </a:t>
        </a:r>
      </a:p>
    </p188:txBody>
    <p188:extLst>
      <p:ext xmlns:p="http://schemas.openxmlformats.org/presentationml/2006/main" uri="{57CB4572-C831-44C2-8A1C-0ADB6CCDFE69}">
        <p223:reactions xmlns:p223="http://schemas.microsoft.com/office/powerpoint/2022/03/main">
          <p223:rxn type="👍">
            <p223:instance time="2025-10-23T10:36:42.119" authorId="{0A4CEC5B-2767-3CA8-AAFA-FCC9BD16A142}"/>
          </p223:rxn>
        </p223:reactions>
      </p:ext>
    </p188:extLst>
  </p188:cm>
</p188:cmLst>
</file>

<file path=ppt/comments/modernComment_113_D7B51821.xml><?xml version="1.0" encoding="utf-8"?>
<p188:cmLst xmlns:a="http://schemas.openxmlformats.org/drawingml/2006/main" xmlns:r="http://schemas.openxmlformats.org/officeDocument/2006/relationships" xmlns:p188="http://schemas.microsoft.com/office/powerpoint/2018/8/main">
  <p188:cm id="{585FECF6-3293-4B6B-A916-3B8C9FE67F2C}" authorId="{17B65031-1369-4F9F-A045-AC58172F6F6A}" status="resolved" created="2025-10-14T14:52:16.478" complete="100000">
    <pc:sldMkLst xmlns:pc="http://schemas.microsoft.com/office/powerpoint/2013/main/command">
      <pc:docMk/>
      <pc:sldMk cId="3618969633" sldId="275"/>
    </pc:sldMkLst>
    <p188:txBody>
      <a:bodyPr/>
      <a:lstStyle/>
      <a:p>
        <a:r>
          <a:rPr lang="en-US"/>
          <a:t>Need an intro paragraph to guide the flow rather than just a table without any explanation. I grabbed this text from the notes section, which might need some amending</a:t>
        </a:r>
      </a:p>
    </p188:txBody>
  </p188:cm>
  <p188:cm id="{D2DF642D-CF91-46B9-BAE0-83FCF5D543AD}" authorId="{5F205158-F5BC-57F5-06DF-9F2FFD1ECD99}" status="resolved" created="2025-10-23T01:03:41.576" startDate="2025-10-23T01:03:41.576" dueDate="2025-10-23T01:03:41.576" assignedTo="{0A4CEC5B-2767-3CA8-AAFA-FCC9BD16A142}" complete="100000" title="@Rukmani Narayanan I’d suggest to include the following roles too: * Corporate Communications * Legal/Compliance/Privacy * InfoSecOps - Security team that manages the infrastructure for external systems to be integrated * Adoption &amp; Change Management…">
    <ac:txMkLst xmlns:ac="http://schemas.microsoft.com/office/drawing/2013/main/command">
      <pc:docMk xmlns:pc="http://schemas.microsoft.com/office/powerpoint/2013/main/command"/>
      <pc:sldMk xmlns:pc="http://schemas.microsoft.com/office/powerpoint/2013/main/command" cId="3618969633" sldId="275"/>
      <ac:spMk id="5" creationId="{B8F785EF-EBC8-100F-E125-EC673CC54EB4}"/>
      <ac:txMk cp="0" len="121">
        <ac:context len="122" hash="268432490"/>
      </ac:txMk>
    </ac:txMkLst>
    <p188:pos x="11160902" y="2438385"/>
    <p188:replyLst>
      <p188:reply id="{075F185A-E683-44A7-BC35-F591D8AE5522}" authorId="{17B65031-1369-4F9F-A045-AC58172F6F6A}" created="2025-10-23T12:05:39.852">
        <p188:txBody>
          <a:bodyPr/>
          <a:lstStyle/>
          <a:p>
            <a:r>
              <a:rPr lang="en-US"/>
              <a:t>This is intended to be the mandatory list with a longer list in the worksheet later. Added CM lead here and the others added to worksheet in appendix.</a:t>
            </a:r>
          </a:p>
        </p188:txBody>
      </p188:reply>
    </p188:replyLst>
    <p188:txBody>
      <a:bodyPr/>
      <a:lstStyle/>
      <a:p>
        <a:r>
          <a:rPr lang="en-US"/>
          <a:t>[@Rukmani Narayanan] I’d suggest to include the following roles too:
* Corporate Communications
* Legal/Compliance/Privacy
* InfoSecOps - Security team that manages the infrastructure for external systems to be integrated
* Adoption &amp; Change Management lead for support/training/etc. </a:t>
        </a:r>
      </a:p>
    </p188:txBody>
    <p188:extLst>
      <p:ext xmlns:p="http://schemas.openxmlformats.org/presentationml/2006/main" uri="{5BB2D875-25FF-4072-B9AC-8F64D62656EB}">
        <p228:taskDetails xmlns:p228="http://schemas.microsoft.com/office/powerpoint/2022/08/main">
          <p228:history>
            <p228:event time="2025-10-23T01:03:41.576" id="{B0F73FA3-39A6-4978-8CC5-F6DACE4BF2A6}">
              <p228:atrbtn authorId="{5F205158-F5BC-57F5-06DF-9F2FFD1ECD99}"/>
              <p228:anchr>
                <p228:comment id="{D2DF642D-CF91-46B9-BAE0-83FCF5D543AD}"/>
              </p228:anchr>
              <p228:add/>
            </p228:event>
            <p228:event time="2025-10-23T01:03:41.576" id="{59FF2B07-2DB4-42E0-B678-5ABB0F055BAC}">
              <p228:atrbtn authorId="{5F205158-F5BC-57F5-06DF-9F2FFD1ECD99}"/>
              <p228:anchr>
                <p228:comment id="{D2DF642D-CF91-46B9-BAE0-83FCF5D543AD}"/>
              </p228:anchr>
              <p228:asgn authorId="{0A4CEC5B-2767-3CA8-AAFA-FCC9BD16A142}"/>
            </p228:event>
            <p228:event time="2025-10-23T01:03:41.576" id="{4A30D3B1-5972-4A04-86A0-D08CEECB62B3}">
              <p228:atrbtn authorId="{5F205158-F5BC-57F5-06DF-9F2FFD1ECD99}"/>
              <p228:anchr>
                <p228:comment id="{D2DF642D-CF91-46B9-BAE0-83FCF5D543AD}"/>
              </p228:anchr>
              <p228:title val="@Rukmani Narayanan I’d suggest to include the following roles too: * Corporate Communications * Legal/Compliance/Privacy * InfoSecOps - Security team that manages the infrastructure for external systems to be integrated * Adoption &amp; Change Management…"/>
            </p228:event>
            <p228:event time="2025-10-23T01:03:41.576" id="{CA0868FF-0165-4AD5-A0D5-2DA30AC30445}">
              <p228:atrbtn authorId="{5F205158-F5BC-57F5-06DF-9F2FFD1ECD99}"/>
              <p228:anchr>
                <p228:comment id="{D2DF642D-CF91-46B9-BAE0-83FCF5D543AD}"/>
              </p228:anchr>
              <p228:date stDt="2025-10-23T01:03:41.576" endDt="2025-10-23T01:03:41.576"/>
            </p228:event>
            <p228:event time="2025-10-23T12:09:23.589" id="{BC2036F3-3E79-4A05-9F4F-AAB2CEBD7B39}">
              <p228:atrbtn authorId="{17B65031-1369-4F9F-A045-AC58172F6F6A}"/>
              <p228:anchr>
                <p228:comment id="{00000000-0000-0000-0000-000000000000}"/>
              </p228:anchr>
              <p228:pcntCmplt val="100000"/>
            </p228:event>
          </p228:history>
        </p228:taskDetails>
      </p:ext>
    </p188:extLst>
  </p188:cm>
</p188:cmLst>
</file>

<file path=ppt/comments/modernComment_114_E4AC2334.xml><?xml version="1.0" encoding="utf-8"?>
<p188:cmLst xmlns:a="http://schemas.openxmlformats.org/drawingml/2006/main" xmlns:r="http://schemas.openxmlformats.org/officeDocument/2006/relationships" xmlns:p188="http://schemas.microsoft.com/office/powerpoint/2018/8/main">
  <p188:cm id="{A7A87B21-CB79-4F13-8D58-0673D1B518E6}" authorId="{17B65031-1369-4F9F-A045-AC58172F6F6A}" status="resolved" created="2025-10-16T15:12:50.465" startDate="2025-10-16T15:12:50.465" dueDate="2025-10-16T15:12:50.465" assignedTo="{0A4CEC5B-2767-3CA8-AAFA-FCC9BD16A142}" complete="100000" title="@Rukmani I reworked this slide using the notes - what do you think? Is the graphic underneath needed?">
    <pc:sldMkLst xmlns:pc="http://schemas.microsoft.com/office/powerpoint/2013/main/command">
      <pc:docMk/>
      <pc:sldMk cId="3836486452" sldId="276"/>
    </pc:sldMkLst>
    <p188:replyLst>
      <p188:reply id="{F392CB7D-1C4C-40C2-ADFF-E8E5E5FB343F}" authorId="{0A4CEC5B-2767-3CA8-AAFA-FCC9BD16A142}" created="2025-10-17T08:17:54.999">
        <p188:txBody>
          <a:bodyPr/>
          <a:lstStyle/>
          <a:p>
            <a:r>
              <a:rPr lang="en-US"/>
              <a:t>I love this slide now, let's remove the graphic</a:t>
            </a:r>
          </a:p>
        </p188:txBody>
      </p188:reply>
    </p188:replyLst>
    <p188:txBody>
      <a:bodyPr/>
      <a:lstStyle/>
      <a:p>
        <a:r>
          <a:rPr lang="en-US"/>
          <a:t>[@Rukmani] I reworked this slide using the notes - what do you think? Is the graphic underneath needed?</a:t>
        </a:r>
      </a:p>
    </p188:txBody>
    <p188:extLst>
      <p:ext xmlns:p="http://schemas.openxmlformats.org/presentationml/2006/main" uri="{5BB2D875-25FF-4072-B9AC-8F64D62656EB}">
        <p228:taskDetails xmlns:p228="http://schemas.microsoft.com/office/powerpoint/2022/08/main">
          <p228:history>
            <p228:event time="2025-10-16T15:12:50.465" id="{5FABCB0B-594E-4D3B-A367-8BA2F66BA9A8}">
              <p228:atrbtn authorId="{17B65031-1369-4F9F-A045-AC58172F6F6A}"/>
              <p228:anchr>
                <p228:comment id="{A7A87B21-CB79-4F13-8D58-0673D1B518E6}"/>
              </p228:anchr>
              <p228:add/>
            </p228:event>
            <p228:event time="2025-10-16T15:12:50.465" id="{E531B5C3-050F-4405-A439-D73E00CBBC9B}">
              <p228:atrbtn authorId="{17B65031-1369-4F9F-A045-AC58172F6F6A}"/>
              <p228:anchr>
                <p228:comment id="{A7A87B21-CB79-4F13-8D58-0673D1B518E6}"/>
              </p228:anchr>
              <p228:asgn authorId="{0A4CEC5B-2767-3CA8-AAFA-FCC9BD16A142}"/>
            </p228:event>
            <p228:event time="2025-10-16T15:12:50.465" id="{1319C5A4-DF46-4486-BC0A-4B4C8C8A6CD5}">
              <p228:atrbtn authorId="{17B65031-1369-4F9F-A045-AC58172F6F6A}"/>
              <p228:anchr>
                <p228:comment id="{A7A87B21-CB79-4F13-8D58-0673D1B518E6}"/>
              </p228:anchr>
              <p228:title val="@Rukmani I reworked this slide using the notes - what do you think? Is the graphic underneath needed?"/>
            </p228:event>
            <p228:event time="2025-10-16T15:12:50.465" id="{BB1DD24F-C032-4DB3-A4DC-AE4DBAC00721}">
              <p228:atrbtn authorId="{17B65031-1369-4F9F-A045-AC58172F6F6A}"/>
              <p228:anchr>
                <p228:comment id="{A7A87B21-CB79-4F13-8D58-0673D1B518E6}"/>
              </p228:anchr>
              <p228:date stDt="2025-10-16T15:12:50.465" endDt="2025-10-16T15:12:50.465"/>
            </p228:event>
            <p228:event time="2025-10-17T08:17:57.796" id="{E310E0A6-D2AA-4734-9D55-EEFADA6DDD73}">
              <p228:atrbtn authorId="{0A4CEC5B-2767-3CA8-AAFA-FCC9BD16A142}"/>
              <p228:anchr>
                <p228:comment id="{00000000-0000-0000-0000-000000000000}"/>
              </p228:anchr>
              <p228:pcntCmplt val="100000"/>
            </p228:event>
          </p228:history>
        </p228:taskDetails>
      </p:ext>
    </p188:extLst>
  </p188:cm>
  <p188:cm id="{C901744C-4625-4658-8AA5-48C4B7F2F7E9}" authorId="{E7ECC7F1-0897-F868-AEC0-6EAC66249050}" status="resolved" created="2025-10-20T23:17:08.975" complete="100000">
    <ac:deMkLst xmlns:ac="http://schemas.microsoft.com/office/drawing/2013/main/command">
      <pc:docMk xmlns:pc="http://schemas.microsoft.com/office/powerpoint/2013/main/command"/>
      <pc:sldMk xmlns:pc="http://schemas.microsoft.com/office/powerpoint/2013/main/command" cId="3836486452" sldId="276"/>
      <ac:spMk id="6" creationId="{51CC35FF-FF92-E97D-A816-EA6F6BD3ABAA}"/>
    </ac:deMkLst>
    <p188:replyLst>
      <p188:reply id="{FA0BD64C-EEF3-429E-89B7-06E8C2E8AE65}" authorId="{17B65031-1369-4F9F-A045-AC58172F6F6A}" created="2025-10-22T10:19:33.210">
        <p188:txBody>
          <a:bodyPr/>
          <a:lstStyle/>
          <a:p>
            <a:r>
              <a:rPr lang="en-US"/>
              <a:t>[@Dan Zarzar] SNow is on the list of WIP ESS product docs that Rebecca Springut is managing but status is “not started” (waiting for Snow SME). So I don’t think this will be available for GA.</a:t>
            </a:r>
          </a:p>
        </p188:txBody>
      </p188:reply>
    </p188:replyLst>
    <p188:txBody>
      <a:bodyPr/>
      <a:lstStyle/>
      <a:p>
        <a:r>
          <a:rPr lang="en-US"/>
          <a:t>Will we have a SErviceNow KB best practices as well?</a:t>
        </a:r>
      </a:p>
    </p188:txBody>
  </p188:cm>
</p188:cmLst>
</file>

<file path=ppt/comments/modernComment_12A_40E5B6DA.xml><?xml version="1.0" encoding="utf-8"?>
<p188:cmLst xmlns:a="http://schemas.openxmlformats.org/drawingml/2006/main" xmlns:r="http://schemas.openxmlformats.org/officeDocument/2006/relationships" xmlns:p188="http://schemas.microsoft.com/office/powerpoint/2018/8/main">
  <p188:cm id="{C7693E5E-709C-4A9D-9B20-44F082C0EDAB}" authorId="{2D706541-60CF-C180-5E12-F240821B577E}" status="resolved" created="2025-10-14T14:48:23.474" complete="100000">
    <ac:txMkLst xmlns:ac="http://schemas.microsoft.com/office/drawing/2013/main/command">
      <pc:docMk xmlns:pc="http://schemas.microsoft.com/office/powerpoint/2013/main/command"/>
      <pc:sldMk xmlns:pc="http://schemas.microsoft.com/office/powerpoint/2013/main/command" cId="1088796378" sldId="298"/>
      <ac:spMk id="3" creationId="{0ABF773C-DD6D-9478-DDE8-16BE0068B6D9}"/>
      <ac:txMk cp="84" len="1">
        <ac:context len="603" hash="904887554"/>
      </ac:txMk>
    </ac:txMkLst>
    <p188:txBody>
      <a:bodyPr/>
      <a:lstStyle/>
      <a:p>
        <a:r>
          <a:rPr lang="en-GB"/>
          <a:t>[@Rukmani] I think it's best if we remove the sentence "there are no separate  licensing requirements" and instead add a footnote that adding M365 Copilot to the subscription requires one of the below m365 licenses: https://learn.microsoft.com/en-us/copilot/microsoft-365/microsoft-365-copilot-licensing#microsoft-365-copilot-license</a:t>
        </a:r>
      </a:p>
    </p188:txBody>
  </p188:cm>
</p188:cmLst>
</file>

<file path=ppt/comments/modernComment_12C_2FB75A95.xml><?xml version="1.0" encoding="utf-8"?>
<p188:cmLst xmlns:a="http://schemas.openxmlformats.org/drawingml/2006/main" xmlns:r="http://schemas.openxmlformats.org/officeDocument/2006/relationships" xmlns:p188="http://schemas.microsoft.com/office/powerpoint/2018/8/main">
  <p188:cm id="{8828A75D-587A-4A85-B3E8-9A44DB9DC5E3}" authorId="{17B65031-1369-4F9F-A045-AC58172F6F6A}" status="resolved" created="2025-06-13T13:50:23.910">
    <pc:sldMkLst xmlns:pc="http://schemas.microsoft.com/office/powerpoint/2013/main/command">
      <pc:docMk/>
      <pc:sldMk cId="800545429" sldId="300"/>
    </pc:sldMkLst>
    <p188:replyLst>
      <p188:reply id="{1FB15B86-3D8E-447F-954A-71F62BE288BC}" authorId="{0A4CEC5B-2767-3CA8-AAFA-FCC9BD16A142}" created="2025-06-13T14:58:06.684">
        <p188:txBody>
          <a:bodyPr/>
          <a:lstStyle/>
          <a:p>
            <a:r>
              <a:rPr lang="en-US"/>
              <a:t>Added more context to address this, this is to inspire the customer if they don't have use cases top of mind already</a:t>
            </a:r>
          </a:p>
        </p188:txBody>
      </p188:reply>
    </p188:replyLst>
    <p188:txBody>
      <a:bodyPr/>
      <a:lstStyle/>
      <a:p>
        <a:r>
          <a:rPr lang="en-US"/>
          <a:t>[@Rukmani] should this be in the use case section?</a:t>
        </a:r>
      </a:p>
    </p188:txBody>
  </p188:cm>
  <p188:cm id="{DC81E6EF-5DBD-4056-9231-E5DFF301B265}" authorId="{E7ECC7F1-0897-F868-AEC0-6EAC66249050}" status="resolved" created="2025-10-20T23:16:36.429" complete="100000">
    <ac:deMkLst xmlns:ac="http://schemas.microsoft.com/office/drawing/2013/main/command">
      <pc:docMk xmlns:pc="http://schemas.microsoft.com/office/powerpoint/2013/main/command"/>
      <pc:sldMk xmlns:pc="http://schemas.microsoft.com/office/powerpoint/2013/main/command" cId="800545429" sldId="300"/>
      <ac:spMk id="14" creationId="{F919944E-0C7A-6C44-CDB0-F65B28A58E5B}"/>
    </ac:deMkLst>
    <p188:replyLst>
      <p188:reply id="{C76FC22B-003D-4356-8C97-F995A89AA151}" authorId="{17B65031-1369-4F9F-A045-AC58172F6F6A}" created="2025-10-22T10:39:52.647">
        <p188:txBody>
          <a:bodyPr/>
          <a:lstStyle/>
          <a:p>
            <a:r>
              <a:rPr lang="en-US"/>
              <a:t>[@Dan Zarzar] these HR and IT scenario slides are from the new ESS pitch deck, so we’ve aligned with that. Wasn’t planning to make this an exhaustive list as the Adoption Guide is supposed to be high level.</a:t>
            </a:r>
          </a:p>
        </p188:txBody>
      </p188:reply>
      <p188:reply id="{6486B6FA-DF4D-472C-B29A-0CC7C43521C3}" authorId="{0B4F27D5-10D8-9C2A-198A-F01FB14674C7}" created="2025-10-22T14:22:52.189">
        <p188:txBody>
          <a:bodyPr/>
          <a:lstStyle/>
          <a:p>
            <a:r>
              <a:rPr lang="en-US"/>
              <a:t>I do think [@Dan] raises an important point though. If I were a customer and saw these slides, I might assume they're all possible OOB. We added a clarifying note to help.</a:t>
            </a:r>
          </a:p>
        </p188:txBody>
      </p188:reply>
    </p188:replyLst>
    <p188:txBody>
      <a:bodyPr/>
      <a:lstStyle/>
      <a:p>
        <a:r>
          <a:rPr lang="en-US"/>
          <a:t>Q: is the goal for this to be exhaustive?
I do wonder whether we need to do what we did with WF… have an exhaustive list of scenarios and call out which ones are a) included in the product; b) which ones have samples available already; c) which ones could be developed by the customer.</a:t>
        </a:r>
      </a:p>
    </p188:txBody>
  </p188:cm>
</p188:cmLst>
</file>

<file path=ppt/comments/modernComment_12D_8278F2D2.xml><?xml version="1.0" encoding="utf-8"?>
<p188:cmLst xmlns:a="http://schemas.openxmlformats.org/drawingml/2006/main" xmlns:r="http://schemas.openxmlformats.org/officeDocument/2006/relationships" xmlns:p188="http://schemas.microsoft.com/office/powerpoint/2018/8/main">
  <p188:cm id="{2DCE6267-3D1E-459D-B078-7562A4A0104D}" authorId="{35014488-9C76-F68A-5778-6FC9A7D40D9C}" status="resolved" created="2025-10-23T02:27:14.530" complete="100000">
    <ac:txMkLst xmlns:ac="http://schemas.microsoft.com/office/drawing/2013/main/command">
      <pc:docMk xmlns:pc="http://schemas.microsoft.com/office/powerpoint/2013/main/command"/>
      <pc:sldMk xmlns:pc="http://schemas.microsoft.com/office/powerpoint/2013/main/command" cId="2188964562" sldId="301"/>
      <ac:spMk id="90" creationId="{01402B54-4293-38B7-98CF-9ABB17412033}"/>
      <ac:txMk cp="13">
        <ac:context len="14" hash="1863166273"/>
      </ac:txMk>
    </ac:txMkLst>
    <p188:replyLst>
      <p188:reply id="{67A9712B-164D-4A5B-B6F3-C67F2E6AB647}" authorId="{0A4CEC5B-2767-3CA8-AAFA-FCC9BD16A142}" created="2025-10-23T10:41:15.777">
        <p188:txBody>
          <a:bodyPr/>
          <a:lstStyle/>
          <a:p>
            <a:r>
              <a:rPr lang="en-US"/>
              <a:t>This was also taken from the lates pitch deck, I am removing this just to be safe</a:t>
            </a:r>
          </a:p>
        </p188:txBody>
      </p188:reply>
    </p188:replyLst>
    <p188:txBody>
      <a:bodyPr/>
      <a:lstStyle/>
      <a:p>
        <a:r>
          <a:rPr lang="en-CA"/>
          <a:t>Why do we have M365 substrate on this slide?  No customer understands what this means?  Unlikely that MS internal folks understand this either. [@Senthil Mani] </a:t>
        </a:r>
      </a:p>
    </p188:txBody>
  </p188:cm>
  <p188:cm id="{4989B582-45D7-47B2-9BC7-3971848B8CE7}" authorId="{35014488-9C76-F68A-5778-6FC9A7D40D9C}" status="resolved" created="2025-10-23T02:27:39.520" complete="100000">
    <ac:txMkLst xmlns:ac="http://schemas.microsoft.com/office/drawing/2013/main/command">
      <pc:docMk xmlns:pc="http://schemas.microsoft.com/office/powerpoint/2013/main/command"/>
      <pc:sldMk xmlns:pc="http://schemas.microsoft.com/office/powerpoint/2013/main/command" cId="2188964562" sldId="301"/>
      <ac:spMk id="94" creationId="{FAADFA3D-D1F7-8FD6-6018-9E0701FECF1F}"/>
      <ac:txMk cp="0" len="5">
        <ac:context len="6" hash="3410759431"/>
      </ac:txMk>
    </ac:txMkLst>
    <p188:txBody>
      <a:bodyPr/>
      <a:lstStyle/>
      <a:p>
        <a:r>
          <a:rPr lang="en-CA"/>
          <a:t>Teams connector?  [@Senthil Mani] </a:t>
        </a:r>
      </a:p>
    </p188:txBody>
  </p188:cm>
</p188:cmLst>
</file>

<file path=ppt/comments/modernComment_7FFFF9B2_720E883D.xml><?xml version="1.0" encoding="utf-8"?>
<p188:cmLst xmlns:a="http://schemas.openxmlformats.org/drawingml/2006/main" xmlns:r="http://schemas.openxmlformats.org/officeDocument/2006/relationships" xmlns:p188="http://schemas.microsoft.com/office/powerpoint/2018/8/main">
  <p188:cm id="{CB01D2AF-F1F8-40C9-A043-836EA5AE1576}" authorId="{17B65031-1369-4F9F-A045-AC58172F6F6A}" status="resolved" created="2025-10-22T10:42:29.876" startDate="2025-10-23T01:10:04.371" dueDate="2025-10-23T01:10:04.371" assignedTo="{0B4F27D5-10D8-9C2A-198A-F01FB14674C7}" complete="100000" title="@Lauren Kane this is the right info., adding additional slide for ESS-specific security/privacy related guidance">
    <pc:sldMkLst xmlns:pc="http://schemas.microsoft.com/office/powerpoint/2013/main/command">
      <pc:docMk/>
      <pc:sldMk cId="1913555005" sldId="2147482034"/>
    </pc:sldMkLst>
    <p188:replyLst>
      <p188:reply id="{10DA0259-F16A-4A00-B596-0C3253A50BB8}" authorId="{0B4F27D5-10D8-9C2A-198A-F01FB14674C7}" created="2025-10-22T20:49:02.123">
        <p188:txBody>
          <a:bodyPr/>
          <a:lstStyle/>
          <a:p>
            <a:r>
              <a:rPr lang="en-US"/>
              <a:t>Links to Learn documentation discussed during review call added to bottom of slide. [@Senthil Mani] please review that this is the right info.</a:t>
            </a:r>
          </a:p>
        </p188:txBody>
      </p188:reply>
      <p188:reply id="{9FC9C02E-CBCF-4FF8-94A6-BF61FAB1AA2B}" authorId="{5F205158-F5BC-57F5-06DF-9F2FFD1ECD99}" created="2025-10-23T01:10:04.371">
        <p188:txBody>
          <a:bodyPr/>
          <a:lstStyle/>
          <a:p>
            <a:r>
              <a:rPr lang="en-US"/>
              <a:t>[@Lauren Kane] this is the right info., adding additional slide for ESS-specific security/privacy related guidance</a:t>
            </a:r>
          </a:p>
        </p188:txBody>
        <p188:extLst>
          <p:ext xmlns:p="http://schemas.openxmlformats.org/presentationml/2006/main" uri="{57CB4572-C831-44C2-8A1C-0ADB6CCDFE69}">
            <p223:reactions xmlns:p223="http://schemas.microsoft.com/office/powerpoint/2022/03/main">
              <p223:rxn type="👍">
                <p223:instance time="2025-10-23T06:53:30.292" authorId="{895F83BB-AAAC-C818-2E5E-F46CB22A7C2A}"/>
              </p223:rxn>
            </p223:reactions>
          </p:ext>
        </p188:extLst>
      </p188:reply>
    </p188:replyLst>
    <p188:txBody>
      <a:bodyPr/>
      <a:lstStyle/>
      <a:p>
        <a:r>
          <a:rPr lang="en-US"/>
          <a:t>[@Swati Gulati] , [@Jolene Tam] is there any ESS-specific slides on Security we can use here please?</a:t>
        </a:r>
      </a:p>
    </p188:txBody>
    <p188:extLst>
      <p:ext xmlns:p="http://schemas.openxmlformats.org/presentationml/2006/main" uri="{5BB2D875-25FF-4072-B9AC-8F64D62656EB}">
        <p228:taskDetails xmlns:p228="http://schemas.microsoft.com/office/powerpoint/2022/08/main">
          <p228:history>
            <p228:event time="2025-10-23T01:10:04.372" id="{55BCE50F-9A5E-440B-86D2-6DB85FE7AAE1}">
              <p228:atrbtn authorId="{5F205158-F5BC-57F5-06DF-9F2FFD1ECD99}"/>
              <p228:anchr>
                <p228:comment id="{9FC9C02E-CBCF-4FF8-94A6-BF61FAB1AA2B}"/>
              </p228:anchr>
              <p228:add/>
            </p228:event>
            <p228:event time="2025-10-23T01:10:04.372" id="{A1652A46-1557-4726-B6F1-5E00C36B315D}">
              <p228:atrbtn authorId="{5F205158-F5BC-57F5-06DF-9F2FFD1ECD99}"/>
              <p228:anchr>
                <p228:comment id="{9FC9C02E-CBCF-4FF8-94A6-BF61FAB1AA2B}"/>
              </p228:anchr>
              <p228:asgn authorId="{0B4F27D5-10D8-9C2A-198A-F01FB14674C7}"/>
            </p228:event>
            <p228:event time="2025-10-23T01:10:04.372" id="{549BA371-D5BD-4EAE-B309-D4EDD78E8469}">
              <p228:atrbtn authorId="{5F205158-F5BC-57F5-06DF-9F2FFD1ECD99}"/>
              <p228:anchr>
                <p228:comment id="{9FC9C02E-CBCF-4FF8-94A6-BF61FAB1AA2B}"/>
              </p228:anchr>
              <p228:date stDt="2025-10-23T01:10:04.371" endDt="2025-10-23T01:10:04.371"/>
            </p228:event>
            <p228:event time="2025-10-23T01:10:04.372" id="{178124F8-31B1-4D88-8DBD-E96E03CB71AA}">
              <p228:atrbtn authorId="{5F205158-F5BC-57F5-06DF-9F2FFD1ECD99}"/>
              <p228:anchr>
                <p228:comment id="{9FC9C02E-CBCF-4FF8-94A6-BF61FAB1AA2B}"/>
              </p228:anchr>
              <p228:title val="@Lauren Kane this is the right info., adding additional slide for ESS-specific security/privacy related guidance"/>
            </p228:event>
            <p228:event time="2025-10-23T12:16:44.631" id="{731AFCB5-DC23-4979-B88D-84CAFF587251}">
              <p228:atrbtn authorId="{0A4CEC5B-2767-3CA8-AAFA-FCC9BD16A142}"/>
              <p228:anchr>
                <p228:comment id="{00000000-0000-0000-0000-000000000000}"/>
              </p228:anchr>
              <p228:pcntCmplt val="100000"/>
            </p228:event>
          </p228:history>
        </p228:taskDetails>
      </p:ext>
    </p188:extLst>
  </p188:cm>
</p188:cmLst>
</file>

<file path=ppt/comments/modernComment_7FFFFFE8_DBA6ED71.xml><?xml version="1.0" encoding="utf-8"?>
<p188:cmLst xmlns:a="http://schemas.openxmlformats.org/drawingml/2006/main" xmlns:r="http://schemas.openxmlformats.org/officeDocument/2006/relationships" xmlns:p188="http://schemas.microsoft.com/office/powerpoint/2018/8/main">
  <p188:cm id="{10CD0D7C-A582-4110-9D25-1A4847DA0F27}" authorId="{2D706541-60CF-C180-5E12-F240821B577E}" status="resolved" created="2025-10-14T12:46:13.379" complete="100000">
    <pc:sldMkLst xmlns:pc="http://schemas.microsoft.com/office/powerpoint/2013/main/command">
      <pc:docMk/>
      <pc:sldMk cId="3685150065" sldId="2147483624"/>
    </pc:sldMkLst>
    <p188:txBody>
      <a:bodyPr/>
      <a:lstStyle/>
      <a:p>
        <a:r>
          <a:rPr lang="en-GB"/>
          <a:t>[@Rukmani] a separate slide might be needed for the non-IT roles required that also have responsibility in the configuration: https://learn.microsoft.com/en-us/copilot/microsoft-365/employee-self-service/prerequisites#nonconfiguration-required-roles</a:t>
        </a:r>
      </a:p>
    </p188:txBody>
  </p188:cm>
  <p188:cm id="{4350FA93-6741-C744-B5C0-776A2C2781C9}" authorId="{0B4F27D5-10D8-9C2A-198A-F01FB14674C7}" status="resolved" created="2025-10-14T22:25:15.872" startDate="2025-10-23T01:08:27.975" dueDate="2025-10-23T01:08:27.975" assignedTo="{0A4CEC5B-2767-3CA8-AAFA-FCC9BD16A142}" complete="100000" title="@Rukmani Narayanan I believe the slide 16 &amp; 17 are same, except slide 17 is expanding out the tasks to be performed from the roles called out in slide 16">
    <pc:sldMkLst xmlns:pc="http://schemas.microsoft.com/office/powerpoint/2013/main/command">
      <pc:docMk/>
      <pc:sldMk cId="3685150065" sldId="2147483624"/>
    </pc:sldMkLst>
    <p188:replyLst>
      <p188:reply id="{CFB92D02-9EF2-4935-9791-BBB4022B9AB3}" authorId="{0A4CEC5B-2767-3CA8-AAFA-FCC9BD16A142}" created="2025-10-16T11:46:41.107">
        <p188:txBody>
          <a:bodyPr/>
          <a:lstStyle/>
          <a:p>
            <a:r>
              <a:rPr lang="en-IN"/>
              <a:t>[@Lauren Kane] So we discussed this and the roles on slide 10 are project roles and these are just the technical roles so both are different but one is a subset of the other. In this slide we explicitly call out activities they need to perform so it’d more on actions they need to do rather than identifying who is this person which we accomplish in slide 10. Does that make sense?</a:t>
            </a:r>
          </a:p>
        </p188:txBody>
        <p188:extLst>
          <p:ext xmlns:p="http://schemas.openxmlformats.org/presentationml/2006/main" uri="{57CB4572-C831-44C2-8A1C-0ADB6CCDFE69}">
            <p223:reactions xmlns:p223="http://schemas.microsoft.com/office/powerpoint/2022/03/main">
              <p223:rxn type="👍">
                <p223:instance time="2025-10-17T00:32:51.786" authorId="{0B4F27D5-10D8-9C2A-198A-F01FB14674C7}"/>
              </p223:rxn>
            </p223:reactions>
          </p:ext>
        </p188:extLst>
      </p188:reply>
      <p188:reply id="{85E3C416-D270-4DCA-A01B-112A8A7FDE18}" authorId="{5F205158-F5BC-57F5-06DF-9F2FFD1ECD99}" created="2025-10-23T01:08:27.975">
        <p188:txBody>
          <a:bodyPr/>
          <a:lstStyle/>
          <a:p>
            <a:r>
              <a:rPr lang="en-US"/>
              <a:t>[@Rukmani Narayanan] I believe the slide 16 &amp; 17 are same, except slide 17 is expanding out the tasks to be performed from the roles called out in slide 16</a:t>
            </a:r>
          </a:p>
        </p188:txBody>
      </p188:reply>
      <p188:reply id="{97C08375-3488-49A5-BBAC-0C7331802859}" authorId="{0A4CEC5B-2767-3CA8-AAFA-FCC9BD16A142}" created="2025-10-23T12:15:51.986">
        <p188:txBody>
          <a:bodyPr/>
          <a:lstStyle/>
          <a:p>
            <a:r>
              <a:rPr lang="en-IN"/>
              <a:t>Merged and removed one of them</a:t>
            </a:r>
          </a:p>
        </p188:txBody>
      </p188:reply>
    </p188:replyLst>
    <p188:txBody>
      <a:bodyPr/>
      <a:lstStyle/>
      <a:p>
        <a:r>
          <a:rPr lang="en-US"/>
          <a:t>[@Rukmani] [@Georgi] Ideally all Roles should be included together. It seems we cover roles on slides 12/13, here, and on Slide 18. Can we consolidate to 1 slide?</a:t>
        </a:r>
      </a:p>
    </p188:txBody>
    <p188:extLst>
      <p:ext xmlns:p="http://schemas.openxmlformats.org/presentationml/2006/main" uri="{5BB2D875-25FF-4072-B9AC-8F64D62656EB}">
        <p228:taskDetails xmlns:p228="http://schemas.microsoft.com/office/powerpoint/2022/08/main">
          <p228:history>
            <p228:event time="2025-10-23T01:08:27.976" id="{D119F8C1-57C2-48F3-9F1F-946D606C3A99}">
              <p228:atrbtn authorId="{5F205158-F5BC-57F5-06DF-9F2FFD1ECD99}"/>
              <p228:anchr>
                <p228:comment id="{85E3C416-D270-4DCA-A01B-112A8A7FDE18}"/>
              </p228:anchr>
              <p228:add/>
            </p228:event>
            <p228:event time="2025-10-23T01:08:27.976" id="{4AD8936F-C52B-46C1-800E-E07824843E86}">
              <p228:atrbtn authorId="{5F205158-F5BC-57F5-06DF-9F2FFD1ECD99}"/>
              <p228:anchr>
                <p228:comment id="{85E3C416-D270-4DCA-A01B-112A8A7FDE18}"/>
              </p228:anchr>
              <p228:asgn authorId="{0A4CEC5B-2767-3CA8-AAFA-FCC9BD16A142}"/>
            </p228:event>
            <p228:event time="2025-10-23T01:08:27.976" id="{2D9C0020-17C0-40AF-9BC0-0B18DC7FCDBB}">
              <p228:atrbtn authorId="{5F205158-F5BC-57F5-06DF-9F2FFD1ECD99}"/>
              <p228:anchr>
                <p228:comment id="{85E3C416-D270-4DCA-A01B-112A8A7FDE18}"/>
              </p228:anchr>
              <p228:date stDt="2025-10-23T01:08:27.975" endDt="2025-10-23T01:08:27.975"/>
            </p228:event>
            <p228:event time="2025-10-23T01:08:27.976" id="{B52FC255-A56C-494C-92C3-33D536E3AA53}">
              <p228:atrbtn authorId="{5F205158-F5BC-57F5-06DF-9F2FFD1ECD99}"/>
              <p228:anchr>
                <p228:comment id="{85E3C416-D270-4DCA-A01B-112A8A7FDE18}"/>
              </p228:anchr>
              <p228:title val="@Rukmani Narayanan I believe the slide 16 &amp; 17 are same, except slide 17 is expanding out the tasks to be performed from the roles called out in slide 16"/>
            </p228:event>
            <p228:event time="2025-10-23T12:16:02.502" id="{061E2EF8-06F0-4DF4-8A01-645FB87A8FFE}">
              <p228:atrbtn authorId="{0A4CEC5B-2767-3CA8-AAFA-FCC9BD16A142}"/>
              <p228:anchr>
                <p228:comment id="{00000000-0000-0000-0000-000000000000}"/>
              </p228:anchr>
              <p228:pcntCmplt val="100000"/>
            </p228:event>
          </p228:history>
        </p228:taskDetails>
      </p:ext>
    </p188:extLst>
  </p188:cm>
  <p188:cm id="{0D1CAD75-5D2D-4A1B-AE3C-0310A21D228F}" authorId="{5F205158-F5BC-57F5-06DF-9F2FFD1ECD99}" status="resolved" created="2025-10-23T01:08:48.697" startDate="2025-10-23T01:08:48.697" dueDate="2025-10-23T01:08:48.697" assignedTo="{0A4CEC5B-2767-3CA8-AAFA-FCC9BD16A142}" complete="100000" title="@Rukmani Narayanan let’s replace ISV with “external systems”">
    <ac:txMkLst xmlns:ac="http://schemas.microsoft.com/office/drawing/2013/main/command">
      <pc:docMk xmlns:pc="http://schemas.microsoft.com/office/powerpoint/2013/main/command"/>
      <pc:sldMk xmlns:pc="http://schemas.microsoft.com/office/powerpoint/2013/main/command" cId="3685150065" sldId="2147483624"/>
      <ac:graphicFrameMk id="4" creationId="{8B8B2DC2-BE0C-34F8-9BFE-931FD07FDCFC}"/>
      <ac:tblMk/>
      <ac:tcMk rowId="2835672004" colId="888724015"/>
      <ac:txMk cp="0">
        <ac:context len="33" hash="3775272540"/>
      </ac:txMk>
    </ac:txMkLst>
    <p188:pos x="1345271" y="2043542"/>
    <p188:replyLst>
      <p188:reply id="{9EA4020D-D235-47EC-A5A9-917539CBFA61}" authorId="{0A4CEC5B-2767-3CA8-AAFA-FCC9BD16A142}" created="2025-10-23T12:15:41.631">
        <p188:txBody>
          <a:bodyPr/>
          <a:lstStyle/>
          <a:p>
            <a:r>
              <a:rPr lang="en-IN"/>
              <a:t>Done</a:t>
            </a:r>
          </a:p>
        </p188:txBody>
      </p188:reply>
    </p188:replyLst>
    <p188:txBody>
      <a:bodyPr/>
      <a:lstStyle/>
      <a:p>
        <a:r>
          <a:rPr lang="en-US"/>
          <a:t>[@Rukmani Narayanan] let’s replace ISV with “external systems”</a:t>
        </a:r>
      </a:p>
    </p188:txBody>
    <p188:extLst>
      <p:ext xmlns:p="http://schemas.openxmlformats.org/presentationml/2006/main" uri="{5BB2D875-25FF-4072-B9AC-8F64D62656EB}">
        <p228:taskDetails xmlns:p228="http://schemas.microsoft.com/office/powerpoint/2022/08/main">
          <p228:history>
            <p228:event time="2025-10-23T01:08:48.697" id="{D18A0F88-3192-40AB-8F08-39E48F9BE070}">
              <p228:atrbtn authorId="{5F205158-F5BC-57F5-06DF-9F2FFD1ECD99}"/>
              <p228:anchr>
                <p228:comment id="{0D1CAD75-5D2D-4A1B-AE3C-0310A21D228F}"/>
              </p228:anchr>
              <p228:add/>
            </p228:event>
            <p228:event time="2025-10-23T01:08:48.697" id="{B669105E-1B22-4B84-916A-57980FEE6BF6}">
              <p228:atrbtn authorId="{5F205158-F5BC-57F5-06DF-9F2FFD1ECD99}"/>
              <p228:anchr>
                <p228:comment id="{0D1CAD75-5D2D-4A1B-AE3C-0310A21D228F}"/>
              </p228:anchr>
              <p228:asgn authorId="{0A4CEC5B-2767-3CA8-AAFA-FCC9BD16A142}"/>
            </p228:event>
            <p228:event time="2025-10-23T01:08:48.697" id="{CAB4A20B-3562-43C1-BD18-DE27A4BE4FA1}">
              <p228:atrbtn authorId="{5F205158-F5BC-57F5-06DF-9F2FFD1ECD99}"/>
              <p228:anchr>
                <p228:comment id="{0D1CAD75-5D2D-4A1B-AE3C-0310A21D228F}"/>
              </p228:anchr>
              <p228:title val="@Rukmani Narayanan let’s replace ISV with “external systems”"/>
            </p228:event>
            <p228:event time="2025-10-23T01:08:48.697" id="{4B17C2E7-4637-4693-A0CD-DF2167F7C8ED}">
              <p228:atrbtn authorId="{5F205158-F5BC-57F5-06DF-9F2FFD1ECD99}"/>
              <p228:anchr>
                <p228:comment id="{0D1CAD75-5D2D-4A1B-AE3C-0310A21D228F}"/>
              </p228:anchr>
              <p228:date stDt="2025-10-23T01:08:48.697" endDt="2025-10-23T01:08:48.697"/>
            </p228:event>
            <p228:event time="2025-10-23T12:15:45.293" id="{FA7ED0EA-4855-44A1-9701-7574C8B745F7}">
              <p228:atrbtn authorId="{0A4CEC5B-2767-3CA8-AAFA-FCC9BD16A142}"/>
              <p228:anchr>
                <p228:comment id="{00000000-0000-0000-0000-000000000000}"/>
              </p228:anchr>
              <p228:pcntCmplt val="100000"/>
            </p228:event>
          </p228:history>
        </p228:taskDetails>
      </p:ext>
    </p188:extLst>
  </p188:cm>
  <p188:cm id="{90CF339B-9921-42BF-8789-558BDBE4E5AE}" authorId="{0A4CEC5B-2767-3CA8-AAFA-FCC9BD16A142}" status="resolved" created="2025-11-03T12:27:27.940" complete="100000">
    <ac:deMkLst xmlns:ac="http://schemas.microsoft.com/office/drawing/2013/main/command">
      <pc:docMk xmlns:pc="http://schemas.microsoft.com/office/powerpoint/2013/main/command"/>
      <pc:sldMk xmlns:pc="http://schemas.microsoft.com/office/powerpoint/2013/main/command" cId="3685150065" sldId="2147483624"/>
      <ac:graphicFrameMk id="4" creationId="{8B8B2DC2-BE0C-34F8-9BFE-931FD07FDCFC}"/>
    </ac:deMkLst>
    <p188:replyLst>
      <p188:reply id="{0778E0E0-D0EF-4AC8-956C-8EE31E4A8FD7}" authorId="{5F205158-F5BC-57F5-06DF-9F2FFD1ECD99}" created="2025-11-03T15:07:12.703">
        <p188:txBody>
          <a:bodyPr/>
          <a:lstStyle/>
          <a:p>
            <a:r>
              <a:rPr lang="en-US"/>
              <a:t>DONE</a:t>
            </a:r>
          </a:p>
        </p188:txBody>
      </p188:reply>
      <p188:reply id="{E55073CA-0227-4C84-936B-A6A916AF61AC}" authorId="{0A4CEC5B-2767-3CA8-AAFA-FCC9BD16A142}" created="2025-11-04T10:10:20.349">
        <p188:txBody>
          <a:bodyPr/>
          <a:lstStyle/>
          <a:p>
            <a:r>
              <a:rPr lang="en-US"/>
              <a:t>Thank you!</a:t>
            </a:r>
          </a:p>
        </p188:txBody>
      </p188:reply>
    </p188:replyLst>
    <p188:txBody>
      <a:bodyPr/>
      <a:lstStyle/>
      <a:p>
        <a:r>
          <a:rPr lang="en-US"/>
          <a:t>[@Senthil Mani] Could you please update this?</a:t>
        </a:r>
      </a:p>
    </p188:txBody>
  </p188:cm>
</p188:cmLst>
</file>

<file path=ppt/comments/modernComment_7FFFFFEC_911C6E9E.xml><?xml version="1.0" encoding="utf-8"?>
<p188:cmLst xmlns:a="http://schemas.openxmlformats.org/drawingml/2006/main" xmlns:r="http://schemas.openxmlformats.org/officeDocument/2006/relationships" xmlns:p188="http://schemas.microsoft.com/office/powerpoint/2018/8/main">
  <p188:cm id="{089FBEDF-23A7-DD47-A381-BA303B66EBB9}" authorId="{0B4F27D5-10D8-9C2A-198A-F01FB14674C7}" status="resolved" created="2025-10-14T22:21:53.075" complete="100000">
    <ac:deMkLst xmlns:ac="http://schemas.microsoft.com/office/drawing/2013/main/command">
      <pc:docMk xmlns:pc="http://schemas.microsoft.com/office/powerpoint/2013/main/command"/>
      <pc:sldMk xmlns:pc="http://schemas.microsoft.com/office/powerpoint/2013/main/command" cId="2434559646" sldId="2147483628"/>
      <ac:graphicFrameMk id="4" creationId="{0D017610-86F2-5E54-3BF2-254D9BC64850}"/>
    </ac:deMkLst>
    <p188:txBody>
      <a:bodyPr/>
      <a:lstStyle/>
      <a:p>
        <a:r>
          <a:rPr lang="en-US"/>
          <a:t>Now that I see this Maturity Model in this broader Adoption Playbook, the Phase names seem confusing compared to the Phases on Slide 3. Maybe we change them to just Phase 1, 2, 3?</a:t>
        </a:r>
      </a:p>
    </p188:txBody>
  </p188:cm>
  <p188:cm id="{99320504-685E-D042-8BF0-0B12AE5FA9CB}" authorId="{0B4F27D5-10D8-9C2A-198A-F01FB14674C7}" status="resolved" created="2025-10-14T22:30:06.303" complete="100000">
    <ac:txMkLst xmlns:ac="http://schemas.microsoft.com/office/drawing/2013/main/command">
      <pc:docMk xmlns:pc="http://schemas.microsoft.com/office/powerpoint/2013/main/command"/>
      <pc:sldMk xmlns:pc="http://schemas.microsoft.com/office/powerpoint/2013/main/command" cId="2434559646" sldId="2147483628"/>
      <ac:spMk id="5" creationId="{D97C03C0-C550-91FC-89EE-28F2EC38206C}"/>
      <ac:txMk cp="312">
        <ac:context len="313" hash="2306625285"/>
      </ac:txMk>
    </ac:txMkLst>
    <p188:txBody>
      <a:bodyPr/>
      <a:lstStyle/>
      <a:p>
        <a:r>
          <a:rPr lang="en-US"/>
          <a:t>Added this to show that customer doesn't need to wait to roll ESS out until going through all phases of maturity model. Feel free to wordsmith.</a:t>
        </a:r>
      </a:p>
    </p188:txBody>
  </p188:cm>
  <p188:cm id="{7697DF80-B9F6-2846-89F2-4EEC73F8B77B}" authorId="{0B4F27D5-10D8-9C2A-198A-F01FB14674C7}" status="resolved" created="2025-10-15T20:49:22.164" complete="100000">
    <ac:deMkLst xmlns:ac="http://schemas.microsoft.com/office/drawing/2013/main/command">
      <pc:docMk xmlns:pc="http://schemas.microsoft.com/office/powerpoint/2013/main/command"/>
      <pc:sldMk xmlns:pc="http://schemas.microsoft.com/office/powerpoint/2013/main/command" cId="2434559646" sldId="2147483628"/>
      <ac:graphicFrameMk id="4" creationId="{0D017610-86F2-5E54-3BF2-254D9BC64850}"/>
    </ac:deMkLst>
    <p188:replyLst>
      <p188:reply id="{49FC82DF-149A-4444-BCA0-7CD4212115D2}" authorId="{0A4CEC5B-2767-3CA8-AAFA-FCC9BD16A142}" created="2025-10-16T11:49:41.770">
        <p188:txBody>
          <a:bodyPr/>
          <a:lstStyle/>
          <a:p>
            <a:r>
              <a:rPr lang="en-IN"/>
              <a:t>This looks great!</a:t>
            </a:r>
          </a:p>
        </p188:txBody>
      </p188:reply>
    </p188:replyLst>
    <p188:txBody>
      <a:bodyPr/>
      <a:lstStyle/>
      <a:p>
        <a:r>
          <a:rPr lang="en-US"/>
          <a:t>[@Chris] [@Rukmani] [@Georgi] Does this new Phase 4 reflect that setting up ESS is not a one and done process? Please add anything you feel I missed.</a:t>
        </a:r>
      </a:p>
    </p188:txBody>
  </p188:cm>
  <p188:cm id="{6CE00F4D-832D-47E0-A3B1-42FA9DE354FA}" authorId="{2D706541-60CF-C180-5E12-F240821B577E}" status="resolved" created="2025-10-17T07:24:22.822" complete="100000">
    <ac:txMkLst xmlns:ac="http://schemas.microsoft.com/office/drawing/2013/main/command">
      <pc:docMk xmlns:pc="http://schemas.microsoft.com/office/powerpoint/2013/main/command"/>
      <pc:sldMk xmlns:pc="http://schemas.microsoft.com/office/powerpoint/2013/main/command" cId="2434559646" sldId="2147483628"/>
      <ac:graphicFrameMk id="4" creationId="{0D017610-86F2-5E54-3BF2-254D9BC64850}"/>
      <ac:tblMk/>
      <ac:tcMk rowId="2481779518" colId="3632824120"/>
      <ac:txMk cp="4">
        <ac:context len="541" hash="2119880920"/>
      </ac:txMk>
    </ac:txMkLst>
    <p188:pos x="4672987" y="1698433"/>
    <p188:txBody>
      <a:bodyPr/>
      <a:lstStyle/>
      <a:p>
        <a:r>
          <a:rPr lang="en-GB"/>
          <a:t>[@Lauren] I think you can leave it as just "Copilot Connectors" as the public documentation has been already updated to reflect the change from graph to copilot connectors.</a:t>
        </a:r>
      </a:p>
    </p188:txBody>
    <p188:extLst>
      <p:ext xmlns:p="http://schemas.openxmlformats.org/presentationml/2006/main" uri="{57CB4572-C831-44C2-8A1C-0ADB6CCDFE69}">
        <p223:reactions xmlns:p223="http://schemas.microsoft.com/office/powerpoint/2022/03/main">
          <p223:rxn type="👍">
            <p223:instance time="2025-10-17T08:35:45.087" authorId="{0A4CEC5B-2767-3CA8-AAFA-FCC9BD16A142}"/>
          </p223:rxn>
        </p223:reactions>
      </p:ext>
    </p188:extLst>
  </p188:cm>
  <p188:cm id="{19D321CF-339C-45A6-9FE7-C569ACDA97BB}" authorId="{2D706541-60CF-C180-5E12-F240821B577E}" status="resolved" created="2025-10-17T07:27:46.121" startDate="2025-10-17T13:14:19.735" dueDate="2025-10-17T13:14:19.735" assignedTo="{2D706541-60CF-C180-5E12-F240821B577E}" complete="100000" title="Please make any edits/changes you think need to be made here @Georgi">
    <ac:txMkLst xmlns:ac="http://schemas.microsoft.com/office/drawing/2013/main/command">
      <pc:docMk xmlns:pc="http://schemas.microsoft.com/office/powerpoint/2013/main/command"/>
      <pc:sldMk xmlns:pc="http://schemas.microsoft.com/office/powerpoint/2013/main/command" cId="2434559646" sldId="2147483628"/>
      <ac:graphicFrameMk id="4" creationId="{0D017610-86F2-5E54-3BF2-254D9BC64850}"/>
      <ac:tblMk/>
      <ac:tcMk rowId="2481779518" colId="3632824120"/>
      <ac:txMk cp="77">
        <ac:context len="541" hash="2119880920"/>
      </ac:txMk>
    </ac:txMkLst>
    <p188:pos x="3819180" y="2185012"/>
    <p188:replyLst>
      <p188:reply id="{C7FF87D5-0203-F749-94F0-14BB84275F8B}" authorId="{0B4F27D5-10D8-9C2A-198A-F01FB14674C7}" created="2025-10-17T13:14:19.704">
        <p188:txBody>
          <a:bodyPr/>
          <a:lstStyle/>
          <a:p>
            <a:r>
              <a:rPr lang="en-US"/>
              <a:t>Please make any edits/changes you think need to be made here [@Georgi]</a:t>
            </a:r>
          </a:p>
        </p188:txBody>
      </p188:reply>
    </p188:replyLst>
    <p188:txBody>
      <a:bodyPr/>
      <a:lstStyle/>
      <a:p>
        <a:r>
          <a:rPr lang="en-GB"/>
          <a:t>This is also part of the "ServiceNow Live Agent" customization add-on. </a:t>
        </a:r>
      </a:p>
    </p188:txBody>
    <p188:extLst>
      <p:ext xmlns:p="http://schemas.openxmlformats.org/presentationml/2006/main" uri="{5BB2D875-25FF-4072-B9AC-8F64D62656EB}">
        <p228:taskDetails xmlns:p228="http://schemas.microsoft.com/office/powerpoint/2022/08/main">
          <p228:history>
            <p228:event time="2025-10-17T13:14:19.736" id="{F35662F2-0374-5641-BE8E-4D251D888759}">
              <p228:atrbtn authorId="{0B4F27D5-10D8-9C2A-198A-F01FB14674C7}"/>
              <p228:anchr>
                <p228:comment id="{C7FF87D5-0203-F749-94F0-14BB84275F8B}"/>
              </p228:anchr>
              <p228:add/>
            </p228:event>
            <p228:event time="2025-10-17T13:14:19.736" id="{698BB403-6B8A-0A4D-8CB4-1FAF5F2461B0}">
              <p228:atrbtn authorId="{0B4F27D5-10D8-9C2A-198A-F01FB14674C7}"/>
              <p228:anchr>
                <p228:comment id="{C7FF87D5-0203-F749-94F0-14BB84275F8B}"/>
              </p228:anchr>
              <p228:asgn authorId="{2D706541-60CF-C180-5E12-F240821B577E}"/>
            </p228:event>
            <p228:event time="2025-10-17T13:14:19.736" id="{02FD75EF-2966-8840-B6FB-94E98555EF0A}">
              <p228:atrbtn authorId="{0B4F27D5-10D8-9C2A-198A-F01FB14674C7}"/>
              <p228:anchr>
                <p228:comment id="{C7FF87D5-0203-F749-94F0-14BB84275F8B}"/>
              </p228:anchr>
              <p228:date stDt="2025-10-17T13:14:19.735" endDt="2025-10-17T13:14:19.735"/>
            </p228:event>
            <p228:event time="2025-10-17T13:14:19.736" id="{207EDCD2-4E5F-5A4D-B1CB-6EF8B2E1AC5D}">
              <p228:atrbtn authorId="{0B4F27D5-10D8-9C2A-198A-F01FB14674C7}"/>
              <p228:anchr>
                <p228:comment id="{C7FF87D5-0203-F749-94F0-14BB84275F8B}"/>
              </p228:anchr>
              <p228:title val="Please make any edits/changes you think need to be made here @Georgi"/>
            </p228:event>
            <p228:event time="2025-10-22T10:42:45.092" id="{7CEFF7DF-B950-48EB-826F-E8D028C5114A}">
              <p228:atrbtn authorId="{17B65031-1369-4F9F-A045-AC58172F6F6A}"/>
              <p228:anchr>
                <p228:comment id="{00000000-0000-0000-0000-000000000000}"/>
              </p228:anchr>
              <p228:pcntCmplt val="100000"/>
            </p228:event>
          </p228:history>
        </p228:taskDetails>
      </p:ext>
    </p188:extLst>
  </p188:cm>
  <p188:cm id="{DC9E384C-252C-477F-9460-D9A99D160312}" authorId="{2D706541-60CF-C180-5E12-F240821B577E}" status="resolved" created="2025-10-17T07:28:39.777" startDate="2025-10-17T13:14:34.074" dueDate="2025-10-17T13:14:34.074" assignedTo="{2D706541-60CF-C180-5E12-F240821B577E}" complete="100000" title="Please make any edits/changes you think need to be made here @Georgi">
    <ac:txMkLst xmlns:ac="http://schemas.microsoft.com/office/drawing/2013/main/command">
      <pc:docMk xmlns:pc="http://schemas.microsoft.com/office/powerpoint/2013/main/command"/>
      <pc:sldMk xmlns:pc="http://schemas.microsoft.com/office/powerpoint/2013/main/command" cId="2434559646" sldId="2147483628"/>
      <ac:graphicFrameMk id="4" creationId="{0D017610-86F2-5E54-3BF2-254D9BC64850}"/>
      <ac:tblMk/>
      <ac:tcMk rowId="2481779518" colId="3632824120"/>
      <ac:txMk cp="77">
        <ac:context len="541" hash="2119880920"/>
      </ac:txMk>
    </ac:txMkLst>
    <p188:pos x="3718192" y="2019759"/>
    <p188:replyLst>
      <p188:reply id="{C3271462-5671-AE45-8A18-33C2BA552C14}" authorId="{0B4F27D5-10D8-9C2A-198A-F01FB14674C7}" created="2025-10-17T13:14:34.045">
        <p188:txBody>
          <a:bodyPr/>
          <a:lstStyle/>
          <a:p>
            <a:r>
              <a:rPr lang="en-US"/>
              <a:t>Please make any edits/changes you think need to be made here [@Georgi]</a:t>
            </a:r>
          </a:p>
        </p188:txBody>
      </p188:reply>
    </p188:replyLst>
    <p188:txBody>
      <a:bodyPr/>
      <a:lstStyle/>
      <a:p>
        <a:r>
          <a:rPr lang="en-GB"/>
          <a:t>[@Lauren] this exists as part of the SNOW HRSD/ITSM customization packages as well.</a:t>
        </a:r>
      </a:p>
    </p188:txBody>
    <p188:extLst>
      <p:ext xmlns:p="http://schemas.openxmlformats.org/presentationml/2006/main" uri="{5BB2D875-25FF-4072-B9AC-8F64D62656EB}">
        <p228:taskDetails xmlns:p228="http://schemas.microsoft.com/office/powerpoint/2022/08/main">
          <p228:history>
            <p228:event time="2025-10-17T13:14:34.075" id="{6F1DCA42-B418-DC4B-9744-88006916C419}">
              <p228:atrbtn authorId="{0B4F27D5-10D8-9C2A-198A-F01FB14674C7}"/>
              <p228:anchr>
                <p228:comment id="{C3271462-5671-AE45-8A18-33C2BA552C14}"/>
              </p228:anchr>
              <p228:add/>
            </p228:event>
            <p228:event time="2025-10-17T13:14:34.075" id="{012C051A-4C6C-F141-94F2-6671EE51C285}">
              <p228:atrbtn authorId="{0B4F27D5-10D8-9C2A-198A-F01FB14674C7}"/>
              <p228:anchr>
                <p228:comment id="{C3271462-5671-AE45-8A18-33C2BA552C14}"/>
              </p228:anchr>
              <p228:asgn authorId="{2D706541-60CF-C180-5E12-F240821B577E}"/>
            </p228:event>
            <p228:event time="2025-10-17T13:14:34.075" id="{86E36CB5-D536-8A4B-9322-5891C80AD9BA}">
              <p228:atrbtn authorId="{0B4F27D5-10D8-9C2A-198A-F01FB14674C7}"/>
              <p228:anchr>
                <p228:comment id="{C3271462-5671-AE45-8A18-33C2BA552C14}"/>
              </p228:anchr>
              <p228:date stDt="2025-10-17T13:14:34.074" endDt="2025-10-17T13:14:34.074"/>
            </p228:event>
            <p228:event time="2025-10-17T13:14:34.075" id="{03600EFC-A0AE-3945-9FCE-E1859AB78985}">
              <p228:atrbtn authorId="{0B4F27D5-10D8-9C2A-198A-F01FB14674C7}"/>
              <p228:anchr>
                <p228:comment id="{C3271462-5671-AE45-8A18-33C2BA552C14}"/>
              </p228:anchr>
              <p228:title val="Please make any edits/changes you think need to be made here @Georgi"/>
            </p228:event>
            <p228:event time="2025-10-22T10:42:51.053" id="{C22FB79D-8CA2-4631-92C5-4B72D554B4C4}">
              <p228:atrbtn authorId="{17B65031-1369-4F9F-A045-AC58172F6F6A}"/>
              <p228:anchr>
                <p228:comment id="{00000000-0000-0000-0000-000000000000}"/>
              </p228:anchr>
              <p228:pcntCmplt val="100000"/>
            </p228:event>
          </p228:history>
        </p228:taskDetails>
      </p:ext>
    </p188:extLst>
  </p188:cm>
  <p188:cm id="{E3829ACC-A63A-471E-AE06-15E71144EA95}" authorId="{E7ECC7F1-0897-F868-AEC0-6EAC66249050}" status="resolved" created="2025-10-20T23:17:35.790" complete="100000">
    <ac:deMkLst xmlns:ac="http://schemas.microsoft.com/office/drawing/2013/main/command">
      <pc:docMk xmlns:pc="http://schemas.microsoft.com/office/powerpoint/2013/main/command"/>
      <pc:sldMk xmlns:pc="http://schemas.microsoft.com/office/powerpoint/2013/main/command" cId="2434559646" sldId="2147483628"/>
      <ac:spMk id="2" creationId="{6441ABC9-4AB3-60EB-B99E-A2BCD7CF031F}"/>
    </ac:deMkLst>
    <p188:txBody>
      <a:bodyPr/>
      <a:lstStyle/>
      <a:p>
        <a:r>
          <a:rPr lang="en-US"/>
          <a:t>YES!</a:t>
        </a:r>
      </a:p>
    </p188:txBody>
  </p188:cm>
  <p188:cm id="{390A8A06-D80F-400E-928C-B1A64BF23569}" authorId="{17B65031-1369-4F9F-A045-AC58172F6F6A}" status="resolved" created="2025-10-22T10:44:00.777" complete="100000">
    <ac:deMkLst xmlns:ac="http://schemas.microsoft.com/office/drawing/2013/main/command">
      <pc:docMk xmlns:pc="http://schemas.microsoft.com/office/powerpoint/2013/main/command"/>
      <pc:sldMk xmlns:pc="http://schemas.microsoft.com/office/powerpoint/2013/main/command" cId="2434559646" sldId="2147483628"/>
      <ac:spMk id="2" creationId="{6441ABC9-4AB3-60EB-B99E-A2BCD7CF031F}"/>
    </ac:deMkLst>
    <p188:txBody>
      <a:bodyPr/>
      <a:lstStyle/>
      <a:p>
        <a:r>
          <a:rPr lang="en-US"/>
          <a:t>[@Kyle von Haden] are you ok with this slide wrt the discussions on the maturity model?</a:t>
        </a:r>
      </a:p>
    </p188:txBody>
  </p188:cm>
  <p188:cm id="{48FE79DA-5ECD-4D00-B8CC-D89C9B311CDF}" authorId="{8F0B9CA1-BEF0-4A6F-15A0-40C351135748}" status="resolved" created="2025-10-22T14:35:07.349" complete="100000">
    <ac:txMkLst xmlns:ac="http://schemas.microsoft.com/office/drawing/2013/main/command">
      <pc:docMk xmlns:pc="http://schemas.microsoft.com/office/powerpoint/2013/main/command"/>
      <pc:sldMk xmlns:pc="http://schemas.microsoft.com/office/powerpoint/2013/main/command" cId="2434559646" sldId="2147483628"/>
      <ac:graphicFrameMk id="4" creationId="{0D017610-86F2-5E54-3BF2-254D9BC64850}"/>
      <ac:tblMk/>
      <ac:tcMk rowId="2979062222" colId="3843616991"/>
      <ac:txMk cp="3" len="1">
        <ac:context len="8" hash="2089453166"/>
      </ac:txMk>
    </ac:txMkLst>
    <p188:pos x="10156994" y="501463"/>
    <p188:replyLst>
      <p188:reply id="{02C207CB-CB15-4CEF-8F94-258ED348AF40}" authorId="{0B4F27D5-10D8-9C2A-198A-F01FB14674C7}" created="2025-10-22T21:10:55.653">
        <p188:txBody>
          <a:bodyPr/>
          <a:lstStyle/>
          <a:p>
            <a:r>
              <a:rPr lang="en-US"/>
              <a:t>Updated to "low"</a:t>
            </a:r>
          </a:p>
        </p188:txBody>
      </p188:reply>
    </p188:replyLst>
    <p188:txBody>
      <a:bodyPr/>
      <a:lstStyle/>
      <a:p>
        <a:r>
          <a:rPr lang="en-US"/>
          <a:t>Probably should choose a slightly different word; Simple might be promising too much</a:t>
        </a:r>
      </a:p>
    </p188:txBody>
  </p188:cm>
  <p188:cm id="{D704B5FA-D6F3-40DD-BEB1-BA15AF19306A}" authorId="{8F0B9CA1-BEF0-4A6F-15A0-40C351135748}" status="resolved" created="2025-10-22T14:35:58.328" complete="100000">
    <ac:txMkLst xmlns:ac="http://schemas.microsoft.com/office/drawing/2013/main/command">
      <pc:docMk xmlns:pc="http://schemas.microsoft.com/office/powerpoint/2013/main/command"/>
      <pc:sldMk xmlns:pc="http://schemas.microsoft.com/office/powerpoint/2013/main/command" cId="2434559646" sldId="2147483628"/>
      <ac:graphicFrameMk id="4" creationId="{0D017610-86F2-5E54-3BF2-254D9BC64850}"/>
      <ac:tblMk/>
      <ac:tcMk rowId="2481779518" colId="1545226627"/>
      <ac:txMk cp="0" len="7">
        <ac:context len="8" hash="81300624"/>
      </ac:txMk>
    </ac:txMkLst>
    <p188:pos x="607595" y="1861802"/>
    <p188:replyLst>
      <p188:reply id="{8F425CE4-3F31-4F08-9BA3-DFBEE22A3787}" authorId="{0B4F27D5-10D8-9C2A-198A-F01FB14674C7}" created="2025-10-22T21:12:40.954">
        <p188:txBody>
          <a:bodyPr/>
          <a:lstStyle/>
          <a:p>
            <a:r>
              <a:rPr lang="en-US"/>
              <a:t>Updated</a:t>
            </a:r>
          </a:p>
        </p188:txBody>
      </p188:reply>
    </p188:replyLst>
    <p188:txBody>
      <a:bodyPr/>
      <a:lstStyle/>
      <a:p>
        <a:r>
          <a:rPr lang="en-US"/>
          <a:t>Should add user context retrieval here as well</a:t>
        </a:r>
      </a:p>
    </p188:txBody>
  </p188:cm>
  <p188:cm id="{FDC4D79C-2A61-4D40-A888-F6FF1F1851B4}" authorId="{8F0B9CA1-BEF0-4A6F-15A0-40C351135748}" status="resolved" created="2025-10-22T14:47:09.829" complete="100000">
    <pc:sldMkLst xmlns:pc="http://schemas.microsoft.com/office/powerpoint/2013/main/command">
      <pc:docMk/>
      <pc:sldMk cId="2434559646" sldId="2147483628"/>
    </pc:sldMkLst>
    <p188:replyLst>
      <p188:reply id="{9A0B3AB7-040C-4A9C-9E4A-7B77116F9ECB}" authorId="{0B4F27D5-10D8-9C2A-198A-F01FB14674C7}" created="2025-10-22T21:10:13.229">
        <p188:txBody>
          <a:bodyPr/>
          <a:lstStyle/>
          <a:p>
            <a:r>
              <a:rPr lang="en-US"/>
              <a:t>Added to phase 1</a:t>
            </a:r>
          </a:p>
        </p188:txBody>
      </p188:reply>
    </p188:replyLst>
    <p188:txBody>
      <a:bodyPr/>
      <a:lstStyle/>
      <a:p>
        <a:r>
          <a:rPr lang="en-US"/>
          <a:t>Start with a small group of pilot users</a:t>
        </a:r>
      </a:p>
    </p188:txBody>
    <p188:extLst>
      <p:ext xmlns:p="http://schemas.openxmlformats.org/presentationml/2006/main" uri="{57CB4572-C831-44C2-8A1C-0ADB6CCDFE69}">
        <p223:reactions xmlns:p223="http://schemas.microsoft.com/office/powerpoint/2022/03/main">
          <p223:rxn type="👍">
            <p223:instance time="2025-10-22T21:09:55.321" authorId="{0B4F27D5-10D8-9C2A-198A-F01FB14674C7}"/>
          </p223:rxn>
        </p223:reactions>
      </p:ext>
    </p188:extLst>
  </p188:cm>
  <p188:cm id="{BAB9211C-D0C6-4AF5-A65A-18DE0552BD23}" authorId="{17B65031-1369-4F9F-A045-AC58172F6F6A}" status="resolved" created="2025-10-22T14:52:08.399" complete="100000">
    <pc:sldMkLst xmlns:pc="http://schemas.microsoft.com/office/powerpoint/2013/main/command">
      <pc:docMk/>
      <pc:sldMk cId="2434559646" sldId="2147483628"/>
    </pc:sldMkLst>
    <p188:txBody>
      <a:bodyPr/>
      <a:lstStyle/>
      <a:p>
        <a:r>
          <a:rPr lang="en-US"/>
          <a:t>A bit wordy. Checklist?</a:t>
        </a:r>
      </a:p>
    </p188:txBody>
  </p188:cm>
</p188:cmLst>
</file>

<file path=ppt/comments/modernComment_7FFFFFED_25BEF894.xml><?xml version="1.0" encoding="utf-8"?>
<p188:cmLst xmlns:a="http://schemas.openxmlformats.org/drawingml/2006/main" xmlns:r="http://schemas.openxmlformats.org/officeDocument/2006/relationships" xmlns:p188="http://schemas.microsoft.com/office/powerpoint/2018/8/main">
  <p188:cm id="{62AC55C9-1830-44D6-8691-19C0817FF54A}" authorId="{5F205158-F5BC-57F5-06DF-9F2FFD1ECD99}" status="resolved" created="2025-10-23T02:01:11.564" startDate="2025-10-23T02:01:11.564" dueDate="2025-10-23T02:01:11.564" assignedTo="{0A4CEC5B-2767-3CA8-AAFA-FCC9BD16A142}" complete="100000" title="@Rukmani Narayanan added this step as this is a new validation introduced by Copilot Studio since the last update of docs.">
    <ac:txMkLst xmlns:ac="http://schemas.microsoft.com/office/drawing/2013/main/command">
      <pc:docMk xmlns:pc="http://schemas.microsoft.com/office/powerpoint/2013/main/command"/>
      <pc:sldMk xmlns:pc="http://schemas.microsoft.com/office/powerpoint/2013/main/command" cId="633272468" sldId="2147483629"/>
      <ac:graphicFrameMk id="8" creationId="{2C1B2235-F76F-663E-B808-E9558A2E1DAA}"/>
      <ac:tblMk/>
      <ac:tcMk rowId="2276406085" colId="3532979559"/>
      <ac:txMk cp="147" len="62">
        <ac:context len="210" hash="3934912533"/>
      </ac:txMk>
    </ac:txMkLst>
    <p188:pos x="6320488" y="1659333"/>
    <p188:txBody>
      <a:bodyPr/>
      <a:lstStyle/>
      <a:p>
        <a:r>
          <a:rPr lang="en-US"/>
          <a:t>[@Rukmani Narayanan] added this step as this is a new validation introduced by Copilot Studio since the last update of docs.</a:t>
        </a:r>
      </a:p>
    </p188:txBody>
    <p188:extLst>
      <p:ext xmlns:p="http://schemas.openxmlformats.org/presentationml/2006/main" uri="{5BB2D875-25FF-4072-B9AC-8F64D62656EB}">
        <p228:taskDetails xmlns:p228="http://schemas.microsoft.com/office/powerpoint/2022/08/main">
          <p228:history>
            <p228:event time="2025-10-23T02:01:11.564" id="{3196BA98-D59E-473F-A651-842DB9ECC293}">
              <p228:atrbtn authorId="{5F205158-F5BC-57F5-06DF-9F2FFD1ECD99}"/>
              <p228:anchr>
                <p228:comment id="{62AC55C9-1830-44D6-8691-19C0817FF54A}"/>
              </p228:anchr>
              <p228:add/>
            </p228:event>
            <p228:event time="2025-10-23T02:01:11.564" id="{BE8CB4E3-A668-459C-9E69-97A1A60A2D75}">
              <p228:atrbtn authorId="{5F205158-F5BC-57F5-06DF-9F2FFD1ECD99}"/>
              <p228:anchr>
                <p228:comment id="{62AC55C9-1830-44D6-8691-19C0817FF54A}"/>
              </p228:anchr>
              <p228:asgn authorId="{0A4CEC5B-2767-3CA8-AAFA-FCC9BD16A142}"/>
            </p228:event>
            <p228:event time="2025-10-23T02:01:11.564" id="{D1B86056-423E-49A8-9E8A-BBE4819AB998}">
              <p228:atrbtn authorId="{5F205158-F5BC-57F5-06DF-9F2FFD1ECD99}"/>
              <p228:anchr>
                <p228:comment id="{62AC55C9-1830-44D6-8691-19C0817FF54A}"/>
              </p228:anchr>
              <p228:title val="@Rukmani Narayanan added this step as this is a new validation introduced by Copilot Studio since the last update of docs."/>
            </p228:event>
            <p228:event time="2025-10-23T02:01:11.564" id="{83083C40-D18D-4165-9BF8-AB2C7A1A606A}">
              <p228:atrbtn authorId="{5F205158-F5BC-57F5-06DF-9F2FFD1ECD99}"/>
              <p228:anchr>
                <p228:comment id="{62AC55C9-1830-44D6-8691-19C0817FF54A}"/>
              </p228:anchr>
              <p228:date stDt="2025-10-23T02:01:11.564" endDt="2025-10-23T02:01:11.564"/>
            </p228:event>
            <p228:event time="2025-10-23T12:18:09.533" id="{93E3C8DE-AB2F-4C66-9E6F-4AE414AF558F}">
              <p228:atrbtn authorId="{0A4CEC5B-2767-3CA8-AAFA-FCC9BD16A142}"/>
              <p228:anchr>
                <p228:comment id="{00000000-0000-0000-0000-000000000000}"/>
              </p228:anchr>
              <p228:pcntCmplt val="100000"/>
            </p228:event>
          </p228:history>
        </p228:taskDetails>
      </p:ext>
    </p188:extLst>
  </p188:cm>
</p188:cmLst>
</file>

<file path=ppt/comments/modernComment_7FFFFFEE_54F5BB47.xml><?xml version="1.0" encoding="utf-8"?>
<p188:cmLst xmlns:a="http://schemas.openxmlformats.org/drawingml/2006/main" xmlns:r="http://schemas.openxmlformats.org/officeDocument/2006/relationships" xmlns:p188="http://schemas.microsoft.com/office/powerpoint/2018/8/main">
  <p188:cm id="{AB3C470B-3C38-47BB-8821-DCA66D946BB7}" authorId="{17B65031-1369-4F9F-A045-AC58172F6F6A}" status="resolved" created="2025-10-14T14:44:08.962" complete="100000">
    <ac:deMkLst xmlns:ac="http://schemas.microsoft.com/office/drawing/2013/main/command">
      <pc:docMk xmlns:pc="http://schemas.microsoft.com/office/powerpoint/2013/main/command"/>
      <pc:sldMk xmlns:pc="http://schemas.microsoft.com/office/powerpoint/2013/main/command" cId="1425390407" sldId="2147483630"/>
      <ac:spMk id="10" creationId="{4D701CF6-D71B-1C72-8CCE-183864DBFF27}"/>
    </ac:deMkLst>
    <p188:txBody>
      <a:bodyPr/>
      <a:lstStyle/>
      <a:p>
        <a:r>
          <a:rPr lang="en-US"/>
          <a:t>Why are these different to the phases we have been using?</a:t>
        </a:r>
      </a:p>
    </p188:txBody>
  </p188:cm>
  <p188:cm id="{F650B207-87CD-47B4-9E87-913BC58DEDEA}" authorId="{17B65031-1369-4F9F-A045-AC58172F6F6A}" status="resolved" created="2025-10-14T14:46:34.500" complete="100000">
    <pc:sldMkLst xmlns:pc="http://schemas.microsoft.com/office/powerpoint/2013/main/command">
      <pc:docMk/>
      <pc:sldMk cId="1425390407" sldId="2147483630"/>
    </pc:sldMkLst>
    <p188:txBody>
      <a:bodyPr/>
      <a:lstStyle/>
      <a:p>
        <a:r>
          <a:rPr lang="en-US"/>
          <a:t>Think we need to talk about Business Value and Technical Enablement, not necessarily as separate workstreams but viewpoints</a:t>
        </a:r>
      </a:p>
    </p188:txBody>
  </p188:cm>
  <p188:cm id="{CD1DE239-5541-4A83-AFFB-2C68E42E49BD}" authorId="{17B65031-1369-4F9F-A045-AC58172F6F6A}" status="resolved" created="2025-10-14T14:49:21.399" complete="100000">
    <pc:sldMkLst xmlns:pc="http://schemas.microsoft.com/office/powerpoint/2013/main/command">
      <pc:docMk/>
      <pc:sldMk cId="1425390407" sldId="2147483630"/>
    </pc:sldMkLst>
    <p188:txBody>
      <a:bodyPr/>
      <a:lstStyle/>
      <a:p>
        <a:r>
          <a:rPr lang="en-US"/>
          <a:t>Where are all the Business Value activities? These all seem technical focused, apart from key scenarios</a:t>
        </a:r>
      </a:p>
    </p188:txBody>
  </p188:cm>
  <p188:cm id="{4707092B-D554-4552-9B4B-982A04D68E3F}" authorId="{17B65031-1369-4F9F-A045-AC58172F6F6A}" status="resolved" created="2025-10-15T08:36:46.175" complete="100000">
    <pc:sldMkLst xmlns:pc="http://schemas.microsoft.com/office/powerpoint/2013/main/command">
      <pc:docMk/>
      <pc:sldMk cId="1425390407" sldId="2147483630"/>
    </pc:sldMkLst>
    <p188:txBody>
      <a:bodyPr/>
      <a:lstStyle/>
      <a:p>
        <a:r>
          <a:rPr lang="en-US"/>
          <a:t>I moved this to the top of the section so it acts like a route map like in the Glint Adoption Guide</a:t>
        </a:r>
      </a:p>
    </p188:txBody>
  </p188:cm>
  <p188:cm id="{53BDDF01-3281-47B8-A8A0-E0A8385579AC}" authorId="{B28B7012-0C9D-0B19-AB26-55826E9D8B28}" status="resolved" created="2025-10-22T14:34:54.671" complete="100000">
    <ac:deMkLst xmlns:ac="http://schemas.microsoft.com/office/drawing/2013/main/command">
      <pc:docMk xmlns:pc="http://schemas.microsoft.com/office/powerpoint/2013/main/command"/>
      <pc:sldMk xmlns:pc="http://schemas.microsoft.com/office/powerpoint/2013/main/command" cId="1425390407" sldId="2147483630"/>
      <ac:spMk id="15" creationId="{DB8AAA12-D74D-2B69-34B9-00F9CE123D2D}"/>
    </ac:deMkLst>
    <p188:txBody>
      <a:bodyPr/>
      <a:lstStyle/>
      <a:p>
        <a:r>
          <a:rPr lang="en-US"/>
          <a:t>[@Rukmani Narayanan]  consider adding a last bullet under last stage Adopt &amp; Realize Value that speaks to “expand scenarios”
[@Lauren Kane] , [@Chris Brown] </a:t>
        </a:r>
      </a:p>
    </p188:txBody>
    <p188:extLst>
      <p:ext xmlns:p="http://schemas.openxmlformats.org/presentationml/2006/main" uri="{57CB4572-C831-44C2-8A1C-0ADB6CCDFE69}">
        <p223:reactions xmlns:p223="http://schemas.microsoft.com/office/powerpoint/2022/03/main">
          <p223:rxn type="👍">
            <p223:instance time="2025-10-22T15:51:43.554" authorId="{0B4F27D5-10D8-9C2A-198A-F01FB14674C7}"/>
          </p223:rxn>
        </p223:reactions>
      </p:ext>
    </p188:extLst>
  </p188:cm>
  <p188:cm id="{EF17E3B0-F387-480E-9DAF-67C2CC3C4201}" authorId="{5F205158-F5BC-57F5-06DF-9F2FFD1ECD99}" status="resolved" created="2025-10-23T01:00:15.899" startDate="2025-10-23T01:00:15.899" dueDate="2025-10-23T01:00:15.899" assignedTo="{0A4CEC5B-2767-3CA8-AAFA-FCC9BD16A142}" complete="100000" title="@Rukmani Narayanan I’d suggest to align these stages to Copilot Adoption stages as ESS will be part of the Copilot Adoption too.">
    <pc:sldMkLst xmlns:pc="http://schemas.microsoft.com/office/powerpoint/2013/main/command">
      <pc:docMk/>
      <pc:sldMk cId="1425390407" sldId="2147483630"/>
    </pc:sldMkLst>
    <p188:replyLst>
      <p188:reply id="{4B8A4ECF-E7E1-421A-9443-435A3F7E40C1}" authorId="{17B65031-1369-4F9F-A045-AC58172F6F6A}" created="2025-10-23T12:26:01.709">
        <p188:txBody>
          <a:bodyPr/>
          <a:lstStyle/>
          <a:p>
            <a:r>
              <a:rPr lang="en-US"/>
              <a:t>Thanks - we’ve aligned to the Copilot stages as described</a:t>
            </a:r>
          </a:p>
        </p188:txBody>
      </p188:reply>
    </p188:replyLst>
    <p188:txBody>
      <a:bodyPr/>
      <a:lstStyle/>
      <a:p>
        <a:r>
          <a:rPr lang="en-US"/>
          <a:t>[@Rukmani Narayanan] I’d suggest to align these stages to Copilot Adoption stages as ESS will be part of the Copilot Adoption too.</a:t>
        </a:r>
      </a:p>
    </p188:txBody>
    <p188:extLst>
      <p:ext xmlns:p="http://schemas.openxmlformats.org/presentationml/2006/main" uri="{5BB2D875-25FF-4072-B9AC-8F64D62656EB}">
        <p228:taskDetails xmlns:p228="http://schemas.microsoft.com/office/powerpoint/2022/08/main">
          <p228:history>
            <p228:event time="2025-10-23T01:00:15.899" id="{69167E8E-A75B-4338-B931-3A376C80CEE9}">
              <p228:atrbtn authorId="{5F205158-F5BC-57F5-06DF-9F2FFD1ECD99}"/>
              <p228:anchr>
                <p228:comment id="{EF17E3B0-F387-480E-9DAF-67C2CC3C4201}"/>
              </p228:anchr>
              <p228:add/>
            </p228:event>
            <p228:event time="2025-10-23T01:00:15.899" id="{85F78BB8-B56A-437D-BB7A-2A04839FA964}">
              <p228:atrbtn authorId="{5F205158-F5BC-57F5-06DF-9F2FFD1ECD99}"/>
              <p228:anchr>
                <p228:comment id="{EF17E3B0-F387-480E-9DAF-67C2CC3C4201}"/>
              </p228:anchr>
              <p228:asgn authorId="{0A4CEC5B-2767-3CA8-AAFA-FCC9BD16A142}"/>
            </p228:event>
            <p228:event time="2025-10-23T01:00:15.899" id="{A144866C-DAC6-471B-A619-64BBDDC81709}">
              <p228:atrbtn authorId="{5F205158-F5BC-57F5-06DF-9F2FFD1ECD99}"/>
              <p228:anchr>
                <p228:comment id="{EF17E3B0-F387-480E-9DAF-67C2CC3C4201}"/>
              </p228:anchr>
              <p228:title val="@Rukmani Narayanan I’d suggest to align these stages to Copilot Adoption stages as ESS will be part of the Copilot Adoption too."/>
            </p228:event>
            <p228:event time="2025-10-23T01:00:15.899" id="{01B3482E-672A-4344-91FF-D9ECB483B96F}">
              <p228:atrbtn authorId="{5F205158-F5BC-57F5-06DF-9F2FFD1ECD99}"/>
              <p228:anchr>
                <p228:comment id="{EF17E3B0-F387-480E-9DAF-67C2CC3C4201}"/>
              </p228:anchr>
              <p228:date stDt="2025-10-23T01:00:15.899" endDt="2025-10-23T01:00:15.899"/>
            </p228:event>
            <p228:event time="2025-10-23T12:26:10.657" id="{E46F80EA-21C3-4D18-AFED-03573D61C2C8}">
              <p228:atrbtn authorId="{17B65031-1369-4F9F-A045-AC58172F6F6A}"/>
              <p228:anchr>
                <p228:comment id="{00000000-0000-0000-0000-000000000000}"/>
              </p228:anchr>
              <p228:pcntCmplt val="100000"/>
            </p228:event>
          </p228:history>
        </p228:taskDetails>
      </p:ext>
    </p188:extLst>
  </p188:cm>
  <p188:cm id="{0CCEB8DB-EAE2-4181-AD56-7A7545CCA3A5}" authorId="{E7ECC7F1-0897-F868-AEC0-6EAC66249050}" created="2025-11-03T21:09:55.175">
    <ac:txMkLst xmlns:ac="http://schemas.microsoft.com/office/drawing/2013/main/command">
      <pc:docMk xmlns:pc="http://schemas.microsoft.com/office/powerpoint/2013/main/command"/>
      <pc:sldMk xmlns:pc="http://schemas.microsoft.com/office/powerpoint/2013/main/command" cId="1425390407" sldId="2147483630"/>
      <ac:spMk id="116" creationId="{8CB4CECB-4C52-DFCE-4F39-80110B21F327}"/>
      <ac:txMk cp="0" len="9">
        <ac:context len="10" hash="2277800930"/>
      </ac:txMk>
    </ac:txMkLst>
    <p188:pos x="1013778" y="165456"/>
    <p188:replyLst>
      <p188:reply id="{F99F0C5C-3A7A-48A3-8E3E-0B33A3E9EF0A}" authorId="{0A4CEC5B-2767-3CA8-AAFA-FCC9BD16A142}" created="2025-11-04T10:26:58.160">
        <p188:txBody>
          <a:bodyPr/>
          <a:lstStyle/>
          <a:p>
            <a:r>
              <a:rPr lang="en-US"/>
              <a:t>Added! </a:t>
            </a:r>
          </a:p>
        </p188:txBody>
      </p188:reply>
    </p188:replyLst>
    <p188:txBody>
      <a:bodyPr/>
      <a:lstStyle/>
      <a:p>
        <a:r>
          <a:rPr lang="en-US"/>
          <a:t>Can we add an explicit bullet for assessing your environments and ESS’s fit? E.g. https://microsoft-my.sharepoint-df.com/:w:/p/danzar/IQA341qIM1J8Ta_ZRv0hsRb-AbMnMu5qYsWJEGm0nAimp5c?e=jglAlY
</a:t>
        </a:r>
      </a:p>
    </p188:txBody>
  </p188:cm>
  <p188:cm id="{507FBF4E-AB64-4453-93CA-CBC432105749}" authorId="{E7ECC7F1-0897-F868-AEC0-6EAC66249050}" created="2025-11-04T18:00:59.476">
    <ac:deMkLst xmlns:ac="http://schemas.microsoft.com/office/drawing/2013/main/command">
      <pc:docMk xmlns:pc="http://schemas.microsoft.com/office/powerpoint/2013/main/command"/>
      <pc:sldMk xmlns:pc="http://schemas.microsoft.com/office/powerpoint/2013/main/command" cId="1425390407" sldId="2147483630"/>
      <ac:spMk id="13" creationId="{7CF366BE-4631-6A1A-770A-A82CFE07C3A8}"/>
    </ac:deMkLst>
    <p188:txBody>
      <a:bodyPr/>
      <a:lstStyle/>
      <a:p>
        <a:r>
          <a:rPr lang="en-US"/>
          <a:t>Another add: we should have, as one of the steps, creating eval sets that you run and expand on continously.</a:t>
        </a:r>
      </a:p>
    </p188:txBody>
  </p188:cm>
</p188:cmLst>
</file>

<file path=ppt/comments/modernComment_7FFFFFEF_20BE1A16.xml><?xml version="1.0" encoding="utf-8"?>
<p188:cmLst xmlns:a="http://schemas.openxmlformats.org/drawingml/2006/main" xmlns:r="http://schemas.openxmlformats.org/officeDocument/2006/relationships" xmlns:p188="http://schemas.microsoft.com/office/powerpoint/2018/8/main">
  <p188:cm id="{AEE927BC-2AA7-4A01-BBCA-1D519E1B5D3E}" authorId="{2D706541-60CF-C180-5E12-F240821B577E}" status="resolved" created="2025-10-15T15:41:56.781" complete="100000">
    <ac:deMkLst xmlns:ac="http://schemas.microsoft.com/office/drawing/2013/main/command">
      <pc:docMk xmlns:pc="http://schemas.microsoft.com/office/powerpoint/2013/main/command"/>
      <pc:sldMk xmlns:pc="http://schemas.microsoft.com/office/powerpoint/2013/main/command" cId="549329430" sldId="2147483631"/>
      <ac:spMk id="3" creationId="{25E7BE14-D01B-88A6-B328-D46B92E221AD}"/>
    </ac:deMkLst>
    <p188:txBody>
      <a:bodyPr/>
      <a:lstStyle/>
      <a:p>
        <a:r>
          <a:rPr lang="en-GB"/>
          <a:t>[@Rukmani Narayanan] the current documentation around setting up disclaimer is not correct. There is a feedback already raised to update the documentation. Correct steps are described here: https://dev.azure.com/domoreexp/MSTeams/_workitems/edit/4651508</a:t>
        </a:r>
      </a:p>
    </p188:txBody>
    <p188:extLst>
      <p:ext xmlns:p="http://schemas.openxmlformats.org/presentationml/2006/main" uri="{57CB4572-C831-44C2-8A1C-0ADB6CCDFE69}">
        <p223:reactions xmlns:p223="http://schemas.microsoft.com/office/powerpoint/2022/03/main">
          <p223:rxn type="👍">
            <p223:instance time="2025-10-16T14:01:03.456" authorId="{0A4CEC5B-2767-3CA8-AAFA-FCC9BD16A142}"/>
          </p223:rxn>
        </p223:reactions>
      </p:ext>
    </p188:extLst>
  </p188:cm>
  <p188:cm id="{EB0BCC70-92FE-441C-8179-5712CF041489}" authorId="{5F5B7A8E-F74E-D9F4-552D-0A8790746AEF}" created="2025-11-04T03:11:16.853">
    <ac:txMkLst xmlns:ac="http://schemas.microsoft.com/office/drawing/2013/main/command">
      <pc:docMk xmlns:pc="http://schemas.microsoft.com/office/powerpoint/2013/main/command"/>
      <pc:sldMk xmlns:pc="http://schemas.microsoft.com/office/powerpoint/2013/main/command" cId="549329430" sldId="2147483631"/>
      <ac:spMk id="2" creationId="{620F937A-E3BA-0676-132E-77CC1C28D43D}"/>
      <ac:txMk cp="0" len="10">
        <ac:context len="21" hash="2987502187"/>
      </ac:txMk>
    </ac:txMkLst>
    <p188:pos x="2586181" y="219363"/>
    <p188:replyLst>
      <p188:reply id="{545BFE8F-F681-477C-B88A-AC6C5CEB516E}" authorId="{5F5B7A8E-F74E-D9F4-552D-0A8790746AEF}" created="2025-11-04T03:11:33.619">
        <p188:txBody>
          <a:bodyPr/>
          <a:lstStyle/>
          <a:p>
            <a:r>
              <a:rPr lang="en-US"/>
              <a:t>LMC article WIP cc: [@Senthil Mani] </a:t>
            </a:r>
          </a:p>
        </p188:txBody>
      </p188:reply>
      <p188:reply id="{8FF32CD1-A95F-4FED-9733-C080FBE7CD4A}" authorId="{5F5B7A8E-F74E-D9F4-552D-0A8790746AEF}" created="2025-11-04T03:13:17.717">
        <p188:txBody>
          <a:bodyPr/>
          <a:lstStyle/>
          <a:p>
            <a:r>
              <a:rPr lang="en-US"/>
              <a:t>this can be part of extend &amp; optimize section [@Rukmani Narayanan] </a:t>
            </a:r>
          </a:p>
        </p188:txBody>
        <p188:extLst>
          <p:ext xmlns:p="http://schemas.openxmlformats.org/presentationml/2006/main" uri="{57CB4572-C831-44C2-8A1C-0ADB6CCDFE69}">
            <p223:reactions xmlns:p223="http://schemas.microsoft.com/office/powerpoint/2022/03/main">
              <p223:rxn type="👍">
                <p223:instance time="2025-11-04T14:01:59.571" authorId="{0B4F27D5-10D8-9C2A-198A-F01FB14674C7}"/>
              </p223:rxn>
            </p223:reactions>
          </p:ext>
        </p188:extLst>
      </p188:reply>
      <p188:reply id="{1377EF35-FAE0-42B3-8D92-C3526060A817}" authorId="{0A4CEC5B-2767-3CA8-AAFA-FCC9BD16A142}" created="2025-11-04T10:39:48.136">
        <p188:txBody>
          <a:bodyPr/>
          <a:lstStyle/>
          <a:p>
            <a:r>
              <a:rPr lang="en-US"/>
              <a:t>Thank you [@Mohanraj Ganesan] - we're waiting for the public links to all documentation WIP. I'll make sure to include these in the "Extend &amp; Optimize" section once I receive them</a:t>
            </a:r>
          </a:p>
        </p188:txBody>
      </p188:reply>
    </p188:replyLst>
    <p188:txBody>
      <a:bodyPr/>
      <a:lstStyle/>
      <a:p>
        <a:r>
          <a:rPr lang="en-US"/>
          <a:t>We can also include the ESS extensibility samples? https://github.com/microsoft/CopilotStudioSamples/tree/main/EmployeeSelfServiceAgent</a:t>
        </a:r>
      </a:p>
    </p188:txBody>
  </p188:cm>
</p188:cmLst>
</file>

<file path=ppt/comments/modernComment_7FFFFFF2_1F89CF14.xml><?xml version="1.0" encoding="utf-8"?>
<p188:cmLst xmlns:a="http://schemas.openxmlformats.org/drawingml/2006/main" xmlns:r="http://schemas.openxmlformats.org/officeDocument/2006/relationships" xmlns:p188="http://schemas.microsoft.com/office/powerpoint/2018/8/main">
  <p188:cm id="{608D5872-D04D-432C-BEEA-3841925BDB29}" authorId="{17B65031-1369-4F9F-A045-AC58172F6F6A}" status="resolved" created="2025-10-14T14:58:14.630" complete="100000">
    <ac:deMkLst xmlns:ac="http://schemas.microsoft.com/office/drawing/2013/main/command">
      <pc:docMk xmlns:pc="http://schemas.microsoft.com/office/powerpoint/2013/main/command"/>
      <pc:sldMk xmlns:pc="http://schemas.microsoft.com/office/powerpoint/2013/main/command" cId="529125140" sldId="2147483634"/>
      <ac:spMk id="2" creationId="{E3BB19E1-72D1-0CD9-8CAE-9A100484F4F9}"/>
    </ac:deMkLst>
    <p188:txBody>
      <a:bodyPr/>
      <a:lstStyle/>
      <a:p>
        <a:r>
          <a:rPr lang="en-US"/>
          <a:t>Where is the value realization part of this for Pilot and Rollout?</a:t>
        </a:r>
      </a:p>
    </p188:txBody>
  </p188:cm>
  <p188:cm id="{744B61C9-BBE2-9A42-8EDC-BE766E86E692}" authorId="{0B4F27D5-10D8-9C2A-198A-F01FB14674C7}" status="resolved" created="2025-10-15T20:54:17.158" complete="100000">
    <ac:txMkLst xmlns:ac="http://schemas.microsoft.com/office/drawing/2013/main/command">
      <pc:docMk xmlns:pc="http://schemas.microsoft.com/office/powerpoint/2013/main/command"/>
      <pc:sldMk xmlns:pc="http://schemas.microsoft.com/office/powerpoint/2013/main/command" cId="529125140" sldId="2147483634"/>
      <ac:spMk id="8" creationId="{4E3710BF-661C-4A02-F0CE-3EA8CF104921}"/>
      <ac:txMk cp="719">
        <ac:context len="722" hash="679473616"/>
      </ac:txMk>
    </ac:txMkLst>
    <p188:pos x="9522226" y="2580893"/>
    <p188:replyLst>
      <p188:reply id="{F93040DB-82EF-4CA9-98E4-4DE44EFC83C4}" authorId="{0A4CEC5B-2767-3CA8-AAFA-FCC9BD16A142}" created="2025-10-16T14:02:15.189">
        <p188:txBody>
          <a:bodyPr/>
          <a:lstStyle/>
          <a:p>
            <a:r>
              <a:rPr lang="en-IN"/>
              <a:t>This is captured in the Pilot phase so makes sense to remove this? [@Lauren Kane] </a:t>
            </a:r>
          </a:p>
        </p188:txBody>
        <p188:extLst>
          <p:ext xmlns:p="http://schemas.openxmlformats.org/presentationml/2006/main" uri="{57CB4572-C831-44C2-8A1C-0ADB6CCDFE69}">
            <p223:reactions xmlns:p223="http://schemas.microsoft.com/office/powerpoint/2022/03/main">
              <p223:rxn type="👍">
                <p223:instance time="2025-10-17T00:35:00.551" authorId="{0B4F27D5-10D8-9C2A-198A-F01FB14674C7}"/>
              </p223:rxn>
            </p223:reactions>
          </p:ext>
        </p188:extLst>
      </p188:reply>
      <p188:reply id="{76F04A7E-CEBC-4378-9FF1-4DC98D1DC9B9}" authorId="{17B65031-1369-4F9F-A045-AC58172F6F6A}" created="2025-10-16T15:26:18.078">
        <p188:txBody>
          <a:bodyPr/>
          <a:lstStyle/>
          <a:p>
            <a:r>
              <a:rPr lang="en-US"/>
              <a:t>Any guidance on rollout strategy? E.g. focus on original goals/metrics/KPIs and select users first that would drive the most business value …</a:t>
            </a:r>
          </a:p>
        </p188:txBody>
      </p188:reply>
    </p188:replyLst>
    <p188:txBody>
      <a:bodyPr/>
      <a:lstStyle/>
      <a:p>
        <a:r>
          <a:rPr lang="en-US"/>
          <a:t>Added as this shows how we approached this in C0</a:t>
        </a:r>
      </a:p>
    </p188:txBody>
  </p188:cm>
</p188:cmLst>
</file>

<file path=ppt/comments/modernComment_7FFFFFF6_5FF7110C.xml><?xml version="1.0" encoding="utf-8"?>
<p188:cmLst xmlns:a="http://schemas.openxmlformats.org/drawingml/2006/main" xmlns:r="http://schemas.openxmlformats.org/officeDocument/2006/relationships" xmlns:p188="http://schemas.microsoft.com/office/powerpoint/2018/8/main">
  <p188:cm id="{3480E2E0-391A-43EF-AB7A-D54AEA2F742B}" authorId="{5F205158-F5BC-57F5-06DF-9F2FFD1ECD99}" status="resolved" created="2025-10-23T02:07:57.218" startDate="2025-10-23T02:07:57.218" dueDate="2025-10-23T02:07:57.218" assignedTo="{0A4CEC5B-2767-3CA8-AAFA-FCC9BD16A142}" complete="100000" title="@Rukmani Narayanan ESS Adoption Guide should have a ‘take-away’ for the customers/field so they can repurpose it for the adoption model we’re recommending. It’ll be nice to have a set of templates/resources/assets that customers can use it for their own…">
    <pc:sldMkLst xmlns:pc="http://schemas.microsoft.com/office/powerpoint/2013/main/command">
      <pc:docMk/>
      <pc:sldMk cId="1610027276" sldId="2147483638"/>
    </pc:sldMkLst>
    <p188:replyLst>
      <p188:reply id="{40931D5D-A5D4-4E36-8786-8B2BF82A0394}" authorId="{0A4CEC5B-2767-3CA8-AAFA-FCC9BD16A142}" created="2025-10-23T12:20:48.918">
        <p188:txBody>
          <a:bodyPr/>
          <a:lstStyle/>
          <a:p>
            <a:r>
              <a:rPr lang="en-IN"/>
              <a:t>[@Senthil Mani] Agreed, we’ve got the worksheets in the appendix for customers to repurpose </a:t>
            </a:r>
          </a:p>
        </p188:txBody>
      </p188:reply>
      <p188:reply id="{36C0C564-3E9D-4099-B6F7-2AA884FC5E71}" authorId="{0A4CEC5B-2767-3CA8-AAFA-FCC9BD16A142}" created="2025-10-23T12:22:07.588">
        <p188:txBody>
          <a:bodyPr/>
          <a:lstStyle/>
          <a:p>
            <a:r>
              <a:rPr lang="en-IN"/>
              <a:t>Deleting sample slides from Viva learning as this is addressed with the worksheets</a:t>
            </a:r>
          </a:p>
        </p188:txBody>
      </p188:reply>
    </p188:replyLst>
    <p188:txBody>
      <a:bodyPr/>
      <a:lstStyle/>
      <a:p>
        <a:r>
          <a:rPr lang="en-US"/>
          <a:t>[@Rukmani Narayanan] ESS Adoption Guide should have a ‘take-away’ for the customers/field so they can repurpose it for the adoption model we’re recommending.  It’ll be nice to have a set of templates/resources/assets that customers can use it for their own adoption practices.  If it’s being done separately, I believe we should provide references.</a:t>
        </a:r>
      </a:p>
    </p188:txBody>
    <p188:extLst>
      <p:ext xmlns:p="http://schemas.openxmlformats.org/presentationml/2006/main" uri="{5BB2D875-25FF-4072-B9AC-8F64D62656EB}">
        <p228:taskDetails xmlns:p228="http://schemas.microsoft.com/office/powerpoint/2022/08/main">
          <p228:history>
            <p228:event time="2025-10-23T02:07:57.218" id="{EF19E61E-1125-4D1C-87B6-6B66BF2AFBD4}">
              <p228:atrbtn authorId="{5F205158-F5BC-57F5-06DF-9F2FFD1ECD99}"/>
              <p228:anchr>
                <p228:comment id="{3480E2E0-391A-43EF-AB7A-D54AEA2F742B}"/>
              </p228:anchr>
              <p228:add/>
            </p228:event>
            <p228:event time="2025-10-23T02:07:57.218" id="{B1C57232-6D1B-4AB1-8FC5-AEDE0D62BE95}">
              <p228:atrbtn authorId="{5F205158-F5BC-57F5-06DF-9F2FFD1ECD99}"/>
              <p228:anchr>
                <p228:comment id="{3480E2E0-391A-43EF-AB7A-D54AEA2F742B}"/>
              </p228:anchr>
              <p228:asgn authorId="{0A4CEC5B-2767-3CA8-AAFA-FCC9BD16A142}"/>
            </p228:event>
            <p228:event time="2025-10-23T02:07:57.218" id="{3067A388-BC5D-43CC-9849-A1937142BD05}">
              <p228:atrbtn authorId="{5F205158-F5BC-57F5-06DF-9F2FFD1ECD99}"/>
              <p228:anchr>
                <p228:comment id="{3480E2E0-391A-43EF-AB7A-D54AEA2F742B}"/>
              </p228:anchr>
              <p228:title val="@Rukmani Narayanan ESS Adoption Guide should have a ‘take-away’ for the customers/field so they can repurpose it for the adoption model we’re recommending. It’ll be nice to have a set of templates/resources/assets that customers can use it for their own…"/>
            </p228:event>
            <p228:event time="2025-10-23T02:07:57.218" id="{76FD33CA-284A-4E84-8BE2-4D8FEE558DD6}">
              <p228:atrbtn authorId="{5F205158-F5BC-57F5-06DF-9F2FFD1ECD99}"/>
              <p228:anchr>
                <p228:comment id="{3480E2E0-391A-43EF-AB7A-D54AEA2F742B}"/>
              </p228:anchr>
              <p228:date stDt="2025-10-23T02:07:57.218" endDt="2025-10-23T02:07:57.218"/>
            </p228:event>
            <p228:event time="2025-10-23T12:22:20.439" id="{0CBB4938-70E9-4576-B8DC-D7AAEFE0231B}">
              <p228:atrbtn authorId="{0A4CEC5B-2767-3CA8-AAFA-FCC9BD16A142}"/>
              <p228:anchr>
                <p228:comment id="{00000000-0000-0000-0000-000000000000}"/>
              </p228:anchr>
              <p228:pcntCmplt val="100000"/>
            </p228:event>
          </p228:history>
        </p228:taskDetails>
      </p:ext>
    </p188:extLst>
  </p188:cm>
</p188:cmLst>
</file>

<file path=ppt/comments/modernComment_7FFFFFF7_233524B2.xml><?xml version="1.0" encoding="utf-8"?>
<p188:cmLst xmlns:a="http://schemas.openxmlformats.org/drawingml/2006/main" xmlns:r="http://schemas.openxmlformats.org/officeDocument/2006/relationships" xmlns:p188="http://schemas.microsoft.com/office/powerpoint/2018/8/main">
  <p188:cm id="{F10B995C-70E6-4FFF-B133-380799F77378}" authorId="{17B65031-1369-4F9F-A045-AC58172F6F6A}" status="resolved" created="2025-10-14T14:37:27.865" complete="100000">
    <ac:deMkLst xmlns:ac="http://schemas.microsoft.com/office/drawing/2013/main/command">
      <pc:docMk xmlns:pc="http://schemas.microsoft.com/office/powerpoint/2013/main/command"/>
      <pc:sldMk xmlns:pc="http://schemas.microsoft.com/office/powerpoint/2013/main/command" cId="590685362" sldId="2147483639"/>
      <ac:spMk id="2" creationId="{42EE3318-01FB-681A-826C-F9DB6D423F23}"/>
    </ac:deMkLst>
    <p188:txBody>
      <a:bodyPr/>
      <a:lstStyle/>
      <a:p>
        <a:r>
          <a:rPr lang="en-US"/>
          <a:t>Could you also add a slide for “Audience” - i.e. which roles this playbook is targeted at</a:t>
        </a:r>
      </a:p>
    </p188:txBody>
  </p188:cm>
</p188:cmLst>
</file>

<file path=ppt/comments/modernComment_7FFFFFF9_CE86B523.xml><?xml version="1.0" encoding="utf-8"?>
<p188:cmLst xmlns:a="http://schemas.openxmlformats.org/drawingml/2006/main" xmlns:r="http://schemas.openxmlformats.org/officeDocument/2006/relationships" xmlns:p188="http://schemas.microsoft.com/office/powerpoint/2018/8/main">
  <p188:cm id="{A0C79B83-6EBB-478A-B335-78C566D94594}" authorId="{17B65031-1369-4F9F-A045-AC58172F6F6A}" status="resolved" created="2025-10-16T15:22:20.550" startDate="2025-10-16T15:22:20.550" dueDate="2025-10-16T15:22:20.550" assignedTo="{0A4CEC5B-2767-3CA8-AAFA-FCC9BD16A142}" complete="100000" title="@Rukmani Narayanan I think we need a bit more BV input here wrt: 1. How do you select the Pilot users 2. How do you measure success of pilot, e.g. KPIs, exit criteria  Is there Value Design/Realization content we could leverage?">
    <ac:deMkLst xmlns:ac="http://schemas.microsoft.com/office/drawing/2013/main/command">
      <pc:docMk xmlns:pc="http://schemas.microsoft.com/office/powerpoint/2013/main/command"/>
      <pc:sldMk xmlns:pc="http://schemas.microsoft.com/office/powerpoint/2013/main/command" cId="3464934691" sldId="2147483641"/>
      <ac:spMk id="5" creationId="{E53B99EA-CEE7-C429-6CA0-66AFB64066B3}"/>
    </ac:deMkLst>
    <p188:txBody>
      <a:bodyPr/>
      <a:lstStyle/>
      <a:p>
        <a:r>
          <a:rPr lang="en-US"/>
          <a:t>[@Rukmani Narayanan] I think we need a bit more BV input here wrt:
1. How do you select the Pilot users
2. How do you measure success of pilot, e.g. KPIs, exit criteria
Is there Value Design/Realization content we could leverage?</a:t>
        </a:r>
      </a:p>
    </p188:txBody>
    <p188:extLst>
      <p:ext xmlns:p="http://schemas.openxmlformats.org/presentationml/2006/main" uri="{5BB2D875-25FF-4072-B9AC-8F64D62656EB}">
        <p228:taskDetails xmlns:p228="http://schemas.microsoft.com/office/powerpoint/2022/08/main">
          <p228:history>
            <p228:event time="2025-10-16T15:22:20.550" id="{9EA0F897-01A0-4B94-856B-DC5BEE7E079F}">
              <p228:atrbtn authorId="{17B65031-1369-4F9F-A045-AC58172F6F6A}"/>
              <p228:anchr>
                <p228:comment id="{A0C79B83-6EBB-478A-B335-78C566D94594}"/>
              </p228:anchr>
              <p228:add/>
            </p228:event>
            <p228:event time="2025-10-16T15:22:20.550" id="{9C682747-F18F-40E9-BE0D-09AF09BB8051}">
              <p228:atrbtn authorId="{17B65031-1369-4F9F-A045-AC58172F6F6A}"/>
              <p228:anchr>
                <p228:comment id="{A0C79B83-6EBB-478A-B335-78C566D94594}"/>
              </p228:anchr>
              <p228:asgn authorId="{0A4CEC5B-2767-3CA8-AAFA-FCC9BD16A142}"/>
            </p228:event>
            <p228:event time="2025-10-16T15:22:20.550" id="{07517530-3F49-4052-BA09-26B5B619D04B}">
              <p228:atrbtn authorId="{17B65031-1369-4F9F-A045-AC58172F6F6A}"/>
              <p228:anchr>
                <p228:comment id="{A0C79B83-6EBB-478A-B335-78C566D94594}"/>
              </p228:anchr>
              <p228:title val="@Rukmani Narayanan I think we need a bit more BV input here wrt: 1. How do you select the Pilot users 2. How do you measure success of pilot, e.g. KPIs, exit criteria  Is there Value Design/Realization content we could leverage?"/>
            </p228:event>
            <p228:event time="2025-10-16T15:22:20.550" id="{0167DFD9-2427-4AA5-9E83-F01A2C2B1035}">
              <p228:atrbtn authorId="{17B65031-1369-4F9F-A045-AC58172F6F6A}"/>
              <p228:anchr>
                <p228:comment id="{A0C79B83-6EBB-478A-B335-78C566D94594}"/>
              </p228:anchr>
              <p228:date stDt="2025-10-16T15:22:20.550" endDt="2025-10-16T15:22:20.550"/>
            </p228:event>
            <p228:event time="2025-10-22T10:51:42.835" id="{299647C6-E41B-4747-B4CB-1DAA1A513572}">
              <p228:atrbtn authorId="{17B65031-1369-4F9F-A045-AC58172F6F6A}"/>
              <p228:anchr>
                <p228:comment id="{00000000-0000-0000-0000-000000000000}"/>
              </p228:anchr>
              <p228:pcntCmplt val="100000"/>
            </p228:event>
          </p228:history>
        </p228:taskDetails>
      </p:ext>
    </p188:extLst>
  </p188:cm>
</p188:cmLst>
</file>

<file path=ppt/comments/modernComment_7FFFFFFB_3CF50D21.xml><?xml version="1.0" encoding="utf-8"?>
<p188:cmLst xmlns:a="http://schemas.openxmlformats.org/drawingml/2006/main" xmlns:r="http://schemas.openxmlformats.org/officeDocument/2006/relationships" xmlns:p188="http://schemas.microsoft.com/office/powerpoint/2018/8/main">
  <p188:cm id="{D3D15FB3-3017-4310-9B95-755FA6D48B05}" authorId="{17B65031-1369-4F9F-A045-AC58172F6F6A}" status="resolved" created="2025-10-14T14:48:31.896" complete="100000">
    <ac:deMkLst xmlns:ac="http://schemas.microsoft.com/office/drawing/2013/main/command">
      <pc:docMk xmlns:pc="http://schemas.microsoft.com/office/powerpoint/2013/main/command"/>
      <pc:sldMk xmlns:pc="http://schemas.microsoft.com/office/powerpoint/2013/main/command" cId="1022692641" sldId="2147483643"/>
      <ac:spMk id="2" creationId="{B515A956-06AA-C2C8-286A-AA333E5F3E63}"/>
    </ac:deMkLst>
    <p188:replyLst>
      <p188:reply id="{3BF22720-2D52-3243-9B51-B234A497085B}" authorId="{0B4F27D5-10D8-9C2A-198A-F01FB14674C7}" created="2025-10-14T20:37:10.681">
        <p188:txBody>
          <a:bodyPr/>
          <a:lstStyle/>
          <a:p>
            <a:r>
              <a:rPr lang="en-US"/>
              <a:t>I added content to this. This is written assuming a customer could work on this independently or work with a MSFT team to support this.</a:t>
            </a:r>
          </a:p>
        </p188:txBody>
      </p188:reply>
      <p188:reply id="{ABBC9EE4-A88F-45B1-AED9-687914E85FF6}" authorId="{0A4CEC5B-2767-3CA8-AAFA-FCC9BD16A142}" created="2025-10-16T11:23:08.840">
        <p188:txBody>
          <a:bodyPr/>
          <a:lstStyle/>
          <a:p>
            <a:r>
              <a:rPr lang="en-IN"/>
              <a:t>Changed this a bit - LMK if it looks okay</a:t>
            </a:r>
          </a:p>
        </p188:txBody>
        <p188:extLst>
          <p:ext xmlns:p="http://schemas.openxmlformats.org/presentationml/2006/main" uri="{57CB4572-C831-44C2-8A1C-0ADB6CCDFE69}">
            <p223:reactions xmlns:p223="http://schemas.microsoft.com/office/powerpoint/2022/03/main">
              <p223:rxn type="👍">
                <p223:instance time="2025-10-17T00:28:02.941" authorId="{0B4F27D5-10D8-9C2A-198A-F01FB14674C7}"/>
              </p223:rxn>
            </p223:reactions>
          </p:ext>
        </p188:extLst>
      </p188:reply>
      <p188:reply id="{82D7024D-25CB-FF46-857B-592F958D4546}" authorId="{0B4F27D5-10D8-9C2A-198A-F01FB14674C7}" created="2025-10-17T00:29:07.074">
        <p188:txBody>
          <a:bodyPr/>
          <a:lstStyle/>
          <a:p>
            <a:r>
              <a:rPr lang="en-US"/>
              <a:t>looks good to me!</a:t>
            </a:r>
          </a:p>
        </p188:txBody>
      </p188:reply>
    </p188:replyLst>
    <p188:txBody>
      <a:bodyPr/>
      <a:lstStyle/>
      <a:p>
        <a:r>
          <a:rPr lang="en-US"/>
          <a:t>Think we need to talk about Value Discovery - understanding vision for ESS, etc</a:t>
        </a:r>
      </a:p>
    </p188:txBody>
  </p188:cm>
  <p188:cm id="{AED53DEE-8901-4861-BB8B-C562621F7BD6}" authorId="{E7ECC7F1-0897-F868-AEC0-6EAC66249050}" status="resolved" created="2025-10-20T23:13:52.961" complete="100000">
    <ac:txMkLst xmlns:ac="http://schemas.microsoft.com/office/drawing/2013/main/command">
      <pc:docMk xmlns:pc="http://schemas.microsoft.com/office/powerpoint/2013/main/command"/>
      <pc:sldMk xmlns:pc="http://schemas.microsoft.com/office/powerpoint/2013/main/command" cId="1022692641" sldId="2147483643"/>
      <ac:spMk id="3" creationId="{FE9A7403-612E-716C-BE10-727A8DA2E037}"/>
      <ac:txMk cp="0">
        <ac:context len="1" hash="13"/>
      </ac:txMk>
    </ac:txMkLst>
    <p188:pos x="2623831" y="203919"/>
    <p188:txBody>
      <a:bodyPr/>
      <a:lstStyle/>
      <a:p>
        <a:r>
          <a:rPr lang="en-US"/>
          <a:t>Love it.</a:t>
        </a:r>
      </a:p>
    </p188:txBody>
    <p188:extLst>
      <p:ext xmlns:p="http://schemas.openxmlformats.org/presentationml/2006/main" uri="{57CB4572-C831-44C2-8A1C-0ADB6CCDFE69}">
        <p223:reactions xmlns:p223="http://schemas.microsoft.com/office/powerpoint/2022/03/main">
          <p223:rxn type="👍">
            <p223:instance time="2025-10-22T10:16:12.596" authorId="{17B65031-1369-4F9F-A045-AC58172F6F6A}"/>
          </p223:rxn>
        </p223:reactions>
      </p:ext>
    </p188:extLst>
  </p188:cm>
  <p188:cm id="{39197F54-6170-4CCF-AF6D-71CDB61AF5E7}" authorId="{E7ECC7F1-0897-F868-AEC0-6EAC66249050}" status="resolved" created="2025-10-20T23:14:22.495" complete="100000">
    <ac:txMkLst xmlns:ac="http://schemas.microsoft.com/office/drawing/2013/main/command">
      <pc:docMk xmlns:pc="http://schemas.microsoft.com/office/powerpoint/2013/main/command"/>
      <pc:sldMk xmlns:pc="http://schemas.microsoft.com/office/powerpoint/2013/main/command" cId="1022692641" sldId="2147483643"/>
      <ac:spMk id="4" creationId="{1DA272C7-28D2-C33A-7F11-8C4482350940}"/>
      <ac:txMk cp="0">
        <ac:context len="1" hash="13"/>
      </ac:txMk>
    </ac:txMkLst>
    <p188:pos x="4982710" y="451426"/>
    <p188:replyLst>
      <p188:reply id="{1BE2306F-E436-405B-9B8E-25802C9E6A9F}" authorId="{17B65031-1369-4F9F-A045-AC58172F6F6A}" created="2025-10-22T10:30:00.141">
        <p188:txBody>
          <a:bodyPr/>
          <a:lstStyle/>
          <a:p>
            <a:r>
              <a:rPr lang="en-US"/>
              <a:t>Added</a:t>
            </a:r>
          </a:p>
        </p188:txBody>
      </p188:reply>
    </p188:replyLst>
    <p188:txBody>
      <a:bodyPr/>
      <a:lstStyle/>
      <a:p>
        <a:r>
          <a:rPr lang="en-US"/>
          <a:t>And ensure these map well with the scenarios ESS can support.</a:t>
        </a:r>
      </a:p>
    </p188:txBody>
    <p188:extLst>
      <p:ext xmlns:p="http://schemas.openxmlformats.org/presentationml/2006/main" uri="{57CB4572-C831-44C2-8A1C-0ADB6CCDFE69}">
        <p223:reactions xmlns:p223="http://schemas.microsoft.com/office/powerpoint/2022/03/main">
          <p223:rxn type="👍">
            <p223:instance time="2025-10-22T10:29:52.718" authorId="{17B65031-1369-4F9F-A045-AC58172F6F6A}"/>
          </p223:rxn>
        </p223:reactions>
      </p:ext>
    </p188:extLst>
  </p188:cm>
  <p188:cm id="{8A1011EB-1A6F-4D61-9956-6B0834BC4490}" authorId="{E7ECC7F1-0897-F868-AEC0-6EAC66249050}" status="resolved" created="2025-10-20T23:14:49.849" complete="100000">
    <ac:txMkLst xmlns:ac="http://schemas.microsoft.com/office/drawing/2013/main/command">
      <pc:docMk xmlns:pc="http://schemas.microsoft.com/office/powerpoint/2013/main/command"/>
      <pc:sldMk xmlns:pc="http://schemas.microsoft.com/office/powerpoint/2013/main/command" cId="1022692641" sldId="2147483643"/>
      <ac:spMk id="4" creationId="{1DA272C7-28D2-C33A-7F11-8C4482350940}"/>
      <ac:txMk cp="0">
        <ac:context len="1" hash="13"/>
      </ac:txMk>
    </ac:txMkLst>
    <p188:pos x="5429597" y="2885242"/>
    <p188:replyLst>
      <p188:reply id="{FD894EC0-5B5E-476E-AF20-81EF1DF67827}" authorId="{17B65031-1369-4F9F-A045-AC58172F6F6A}" created="2025-10-22T10:35:56.396">
        <p188:txBody>
          <a:bodyPr/>
          <a:lstStyle/>
          <a:p>
            <a:r>
              <a:rPr lang="en-US"/>
              <a:t>Updated</a:t>
            </a:r>
          </a:p>
        </p188:txBody>
      </p188:reply>
    </p188:replyLst>
    <p188:txBody>
      <a:bodyPr/>
      <a:lstStyle/>
      <a:p>
        <a:r>
          <a:rPr lang="en-US"/>
          <a:t> and then continously improve the action and capabilities of the agent via feedback, etc.</a:t>
        </a:r>
      </a:p>
    </p188:txBody>
    <p188:extLst>
      <p:ext xmlns:p="http://schemas.openxmlformats.org/presentationml/2006/main" uri="{57CB4572-C831-44C2-8A1C-0ADB6CCDFE69}">
        <p223:reactions xmlns:p223="http://schemas.microsoft.com/office/powerpoint/2022/03/main">
          <p223:rxn type="👍">
            <p223:instance time="2025-10-22T10:35:57.312" authorId="{17B65031-1369-4F9F-A045-AC58172F6F6A}"/>
          </p223:rxn>
        </p223:reactions>
      </p:ext>
    </p188:extLst>
  </p188:cm>
  <p188:cm id="{3594304B-A76E-464D-B065-F4132B6F6926}" authorId="{8F0B9CA1-BEF0-4A6F-15A0-40C351135748}" status="resolved" created="2025-10-22T14:34:17.911" complete="100000">
    <ac:txMkLst xmlns:ac="http://schemas.microsoft.com/office/drawing/2013/main/command">
      <pc:docMk xmlns:pc="http://schemas.microsoft.com/office/powerpoint/2013/main/command"/>
      <pc:sldMk xmlns:pc="http://schemas.microsoft.com/office/powerpoint/2013/main/command" cId="1022692641" sldId="2147483643"/>
      <ac:spMk id="3" creationId="{FE9A7403-612E-716C-BE10-727A8DA2E037}"/>
      <ac:txMk cp="0">
        <ac:context len="1" hash="13"/>
      </ac:txMk>
    </ac:txMkLst>
    <p188:pos x="5075665" y="1468954"/>
    <p188:replyLst>
      <p188:reply id="{3AEC52EC-B581-4B3A-9167-DDB0A6D49A4C}" authorId="{0B4F27D5-10D8-9C2A-198A-F01FB14674C7}" created="2025-10-22T15:47:39.708">
        <p188:txBody>
          <a:bodyPr/>
          <a:lstStyle/>
          <a:p>
            <a:r>
              <a:rPr lang="en-US"/>
              <a:t>Addressed</a:t>
            </a:r>
          </a:p>
        </p188:txBody>
      </p188:reply>
    </p188:replyLst>
    <p188:txBody>
      <a:bodyPr/>
      <a:lstStyle/>
      <a:p>
        <a:r>
          <a:rPr lang="en-US"/>
          <a:t>Probably should slightly reframe - suggested focus on starting with one, but can be done in parallel if desired</a:t>
        </a:r>
      </a:p>
    </p188:txBody>
    <p188:extLst>
      <p:ext xmlns:p="http://schemas.openxmlformats.org/presentationml/2006/main" uri="{57CB4572-C831-44C2-8A1C-0ADB6CCDFE69}">
        <p223:reactions xmlns:p223="http://schemas.microsoft.com/office/powerpoint/2022/03/main">
          <p223:rxn type="👍">
            <p223:instance time="2025-10-22T15:47:31.693" authorId="{0B4F27D5-10D8-9C2A-198A-F01FB14674C7}"/>
          </p223:rxn>
        </p223:reactions>
      </p:ext>
    </p188:extLst>
  </p188:cm>
</p188:cmLst>
</file>

<file path=ppt/comments/modernComment_7FFFFFFC_F1CE9F76.xml><?xml version="1.0" encoding="utf-8"?>
<p188:cmLst xmlns:a="http://schemas.openxmlformats.org/drawingml/2006/main" xmlns:r="http://schemas.openxmlformats.org/officeDocument/2006/relationships" xmlns:p188="http://schemas.microsoft.com/office/powerpoint/2018/8/main">
  <p188:cm id="{E34060C1-5F6E-4681-96D7-A9FDC0B515F7}" authorId="{17B65031-1369-4F9F-A045-AC58172F6F6A}" status="resolved" created="2025-10-14T14:54:11.870" complete="100000">
    <ac:txMkLst xmlns:ac="http://schemas.microsoft.com/office/drawing/2013/main/command">
      <pc:docMk xmlns:pc="http://schemas.microsoft.com/office/powerpoint/2013/main/command"/>
      <pc:sldMk xmlns:pc="http://schemas.microsoft.com/office/powerpoint/2013/main/command" cId="4056850294" sldId="2147483644"/>
      <ac:spMk id="2" creationId="{8307DAD3-759D-5DC0-F730-783D32F95D4B}"/>
      <ac:txMk cp="23" len="9">
        <ac:context len="33" hash="2349061336"/>
      </ac:txMk>
    </ac:txMkLst>
    <p188:pos x="7059229" y="762000"/>
    <p188:replyLst>
      <p188:reply id="{91962F29-2B9D-415C-84B2-0FE0C0AE3687}" authorId="{0A4CEC5B-2767-3CA8-AAFA-FCC9BD16A142}" created="2025-10-16T11:24:45.163">
        <p188:txBody>
          <a:bodyPr/>
          <a:lstStyle/>
          <a:p>
            <a:r>
              <a:rPr lang="en-IN"/>
              <a:t>I think it makes sense to have the worksheet and the description slide. Thanks for adding that Chris!
</a:t>
            </a:r>
          </a:p>
        </p188:txBody>
      </p188:reply>
    </p188:replyLst>
    <p188:txBody>
      <a:bodyPr/>
      <a:lstStyle/>
      <a:p>
        <a:r>
          <a:rPr lang="en-US"/>
          <a:t>This was the original slide, and I created the one before from copy-pasting the notes. Maybe we don’t need both</a:t>
        </a:r>
      </a:p>
    </p188:txBody>
    <p188:extLst>
      <p:ext xmlns:p="http://schemas.openxmlformats.org/presentationml/2006/main" uri="{57CB4572-C831-44C2-8A1C-0ADB6CCDFE69}">
        <p223:reactions xmlns:p223="http://schemas.microsoft.com/office/powerpoint/2022/03/main">
          <p223:rxn type="👍">
            <p223:instance time="2025-10-16T11:24:19.566" authorId="{0A4CEC5B-2767-3CA8-AAFA-FCC9BD16A142}"/>
          </p223:rxn>
        </p223:reactions>
      </p:ext>
    </p188:extLst>
  </p188:cm>
  <p188:cm id="{959EE97D-617F-4BBB-A360-D30E3E6FEB07}" authorId="{5F205158-F5BC-57F5-06DF-9F2FFD1ECD99}" status="resolved" created="2025-10-22T14:50:19.802" complete="100000">
    <pc:sldMkLst xmlns:pc="http://schemas.microsoft.com/office/powerpoint/2013/main/command">
      <pc:docMk/>
      <pc:sldMk cId="4056850294" sldId="2147483644"/>
    </pc:sldMkLst>
    <p188:replyLst>
      <p188:reply id="{E86CC6FF-82CB-4629-8561-A1388BDF90B9}" authorId="{0A4CEC5B-2767-3CA8-AAFA-FCC9BD16A142}" created="2025-10-23T12:22:35.505">
        <p188:txBody>
          <a:bodyPr/>
          <a:lstStyle/>
          <a:p>
            <a:r>
              <a:rPr lang="en-IN"/>
              <a:t>Noted and addressed</a:t>
            </a:r>
          </a:p>
        </p188:txBody>
      </p188:reply>
    </p188:replyLst>
    <p188:txBody>
      <a:bodyPr/>
      <a:lstStyle/>
      <a:p>
        <a:r>
          <a:rPr lang="en-US"/>
          <a:t>I’d suggest to include the following roles from customer side:
* Corporate Communications for the employee comms. Policy, etc.
* Legal &amp; Audit for retention, etc.</a:t>
        </a:r>
      </a:p>
    </p188:txBody>
  </p188:cm>
</p188:cmLst>
</file>

<file path=ppt/comments/modernComment_7FFFFFFD_137F4834.xml><?xml version="1.0" encoding="utf-8"?>
<p188:cmLst xmlns:a="http://schemas.openxmlformats.org/drawingml/2006/main" xmlns:r="http://schemas.openxmlformats.org/officeDocument/2006/relationships" xmlns:p188="http://schemas.microsoft.com/office/powerpoint/2018/8/main">
  <p188:cm id="{AD5D218D-F5D8-4473-8731-AFF6AC4CAFA6}" authorId="{17B65031-1369-4F9F-A045-AC58172F6F6A}" status="resolved" created="2025-10-15T08:36:09.129" startDate="2025-10-15T08:36:09.129" dueDate="2025-10-15T08:36:09.129" assignedTo="{0B4F27D5-10D8-9C2A-198A-F01FB14674C7}" complete="100000" title="@Lauren Kane I added this slide to anchor the adoption guide on the main levers for “good” adoption and “why” i.e. to provide value to the business. Could you please make a start on this - I put some notes in the body as suggestions.">
    <ac:deMkLst xmlns:ac="http://schemas.microsoft.com/office/drawing/2013/main/command">
      <pc:docMk xmlns:pc="http://schemas.microsoft.com/office/powerpoint/2013/main/command"/>
      <pc:sldMk xmlns:pc="http://schemas.microsoft.com/office/powerpoint/2013/main/command" cId="327108660" sldId="2147483645"/>
      <ac:spMk id="2" creationId="{8373AC65-13C0-75E4-56F8-B203200C92D1}"/>
    </ac:deMkLst>
    <p188:replyLst>
      <p188:reply id="{56FBEF83-31A4-304C-AACB-46D227092AD3}" authorId="{0B4F27D5-10D8-9C2A-198A-F01FB14674C7}" created="2025-10-15T21:11:47.748">
        <p188:txBody>
          <a:bodyPr/>
          <a:lstStyle/>
          <a:p>
            <a:r>
              <a:rPr lang="en-US"/>
              <a:t>Reviewed and made some minor edits.</a:t>
            </a:r>
          </a:p>
        </p188:txBody>
      </p188:reply>
    </p188:replyLst>
    <p188:txBody>
      <a:bodyPr/>
      <a:lstStyle/>
      <a:p>
        <a:r>
          <a:rPr lang="en-US"/>
          <a:t>[@Lauren Kane] I added this slide to anchor the adoption guide on the main levers for “good” adoption and “why” i.e. to provide value to the business. Could you please review this and make edits as you see fit.</a:t>
        </a:r>
      </a:p>
    </p188:txBody>
    <p188:extLst>
      <p:ext xmlns:p="http://schemas.openxmlformats.org/presentationml/2006/main" uri="{5BB2D875-25FF-4072-B9AC-8F64D62656EB}">
        <p228:taskDetails xmlns:p228="http://schemas.microsoft.com/office/powerpoint/2022/08/main">
          <p228:history>
            <p228:event time="2025-10-15T08:36:09.129" id="{DFF6E8DF-0776-4F9F-A012-D2FF69F58BD4}">
              <p228:atrbtn authorId="{17B65031-1369-4F9F-A045-AC58172F6F6A}"/>
              <p228:anchr>
                <p228:comment id="{AD5D218D-F5D8-4473-8731-AFF6AC4CAFA6}"/>
              </p228:anchr>
              <p228:add/>
            </p228:event>
            <p228:event time="2025-10-15T08:36:09.129" id="{D480A590-5F68-430C-934B-CC0622FAF246}">
              <p228:atrbtn authorId="{17B65031-1369-4F9F-A045-AC58172F6F6A}"/>
              <p228:anchr>
                <p228:comment id="{AD5D218D-F5D8-4473-8731-AFF6AC4CAFA6}"/>
              </p228:anchr>
              <p228:asgn authorId="{0B4F27D5-10D8-9C2A-198A-F01FB14674C7}"/>
            </p228:event>
            <p228:event time="2025-10-15T08:36:09.129" id="{AB31C896-369E-4DE2-9355-C62498BB38C5}">
              <p228:atrbtn authorId="{17B65031-1369-4F9F-A045-AC58172F6F6A}"/>
              <p228:anchr>
                <p228:comment id="{AD5D218D-F5D8-4473-8731-AFF6AC4CAFA6}"/>
              </p228:anchr>
              <p228:title val="@Lauren Kane I added this slide to anchor the adoption guide on the main levers for “good” adoption and “why” i.e. to provide value to the business. Could you please make a start on this - I put some notes in the body as suggestions."/>
            </p228:event>
            <p228:event time="2025-10-15T08:36:09.129" id="{AF925621-8E63-464C-9CAE-3B3EC55F1708}">
              <p228:atrbtn authorId="{17B65031-1369-4F9F-A045-AC58172F6F6A}"/>
              <p228:anchr>
                <p228:comment id="{AD5D218D-F5D8-4473-8731-AFF6AC4CAFA6}"/>
              </p228:anchr>
              <p228:date stDt="2025-10-15T08:36:09.129" endDt="2025-10-15T08:36:09.129"/>
            </p228:event>
            <p228:event time="2025-10-15T21:11:48.649" id="{406C70CF-A5F1-D44C-AAFE-0DE2D73CBCDA}">
              <p228:atrbtn authorId="{0B4F27D5-10D8-9C2A-198A-F01FB14674C7}"/>
              <p228:anchr>
                <p228:comment id="{00000000-0000-0000-0000-000000000000}"/>
              </p228:anchr>
              <p228:pcntCmplt val="100000"/>
            </p228:event>
          </p228:history>
        </p228:taskDetails>
      </p:ext>
    </p188:extLst>
  </p188:cm>
  <p188:cm id="{843B706D-55C9-4B5E-850F-DEA85F06C80F}" authorId="{E7ECC7F1-0897-F868-AEC0-6EAC66249050}" status="resolved" created="2025-10-20T23:12:50.546" complete="100000">
    <ac:txMkLst xmlns:ac="http://schemas.microsoft.com/office/drawing/2013/main/command">
      <pc:docMk xmlns:pc="http://schemas.microsoft.com/office/powerpoint/2013/main/command"/>
      <pc:sldMk xmlns:pc="http://schemas.microsoft.com/office/powerpoint/2013/main/command" cId="327108660" sldId="2147483645"/>
      <ac:spMk id="3" creationId="{7F0E5686-B4A5-D570-F3EA-C35C3C5F8D65}"/>
      <ac:txMk cp="706">
        <ac:context len="769" hash="3686383125"/>
      </ac:txMk>
    </ac:txMkLst>
    <p188:replyLst>
      <p188:reply id="{495DD159-A362-4785-BD1B-F8C7E308F524}" authorId="{17B65031-1369-4F9F-A045-AC58172F6F6A}" created="2025-10-22T10:27:05.610">
        <p188:txBody>
          <a:bodyPr/>
          <a:lstStyle/>
          <a:p>
            <a:r>
              <a:rPr lang="en-US"/>
              <a:t>Paragraph updated</a:t>
            </a:r>
          </a:p>
        </p188:txBody>
      </p188:reply>
    </p188:replyLst>
    <p188:txBody>
      <a:bodyPr/>
      <a:lstStyle/>
      <a:p>
        <a:r>
          <a:rPr lang="en-US"/>
          <a:t>My 2c - I think we should be prescriptive here on what ESS is designed to do. For example, I’d say “ESS is primarily optimized to reduce costs be reducing ticket volume and to increase employee satisfaction by simplifying access to HR, IT and other employee-facing services”.
I say this because the more we can anchor customers on what ESS *IS* from the get go, we have a better chance of success.</a:t>
        </a:r>
      </a:p>
    </p188:txBody>
    <p188:extLst>
      <p:ext xmlns:p="http://schemas.openxmlformats.org/presentationml/2006/main" uri="{57CB4572-C831-44C2-8A1C-0ADB6CCDFE69}">
        <p223:reactions xmlns:p223="http://schemas.microsoft.com/office/powerpoint/2022/03/main">
          <p223:rxn type="👍">
            <p223:instance time="2025-10-22T00:17:44.684" authorId="{0B4F27D5-10D8-9C2A-198A-F01FB14674C7}"/>
            <p223:instance time="2025-10-22T10:26:52.892" authorId="{17B65031-1369-4F9F-A045-AC58172F6F6A}"/>
          </p223:rxn>
        </p223:reactions>
      </p:ext>
    </p188:extLst>
  </p188:cm>
  <p188:cm id="{F6DBD18D-9D5B-404B-8222-3202A3AB7F79}" authorId="{E7ECC7F1-0897-F868-AEC0-6EAC66249050}" status="resolved" created="2025-10-20T23:13:42.514" complete="100000">
    <ac:txMkLst xmlns:ac="http://schemas.microsoft.com/office/drawing/2013/main/command">
      <pc:docMk xmlns:pc="http://schemas.microsoft.com/office/powerpoint/2013/main/command"/>
      <pc:sldMk xmlns:pc="http://schemas.microsoft.com/office/powerpoint/2013/main/command" cId="327108660" sldId="2147483645"/>
      <ac:spMk id="3" creationId="{7F0E5686-B4A5-D570-F3EA-C35C3C5F8D65}"/>
      <ac:txMk cp="0">
        <ac:context len="769" hash="3686383125"/>
      </ac:txMk>
    </ac:txMkLst>
    <p188:replyLst>
      <p188:reply id="{1449EAA8-49A8-4684-AEF7-FACE15BD9153}" authorId="{17B65031-1369-4F9F-A045-AC58172F6F6A}" created="2025-10-22T10:28:36.924">
        <p188:txBody>
          <a:bodyPr/>
          <a:lstStyle/>
          <a:p>
            <a:r>
              <a:rPr lang="en-US"/>
              <a:t>Added</a:t>
            </a:r>
          </a:p>
        </p188:txBody>
      </p188:reply>
    </p188:replyLst>
    <p188:txBody>
      <a:bodyPr/>
      <a:lstStyle/>
      <a:p>
        <a:r>
          <a:rPr lang="en-US"/>
          <a:t>I think one (or more) of the key questions needs to be around whether ESS is a good fit for their priorities and desired approach.</a:t>
        </a:r>
      </a:p>
    </p188:txBody>
    <p188:extLst>
      <p:ext xmlns:p="http://schemas.openxmlformats.org/presentationml/2006/main" uri="{57CB4572-C831-44C2-8A1C-0ADB6CCDFE69}">
        <p223:reactions xmlns:p223="http://schemas.microsoft.com/office/powerpoint/2022/03/main">
          <p223:rxn type="👍">
            <p223:instance time="2025-10-22T10:28:21.629" authorId="{17B65031-1369-4F9F-A045-AC58172F6F6A}"/>
          </p223:rxn>
        </p223:reactions>
      </p:ext>
    </p188:extLst>
  </p188:cm>
  <p188:cm id="{490177C7-6D77-4DCA-B9E1-73A7DC0D6934}" authorId="{0B4F27D5-10D8-9C2A-198A-F01FB14674C7}" status="resolved" created="2025-10-22T21:43:17.723" startDate="2025-10-22T21:43:17.723" dueDate="2025-10-22T21:43:17.723" assignedTo="{8F0B9CA1-BEF0-4A6F-15A0-40C351135748}" complete="100000" title="@Kyle von Haden Added this to address your feedback in the review chat. What do you think?">
    <ac:txMkLst xmlns:ac="http://schemas.microsoft.com/office/drawing/2013/main/command">
      <pc:docMk xmlns:pc="http://schemas.microsoft.com/office/powerpoint/2013/main/command"/>
      <pc:sldMk xmlns:pc="http://schemas.microsoft.com/office/powerpoint/2013/main/command" cId="327108660" sldId="2147483645"/>
      <ac:spMk id="3" creationId="{7F0E5686-B4A5-D570-F3EA-C35C3C5F8D65}"/>
      <ac:txMk cp="651" len="117">
        <ac:context len="769" hash="3686383125"/>
      </ac:txMk>
    </ac:txMkLst>
    <p188:txBody>
      <a:bodyPr/>
      <a:lstStyle/>
      <a:p>
        <a:r>
          <a:rPr lang="en-US"/>
          <a:t>[@Kyle von Haden] Added this to address your feedback in the review chat. What do you think?</a:t>
        </a:r>
      </a:p>
    </p188:txBody>
    <p188:extLst>
      <p:ext xmlns:p="http://schemas.openxmlformats.org/presentationml/2006/main" uri="{5BB2D875-25FF-4072-B9AC-8F64D62656EB}">
        <p228:taskDetails xmlns:p228="http://schemas.microsoft.com/office/powerpoint/2022/08/main">
          <p228:history>
            <p228:event time="2025-10-22T21:43:17.723" id="{D3DE2866-ED75-4415-BFC8-78851119078D}">
              <p228:atrbtn authorId="{0B4F27D5-10D8-9C2A-198A-F01FB14674C7}"/>
              <p228:anchr>
                <p228:comment id="{490177C7-6D77-4DCA-B9E1-73A7DC0D6934}"/>
              </p228:anchr>
              <p228:add/>
            </p228:event>
            <p228:event time="2025-10-22T21:43:17.723" id="{5531423F-D774-4EDC-B225-5D7F19275123}">
              <p228:atrbtn authorId="{0B4F27D5-10D8-9C2A-198A-F01FB14674C7}"/>
              <p228:anchr>
                <p228:comment id="{490177C7-6D77-4DCA-B9E1-73A7DC0D6934}"/>
              </p228:anchr>
              <p228:asgn authorId="{8F0B9CA1-BEF0-4A6F-15A0-40C351135748}"/>
            </p228:event>
            <p228:event time="2025-10-22T21:43:17.723" id="{5BE8D6B3-45AF-4FB2-99C0-5E22B048A034}">
              <p228:atrbtn authorId="{0B4F27D5-10D8-9C2A-198A-F01FB14674C7}"/>
              <p228:anchr>
                <p228:comment id="{490177C7-6D77-4DCA-B9E1-73A7DC0D6934}"/>
              </p228:anchr>
              <p228:title val="@Kyle von Haden Added this to address your feedback in the review chat. What do you think?"/>
            </p228:event>
            <p228:event time="2025-10-22T21:43:17.723" id="{7DB67D9B-2D63-4E21-8A55-FC8D20CBC08B}">
              <p228:atrbtn authorId="{0B4F27D5-10D8-9C2A-198A-F01FB14674C7}"/>
              <p228:anchr>
                <p228:comment id="{490177C7-6D77-4DCA-B9E1-73A7DC0D6934}"/>
              </p228:anchr>
              <p228:date stDt="2025-10-22T21:43:17.723" endDt="2025-10-22T21:43:17.723"/>
            </p228:event>
            <p228:event time="2025-10-23T12:00:15.287" id="{07458D1D-EBF1-490A-8DA1-589B301D1063}">
              <p228:atrbtn authorId="{17B65031-1369-4F9F-A045-AC58172F6F6A}"/>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5-10-23T11:59:58.350" authorId="{0A4CEC5B-2767-3CA8-AAFA-FCC9BD16A142}"/>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C3A54-19BE-4CCC-9719-95D0AFDC318B}" type="datetimeFigureOut">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471A7-420C-47AF-BD3A-261D35F0EAD5}" type="slidenum">
              <a:t>‹#›</a:t>
            </a:fld>
            <a:endParaRPr lang="en-US"/>
          </a:p>
        </p:txBody>
      </p:sp>
    </p:spTree>
    <p:extLst>
      <p:ext uri="{BB962C8B-B14F-4D97-AF65-F5344CB8AC3E}">
        <p14:creationId xmlns:p14="http://schemas.microsoft.com/office/powerpoint/2010/main" val="1334560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1</a:t>
            </a:fld>
            <a:endParaRPr lang="en-US"/>
          </a:p>
        </p:txBody>
      </p:sp>
    </p:spTree>
    <p:extLst>
      <p:ext uri="{BB962C8B-B14F-4D97-AF65-F5344CB8AC3E}">
        <p14:creationId xmlns:p14="http://schemas.microsoft.com/office/powerpoint/2010/main" val="3145719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90D8D-3681-AFFE-8087-35803E750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7540A-BD52-8ED5-203C-B8984CCDBF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7F776-F17F-D3F2-24C1-E27720292C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939C767-5A6B-CDA7-E6F8-72A4C31D259A}"/>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E2E7674-4CBA-F7F7-41CA-CA1239CC22B4}"/>
              </a:ext>
            </a:extLst>
          </p:cNvPr>
          <p:cNvSpPr>
            <a:spLocks noGrp="1"/>
          </p:cNvSpPr>
          <p:nvPr>
            <p:ph type="ftr" sz="quarter" idx="4"/>
          </p:nvPr>
        </p:nvSpPr>
        <p:spPr/>
        <p:txBody>
          <a:bodyPr/>
          <a:lstStyle/>
          <a:p>
            <a:pPr defTabSz="925160"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98A2F53-C240-0773-241B-AFA1A7A92D77}"/>
              </a:ext>
            </a:extLst>
          </p:cNvPr>
          <p:cNvSpPr>
            <a:spLocks noGrp="1"/>
          </p:cNvSpPr>
          <p:nvPr>
            <p:ph type="dt" idx="1"/>
          </p:nvPr>
        </p:nvSpPr>
        <p:spPr/>
        <p:txBody>
          <a:bodyPr/>
          <a:lstStyle/>
          <a:p>
            <a:fld id="{386CE63F-9E7F-4C04-9D0D-FCA25A8E9E86}" type="datetime8">
              <a:rPr lang="en-US" smtClean="0"/>
              <a:t>12/4/2025 12:57 PM</a:t>
            </a:fld>
            <a:endParaRPr lang="en-US"/>
          </a:p>
        </p:txBody>
      </p:sp>
      <p:sp>
        <p:nvSpPr>
          <p:cNvPr id="7" name="Slide Number Placeholder 6">
            <a:extLst>
              <a:ext uri="{FF2B5EF4-FFF2-40B4-BE49-F238E27FC236}">
                <a16:creationId xmlns:a16="http://schemas.microsoft.com/office/drawing/2014/main" id="{DBDA9F82-CDD2-C8CF-E581-261AAB5285A5}"/>
              </a:ext>
            </a:extLst>
          </p:cNvPr>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878903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DF674-E38A-8D6A-5D19-9BF3F2C7A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9A54F-B7CB-09BD-B0FF-E89207769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EF7ACB-6112-9610-39F0-0859CADB7A1F}"/>
              </a:ext>
            </a:extLst>
          </p:cNvPr>
          <p:cNvSpPr>
            <a:spLocks noGrp="1"/>
          </p:cNvSpPr>
          <p:nvPr>
            <p:ph type="body" idx="1"/>
          </p:nvPr>
        </p:nvSpPr>
        <p:spPr/>
        <p:txBody>
          <a:bodyPr/>
          <a:lstStyle/>
          <a:p>
            <a:r>
              <a:rPr lang="en-US" sz="850">
                <a:latin typeface="Calibri"/>
                <a:ea typeface="Calibri"/>
                <a:cs typeface="Calibri"/>
              </a:rPr>
              <a:t>Share this for inspiration if the domain of choice is HR</a:t>
            </a:r>
          </a:p>
          <a:p>
            <a:pPr marL="171450" indent="-171450">
              <a:buFont typeface="Arial" panose="020B0604020202020204" pitchFamily="34" charset="0"/>
              <a:buChar char="•"/>
            </a:pPr>
            <a:r>
              <a:rPr lang="en-US" sz="850">
                <a:latin typeface="Calibri"/>
                <a:ea typeface="Calibri"/>
                <a:cs typeface="Calibri"/>
              </a:rPr>
              <a:t>Let’s take a brief look at some of the key HR scenarios we’re focusing on for private preview and beyond. </a:t>
            </a:r>
            <a:endParaRPr lang="en-US" sz="850">
              <a:cs typeface="Segoe UI"/>
            </a:endParaRPr>
          </a:p>
          <a:p>
            <a:pPr marL="171450" indent="-171450">
              <a:buFont typeface="Arial" panose="020B0604020202020204" pitchFamily="34" charset="0"/>
              <a:buChar char="•"/>
            </a:pPr>
            <a:endParaRPr lang="en-US">
              <a:latin typeface="Calibri"/>
              <a:ea typeface="Calibri"/>
              <a:cs typeface="Calibri"/>
            </a:endParaRPr>
          </a:p>
          <a:p>
            <a:pPr marL="171450" indent="-171450">
              <a:buFont typeface="Arial" panose="020B0604020202020204" pitchFamily="34" charset="0"/>
              <a:buChar char="•"/>
            </a:pPr>
            <a:r>
              <a:rPr lang="en-US" sz="850">
                <a:latin typeface="Calibri"/>
                <a:ea typeface="Calibri"/>
                <a:cs typeface="Calibri"/>
              </a:rPr>
              <a:t>Employees can get quick, clear, context-driven responses to common questions based on geographical region, role type, and other information pulled from the Microsoft Graph and connected HCM and IT providers. </a:t>
            </a:r>
          </a:p>
          <a:p>
            <a:pPr marL="628650" lvl="1" indent="-171450">
              <a:buFont typeface="Arial" panose="020B0604020202020204" pitchFamily="34" charset="0"/>
              <a:buChar char="•"/>
            </a:pPr>
            <a:r>
              <a:rPr lang="en-US" sz="850">
                <a:latin typeface="Calibri"/>
                <a:ea typeface="Calibri"/>
                <a:cs typeface="Calibri"/>
              </a:rPr>
              <a:t>These are questions like “Can I extend my maternity leave beyond X months?“ and “How much PTO do I have left this year?“ and “Have I maxed out my 401K investment this year?“ </a:t>
            </a:r>
            <a:endParaRPr lang="en-US" sz="850"/>
          </a:p>
          <a:p>
            <a:pPr marL="171450" indent="-171450">
              <a:buFont typeface="Arial" panose="020B0604020202020204" pitchFamily="34" charset="0"/>
              <a:buChar char="•"/>
            </a:pPr>
            <a:endParaRPr lang="en-US">
              <a:latin typeface="Calibri" panose="020F0502020204030204" pitchFamily="34" charset="0"/>
              <a:ea typeface="Calibri"/>
              <a:cs typeface="Calibri"/>
            </a:endParaRPr>
          </a:p>
          <a:p>
            <a:pPr marL="171450" indent="-171450">
              <a:buFont typeface="Arial" panose="020B0604020202020204" pitchFamily="34" charset="0"/>
              <a:buChar char="•"/>
            </a:pPr>
            <a:r>
              <a:rPr lang="en-US" sz="850">
                <a:latin typeface="Calibri"/>
                <a:ea typeface="Calibri"/>
                <a:cs typeface="Calibri"/>
              </a:rPr>
              <a:t>Taking that a step further to action taking, employees can do things like transfer their direct reports, change employee data like preferred name and home address, and create a support ticket for IT-related issues, all in the same interface.</a:t>
            </a:r>
            <a:endParaRPr lang="en-US" sz="850">
              <a:latin typeface="Calibri" panose="020F0502020204030204" pitchFamily="34" charset="0"/>
              <a:ea typeface="Calibri"/>
              <a:cs typeface="Calibri"/>
            </a:endParaRPr>
          </a:p>
        </p:txBody>
      </p:sp>
      <p:sp>
        <p:nvSpPr>
          <p:cNvPr id="4" name="Slide Number Placeholder 3">
            <a:extLst>
              <a:ext uri="{FF2B5EF4-FFF2-40B4-BE49-F238E27FC236}">
                <a16:creationId xmlns:a16="http://schemas.microsoft.com/office/drawing/2014/main" id="{D219CF0D-33D5-82FE-EBC2-27C4714900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5291E-1862-D543-B05D-F7CA8DE8415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0765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F9423-B299-1633-9799-4578E2E96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65CC7-459F-A7A4-6B30-989C5E4F22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DCC864-25A3-29A0-C962-8434F4D9DAB2}"/>
              </a:ext>
            </a:extLst>
          </p:cNvPr>
          <p:cNvSpPr>
            <a:spLocks noGrp="1"/>
          </p:cNvSpPr>
          <p:nvPr>
            <p:ph type="body" idx="1"/>
          </p:nvPr>
        </p:nvSpPr>
        <p:spPr/>
        <p:txBody>
          <a:bodyPr/>
          <a:lstStyle/>
          <a:p>
            <a:r>
              <a:rPr lang="en-US" sz="850">
                <a:latin typeface="Segoe UI"/>
                <a:cs typeface="Segoe UI"/>
              </a:rPr>
              <a:t>Share this for inspiration if the domain of choice is IT</a:t>
            </a:r>
            <a:endParaRPr lang="en-US" sz="850">
              <a:latin typeface="Segoe UI"/>
              <a:ea typeface="Calibri"/>
              <a:cs typeface="Segoe UI"/>
            </a:endParaRPr>
          </a:p>
          <a:p>
            <a:pPr marL="171450" indent="-171450">
              <a:buFont typeface="Arial" panose="020B0604020202020204" pitchFamily="34" charset="0"/>
              <a:buChar char="•"/>
            </a:pPr>
            <a:endParaRPr lang="en-US" sz="850">
              <a:latin typeface="Calibri"/>
              <a:ea typeface="Calibri"/>
              <a:cs typeface="Calibri"/>
            </a:endParaRPr>
          </a:p>
          <a:p>
            <a:pPr marL="171450" indent="-171450">
              <a:buFont typeface="Arial" panose="020B0604020202020204" pitchFamily="34" charset="0"/>
              <a:buChar char="•"/>
            </a:pPr>
            <a:r>
              <a:rPr lang="en-US" sz="850">
                <a:latin typeface="Calibri"/>
                <a:ea typeface="Calibri"/>
                <a:cs typeface="Calibri"/>
              </a:rPr>
              <a:t>Let’s take a brief look at some of the key IT scenarios we’re focusing on for private preview and beyond. </a:t>
            </a:r>
            <a:endParaRPr lang="en-US" sz="850">
              <a:cs typeface="Segoe UI"/>
            </a:endParaRPr>
          </a:p>
          <a:p>
            <a:pPr marL="171450" indent="-171450">
              <a:buFont typeface="Arial" panose="020B0604020202020204" pitchFamily="34" charset="0"/>
              <a:buChar char="•"/>
            </a:pPr>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B567501B-49E2-A8E2-21AA-A58D164207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5291E-1862-D543-B05D-F7CA8DE8415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25488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24DA8-4841-8C7F-D419-23F6A0CFA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701C4-995E-6E30-AF86-B0FF3C954B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08D862-E653-5298-7B41-464E89148253}"/>
              </a:ext>
            </a:extLst>
          </p:cNvPr>
          <p:cNvSpPr>
            <a:spLocks noGrp="1"/>
          </p:cNvSpPr>
          <p:nvPr>
            <p:ph type="body" idx="1"/>
          </p:nvPr>
        </p:nvSpPr>
        <p:spPr/>
        <p:txBody>
          <a:bodyPr/>
          <a:lstStyle/>
          <a:p>
            <a:pPr algn="l"/>
            <a:endParaRPr lang="en-US"/>
          </a:p>
        </p:txBody>
      </p:sp>
      <p:sp>
        <p:nvSpPr>
          <p:cNvPr id="4" name="Header Placeholder 3">
            <a:extLst>
              <a:ext uri="{FF2B5EF4-FFF2-40B4-BE49-F238E27FC236}">
                <a16:creationId xmlns:a16="http://schemas.microsoft.com/office/drawing/2014/main" id="{1F766DD6-6EA0-6A3E-4A27-D1151F71C58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2161C5AE-B46E-099C-B3BE-BB0FF09359C7}"/>
              </a:ext>
            </a:extLst>
          </p:cNvPr>
          <p:cNvSpPr>
            <a:spLocks noGrp="1"/>
          </p:cNvSpPr>
          <p:nvPr>
            <p:ph type="ftr" sz="quarter" idx="4"/>
          </p:nvPr>
        </p:nvSpPr>
        <p:spPr/>
        <p:txBody>
          <a:bodyPr/>
          <a:lstStyle/>
          <a:p>
            <a:pPr defTabSz="925160"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8D8829F-D577-C872-D59A-6CA24CC953E4}"/>
              </a:ext>
            </a:extLst>
          </p:cNvPr>
          <p:cNvSpPr>
            <a:spLocks noGrp="1"/>
          </p:cNvSpPr>
          <p:nvPr>
            <p:ph type="dt" idx="1"/>
          </p:nvPr>
        </p:nvSpPr>
        <p:spPr/>
        <p:txBody>
          <a:bodyPr/>
          <a:lstStyle/>
          <a:p>
            <a:fld id="{386CE63F-9E7F-4C04-9D0D-FCA25A8E9E86}" type="datetime8">
              <a:rPr lang="en-US" smtClean="0"/>
              <a:t>12/4/2025 12:57 PM</a:t>
            </a:fld>
            <a:endParaRPr lang="en-US"/>
          </a:p>
        </p:txBody>
      </p:sp>
      <p:sp>
        <p:nvSpPr>
          <p:cNvPr id="7" name="Slide Number Placeholder 6">
            <a:extLst>
              <a:ext uri="{FF2B5EF4-FFF2-40B4-BE49-F238E27FC236}">
                <a16:creationId xmlns:a16="http://schemas.microsoft.com/office/drawing/2014/main" id="{A784E414-4B41-9BD2-2A6E-28C4EE568BEA}"/>
              </a:ext>
            </a:extLst>
          </p:cNvPr>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879284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14</a:t>
            </a:fld>
            <a:endParaRPr lang="en-US"/>
          </a:p>
        </p:txBody>
      </p:sp>
    </p:spTree>
    <p:extLst>
      <p:ext uri="{BB962C8B-B14F-4D97-AF65-F5344CB8AC3E}">
        <p14:creationId xmlns:p14="http://schemas.microsoft.com/office/powerpoint/2010/main" val="1491646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15</a:t>
            </a:fld>
            <a:endParaRPr lang="en-US"/>
          </a:p>
        </p:txBody>
      </p:sp>
    </p:spTree>
    <p:extLst>
      <p:ext uri="{BB962C8B-B14F-4D97-AF65-F5344CB8AC3E}">
        <p14:creationId xmlns:p14="http://schemas.microsoft.com/office/powerpoint/2010/main" val="1483465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200">
                <a:effectLst/>
                <a:latin typeface="Segoe UI" panose="020B0502040204020203" pitchFamily="34" charset="0"/>
                <a:ea typeface="Calibri" panose="020F0502020204030204" pitchFamily="34" charset="0"/>
                <a:cs typeface="Arial" panose="020B0604020202020204" pitchFamily="34" charset="0"/>
              </a:rPr>
              <a:t>Before I jump in: </a:t>
            </a:r>
            <a:r>
              <a:rPr lang="en-US" sz="1200" b="1">
                <a:effectLst/>
                <a:latin typeface="Segoe UI" panose="020B0502040204020203" pitchFamily="34" charset="0"/>
                <a:ea typeface="Calibri" panose="020F0502020204030204" pitchFamily="34" charset="0"/>
                <a:cs typeface="Arial" panose="020B0604020202020204" pitchFamily="34" charset="0"/>
              </a:rPr>
              <a:t>the topic I hear most: data protection, security, and privacy.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r>
              <a:rPr lang="en-US" sz="1200">
                <a:effectLst/>
                <a:latin typeface="Segoe UI" panose="020B0502040204020203" pitchFamily="34" charset="0"/>
                <a:ea typeface="Calibri" panose="020F0502020204030204" pitchFamily="34" charset="0"/>
                <a:cs typeface="Arial" panose="020B0604020202020204" pitchFamily="34" charset="0"/>
              </a:rPr>
              <a:t>AI development guided by </a:t>
            </a:r>
            <a:r>
              <a:rPr lang="en-US" sz="1200" b="1">
                <a:effectLst/>
                <a:latin typeface="Segoe UI" panose="020B0502040204020203" pitchFamily="34" charset="0"/>
                <a:ea typeface="Calibri" panose="020F0502020204030204" pitchFamily="34" charset="0"/>
                <a:cs typeface="Arial" panose="020B0604020202020204" pitchFamily="34" charset="0"/>
              </a:rPr>
              <a:t>our RAI ethical framework. </a:t>
            </a:r>
            <a:endParaRPr lang="en-US" sz="1200" b="0">
              <a:effectLst/>
              <a:latin typeface="Segoe UI" panose="020B0502040204020203"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r>
              <a:rPr lang="en-US" sz="1200" b="0">
                <a:effectLst/>
                <a:latin typeface="Segoe UI" panose="020B0502040204020203" pitchFamily="34" charset="0"/>
                <a:ea typeface="Calibri" panose="020F0502020204030204" pitchFamily="34" charset="0"/>
                <a:cs typeface="Arial" panose="020B0604020202020204" pitchFamily="34" charset="0"/>
              </a:rPr>
              <a:t>We’ve built these principles directly into Copilot orchestration.</a:t>
            </a:r>
            <a:r>
              <a:rPr lang="en-US" sz="1200">
                <a:effectLst/>
                <a:latin typeface="Segoe UI" panose="020B0502040204020203" pitchFamily="34" charset="0"/>
                <a:ea typeface="Calibri" panose="020F0502020204030204" pitchFamily="34" charset="0"/>
                <a:cs typeface="Arial" panose="020B060402020202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CA" sz="1200">
                <a:effectLst/>
                <a:latin typeface="Segoe UI" panose="020B0502040204020203" pitchFamily="34" charset="0"/>
                <a:ea typeface="Calibri" panose="020F0502020204030204" pitchFamily="34" charset="0"/>
                <a:cs typeface="Arial" panose="020B0604020202020204" pitchFamily="34" charset="0"/>
              </a:rPr>
              <a:t>Your data is </a:t>
            </a:r>
            <a:r>
              <a:rPr lang="en-CA" sz="1200" b="1">
                <a:effectLst/>
                <a:latin typeface="Segoe UI" panose="020B0502040204020203" pitchFamily="34" charset="0"/>
                <a:ea typeface="Calibri" panose="020F0502020204030204" pitchFamily="34" charset="0"/>
                <a:cs typeface="Arial" panose="020B0604020202020204" pitchFamily="34" charset="0"/>
              </a:rPr>
              <a:t>your</a:t>
            </a:r>
            <a:r>
              <a:rPr lang="en-CA" sz="1200">
                <a:effectLst/>
                <a:latin typeface="Segoe UI" panose="020B0502040204020203" pitchFamily="34" charset="0"/>
                <a:ea typeface="Calibri" panose="020F0502020204030204" pitchFamily="34" charset="0"/>
                <a:cs typeface="Arial" panose="020B0604020202020204" pitchFamily="34" charset="0"/>
              </a:rPr>
              <a:t> data</a:t>
            </a:r>
            <a:r>
              <a:rPr lang="en-US" sz="1200">
                <a:effectLst/>
                <a:latin typeface="Segoe UI" panose="020B0502040204020203" pitchFamily="34" charset="0"/>
                <a:ea typeface="Calibri" panose="020F0502020204030204" pitchFamily="34" charset="0"/>
                <a:cs typeface="Arial" panose="020B0604020202020204" pitchFamily="34" charset="0"/>
              </a:rPr>
              <a:t>, to </a:t>
            </a:r>
            <a:r>
              <a:rPr lang="en-US" sz="1200"/>
              <a:t>own and control.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CA" sz="1200">
                <a:effectLst/>
                <a:latin typeface="Segoe UI" panose="020B0502040204020203" pitchFamily="34" charset="0"/>
                <a:ea typeface="Calibri" panose="020F0502020204030204" pitchFamily="34" charset="0"/>
                <a:cs typeface="Arial" panose="020B0604020202020204" pitchFamily="34" charset="0"/>
              </a:rPr>
              <a:t>Microsoft </a:t>
            </a:r>
            <a:r>
              <a:rPr lang="en-US" sz="1200" b="1">
                <a:effectLst/>
                <a:latin typeface="Segoe UI" panose="020B0502040204020203" pitchFamily="34" charset="0"/>
                <a:ea typeface="Calibri" panose="020F0502020204030204" pitchFamily="34" charset="0"/>
                <a:cs typeface="Arial" panose="020B0604020202020204" pitchFamily="34" charset="0"/>
              </a:rPr>
              <a:t>doesn’t </a:t>
            </a:r>
            <a:r>
              <a:rPr lang="en-US" sz="1200">
                <a:effectLst/>
                <a:latin typeface="Segoe UI" panose="020B0502040204020203" pitchFamily="34" charset="0"/>
                <a:ea typeface="Calibri" panose="020F0502020204030204" pitchFamily="34" charset="0"/>
                <a:cs typeface="Arial" panose="020B0604020202020204" pitchFamily="34" charset="0"/>
              </a:rPr>
              <a:t>use your data to train the LLM.</a:t>
            </a:r>
            <a:r>
              <a:rPr lang="en-US" sz="1200">
                <a:effectLst/>
                <a:latin typeface="Calibri" panose="020F050202020403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800"/>
              </a:spcAft>
              <a:buFont typeface="+mj-lt"/>
              <a:buAutoNum type="arabicPeriod"/>
            </a:pPr>
            <a:r>
              <a:rPr lang="en-US" sz="1200">
                <a:effectLst/>
                <a:latin typeface="Segoe UI" panose="020B0502040204020203" pitchFamily="34" charset="0"/>
                <a:ea typeface="Calibri" panose="020F0502020204030204" pitchFamily="34" charset="0"/>
                <a:cs typeface="Arial" panose="020B0604020202020204" pitchFamily="34" charset="0"/>
              </a:rPr>
              <a:t>Your data is </a:t>
            </a:r>
            <a:r>
              <a:rPr lang="en-US" sz="1200" b="1">
                <a:effectLst/>
                <a:latin typeface="Segoe UI" panose="020B0502040204020203" pitchFamily="34" charset="0"/>
                <a:ea typeface="Calibri" panose="020F0502020204030204" pitchFamily="34" charset="0"/>
                <a:cs typeface="Arial" panose="020B0604020202020204" pitchFamily="34" charset="0"/>
              </a:rPr>
              <a:t>protected</a:t>
            </a:r>
            <a:r>
              <a:rPr lang="en-US" sz="1200">
                <a:effectLst/>
                <a:latin typeface="Segoe UI" panose="020B0502040204020203" pitchFamily="34" charset="0"/>
                <a:ea typeface="Calibri" panose="020F0502020204030204" pitchFamily="34" charset="0"/>
                <a:cs typeface="Arial" panose="020B0604020202020204" pitchFamily="34" charset="0"/>
              </a:rPr>
              <a:t> by the most comprehensive enterprise compliance and security controls.</a:t>
            </a:r>
          </a:p>
          <a:p>
            <a:pPr marL="342900" marR="0" lvl="0" indent="-342900">
              <a:lnSpc>
                <a:spcPct val="107000"/>
              </a:lnSpc>
              <a:spcBef>
                <a:spcPts val="0"/>
              </a:spcBef>
              <a:spcAft>
                <a:spcPts val="800"/>
              </a:spcAft>
              <a:buFont typeface="+mj-lt"/>
              <a:buAutoNum type="arabicPeriod"/>
            </a:pPr>
            <a:endParaRPr lang="en-US" sz="1200">
              <a:effectLst/>
              <a:latin typeface="Segoe UI" panose="020B0502040204020203"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mj-lt"/>
              <a:buNone/>
            </a:pPr>
            <a:r>
              <a:rPr lang="en-US" sz="1200">
                <a:effectLst/>
                <a:latin typeface="Segoe UI" panose="020B0502040204020203" pitchFamily="34" charset="0"/>
                <a:ea typeface="Calibri" panose="020F0502020204030204" pitchFamily="34" charset="0"/>
                <a:cs typeface="Arial" panose="020B0604020202020204" pitchFamily="34" charset="0"/>
              </a:rPr>
              <a:t>This last point is probably one of the most critical: </a:t>
            </a:r>
            <a:r>
              <a:rPr lang="en-US" sz="1200" b="1">
                <a:effectLst/>
                <a:latin typeface="Segoe UI" panose="020B0502040204020203" pitchFamily="34" charset="0"/>
                <a:ea typeface="Calibri" panose="020F0502020204030204" pitchFamily="34" charset="0"/>
                <a:cs typeface="Arial" panose="020B0604020202020204" pitchFamily="34" charset="0"/>
              </a:rPr>
              <a:t>protecting your data.</a:t>
            </a:r>
            <a:endParaRPr lang="en-US" b="1"/>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2025-12-04 12:58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9969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17</a:t>
            </a:fld>
            <a:endParaRPr lang="en-US"/>
          </a:p>
        </p:txBody>
      </p:sp>
    </p:spTree>
    <p:extLst>
      <p:ext uri="{BB962C8B-B14F-4D97-AF65-F5344CB8AC3E}">
        <p14:creationId xmlns:p14="http://schemas.microsoft.com/office/powerpoint/2010/main" val="3112720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18</a:t>
            </a:fld>
            <a:endParaRPr lang="en-US"/>
          </a:p>
        </p:txBody>
      </p:sp>
    </p:spTree>
    <p:extLst>
      <p:ext uri="{BB962C8B-B14F-4D97-AF65-F5344CB8AC3E}">
        <p14:creationId xmlns:p14="http://schemas.microsoft.com/office/powerpoint/2010/main" val="42879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19</a:t>
            </a:fld>
            <a:endParaRPr lang="en-US"/>
          </a:p>
        </p:txBody>
      </p:sp>
    </p:spTree>
    <p:extLst>
      <p:ext uri="{BB962C8B-B14F-4D97-AF65-F5344CB8AC3E}">
        <p14:creationId xmlns:p14="http://schemas.microsoft.com/office/powerpoint/2010/main" val="341344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6B0471A7-420C-47AF-BD3A-261D35F0EAD5}" type="slidenum">
              <a:rPr lang="en-US"/>
              <a:t>2</a:t>
            </a:fld>
            <a:endParaRPr lang="en-US"/>
          </a:p>
        </p:txBody>
      </p:sp>
    </p:spTree>
    <p:extLst>
      <p:ext uri="{BB962C8B-B14F-4D97-AF65-F5344CB8AC3E}">
        <p14:creationId xmlns:p14="http://schemas.microsoft.com/office/powerpoint/2010/main" val="748252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20</a:t>
            </a:fld>
            <a:endParaRPr lang="en-US"/>
          </a:p>
        </p:txBody>
      </p:sp>
    </p:spTree>
    <p:extLst>
      <p:ext uri="{BB962C8B-B14F-4D97-AF65-F5344CB8AC3E}">
        <p14:creationId xmlns:p14="http://schemas.microsoft.com/office/powerpoint/2010/main" val="753629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21</a:t>
            </a:fld>
            <a:endParaRPr lang="en-US"/>
          </a:p>
        </p:txBody>
      </p:sp>
    </p:spTree>
    <p:extLst>
      <p:ext uri="{BB962C8B-B14F-4D97-AF65-F5344CB8AC3E}">
        <p14:creationId xmlns:p14="http://schemas.microsoft.com/office/powerpoint/2010/main" val="2340564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22</a:t>
            </a:fld>
            <a:endParaRPr lang="en-US"/>
          </a:p>
        </p:txBody>
      </p:sp>
    </p:spTree>
    <p:extLst>
      <p:ext uri="{BB962C8B-B14F-4D97-AF65-F5344CB8AC3E}">
        <p14:creationId xmlns:p14="http://schemas.microsoft.com/office/powerpoint/2010/main" val="482773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23</a:t>
            </a:fld>
            <a:endParaRPr lang="en-US"/>
          </a:p>
        </p:txBody>
      </p:sp>
    </p:spTree>
    <p:extLst>
      <p:ext uri="{BB962C8B-B14F-4D97-AF65-F5344CB8AC3E}">
        <p14:creationId xmlns:p14="http://schemas.microsoft.com/office/powerpoint/2010/main" val="298560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24</a:t>
            </a:fld>
            <a:endParaRPr lang="en-US"/>
          </a:p>
        </p:txBody>
      </p:sp>
    </p:spTree>
    <p:extLst>
      <p:ext uri="{BB962C8B-B14F-4D97-AF65-F5344CB8AC3E}">
        <p14:creationId xmlns:p14="http://schemas.microsoft.com/office/powerpoint/2010/main" val="1668929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25</a:t>
            </a:fld>
            <a:endParaRPr lang="en-US"/>
          </a:p>
        </p:txBody>
      </p:sp>
    </p:spTree>
    <p:extLst>
      <p:ext uri="{BB962C8B-B14F-4D97-AF65-F5344CB8AC3E}">
        <p14:creationId xmlns:p14="http://schemas.microsoft.com/office/powerpoint/2010/main" val="2341219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26</a:t>
            </a:fld>
            <a:endParaRPr lang="en-US"/>
          </a:p>
        </p:txBody>
      </p:sp>
    </p:spTree>
    <p:extLst>
      <p:ext uri="{BB962C8B-B14F-4D97-AF65-F5344CB8AC3E}">
        <p14:creationId xmlns:p14="http://schemas.microsoft.com/office/powerpoint/2010/main" val="2253120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27</a:t>
            </a:fld>
            <a:endParaRPr lang="en-US"/>
          </a:p>
        </p:txBody>
      </p:sp>
    </p:spTree>
    <p:extLst>
      <p:ext uri="{BB962C8B-B14F-4D97-AF65-F5344CB8AC3E}">
        <p14:creationId xmlns:p14="http://schemas.microsoft.com/office/powerpoint/2010/main" val="211042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28</a:t>
            </a:fld>
            <a:endParaRPr lang="en-US"/>
          </a:p>
        </p:txBody>
      </p:sp>
    </p:spTree>
    <p:extLst>
      <p:ext uri="{BB962C8B-B14F-4D97-AF65-F5344CB8AC3E}">
        <p14:creationId xmlns:p14="http://schemas.microsoft.com/office/powerpoint/2010/main" val="3057245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29</a:t>
            </a:fld>
            <a:endParaRPr lang="en-US"/>
          </a:p>
        </p:txBody>
      </p:sp>
    </p:spTree>
    <p:extLst>
      <p:ext uri="{BB962C8B-B14F-4D97-AF65-F5344CB8AC3E}">
        <p14:creationId xmlns:p14="http://schemas.microsoft.com/office/powerpoint/2010/main" val="3877671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3</a:t>
            </a:fld>
            <a:endParaRPr lang="en-US"/>
          </a:p>
        </p:txBody>
      </p:sp>
    </p:spTree>
    <p:extLst>
      <p:ext uri="{BB962C8B-B14F-4D97-AF65-F5344CB8AC3E}">
        <p14:creationId xmlns:p14="http://schemas.microsoft.com/office/powerpoint/2010/main" val="1208312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DB945-74F8-CE4A-856F-2FB2B1E4F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61BEE-3E5B-7F3E-65E4-0F477BA8D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E7AA2-C0D8-35C6-A718-5F55205293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0BDDEE-06D9-6AC2-E5C3-D030BFB27F82}"/>
              </a:ext>
            </a:extLst>
          </p:cNvPr>
          <p:cNvSpPr>
            <a:spLocks noGrp="1"/>
          </p:cNvSpPr>
          <p:nvPr>
            <p:ph type="sldNum" sz="quarter" idx="5"/>
          </p:nvPr>
        </p:nvSpPr>
        <p:spPr/>
        <p:txBody>
          <a:bodyPr/>
          <a:lstStyle/>
          <a:p>
            <a:fld id="{A9C0AAEE-9081-2648-86A7-887136F83427}" type="slidenum">
              <a:rPr lang="en-US" smtClean="0"/>
              <a:t>30</a:t>
            </a:fld>
            <a:endParaRPr lang="en-US"/>
          </a:p>
        </p:txBody>
      </p:sp>
    </p:spTree>
    <p:extLst>
      <p:ext uri="{BB962C8B-B14F-4D97-AF65-F5344CB8AC3E}">
        <p14:creationId xmlns:p14="http://schemas.microsoft.com/office/powerpoint/2010/main" val="4175560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43AC7-EB54-7327-2B9A-D17CB38F0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CFF3B-F5D7-1B09-B573-F58A1D55A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9F2D9-53C3-7149-7F4E-4DBD2CE6B0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645967-8249-A37B-CA73-53895DD3D8B6}"/>
              </a:ext>
            </a:extLst>
          </p:cNvPr>
          <p:cNvSpPr>
            <a:spLocks noGrp="1"/>
          </p:cNvSpPr>
          <p:nvPr>
            <p:ph type="sldNum" sz="quarter" idx="5"/>
          </p:nvPr>
        </p:nvSpPr>
        <p:spPr/>
        <p:txBody>
          <a:bodyPr/>
          <a:lstStyle/>
          <a:p>
            <a:fld id="{A9C0AAEE-9081-2648-86A7-887136F83427}" type="slidenum">
              <a:rPr lang="en-US" smtClean="0"/>
              <a:t>31</a:t>
            </a:fld>
            <a:endParaRPr lang="en-US"/>
          </a:p>
        </p:txBody>
      </p:sp>
    </p:spTree>
    <p:extLst>
      <p:ext uri="{BB962C8B-B14F-4D97-AF65-F5344CB8AC3E}">
        <p14:creationId xmlns:p14="http://schemas.microsoft.com/office/powerpoint/2010/main" val="312907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07323-606A-9FEB-B543-8EE7CE005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3A6F6-2188-1312-5ADA-6764649003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AD7E07-D60B-FEDD-341A-A7C32DBA5B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B15855-A272-EAB2-ABC1-42E7B12E74B6}"/>
              </a:ext>
            </a:extLst>
          </p:cNvPr>
          <p:cNvSpPr>
            <a:spLocks noGrp="1"/>
          </p:cNvSpPr>
          <p:nvPr>
            <p:ph type="sldNum" sz="quarter" idx="5"/>
          </p:nvPr>
        </p:nvSpPr>
        <p:spPr/>
        <p:txBody>
          <a:bodyPr/>
          <a:lstStyle/>
          <a:p>
            <a:fld id="{A9C0AAEE-9081-2648-86A7-887136F83427}" type="slidenum">
              <a:rPr lang="en-US" smtClean="0"/>
              <a:t>32</a:t>
            </a:fld>
            <a:endParaRPr lang="en-US"/>
          </a:p>
        </p:txBody>
      </p:sp>
    </p:spTree>
    <p:extLst>
      <p:ext uri="{BB962C8B-B14F-4D97-AF65-F5344CB8AC3E}">
        <p14:creationId xmlns:p14="http://schemas.microsoft.com/office/powerpoint/2010/main" val="1888733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91C26-3259-6CA5-CC59-326CCA98C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EDA04-36CB-EBB6-CA5A-67190F1FBE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CEFBE90-5455-3943-7EC9-FB1583F8F07F}"/>
              </a:ext>
            </a:extLst>
          </p:cNvPr>
          <p:cNvSpPr>
            <a:spLocks noGrp="1"/>
          </p:cNvSpPr>
          <p:nvPr>
            <p:ph type="body" idx="1"/>
          </p:nvPr>
        </p:nvSpPr>
        <p:spPr/>
        <p:txBody>
          <a:bodyPr/>
          <a:lstStyle/>
          <a:p>
            <a:endParaRPr lang="en-DE"/>
          </a:p>
        </p:txBody>
      </p:sp>
      <p:sp>
        <p:nvSpPr>
          <p:cNvPr id="4" name="Slide Number Placeholder 3">
            <a:extLst>
              <a:ext uri="{FF2B5EF4-FFF2-40B4-BE49-F238E27FC236}">
                <a16:creationId xmlns:a16="http://schemas.microsoft.com/office/drawing/2014/main" id="{FA662E4D-A54C-B3B3-9CCA-9AB1C1DC77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4317E-592D-4F7E-8671-FA10EF077BE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8114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91C26-3259-6CA5-CC59-326CCA98C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EDA04-36CB-EBB6-CA5A-67190F1FBE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CEFBE90-5455-3943-7EC9-FB1583F8F07F}"/>
              </a:ext>
            </a:extLst>
          </p:cNvPr>
          <p:cNvSpPr>
            <a:spLocks noGrp="1"/>
          </p:cNvSpPr>
          <p:nvPr>
            <p:ph type="body" idx="1"/>
          </p:nvPr>
        </p:nvSpPr>
        <p:spPr/>
        <p:txBody>
          <a:bodyPr/>
          <a:lstStyle/>
          <a:p>
            <a:endParaRPr lang="en-DE"/>
          </a:p>
        </p:txBody>
      </p:sp>
      <p:sp>
        <p:nvSpPr>
          <p:cNvPr id="4" name="Slide Number Placeholder 3">
            <a:extLst>
              <a:ext uri="{FF2B5EF4-FFF2-40B4-BE49-F238E27FC236}">
                <a16:creationId xmlns:a16="http://schemas.microsoft.com/office/drawing/2014/main" id="{FA662E4D-A54C-B3B3-9CCA-9AB1C1DC77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4317E-592D-4F7E-8671-FA10EF077BE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5152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35</a:t>
            </a:fld>
            <a:endParaRPr lang="en-US"/>
          </a:p>
        </p:txBody>
      </p:sp>
    </p:spTree>
    <p:extLst>
      <p:ext uri="{BB962C8B-B14F-4D97-AF65-F5344CB8AC3E}">
        <p14:creationId xmlns:p14="http://schemas.microsoft.com/office/powerpoint/2010/main" val="471346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36</a:t>
            </a:fld>
            <a:endParaRPr lang="en-US"/>
          </a:p>
        </p:txBody>
      </p:sp>
    </p:spTree>
    <p:extLst>
      <p:ext uri="{BB962C8B-B14F-4D97-AF65-F5344CB8AC3E}">
        <p14:creationId xmlns:p14="http://schemas.microsoft.com/office/powerpoint/2010/main" val="2982888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1B06B-5EBA-C0CA-D9F4-177C5BB14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FA419-CEA1-0698-B0FC-5D73F22C7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43742-1AC3-4E46-B445-7607CB11F2C9}"/>
              </a:ext>
            </a:extLst>
          </p:cNvPr>
          <p:cNvSpPr>
            <a:spLocks noGrp="1"/>
          </p:cNvSpPr>
          <p:nvPr>
            <p:ph type="body" idx="1"/>
          </p:nvPr>
        </p:nvSpPr>
        <p:spPr/>
        <p:txBody>
          <a:bodyPr/>
          <a:lstStyle/>
          <a:p>
            <a:r>
              <a:rPr lang="en-US" b="0" i="0" u="none" strike="noStrike">
                <a:solidFill>
                  <a:srgbClr val="000000"/>
                </a:solidFill>
                <a:effectLst/>
                <a:latin typeface="-webkit-standard"/>
              </a:rPr>
              <a:t>Implementing an Employee Self-Service (ESS) solution is more than just rolling out new technology—it’s a shift in how employees interact with HR and IT processes. For ESS to be truly effective, HR and IT teams must work together from day one. HR brings insights into employee needs, policy requirements, and workflow improvements, while IT ensures seamless integration, security, and technical functionality. When these teams collaborate closely, the result is a user-friendly, well-optimized ESS solution that enhances efficiency without creating new barriers.</a:t>
            </a:r>
          </a:p>
          <a:p>
            <a:endParaRPr lang="en-US" b="0" i="0" u="none" strike="noStrike">
              <a:solidFill>
                <a:srgbClr val="000000"/>
              </a:solidFill>
              <a:effectLst/>
              <a:latin typeface="-webkit-standard"/>
            </a:endParaRPr>
          </a:p>
          <a:p>
            <a:pPr algn="l"/>
            <a:r>
              <a:rPr lang="en-US" b="1" i="0" u="none" strike="noStrike">
                <a:solidFill>
                  <a:srgbClr val="000000"/>
                </a:solidFill>
                <a:effectLst/>
              </a:rPr>
              <a:t>Key Roles for a Successful ESS Implementation</a:t>
            </a:r>
          </a:p>
          <a:p>
            <a:pPr algn="l"/>
            <a:r>
              <a:rPr lang="en-US" b="0" i="0" u="none" strike="noStrike">
                <a:solidFill>
                  <a:srgbClr val="000000"/>
                </a:solidFill>
                <a:effectLst/>
              </a:rPr>
              <a:t>Your ESS implementation team should include:</a:t>
            </a:r>
          </a:p>
          <a:p>
            <a:pPr algn="l">
              <a:buFont typeface="Arial" panose="020B0604020202020204" pitchFamily="34" charset="0"/>
              <a:buChar char="•"/>
            </a:pPr>
            <a:r>
              <a:rPr lang="en-US" b="1" i="0" u="none" strike="noStrike">
                <a:solidFill>
                  <a:srgbClr val="000000"/>
                </a:solidFill>
                <a:effectLst/>
              </a:rPr>
              <a:t>Executive Sponsor</a:t>
            </a:r>
            <a:r>
              <a:rPr lang="en-US" b="0" i="0" u="none" strike="noStrike">
                <a:solidFill>
                  <a:srgbClr val="000000"/>
                </a:solidFill>
                <a:effectLst/>
              </a:rPr>
              <a:t> – Provides the vision, decision-making authority, and leadership needed to drive organizational change.</a:t>
            </a:r>
          </a:p>
          <a:p>
            <a:pPr algn="l">
              <a:buFont typeface="Arial" panose="020B0604020202020204" pitchFamily="34" charset="0"/>
              <a:buChar char="•"/>
            </a:pPr>
            <a:r>
              <a:rPr lang="en-US" b="1" i="0" u="none" strike="noStrike">
                <a:solidFill>
                  <a:srgbClr val="000000"/>
                </a:solidFill>
                <a:effectLst/>
              </a:rPr>
              <a:t>Project Manager</a:t>
            </a:r>
            <a:r>
              <a:rPr lang="en-US" b="0" i="0" u="none" strike="noStrike">
                <a:solidFill>
                  <a:srgbClr val="000000"/>
                </a:solidFill>
                <a:effectLst/>
              </a:rPr>
              <a:t> – Manages timelines, milestones, and deliverables, ensuring the project stays on track.</a:t>
            </a:r>
          </a:p>
          <a:p>
            <a:pPr algn="l">
              <a:buFont typeface="Arial" panose="020B0604020202020204" pitchFamily="34" charset="0"/>
              <a:buChar char="•"/>
            </a:pPr>
            <a:r>
              <a:rPr lang="en-US" b="1" i="0" u="none" strike="noStrike">
                <a:solidFill>
                  <a:srgbClr val="000000"/>
                </a:solidFill>
                <a:effectLst/>
              </a:rPr>
              <a:t>HR/IT Business Leader</a:t>
            </a:r>
            <a:r>
              <a:rPr lang="en-US" b="0" i="0" u="none" strike="noStrike">
                <a:solidFill>
                  <a:srgbClr val="000000"/>
                </a:solidFill>
                <a:effectLst/>
              </a:rPr>
              <a:t> – Defines test scenarios, sets success metrics, and ensures the solution meets business needs.</a:t>
            </a:r>
          </a:p>
          <a:p>
            <a:pPr algn="l">
              <a:buFont typeface="Arial" panose="020B0604020202020204" pitchFamily="34" charset="0"/>
              <a:buChar char="•"/>
            </a:pPr>
            <a:r>
              <a:rPr lang="en-US" b="1" i="0" u="none" strike="noStrike">
                <a:solidFill>
                  <a:srgbClr val="000000"/>
                </a:solidFill>
                <a:effectLst/>
              </a:rPr>
              <a:t>Implementation SMEs</a:t>
            </a:r>
            <a:r>
              <a:rPr lang="en-US" b="0" i="0" u="none" strike="noStrike">
                <a:solidFill>
                  <a:srgbClr val="000000"/>
                </a:solidFill>
                <a:effectLst/>
              </a:rPr>
              <a:t> – Includes M365 Tenant Admin, ESS Administrator, System Administrator, and other technical experts who configure the system, enable access, and integrate ESS with existing tools.</a:t>
            </a:r>
          </a:p>
          <a:p>
            <a:pPr algn="l">
              <a:buFont typeface="Arial" panose="020B0604020202020204" pitchFamily="34" charset="0"/>
              <a:buChar char="•"/>
            </a:pPr>
            <a:r>
              <a:rPr lang="en-US" b="1" i="0" u="none" strike="noStrike">
                <a:solidFill>
                  <a:srgbClr val="000000"/>
                </a:solidFill>
                <a:effectLst/>
              </a:rPr>
              <a:t>Test Users</a:t>
            </a:r>
            <a:r>
              <a:rPr lang="en-US" b="0" i="0" u="none" strike="noStrike">
                <a:solidFill>
                  <a:srgbClr val="000000"/>
                </a:solidFill>
                <a:effectLst/>
              </a:rPr>
              <a:t> – A select group of employees who validate the system, provide feedback, and help refine the experience post-launch.</a:t>
            </a:r>
          </a:p>
          <a:p>
            <a:endParaRPr lang="en-US"/>
          </a:p>
        </p:txBody>
      </p:sp>
      <p:sp>
        <p:nvSpPr>
          <p:cNvPr id="4" name="Header Placeholder 3">
            <a:extLst>
              <a:ext uri="{FF2B5EF4-FFF2-40B4-BE49-F238E27FC236}">
                <a16:creationId xmlns:a16="http://schemas.microsoft.com/office/drawing/2014/main" id="{44551955-7AD9-E0E8-DA21-AFD24B7EE9D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F42C489-A050-ABF6-9CEA-A672D5510FAD}"/>
              </a:ext>
            </a:extLst>
          </p:cNvPr>
          <p:cNvSpPr>
            <a:spLocks noGrp="1"/>
          </p:cNvSpPr>
          <p:nvPr>
            <p:ph type="ftr" sz="quarter" idx="4"/>
          </p:nvPr>
        </p:nvSpPr>
        <p:spPr/>
        <p:txBody>
          <a:bodyPr/>
          <a:lstStyle/>
          <a:p>
            <a:pPr defTabSz="925160"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1BF96E4-AF53-F3E4-4DA8-3C98259C997A}"/>
              </a:ext>
            </a:extLst>
          </p:cNvPr>
          <p:cNvSpPr>
            <a:spLocks noGrp="1"/>
          </p:cNvSpPr>
          <p:nvPr>
            <p:ph type="dt" idx="1"/>
          </p:nvPr>
        </p:nvSpPr>
        <p:spPr/>
        <p:txBody>
          <a:bodyPr/>
          <a:lstStyle/>
          <a:p>
            <a:fld id="{386CE63F-9E7F-4C04-9D0D-FCA25A8E9E86}" type="datetime8">
              <a:rPr lang="en-US" smtClean="0"/>
              <a:t>12/4/2025 12:58 PM</a:t>
            </a:fld>
            <a:endParaRPr lang="en-US"/>
          </a:p>
        </p:txBody>
      </p:sp>
      <p:sp>
        <p:nvSpPr>
          <p:cNvPr id="7" name="Slide Number Placeholder 6">
            <a:extLst>
              <a:ext uri="{FF2B5EF4-FFF2-40B4-BE49-F238E27FC236}">
                <a16:creationId xmlns:a16="http://schemas.microsoft.com/office/drawing/2014/main" id="{0919307F-34D5-D3D0-AE1A-56719DF29FFB}"/>
              </a:ext>
            </a:extLst>
          </p:cNvPr>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2681502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12D9E-41A2-1CBB-1C3B-196215723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3FA67-1C70-2373-90AE-A34638D735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04497-B5D6-F41A-1B4F-D1ED3D6E8609}"/>
              </a:ext>
            </a:extLst>
          </p:cNvPr>
          <p:cNvSpPr>
            <a:spLocks noGrp="1"/>
          </p:cNvSpPr>
          <p:nvPr>
            <p:ph type="body" idx="1"/>
          </p:nvPr>
        </p:nvSpPr>
        <p:spPr/>
        <p:txBody>
          <a:bodyPr/>
          <a:lstStyle/>
          <a:p>
            <a:r>
              <a:rPr lang="en-US" b="0" i="0" u="none" strike="noStrike">
                <a:solidFill>
                  <a:srgbClr val="000000"/>
                </a:solidFill>
                <a:effectLst/>
                <a:latin typeface="-webkit-standard"/>
              </a:rPr>
              <a:t>Implementing an Employee Self-Service (ESS) solution is more than just rolling out new technology—it’s a shift in how employees interact with HR and IT processes. For ESS to be truly effective, HR and IT teams must work together from day one. HR brings insights into employee needs, policy requirements, and workflow improvements, while IT ensures seamless integration, security, and technical functionality. When these teams collaborate closely, the result is a user-friendly, well-optimized ESS solution that enhances efficiency without creating new barriers.</a:t>
            </a:r>
          </a:p>
          <a:p>
            <a:endParaRPr lang="en-US" b="0" i="0" u="none" strike="noStrike">
              <a:solidFill>
                <a:srgbClr val="000000"/>
              </a:solidFill>
              <a:effectLst/>
              <a:latin typeface="-webkit-standard"/>
            </a:endParaRPr>
          </a:p>
          <a:p>
            <a:pPr algn="l"/>
            <a:r>
              <a:rPr lang="en-US" b="1" i="0" u="none" strike="noStrike">
                <a:solidFill>
                  <a:srgbClr val="000000"/>
                </a:solidFill>
                <a:effectLst/>
              </a:rPr>
              <a:t>Key Roles for a Successful ESS Implementation</a:t>
            </a:r>
          </a:p>
          <a:p>
            <a:pPr algn="l"/>
            <a:r>
              <a:rPr lang="en-US" b="0" i="0" u="none" strike="noStrike">
                <a:solidFill>
                  <a:srgbClr val="000000"/>
                </a:solidFill>
                <a:effectLst/>
              </a:rPr>
              <a:t>Your ESS implementation team should include:</a:t>
            </a:r>
          </a:p>
          <a:p>
            <a:pPr algn="l">
              <a:buFont typeface="Arial" panose="020B0604020202020204" pitchFamily="34" charset="0"/>
              <a:buChar char="•"/>
            </a:pPr>
            <a:r>
              <a:rPr lang="en-US" b="1" i="0" u="none" strike="noStrike">
                <a:solidFill>
                  <a:srgbClr val="000000"/>
                </a:solidFill>
                <a:effectLst/>
              </a:rPr>
              <a:t>Executive Sponsor</a:t>
            </a:r>
            <a:r>
              <a:rPr lang="en-US" b="0" i="0" u="none" strike="noStrike">
                <a:solidFill>
                  <a:srgbClr val="000000"/>
                </a:solidFill>
                <a:effectLst/>
              </a:rPr>
              <a:t> – Provides the vision, decision-making authority, and leadership needed to drive organizational change.</a:t>
            </a:r>
          </a:p>
          <a:p>
            <a:pPr algn="l">
              <a:buFont typeface="Arial" panose="020B0604020202020204" pitchFamily="34" charset="0"/>
              <a:buChar char="•"/>
            </a:pPr>
            <a:r>
              <a:rPr lang="en-US" b="1" i="0" u="none" strike="noStrike">
                <a:solidFill>
                  <a:srgbClr val="000000"/>
                </a:solidFill>
                <a:effectLst/>
              </a:rPr>
              <a:t>Project Manager</a:t>
            </a:r>
            <a:r>
              <a:rPr lang="en-US" b="0" i="0" u="none" strike="noStrike">
                <a:solidFill>
                  <a:srgbClr val="000000"/>
                </a:solidFill>
                <a:effectLst/>
              </a:rPr>
              <a:t> – Manages timelines, milestones, and deliverables, ensuring the project stays on track.</a:t>
            </a:r>
          </a:p>
          <a:p>
            <a:pPr algn="l">
              <a:buFont typeface="Arial" panose="020B0604020202020204" pitchFamily="34" charset="0"/>
              <a:buChar char="•"/>
            </a:pPr>
            <a:r>
              <a:rPr lang="en-US" b="1" i="0" u="none" strike="noStrike">
                <a:solidFill>
                  <a:srgbClr val="000000"/>
                </a:solidFill>
                <a:effectLst/>
              </a:rPr>
              <a:t>HR/IT Business Leader</a:t>
            </a:r>
            <a:r>
              <a:rPr lang="en-US" b="0" i="0" u="none" strike="noStrike">
                <a:solidFill>
                  <a:srgbClr val="000000"/>
                </a:solidFill>
                <a:effectLst/>
              </a:rPr>
              <a:t> – Defines test scenarios, sets success metrics, and ensures the solution meets business needs.</a:t>
            </a:r>
          </a:p>
          <a:p>
            <a:pPr algn="l">
              <a:buFont typeface="Arial" panose="020B0604020202020204" pitchFamily="34" charset="0"/>
              <a:buChar char="•"/>
            </a:pPr>
            <a:r>
              <a:rPr lang="en-US" b="1" i="0" u="none" strike="noStrike">
                <a:solidFill>
                  <a:srgbClr val="000000"/>
                </a:solidFill>
                <a:effectLst/>
              </a:rPr>
              <a:t>Implementation SMEs</a:t>
            </a:r>
            <a:r>
              <a:rPr lang="en-US" b="0" i="0" u="none" strike="noStrike">
                <a:solidFill>
                  <a:srgbClr val="000000"/>
                </a:solidFill>
                <a:effectLst/>
              </a:rPr>
              <a:t> – Includes M365 Tenant Admin, ESS Administrator, System Administrator, and other technical experts who configure the system, enable access, and integrate ESS with existing tools.</a:t>
            </a:r>
          </a:p>
          <a:p>
            <a:pPr algn="l">
              <a:buFont typeface="Arial" panose="020B0604020202020204" pitchFamily="34" charset="0"/>
              <a:buChar char="•"/>
            </a:pPr>
            <a:r>
              <a:rPr lang="en-US" b="1" i="0" u="none" strike="noStrike">
                <a:solidFill>
                  <a:srgbClr val="000000"/>
                </a:solidFill>
                <a:effectLst/>
              </a:rPr>
              <a:t>Test Users</a:t>
            </a:r>
            <a:r>
              <a:rPr lang="en-US" b="0" i="0" u="none" strike="noStrike">
                <a:solidFill>
                  <a:srgbClr val="000000"/>
                </a:solidFill>
                <a:effectLst/>
              </a:rPr>
              <a:t> – A select group of employees who validate the system, provide feedback, and help refine the experience post-launch.</a:t>
            </a:r>
          </a:p>
          <a:p>
            <a:endParaRPr lang="en-US"/>
          </a:p>
        </p:txBody>
      </p:sp>
      <p:sp>
        <p:nvSpPr>
          <p:cNvPr id="4" name="Header Placeholder 3">
            <a:extLst>
              <a:ext uri="{FF2B5EF4-FFF2-40B4-BE49-F238E27FC236}">
                <a16:creationId xmlns:a16="http://schemas.microsoft.com/office/drawing/2014/main" id="{0A8E096C-80ED-AC5B-3BBF-63A39B9E9276}"/>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5BEF625-EEFA-0A75-46FB-41152FE185BA}"/>
              </a:ext>
            </a:extLst>
          </p:cNvPr>
          <p:cNvSpPr>
            <a:spLocks noGrp="1"/>
          </p:cNvSpPr>
          <p:nvPr>
            <p:ph type="ftr" sz="quarter" idx="4"/>
          </p:nvPr>
        </p:nvSpPr>
        <p:spPr/>
        <p:txBody>
          <a:bodyPr/>
          <a:lstStyle/>
          <a:p>
            <a:pPr defTabSz="925160"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5212FE1-293E-7E8E-37D0-76A1AD051908}"/>
              </a:ext>
            </a:extLst>
          </p:cNvPr>
          <p:cNvSpPr>
            <a:spLocks noGrp="1"/>
          </p:cNvSpPr>
          <p:nvPr>
            <p:ph type="dt" idx="1"/>
          </p:nvPr>
        </p:nvSpPr>
        <p:spPr/>
        <p:txBody>
          <a:bodyPr/>
          <a:lstStyle/>
          <a:p>
            <a:fld id="{386CE63F-9E7F-4C04-9D0D-FCA25A8E9E86}" type="datetime8">
              <a:rPr lang="en-US" smtClean="0"/>
              <a:t>12/4/2025 12:58 PM</a:t>
            </a:fld>
            <a:endParaRPr lang="en-US"/>
          </a:p>
        </p:txBody>
      </p:sp>
      <p:sp>
        <p:nvSpPr>
          <p:cNvPr id="7" name="Slide Number Placeholder 6">
            <a:extLst>
              <a:ext uri="{FF2B5EF4-FFF2-40B4-BE49-F238E27FC236}">
                <a16:creationId xmlns:a16="http://schemas.microsoft.com/office/drawing/2014/main" id="{EE3EFC19-E914-A6E5-BFF7-4F4EE3C510AF}"/>
              </a:ext>
            </a:extLst>
          </p:cNvPr>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3441731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4A612-B61E-67FC-BB8B-355DB13C4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F1CE3-F829-144D-7564-D7CA4D8BC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4C72E-F71B-78C3-150B-19CF1DDA6B81}"/>
              </a:ext>
            </a:extLst>
          </p:cNvPr>
          <p:cNvSpPr>
            <a:spLocks noGrp="1"/>
          </p:cNvSpPr>
          <p:nvPr>
            <p:ph type="body" idx="1"/>
          </p:nvPr>
        </p:nvSpPr>
        <p:spPr/>
        <p:txBody>
          <a:bodyPr/>
          <a:lstStyle/>
          <a:p>
            <a:r>
              <a:rPr lang="en-US" b="0" i="0" u="none" strike="noStrike">
                <a:solidFill>
                  <a:srgbClr val="000000"/>
                </a:solidFill>
                <a:effectLst/>
                <a:latin typeface="-webkit-standard"/>
              </a:rPr>
              <a:t>Implementing an Employee Self-Service (ESS) solution is more than just rolling out new technology—it’s a shift in how employees interact with HR and IT processes. For ESS to be truly effective, HR and IT teams must work together from day one. HR brings insights into employee needs, policy requirements, and workflow improvements, while IT ensures seamless integration, security, and technical functionality. When these teams collaborate closely, the result is a user-friendly, well-optimized ESS solution that enhances efficiency without creating new barriers.</a:t>
            </a:r>
          </a:p>
          <a:p>
            <a:endParaRPr lang="en-US" b="0" i="0" u="none" strike="noStrike">
              <a:solidFill>
                <a:srgbClr val="000000"/>
              </a:solidFill>
              <a:effectLst/>
              <a:latin typeface="-webkit-standard"/>
            </a:endParaRPr>
          </a:p>
          <a:p>
            <a:pPr algn="l"/>
            <a:r>
              <a:rPr lang="en-US" b="1" i="0" u="none" strike="noStrike">
                <a:solidFill>
                  <a:srgbClr val="000000"/>
                </a:solidFill>
                <a:effectLst/>
              </a:rPr>
              <a:t>Key Roles for a Successful ESS Implementation</a:t>
            </a:r>
          </a:p>
          <a:p>
            <a:pPr algn="l"/>
            <a:r>
              <a:rPr lang="en-US" b="0" i="0" u="none" strike="noStrike">
                <a:solidFill>
                  <a:srgbClr val="000000"/>
                </a:solidFill>
                <a:effectLst/>
              </a:rPr>
              <a:t>Your ESS implementation team should include:</a:t>
            </a:r>
          </a:p>
          <a:p>
            <a:pPr algn="l">
              <a:buFont typeface="Arial" panose="020B0604020202020204" pitchFamily="34" charset="0"/>
              <a:buChar char="•"/>
            </a:pPr>
            <a:r>
              <a:rPr lang="en-US" b="1" i="0" u="none" strike="noStrike">
                <a:solidFill>
                  <a:srgbClr val="000000"/>
                </a:solidFill>
                <a:effectLst/>
              </a:rPr>
              <a:t>Executive Sponsor</a:t>
            </a:r>
            <a:r>
              <a:rPr lang="en-US" b="0" i="0" u="none" strike="noStrike">
                <a:solidFill>
                  <a:srgbClr val="000000"/>
                </a:solidFill>
                <a:effectLst/>
              </a:rPr>
              <a:t> – Provides the vision, decision-making authority, and leadership needed to drive organizational change.</a:t>
            </a:r>
          </a:p>
          <a:p>
            <a:pPr algn="l">
              <a:buFont typeface="Arial" panose="020B0604020202020204" pitchFamily="34" charset="0"/>
              <a:buChar char="•"/>
            </a:pPr>
            <a:r>
              <a:rPr lang="en-US" b="1" i="0" u="none" strike="noStrike">
                <a:solidFill>
                  <a:srgbClr val="000000"/>
                </a:solidFill>
                <a:effectLst/>
              </a:rPr>
              <a:t>Project Manager</a:t>
            </a:r>
            <a:r>
              <a:rPr lang="en-US" b="0" i="0" u="none" strike="noStrike">
                <a:solidFill>
                  <a:srgbClr val="000000"/>
                </a:solidFill>
                <a:effectLst/>
              </a:rPr>
              <a:t> – Manages timelines, milestones, and deliverables, ensuring the project stays on track.</a:t>
            </a:r>
          </a:p>
          <a:p>
            <a:pPr algn="l">
              <a:buFont typeface="Arial" panose="020B0604020202020204" pitchFamily="34" charset="0"/>
              <a:buChar char="•"/>
            </a:pPr>
            <a:r>
              <a:rPr lang="en-US" b="1" i="0" u="none" strike="noStrike">
                <a:solidFill>
                  <a:srgbClr val="000000"/>
                </a:solidFill>
                <a:effectLst/>
              </a:rPr>
              <a:t>HR/IT Business Leader</a:t>
            </a:r>
            <a:r>
              <a:rPr lang="en-US" b="0" i="0" u="none" strike="noStrike">
                <a:solidFill>
                  <a:srgbClr val="000000"/>
                </a:solidFill>
                <a:effectLst/>
              </a:rPr>
              <a:t> – Defines test scenarios, sets success metrics, and ensures the solution meets business needs.</a:t>
            </a:r>
          </a:p>
          <a:p>
            <a:pPr algn="l">
              <a:buFont typeface="Arial" panose="020B0604020202020204" pitchFamily="34" charset="0"/>
              <a:buChar char="•"/>
            </a:pPr>
            <a:r>
              <a:rPr lang="en-US" b="1" i="0" u="none" strike="noStrike">
                <a:solidFill>
                  <a:srgbClr val="000000"/>
                </a:solidFill>
                <a:effectLst/>
              </a:rPr>
              <a:t>Implementation SMEs</a:t>
            </a:r>
            <a:r>
              <a:rPr lang="en-US" b="0" i="0" u="none" strike="noStrike">
                <a:solidFill>
                  <a:srgbClr val="000000"/>
                </a:solidFill>
                <a:effectLst/>
              </a:rPr>
              <a:t> – Includes M365 Tenant Admin, ESS Administrator, System Administrator, and other technical experts who configure the system, enable access, and integrate ESS with existing tools.</a:t>
            </a:r>
          </a:p>
          <a:p>
            <a:pPr algn="l">
              <a:buFont typeface="Arial" panose="020B0604020202020204" pitchFamily="34" charset="0"/>
              <a:buChar char="•"/>
            </a:pPr>
            <a:r>
              <a:rPr lang="en-US" b="1" i="0" u="none" strike="noStrike">
                <a:solidFill>
                  <a:srgbClr val="000000"/>
                </a:solidFill>
                <a:effectLst/>
              </a:rPr>
              <a:t>Test Users</a:t>
            </a:r>
            <a:r>
              <a:rPr lang="en-US" b="0" i="0" u="none" strike="noStrike">
                <a:solidFill>
                  <a:srgbClr val="000000"/>
                </a:solidFill>
                <a:effectLst/>
              </a:rPr>
              <a:t> – A select group of employees who validate the system, provide feedback, and help refine the experience post-launch.</a:t>
            </a:r>
          </a:p>
          <a:p>
            <a:endParaRPr lang="en-US"/>
          </a:p>
        </p:txBody>
      </p:sp>
      <p:sp>
        <p:nvSpPr>
          <p:cNvPr id="4" name="Header Placeholder 3">
            <a:extLst>
              <a:ext uri="{FF2B5EF4-FFF2-40B4-BE49-F238E27FC236}">
                <a16:creationId xmlns:a16="http://schemas.microsoft.com/office/drawing/2014/main" id="{D910DF76-09B8-FEFE-8DC4-9650210A4C6E}"/>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87E1A740-A647-BC68-4EB6-7A906984F85E}"/>
              </a:ext>
            </a:extLst>
          </p:cNvPr>
          <p:cNvSpPr>
            <a:spLocks noGrp="1"/>
          </p:cNvSpPr>
          <p:nvPr>
            <p:ph type="ftr" sz="quarter" idx="4"/>
          </p:nvPr>
        </p:nvSpPr>
        <p:spPr/>
        <p:txBody>
          <a:bodyPr/>
          <a:lstStyle/>
          <a:p>
            <a:pPr defTabSz="925160"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E8022C8-A98B-C44F-B977-95CC8CF2210B}"/>
              </a:ext>
            </a:extLst>
          </p:cNvPr>
          <p:cNvSpPr>
            <a:spLocks noGrp="1"/>
          </p:cNvSpPr>
          <p:nvPr>
            <p:ph type="dt" idx="1"/>
          </p:nvPr>
        </p:nvSpPr>
        <p:spPr/>
        <p:txBody>
          <a:bodyPr/>
          <a:lstStyle/>
          <a:p>
            <a:fld id="{386CE63F-9E7F-4C04-9D0D-FCA25A8E9E86}" type="datetime8">
              <a:rPr lang="en-US" smtClean="0"/>
              <a:t>12/4/2025 12:58 PM</a:t>
            </a:fld>
            <a:endParaRPr lang="en-US"/>
          </a:p>
        </p:txBody>
      </p:sp>
      <p:sp>
        <p:nvSpPr>
          <p:cNvPr id="7" name="Slide Number Placeholder 6">
            <a:extLst>
              <a:ext uri="{FF2B5EF4-FFF2-40B4-BE49-F238E27FC236}">
                <a16:creationId xmlns:a16="http://schemas.microsoft.com/office/drawing/2014/main" id="{3EAC2B3D-6D06-8954-4883-FDA24567F3BF}"/>
              </a:ext>
            </a:extLst>
          </p:cNvPr>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2213262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4</a:t>
            </a:fld>
            <a:endParaRPr lang="en-US"/>
          </a:p>
        </p:txBody>
      </p:sp>
    </p:spTree>
    <p:extLst>
      <p:ext uri="{BB962C8B-B14F-4D97-AF65-F5344CB8AC3E}">
        <p14:creationId xmlns:p14="http://schemas.microsoft.com/office/powerpoint/2010/main" val="2365517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FBD59-DE7D-A5B9-D85B-BC3F5230F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39E35-2289-AA69-6568-07A4709F9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E50691-D056-744B-B1F4-2F89605815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F9F49F-2777-17FB-A012-0F4F37A022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0AAEE-9081-2648-86A7-887136F834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6311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41</a:t>
            </a:fld>
            <a:endParaRPr lang="en-US"/>
          </a:p>
        </p:txBody>
      </p:sp>
    </p:spTree>
    <p:extLst>
      <p:ext uri="{BB962C8B-B14F-4D97-AF65-F5344CB8AC3E}">
        <p14:creationId xmlns:p14="http://schemas.microsoft.com/office/powerpoint/2010/main" val="2295639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5</a:t>
            </a:fld>
            <a:endParaRPr lang="en-US"/>
          </a:p>
        </p:txBody>
      </p:sp>
    </p:spTree>
    <p:extLst>
      <p:ext uri="{BB962C8B-B14F-4D97-AF65-F5344CB8AC3E}">
        <p14:creationId xmlns:p14="http://schemas.microsoft.com/office/powerpoint/2010/main" val="993215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6</a:t>
            </a:fld>
            <a:endParaRPr lang="en-US"/>
          </a:p>
        </p:txBody>
      </p:sp>
    </p:spTree>
    <p:extLst>
      <p:ext uri="{BB962C8B-B14F-4D97-AF65-F5344CB8AC3E}">
        <p14:creationId xmlns:p14="http://schemas.microsoft.com/office/powerpoint/2010/main" val="144876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7</a:t>
            </a:fld>
            <a:endParaRPr lang="en-US"/>
          </a:p>
        </p:txBody>
      </p:sp>
    </p:spTree>
    <p:extLst>
      <p:ext uri="{BB962C8B-B14F-4D97-AF65-F5344CB8AC3E}">
        <p14:creationId xmlns:p14="http://schemas.microsoft.com/office/powerpoint/2010/main" val="408866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0471A7-420C-47AF-BD3A-261D35F0EAD5}" type="slidenum">
              <a:rPr lang="en-US" smtClean="0"/>
              <a:t>8</a:t>
            </a:fld>
            <a:endParaRPr lang="en-US"/>
          </a:p>
        </p:txBody>
      </p:sp>
    </p:spTree>
    <p:extLst>
      <p:ext uri="{BB962C8B-B14F-4D97-AF65-F5344CB8AC3E}">
        <p14:creationId xmlns:p14="http://schemas.microsoft.com/office/powerpoint/2010/main" val="1720401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4B03A-2A90-C70A-3AC5-040E3B44D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A4297-2E5D-860C-8E3F-164328561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A3F075-6138-7433-0BE8-E3B1097CADE9}"/>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5C618144-07F2-8D3D-77CB-969B058AA011}"/>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A7AADA9C-A3E3-213F-028B-98A2F842D228}"/>
              </a:ext>
            </a:extLst>
          </p:cNvPr>
          <p:cNvSpPr>
            <a:spLocks noGrp="1"/>
          </p:cNvSpPr>
          <p:nvPr>
            <p:ph type="ftr" sz="quarter" idx="4"/>
          </p:nvPr>
        </p:nvSpPr>
        <p:spPr/>
        <p:txBody>
          <a:bodyPr/>
          <a:lstStyle/>
          <a:p>
            <a:pPr defTabSz="925160"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F645EA2-03DF-AF53-2219-CDCF31447867}"/>
              </a:ext>
            </a:extLst>
          </p:cNvPr>
          <p:cNvSpPr>
            <a:spLocks noGrp="1"/>
          </p:cNvSpPr>
          <p:nvPr>
            <p:ph type="dt" idx="1"/>
          </p:nvPr>
        </p:nvSpPr>
        <p:spPr/>
        <p:txBody>
          <a:bodyPr/>
          <a:lstStyle/>
          <a:p>
            <a:fld id="{386CE63F-9E7F-4C04-9D0D-FCA25A8E9E86}" type="datetime8">
              <a:rPr lang="en-US" smtClean="0"/>
              <a:t>12/4/2025 12:57 PM</a:t>
            </a:fld>
            <a:endParaRPr lang="en-US"/>
          </a:p>
        </p:txBody>
      </p:sp>
      <p:sp>
        <p:nvSpPr>
          <p:cNvPr id="7" name="Slide Number Placeholder 6">
            <a:extLst>
              <a:ext uri="{FF2B5EF4-FFF2-40B4-BE49-F238E27FC236}">
                <a16:creationId xmlns:a16="http://schemas.microsoft.com/office/drawing/2014/main" id="{8A4D3E99-A8E5-99A6-68E7-BA6CBE815D81}"/>
              </a:ext>
            </a:extLst>
          </p:cNvPr>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1900555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9.jpeg"/><Relationship Id="rId1" Type="http://schemas.openxmlformats.org/officeDocument/2006/relationships/slideMaster" Target="../slideMasters/slideMaster2.xml"/><Relationship Id="rId4" Type="http://schemas.openxmlformats.org/officeDocument/2006/relationships/image" Target="../media/image96.jpe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9.jpeg"/><Relationship Id="rId1" Type="http://schemas.openxmlformats.org/officeDocument/2006/relationships/slideMaster" Target="../slideMasters/slideMaster2.xml"/><Relationship Id="rId5" Type="http://schemas.openxmlformats.org/officeDocument/2006/relationships/image" Target="../media/image97.jpeg"/><Relationship Id="rId4" Type="http://schemas.openxmlformats.org/officeDocument/2006/relationships/image" Target="../media/image96.jpe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Master" Target="../slideMasters/slideMaster2.xml"/><Relationship Id="rId4" Type="http://schemas.openxmlformats.org/officeDocument/2006/relationships/image" Target="../media/image102.jpe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Master" Target="../slideMasters/slideMaster2.xml"/><Relationship Id="rId5" Type="http://schemas.openxmlformats.org/officeDocument/2006/relationships/image" Target="../media/image106.jpeg"/><Relationship Id="rId4" Type="http://schemas.openxmlformats.org/officeDocument/2006/relationships/image" Target="../media/image105.jpe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9.jpeg"/><Relationship Id="rId1" Type="http://schemas.openxmlformats.org/officeDocument/2006/relationships/slideMaster" Target="../slideMasters/slideMaster2.xml"/><Relationship Id="rId6" Type="http://schemas.openxmlformats.org/officeDocument/2006/relationships/image" Target="../media/image107.jpeg"/><Relationship Id="rId5" Type="http://schemas.openxmlformats.org/officeDocument/2006/relationships/image" Target="../media/image97.jpeg"/><Relationship Id="rId4" Type="http://schemas.openxmlformats.org/officeDocument/2006/relationships/image" Target="../media/image96.jpe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9.jpeg"/><Relationship Id="rId1" Type="http://schemas.openxmlformats.org/officeDocument/2006/relationships/slideMaster" Target="../slideMasters/slideMaster2.xml"/><Relationship Id="rId4" Type="http://schemas.openxmlformats.org/officeDocument/2006/relationships/image" Target="../media/image96.jpe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9.jpeg"/><Relationship Id="rId1" Type="http://schemas.openxmlformats.org/officeDocument/2006/relationships/slideMaster" Target="../slideMasters/slideMaster2.xml"/><Relationship Id="rId5" Type="http://schemas.openxmlformats.org/officeDocument/2006/relationships/image" Target="../media/image97.jpeg"/><Relationship Id="rId4" Type="http://schemas.openxmlformats.org/officeDocument/2006/relationships/image" Target="../media/image9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Master" Target="../slideMasters/slideMaster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Master" Target="../slideMasters/slideMaster2.xml"/><Relationship Id="rId4" Type="http://schemas.openxmlformats.org/officeDocument/2006/relationships/image" Target="../media/image84.emf"/></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5.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7.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9.jpeg"/><Relationship Id="rId4" Type="http://schemas.microsoft.com/office/2007/relationships/hdphoto" Target="../media/hdphoto1.wdp"/></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30.jpeg"/><Relationship Id="rId4" Type="http://schemas.openxmlformats.org/officeDocument/2006/relationships/image" Target="../media/image29.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3.xml"/><Relationship Id="rId5" Type="http://schemas.openxmlformats.org/officeDocument/2006/relationships/image" Target="../media/image39.jpeg"/><Relationship Id="rId4" Type="http://schemas.openxmlformats.org/officeDocument/2006/relationships/image" Target="../media/image38.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3.xml"/><Relationship Id="rId4" Type="http://schemas.openxmlformats.org/officeDocument/2006/relationships/image" Target="../media/image47.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3.xml"/><Relationship Id="rId5" Type="http://schemas.openxmlformats.org/officeDocument/2006/relationships/image" Target="../media/image48.jpeg"/><Relationship Id="rId4" Type="http://schemas.openxmlformats.org/officeDocument/2006/relationships/image" Target="../media/image47.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3.xml"/><Relationship Id="rId4" Type="http://schemas.openxmlformats.org/officeDocument/2006/relationships/image" Target="../media/image72.svg"/></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9.jpe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5" Type="http://schemas.openxmlformats.org/officeDocument/2006/relationships/image" Target="../media/image30.jpeg"/><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 Id="rId5" Type="http://schemas.openxmlformats.org/officeDocument/2006/relationships/image" Target="../media/image39.jpeg"/><Relationship Id="rId4" Type="http://schemas.openxmlformats.org/officeDocument/2006/relationships/image" Target="../media/image3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1.xml"/><Relationship Id="rId4" Type="http://schemas.openxmlformats.org/officeDocument/2006/relationships/image" Target="../media/image4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1.xml"/><Relationship Id="rId5" Type="http://schemas.openxmlformats.org/officeDocument/2006/relationships/image" Target="../media/image48.jpeg"/><Relationship Id="rId4" Type="http://schemas.openxmlformats.org/officeDocument/2006/relationships/image" Target="../media/image4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1.xml"/><Relationship Id="rId4" Type="http://schemas.openxmlformats.org/officeDocument/2006/relationships/image" Target="../media/image72.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Master" Target="../slideMasters/slideMaster2.xml"/><Relationship Id="rId4" Type="http://schemas.openxmlformats.org/officeDocument/2006/relationships/image" Target="../media/image84.em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Master" Target="../slideMasters/slideMaster2.xml"/><Relationship Id="rId6" Type="http://schemas.microsoft.com/office/2007/relationships/hdphoto" Target="../media/hdphoto4.wdp"/><Relationship Id="rId5" Type="http://schemas.openxmlformats.org/officeDocument/2006/relationships/image" Target="../media/image87.png"/><Relationship Id="rId4" Type="http://schemas.microsoft.com/office/2007/relationships/hdphoto" Target="../media/hdphoto3.wdp"/></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44639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65467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2"/>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526070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1884812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203823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gradFill>
            <a:gsLst>
              <a:gs pos="0">
                <a:schemeClr val="accent1"/>
              </a:gs>
              <a:gs pos="100000">
                <a:schemeClr val="accent3"/>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3523082"/>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meline Header Line 01">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95D43A3-1599-79ED-3554-60413F5698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548138407"/>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01">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FA81D9D0-A8F0-5981-61F1-95B0C9D3D7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772E02E-9408-3A16-2204-9A9ECDD48808}"/>
              </a:ext>
            </a:extLst>
          </p:cNvPr>
          <p:cNvSpPr txBox="1">
            <a:spLocks/>
          </p:cNvSpPr>
          <p:nvPr userDrawn="1"/>
        </p:nvSpPr>
        <p:spPr>
          <a:xfrm>
            <a:off x="666811" y="370312"/>
            <a:ext cx="9866313" cy="290848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2"/>
                </a:solidFill>
                <a:effectLst/>
                <a:latin typeface="Segoe UI Semibold" panose="020B0702040204020203" pitchFamily="34" charset="0"/>
                <a:ea typeface="+mn-ea"/>
                <a:cs typeface="Segoe UI Semibold" panose="020B0702040204020203" pitchFamily="34" charset="0"/>
              </a:defRPr>
            </a:lvl1pPr>
          </a:lstStyle>
          <a:p>
            <a:r>
              <a:rPr lang="en-US" sz="18900">
                <a:gradFill>
                  <a:gsLst>
                    <a:gs pos="0">
                      <a:schemeClr val="accent1"/>
                    </a:gs>
                    <a:gs pos="100000">
                      <a:schemeClr val="accent3"/>
                    </a:gs>
                  </a:gsLst>
                  <a:lin ang="2400000" scaled="0"/>
                </a:gradFill>
                <a:latin typeface="Arial Black" panose="020B0A04020102020204" pitchFamily="34" charset="0"/>
              </a:rPr>
              <a:t>”</a:t>
            </a:r>
          </a:p>
        </p:txBody>
      </p:sp>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2325380" y="4974300"/>
            <a:ext cx="3855502" cy="276999"/>
          </a:xfrm>
        </p:spPr>
        <p:txBody>
          <a:bodyPr/>
          <a:lstStyle>
            <a:lvl1pPr marL="0" indent="0" algn="l">
              <a:spcBef>
                <a:spcPts val="0"/>
              </a:spcBef>
              <a:buNone/>
              <a:defRPr sz="1800">
                <a:solidFill>
                  <a:schemeClr val="accent2"/>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2325380" y="5271879"/>
            <a:ext cx="3855502" cy="430887"/>
          </a:xfrm>
        </p:spPr>
        <p:txBody>
          <a:bodyPr/>
          <a:lstStyle>
            <a:lvl1pPr marL="0" indent="0" algn="l">
              <a:spcBef>
                <a:spcPts val="0"/>
              </a:spcBef>
              <a:buNone/>
              <a:defRPr sz="1400">
                <a:solidFill>
                  <a:schemeClr val="bg1"/>
                </a:solidFill>
                <a:latin typeface="+mn-lt"/>
              </a:defRPr>
            </a:lvl1pPr>
          </a:lstStyle>
          <a:p>
            <a:pPr lvl="0"/>
            <a:r>
              <a:rPr lang="en-US"/>
              <a:t>Job title or another attribute</a:t>
            </a:r>
            <a:br>
              <a:rPr lang="en-US"/>
            </a:br>
            <a:r>
              <a:rPr lang="en-US"/>
              <a:t>Company if applicable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749550" y="2194074"/>
            <a:ext cx="6160536" cy="1661993"/>
          </a:xfrm>
        </p:spPr>
        <p:txBody>
          <a:bodyPr anchor="b"/>
          <a:lstStyle>
            <a:lvl1pPr>
              <a:defRPr>
                <a:solidFill>
                  <a:schemeClr val="accent2"/>
                </a:solidFill>
              </a:defRPr>
            </a:lvl1pPr>
          </a:lstStyle>
          <a:p>
            <a:r>
              <a:rPr lang="en-US"/>
              <a:t>“Add quote text here Add quote text here Add quote text here Add quote text here”</a:t>
            </a:r>
          </a:p>
        </p:txBody>
      </p:sp>
    </p:spTree>
    <p:extLst>
      <p:ext uri="{BB962C8B-B14F-4D97-AF65-F5344CB8AC3E}">
        <p14:creationId xmlns:p14="http://schemas.microsoft.com/office/powerpoint/2010/main" val="41369200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06 w/ photo">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4256E61-BAE0-966F-33FB-4875F4CFF8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A76F132-B9CF-86BB-C18A-7AD8C024046B}"/>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9" y="3779493"/>
            <a:ext cx="5908494"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9" y="4077072"/>
            <a:ext cx="5908494" cy="430887"/>
          </a:xfrm>
        </p:spPr>
        <p:txBody>
          <a:bodyPr/>
          <a:lstStyle>
            <a:lvl1pPr marL="0" indent="0" algn="l">
              <a:spcBef>
                <a:spcPts val="0"/>
              </a:spcBef>
              <a:buNone/>
              <a:defRPr sz="1400">
                <a:solidFill>
                  <a:schemeClr val="tx1"/>
                </a:solidFill>
                <a:latin typeface="+mn-lt"/>
              </a:defRPr>
            </a:lvl1pPr>
          </a:lstStyle>
          <a:p>
            <a:pPr lvl="0"/>
            <a:r>
              <a:rPr lang="en-US"/>
              <a:t>Job title or another attribute</a:t>
            </a:r>
            <a:br>
              <a:rPr lang="en-US"/>
            </a:br>
            <a:r>
              <a:rPr lang="en-US"/>
              <a:t>Company if applicable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9" y="2025650"/>
            <a:ext cx="5908494"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260092790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 name="Title 1">
            <a:extLst>
              <a:ext uri="{FF2B5EF4-FFF2-40B4-BE49-F238E27FC236}">
                <a16:creationId xmlns:a16="http://schemas.microsoft.com/office/drawing/2014/main" id="{1BF1F936-2918-1FF2-729F-CC935DD14A7F}"/>
              </a:ext>
            </a:extLst>
          </p:cNvPr>
          <p:cNvSpPr>
            <a:spLocks noGrp="1"/>
          </p:cNvSpPr>
          <p:nvPr>
            <p:ph type="title" hasCustomPrompt="1"/>
          </p:nvPr>
        </p:nvSpPr>
        <p:spPr>
          <a:xfrm>
            <a:off x="584200" y="2930402"/>
            <a:ext cx="914400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Thank you.</a:t>
            </a:r>
          </a:p>
        </p:txBody>
      </p:sp>
      <p:pic>
        <p:nvPicPr>
          <p:cNvPr id="6" name="MS logo gray - EMF" descr="Microsoft logo, gray text version">
            <a:extLst>
              <a:ext uri="{FF2B5EF4-FFF2-40B4-BE49-F238E27FC236}">
                <a16:creationId xmlns:a16="http://schemas.microsoft.com/office/drawing/2014/main" id="{BF0865EE-605D-2EAB-43E0-A054281062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520546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noAutofit/>
          </a:bodyPr>
          <a:lstStyle>
            <a:lvl1pPr marL="0" indent="0">
              <a:spcAft>
                <a:spcPts val="600"/>
              </a:spcAft>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237411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3647361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624746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val="0"/>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5548074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Square Photo Lef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1093807"/>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2073295"/>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9966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931762"/>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911250"/>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89442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4804792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904163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571582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9581860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extLst>
                <a:ext uri="{28A0092B-C50C-407E-A947-70E740481C1C}">
                  <a14:useLocalDpi xmlns:a14="http://schemas.microsoft.com/office/drawing/2010/main" val="0"/>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850038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408427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013482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26757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extLst>
                <a:ext uri="{28A0092B-C50C-407E-A947-70E740481C1C}">
                  <a14:useLocalDpi xmlns:a14="http://schemas.microsoft.com/office/drawing/2010/main" val="0"/>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2204357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extLst>
                <a:ext uri="{28A0092B-C50C-407E-A947-70E740481C1C}">
                  <a14:useLocalDpi xmlns:a14="http://schemas.microsoft.com/office/drawing/2010/main" val="0"/>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extLst>
                <a:ext uri="{28A0092B-C50C-407E-A947-70E740481C1C}">
                  <a14:useLocalDpi xmlns:a14="http://schemas.microsoft.com/office/drawing/2010/main" val="0"/>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9620404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extLst>
                <a:ext uri="{28A0092B-C50C-407E-A947-70E740481C1C}">
                  <a14:useLocalDpi xmlns:a14="http://schemas.microsoft.com/office/drawing/2010/main" val="0"/>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4768115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155411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031472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477555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44873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extLst>
                <a:ext uri="{28A0092B-C50C-407E-A947-70E740481C1C}">
                  <a14:useLocalDpi xmlns:a14="http://schemas.microsoft.com/office/drawing/2010/main" val="0"/>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73198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99772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35322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390980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val="0"/>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650990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69652A2-E29C-BE8D-BDD3-DE79D7CD36E2}"/>
              </a:ext>
            </a:extLst>
          </p:cNvPr>
          <p:cNvSpPr>
            <a:spLocks noGrp="1"/>
          </p:cNvSpPr>
          <p:nvPr>
            <p:ph type="title" hasCustomPrompt="1"/>
          </p:nvPr>
        </p:nvSpPr>
        <p:spPr>
          <a:xfrm>
            <a:off x="588263" y="2309811"/>
            <a:ext cx="3179065" cy="553998"/>
          </a:xfrm>
        </p:spPr>
        <p:txBody>
          <a:bodyPr anchor="t" anchorCtr="0"/>
          <a:lstStyle>
            <a:lvl1pPr>
              <a:defRPr/>
            </a:lvl1pPr>
          </a:lstStyle>
          <a:p>
            <a:r>
              <a:rPr lang="en-US"/>
              <a:t>Title</a:t>
            </a:r>
            <a:endParaRPr lang="en-CA"/>
          </a:p>
        </p:txBody>
      </p:sp>
    </p:spTree>
    <p:extLst>
      <p:ext uri="{BB962C8B-B14F-4D97-AF65-F5344CB8AC3E}">
        <p14:creationId xmlns:p14="http://schemas.microsoft.com/office/powerpoint/2010/main" val="7963007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gradFill flip="none" rotWithShape="1">
              <a:gsLst>
                <a:gs pos="0">
                  <a:schemeClr val="accent2"/>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itle 3">
            <a:extLst>
              <a:ext uri="{FF2B5EF4-FFF2-40B4-BE49-F238E27FC236}">
                <a16:creationId xmlns:a16="http://schemas.microsoft.com/office/drawing/2014/main" id="{AE92A3BC-F5A8-2DAA-DD0D-D13234BCD462}"/>
              </a:ext>
            </a:extLst>
          </p:cNvPr>
          <p:cNvSpPr>
            <a:spLocks noGrp="1"/>
          </p:cNvSpPr>
          <p:nvPr>
            <p:ph type="title" hasCustomPrompt="1"/>
          </p:nvPr>
        </p:nvSpPr>
        <p:spPr>
          <a:xfrm>
            <a:off x="588263" y="3150413"/>
            <a:ext cx="3080909"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191658387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itle 3">
            <a:extLst>
              <a:ext uri="{FF2B5EF4-FFF2-40B4-BE49-F238E27FC236}">
                <a16:creationId xmlns:a16="http://schemas.microsoft.com/office/drawing/2014/main" id="{58663207-1A18-AE82-9D0F-35CDCAABAD66}"/>
              </a:ext>
            </a:extLst>
          </p:cNvPr>
          <p:cNvSpPr>
            <a:spLocks noGrp="1"/>
          </p:cNvSpPr>
          <p:nvPr>
            <p:ph type="title" hasCustomPrompt="1"/>
          </p:nvPr>
        </p:nvSpPr>
        <p:spPr>
          <a:xfrm>
            <a:off x="588263" y="457200"/>
            <a:ext cx="2999889"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1199542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9" name="Title 8">
            <a:extLst>
              <a:ext uri="{FF2B5EF4-FFF2-40B4-BE49-F238E27FC236}">
                <a16:creationId xmlns:a16="http://schemas.microsoft.com/office/drawing/2014/main" id="{699DD0A3-990A-8748-1537-7378C601906F}"/>
              </a:ext>
            </a:extLst>
          </p:cNvPr>
          <p:cNvSpPr>
            <a:spLocks noGrp="1"/>
          </p:cNvSpPr>
          <p:nvPr>
            <p:ph type="title" hasCustomPrompt="1"/>
          </p:nvPr>
        </p:nvSpPr>
        <p:spPr>
          <a:xfrm>
            <a:off x="588263" y="457200"/>
            <a:ext cx="2884142" cy="553998"/>
          </a:xfrm>
        </p:spPr>
        <p:txBody>
          <a:bodyPr/>
          <a:lstStyle>
            <a:lvl1pPr>
              <a:defRPr/>
            </a:lvl1pPr>
          </a:lstStyle>
          <a:p>
            <a:r>
              <a:rPr lang="en-US"/>
              <a:t>Title</a:t>
            </a:r>
            <a:endParaRPr lang="en-CA"/>
          </a:p>
        </p:txBody>
      </p:sp>
    </p:spTree>
    <p:extLst>
      <p:ext uri="{BB962C8B-B14F-4D97-AF65-F5344CB8AC3E}">
        <p14:creationId xmlns:p14="http://schemas.microsoft.com/office/powerpoint/2010/main" val="42158122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gradFill>
                  <a:gsLst>
                    <a:gs pos="0">
                      <a:schemeClr val="accent1"/>
                    </a:gs>
                    <a:gs pos="100000">
                      <a:schemeClr val="accent3"/>
                    </a:gs>
                  </a:gsLst>
                  <a:lin ang="2400000" scaled="0"/>
                </a:gra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bg1"/>
                </a:solidFill>
              </a:defRPr>
            </a:lvl1pPr>
            <a:lvl2pPr marL="228600" indent="0">
              <a:buNone/>
              <a:defRPr sz="1400">
                <a:solidFill>
                  <a:schemeClr val="bg1"/>
                </a:solidFill>
              </a:defRPr>
            </a:lvl2pPr>
            <a:lvl3pPr marL="457200" indent="0">
              <a:buNone/>
              <a:defRPr sz="1400">
                <a:solidFill>
                  <a:schemeClr val="bg1"/>
                </a:solidFill>
              </a:defRPr>
            </a:lvl3pPr>
            <a:lvl4pPr marL="661988" indent="0">
              <a:buNone/>
              <a:defRPr sz="1400">
                <a:solidFill>
                  <a:schemeClr val="bg1"/>
                </a:solidFill>
              </a:defRPr>
            </a:lvl4pPr>
            <a:lvl5pPr marL="855663"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44134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8C5A4B86-3999-CC4D-1925-487D3FA19BB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4271"/>
          <a:stretch/>
        </p:blipFill>
        <p:spPr>
          <a:xfrm>
            <a:off x="0" y="0"/>
            <a:ext cx="4356100" cy="6858000"/>
          </a:xfrm>
          <a:prstGeom prst="rect">
            <a:avLst/>
          </a:prstGeom>
        </p:spPr>
      </p:pic>
      <p:sp>
        <p:nvSpPr>
          <p:cNvPr id="4" name="Rectangle 3">
            <a:extLst>
              <a:ext uri="{FF2B5EF4-FFF2-40B4-BE49-F238E27FC236}">
                <a16:creationId xmlns:a16="http://schemas.microsoft.com/office/drawing/2014/main" id="{822A3B09-F7BC-3C2B-081B-BD1E3B3A5FF6}"/>
              </a:ext>
            </a:extLst>
          </p:cNvPr>
          <p:cNvSpPr/>
          <p:nvPr userDrawn="1"/>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15471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488C947-40F3-D142-3309-D0AE6BEAD3A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4271"/>
          <a:stretch/>
        </p:blipFill>
        <p:spPr>
          <a:xfrm>
            <a:off x="-11956" y="0"/>
            <a:ext cx="4356100" cy="6858000"/>
          </a:xfrm>
          <a:prstGeom prst="rect">
            <a:avLst/>
          </a:prstGeom>
        </p:spPr>
      </p:pic>
      <p:sp>
        <p:nvSpPr>
          <p:cNvPr id="4" name="Rectangle 3">
            <a:extLst>
              <a:ext uri="{FF2B5EF4-FFF2-40B4-BE49-F238E27FC236}">
                <a16:creationId xmlns:a16="http://schemas.microsoft.com/office/drawing/2014/main" id="{D5BB20F6-3BF0-1EF8-34BB-53E93F577668}"/>
              </a:ext>
            </a:extLst>
          </p:cNvPr>
          <p:cNvSpPr/>
          <p:nvPr userDrawn="1"/>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9751774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BA90455-9809-B6D8-2D41-0929AEE07C1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4271"/>
          <a:stretch/>
        </p:blipFill>
        <p:spPr>
          <a:xfrm>
            <a:off x="0" y="0"/>
            <a:ext cx="4356100" cy="6858000"/>
          </a:xfrm>
          <a:prstGeom prst="rect">
            <a:avLst/>
          </a:prstGeom>
        </p:spPr>
      </p:pic>
      <p:sp>
        <p:nvSpPr>
          <p:cNvPr id="4" name="Rectangle 3">
            <a:extLst>
              <a:ext uri="{FF2B5EF4-FFF2-40B4-BE49-F238E27FC236}">
                <a16:creationId xmlns:a16="http://schemas.microsoft.com/office/drawing/2014/main" id="{A5F2023B-7AE5-69C3-01A0-9B1BB63BF268}"/>
              </a:ext>
            </a:extLst>
          </p:cNvPr>
          <p:cNvSpPr/>
          <p:nvPr userDrawn="1"/>
        </p:nvSpPr>
        <p:spPr bwMode="auto">
          <a:xfrm>
            <a:off x="0" y="0"/>
            <a:ext cx="43561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tx1"/>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bg1"/>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68740678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text side by side 03">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2217560-9E17-DBA8-D5FA-9ED06F30B0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5751"/>
          <a:stretch/>
        </p:blipFill>
        <p:spPr>
          <a:xfrm>
            <a:off x="0" y="0"/>
            <a:ext cx="7833296" cy="6858000"/>
          </a:xfrm>
          <a:prstGeom prst="rect">
            <a:avLst/>
          </a:prstGeom>
        </p:spPr>
      </p:pic>
      <p:sp>
        <p:nvSpPr>
          <p:cNvPr id="2" name="Rectangle 1">
            <a:extLst>
              <a:ext uri="{FF2B5EF4-FFF2-40B4-BE49-F238E27FC236}">
                <a16:creationId xmlns:a16="http://schemas.microsoft.com/office/drawing/2014/main" id="{37207726-2370-6483-1AFF-42CB361BBAEA}"/>
              </a:ext>
            </a:extLst>
          </p:cNvPr>
          <p:cNvSpPr/>
          <p:nvPr userDrawn="1"/>
        </p:nvSpPr>
        <p:spPr bwMode="auto">
          <a:xfrm>
            <a:off x="-1" y="0"/>
            <a:ext cx="783329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
        <p:nvSpPr>
          <p:cNvPr id="5" name="Title 4">
            <a:extLst>
              <a:ext uri="{FF2B5EF4-FFF2-40B4-BE49-F238E27FC236}">
                <a16:creationId xmlns:a16="http://schemas.microsoft.com/office/drawing/2014/main" id="{F45EB2DC-BE70-8B81-B0B7-6D73ADBFBE0A}"/>
              </a:ext>
            </a:extLst>
          </p:cNvPr>
          <p:cNvSpPr>
            <a:spLocks noGrp="1"/>
          </p:cNvSpPr>
          <p:nvPr>
            <p:ph type="title" hasCustomPrompt="1"/>
          </p:nvPr>
        </p:nvSpPr>
        <p:spPr>
          <a:xfrm>
            <a:off x="588263" y="457200"/>
            <a:ext cx="6084000" cy="553998"/>
          </a:xfrm>
        </p:spPr>
        <p:txBody>
          <a:bodyPr/>
          <a:lstStyle>
            <a:lvl1pPr>
              <a:defRPr>
                <a:solidFill>
                  <a:schemeClr val="tx1"/>
                </a:solidFill>
              </a:defRPr>
            </a:lvl1pPr>
          </a:lstStyle>
          <a:p>
            <a:r>
              <a:rPr lang="en-US"/>
              <a:t>Title</a:t>
            </a:r>
            <a:endParaRPr lang="en-CA"/>
          </a:p>
        </p:txBody>
      </p:sp>
    </p:spTree>
    <p:extLst>
      <p:ext uri="{BB962C8B-B14F-4D97-AF65-F5344CB8AC3E}">
        <p14:creationId xmlns:p14="http://schemas.microsoft.com/office/powerpoint/2010/main" val="4276903254"/>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4420625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opic List">
    <p:bg>
      <p:bgPr>
        <a:gradFill>
          <a:gsLst>
            <a:gs pos="0">
              <a:srgbClr val="120D24"/>
            </a:gs>
            <a:gs pos="100000">
              <a:srgbClr val="290A46"/>
            </a:gs>
          </a:gsLst>
          <a:lin ang="2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8E3F90-45CE-A83F-3C0D-8D5FC1BBE7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372437A2-AE69-71ED-390F-3AD72B170687}"/>
              </a:ext>
            </a:extLst>
          </p:cNvPr>
          <p:cNvSpPr/>
          <p:nvPr userDrawn="1"/>
        </p:nvSpPr>
        <p:spPr bwMode="auto">
          <a:xfrm>
            <a:off x="3770290" y="585787"/>
            <a:ext cx="7746520" cy="5683249"/>
          </a:xfrm>
          <a:prstGeom prst="roundRect">
            <a:avLst>
              <a:gd name="adj" fmla="val 3567"/>
            </a:avLst>
          </a:prstGeom>
          <a:gradFill>
            <a:gsLst>
              <a:gs pos="0">
                <a:schemeClr val="tx1"/>
              </a:gs>
              <a:gs pos="100000">
                <a:schemeClr val="accent1">
                  <a:lumMod val="20000"/>
                  <a:lumOff val="80000"/>
                </a:schemeClr>
              </a:gs>
            </a:gsLst>
            <a:lin ang="2400000" scaled="0"/>
          </a:gradFill>
          <a:ln>
            <a:noFill/>
          </a:ln>
          <a:effectLst>
            <a:outerShdw blurRad="279400" dist="38100" dir="27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CA"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2629499" cy="5683250"/>
          </a:xfrm>
        </p:spPr>
        <p:txBody>
          <a:bodyPr anchor="ctr">
            <a:noAutofit/>
          </a:bodyPr>
          <a:lstStyle>
            <a:lvl1pPr algn="l">
              <a:defRPr sz="3600">
                <a:solidFill>
                  <a:schemeClr val="bg1"/>
                </a:solidFill>
              </a:defRPr>
            </a:lvl1pPr>
          </a:lstStyle>
          <a:p>
            <a:r>
              <a:rPr lang="en-US"/>
              <a:t>Subheading</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282311" y="1299377"/>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2">
            <a:extLst>
              <a:ext uri="{FF2B5EF4-FFF2-40B4-BE49-F238E27FC236}">
                <a16:creationId xmlns:a16="http://schemas.microsoft.com/office/drawing/2014/main" id="{3EF51500-7F31-99F7-4E08-706B57C7B9B5}"/>
              </a:ext>
            </a:extLst>
          </p:cNvPr>
          <p:cNvSpPr>
            <a:spLocks noGrp="1"/>
          </p:cNvSpPr>
          <p:nvPr>
            <p:ph type="body" sz="quarter" idx="12"/>
          </p:nvPr>
        </p:nvSpPr>
        <p:spPr>
          <a:xfrm>
            <a:off x="5282311" y="2504069"/>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7EB930E5-4B0E-6780-ADDA-04A29A46287E}"/>
              </a:ext>
            </a:extLst>
          </p:cNvPr>
          <p:cNvSpPr>
            <a:spLocks noGrp="1"/>
          </p:cNvSpPr>
          <p:nvPr>
            <p:ph type="body" sz="quarter" idx="13"/>
          </p:nvPr>
        </p:nvSpPr>
        <p:spPr>
          <a:xfrm>
            <a:off x="5282311" y="3708761"/>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1C192156-0C90-14D8-779B-222D86A9A401}"/>
              </a:ext>
            </a:extLst>
          </p:cNvPr>
          <p:cNvSpPr>
            <a:spLocks noGrp="1"/>
          </p:cNvSpPr>
          <p:nvPr>
            <p:ph type="body" sz="quarter" idx="14"/>
          </p:nvPr>
        </p:nvSpPr>
        <p:spPr>
          <a:xfrm>
            <a:off x="5282311" y="4913452"/>
            <a:ext cx="5651006" cy="645171"/>
          </a:xfrm>
        </p:spPr>
        <p:txBody>
          <a:bodyPr anchor="ctr">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101217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and text side by side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4" name="Straight Connector 3">
            <a:extLst>
              <a:ext uri="{FF2B5EF4-FFF2-40B4-BE49-F238E27FC236}">
                <a16:creationId xmlns:a16="http://schemas.microsoft.com/office/drawing/2014/main" id="{DCE60B72-F858-4063-747A-49FFC2B61214}"/>
              </a:ext>
              <a:ext uri="{C183D7F6-B498-43B3-948B-1728B52AA6E4}">
                <adec:decorative xmlns:adec="http://schemas.microsoft.com/office/drawing/2017/decorative" val="1"/>
              </a:ext>
            </a:extLst>
          </p:cNvPr>
          <p:cNvCxnSpPr>
            <a:cxnSpLocks/>
          </p:cNvCxnSpPr>
          <p:nvPr userDrawn="1"/>
        </p:nvCxnSpPr>
        <p:spPr>
          <a:xfrm>
            <a:off x="4356100" y="2578100"/>
            <a:ext cx="0" cy="1701800"/>
          </a:xfrm>
          <a:prstGeom prst="line">
            <a:avLst/>
          </a:prstGeom>
          <a:ln w="57150">
            <a:gradFill flip="none" rotWithShape="1">
              <a:gsLst>
                <a:gs pos="0">
                  <a:schemeClr val="accent2"/>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4411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Pr>
        <a:solidFill>
          <a:schemeClr val="tx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38100">
            <a:gradFill flip="none" rotWithShape="1">
              <a:gsLst>
                <a:gs pos="0">
                  <a:schemeClr val="accent1"/>
                </a:gs>
                <a:gs pos="100000">
                  <a:schemeClr val="accent3"/>
                </a:gs>
              </a:gsLst>
              <a:lin ang="54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bg1"/>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322317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Large Number Divider 1">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708408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350467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7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56677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8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66541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9_Large Number Divider 1">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defPPr>
              <a:defRPr lang="en-US"/>
            </a:defPPr>
            <a:lvl1pPr>
              <a:defRPr sz="50000" b="1" i="0">
                <a:gradFill>
                  <a:gsLst>
                    <a:gs pos="0">
                      <a:schemeClr val="accent1"/>
                    </a:gs>
                    <a:gs pos="100000">
                      <a:schemeClr val="accent3"/>
                    </a:gs>
                  </a:gsLst>
                  <a:lin ang="2400000" scaled="0"/>
                </a:gradFill>
                <a:latin typeface="Segoe UI" panose="020B0502040204020203" pitchFamily="34" charset="0"/>
                <a:cs typeface="Segoe UI" panose="020B0502040204020203" pitchFamily="34" charset="0"/>
              </a:defRPr>
            </a:lvl1pPr>
          </a:lstStyle>
          <a:p>
            <a:pPr lvl="0"/>
            <a:r>
              <a:rPr lang="en-US"/>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bg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709956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4961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 Texture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2221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8862588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5834143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5349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Apendix Blue Bkg">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3152001"/>
            <a:ext cx="5367338" cy="553998"/>
          </a:xfrm>
        </p:spPr>
        <p:txBody>
          <a:bodyPr anchor="b"/>
          <a:lstStyle>
            <a:lvl1pPr marL="0" indent="0">
              <a:buNone/>
              <a:defRPr sz="3600">
                <a:gradFill>
                  <a:gsLst>
                    <a:gs pos="0">
                      <a:schemeClr val="bg2"/>
                    </a:gs>
                    <a:gs pos="100000">
                      <a:schemeClr val="accent3"/>
                    </a:gs>
                  </a:gsLst>
                  <a:lin ang="2400000" scaled="0"/>
                </a:gradFill>
                <a:latin typeface="+mj-lt"/>
              </a:defRPr>
            </a:lvl1pPr>
          </a:lstStyle>
          <a:p>
            <a:pPr lvl="0"/>
            <a:r>
              <a:rPr lang="en-US"/>
              <a:t>Appendix</a:t>
            </a:r>
          </a:p>
        </p:txBody>
      </p:sp>
    </p:spTree>
    <p:extLst>
      <p:ext uri="{BB962C8B-B14F-4D97-AF65-F5344CB8AC3E}">
        <p14:creationId xmlns:p14="http://schemas.microsoft.com/office/powerpoint/2010/main" val="38088832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1"/>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B75252BC-2A15-9D3D-49E1-459E5722BA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861389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B5C33E8-E107-AC85-0D68-58D82E07DFB8}"/>
              </a:ext>
            </a:extLst>
          </p:cNvPr>
          <p:cNvSpPr>
            <a:spLocks noGrp="1"/>
          </p:cNvSpPr>
          <p:nvPr>
            <p:ph type="body" sz="quarter" idx="11"/>
          </p:nvPr>
        </p:nvSpPr>
        <p:spPr>
          <a:xfrm>
            <a:off x="585788" y="959260"/>
            <a:ext cx="1101725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455402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Two Column Bullet text">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FB1129D1-6431-564C-8572-607F580F1A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50725" y="0"/>
            <a:ext cx="7941275" cy="6858000"/>
          </a:xfrm>
          <a:prstGeom prst="rect">
            <a:avLst/>
          </a:prstGeom>
        </p:spPr>
      </p:pic>
      <p:sp>
        <p:nvSpPr>
          <p:cNvPr id="15" name="Rectangle 14">
            <a:extLst>
              <a:ext uri="{FF2B5EF4-FFF2-40B4-BE49-F238E27FC236}">
                <a16:creationId xmlns:a16="http://schemas.microsoft.com/office/drawing/2014/main" id="{7870CCD2-DC01-EA68-D65D-9ACFB35746D8}"/>
              </a:ext>
            </a:extLst>
          </p:cNvPr>
          <p:cNvSpPr/>
          <p:nvPr userDrawn="1"/>
        </p:nvSpPr>
        <p:spPr bwMode="auto">
          <a:xfrm>
            <a:off x="4250725" y="0"/>
            <a:ext cx="794127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ext Placeholder 3"/>
          <p:cNvSpPr>
            <a:spLocks noGrp="1"/>
          </p:cNvSpPr>
          <p:nvPr>
            <p:ph type="body" sz="quarter" idx="10"/>
          </p:nvPr>
        </p:nvSpPr>
        <p:spPr>
          <a:xfrm>
            <a:off x="584199" y="2827164"/>
            <a:ext cx="3172989" cy="184666"/>
          </a:xfrm>
        </p:spPr>
        <p:txBody>
          <a:bodyPr wrap="square">
            <a:spAutoFit/>
          </a:bodyPr>
          <a:lstStyle>
            <a:lvl1pPr marL="0" indent="0">
              <a:lnSpc>
                <a:spcPct val="100000"/>
              </a:lnSpc>
              <a:spcBef>
                <a:spcPts val="600"/>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9ED63FA2-4790-49C1-9B78-C6EC890A16DD}"/>
              </a:ext>
            </a:extLst>
          </p:cNvPr>
          <p:cNvSpPr txBox="1"/>
          <p:nvPr userDrawn="1"/>
        </p:nvSpPr>
        <p:spPr>
          <a:xfrm>
            <a:off x="585231" y="5455510"/>
            <a:ext cx="1560877" cy="276999"/>
          </a:xfrm>
          <a:prstGeom prst="rect">
            <a:avLst/>
          </a:prstGeom>
          <a:noFill/>
        </p:spPr>
        <p:txBody>
          <a:bodyPr wrap="square" lIns="0">
            <a:spAutoFit/>
          </a:bodyPr>
          <a:lstStyle/>
          <a:p>
            <a:r>
              <a:rPr lang="en-GB" sz="1200" b="0">
                <a:solidFill>
                  <a:schemeClr val="accent3"/>
                </a:solidFill>
                <a:latin typeface="+mj-lt"/>
              </a:rPr>
              <a:t>Customer resources</a:t>
            </a:r>
          </a:p>
        </p:txBody>
      </p:sp>
      <p:sp>
        <p:nvSpPr>
          <p:cNvPr id="8" name="TextBox 7">
            <a:extLst>
              <a:ext uri="{FF2B5EF4-FFF2-40B4-BE49-F238E27FC236}">
                <a16:creationId xmlns:a16="http://schemas.microsoft.com/office/drawing/2014/main" id="{E2B81701-DDCA-43B6-9C68-636E43E7EBF6}"/>
              </a:ext>
            </a:extLst>
          </p:cNvPr>
          <p:cNvSpPr txBox="1"/>
          <p:nvPr userDrawn="1"/>
        </p:nvSpPr>
        <p:spPr>
          <a:xfrm>
            <a:off x="2331002" y="5455510"/>
            <a:ext cx="1560877" cy="276999"/>
          </a:xfrm>
          <a:prstGeom prst="rect">
            <a:avLst/>
          </a:prstGeom>
          <a:noFill/>
        </p:spPr>
        <p:txBody>
          <a:bodyPr wrap="square" lIns="0">
            <a:spAutoFit/>
          </a:bodyPr>
          <a:lstStyle/>
          <a:p>
            <a:r>
              <a:rPr lang="en-GB" sz="1200" b="0">
                <a:solidFill>
                  <a:schemeClr val="accent3"/>
                </a:solidFill>
                <a:latin typeface="+mj-lt"/>
              </a:rPr>
              <a:t>Microsoft resources</a:t>
            </a:r>
          </a:p>
        </p:txBody>
      </p:sp>
      <p:sp>
        <p:nvSpPr>
          <p:cNvPr id="10" name="Text Placeholder 9">
            <a:extLst>
              <a:ext uri="{FF2B5EF4-FFF2-40B4-BE49-F238E27FC236}">
                <a16:creationId xmlns:a16="http://schemas.microsoft.com/office/drawing/2014/main" id="{C996942E-E982-4695-91C8-296676E06061}"/>
              </a:ext>
            </a:extLst>
          </p:cNvPr>
          <p:cNvSpPr>
            <a:spLocks noGrp="1"/>
          </p:cNvSpPr>
          <p:nvPr>
            <p:ph type="body" sz="quarter" idx="13"/>
          </p:nvPr>
        </p:nvSpPr>
        <p:spPr>
          <a:xfrm>
            <a:off x="584200"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D2F6B756-204A-4346-90B3-21CCEA788C54}"/>
              </a:ext>
            </a:extLst>
          </p:cNvPr>
          <p:cNvSpPr>
            <a:spLocks noGrp="1"/>
          </p:cNvSpPr>
          <p:nvPr>
            <p:ph type="body" sz="quarter" idx="14"/>
          </p:nvPr>
        </p:nvSpPr>
        <p:spPr>
          <a:xfrm>
            <a:off x="2331002"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4" name="TextBox 13">
            <a:extLst>
              <a:ext uri="{FF2B5EF4-FFF2-40B4-BE49-F238E27FC236}">
                <a16:creationId xmlns:a16="http://schemas.microsoft.com/office/drawing/2014/main" id="{21DD2AD0-CCED-48C0-9FE6-DBA1904206B6}"/>
              </a:ext>
            </a:extLst>
          </p:cNvPr>
          <p:cNvSpPr txBox="1"/>
          <p:nvPr userDrawn="1"/>
        </p:nvSpPr>
        <p:spPr>
          <a:xfrm>
            <a:off x="585231" y="1967147"/>
            <a:ext cx="1560877" cy="276999"/>
          </a:xfrm>
          <a:prstGeom prst="rect">
            <a:avLst/>
          </a:prstGeom>
          <a:noFill/>
        </p:spPr>
        <p:txBody>
          <a:bodyPr wrap="square" lIns="0">
            <a:spAutoFit/>
          </a:bodyPr>
          <a:lstStyle/>
          <a:p>
            <a:r>
              <a:rPr lang="en-GB" sz="1200" b="0">
                <a:solidFill>
                  <a:schemeClr val="accent3"/>
                </a:solidFill>
                <a:latin typeface="+mj-lt"/>
              </a:rPr>
              <a:t>Preparation:</a:t>
            </a:r>
          </a:p>
        </p:txBody>
      </p:sp>
      <p:sp>
        <p:nvSpPr>
          <p:cNvPr id="18" name="TextBox 17">
            <a:extLst>
              <a:ext uri="{FF2B5EF4-FFF2-40B4-BE49-F238E27FC236}">
                <a16:creationId xmlns:a16="http://schemas.microsoft.com/office/drawing/2014/main" id="{ACA30D9B-ACBA-402A-944D-6980A078F33B}"/>
              </a:ext>
            </a:extLst>
          </p:cNvPr>
          <p:cNvSpPr txBox="1"/>
          <p:nvPr userDrawn="1"/>
        </p:nvSpPr>
        <p:spPr>
          <a:xfrm>
            <a:off x="585231" y="2254832"/>
            <a:ext cx="1560877" cy="276999"/>
          </a:xfrm>
          <a:prstGeom prst="rect">
            <a:avLst/>
          </a:prstGeom>
          <a:noFill/>
        </p:spPr>
        <p:txBody>
          <a:bodyPr wrap="square" lIns="0">
            <a:spAutoFit/>
          </a:bodyPr>
          <a:lstStyle/>
          <a:p>
            <a:r>
              <a:rPr lang="en-GB" sz="1200" b="0">
                <a:solidFill>
                  <a:schemeClr val="accent3"/>
                </a:solidFill>
                <a:latin typeface="+mj-lt"/>
              </a:rPr>
              <a:t>Delivery:</a:t>
            </a:r>
          </a:p>
        </p:txBody>
      </p:sp>
      <p:sp>
        <p:nvSpPr>
          <p:cNvPr id="19" name="TextBox 18">
            <a:extLst>
              <a:ext uri="{FF2B5EF4-FFF2-40B4-BE49-F238E27FC236}">
                <a16:creationId xmlns:a16="http://schemas.microsoft.com/office/drawing/2014/main" id="{F9F2C5F3-81CD-42CD-BCFD-7A3AA6404FD1}"/>
              </a:ext>
            </a:extLst>
          </p:cNvPr>
          <p:cNvSpPr txBox="1"/>
          <p:nvPr userDrawn="1"/>
        </p:nvSpPr>
        <p:spPr>
          <a:xfrm>
            <a:off x="585231" y="2542516"/>
            <a:ext cx="1560877" cy="276999"/>
          </a:xfrm>
          <a:prstGeom prst="rect">
            <a:avLst/>
          </a:prstGeom>
          <a:noFill/>
        </p:spPr>
        <p:txBody>
          <a:bodyPr wrap="square" lIns="0">
            <a:spAutoFit/>
          </a:bodyPr>
          <a:lstStyle/>
          <a:p>
            <a:r>
              <a:rPr lang="en-GB" sz="1200" b="0">
                <a:solidFill>
                  <a:schemeClr val="accent3"/>
                </a:solidFill>
                <a:latin typeface="+mj-lt"/>
              </a:rPr>
              <a:t>Summary:</a:t>
            </a:r>
          </a:p>
        </p:txBody>
      </p:sp>
      <p:sp>
        <p:nvSpPr>
          <p:cNvPr id="23" name="Text Placeholder 3">
            <a:extLst>
              <a:ext uri="{FF2B5EF4-FFF2-40B4-BE49-F238E27FC236}">
                <a16:creationId xmlns:a16="http://schemas.microsoft.com/office/drawing/2014/main" id="{D616DB0C-0C38-4410-9916-301FB5186663}"/>
              </a:ext>
            </a:extLst>
          </p:cNvPr>
          <p:cNvSpPr>
            <a:spLocks noGrp="1"/>
          </p:cNvSpPr>
          <p:nvPr>
            <p:ph type="body" sz="quarter" idx="15"/>
          </p:nvPr>
        </p:nvSpPr>
        <p:spPr>
          <a:xfrm>
            <a:off x="1555768" y="2013312"/>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0A0455A-2312-4C93-BF92-338DE4C1D7A1}"/>
              </a:ext>
            </a:extLst>
          </p:cNvPr>
          <p:cNvSpPr>
            <a:spLocks noGrp="1"/>
          </p:cNvSpPr>
          <p:nvPr>
            <p:ph type="body" sz="quarter" idx="16"/>
          </p:nvPr>
        </p:nvSpPr>
        <p:spPr>
          <a:xfrm>
            <a:off x="1555768" y="2295101"/>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8" name="Text Placeholder 3">
            <a:extLst>
              <a:ext uri="{FF2B5EF4-FFF2-40B4-BE49-F238E27FC236}">
                <a16:creationId xmlns:a16="http://schemas.microsoft.com/office/drawing/2014/main" id="{C472BC81-0EF6-4309-A0E8-0C87F6786422}"/>
              </a:ext>
            </a:extLst>
          </p:cNvPr>
          <p:cNvSpPr>
            <a:spLocks noGrp="1"/>
          </p:cNvSpPr>
          <p:nvPr>
            <p:ph type="body" sz="quarter" idx="17"/>
          </p:nvPr>
        </p:nvSpPr>
        <p:spPr>
          <a:xfrm>
            <a:off x="4709426" y="713868"/>
            <a:ext cx="652270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9" name="Text Placeholder 3">
            <a:extLst>
              <a:ext uri="{FF2B5EF4-FFF2-40B4-BE49-F238E27FC236}">
                <a16:creationId xmlns:a16="http://schemas.microsoft.com/office/drawing/2014/main" id="{568FF79F-E395-4ECE-97A4-BEF4293755C2}"/>
              </a:ext>
            </a:extLst>
          </p:cNvPr>
          <p:cNvSpPr>
            <a:spLocks noGrp="1"/>
          </p:cNvSpPr>
          <p:nvPr>
            <p:ph type="body" sz="quarter" idx="18"/>
          </p:nvPr>
        </p:nvSpPr>
        <p:spPr>
          <a:xfrm>
            <a:off x="4709426" y="3285893"/>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0" name="Text Placeholder 3">
            <a:extLst>
              <a:ext uri="{FF2B5EF4-FFF2-40B4-BE49-F238E27FC236}">
                <a16:creationId xmlns:a16="http://schemas.microsoft.com/office/drawing/2014/main" id="{781E55C7-03B8-452B-9281-A2B837B5A86A}"/>
              </a:ext>
            </a:extLst>
          </p:cNvPr>
          <p:cNvSpPr>
            <a:spLocks noGrp="1"/>
          </p:cNvSpPr>
          <p:nvPr>
            <p:ph type="body" sz="quarter" idx="19"/>
          </p:nvPr>
        </p:nvSpPr>
        <p:spPr>
          <a:xfrm>
            <a:off x="4709426" y="5513892"/>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2" name="Diagonal Stripe 10">
            <a:extLst>
              <a:ext uri="{FF2B5EF4-FFF2-40B4-BE49-F238E27FC236}">
                <a16:creationId xmlns:a16="http://schemas.microsoft.com/office/drawing/2014/main" id="{E00E7889-4B8A-46BC-8C6E-BC7F3A2CE0DE}"/>
              </a:ext>
            </a:extLst>
          </p:cNvPr>
          <p:cNvSpPr/>
          <p:nvPr/>
        </p:nvSpPr>
        <p:spPr bwMode="auto">
          <a:xfrm rot="5400000">
            <a:off x="10893594" y="-79215"/>
            <a:ext cx="1219186" cy="1377615"/>
          </a:xfrm>
          <a:prstGeom prst="diagStripe">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de-AT" sz="2000">
              <a:solidFill>
                <a:schemeClr val="accent1"/>
              </a:solidFill>
              <a:cs typeface="Segoe UI" pitchFamily="34" charset="0"/>
            </a:endParaRPr>
          </a:p>
        </p:txBody>
      </p:sp>
      <p:sp>
        <p:nvSpPr>
          <p:cNvPr id="33" name="TextBox 11">
            <a:extLst>
              <a:ext uri="{FF2B5EF4-FFF2-40B4-BE49-F238E27FC236}">
                <a16:creationId xmlns:a16="http://schemas.microsoft.com/office/drawing/2014/main" id="{2283F741-B0D6-4F96-8028-D69088C5FFAE}"/>
              </a:ext>
            </a:extLst>
          </p:cNvPr>
          <p:cNvSpPr txBox="1"/>
          <p:nvPr userDrawn="1"/>
        </p:nvSpPr>
        <p:spPr>
          <a:xfrm rot="2474928">
            <a:off x="11125817" y="344277"/>
            <a:ext cx="1097095" cy="246221"/>
          </a:xfrm>
          <a:prstGeom prst="rect">
            <a:avLst/>
          </a:prstGeom>
          <a:noFill/>
        </p:spPr>
        <p:txBody>
          <a:bodyPr wrap="none" lIns="0" tIns="0" rIns="0" bIns="0" rtlCol="0">
            <a:spAutoFit/>
          </a:bodyPr>
          <a:lstStyle/>
          <a:p>
            <a:pPr defTabSz="932509">
              <a:defRPr/>
            </a:pPr>
            <a:r>
              <a:rPr lang="en-US" sz="1600" spc="-71">
                <a:solidFill>
                  <a:schemeClr val="accent1"/>
                </a:solidFill>
                <a:latin typeface="+mj-lt"/>
              </a:rPr>
              <a:t>Core module</a:t>
            </a:r>
            <a:endParaRPr lang="de-AT" sz="2000" spc="-71">
              <a:solidFill>
                <a:schemeClr val="accent1"/>
              </a:solidFill>
              <a:latin typeface="+mj-lt"/>
            </a:endParaRPr>
          </a:p>
        </p:txBody>
      </p:sp>
      <p:cxnSp>
        <p:nvCxnSpPr>
          <p:cNvPr id="3" name="Straight Connector 2">
            <a:extLst>
              <a:ext uri="{FF2B5EF4-FFF2-40B4-BE49-F238E27FC236}">
                <a16:creationId xmlns:a16="http://schemas.microsoft.com/office/drawing/2014/main" id="{F67BF692-BD25-2DD9-A18C-7088370A79EA}"/>
              </a:ext>
            </a:extLst>
          </p:cNvPr>
          <p:cNvCxnSpPr/>
          <p:nvPr userDrawn="1"/>
        </p:nvCxnSpPr>
        <p:spPr>
          <a:xfrm>
            <a:off x="584200" y="5386333"/>
            <a:ext cx="3291840" cy="0"/>
          </a:xfrm>
          <a:prstGeom prst="line">
            <a:avLst/>
          </a:prstGeom>
          <a:noFill/>
          <a:ln>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itle 1">
            <a:extLst>
              <a:ext uri="{FF2B5EF4-FFF2-40B4-BE49-F238E27FC236}">
                <a16:creationId xmlns:a16="http://schemas.microsoft.com/office/drawing/2014/main" id="{82E2A7C5-0FD6-27A3-1FF9-2232EA69696B}"/>
              </a:ext>
            </a:extLst>
          </p:cNvPr>
          <p:cNvSpPr>
            <a:spLocks noGrp="1"/>
          </p:cNvSpPr>
          <p:nvPr>
            <p:ph type="title"/>
          </p:nvPr>
        </p:nvSpPr>
        <p:spPr>
          <a:xfrm>
            <a:off x="584200" y="585791"/>
            <a:ext cx="3307679" cy="845608"/>
          </a:xfrm>
        </p:spPr>
        <p:txBody>
          <a:bodyPr anchor="t" anchorCtr="0"/>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9076111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Two Column Bullet tex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53264684-E94D-2ADC-5BC8-30E2407CD8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50725" y="0"/>
            <a:ext cx="7941275" cy="6858000"/>
          </a:xfrm>
          <a:prstGeom prst="rect">
            <a:avLst/>
          </a:prstGeom>
        </p:spPr>
      </p:pic>
      <p:sp>
        <p:nvSpPr>
          <p:cNvPr id="6" name="Rectangle 5">
            <a:extLst>
              <a:ext uri="{FF2B5EF4-FFF2-40B4-BE49-F238E27FC236}">
                <a16:creationId xmlns:a16="http://schemas.microsoft.com/office/drawing/2014/main" id="{61E2496E-EAAA-5AF0-0616-C740A793A618}"/>
              </a:ext>
            </a:extLst>
          </p:cNvPr>
          <p:cNvSpPr/>
          <p:nvPr userDrawn="1"/>
        </p:nvSpPr>
        <p:spPr bwMode="auto">
          <a:xfrm>
            <a:off x="4250725" y="0"/>
            <a:ext cx="7941275"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ext Placeholder 3"/>
          <p:cNvSpPr>
            <a:spLocks noGrp="1"/>
          </p:cNvSpPr>
          <p:nvPr>
            <p:ph type="body" sz="quarter" idx="10"/>
          </p:nvPr>
        </p:nvSpPr>
        <p:spPr>
          <a:xfrm>
            <a:off x="584199" y="3429000"/>
            <a:ext cx="3172989" cy="184666"/>
          </a:xfrm>
        </p:spPr>
        <p:txBody>
          <a:bodyPr wrap="square">
            <a:spAutoFit/>
          </a:bodyPr>
          <a:lstStyle>
            <a:lvl1pPr marL="0" indent="0">
              <a:lnSpc>
                <a:spcPct val="100000"/>
              </a:lnSpc>
              <a:spcBef>
                <a:spcPts val="600"/>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9ED63FA2-4790-49C1-9B78-C6EC890A16DD}"/>
              </a:ext>
            </a:extLst>
          </p:cNvPr>
          <p:cNvSpPr txBox="1"/>
          <p:nvPr userDrawn="1"/>
        </p:nvSpPr>
        <p:spPr>
          <a:xfrm>
            <a:off x="585231" y="5455510"/>
            <a:ext cx="1560877" cy="276999"/>
          </a:xfrm>
          <a:prstGeom prst="rect">
            <a:avLst/>
          </a:prstGeom>
          <a:noFill/>
        </p:spPr>
        <p:txBody>
          <a:bodyPr wrap="square" lIns="0">
            <a:spAutoFit/>
          </a:bodyPr>
          <a:lstStyle/>
          <a:p>
            <a:r>
              <a:rPr lang="en-GB" sz="1200" b="0">
                <a:solidFill>
                  <a:schemeClr val="accent3"/>
                </a:solidFill>
                <a:latin typeface="+mj-lt"/>
              </a:rPr>
              <a:t>Customer resources</a:t>
            </a:r>
          </a:p>
        </p:txBody>
      </p:sp>
      <p:sp>
        <p:nvSpPr>
          <p:cNvPr id="8" name="TextBox 7">
            <a:extLst>
              <a:ext uri="{FF2B5EF4-FFF2-40B4-BE49-F238E27FC236}">
                <a16:creationId xmlns:a16="http://schemas.microsoft.com/office/drawing/2014/main" id="{E2B81701-DDCA-43B6-9C68-636E43E7EBF6}"/>
              </a:ext>
            </a:extLst>
          </p:cNvPr>
          <p:cNvSpPr txBox="1"/>
          <p:nvPr userDrawn="1"/>
        </p:nvSpPr>
        <p:spPr>
          <a:xfrm>
            <a:off x="2331002" y="5455510"/>
            <a:ext cx="1560877" cy="276999"/>
          </a:xfrm>
          <a:prstGeom prst="rect">
            <a:avLst/>
          </a:prstGeom>
          <a:noFill/>
        </p:spPr>
        <p:txBody>
          <a:bodyPr wrap="square" lIns="0">
            <a:spAutoFit/>
          </a:bodyPr>
          <a:lstStyle/>
          <a:p>
            <a:r>
              <a:rPr lang="en-GB" sz="1200" b="0">
                <a:solidFill>
                  <a:schemeClr val="accent3"/>
                </a:solidFill>
                <a:latin typeface="+mj-lt"/>
              </a:rPr>
              <a:t>Microsoft resources</a:t>
            </a:r>
          </a:p>
        </p:txBody>
      </p:sp>
      <p:sp>
        <p:nvSpPr>
          <p:cNvPr id="10" name="Text Placeholder 9">
            <a:extLst>
              <a:ext uri="{FF2B5EF4-FFF2-40B4-BE49-F238E27FC236}">
                <a16:creationId xmlns:a16="http://schemas.microsoft.com/office/drawing/2014/main" id="{C996942E-E982-4695-91C8-296676E06061}"/>
              </a:ext>
            </a:extLst>
          </p:cNvPr>
          <p:cNvSpPr>
            <a:spLocks noGrp="1"/>
          </p:cNvSpPr>
          <p:nvPr>
            <p:ph type="body" sz="quarter" idx="13"/>
          </p:nvPr>
        </p:nvSpPr>
        <p:spPr>
          <a:xfrm>
            <a:off x="584200"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D2F6B756-204A-4346-90B3-21CCEA788C54}"/>
              </a:ext>
            </a:extLst>
          </p:cNvPr>
          <p:cNvSpPr>
            <a:spLocks noGrp="1"/>
          </p:cNvSpPr>
          <p:nvPr>
            <p:ph type="body" sz="quarter" idx="14"/>
          </p:nvPr>
        </p:nvSpPr>
        <p:spPr>
          <a:xfrm>
            <a:off x="2331002" y="5725731"/>
            <a:ext cx="1499917" cy="332399"/>
          </a:xfrm>
        </p:spPr>
        <p:txBody>
          <a:bodyPr/>
          <a:lstStyle>
            <a:lvl1pPr marL="0" indent="0">
              <a:lnSpc>
                <a:spcPct val="100000"/>
              </a:lnSpc>
              <a:spcBef>
                <a:spcPts val="0"/>
              </a:spcBef>
              <a:buNone/>
              <a:defRPr sz="1200">
                <a:solidFill>
                  <a:schemeClr val="tx1"/>
                </a:solidFill>
              </a:defRPr>
            </a:lvl1pPr>
            <a:lvl2pPr marL="228600" indent="0">
              <a:lnSpc>
                <a:spcPct val="90000"/>
              </a:lnSpc>
              <a:spcBef>
                <a:spcPts val="600"/>
              </a:spcBef>
              <a:buNone/>
              <a:defRPr sz="1400">
                <a:solidFill>
                  <a:schemeClr val="bg1"/>
                </a:solidFill>
              </a:defRPr>
            </a:lvl2pPr>
            <a:lvl3pPr marL="457200" indent="0">
              <a:lnSpc>
                <a:spcPct val="90000"/>
              </a:lnSpc>
              <a:spcBef>
                <a:spcPts val="600"/>
              </a:spcBef>
              <a:buNone/>
              <a:defRPr sz="1400">
                <a:solidFill>
                  <a:schemeClr val="bg1"/>
                </a:solidFill>
              </a:defRPr>
            </a:lvl3pPr>
            <a:lvl4pPr marL="661988" indent="0">
              <a:lnSpc>
                <a:spcPct val="90000"/>
              </a:lnSpc>
              <a:spcBef>
                <a:spcPts val="600"/>
              </a:spcBef>
              <a:buNone/>
              <a:defRPr sz="1400">
                <a:solidFill>
                  <a:schemeClr val="bg1"/>
                </a:solidFill>
              </a:defRPr>
            </a:lvl4pPr>
            <a:lvl5pPr marL="855663" indent="0">
              <a:lnSpc>
                <a:spcPct val="90000"/>
              </a:lnSpc>
              <a:spcBef>
                <a:spcPts val="600"/>
              </a:spcBef>
              <a:buNone/>
              <a:defRPr sz="1400">
                <a:solidFill>
                  <a:schemeClr val="bg1"/>
                </a:solidFill>
              </a:defRPr>
            </a:lvl5pPr>
          </a:lstStyle>
          <a:p>
            <a:pPr lvl="0"/>
            <a:r>
              <a:rPr lang="en-US"/>
              <a:t>Click to edit Master text styles</a:t>
            </a:r>
          </a:p>
        </p:txBody>
      </p:sp>
      <p:sp>
        <p:nvSpPr>
          <p:cNvPr id="14" name="TextBox 13">
            <a:extLst>
              <a:ext uri="{FF2B5EF4-FFF2-40B4-BE49-F238E27FC236}">
                <a16:creationId xmlns:a16="http://schemas.microsoft.com/office/drawing/2014/main" id="{21DD2AD0-CCED-48C0-9FE6-DBA1904206B6}"/>
              </a:ext>
            </a:extLst>
          </p:cNvPr>
          <p:cNvSpPr txBox="1"/>
          <p:nvPr userDrawn="1"/>
        </p:nvSpPr>
        <p:spPr>
          <a:xfrm>
            <a:off x="585231" y="2568983"/>
            <a:ext cx="1560877" cy="276999"/>
          </a:xfrm>
          <a:prstGeom prst="rect">
            <a:avLst/>
          </a:prstGeom>
          <a:noFill/>
        </p:spPr>
        <p:txBody>
          <a:bodyPr wrap="square" lIns="0">
            <a:spAutoFit/>
          </a:bodyPr>
          <a:lstStyle/>
          <a:p>
            <a:r>
              <a:rPr lang="en-GB" sz="1200" b="0">
                <a:solidFill>
                  <a:schemeClr val="accent3"/>
                </a:solidFill>
                <a:latin typeface="+mj-lt"/>
              </a:rPr>
              <a:t>Preparation:</a:t>
            </a:r>
          </a:p>
        </p:txBody>
      </p:sp>
      <p:sp>
        <p:nvSpPr>
          <p:cNvPr id="18" name="TextBox 17">
            <a:extLst>
              <a:ext uri="{FF2B5EF4-FFF2-40B4-BE49-F238E27FC236}">
                <a16:creationId xmlns:a16="http://schemas.microsoft.com/office/drawing/2014/main" id="{ACA30D9B-ACBA-402A-944D-6980A078F33B}"/>
              </a:ext>
            </a:extLst>
          </p:cNvPr>
          <p:cNvSpPr txBox="1"/>
          <p:nvPr userDrawn="1"/>
        </p:nvSpPr>
        <p:spPr>
          <a:xfrm>
            <a:off x="585231" y="2856668"/>
            <a:ext cx="1560877" cy="276999"/>
          </a:xfrm>
          <a:prstGeom prst="rect">
            <a:avLst/>
          </a:prstGeom>
          <a:noFill/>
        </p:spPr>
        <p:txBody>
          <a:bodyPr wrap="square" lIns="0">
            <a:spAutoFit/>
          </a:bodyPr>
          <a:lstStyle/>
          <a:p>
            <a:r>
              <a:rPr lang="en-GB" sz="1200" b="0">
                <a:solidFill>
                  <a:schemeClr val="accent3"/>
                </a:solidFill>
                <a:latin typeface="+mj-lt"/>
              </a:rPr>
              <a:t>Delivery:</a:t>
            </a:r>
          </a:p>
        </p:txBody>
      </p:sp>
      <p:sp>
        <p:nvSpPr>
          <p:cNvPr id="19" name="TextBox 18">
            <a:extLst>
              <a:ext uri="{FF2B5EF4-FFF2-40B4-BE49-F238E27FC236}">
                <a16:creationId xmlns:a16="http://schemas.microsoft.com/office/drawing/2014/main" id="{F9F2C5F3-81CD-42CD-BCFD-7A3AA6404FD1}"/>
              </a:ext>
            </a:extLst>
          </p:cNvPr>
          <p:cNvSpPr txBox="1"/>
          <p:nvPr userDrawn="1"/>
        </p:nvSpPr>
        <p:spPr>
          <a:xfrm>
            <a:off x="585231" y="3144352"/>
            <a:ext cx="1560877" cy="276999"/>
          </a:xfrm>
          <a:prstGeom prst="rect">
            <a:avLst/>
          </a:prstGeom>
          <a:noFill/>
        </p:spPr>
        <p:txBody>
          <a:bodyPr wrap="square" lIns="0">
            <a:spAutoFit/>
          </a:bodyPr>
          <a:lstStyle/>
          <a:p>
            <a:r>
              <a:rPr lang="en-GB" sz="1200" b="0">
                <a:solidFill>
                  <a:schemeClr val="accent3"/>
                </a:solidFill>
                <a:latin typeface="+mj-lt"/>
              </a:rPr>
              <a:t>Summary:</a:t>
            </a:r>
          </a:p>
        </p:txBody>
      </p:sp>
      <p:sp>
        <p:nvSpPr>
          <p:cNvPr id="23" name="Text Placeholder 3">
            <a:extLst>
              <a:ext uri="{FF2B5EF4-FFF2-40B4-BE49-F238E27FC236}">
                <a16:creationId xmlns:a16="http://schemas.microsoft.com/office/drawing/2014/main" id="{D616DB0C-0C38-4410-9916-301FB5186663}"/>
              </a:ext>
            </a:extLst>
          </p:cNvPr>
          <p:cNvSpPr>
            <a:spLocks noGrp="1"/>
          </p:cNvSpPr>
          <p:nvPr>
            <p:ph type="body" sz="quarter" idx="15"/>
          </p:nvPr>
        </p:nvSpPr>
        <p:spPr>
          <a:xfrm>
            <a:off x="1555768" y="2615148"/>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0A0455A-2312-4C93-BF92-338DE4C1D7A1}"/>
              </a:ext>
            </a:extLst>
          </p:cNvPr>
          <p:cNvSpPr>
            <a:spLocks noGrp="1"/>
          </p:cNvSpPr>
          <p:nvPr>
            <p:ph type="body" sz="quarter" idx="16"/>
          </p:nvPr>
        </p:nvSpPr>
        <p:spPr>
          <a:xfrm>
            <a:off x="1555768" y="2896937"/>
            <a:ext cx="2275152" cy="184666"/>
          </a:xfrm>
        </p:spPr>
        <p:txBody>
          <a:bodyPr wrap="square">
            <a:spAutoFit/>
          </a:bodyPr>
          <a:lstStyle>
            <a:lvl1pPr marL="231775" indent="-231775">
              <a:lnSpc>
                <a:spcPct val="100000"/>
              </a:lnSpc>
              <a:spcBef>
                <a:spcPts val="1224"/>
              </a:spcBef>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8" name="Text Placeholder 3">
            <a:extLst>
              <a:ext uri="{FF2B5EF4-FFF2-40B4-BE49-F238E27FC236}">
                <a16:creationId xmlns:a16="http://schemas.microsoft.com/office/drawing/2014/main" id="{C472BC81-0EF6-4309-A0E8-0C87F6786422}"/>
              </a:ext>
            </a:extLst>
          </p:cNvPr>
          <p:cNvSpPr>
            <a:spLocks noGrp="1"/>
          </p:cNvSpPr>
          <p:nvPr>
            <p:ph type="body" sz="quarter" idx="17"/>
          </p:nvPr>
        </p:nvSpPr>
        <p:spPr>
          <a:xfrm>
            <a:off x="4709426" y="713868"/>
            <a:ext cx="652270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29" name="Text Placeholder 3">
            <a:extLst>
              <a:ext uri="{FF2B5EF4-FFF2-40B4-BE49-F238E27FC236}">
                <a16:creationId xmlns:a16="http://schemas.microsoft.com/office/drawing/2014/main" id="{568FF79F-E395-4ECE-97A4-BEF4293755C2}"/>
              </a:ext>
            </a:extLst>
          </p:cNvPr>
          <p:cNvSpPr>
            <a:spLocks noGrp="1"/>
          </p:cNvSpPr>
          <p:nvPr>
            <p:ph type="body" sz="quarter" idx="18"/>
          </p:nvPr>
        </p:nvSpPr>
        <p:spPr>
          <a:xfrm>
            <a:off x="4709426" y="3285893"/>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0" name="Text Placeholder 3">
            <a:extLst>
              <a:ext uri="{FF2B5EF4-FFF2-40B4-BE49-F238E27FC236}">
                <a16:creationId xmlns:a16="http://schemas.microsoft.com/office/drawing/2014/main" id="{781E55C7-03B8-452B-9281-A2B837B5A86A}"/>
              </a:ext>
            </a:extLst>
          </p:cNvPr>
          <p:cNvSpPr>
            <a:spLocks noGrp="1"/>
          </p:cNvSpPr>
          <p:nvPr>
            <p:ph type="body" sz="quarter" idx="19"/>
          </p:nvPr>
        </p:nvSpPr>
        <p:spPr>
          <a:xfrm>
            <a:off x="4709426" y="5513892"/>
            <a:ext cx="6908789" cy="184666"/>
          </a:xfrm>
        </p:spPr>
        <p:txBody>
          <a:bodyPr wrap="square">
            <a:spAutoFit/>
          </a:bodyPr>
          <a:lstStyle>
            <a:lvl1pPr marL="0" indent="0">
              <a:lnSpc>
                <a:spcPct val="100000"/>
              </a:lnSpc>
              <a:spcBef>
                <a:spcPts val="0"/>
              </a:spcBef>
              <a:spcAft>
                <a:spcPts val="300"/>
              </a:spcAft>
              <a:buClr>
                <a:schemeClr val="tx1"/>
              </a:buClr>
              <a:buFont typeface="Wingdings" panose="05000000000000000000" pitchFamily="2" charset="2"/>
              <a:buNone/>
              <a:defRPr sz="1200" b="0">
                <a:solidFill>
                  <a:schemeClr val="tx1"/>
                </a:solidFill>
                <a:latin typeface="+mn-lt"/>
                <a:cs typeface="Segoe Pro" panose="020B0604020202020204" pitchFamily="34" charset="0"/>
              </a:defRPr>
            </a:lvl1pPr>
            <a:lvl2pPr marL="427038" indent="-171450">
              <a:buFont typeface="Wingdings" panose="05000000000000000000" pitchFamily="2" charset="2"/>
              <a:buNone/>
              <a:defRPr sz="1400" b="0">
                <a:solidFill>
                  <a:schemeClr val="bg1"/>
                </a:solidFill>
              </a:defRPr>
            </a:lvl2pPr>
            <a:lvl3pPr marL="639763" indent="-188913">
              <a:buFont typeface="Wingdings" panose="05000000000000000000" pitchFamily="2" charset="2"/>
              <a:buNone/>
              <a:tabLst/>
              <a:defRPr sz="1400" b="0">
                <a:solidFill>
                  <a:schemeClr val="bg1"/>
                </a:solidFill>
              </a:defRPr>
            </a:lvl3pPr>
            <a:lvl4pPr marL="828675" indent="-176213">
              <a:buFont typeface="Wingdings" panose="05000000000000000000" pitchFamily="2" charset="2"/>
              <a:buNone/>
              <a:defRPr sz="1400" b="0">
                <a:solidFill>
                  <a:schemeClr val="bg1"/>
                </a:solidFill>
              </a:defRPr>
            </a:lvl4pPr>
            <a:lvl5pPr marL="1023938" indent="-169863">
              <a:buFont typeface="Wingdings" panose="05000000000000000000" pitchFamily="2" charset="2"/>
              <a:buNone/>
              <a:tabLst/>
              <a:defRPr sz="1400" b="0">
                <a:solidFill>
                  <a:schemeClr val="bg1"/>
                </a:solidFill>
              </a:defRPr>
            </a:lvl5pPr>
          </a:lstStyle>
          <a:p>
            <a:pPr lvl="0"/>
            <a:r>
              <a:rPr lang="en-US"/>
              <a:t>Click to edit Master text styles</a:t>
            </a:r>
          </a:p>
        </p:txBody>
      </p:sp>
      <p:sp>
        <p:nvSpPr>
          <p:cNvPr id="32" name="Diagonal Stripe 10">
            <a:extLst>
              <a:ext uri="{FF2B5EF4-FFF2-40B4-BE49-F238E27FC236}">
                <a16:creationId xmlns:a16="http://schemas.microsoft.com/office/drawing/2014/main" id="{E00E7889-4B8A-46BC-8C6E-BC7F3A2CE0DE}"/>
              </a:ext>
            </a:extLst>
          </p:cNvPr>
          <p:cNvSpPr/>
          <p:nvPr/>
        </p:nvSpPr>
        <p:spPr bwMode="auto">
          <a:xfrm rot="5400000">
            <a:off x="10893594" y="-79215"/>
            <a:ext cx="1219186" cy="1377615"/>
          </a:xfrm>
          <a:prstGeom prst="diagStripe">
            <a:avLst/>
          </a:prstGeom>
          <a:solidFill>
            <a:schemeClr val="bg1"/>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de-AT" sz="2000">
              <a:solidFill>
                <a:schemeClr val="accent1"/>
              </a:solidFill>
              <a:cs typeface="Segoe UI" pitchFamily="34" charset="0"/>
            </a:endParaRPr>
          </a:p>
        </p:txBody>
      </p:sp>
      <p:sp>
        <p:nvSpPr>
          <p:cNvPr id="33" name="TextBox 11">
            <a:extLst>
              <a:ext uri="{FF2B5EF4-FFF2-40B4-BE49-F238E27FC236}">
                <a16:creationId xmlns:a16="http://schemas.microsoft.com/office/drawing/2014/main" id="{2283F741-B0D6-4F96-8028-D69088C5FFAE}"/>
              </a:ext>
            </a:extLst>
          </p:cNvPr>
          <p:cNvSpPr txBox="1"/>
          <p:nvPr userDrawn="1"/>
        </p:nvSpPr>
        <p:spPr>
          <a:xfrm rot="2474928">
            <a:off x="11125817" y="344277"/>
            <a:ext cx="1097095" cy="246221"/>
          </a:xfrm>
          <a:prstGeom prst="rect">
            <a:avLst/>
          </a:prstGeom>
          <a:noFill/>
        </p:spPr>
        <p:txBody>
          <a:bodyPr wrap="none" lIns="0" tIns="0" rIns="0" bIns="0" rtlCol="0">
            <a:spAutoFit/>
          </a:bodyPr>
          <a:lstStyle/>
          <a:p>
            <a:pPr defTabSz="932509">
              <a:defRPr/>
            </a:pPr>
            <a:r>
              <a:rPr lang="en-US" sz="1600" spc="-71">
                <a:solidFill>
                  <a:schemeClr val="accent1"/>
                </a:solidFill>
                <a:latin typeface="+mj-lt"/>
              </a:rPr>
              <a:t>Core module</a:t>
            </a:r>
            <a:endParaRPr lang="de-AT" sz="2000" spc="-71">
              <a:solidFill>
                <a:schemeClr val="accent1"/>
              </a:solidFill>
              <a:latin typeface="+mj-lt"/>
            </a:endParaRPr>
          </a:p>
        </p:txBody>
      </p:sp>
      <p:cxnSp>
        <p:nvCxnSpPr>
          <p:cNvPr id="3" name="Straight Connector 2">
            <a:extLst>
              <a:ext uri="{FF2B5EF4-FFF2-40B4-BE49-F238E27FC236}">
                <a16:creationId xmlns:a16="http://schemas.microsoft.com/office/drawing/2014/main" id="{7855DF87-88F5-EAFB-CACB-7D167D1C8B45}"/>
              </a:ext>
            </a:extLst>
          </p:cNvPr>
          <p:cNvCxnSpPr/>
          <p:nvPr userDrawn="1"/>
        </p:nvCxnSpPr>
        <p:spPr>
          <a:xfrm>
            <a:off x="584200" y="5393828"/>
            <a:ext cx="3291840" cy="0"/>
          </a:xfrm>
          <a:prstGeom prst="line">
            <a:avLst/>
          </a:prstGeom>
          <a:noFill/>
          <a:ln>
            <a:gradFill flip="none" rotWithShape="1">
              <a:gsLst>
                <a:gs pos="0">
                  <a:schemeClr val="accent3"/>
                </a:gs>
                <a:gs pos="100000">
                  <a:schemeClr val="accent1">
                    <a:alpha val="0"/>
                  </a:schemeClr>
                </a:gs>
                <a:gs pos="65000">
                  <a:schemeClr val="accent1">
                    <a:alpha val="40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1" name="Title 1">
            <a:extLst>
              <a:ext uri="{FF2B5EF4-FFF2-40B4-BE49-F238E27FC236}">
                <a16:creationId xmlns:a16="http://schemas.microsoft.com/office/drawing/2014/main" id="{D4E23952-CC05-53B7-6AE1-B541D8D062E3}"/>
              </a:ext>
            </a:extLst>
          </p:cNvPr>
          <p:cNvSpPr>
            <a:spLocks noGrp="1"/>
          </p:cNvSpPr>
          <p:nvPr>
            <p:ph type="title"/>
          </p:nvPr>
        </p:nvSpPr>
        <p:spPr>
          <a:xfrm>
            <a:off x="584200" y="585216"/>
            <a:ext cx="3307679" cy="861773"/>
          </a:xfrm>
        </p:spPr>
        <p:txBody>
          <a:bodyPr anchor="t" anchorCtr="0"/>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5588220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844368"/>
            <a:ext cx="12379568" cy="3302698"/>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
        <p:nvSpPr>
          <p:cNvPr id="7" name="Text Placeholder 5">
            <a:extLst>
              <a:ext uri="{FF2B5EF4-FFF2-40B4-BE49-F238E27FC236}">
                <a16:creationId xmlns:a16="http://schemas.microsoft.com/office/drawing/2014/main" id="{0CE6E8CE-8F11-3F60-9DA8-1FD661975170}"/>
              </a:ext>
            </a:extLst>
          </p:cNvPr>
          <p:cNvSpPr>
            <a:spLocks noGrp="1"/>
          </p:cNvSpPr>
          <p:nvPr>
            <p:ph type="body" sz="quarter" idx="10"/>
          </p:nvPr>
        </p:nvSpPr>
        <p:spPr>
          <a:xfrm>
            <a:off x="594949" y="3033223"/>
            <a:ext cx="7882301" cy="498598"/>
          </a:xfrm>
        </p:spPr>
        <p:txBody>
          <a:bodyPr vert="horz" wrap="square" lIns="0" tIns="0" rIns="0" bIns="0" rtlCol="0" anchor="b" anchorCtr="0">
            <a:spAutoFit/>
          </a:bodyPr>
          <a:lstStyle>
            <a:lvl1pPr marL="0" indent="0" algn="l" defTabSz="932742" rtl="0" eaLnBrk="1" latinLnBrk="0" hangingPunct="1">
              <a:lnSpc>
                <a:spcPct val="100000"/>
              </a:lnSpc>
              <a:spcBef>
                <a:spcPct val="0"/>
              </a:spcBef>
              <a:buNone/>
              <a:defRPr lang="en-US" sz="3600" b="0" kern="1200" cap="none" spc="-50" baseline="0" dirty="0">
                <a:ln w="3175">
                  <a:noFill/>
                </a:ln>
                <a:gradFill>
                  <a:gsLst>
                    <a:gs pos="21000">
                      <a:schemeClr val="accent1"/>
                    </a:gs>
                    <a:gs pos="100000">
                      <a:schemeClr val="accent3"/>
                    </a:gs>
                  </a:gsLst>
                  <a:lin ang="2400000" scaled="0"/>
                </a:gradFill>
                <a:effectLst/>
                <a:latin typeface="+mj-lt"/>
                <a:ea typeface="+mn-ea"/>
                <a:cs typeface="Segoe UI Semibold" panose="020B0702040204020203" pitchFamily="34" charset="0"/>
              </a:defRPr>
            </a:lvl1pPr>
          </a:lstStyle>
          <a:p>
            <a:pPr marL="228600" lvl="0" indent="-228600">
              <a:lnSpc>
                <a:spcPct val="90000"/>
              </a:lnSpc>
              <a:spcBef>
                <a:spcPct val="0"/>
              </a:spcBef>
            </a:pPr>
            <a:r>
              <a:rPr lang="en-US"/>
              <a:t>Click to edit Master text styles</a:t>
            </a:r>
          </a:p>
        </p:txBody>
      </p:sp>
    </p:spTree>
    <p:extLst>
      <p:ext uri="{BB962C8B-B14F-4D97-AF65-F5344CB8AC3E}">
        <p14:creationId xmlns:p14="http://schemas.microsoft.com/office/powerpoint/2010/main" val="428313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844368"/>
            <a:ext cx="12379568" cy="3302698"/>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 Placeholder 5">
            <a:extLst>
              <a:ext uri="{FF2B5EF4-FFF2-40B4-BE49-F238E27FC236}">
                <a16:creationId xmlns:a16="http://schemas.microsoft.com/office/drawing/2014/main" id="{0CE6E8CE-8F11-3F60-9DA8-1FD661975170}"/>
              </a:ext>
            </a:extLst>
          </p:cNvPr>
          <p:cNvSpPr>
            <a:spLocks noGrp="1"/>
          </p:cNvSpPr>
          <p:nvPr>
            <p:ph type="body" sz="quarter" idx="10"/>
          </p:nvPr>
        </p:nvSpPr>
        <p:spPr>
          <a:xfrm>
            <a:off x="594949" y="3033223"/>
            <a:ext cx="11025188" cy="498598"/>
          </a:xfrm>
          <a:noFill/>
        </p:spPr>
        <p:txBody>
          <a:bodyPr vert="horz" wrap="square" lIns="0" tIns="0" rIns="0" bIns="0" rtlCol="0" anchor="b" anchorCtr="0">
            <a:spAutoFit/>
          </a:bodyPr>
          <a:lstStyle>
            <a:lvl1pPr>
              <a:defRPr lang="en-US" sz="3600" b="0" cap="none" spc="-50" dirty="0">
                <a:ln w="3175">
                  <a:noFill/>
                </a:ln>
                <a:gradFill>
                  <a:gsLst>
                    <a:gs pos="22000">
                      <a:schemeClr val="accent2"/>
                    </a:gs>
                    <a:gs pos="100000">
                      <a:schemeClr val="accent3"/>
                    </a:gs>
                  </a:gsLst>
                  <a:lin ang="2400000" scaled="0"/>
                </a:gradFill>
                <a:effectLst/>
                <a:latin typeface="+mj-lt"/>
              </a:defRPr>
            </a:lvl1pPr>
          </a:lstStyle>
          <a:p>
            <a:pPr lvl="0">
              <a:lnSpc>
                <a:spcPct val="90000"/>
              </a:lnSpc>
              <a:spcBef>
                <a:spcPct val="0"/>
              </a:spcBef>
              <a:buNone/>
            </a:pPr>
            <a:r>
              <a:rPr lang="en-US"/>
              <a:t>Click to edit Master text styles</a:t>
            </a:r>
          </a:p>
        </p:txBody>
      </p:sp>
    </p:spTree>
    <p:extLst>
      <p:ext uri="{BB962C8B-B14F-4D97-AF65-F5344CB8AC3E}">
        <p14:creationId xmlns:p14="http://schemas.microsoft.com/office/powerpoint/2010/main" val="297912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Header Line Blank 01">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9F44F77-05E4-2BD3-B5FF-9C3F5F02C93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gradFill flip="none" rotWithShape="1">
              <a:gsLst>
                <a:gs pos="0">
                  <a:schemeClr val="accent2"/>
                </a:gs>
                <a:gs pos="100000">
                  <a:schemeClr val="accent3"/>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8057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5206809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48EB0-C490-4F9D-A429-16C56CC46A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0A6282-2D1B-45E7-8AAF-88BC90773CAD}"/>
              </a:ext>
            </a:extLst>
          </p:cNvPr>
          <p:cNvSpPr>
            <a:spLocks noGrp="1"/>
          </p:cNvSpPr>
          <p:nvPr>
            <p:ph type="subTitle" idx="1" hasCustomPrompt="1"/>
          </p:nvPr>
        </p:nvSpPr>
        <p:spPr>
          <a:xfrm>
            <a:off x="257907" y="6485914"/>
            <a:ext cx="9144000" cy="252510"/>
          </a:xfrm>
        </p:spPr>
        <p:txBody>
          <a:bodyPr>
            <a:normAutofit/>
          </a:bodyPr>
          <a:lstStyle>
            <a:lvl1pPr marL="0" indent="0" algn="l">
              <a:buNone/>
              <a:defRPr sz="1000">
                <a:solidFill>
                  <a:srgbClr val="FF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Microsoft Confidential – Internal Only</a:t>
            </a:r>
          </a:p>
        </p:txBody>
      </p:sp>
    </p:spTree>
    <p:extLst>
      <p:ext uri="{BB962C8B-B14F-4D97-AF65-F5344CB8AC3E}">
        <p14:creationId xmlns:p14="http://schemas.microsoft.com/office/powerpoint/2010/main" val="37279646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a:xfrm>
            <a:off x="526738" y="2813824"/>
            <a:ext cx="4481825" cy="738664"/>
          </a:xfrm>
        </p:spPr>
        <p:txBody>
          <a:bodyPr/>
          <a:lstStyle>
            <a:lvl1pPr algn="l">
              <a:defRPr kumimoji="0" lang="en-US" sz="4800" b="0" i="0" u="none" strike="noStrike" kern="1200" cap="none" spc="0" normalizeH="0" baseline="0" dirty="0">
                <a:ln>
                  <a:noFill/>
                </a:ln>
                <a:gradFill>
                  <a:gsLst>
                    <a:gs pos="100000">
                      <a:srgbClr val="50E6FF"/>
                    </a:gs>
                    <a:gs pos="0">
                      <a:srgbClr val="0078D4"/>
                    </a:gs>
                  </a:gsLst>
                  <a:lin ang="18600000" scaled="0"/>
                </a:gradFill>
                <a:effectLst/>
                <a:uLnTx/>
                <a:uFillTx/>
                <a:latin typeface="Segoe UI Semibold"/>
                <a:ea typeface="+mn-ea"/>
                <a:cs typeface="+mn-cs"/>
              </a:defRPr>
            </a:lvl1pPr>
          </a:lstStyle>
          <a:p>
            <a:r>
              <a:rPr lang="en-US"/>
              <a:t>Click to edit</a:t>
            </a:r>
          </a:p>
        </p:txBody>
      </p:sp>
      <p:sp>
        <p:nvSpPr>
          <p:cNvPr id="10" name="Text Placeholder 9">
            <a:extLst>
              <a:ext uri="{FF2B5EF4-FFF2-40B4-BE49-F238E27FC236}">
                <a16:creationId xmlns:a16="http://schemas.microsoft.com/office/drawing/2014/main" id="{23DB5E85-8CD8-F693-3055-92ECCAE9BFA5}"/>
              </a:ext>
            </a:extLst>
          </p:cNvPr>
          <p:cNvSpPr>
            <a:spLocks noGrp="1"/>
          </p:cNvSpPr>
          <p:nvPr>
            <p:ph type="body" sz="quarter" idx="27" hasCustomPrompt="1"/>
          </p:nvPr>
        </p:nvSpPr>
        <p:spPr>
          <a:xfrm>
            <a:off x="6771900" y="585788"/>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11" name="Text Placeholder 9">
            <a:extLst>
              <a:ext uri="{FF2B5EF4-FFF2-40B4-BE49-F238E27FC236}">
                <a16:creationId xmlns:a16="http://schemas.microsoft.com/office/drawing/2014/main" id="{A71F5B08-9946-F306-86E5-F8E85C834609}"/>
              </a:ext>
            </a:extLst>
          </p:cNvPr>
          <p:cNvSpPr>
            <a:spLocks noGrp="1"/>
          </p:cNvSpPr>
          <p:nvPr>
            <p:ph type="body" sz="quarter" idx="28"/>
          </p:nvPr>
        </p:nvSpPr>
        <p:spPr>
          <a:xfrm>
            <a:off x="7876517" y="585788"/>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12" name="Text Placeholder 9">
            <a:extLst>
              <a:ext uri="{FF2B5EF4-FFF2-40B4-BE49-F238E27FC236}">
                <a16:creationId xmlns:a16="http://schemas.microsoft.com/office/drawing/2014/main" id="{ACE8100B-D02A-75E4-B25B-001C98B68B26}"/>
              </a:ext>
            </a:extLst>
          </p:cNvPr>
          <p:cNvSpPr>
            <a:spLocks noGrp="1"/>
          </p:cNvSpPr>
          <p:nvPr>
            <p:ph type="body" sz="quarter" idx="29" hasCustomPrompt="1"/>
          </p:nvPr>
        </p:nvSpPr>
        <p:spPr>
          <a:xfrm>
            <a:off x="6771900" y="1448583"/>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13" name="Text Placeholder 9">
            <a:extLst>
              <a:ext uri="{FF2B5EF4-FFF2-40B4-BE49-F238E27FC236}">
                <a16:creationId xmlns:a16="http://schemas.microsoft.com/office/drawing/2014/main" id="{1A54FBBF-FE78-2D3A-84D5-110F2C231CF1}"/>
              </a:ext>
            </a:extLst>
          </p:cNvPr>
          <p:cNvSpPr>
            <a:spLocks noGrp="1"/>
          </p:cNvSpPr>
          <p:nvPr>
            <p:ph type="body" sz="quarter" idx="30"/>
          </p:nvPr>
        </p:nvSpPr>
        <p:spPr>
          <a:xfrm>
            <a:off x="7876517" y="1448583"/>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14" name="Text Placeholder 9">
            <a:extLst>
              <a:ext uri="{FF2B5EF4-FFF2-40B4-BE49-F238E27FC236}">
                <a16:creationId xmlns:a16="http://schemas.microsoft.com/office/drawing/2014/main" id="{C8A2AC46-C625-6B03-31BB-20C9EC7503C9}"/>
              </a:ext>
            </a:extLst>
          </p:cNvPr>
          <p:cNvSpPr>
            <a:spLocks noGrp="1"/>
          </p:cNvSpPr>
          <p:nvPr>
            <p:ph type="body" sz="quarter" idx="31" hasCustomPrompt="1"/>
          </p:nvPr>
        </p:nvSpPr>
        <p:spPr>
          <a:xfrm>
            <a:off x="6771900" y="2311378"/>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15" name="Text Placeholder 9">
            <a:extLst>
              <a:ext uri="{FF2B5EF4-FFF2-40B4-BE49-F238E27FC236}">
                <a16:creationId xmlns:a16="http://schemas.microsoft.com/office/drawing/2014/main" id="{4FC08D7F-6A17-A1EF-F11D-264C9694E06C}"/>
              </a:ext>
            </a:extLst>
          </p:cNvPr>
          <p:cNvSpPr>
            <a:spLocks noGrp="1"/>
          </p:cNvSpPr>
          <p:nvPr>
            <p:ph type="body" sz="quarter" idx="32"/>
          </p:nvPr>
        </p:nvSpPr>
        <p:spPr>
          <a:xfrm>
            <a:off x="7876517" y="2311378"/>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16" name="Text Placeholder 9">
            <a:extLst>
              <a:ext uri="{FF2B5EF4-FFF2-40B4-BE49-F238E27FC236}">
                <a16:creationId xmlns:a16="http://schemas.microsoft.com/office/drawing/2014/main" id="{E0D77732-8393-DB98-A163-310544858AC5}"/>
              </a:ext>
            </a:extLst>
          </p:cNvPr>
          <p:cNvSpPr>
            <a:spLocks noGrp="1"/>
          </p:cNvSpPr>
          <p:nvPr>
            <p:ph type="body" sz="quarter" idx="33" hasCustomPrompt="1"/>
          </p:nvPr>
        </p:nvSpPr>
        <p:spPr>
          <a:xfrm>
            <a:off x="6771900" y="3174173"/>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17" name="Text Placeholder 9">
            <a:extLst>
              <a:ext uri="{FF2B5EF4-FFF2-40B4-BE49-F238E27FC236}">
                <a16:creationId xmlns:a16="http://schemas.microsoft.com/office/drawing/2014/main" id="{E2C8DD62-6020-AB05-9D46-5AF774548AE4}"/>
              </a:ext>
            </a:extLst>
          </p:cNvPr>
          <p:cNvSpPr>
            <a:spLocks noGrp="1"/>
          </p:cNvSpPr>
          <p:nvPr>
            <p:ph type="body" sz="quarter" idx="34"/>
          </p:nvPr>
        </p:nvSpPr>
        <p:spPr>
          <a:xfrm>
            <a:off x="7876517" y="3174173"/>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664401AC-6152-01D2-09FF-B70432AF126B}"/>
              </a:ext>
            </a:extLst>
          </p:cNvPr>
          <p:cNvSpPr>
            <a:spLocks noGrp="1"/>
          </p:cNvSpPr>
          <p:nvPr>
            <p:ph type="body" sz="quarter" idx="35" hasCustomPrompt="1"/>
          </p:nvPr>
        </p:nvSpPr>
        <p:spPr>
          <a:xfrm>
            <a:off x="6771900" y="4036968"/>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19" name="Text Placeholder 9">
            <a:extLst>
              <a:ext uri="{FF2B5EF4-FFF2-40B4-BE49-F238E27FC236}">
                <a16:creationId xmlns:a16="http://schemas.microsoft.com/office/drawing/2014/main" id="{3808B516-0349-9AE4-9246-9C27DC379F41}"/>
              </a:ext>
            </a:extLst>
          </p:cNvPr>
          <p:cNvSpPr>
            <a:spLocks noGrp="1"/>
          </p:cNvSpPr>
          <p:nvPr>
            <p:ph type="body" sz="quarter" idx="36"/>
          </p:nvPr>
        </p:nvSpPr>
        <p:spPr>
          <a:xfrm>
            <a:off x="7876517" y="4036968"/>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F20E56C6-E78B-D5FE-3F47-09C2613A17E7}"/>
              </a:ext>
            </a:extLst>
          </p:cNvPr>
          <p:cNvSpPr>
            <a:spLocks noGrp="1"/>
          </p:cNvSpPr>
          <p:nvPr>
            <p:ph type="body" sz="quarter" idx="37" hasCustomPrompt="1"/>
          </p:nvPr>
        </p:nvSpPr>
        <p:spPr>
          <a:xfrm>
            <a:off x="6771900" y="4899763"/>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21" name="Text Placeholder 9">
            <a:extLst>
              <a:ext uri="{FF2B5EF4-FFF2-40B4-BE49-F238E27FC236}">
                <a16:creationId xmlns:a16="http://schemas.microsoft.com/office/drawing/2014/main" id="{D6F2C2D3-D1F8-78F6-8B32-67BCE4B38774}"/>
              </a:ext>
            </a:extLst>
          </p:cNvPr>
          <p:cNvSpPr>
            <a:spLocks noGrp="1"/>
          </p:cNvSpPr>
          <p:nvPr>
            <p:ph type="body" sz="quarter" idx="38"/>
          </p:nvPr>
        </p:nvSpPr>
        <p:spPr>
          <a:xfrm>
            <a:off x="7876517" y="4899763"/>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AC8FA40B-94C7-CB5C-F3A7-CA06D63305FF}"/>
              </a:ext>
            </a:extLst>
          </p:cNvPr>
          <p:cNvSpPr>
            <a:spLocks noGrp="1"/>
          </p:cNvSpPr>
          <p:nvPr>
            <p:ph type="body" sz="quarter" idx="39" hasCustomPrompt="1"/>
          </p:nvPr>
        </p:nvSpPr>
        <p:spPr>
          <a:xfrm>
            <a:off x="6771900" y="5762559"/>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23" name="Text Placeholder 9">
            <a:extLst>
              <a:ext uri="{FF2B5EF4-FFF2-40B4-BE49-F238E27FC236}">
                <a16:creationId xmlns:a16="http://schemas.microsoft.com/office/drawing/2014/main" id="{C7CD0B27-39F1-6E9E-D0B2-A90446C68540}"/>
              </a:ext>
            </a:extLst>
          </p:cNvPr>
          <p:cNvSpPr>
            <a:spLocks noGrp="1"/>
          </p:cNvSpPr>
          <p:nvPr>
            <p:ph type="body" sz="quarter" idx="40"/>
          </p:nvPr>
        </p:nvSpPr>
        <p:spPr>
          <a:xfrm>
            <a:off x="7876517" y="5762559"/>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171018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36">
          <p15:clr>
            <a:srgbClr val="A4A3A4"/>
          </p15:clr>
        </p15:guide>
        <p15:guide id="22" pos="5529">
          <p15:clr>
            <a:srgbClr val="A4A3A4"/>
          </p15:clr>
        </p15:guide>
        <p15:guide id="23" pos="5712">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1615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a:xfrm>
            <a:off x="588263" y="2017714"/>
            <a:ext cx="5602035" cy="588028"/>
          </a:xfrm>
        </p:spPr>
        <p:txBody>
          <a:bodyPr/>
          <a:lstStyle>
            <a:lvl1pPr algn="l">
              <a:defRPr lang="en-US" sz="3200" b="1" kern="1200" cap="none" spc="-50" baseline="0">
                <a:ln w="3175">
                  <a:noFill/>
                </a:ln>
                <a:gradFill>
                  <a:gsLst>
                    <a:gs pos="0">
                      <a:srgbClr val="50E6FF"/>
                    </a:gs>
                    <a:gs pos="100000">
                      <a:srgbClr val="0078D4"/>
                    </a:gs>
                  </a:gsLst>
                  <a:lin ang="2700000" scaled="1"/>
                </a:gradFill>
                <a:effectLst/>
                <a:latin typeface="Segoe UI Semibold" panose="020B0502040204020203" pitchFamily="34" charset="0"/>
                <a:ea typeface="+mn-ea"/>
                <a:cs typeface="Segoe UI Semibold" panose="020B0502040204020203" pitchFamily="34" charset="0"/>
              </a:defRPr>
            </a:lvl1pPr>
          </a:lstStyle>
          <a:p>
            <a:r>
              <a:rPr lang="en-US"/>
              <a:t>Click to edit Master title style</a:t>
            </a:r>
          </a:p>
        </p:txBody>
      </p:sp>
      <p:sp>
        <p:nvSpPr>
          <p:cNvPr id="2" name="Text Placeholder 16">
            <a:extLst>
              <a:ext uri="{FF2B5EF4-FFF2-40B4-BE49-F238E27FC236}">
                <a16:creationId xmlns:a16="http://schemas.microsoft.com/office/drawing/2014/main" id="{AFB395A3-F329-7F43-8109-3016CAA1A145}"/>
              </a:ext>
            </a:extLst>
          </p:cNvPr>
          <p:cNvSpPr>
            <a:spLocks noGrp="1"/>
          </p:cNvSpPr>
          <p:nvPr>
            <p:ph type="body" sz="quarter" idx="21"/>
          </p:nvPr>
        </p:nvSpPr>
        <p:spPr>
          <a:xfrm>
            <a:off x="584200" y="2756658"/>
            <a:ext cx="5657850" cy="1505027"/>
          </a:xfrm>
        </p:spPr>
        <p:txBody>
          <a:bodyPr/>
          <a:lstStyle>
            <a:lvl1pPr algn="l">
              <a:spcBef>
                <a:spcPts val="0"/>
              </a:spcBef>
              <a:spcAft>
                <a:spcPts val="1200"/>
              </a:spcAft>
              <a:defRPr lang="en-US" sz="2400" b="0" i="0" kern="1200" spc="0" baseline="0" dirty="0">
                <a:solidFill>
                  <a:schemeClr val="tx1"/>
                </a:solidFill>
                <a:latin typeface="+mn-lt"/>
                <a:ea typeface="+mn-ea"/>
                <a:cs typeface="Segoe UI" panose="020B0502040204020203" pitchFamily="34" charset="0"/>
              </a:defRPr>
            </a:lvl1pPr>
            <a:lvl2pPr marL="0" indent="0" algn="l">
              <a:spcBef>
                <a:spcPts val="0"/>
              </a:spcBef>
              <a:spcAft>
                <a:spcPts val="0"/>
              </a:spcAft>
              <a:defRPr sz="1800" b="1">
                <a:solidFill>
                  <a:schemeClr val="tx1"/>
                </a:solidFill>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r>
              <a:rPr lang="en-US"/>
              <a:t>Second</a:t>
            </a:r>
          </a:p>
          <a:p>
            <a:pPr lvl="2"/>
            <a:r>
              <a:rPr lang="en-US"/>
              <a:t>Third</a:t>
            </a:r>
          </a:p>
          <a:p>
            <a:pPr lvl="0"/>
            <a:endParaRPr lang="en-US"/>
          </a:p>
        </p:txBody>
      </p:sp>
    </p:spTree>
    <p:extLst>
      <p:ext uri="{BB962C8B-B14F-4D97-AF65-F5344CB8AC3E}">
        <p14:creationId xmlns:p14="http://schemas.microsoft.com/office/powerpoint/2010/main" val="28081832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2604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5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13447"/>
            <a:ext cx="4127692" cy="1231106"/>
          </a:xfrm>
        </p:spPr>
        <p:txBody>
          <a:bodyPr wrap="square" anchor="ctr">
            <a:spAutoFit/>
          </a:bodyPr>
          <a:lstStyle>
            <a:lvl1pPr>
              <a:defRPr sz="4000">
                <a:latin typeface="+mj-lt"/>
              </a:defRPr>
            </a:lvl1pPr>
          </a:lstStyle>
          <a:p>
            <a:r>
              <a:rPr lang="en-US"/>
              <a:t>Click to edit Master title style</a:t>
            </a:r>
          </a:p>
        </p:txBody>
      </p:sp>
    </p:spTree>
    <p:extLst>
      <p:ext uri="{BB962C8B-B14F-4D97-AF65-F5344CB8AC3E}">
        <p14:creationId xmlns:p14="http://schemas.microsoft.com/office/powerpoint/2010/main" val="2102027727"/>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687677303"/>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8344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83673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9074001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561389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131045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5" name="Picture 34" descr="A logo with a rainbow colored heart&#10;&#10;AI-generated content may be incorrect.">
            <a:extLst>
              <a:ext uri="{FF2B5EF4-FFF2-40B4-BE49-F238E27FC236}">
                <a16:creationId xmlns:a16="http://schemas.microsoft.com/office/drawing/2014/main" id="{706A114A-B669-A7C8-439C-C85914808B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26" y="286039"/>
            <a:ext cx="2113568" cy="895061"/>
          </a:xfrm>
          <a:prstGeom prst="rect">
            <a:avLst/>
          </a:prstGeom>
        </p:spPr>
      </p:pic>
    </p:spTree>
    <p:extLst>
      <p:ext uri="{BB962C8B-B14F-4D97-AF65-F5344CB8AC3E}">
        <p14:creationId xmlns:p14="http://schemas.microsoft.com/office/powerpoint/2010/main" val="33597560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logo with a rainbow colored heart&#10;&#10;AI-generated content may be incorrect.">
            <a:extLst>
              <a:ext uri="{FF2B5EF4-FFF2-40B4-BE49-F238E27FC236}">
                <a16:creationId xmlns:a16="http://schemas.microsoft.com/office/drawing/2014/main" id="{E43650F1-E4AC-6BFB-8E6C-69AAEEA0D3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26" y="286039"/>
            <a:ext cx="2113568" cy="895061"/>
          </a:xfrm>
          <a:prstGeom prst="rect">
            <a:avLst/>
          </a:prstGeom>
        </p:spPr>
      </p:pic>
    </p:spTree>
    <p:extLst>
      <p:ext uri="{BB962C8B-B14F-4D97-AF65-F5344CB8AC3E}">
        <p14:creationId xmlns:p14="http://schemas.microsoft.com/office/powerpoint/2010/main" val="6360827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logo with a rainbow colored heart&#10;&#10;AI-generated content may be incorrect.">
            <a:extLst>
              <a:ext uri="{FF2B5EF4-FFF2-40B4-BE49-F238E27FC236}">
                <a16:creationId xmlns:a16="http://schemas.microsoft.com/office/drawing/2014/main" id="{31086C70-FD72-C1AD-5041-5E615F122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26" y="286039"/>
            <a:ext cx="2113568" cy="895061"/>
          </a:xfrm>
          <a:prstGeom prst="rect">
            <a:avLst/>
          </a:prstGeom>
        </p:spPr>
      </p:pic>
    </p:spTree>
    <p:extLst>
      <p:ext uri="{BB962C8B-B14F-4D97-AF65-F5344CB8AC3E}">
        <p14:creationId xmlns:p14="http://schemas.microsoft.com/office/powerpoint/2010/main" val="3509834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765601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03134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770181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640698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439552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517617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511519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362156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0030399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3730092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859570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C810F22-5C91-B2E9-8760-2315AF82DFF5}"/>
              </a:ext>
              <a:ext uri="{C183D7F6-B498-43B3-948B-1728B52AA6E4}">
                <adec:decorative xmlns:adec="http://schemas.microsoft.com/office/drawing/2017/decorative" val="1"/>
              </a:ext>
            </a:extLst>
          </p:cNvPr>
          <p:cNvPicPr>
            <a:picLocks/>
          </p:cNvPicPr>
          <p:nvPr userDrawn="1"/>
        </p:nvPicPr>
        <p:blipFill rotWithShape="1">
          <a:blip r:embed="rId2">
            <a:alphaModFix amt="8000"/>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14289" y="0"/>
            <a:ext cx="12191998" cy="6858009"/>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9091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235371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3244818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7714777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71966176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89922319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7141034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184994431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77161620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3491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322681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596831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567860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1988355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775764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241619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52188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1376762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7297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381971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1800498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32171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31266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21427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65761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35600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5685762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562196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75574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35195369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7201746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69787010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2592824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301281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228172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2630591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00747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8752412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6807077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795617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28177675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91587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7178432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420659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451351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291371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2387055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7462576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7672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4177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3020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3904161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4274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FC2122-D0AB-B54C-3BD9-B65B42E33A15}"/>
              </a:ext>
            </a:extLst>
          </p:cNvPr>
          <p:cNvPicPr>
            <a:picLocks noChangeAspect="1"/>
          </p:cNvPicPr>
          <p:nvPr userDrawn="1"/>
        </p:nvPicPr>
        <p:blipFill>
          <a:blip r:embed="rId2"/>
          <a:stretch>
            <a:fillRect/>
          </a:stretch>
        </p:blipFill>
        <p:spPr>
          <a:xfrm>
            <a:off x="0" y="1042"/>
            <a:ext cx="12192000" cy="6855916"/>
          </a:xfrm>
          <a:prstGeom prst="rect">
            <a:avLst/>
          </a:prstGeom>
        </p:spPr>
      </p:pic>
    </p:spTree>
    <p:extLst>
      <p:ext uri="{BB962C8B-B14F-4D97-AF65-F5344CB8AC3E}">
        <p14:creationId xmlns:p14="http://schemas.microsoft.com/office/powerpoint/2010/main" val="353403337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955982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951180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40111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476107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3812331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928912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30173959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882225308"/>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108210998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997340335"/>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2521600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6301022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gradFill>
            <a:gsLst>
              <a:gs pos="0">
                <a:schemeClr val="accent1"/>
              </a:gs>
              <a:gs pos="100000">
                <a:schemeClr val="accent3"/>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6437468"/>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57DF5276-5868-2739-8EDB-8C727391B46B}"/>
              </a:ext>
            </a:extLst>
          </p:cNvPr>
          <p:cNvSpPr>
            <a:spLocks noGrp="1"/>
          </p:cNvSpPr>
          <p:nvPr>
            <p:ph type="ftr" sz="quarter" idx="3"/>
          </p:nvPr>
        </p:nvSpPr>
        <p:spPr>
          <a:xfrm>
            <a:off x="4038600" y="6570297"/>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US"/>
              <a:t>Classified as Microsoft Confidential</a:t>
            </a:r>
          </a:p>
        </p:txBody>
      </p:sp>
      <p:sp>
        <p:nvSpPr>
          <p:cNvPr id="4" name="Slide Number Placeholder 7">
            <a:extLst>
              <a:ext uri="{FF2B5EF4-FFF2-40B4-BE49-F238E27FC236}">
                <a16:creationId xmlns:a16="http://schemas.microsoft.com/office/drawing/2014/main" id="{27D060DD-EF6B-A5C4-2D54-8CB8282C8B48}"/>
              </a:ext>
            </a:extLst>
          </p:cNvPr>
          <p:cNvSpPr>
            <a:spLocks noGrp="1"/>
          </p:cNvSpPr>
          <p:nvPr>
            <p:ph type="sldNum" sz="quarter" idx="4"/>
          </p:nvPr>
        </p:nvSpPr>
        <p:spPr>
          <a:xfrm>
            <a:off x="11609390" y="6570297"/>
            <a:ext cx="461784" cy="123111"/>
          </a:xfrm>
          <a:prstGeom prst="rect">
            <a:avLst/>
          </a:prstGeom>
        </p:spPr>
        <p:txBody>
          <a:bodyPr vert="horz" lIns="0" tIns="0" rIns="0" bIns="0" rtlCol="0" anchor="ctr">
            <a:spAutoFit/>
          </a:bodyPr>
          <a:lstStyle>
            <a:lvl1pPr algn="ctr">
              <a:defRPr sz="800">
                <a:solidFill>
                  <a:schemeClr val="tx1"/>
                </a:solidFill>
              </a:defRPr>
            </a:lvl1pPr>
          </a:lstStyle>
          <a:p>
            <a:fld id="{3C410EDA-9B27-4D0B-833D-3D69C8BB707D}" type="slidenum">
              <a:rPr lang="en-US" smtClean="0"/>
              <a:pPr/>
              <a:t>‹#›</a:t>
            </a:fld>
            <a:endParaRPr lang="en-US"/>
          </a:p>
        </p:txBody>
      </p:sp>
    </p:spTree>
    <p:extLst>
      <p:ext uri="{BB962C8B-B14F-4D97-AF65-F5344CB8AC3E}">
        <p14:creationId xmlns:p14="http://schemas.microsoft.com/office/powerpoint/2010/main" val="668015100"/>
      </p:ext>
    </p:extLst>
  </p:cSld>
  <p:clrMapOvr>
    <a:masterClrMapping/>
  </p:clrMapOvr>
  <p:transition>
    <p:fade/>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151077575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1977783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58995767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5384230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90862887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765953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84671858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134143186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245273838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28361927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99665020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22370268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6228952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21132137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6281260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2564376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5" name="Picture 34" descr="A logo with a rainbow colored heart&#10;&#10;AI-generated content may be incorrect.">
            <a:extLst>
              <a:ext uri="{FF2B5EF4-FFF2-40B4-BE49-F238E27FC236}">
                <a16:creationId xmlns:a16="http://schemas.microsoft.com/office/drawing/2014/main" id="{706A114A-B669-A7C8-439C-C85914808B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26" y="286039"/>
            <a:ext cx="2113568" cy="895061"/>
          </a:xfrm>
          <a:prstGeom prst="rect">
            <a:avLst/>
          </a:prstGeom>
        </p:spPr>
      </p:pic>
    </p:spTree>
    <p:extLst>
      <p:ext uri="{BB962C8B-B14F-4D97-AF65-F5344CB8AC3E}">
        <p14:creationId xmlns:p14="http://schemas.microsoft.com/office/powerpoint/2010/main" val="2049006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11827815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19884437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95709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21835481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2220986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0171423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275820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041917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653202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68634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logo with a rainbow colored heart&#10;&#10;AI-generated content may be incorrect.">
            <a:extLst>
              <a:ext uri="{FF2B5EF4-FFF2-40B4-BE49-F238E27FC236}">
                <a16:creationId xmlns:a16="http://schemas.microsoft.com/office/drawing/2014/main" id="{E43650F1-E4AC-6BFB-8E6C-69AAEEA0D3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26" y="286039"/>
            <a:ext cx="2113568" cy="895061"/>
          </a:xfrm>
          <a:prstGeom prst="rect">
            <a:avLst/>
          </a:prstGeom>
        </p:spPr>
      </p:pic>
    </p:spTree>
    <p:extLst>
      <p:ext uri="{BB962C8B-B14F-4D97-AF65-F5344CB8AC3E}">
        <p14:creationId xmlns:p14="http://schemas.microsoft.com/office/powerpoint/2010/main" val="33470344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9882532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22212302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36836506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27105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2981464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8767796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42549802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2399664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5930766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8206880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logo with a rainbow colored heart&#10;&#10;AI-generated content may be incorrect.">
            <a:extLst>
              <a:ext uri="{FF2B5EF4-FFF2-40B4-BE49-F238E27FC236}">
                <a16:creationId xmlns:a16="http://schemas.microsoft.com/office/drawing/2014/main" id="{31086C70-FD72-C1AD-5041-5E615F122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726" y="286039"/>
            <a:ext cx="2113568" cy="895061"/>
          </a:xfrm>
          <a:prstGeom prst="rect">
            <a:avLst/>
          </a:prstGeom>
        </p:spPr>
      </p:pic>
    </p:spTree>
    <p:extLst>
      <p:ext uri="{BB962C8B-B14F-4D97-AF65-F5344CB8AC3E}">
        <p14:creationId xmlns:p14="http://schemas.microsoft.com/office/powerpoint/2010/main" val="3511365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9286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4212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5768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525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FC2122-D0AB-B54C-3BD9-B65B42E33A15}"/>
              </a:ext>
            </a:extLst>
          </p:cNvPr>
          <p:cNvPicPr>
            <a:picLocks noChangeAspect="1"/>
          </p:cNvPicPr>
          <p:nvPr userDrawn="1"/>
        </p:nvPicPr>
        <p:blipFill>
          <a:blip r:embed="rId2"/>
          <a:stretch>
            <a:fillRect/>
          </a:stretch>
        </p:blipFill>
        <p:spPr>
          <a:xfrm>
            <a:off x="0" y="1042"/>
            <a:ext cx="12192000" cy="6855916"/>
          </a:xfrm>
          <a:prstGeom prst="rect">
            <a:avLst/>
          </a:prstGeom>
        </p:spPr>
      </p:pic>
    </p:spTree>
    <p:extLst>
      <p:ext uri="{BB962C8B-B14F-4D97-AF65-F5344CB8AC3E}">
        <p14:creationId xmlns:p14="http://schemas.microsoft.com/office/powerpoint/2010/main" val="54265395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568496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462972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41276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545676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9484657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147807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2705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2210649538"/>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4240328924"/>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68109920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91F2C"/>
                </a:solidFill>
                <a:effectLst/>
                <a:uLnTx/>
                <a:uFillTx/>
                <a:latin typeface="Segoe Sans Display"/>
                <a:ea typeface="+mn-ea"/>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2020298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9248251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 y="0"/>
            <a:ext cx="12379569"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30860"/>
          <a:stretch/>
        </p:blipFill>
        <p:spPr>
          <a:xfrm>
            <a:off x="0" y="2849737"/>
            <a:ext cx="1237956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userDrawn="1"/>
        </p:nvSpPr>
        <p:spPr bwMode="auto">
          <a:xfrm>
            <a:off x="-2" y="0"/>
            <a:ext cx="12379568"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399154"/>
            <a:ext cx="8883650" cy="677108"/>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4476750"/>
            <a:ext cx="8883650" cy="707886"/>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Subtitle</a:t>
            </a:r>
          </a:p>
          <a:p>
            <a:pPr lvl="0"/>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06441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5D5AA619-22C5-E624-FD06-098868F01DBA}"/>
              </a:ext>
            </a:extLst>
          </p:cNvPr>
          <p:cNvSpPr>
            <a:spLocks noGrp="1"/>
          </p:cNvSpPr>
          <p:nvPr>
            <p:ph type="title" hasCustomPrompt="1"/>
          </p:nvPr>
        </p:nvSpPr>
        <p:spPr>
          <a:xfrm>
            <a:off x="584200" y="3035178"/>
            <a:ext cx="9144000" cy="498598"/>
          </a:xfr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lvl="0"/>
            <a:r>
              <a:rPr lang="en-US"/>
              <a:t>Session or demo title</a:t>
            </a:r>
          </a:p>
        </p:txBody>
      </p:sp>
      <p:sp>
        <p:nvSpPr>
          <p:cNvPr id="7" name="Text Placeholder 4">
            <a:extLst>
              <a:ext uri="{FF2B5EF4-FFF2-40B4-BE49-F238E27FC236}">
                <a16:creationId xmlns:a16="http://schemas.microsoft.com/office/drawing/2014/main" id="{F66251B6-6669-3E5F-CBBE-363F82903A09}"/>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E9310532-FEFD-7A18-695E-D9F2CC968D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285579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30425960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33912130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6843068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7" name="Picture Placeholder 6">
            <a:extLst>
              <a:ext uri="{FF2B5EF4-FFF2-40B4-BE49-F238E27FC236}">
                <a16:creationId xmlns:a16="http://schemas.microsoft.com/office/drawing/2014/main" id="{3B01AA23-E126-1E9B-2812-E55E91413EDB}"/>
              </a:ext>
            </a:extLst>
          </p:cNvPr>
          <p:cNvSpPr>
            <a:spLocks noGrp="1"/>
          </p:cNvSpPr>
          <p:nvPr>
            <p:ph type="pic" sz="quarter" idx="10"/>
          </p:nvPr>
        </p:nvSpPr>
        <p:spPr>
          <a:xfrm>
            <a:off x="6242050" y="0"/>
            <a:ext cx="5949950" cy="6857999"/>
          </a:xfrm>
          <a:solidFill>
            <a:schemeClr val="bg1">
              <a:lumMod val="95000"/>
            </a:schemeClr>
          </a:solidFill>
        </p:spPr>
        <p:txBody>
          <a:bodyPr/>
          <a:lstStyle>
            <a:lvl1pPr marL="0" indent="0">
              <a:buNone/>
              <a:defRPr sz="1800"/>
            </a:lvl1pPr>
          </a:lstStyle>
          <a:p>
            <a:endParaRPr lang="en-US"/>
          </a:p>
        </p:txBody>
      </p:sp>
    </p:spTree>
    <p:extLst>
      <p:ext uri="{BB962C8B-B14F-4D97-AF65-F5344CB8AC3E}">
        <p14:creationId xmlns:p14="http://schemas.microsoft.com/office/powerpoint/2010/main" val="33800401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
        <p:nvSpPr>
          <p:cNvPr id="10" name="Text Placeholder 11">
            <a:extLst>
              <a:ext uri="{FF2B5EF4-FFF2-40B4-BE49-F238E27FC236}">
                <a16:creationId xmlns:a16="http://schemas.microsoft.com/office/drawing/2014/main" id="{86E03C92-DE23-2C43-07EE-49514B3D2740}"/>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Tree>
    <p:extLst>
      <p:ext uri="{BB962C8B-B14F-4D97-AF65-F5344CB8AC3E}">
        <p14:creationId xmlns:p14="http://schemas.microsoft.com/office/powerpoint/2010/main" val="1947077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955445-9897-4F4A-1AC6-E3E7C73BEB1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11886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33110991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Title 6">
            <a:extLst>
              <a:ext uri="{FF2B5EF4-FFF2-40B4-BE49-F238E27FC236}">
                <a16:creationId xmlns:a16="http://schemas.microsoft.com/office/drawing/2014/main" id="{0990486E-CB2B-FF34-8E7C-59E21B287A7D}"/>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17" name="Text Placeholder 2">
            <a:extLst>
              <a:ext uri="{FF2B5EF4-FFF2-40B4-BE49-F238E27FC236}">
                <a16:creationId xmlns:a16="http://schemas.microsoft.com/office/drawing/2014/main" id="{5C64DD84-9924-77B4-808F-02B81603CB6B}"/>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4653791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1906765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4" name="Title 1">
            <a:extLst>
              <a:ext uri="{FF2B5EF4-FFF2-40B4-BE49-F238E27FC236}">
                <a16:creationId xmlns:a16="http://schemas.microsoft.com/office/drawing/2014/main" id="{C41936ED-24D1-ED6C-8985-7ABF14606E26}"/>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15" name="Text Placeholder 11">
            <a:extLst>
              <a:ext uri="{FF2B5EF4-FFF2-40B4-BE49-F238E27FC236}">
                <a16:creationId xmlns:a16="http://schemas.microsoft.com/office/drawing/2014/main" id="{1F347600-F06A-D560-A15B-6AE37ABC2DA0}"/>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Tree>
    <p:extLst>
      <p:ext uri="{BB962C8B-B14F-4D97-AF65-F5344CB8AC3E}">
        <p14:creationId xmlns:p14="http://schemas.microsoft.com/office/powerpoint/2010/main" val="17858880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nvGrpSpPr>
          <p:cNvPr id="4" name="Group 3">
            <a:extLst>
              <a:ext uri="{FF2B5EF4-FFF2-40B4-BE49-F238E27FC236}">
                <a16:creationId xmlns:a16="http://schemas.microsoft.com/office/drawing/2014/main" id="{20D79F10-64F6-C21C-7C71-7161445C1F68}"/>
              </a:ext>
              <a:ext uri="{C183D7F6-B498-43B3-948B-1728B52AA6E4}">
                <adec:decorative xmlns:adec="http://schemas.microsoft.com/office/drawing/2017/decorative" val="1"/>
              </a:ext>
            </a:extLst>
          </p:cNvPr>
          <p:cNvGrpSpPr>
            <a:grpSpLocks/>
          </p:cNvGrpSpPr>
          <p:nvPr userDrawn="1"/>
        </p:nvGrpSpPr>
        <p:grpSpPr>
          <a:xfrm>
            <a:off x="0" y="59417"/>
            <a:ext cx="12296446" cy="6858000"/>
            <a:chOff x="0" y="0"/>
            <a:chExt cx="12296446" cy="6858000"/>
          </a:xfrm>
        </p:grpSpPr>
        <p:grpSp>
          <p:nvGrpSpPr>
            <p:cNvPr id="7" name="Group 6">
              <a:extLst>
                <a:ext uri="{FF2B5EF4-FFF2-40B4-BE49-F238E27FC236}">
                  <a16:creationId xmlns:a16="http://schemas.microsoft.com/office/drawing/2014/main" id="{F813550D-1430-1AAF-27FC-36AF498C3783}"/>
                </a:ext>
              </a:extLst>
            </p:cNvPr>
            <p:cNvGrpSpPr>
              <a:grpSpLocks/>
            </p:cNvGrpSpPr>
            <p:nvPr userDrawn="1"/>
          </p:nvGrpSpPr>
          <p:grpSpPr>
            <a:xfrm>
              <a:off x="0" y="0"/>
              <a:ext cx="12192000" cy="6858000"/>
              <a:chOff x="0" y="0"/>
              <a:chExt cx="12192000" cy="6858000"/>
            </a:xfrm>
          </p:grpSpPr>
          <p:grpSp>
            <p:nvGrpSpPr>
              <p:cNvPr id="10" name="Group 9">
                <a:extLst>
                  <a:ext uri="{FF2B5EF4-FFF2-40B4-BE49-F238E27FC236}">
                    <a16:creationId xmlns:a16="http://schemas.microsoft.com/office/drawing/2014/main" id="{DFA71A38-21C5-D650-0783-A7CF52862719}"/>
                  </a:ext>
                </a:extLst>
              </p:cNvPr>
              <p:cNvGrpSpPr>
                <a:grpSpLocks/>
              </p:cNvGrpSpPr>
              <p:nvPr userDrawn="1"/>
            </p:nvGrpSpPr>
            <p:grpSpPr>
              <a:xfrm>
                <a:off x="3689874" y="0"/>
                <a:ext cx="8502126" cy="6858000"/>
                <a:chOff x="6892376" y="0"/>
                <a:chExt cx="5299623" cy="6858000"/>
              </a:xfrm>
            </p:grpSpPr>
            <p:pic>
              <p:nvPicPr>
                <p:cNvPr id="12" name="Picture 11">
                  <a:extLst>
                    <a:ext uri="{FF2B5EF4-FFF2-40B4-BE49-F238E27FC236}">
                      <a16:creationId xmlns:a16="http://schemas.microsoft.com/office/drawing/2014/main" id="{0DD24FF4-5EAD-0ADD-A846-C1BCE8D135D0}"/>
                    </a:ext>
                    <a:ext uri="{C183D7F6-B498-43B3-948B-1728B52AA6E4}">
                      <adec:decorative xmlns:adec="http://schemas.microsoft.com/office/drawing/2017/decorative" val="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7347856" y="0"/>
                  <a:ext cx="4844143" cy="6858000"/>
                </a:xfrm>
                <a:prstGeom prst="rect">
                  <a:avLst/>
                </a:prstGeom>
              </p:spPr>
            </p:pic>
            <p:sp>
              <p:nvSpPr>
                <p:cNvPr id="13" name="Rectangle 12">
                  <a:extLst>
                    <a:ext uri="{FF2B5EF4-FFF2-40B4-BE49-F238E27FC236}">
                      <a16:creationId xmlns:a16="http://schemas.microsoft.com/office/drawing/2014/main" id="{5873A11F-C1A1-34D9-F602-ED13399C11E5}"/>
                    </a:ext>
                    <a:ext uri="{C183D7F6-B498-43B3-948B-1728B52AA6E4}">
                      <adec:decorative xmlns:adec="http://schemas.microsoft.com/office/drawing/2017/decorative" val="1"/>
                    </a:ext>
                  </a:extLst>
                </p:cNvPr>
                <p:cNvSpPr>
                  <a:spLocks/>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11" name="Rectangle 10">
                <a:extLst>
                  <a:ext uri="{FF2B5EF4-FFF2-40B4-BE49-F238E27FC236}">
                    <a16:creationId xmlns:a16="http://schemas.microsoft.com/office/drawing/2014/main" id="{BABC1A0E-0E15-08A9-B981-FC99391A5289}"/>
                  </a:ext>
                </a:extLst>
              </p:cNvPr>
              <p:cNvSpPr>
                <a:spLocks/>
              </p:cNvSpPr>
              <p:nvPr userDrawn="1"/>
            </p:nvSpPr>
            <p:spPr bwMode="auto">
              <a:xfrm>
                <a:off x="0" y="0"/>
                <a:ext cx="6508376" cy="6858000"/>
              </a:xfrm>
              <a:prstGeom prst="rect">
                <a:avLst/>
              </a:prstGeom>
              <a:gradFill flip="none" rotWithShape="1">
                <a:gsLst>
                  <a:gs pos="66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pic>
          <p:nvPicPr>
            <p:cNvPr id="8" name="Picture 7" descr="Background pattern&#10;&#10;Description automatically generated">
              <a:extLst>
                <a:ext uri="{FF2B5EF4-FFF2-40B4-BE49-F238E27FC236}">
                  <a16:creationId xmlns:a16="http://schemas.microsoft.com/office/drawing/2014/main" id="{FDE99B06-440F-1577-A1AA-195994924DBB}"/>
                </a:ext>
              </a:extLst>
            </p:cNvPr>
            <p:cNvPicPr>
              <a:picLocks noChangeAspect="1"/>
            </p:cNvPicPr>
            <p:nvPr userDrawn="1"/>
          </p:nvPicPr>
          <p:blipFill>
            <a:blip r:embed="rId5" cstate="print">
              <a:alphaModFix amt="50000"/>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6729A08-7E3D-D87D-AE08-A39A67CFD219}"/>
                </a:ext>
              </a:extLst>
            </p:cNvPr>
            <p:cNvSpPr>
              <a:spLocks/>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843342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25547140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432">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ssion Title w/ Photo">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a:noFill/>
        </p:spPr>
        <p:txBody>
          <a:bodyPr vert="horz" wrap="square" lIns="0" tIns="0" rIns="0" bIns="0" rtlCol="0" anchor="b" anchorCtr="0">
            <a:spAutoFit/>
          </a:bodyPr>
          <a:lstStyle>
            <a:lvl1pPr>
              <a:defRPr lang="en-US" dirty="0">
                <a:gradFill>
                  <a:gsLst>
                    <a:gs pos="26000">
                      <a:schemeClr val="accent1"/>
                    </a:gs>
                    <a:gs pos="100000">
                      <a:schemeClr val="accent3"/>
                    </a:gs>
                  </a:gsLst>
                  <a:lin ang="2400000" scaled="0"/>
                </a:gradFill>
                <a:latin typeface="Segoe UI Semibold" panose="020B0702040204020203" pitchFamily="34" charset="0"/>
                <a:cs typeface="Segoe UI Semibold" panose="020B0702040204020203" pitchFamily="34" charset="0"/>
              </a:defRPr>
            </a:lvl1pPr>
          </a:lstStyle>
          <a:p>
            <a:pPr lvl="0"/>
            <a:r>
              <a:rPr lang="en-US"/>
              <a:t>Session or demo title</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pic>
        <p:nvPicPr>
          <p:cNvPr id="3" name="MS logo gray - EMF" descr="Microsoft logo, gray text version">
            <a:extLst>
              <a:ext uri="{FF2B5EF4-FFF2-40B4-BE49-F238E27FC236}">
                <a16:creationId xmlns:a16="http://schemas.microsoft.com/office/drawing/2014/main" id="{B1E4D60A-74D4-CACF-489D-0AF2C448AF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0158340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017081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E5F6D8AE-12E3-3B11-B34F-E2C5860AB9EB}"/>
              </a:ext>
            </a:extLst>
          </p:cNvPr>
          <p:cNvSpPr>
            <a:spLocks noGrp="1"/>
          </p:cNvSpPr>
          <p:nvPr>
            <p:ph type="title" hasCustomPrompt="1"/>
          </p:nvPr>
        </p:nvSpPr>
        <p:spPr>
          <a:xfrm>
            <a:off x="585216" y="3033223"/>
            <a:ext cx="914400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Section divider</a:t>
            </a:r>
          </a:p>
        </p:txBody>
      </p:sp>
      <p:sp>
        <p:nvSpPr>
          <p:cNvPr id="7" name="Text Placeholder 4">
            <a:extLst>
              <a:ext uri="{FF2B5EF4-FFF2-40B4-BE49-F238E27FC236}">
                <a16:creationId xmlns:a16="http://schemas.microsoft.com/office/drawing/2014/main" id="{E745F133-79AD-2D10-2A29-D251C1E6B085}"/>
              </a:ext>
            </a:extLst>
          </p:cNvPr>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 or speaker name</a:t>
            </a:r>
          </a:p>
        </p:txBody>
      </p:sp>
    </p:spTree>
    <p:extLst>
      <p:ext uri="{BB962C8B-B14F-4D97-AF65-F5344CB8AC3E}">
        <p14:creationId xmlns:p14="http://schemas.microsoft.com/office/powerpoint/2010/main" val="2435075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16442829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Text">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7A7F81D6-D960-882D-2677-0F5176A5B3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98048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47951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64759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bg>
      <p:bgPr>
        <a:solidFill>
          <a:srgbClr val="73E4FF"/>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B390D54-C367-87B5-FC4A-E0E72608DBA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430887"/>
          </a:xfrm>
          <a:noFill/>
        </p:spPr>
        <p:txBody>
          <a:bodyPr vert="horz" wrap="square" lIns="0" tIns="0" rIns="0" bIns="0" rtlCol="0" anchor="t" anchorCtr="0">
            <a:spAutoFit/>
          </a:bodyPr>
          <a:lstStyle>
            <a:lvl1pPr>
              <a:defRPr lang="en-US"/>
            </a:lvl1pPr>
          </a:lstStyle>
          <a:p>
            <a:pPr lvl="0"/>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92720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wo Column Bullet with Subheads">
    <p:bg>
      <p:bgPr>
        <a:solidFill>
          <a:srgbClr val="73E4FF"/>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B390D54-C367-87B5-FC4A-E0E72608DBA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3FDA78CF-15C8-9BA5-67D3-88ED8F1F39EB}"/>
              </a:ext>
            </a:extLst>
          </p:cNvPr>
          <p:cNvSpPr>
            <a:spLocks noGrp="1"/>
          </p:cNvSpPr>
          <p:nvPr>
            <p:ph type="title"/>
          </p:nvPr>
        </p:nvSpPr>
        <p:spPr>
          <a:xfrm>
            <a:off x="588263" y="457200"/>
            <a:ext cx="11018520" cy="430887"/>
          </a:xfrm>
          <a:noFill/>
        </p:spPr>
        <p:txBody>
          <a:bodyPr vert="horz" wrap="square" lIns="0" tIns="0" rIns="0" bIns="0" rtlCol="0" anchor="t" anchorCtr="0">
            <a:spAutoFit/>
          </a:bodyPr>
          <a:lstStyle>
            <a:lvl1pPr>
              <a:defRPr lang="en-US"/>
            </a:lvl1pPr>
          </a:lstStyle>
          <a:p>
            <a:pPr lvl="0"/>
            <a:r>
              <a:rPr lang="en-US"/>
              <a:t>Click to edit Master title style</a:t>
            </a:r>
          </a:p>
        </p:txBody>
      </p:sp>
    </p:spTree>
    <p:extLst>
      <p:ext uri="{BB962C8B-B14F-4D97-AF65-F5344CB8AC3E}">
        <p14:creationId xmlns:p14="http://schemas.microsoft.com/office/powerpoint/2010/main" val="40597561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accent2"/>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80759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2"/>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968705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2"/>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517516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1.xml"/><Relationship Id="rId21" Type="http://schemas.openxmlformats.org/officeDocument/2006/relationships/slideLayout" Target="../slideLayouts/slideLayout96.xml"/><Relationship Id="rId42" Type="http://schemas.openxmlformats.org/officeDocument/2006/relationships/slideLayout" Target="../slideLayouts/slideLayout117.xml"/><Relationship Id="rId47" Type="http://schemas.openxmlformats.org/officeDocument/2006/relationships/slideLayout" Target="../slideLayouts/slideLayout122.xml"/><Relationship Id="rId63" Type="http://schemas.openxmlformats.org/officeDocument/2006/relationships/slideLayout" Target="../slideLayouts/slideLayout138.xml"/><Relationship Id="rId68" Type="http://schemas.openxmlformats.org/officeDocument/2006/relationships/slideLayout" Target="../slideLayouts/slideLayout143.xml"/><Relationship Id="rId84" Type="http://schemas.openxmlformats.org/officeDocument/2006/relationships/slideLayout" Target="../slideLayouts/slideLayout159.xml"/><Relationship Id="rId89" Type="http://schemas.openxmlformats.org/officeDocument/2006/relationships/slideLayout" Target="../slideLayouts/slideLayout164.xml"/><Relationship Id="rId16" Type="http://schemas.openxmlformats.org/officeDocument/2006/relationships/slideLayout" Target="../slideLayouts/slideLayout91.xml"/><Relationship Id="rId11" Type="http://schemas.openxmlformats.org/officeDocument/2006/relationships/slideLayout" Target="../slideLayouts/slideLayout86.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53" Type="http://schemas.openxmlformats.org/officeDocument/2006/relationships/slideLayout" Target="../slideLayouts/slideLayout128.xml"/><Relationship Id="rId58" Type="http://schemas.openxmlformats.org/officeDocument/2006/relationships/slideLayout" Target="../slideLayouts/slideLayout133.xml"/><Relationship Id="rId74" Type="http://schemas.openxmlformats.org/officeDocument/2006/relationships/slideLayout" Target="../slideLayouts/slideLayout149.xml"/><Relationship Id="rId79" Type="http://schemas.openxmlformats.org/officeDocument/2006/relationships/slideLayout" Target="../slideLayouts/slideLayout154.xml"/><Relationship Id="rId5" Type="http://schemas.openxmlformats.org/officeDocument/2006/relationships/slideLayout" Target="../slideLayouts/slideLayout80.xml"/><Relationship Id="rId90" Type="http://schemas.openxmlformats.org/officeDocument/2006/relationships/slideLayout" Target="../slideLayouts/slideLayout165.xml"/><Relationship Id="rId95" Type="http://schemas.openxmlformats.org/officeDocument/2006/relationships/oleObject" Target="../embeddings/oleObject1.bin"/><Relationship Id="rId22" Type="http://schemas.openxmlformats.org/officeDocument/2006/relationships/slideLayout" Target="../slideLayouts/slideLayout97.xml"/><Relationship Id="rId27" Type="http://schemas.openxmlformats.org/officeDocument/2006/relationships/slideLayout" Target="../slideLayouts/slideLayout102.xml"/><Relationship Id="rId43" Type="http://schemas.openxmlformats.org/officeDocument/2006/relationships/slideLayout" Target="../slideLayouts/slideLayout118.xml"/><Relationship Id="rId48" Type="http://schemas.openxmlformats.org/officeDocument/2006/relationships/slideLayout" Target="../slideLayouts/slideLayout123.xml"/><Relationship Id="rId64" Type="http://schemas.openxmlformats.org/officeDocument/2006/relationships/slideLayout" Target="../slideLayouts/slideLayout139.xml"/><Relationship Id="rId69" Type="http://schemas.openxmlformats.org/officeDocument/2006/relationships/slideLayout" Target="../slideLayouts/slideLayout144.xml"/><Relationship Id="rId80" Type="http://schemas.openxmlformats.org/officeDocument/2006/relationships/slideLayout" Target="../slideLayouts/slideLayout155.xml"/><Relationship Id="rId85" Type="http://schemas.openxmlformats.org/officeDocument/2006/relationships/slideLayout" Target="../slideLayouts/slideLayout160.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59" Type="http://schemas.openxmlformats.org/officeDocument/2006/relationships/slideLayout" Target="../slideLayouts/slideLayout134.xml"/><Relationship Id="rId67" Type="http://schemas.openxmlformats.org/officeDocument/2006/relationships/slideLayout" Target="../slideLayouts/slideLayout142.xml"/><Relationship Id="rId20" Type="http://schemas.openxmlformats.org/officeDocument/2006/relationships/slideLayout" Target="../slideLayouts/slideLayout95.xml"/><Relationship Id="rId41" Type="http://schemas.openxmlformats.org/officeDocument/2006/relationships/slideLayout" Target="../slideLayouts/slideLayout116.xml"/><Relationship Id="rId54" Type="http://schemas.openxmlformats.org/officeDocument/2006/relationships/slideLayout" Target="../slideLayouts/slideLayout129.xml"/><Relationship Id="rId62" Type="http://schemas.openxmlformats.org/officeDocument/2006/relationships/slideLayout" Target="../slideLayouts/slideLayout137.xml"/><Relationship Id="rId70" Type="http://schemas.openxmlformats.org/officeDocument/2006/relationships/slideLayout" Target="../slideLayouts/slideLayout145.xml"/><Relationship Id="rId75" Type="http://schemas.openxmlformats.org/officeDocument/2006/relationships/slideLayout" Target="../slideLayouts/slideLayout150.xml"/><Relationship Id="rId83" Type="http://schemas.openxmlformats.org/officeDocument/2006/relationships/slideLayout" Target="../slideLayouts/slideLayout158.xml"/><Relationship Id="rId88" Type="http://schemas.openxmlformats.org/officeDocument/2006/relationships/slideLayout" Target="../slideLayouts/slideLayout163.xml"/><Relationship Id="rId91" Type="http://schemas.openxmlformats.org/officeDocument/2006/relationships/slideLayout" Target="../slideLayouts/slideLayout166.xml"/><Relationship Id="rId96" Type="http://schemas.openxmlformats.org/officeDocument/2006/relationships/image" Target="../media/image81.emf"/><Relationship Id="rId1" Type="http://schemas.openxmlformats.org/officeDocument/2006/relationships/slideLayout" Target="../slideLayouts/slideLayout76.xml"/><Relationship Id="rId6" Type="http://schemas.openxmlformats.org/officeDocument/2006/relationships/slideLayout" Target="../slideLayouts/slideLayout81.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49" Type="http://schemas.openxmlformats.org/officeDocument/2006/relationships/slideLayout" Target="../slideLayouts/slideLayout124.xml"/><Relationship Id="rId57" Type="http://schemas.openxmlformats.org/officeDocument/2006/relationships/slideLayout" Target="../slideLayouts/slideLayout132.xml"/><Relationship Id="rId10" Type="http://schemas.openxmlformats.org/officeDocument/2006/relationships/slideLayout" Target="../slideLayouts/slideLayout85.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52" Type="http://schemas.openxmlformats.org/officeDocument/2006/relationships/slideLayout" Target="../slideLayouts/slideLayout127.xml"/><Relationship Id="rId60" Type="http://schemas.openxmlformats.org/officeDocument/2006/relationships/slideLayout" Target="../slideLayouts/slideLayout135.xml"/><Relationship Id="rId65" Type="http://schemas.openxmlformats.org/officeDocument/2006/relationships/slideLayout" Target="../slideLayouts/slideLayout140.xml"/><Relationship Id="rId73" Type="http://schemas.openxmlformats.org/officeDocument/2006/relationships/slideLayout" Target="../slideLayouts/slideLayout148.xml"/><Relationship Id="rId78" Type="http://schemas.openxmlformats.org/officeDocument/2006/relationships/slideLayout" Target="../slideLayouts/slideLayout153.xml"/><Relationship Id="rId81" Type="http://schemas.openxmlformats.org/officeDocument/2006/relationships/slideLayout" Target="../slideLayouts/slideLayout156.xml"/><Relationship Id="rId86" Type="http://schemas.openxmlformats.org/officeDocument/2006/relationships/slideLayout" Target="../slideLayouts/slideLayout161.xml"/><Relationship Id="rId94" Type="http://schemas.openxmlformats.org/officeDocument/2006/relationships/tags" Target="../tags/tag1.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9" Type="http://schemas.openxmlformats.org/officeDocument/2006/relationships/slideLayout" Target="../slideLayouts/slideLayout114.xml"/><Relationship Id="rId34" Type="http://schemas.openxmlformats.org/officeDocument/2006/relationships/slideLayout" Target="../slideLayouts/slideLayout109.xml"/><Relationship Id="rId50" Type="http://schemas.openxmlformats.org/officeDocument/2006/relationships/slideLayout" Target="../slideLayouts/slideLayout125.xml"/><Relationship Id="rId55" Type="http://schemas.openxmlformats.org/officeDocument/2006/relationships/slideLayout" Target="../slideLayouts/slideLayout130.xml"/><Relationship Id="rId76" Type="http://schemas.openxmlformats.org/officeDocument/2006/relationships/slideLayout" Target="../slideLayouts/slideLayout151.xml"/><Relationship Id="rId97" Type="http://schemas.openxmlformats.org/officeDocument/2006/relationships/image" Target="../media/image1.png"/><Relationship Id="rId7" Type="http://schemas.openxmlformats.org/officeDocument/2006/relationships/slideLayout" Target="../slideLayouts/slideLayout82.xml"/><Relationship Id="rId71" Type="http://schemas.openxmlformats.org/officeDocument/2006/relationships/slideLayout" Target="../slideLayouts/slideLayout146.xml"/><Relationship Id="rId92" Type="http://schemas.openxmlformats.org/officeDocument/2006/relationships/slideLayout" Target="../slideLayouts/slideLayout167.xml"/><Relationship Id="rId2" Type="http://schemas.openxmlformats.org/officeDocument/2006/relationships/slideLayout" Target="../slideLayouts/slideLayout77.xml"/><Relationship Id="rId29" Type="http://schemas.openxmlformats.org/officeDocument/2006/relationships/slideLayout" Target="../slideLayouts/slideLayout104.xml"/><Relationship Id="rId24" Type="http://schemas.openxmlformats.org/officeDocument/2006/relationships/slideLayout" Target="../slideLayouts/slideLayout99.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66" Type="http://schemas.openxmlformats.org/officeDocument/2006/relationships/slideLayout" Target="../slideLayouts/slideLayout141.xml"/><Relationship Id="rId87" Type="http://schemas.openxmlformats.org/officeDocument/2006/relationships/slideLayout" Target="../slideLayouts/slideLayout162.xml"/><Relationship Id="rId61" Type="http://schemas.openxmlformats.org/officeDocument/2006/relationships/slideLayout" Target="../slideLayouts/slideLayout136.xml"/><Relationship Id="rId82" Type="http://schemas.openxmlformats.org/officeDocument/2006/relationships/slideLayout" Target="../slideLayouts/slideLayout157.xml"/><Relationship Id="rId19" Type="http://schemas.openxmlformats.org/officeDocument/2006/relationships/slideLayout" Target="../slideLayouts/slideLayout94.xml"/><Relationship Id="rId14" Type="http://schemas.openxmlformats.org/officeDocument/2006/relationships/slideLayout" Target="../slideLayouts/slideLayout89.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56" Type="http://schemas.openxmlformats.org/officeDocument/2006/relationships/slideLayout" Target="../slideLayouts/slideLayout131.xml"/><Relationship Id="rId77" Type="http://schemas.openxmlformats.org/officeDocument/2006/relationships/slideLayout" Target="../slideLayouts/slideLayout152.xml"/><Relationship Id="rId8" Type="http://schemas.openxmlformats.org/officeDocument/2006/relationships/slideLayout" Target="../slideLayouts/slideLayout83.xml"/><Relationship Id="rId51" Type="http://schemas.openxmlformats.org/officeDocument/2006/relationships/slideLayout" Target="../slideLayouts/slideLayout126.xml"/><Relationship Id="rId72" Type="http://schemas.openxmlformats.org/officeDocument/2006/relationships/slideLayout" Target="../slideLayouts/slideLayout147.xml"/><Relationship Id="rId93" Type="http://schemas.openxmlformats.org/officeDocument/2006/relationships/theme" Target="../theme/theme2.xml"/><Relationship Id="rId98"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93.xml"/><Relationship Id="rId21" Type="http://schemas.openxmlformats.org/officeDocument/2006/relationships/slideLayout" Target="../slideLayouts/slideLayout188.xml"/><Relationship Id="rId42" Type="http://schemas.openxmlformats.org/officeDocument/2006/relationships/slideLayout" Target="../slideLayouts/slideLayout209.xml"/><Relationship Id="rId47" Type="http://schemas.openxmlformats.org/officeDocument/2006/relationships/slideLayout" Target="../slideLayouts/slideLayout214.xml"/><Relationship Id="rId63" Type="http://schemas.openxmlformats.org/officeDocument/2006/relationships/slideLayout" Target="../slideLayouts/slideLayout230.xml"/><Relationship Id="rId68" Type="http://schemas.openxmlformats.org/officeDocument/2006/relationships/slideLayout" Target="../slideLayouts/slideLayout235.xml"/><Relationship Id="rId16" Type="http://schemas.openxmlformats.org/officeDocument/2006/relationships/slideLayout" Target="../slideLayouts/slideLayout18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40" Type="http://schemas.openxmlformats.org/officeDocument/2006/relationships/slideLayout" Target="../slideLayouts/slideLayout207.xml"/><Relationship Id="rId45" Type="http://schemas.openxmlformats.org/officeDocument/2006/relationships/slideLayout" Target="../slideLayouts/slideLayout212.xml"/><Relationship Id="rId53" Type="http://schemas.openxmlformats.org/officeDocument/2006/relationships/slideLayout" Target="../slideLayouts/slideLayout220.xml"/><Relationship Id="rId58" Type="http://schemas.openxmlformats.org/officeDocument/2006/relationships/slideLayout" Target="../slideLayouts/slideLayout225.xml"/><Relationship Id="rId66" Type="http://schemas.openxmlformats.org/officeDocument/2006/relationships/slideLayout" Target="../slideLayouts/slideLayout233.xml"/><Relationship Id="rId74" Type="http://schemas.openxmlformats.org/officeDocument/2006/relationships/slideLayout" Target="../slideLayouts/slideLayout241.xml"/><Relationship Id="rId79" Type="http://schemas.openxmlformats.org/officeDocument/2006/relationships/image" Target="../media/image1.png"/><Relationship Id="rId5" Type="http://schemas.openxmlformats.org/officeDocument/2006/relationships/slideLayout" Target="../slideLayouts/slideLayout172.xml"/><Relationship Id="rId61" Type="http://schemas.openxmlformats.org/officeDocument/2006/relationships/slideLayout" Target="../slideLayouts/slideLayout228.xml"/><Relationship Id="rId19" Type="http://schemas.openxmlformats.org/officeDocument/2006/relationships/slideLayout" Target="../slideLayouts/slideLayout18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 Id="rId43" Type="http://schemas.openxmlformats.org/officeDocument/2006/relationships/slideLayout" Target="../slideLayouts/slideLayout210.xml"/><Relationship Id="rId48" Type="http://schemas.openxmlformats.org/officeDocument/2006/relationships/slideLayout" Target="../slideLayouts/slideLayout215.xml"/><Relationship Id="rId56" Type="http://schemas.openxmlformats.org/officeDocument/2006/relationships/slideLayout" Target="../slideLayouts/slideLayout223.xml"/><Relationship Id="rId64" Type="http://schemas.openxmlformats.org/officeDocument/2006/relationships/slideLayout" Target="../slideLayouts/slideLayout231.xml"/><Relationship Id="rId69" Type="http://schemas.openxmlformats.org/officeDocument/2006/relationships/slideLayout" Target="../slideLayouts/slideLayout236.xml"/><Relationship Id="rId77" Type="http://schemas.openxmlformats.org/officeDocument/2006/relationships/slideLayout" Target="../slideLayouts/slideLayout244.xml"/><Relationship Id="rId8" Type="http://schemas.openxmlformats.org/officeDocument/2006/relationships/slideLayout" Target="../slideLayouts/slideLayout175.xml"/><Relationship Id="rId51" Type="http://schemas.openxmlformats.org/officeDocument/2006/relationships/slideLayout" Target="../slideLayouts/slideLayout218.xml"/><Relationship Id="rId72" Type="http://schemas.openxmlformats.org/officeDocument/2006/relationships/slideLayout" Target="../slideLayouts/slideLayout239.xml"/><Relationship Id="rId80" Type="http://schemas.openxmlformats.org/officeDocument/2006/relationships/image" Target="../media/image2.svg"/><Relationship Id="rId3" Type="http://schemas.openxmlformats.org/officeDocument/2006/relationships/slideLayout" Target="../slideLayouts/slideLayout170.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38" Type="http://schemas.openxmlformats.org/officeDocument/2006/relationships/slideLayout" Target="../slideLayouts/slideLayout205.xml"/><Relationship Id="rId46" Type="http://schemas.openxmlformats.org/officeDocument/2006/relationships/slideLayout" Target="../slideLayouts/slideLayout213.xml"/><Relationship Id="rId59" Type="http://schemas.openxmlformats.org/officeDocument/2006/relationships/slideLayout" Target="../slideLayouts/slideLayout226.xml"/><Relationship Id="rId67" Type="http://schemas.openxmlformats.org/officeDocument/2006/relationships/slideLayout" Target="../slideLayouts/slideLayout234.xml"/><Relationship Id="rId20" Type="http://schemas.openxmlformats.org/officeDocument/2006/relationships/slideLayout" Target="../slideLayouts/slideLayout187.xml"/><Relationship Id="rId41" Type="http://schemas.openxmlformats.org/officeDocument/2006/relationships/slideLayout" Target="../slideLayouts/slideLayout208.xml"/><Relationship Id="rId54" Type="http://schemas.openxmlformats.org/officeDocument/2006/relationships/slideLayout" Target="../slideLayouts/slideLayout221.xml"/><Relationship Id="rId62" Type="http://schemas.openxmlformats.org/officeDocument/2006/relationships/slideLayout" Target="../slideLayouts/slideLayout229.xml"/><Relationship Id="rId70" Type="http://schemas.openxmlformats.org/officeDocument/2006/relationships/slideLayout" Target="../slideLayouts/slideLayout237.xml"/><Relationship Id="rId75" Type="http://schemas.openxmlformats.org/officeDocument/2006/relationships/slideLayout" Target="../slideLayouts/slideLayout242.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49" Type="http://schemas.openxmlformats.org/officeDocument/2006/relationships/slideLayout" Target="../slideLayouts/slideLayout216.xml"/><Relationship Id="rId57" Type="http://schemas.openxmlformats.org/officeDocument/2006/relationships/slideLayout" Target="../slideLayouts/slideLayout224.xml"/><Relationship Id="rId10" Type="http://schemas.openxmlformats.org/officeDocument/2006/relationships/slideLayout" Target="../slideLayouts/slideLayout177.xml"/><Relationship Id="rId31" Type="http://schemas.openxmlformats.org/officeDocument/2006/relationships/slideLayout" Target="../slideLayouts/slideLayout198.xml"/><Relationship Id="rId44" Type="http://schemas.openxmlformats.org/officeDocument/2006/relationships/slideLayout" Target="../slideLayouts/slideLayout211.xml"/><Relationship Id="rId52" Type="http://schemas.openxmlformats.org/officeDocument/2006/relationships/slideLayout" Target="../slideLayouts/slideLayout219.xml"/><Relationship Id="rId60" Type="http://schemas.openxmlformats.org/officeDocument/2006/relationships/slideLayout" Target="../slideLayouts/slideLayout227.xml"/><Relationship Id="rId65" Type="http://schemas.openxmlformats.org/officeDocument/2006/relationships/slideLayout" Target="../slideLayouts/slideLayout232.xml"/><Relationship Id="rId73" Type="http://schemas.openxmlformats.org/officeDocument/2006/relationships/slideLayout" Target="../slideLayouts/slideLayout240.xml"/><Relationship Id="rId78" Type="http://schemas.openxmlformats.org/officeDocument/2006/relationships/theme" Target="../theme/theme3.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9" Type="http://schemas.openxmlformats.org/officeDocument/2006/relationships/slideLayout" Target="../slideLayouts/slideLayout206.xml"/><Relationship Id="rId34" Type="http://schemas.openxmlformats.org/officeDocument/2006/relationships/slideLayout" Target="../slideLayouts/slideLayout201.xml"/><Relationship Id="rId50" Type="http://schemas.openxmlformats.org/officeDocument/2006/relationships/slideLayout" Target="../slideLayouts/slideLayout217.xml"/><Relationship Id="rId55" Type="http://schemas.openxmlformats.org/officeDocument/2006/relationships/slideLayout" Target="../slideLayouts/slideLayout222.xml"/><Relationship Id="rId76" Type="http://schemas.openxmlformats.org/officeDocument/2006/relationships/slideLayout" Target="../slideLayouts/slideLayout243.xml"/><Relationship Id="rId7" Type="http://schemas.openxmlformats.org/officeDocument/2006/relationships/slideLayout" Target="../slideLayouts/slideLayout174.xml"/><Relationship Id="rId71" Type="http://schemas.openxmlformats.org/officeDocument/2006/relationships/slideLayout" Target="../slideLayouts/slideLayout238.xml"/><Relationship Id="rId2" Type="http://schemas.openxmlformats.org/officeDocument/2006/relationships/slideLayout" Target="../slideLayouts/slideLayout169.xml"/><Relationship Id="rId29" Type="http://schemas.openxmlformats.org/officeDocument/2006/relationships/slideLayout" Target="../slideLayouts/slideLayout1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7">
            <a:extLst>
              <a:ext uri="{96DAC541-7B7A-43D3-8B79-37D633B846F1}">
                <asvg:svgBlip xmlns:asvg="http://schemas.microsoft.com/office/drawing/2016/SVG/main" r:embed="rId7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1927516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765" r:id="rId54"/>
    <p:sldLayoutId id="2147483766" r:id="rId55"/>
    <p:sldLayoutId id="2147483767" r:id="rId56"/>
    <p:sldLayoutId id="2147483768" r:id="rId57"/>
    <p:sldLayoutId id="2147483769" r:id="rId58"/>
    <p:sldLayoutId id="2147483770" r:id="rId59"/>
    <p:sldLayoutId id="2147483771" r:id="rId60"/>
    <p:sldLayoutId id="2147483772" r:id="rId61"/>
    <p:sldLayoutId id="2147483773" r:id="rId62"/>
    <p:sldLayoutId id="2147483774" r:id="rId63"/>
    <p:sldLayoutId id="2147483775" r:id="rId64"/>
    <p:sldLayoutId id="2147483776" r:id="rId65"/>
    <p:sldLayoutId id="2147483777" r:id="rId66"/>
    <p:sldLayoutId id="2147483778" r:id="rId67"/>
    <p:sldLayoutId id="2147483779" r:id="rId68"/>
    <p:sldLayoutId id="2147483780" r:id="rId69"/>
    <p:sldLayoutId id="2147483781" r:id="rId70"/>
    <p:sldLayoutId id="2147483782" r:id="rId71"/>
    <p:sldLayoutId id="2147483783" r:id="rId72"/>
    <p:sldLayoutId id="2147483784" r:id="rId73"/>
    <p:sldLayoutId id="2147483785" r:id="rId74"/>
    <p:sldLayoutId id="2147483786" r:id="rId7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graphicFrame>
        <p:nvGraphicFramePr>
          <p:cNvPr id="34" name="think-cell data - do not delete" hidden="1">
            <a:extLst>
              <a:ext uri="{FF2B5EF4-FFF2-40B4-BE49-F238E27FC236}">
                <a16:creationId xmlns:a16="http://schemas.microsoft.com/office/drawing/2014/main" id="{B069ACA1-B202-57BB-15C0-C1E82CE010DB}"/>
              </a:ext>
            </a:extLst>
          </p:cNvPr>
          <p:cNvGraphicFramePr>
            <a:graphicFrameLocks noChangeAspect="1"/>
          </p:cNvGraphicFramePr>
          <p:nvPr userDrawn="1">
            <p:custDataLst>
              <p:tags r:id="rId94"/>
            </p:custDataLst>
            <p:extLst>
              <p:ext uri="{D42A27DB-BD31-4B8C-83A1-F6EECF244321}">
                <p14:modId xmlns:p14="http://schemas.microsoft.com/office/powerpoint/2010/main" val="26874757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5" imgW="425" imgH="424" progId="TCLayout.ActiveDocument.1">
                  <p:embed/>
                </p:oleObj>
              </mc:Choice>
              <mc:Fallback>
                <p:oleObj name="think-cell Slide" r:id="rId95" imgW="425" imgH="424" progId="TCLayout.ActiveDocument.1">
                  <p:embed/>
                  <p:pic>
                    <p:nvPicPr>
                      <p:cNvPr id="34" name="think-cell data - do not delete" hidden="1">
                        <a:extLst>
                          <a:ext uri="{FF2B5EF4-FFF2-40B4-BE49-F238E27FC236}">
                            <a16:creationId xmlns:a16="http://schemas.microsoft.com/office/drawing/2014/main" id="{B069ACA1-B202-57BB-15C0-C1E82CE010DB}"/>
                          </a:ext>
                        </a:extLst>
                      </p:cNvPr>
                      <p:cNvPicPr/>
                      <p:nvPr/>
                    </p:nvPicPr>
                    <p:blipFill>
                      <a:blip r:embed="rId9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userDrawn="1">
            <p:ph type="title"/>
          </p:nvPr>
        </p:nvSpPr>
        <p:spPr>
          <a:xfrm>
            <a:off x="588263" y="580311"/>
            <a:ext cx="11018520" cy="430887"/>
          </a:xfrm>
          <a:prstGeom prst="rect">
            <a:avLst/>
          </a:prstGeom>
          <a:noFill/>
        </p:spPr>
        <p:txBody>
          <a:bodyPr vert="horz" wrap="square" lIns="0" tIns="0" rIns="0" bIns="0" rtlCol="0" anchor="b" anchorCtr="0">
            <a:noAutofit/>
          </a:bodyPr>
          <a:lstStyle/>
          <a:p>
            <a:pPr lvl="0"/>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FD0A04DA-4C2F-74A6-1E51-7838E3F55135}"/>
              </a:ext>
            </a:extLst>
          </p:cNvPr>
          <p:cNvPicPr>
            <a:picLocks noChangeAspect="1"/>
          </p:cNvPicPr>
          <p:nvPr userDrawn="1"/>
        </p:nvPicPr>
        <p:blipFill>
          <a:blip r:embed="rId97">
            <a:extLst>
              <a:ext uri="{28A0092B-C50C-407E-A947-70E740481C1C}">
                <a14:useLocalDpi xmlns:a14="http://schemas.microsoft.com/office/drawing/2010/main" val="0"/>
              </a:ext>
              <a:ext uri="{96DAC541-7B7A-43D3-8B79-37D633B846F1}">
                <asvg:svgBlip xmlns:asvg="http://schemas.microsoft.com/office/drawing/2016/SVG/main" r:embed="rId98"/>
              </a:ext>
            </a:extLst>
          </a:blip>
          <a:srcRect/>
          <a:stretch/>
        </p:blipFill>
        <p:spPr>
          <a:xfrm rot="5400000">
            <a:off x="9509919" y="2743200"/>
            <a:ext cx="6858000" cy="1371600"/>
          </a:xfrm>
          <a:prstGeom prst="rect">
            <a:avLst/>
          </a:prstGeom>
        </p:spPr>
      </p:pic>
      <p:sp>
        <p:nvSpPr>
          <p:cNvPr id="8" name="TextBox 7">
            <a:extLst>
              <a:ext uri="{FF2B5EF4-FFF2-40B4-BE49-F238E27FC236}">
                <a16:creationId xmlns:a16="http://schemas.microsoft.com/office/drawing/2014/main" id="{97CFFEB8-9444-4ED7-67DD-FF140D0BD1C1}"/>
              </a:ext>
            </a:extLst>
          </p:cNvPr>
          <p:cNvSpPr txBox="1"/>
          <p:nvPr userDrawn="1">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DE"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49476192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 id="2147483819" r:id="rId32"/>
    <p:sldLayoutId id="2147483820" r:id="rId33"/>
    <p:sldLayoutId id="2147483821" r:id="rId34"/>
    <p:sldLayoutId id="2147483822" r:id="rId35"/>
    <p:sldLayoutId id="2147483823" r:id="rId36"/>
    <p:sldLayoutId id="2147483824" r:id="rId37"/>
    <p:sldLayoutId id="2147483825" r:id="rId38"/>
    <p:sldLayoutId id="2147483826" r:id="rId39"/>
    <p:sldLayoutId id="2147483827" r:id="rId40"/>
    <p:sldLayoutId id="2147483828" r:id="rId41"/>
    <p:sldLayoutId id="2147483829" r:id="rId42"/>
    <p:sldLayoutId id="2147483830" r:id="rId43"/>
    <p:sldLayoutId id="2147483831" r:id="rId44"/>
    <p:sldLayoutId id="2147483832" r:id="rId45"/>
    <p:sldLayoutId id="2147483833" r:id="rId46"/>
    <p:sldLayoutId id="2147483834" r:id="rId47"/>
    <p:sldLayoutId id="2147483835" r:id="rId48"/>
    <p:sldLayoutId id="2147483836" r:id="rId49"/>
    <p:sldLayoutId id="2147483837" r:id="rId50"/>
    <p:sldLayoutId id="2147483838" r:id="rId51"/>
    <p:sldLayoutId id="2147483839" r:id="rId52"/>
    <p:sldLayoutId id="2147483840" r:id="rId53"/>
    <p:sldLayoutId id="2147483841" r:id="rId54"/>
    <p:sldLayoutId id="2147483842" r:id="rId55"/>
    <p:sldLayoutId id="2147483843" r:id="rId56"/>
    <p:sldLayoutId id="2147483844" r:id="rId57"/>
    <p:sldLayoutId id="2147483845" r:id="rId58"/>
    <p:sldLayoutId id="2147483846" r:id="rId59"/>
    <p:sldLayoutId id="2147483847" r:id="rId60"/>
    <p:sldLayoutId id="2147483848" r:id="rId61"/>
    <p:sldLayoutId id="2147483849" r:id="rId62"/>
    <p:sldLayoutId id="2147483850" r:id="rId63"/>
    <p:sldLayoutId id="2147483851" r:id="rId64"/>
    <p:sldLayoutId id="2147483852" r:id="rId65"/>
    <p:sldLayoutId id="2147483853" r:id="rId66"/>
    <p:sldLayoutId id="2147483854" r:id="rId67"/>
    <p:sldLayoutId id="2147483855" r:id="rId68"/>
    <p:sldLayoutId id="2147483856" r:id="rId69"/>
    <p:sldLayoutId id="2147483857" r:id="rId70"/>
    <p:sldLayoutId id="2147483858" r:id="rId71"/>
    <p:sldLayoutId id="2147483859" r:id="rId72"/>
    <p:sldLayoutId id="2147483860" r:id="rId73"/>
    <p:sldLayoutId id="2147483861" r:id="rId74"/>
    <p:sldLayoutId id="2147483862" r:id="rId75"/>
    <p:sldLayoutId id="2147483863" r:id="rId76"/>
    <p:sldLayoutId id="2147483864" r:id="rId77"/>
    <p:sldLayoutId id="2147483865" r:id="rId78"/>
    <p:sldLayoutId id="2147483866" r:id="rId79"/>
    <p:sldLayoutId id="2147483867" r:id="rId80"/>
    <p:sldLayoutId id="2147483868" r:id="rId81"/>
    <p:sldLayoutId id="2147483869" r:id="rId82"/>
    <p:sldLayoutId id="2147483870" r:id="rId83"/>
    <p:sldLayoutId id="2147483871" r:id="rId84"/>
    <p:sldLayoutId id="2147483872" r:id="rId85"/>
    <p:sldLayoutId id="2147483873" r:id="rId86"/>
    <p:sldLayoutId id="2147483874" r:id="rId87"/>
    <p:sldLayoutId id="2147483875" r:id="rId88"/>
    <p:sldLayoutId id="2147483876" r:id="rId89"/>
    <p:sldLayoutId id="2147483877" r:id="rId90"/>
    <p:sldLayoutId id="2147483878" r:id="rId91"/>
    <p:sldLayoutId id="2147483879" r:id="rId92"/>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9">
            <a:extLst>
              <a:ext uri="{96DAC541-7B7A-43D3-8B79-37D633B846F1}">
                <asvg:svgBlip xmlns:asvg="http://schemas.microsoft.com/office/drawing/2016/SVG/main" r:embed="rId8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57551143"/>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 id="2147483903" r:id="rId23"/>
    <p:sldLayoutId id="2147483904" r:id="rId24"/>
    <p:sldLayoutId id="2147483905" r:id="rId25"/>
    <p:sldLayoutId id="2147483906" r:id="rId26"/>
    <p:sldLayoutId id="2147483907" r:id="rId27"/>
    <p:sldLayoutId id="2147483908" r:id="rId28"/>
    <p:sldLayoutId id="2147483909" r:id="rId29"/>
    <p:sldLayoutId id="2147483910" r:id="rId30"/>
    <p:sldLayoutId id="2147483911" r:id="rId31"/>
    <p:sldLayoutId id="2147483912" r:id="rId32"/>
    <p:sldLayoutId id="2147483913" r:id="rId33"/>
    <p:sldLayoutId id="2147483914" r:id="rId34"/>
    <p:sldLayoutId id="2147483915" r:id="rId35"/>
    <p:sldLayoutId id="2147483916" r:id="rId36"/>
    <p:sldLayoutId id="2147483917" r:id="rId37"/>
    <p:sldLayoutId id="2147483918" r:id="rId38"/>
    <p:sldLayoutId id="2147483919" r:id="rId39"/>
    <p:sldLayoutId id="2147483920" r:id="rId40"/>
    <p:sldLayoutId id="2147483921" r:id="rId41"/>
    <p:sldLayoutId id="2147483922" r:id="rId42"/>
    <p:sldLayoutId id="2147483923" r:id="rId43"/>
    <p:sldLayoutId id="2147483924" r:id="rId44"/>
    <p:sldLayoutId id="2147483925" r:id="rId45"/>
    <p:sldLayoutId id="2147483926" r:id="rId46"/>
    <p:sldLayoutId id="2147483927" r:id="rId47"/>
    <p:sldLayoutId id="2147483928" r:id="rId48"/>
    <p:sldLayoutId id="2147483929" r:id="rId49"/>
    <p:sldLayoutId id="2147483930" r:id="rId50"/>
    <p:sldLayoutId id="2147483931" r:id="rId51"/>
    <p:sldLayoutId id="2147483932" r:id="rId52"/>
    <p:sldLayoutId id="2147483933" r:id="rId53"/>
    <p:sldLayoutId id="2147483934" r:id="rId54"/>
    <p:sldLayoutId id="2147483935" r:id="rId55"/>
    <p:sldLayoutId id="2147483936" r:id="rId56"/>
    <p:sldLayoutId id="2147483937" r:id="rId57"/>
    <p:sldLayoutId id="2147483938" r:id="rId58"/>
    <p:sldLayoutId id="2147483939" r:id="rId59"/>
    <p:sldLayoutId id="2147483940" r:id="rId60"/>
    <p:sldLayoutId id="2147483941" r:id="rId61"/>
    <p:sldLayoutId id="2147483942" r:id="rId62"/>
    <p:sldLayoutId id="2147483943" r:id="rId63"/>
    <p:sldLayoutId id="2147483944" r:id="rId64"/>
    <p:sldLayoutId id="2147483945" r:id="rId65"/>
    <p:sldLayoutId id="2147483946" r:id="rId66"/>
    <p:sldLayoutId id="2147483947" r:id="rId67"/>
    <p:sldLayoutId id="2147483948" r:id="rId68"/>
    <p:sldLayoutId id="2147483949" r:id="rId69"/>
    <p:sldLayoutId id="2147483950" r:id="rId70"/>
    <p:sldLayoutId id="2147483951" r:id="rId71"/>
    <p:sldLayoutId id="2147483952" r:id="rId72"/>
    <p:sldLayoutId id="2147483953" r:id="rId73"/>
    <p:sldLayoutId id="2147483954" r:id="rId74"/>
    <p:sldLayoutId id="2147483955" r:id="rId75"/>
    <p:sldLayoutId id="2147483956" r:id="rId76"/>
    <p:sldLayoutId id="2147483957" r:id="rId7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9.png"/><Relationship Id="rId7" Type="http://schemas.microsoft.com/office/2007/relationships/hdphoto" Target="../media/hdphoto9.wdp"/><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openxmlformats.org/officeDocument/2006/relationships/image" Target="../media/image121.png"/><Relationship Id="rId5" Type="http://schemas.openxmlformats.org/officeDocument/2006/relationships/image" Target="../media/image7.png"/><Relationship Id="rId4" Type="http://schemas.openxmlformats.org/officeDocument/2006/relationships/image" Target="../media/image120.png"/></Relationships>
</file>

<file path=ppt/slides/_rels/slide10.xml.rels><?xml version="1.0" encoding="UTF-8" standalone="yes"?>
<Relationships xmlns="http://schemas.openxmlformats.org/package/2006/relationships"><Relationship Id="rId8" Type="http://schemas.openxmlformats.org/officeDocument/2006/relationships/slide" Target="slide15.xml"/><Relationship Id="rId3" Type="http://schemas.microsoft.com/office/2018/10/relationships/comments" Target="../comments/modernComment_111_C6FF481B.xml"/><Relationship Id="rId7" Type="http://schemas.openxmlformats.org/officeDocument/2006/relationships/slide" Target="slide7.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slide" Target="slide4.xml"/><Relationship Id="rId5" Type="http://schemas.microsoft.com/office/2007/relationships/hdphoto" Target="../media/hdphoto8.wdp"/><Relationship Id="rId10" Type="http://schemas.openxmlformats.org/officeDocument/2006/relationships/slide" Target="slide27.xml"/><Relationship Id="rId4" Type="http://schemas.openxmlformats.org/officeDocument/2006/relationships/image" Target="../media/image117.png"/><Relationship Id="rId9" Type="http://schemas.openxmlformats.org/officeDocument/2006/relationships/slide" Target="slide22.xml"/></Relationships>
</file>

<file path=ppt/slides/_rels/slide11.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28.svg"/><Relationship Id="rId3" Type="http://schemas.microsoft.com/office/2018/10/relationships/comments" Target="../comments/modernComment_12C_2FB75A95.xml"/><Relationship Id="rId7" Type="http://schemas.openxmlformats.org/officeDocument/2006/relationships/slide" Target="slide4.xml"/><Relationship Id="rId12" Type="http://schemas.openxmlformats.org/officeDocument/2006/relationships/image" Target="../media/image127.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26.png"/><Relationship Id="rId11" Type="http://schemas.openxmlformats.org/officeDocument/2006/relationships/slide" Target="slide27.xml"/><Relationship Id="rId5" Type="http://schemas.openxmlformats.org/officeDocument/2006/relationships/image" Target="../media/image125.png"/><Relationship Id="rId10" Type="http://schemas.openxmlformats.org/officeDocument/2006/relationships/slide" Target="slide22.xml"/><Relationship Id="rId4" Type="http://schemas.openxmlformats.org/officeDocument/2006/relationships/image" Target="../media/image124.png"/><Relationship Id="rId9" Type="http://schemas.openxmlformats.org/officeDocument/2006/relationships/slide" Target="slide15.xml"/></Relationships>
</file>

<file path=ppt/slides/_rels/slide12.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slide" Target="slide22.xml"/><Relationship Id="rId3" Type="http://schemas.microsoft.com/office/2018/10/relationships/comments" Target="../comments/modernComment_12D_8278F2D2.xml"/><Relationship Id="rId7" Type="http://schemas.openxmlformats.org/officeDocument/2006/relationships/image" Target="../media/image130.svg"/><Relationship Id="rId12" Type="http://schemas.openxmlformats.org/officeDocument/2006/relationships/slide" Target="slide15.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29.png"/><Relationship Id="rId11" Type="http://schemas.openxmlformats.org/officeDocument/2006/relationships/slide" Target="slide7.xml"/><Relationship Id="rId5" Type="http://schemas.openxmlformats.org/officeDocument/2006/relationships/image" Target="../media/image128.svg"/><Relationship Id="rId10" Type="http://schemas.openxmlformats.org/officeDocument/2006/relationships/slide" Target="slide4.xml"/><Relationship Id="rId4" Type="http://schemas.openxmlformats.org/officeDocument/2006/relationships/image" Target="../media/image127.png"/><Relationship Id="rId9" Type="http://schemas.microsoft.com/office/2007/relationships/hdphoto" Target="../media/hdphoto10.wdp"/><Relationship Id="rId14" Type="http://schemas.openxmlformats.org/officeDocument/2006/relationships/slide" Target="slide27.xml"/></Relationships>
</file>

<file path=ppt/slides/_rels/slide13.xml.rels><?xml version="1.0" encoding="UTF-8" standalone="yes"?>
<Relationships xmlns="http://schemas.openxmlformats.org/package/2006/relationships"><Relationship Id="rId8" Type="http://schemas.openxmlformats.org/officeDocument/2006/relationships/slide" Target="slide7.xml"/><Relationship Id="rId3" Type="http://schemas.microsoft.com/office/2018/10/relationships/comments" Target="../comments/modernComment_114_E4AC2334.xml"/><Relationship Id="rId7"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hyperlink" Target="https://learn.microsoft.com/en-us/copilot/microsoft-365/employee-self-service/optimization-sharepoint" TargetMode="External"/><Relationship Id="rId11" Type="http://schemas.openxmlformats.org/officeDocument/2006/relationships/slide" Target="slide27.xml"/><Relationship Id="rId5" Type="http://schemas.microsoft.com/office/2007/relationships/hdphoto" Target="../media/hdphoto8.wdp"/><Relationship Id="rId10" Type="http://schemas.openxmlformats.org/officeDocument/2006/relationships/slide" Target="slide22.xml"/><Relationship Id="rId4" Type="http://schemas.openxmlformats.org/officeDocument/2006/relationships/image" Target="../media/image117.png"/><Relationship Id="rId9" Type="http://schemas.openxmlformats.org/officeDocument/2006/relationships/slide" Target="slide15.xml"/></Relationships>
</file>

<file path=ppt/slides/_rels/slide14.xml.rels><?xml version="1.0" encoding="UTF-8" standalone="yes"?>
<Relationships xmlns="http://schemas.openxmlformats.org/package/2006/relationships"><Relationship Id="rId8" Type="http://schemas.openxmlformats.org/officeDocument/2006/relationships/slide" Target="slide22.xml"/><Relationship Id="rId3" Type="http://schemas.microsoft.com/office/2018/10/relationships/comments" Target="../comments/modernComment_12A_40E5B6DA.xml"/><Relationship Id="rId7" Type="http://schemas.openxmlformats.org/officeDocument/2006/relationships/slide" Target="slide15.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slide" Target="slide7.xml"/><Relationship Id="rId5" Type="http://schemas.openxmlformats.org/officeDocument/2006/relationships/slide" Target="slide4.xml"/><Relationship Id="rId10" Type="http://schemas.openxmlformats.org/officeDocument/2006/relationships/hyperlink" Target="https://learn.microsoft.com/en-us/microsoft-copilot-studio/requirements-messages-management" TargetMode="External"/><Relationship Id="rId4" Type="http://schemas.openxmlformats.org/officeDocument/2006/relationships/hyperlink" Target="https://learn.microsoft.com/en-us/copilot/microsoft-365/microsoft-365-copilot-licensing#microsoft-365-copilot-license" TargetMode="External"/><Relationship Id="rId9" Type="http://schemas.openxmlformats.org/officeDocument/2006/relationships/slide" Target="slide27.xml"/></Relationships>
</file>

<file path=ppt/slides/_rels/slide15.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119.png"/><Relationship Id="rId7" Type="http://schemas.openxmlformats.org/officeDocument/2006/relationships/slide" Target="slide15.xml"/><Relationship Id="rId2" Type="http://schemas.openxmlformats.org/officeDocument/2006/relationships/notesSlide" Target="../notesSlides/notesSlide15.xml"/><Relationship Id="rId1" Type="http://schemas.openxmlformats.org/officeDocument/2006/relationships/slideLayout" Target="../slideLayouts/slideLayout60.xml"/><Relationship Id="rId6" Type="http://schemas.openxmlformats.org/officeDocument/2006/relationships/slide" Target="slide7.xml"/><Relationship Id="rId5" Type="http://schemas.openxmlformats.org/officeDocument/2006/relationships/slide" Target="slide4.xml"/><Relationship Id="rId4" Type="http://schemas.openxmlformats.org/officeDocument/2006/relationships/image" Target="../media/image120.png"/><Relationship Id="rId9" Type="http://schemas.openxmlformats.org/officeDocument/2006/relationships/slide" Target="slide27.xml"/></Relationships>
</file>

<file path=ppt/slides/_rels/slide16.xml.rels><?xml version="1.0" encoding="UTF-8" standalone="yes"?>
<Relationships xmlns="http://schemas.openxmlformats.org/package/2006/relationships"><Relationship Id="rId8" Type="http://schemas.openxmlformats.org/officeDocument/2006/relationships/slide" Target="slide4.xml"/><Relationship Id="rId3" Type="http://schemas.microsoft.com/office/2018/10/relationships/comments" Target="../comments/modernComment_7FFFF9B2_720E883D.xml"/><Relationship Id="rId7" Type="http://schemas.openxmlformats.org/officeDocument/2006/relationships/hyperlink" Target="https://learn.microsoft.com/en-us/copilot/microsoft-365/microsoft-365-copilot-privacy" TargetMode="External"/><Relationship Id="rId12" Type="http://schemas.openxmlformats.org/officeDocument/2006/relationships/slide" Target="slide27.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hyperlink" Target="https://learn.microsoft.com/en-us/microsoft-copilot-studio/security-and-governance#security-and-governance-controls" TargetMode="External"/><Relationship Id="rId11" Type="http://schemas.openxmlformats.org/officeDocument/2006/relationships/slide" Target="slide22.xml"/><Relationship Id="rId5" Type="http://schemas.microsoft.com/office/2007/relationships/hdphoto" Target="../media/hdphoto8.wdp"/><Relationship Id="rId10" Type="http://schemas.openxmlformats.org/officeDocument/2006/relationships/slide" Target="slide15.xml"/><Relationship Id="rId4" Type="http://schemas.openxmlformats.org/officeDocument/2006/relationships/image" Target="../media/image117.png"/><Relationship Id="rId9" Type="http://schemas.openxmlformats.org/officeDocument/2006/relationships/slide" Target="slide7.xml"/></Relationships>
</file>

<file path=ppt/slides/_rels/slide1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32.png"/><Relationship Id="rId3" Type="http://schemas.openxmlformats.org/officeDocument/2006/relationships/hyperlink" Target="https://learn.microsoft.com/en-us/copilot/microsoft-365/employee-self-service/rai-faq" TargetMode="External"/><Relationship Id="rId7" Type="http://schemas.openxmlformats.org/officeDocument/2006/relationships/hyperlink" Target="https://learn.microsoft.com/en-us/microsoft-copilot-studio/analytics-transcripts-powerapps" TargetMode="External"/><Relationship Id="rId12" Type="http://schemas.openxmlformats.org/officeDocument/2006/relationships/slide" Target="slide27.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123.png"/><Relationship Id="rId11" Type="http://schemas.openxmlformats.org/officeDocument/2006/relationships/slide" Target="slide22.xml"/><Relationship Id="rId5" Type="http://schemas.microsoft.com/office/2007/relationships/hdphoto" Target="../media/hdphoto8.wdp"/><Relationship Id="rId10" Type="http://schemas.openxmlformats.org/officeDocument/2006/relationships/slide" Target="slide15.xml"/><Relationship Id="rId4" Type="http://schemas.openxmlformats.org/officeDocument/2006/relationships/image" Target="../media/image117.png"/><Relationship Id="rId9" Type="http://schemas.openxmlformats.org/officeDocument/2006/relationships/slide" Target="slide7.xml"/><Relationship Id="rId14" Type="http://schemas.openxmlformats.org/officeDocument/2006/relationships/image" Target="../media/image133.svg"/></Relationships>
</file>

<file path=ppt/slides/_rels/slide18.xml.rels><?xml version="1.0" encoding="UTF-8" standalone="yes"?>
<Relationships xmlns="http://schemas.openxmlformats.org/package/2006/relationships"><Relationship Id="rId8" Type="http://schemas.openxmlformats.org/officeDocument/2006/relationships/slide" Target="slide7.xml"/><Relationship Id="rId3" Type="http://schemas.microsoft.com/office/2018/10/relationships/comments" Target="../comments/modernComment_7FFFFFE8_DBA6ED71.xml"/><Relationship Id="rId7" Type="http://schemas.openxmlformats.org/officeDocument/2006/relationships/slide" Target="slide4.xm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hyperlink" Target="https://learn.microsoft.com/en-us/copilot/microsoft-365/employee-self-service/deploy-overview-alm" TargetMode="External"/><Relationship Id="rId11" Type="http://schemas.openxmlformats.org/officeDocument/2006/relationships/slide" Target="slide27.xml"/><Relationship Id="rId5" Type="http://schemas.microsoft.com/office/2007/relationships/hdphoto" Target="../media/hdphoto8.wdp"/><Relationship Id="rId10" Type="http://schemas.openxmlformats.org/officeDocument/2006/relationships/slide" Target="slide22.xml"/><Relationship Id="rId4" Type="http://schemas.openxmlformats.org/officeDocument/2006/relationships/image" Target="../media/image117.png"/><Relationship Id="rId9"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slide" Target="slide15.xml"/><Relationship Id="rId3" Type="http://schemas.microsoft.com/office/2018/10/relationships/comments" Target="../comments/modernComment_7FFFFFED_25BEF894.xml"/><Relationship Id="rId7" Type="http://schemas.openxmlformats.org/officeDocument/2006/relationships/slide" Target="slide7.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slide" Target="slide4.xml"/><Relationship Id="rId5" Type="http://schemas.openxmlformats.org/officeDocument/2006/relationships/hyperlink" Target="https://learn.microsoft.com/en-us/copilot/microsoft-365/employee-self-service/install#select-the-right-environment" TargetMode="External"/><Relationship Id="rId10" Type="http://schemas.openxmlformats.org/officeDocument/2006/relationships/slide" Target="slide27.xml"/><Relationship Id="rId4" Type="http://schemas.openxmlformats.org/officeDocument/2006/relationships/hyperlink" Target="https://learn.microsoft.com/en-us/copilot/microsoft-365/employee-self-service/install#install-the-ess-agent" TargetMode="External"/><Relationship Id="rId9" Type="http://schemas.openxmlformats.org/officeDocument/2006/relationships/slide" Target="slide22.xml"/></Relationships>
</file>

<file path=ppt/slides/_rels/slide2.xml.rels><?xml version="1.0" encoding="UTF-8" standalone="yes"?>
<Relationships xmlns="http://schemas.openxmlformats.org/package/2006/relationships"><Relationship Id="rId3" Type="http://schemas.microsoft.com/office/2018/10/relationships/comments" Target="../comments/modernComment_7FFFFFF7_233524B2.xml"/><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22.png"/></Relationships>
</file>

<file path=ppt/slides/_rels/slide20.xml.rels><?xml version="1.0" encoding="UTF-8" standalone="yes"?>
<Relationships xmlns="http://schemas.openxmlformats.org/package/2006/relationships"><Relationship Id="rId8" Type="http://schemas.openxmlformats.org/officeDocument/2006/relationships/hyperlink" Target="https://learn.microsoft.com/en-us/copilot/microsoft-365/employee-self-service/customize#customize-topics" TargetMode="External"/><Relationship Id="rId13" Type="http://schemas.openxmlformats.org/officeDocument/2006/relationships/slide" Target="slide4.xml"/><Relationship Id="rId3" Type="http://schemas.microsoft.com/office/2018/10/relationships/comments" Target="../comments/modernComment_7FFFFFEF_20BE1A16.xml"/><Relationship Id="rId7" Type="http://schemas.openxmlformats.org/officeDocument/2006/relationships/hyperlink" Target="https://learn.microsoft.com/en-us/copilot/microsoft-365/employee-self-service/emotional-quotient-ambiguity" TargetMode="External"/><Relationship Id="rId12" Type="http://schemas.openxmlformats.org/officeDocument/2006/relationships/hyperlink" Target="https://learn.microsoft.com/en-us/copilot/microsoft-365/employee-self-service/customize#customize-starter-prompts" TargetMode="External"/><Relationship Id="rId17" Type="http://schemas.openxmlformats.org/officeDocument/2006/relationships/slide" Target="slide27.xml"/><Relationship Id="rId2" Type="http://schemas.openxmlformats.org/officeDocument/2006/relationships/notesSlide" Target="../notesSlides/notesSlide20.xml"/><Relationship Id="rId16" Type="http://schemas.openxmlformats.org/officeDocument/2006/relationships/slide" Target="slide22.xml"/><Relationship Id="rId1" Type="http://schemas.openxmlformats.org/officeDocument/2006/relationships/slideLayout" Target="../slideLayouts/slideLayout18.xml"/><Relationship Id="rId6" Type="http://schemas.openxmlformats.org/officeDocument/2006/relationships/hyperlink" Target="https://learn.microsoft.com/en-us/copilot/microsoft-365/employee-self-service/design-best-practices" TargetMode="External"/><Relationship Id="rId11" Type="http://schemas.openxmlformats.org/officeDocument/2006/relationships/hyperlink" Target="https://learn.microsoft.com/en-us/copilot/microsoft-365/employee-self-service/customize#add-a-disclaimer-to-the-landing-page" TargetMode="External"/><Relationship Id="rId5" Type="http://schemas.openxmlformats.org/officeDocument/2006/relationships/hyperlink" Target="https://learn.microsoft.com/en-us/copilot/microsoft-365/employee-self-service/customize#branding" TargetMode="External"/><Relationship Id="rId15" Type="http://schemas.openxmlformats.org/officeDocument/2006/relationships/slide" Target="slide15.xml"/><Relationship Id="rId10" Type="http://schemas.openxmlformats.org/officeDocument/2006/relationships/hyperlink" Target="https://learn.microsoft.com/en-us/copilot/microsoft-365/employee-self-service/sharepoint-filtering" TargetMode="External"/><Relationship Id="rId4" Type="http://schemas.openxmlformats.org/officeDocument/2006/relationships/image" Target="../media/image122.png"/><Relationship Id="rId9" Type="http://schemas.openxmlformats.org/officeDocument/2006/relationships/hyperlink" Target="https://learn.microsoft.com/en-us/microsoft-copilot-studio/knowledge-copilot-studio" TargetMode="External"/><Relationship Id="rId14" Type="http://schemas.openxmlformats.org/officeDocument/2006/relationships/slide" Target="slide7.xml"/></Relationships>
</file>

<file path=ppt/slides/_rels/slide2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17.png"/><Relationship Id="rId7"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hyperlink" Target="https://learn.microsoft.com/en-us/copilot/microsoft-365/employee-self-service/publish" TargetMode="External"/><Relationship Id="rId11" Type="http://schemas.openxmlformats.org/officeDocument/2006/relationships/slide" Target="slide27.xml"/><Relationship Id="rId5" Type="http://schemas.openxmlformats.org/officeDocument/2006/relationships/image" Target="../media/image123.png"/><Relationship Id="rId10" Type="http://schemas.openxmlformats.org/officeDocument/2006/relationships/slide" Target="slide22.xml"/><Relationship Id="rId4" Type="http://schemas.microsoft.com/office/2007/relationships/hdphoto" Target="../media/hdphoto8.wdp"/><Relationship Id="rId9" Type="http://schemas.openxmlformats.org/officeDocument/2006/relationships/slide" Target="slide15.xml"/></Relationships>
</file>

<file path=ppt/slides/_rels/slide22.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119.png"/><Relationship Id="rId7" Type="http://schemas.openxmlformats.org/officeDocument/2006/relationships/slide" Target="slide15.xml"/><Relationship Id="rId2" Type="http://schemas.openxmlformats.org/officeDocument/2006/relationships/notesSlide" Target="../notesSlides/notesSlide22.xml"/><Relationship Id="rId1" Type="http://schemas.openxmlformats.org/officeDocument/2006/relationships/slideLayout" Target="../slideLayouts/slideLayout60.xml"/><Relationship Id="rId6" Type="http://schemas.openxmlformats.org/officeDocument/2006/relationships/slide" Target="slide7.xml"/><Relationship Id="rId5" Type="http://schemas.openxmlformats.org/officeDocument/2006/relationships/slide" Target="slide4.xml"/><Relationship Id="rId4" Type="http://schemas.openxmlformats.org/officeDocument/2006/relationships/image" Target="../media/image120.png"/><Relationship Id="rId9" Type="http://schemas.openxmlformats.org/officeDocument/2006/relationships/slide" Target="slide27.xml"/></Relationships>
</file>

<file path=ppt/slides/_rels/slide23.xml.rels><?xml version="1.0" encoding="UTF-8" standalone="yes"?>
<Relationships xmlns="http://schemas.openxmlformats.org/package/2006/relationships"><Relationship Id="rId8" Type="http://schemas.openxmlformats.org/officeDocument/2006/relationships/slide" Target="slide15.xml"/><Relationship Id="rId3" Type="http://schemas.microsoft.com/office/2018/10/relationships/comments" Target="../comments/modernComment_7FFFFFEC_911C6E9E.xml"/><Relationship Id="rId7" Type="http://schemas.openxmlformats.org/officeDocument/2006/relationships/slide" Target="slide7.xm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slide" Target="slide4.xml"/><Relationship Id="rId5" Type="http://schemas.microsoft.com/office/2007/relationships/hdphoto" Target="../media/hdphoto8.wdp"/><Relationship Id="rId10" Type="http://schemas.openxmlformats.org/officeDocument/2006/relationships/slide" Target="slide27.xml"/><Relationship Id="rId4" Type="http://schemas.openxmlformats.org/officeDocument/2006/relationships/image" Target="../media/image117.png"/><Relationship Id="rId9" Type="http://schemas.openxmlformats.org/officeDocument/2006/relationships/slide" Target="slide22.xml"/></Relationships>
</file>

<file path=ppt/slides/_rels/slide24.xml.rels><?xml version="1.0" encoding="UTF-8" standalone="yes"?>
<Relationships xmlns="http://schemas.openxmlformats.org/package/2006/relationships"><Relationship Id="rId8" Type="http://schemas.openxmlformats.org/officeDocument/2006/relationships/hyperlink" Target="https://learn.microsoft.com/en-us/copilot/microsoft-365/employee-self-service/design-best-practices#developing-agent-personality-to-define-content-strategy" TargetMode="External"/><Relationship Id="rId13" Type="http://schemas.openxmlformats.org/officeDocument/2006/relationships/slide" Target="slide27.xml"/><Relationship Id="rId3" Type="http://schemas.microsoft.com/office/2018/10/relationships/comments" Target="../comments/modernComment_105_6A4E1494.xml"/><Relationship Id="rId7" Type="http://schemas.openxmlformats.org/officeDocument/2006/relationships/hyperlink" Target="https://learn.microsoft.com/en-us/copilot/microsoft-365/employee-self-service/design-best-practices#how-to-write-effective-channel-instructions" TargetMode="External"/><Relationship Id="rId12" Type="http://schemas.openxmlformats.org/officeDocument/2006/relationships/slide" Target="slide22.xm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hyperlink" Target="https://learn.microsoft.com/en-us/copilot/microsoft-365/employee-self-service/design-best-practices#create-a-test-plan-to-measure-the-quality-of-your-ess-agents-responses" TargetMode="External"/><Relationship Id="rId11" Type="http://schemas.openxmlformats.org/officeDocument/2006/relationships/slide" Target="slide15.xml"/><Relationship Id="rId5" Type="http://schemas.openxmlformats.org/officeDocument/2006/relationships/hyperlink" Target="https://learn.microsoft.com/en-us/copilot/microsoft-365/employee-self-service/design-best-practices#how-responses-are-formed" TargetMode="External"/><Relationship Id="rId10" Type="http://schemas.openxmlformats.org/officeDocument/2006/relationships/slide" Target="slide7.xml"/><Relationship Id="rId4" Type="http://schemas.openxmlformats.org/officeDocument/2006/relationships/image" Target="../media/image122.png"/><Relationship Id="rId9" Type="http://schemas.openxmlformats.org/officeDocument/2006/relationships/slide" Target="slide4.xml"/></Relationships>
</file>

<file path=ppt/slides/_rels/slide25.xml.rels><?xml version="1.0" encoding="UTF-8" standalone="yes"?>
<Relationships xmlns="http://schemas.openxmlformats.org/package/2006/relationships"><Relationship Id="rId8" Type="http://schemas.openxmlformats.org/officeDocument/2006/relationships/hyperlink" Target="https://learn.microsoft.com/en-us/copilot/microsoft-365/employee-self-service/sapsuccessfactors" TargetMode="External"/><Relationship Id="rId13" Type="http://schemas.openxmlformats.org/officeDocument/2006/relationships/slide" Target="slide15.xml"/><Relationship Id="rId3" Type="http://schemas.openxmlformats.org/officeDocument/2006/relationships/image" Target="../media/image117.png"/><Relationship Id="rId7" Type="http://schemas.openxmlformats.org/officeDocument/2006/relationships/hyperlink" Target="https://learn.microsoft.com/en-us/copilot/microsoft-365/employee-self-service/servicenow-hrsd-itsm#install-servicenow-hrsd-extension-pack" TargetMode="External"/><Relationship Id="rId12" Type="http://schemas.openxmlformats.org/officeDocument/2006/relationships/slide" Target="slide7.xml"/><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hyperlink" Target="https://learn.microsoft.com/en-us/copilot/microsoft-365/employee-self-service/servicenow-hrsd-itsm#servicenow-configuration" TargetMode="External"/><Relationship Id="rId11" Type="http://schemas.openxmlformats.org/officeDocument/2006/relationships/slide" Target="slide4.xml"/><Relationship Id="rId5" Type="http://schemas.openxmlformats.org/officeDocument/2006/relationships/image" Target="../media/image123.png"/><Relationship Id="rId15" Type="http://schemas.openxmlformats.org/officeDocument/2006/relationships/slide" Target="slide27.xml"/><Relationship Id="rId10" Type="http://schemas.openxmlformats.org/officeDocument/2006/relationships/hyperlink" Target="https://learn.microsoft.com/en-us/copilot/microsoft-365/employee-self-service/servicenow-live-agent" TargetMode="External"/><Relationship Id="rId4" Type="http://schemas.microsoft.com/office/2007/relationships/hdphoto" Target="../media/hdphoto8.wdp"/><Relationship Id="rId9" Type="http://schemas.openxmlformats.org/officeDocument/2006/relationships/hyperlink" Target="https://learn.microsoft.com/en-us/copilot/microsoft-365/employee-self-service/workday" TargetMode="External"/><Relationship Id="rId14" Type="http://schemas.openxmlformats.org/officeDocument/2006/relationships/slide" Target="slide22.xml"/></Relationships>
</file>

<file path=ppt/slides/_rels/slide26.xml.rels><?xml version="1.0" encoding="UTF-8" standalone="yes"?>
<Relationships xmlns="http://schemas.openxmlformats.org/package/2006/relationships"><Relationship Id="rId8" Type="http://schemas.openxmlformats.org/officeDocument/2006/relationships/slide" Target="slide27.xml"/><Relationship Id="rId3" Type="http://schemas.microsoft.com/office/2018/10/relationships/comments" Target="../comments/modernComment_7FFFFFF9_CE86B523.xml"/><Relationship Id="rId7" Type="http://schemas.openxmlformats.org/officeDocument/2006/relationships/slide" Target="slide22.xml"/><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slide" Target="slide15.xml"/><Relationship Id="rId5" Type="http://schemas.openxmlformats.org/officeDocument/2006/relationships/slide" Target="slide7.xml"/><Relationship Id="rId4" Type="http://schemas.openxmlformats.org/officeDocument/2006/relationships/slide" Target="slide4.xml"/></Relationships>
</file>

<file path=ppt/slides/_rels/slide27.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119.png"/><Relationship Id="rId7" Type="http://schemas.openxmlformats.org/officeDocument/2006/relationships/slide" Target="slide15.xml"/><Relationship Id="rId2" Type="http://schemas.openxmlformats.org/officeDocument/2006/relationships/notesSlide" Target="../notesSlides/notesSlide27.xml"/><Relationship Id="rId1" Type="http://schemas.openxmlformats.org/officeDocument/2006/relationships/slideLayout" Target="../slideLayouts/slideLayout60.xml"/><Relationship Id="rId6" Type="http://schemas.openxmlformats.org/officeDocument/2006/relationships/slide" Target="slide7.xml"/><Relationship Id="rId5" Type="http://schemas.openxmlformats.org/officeDocument/2006/relationships/slide" Target="slide4.xml"/><Relationship Id="rId4" Type="http://schemas.openxmlformats.org/officeDocument/2006/relationships/image" Target="../media/image120.png"/><Relationship Id="rId9" Type="http://schemas.openxmlformats.org/officeDocument/2006/relationships/slide" Target="slide27.xml"/></Relationships>
</file>

<file path=ppt/slides/_rels/slide28.xml.rels><?xml version="1.0" encoding="UTF-8" standalone="yes"?>
<Relationships xmlns="http://schemas.openxmlformats.org/package/2006/relationships"><Relationship Id="rId8" Type="http://schemas.openxmlformats.org/officeDocument/2006/relationships/slide" Target="slide27.xml"/><Relationship Id="rId3" Type="http://schemas.microsoft.com/office/2018/10/relationships/comments" Target="../comments/modernComment_7FFFFFF2_1F89CF14.xml"/><Relationship Id="rId7" Type="http://schemas.openxmlformats.org/officeDocument/2006/relationships/slide" Target="slide22.xml"/><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slide" Target="slide15.xml"/><Relationship Id="rId5" Type="http://schemas.openxmlformats.org/officeDocument/2006/relationships/slide" Target="slide7.xml"/><Relationship Id="rId4" Type="http://schemas.openxmlformats.org/officeDocument/2006/relationships/slide" Target="slide4.xml"/></Relationships>
</file>

<file path=ppt/slides/_rels/slide29.xml.rels><?xml version="1.0" encoding="UTF-8" standalone="yes"?>
<Relationships xmlns="http://schemas.openxmlformats.org/package/2006/relationships"><Relationship Id="rId8" Type="http://schemas.openxmlformats.org/officeDocument/2006/relationships/hyperlink" Target="https://learn.microsoft.com/en-us/copilot/microsoft-365/employee-self-service/usage-analytics#auditing-and-logging" TargetMode="External"/><Relationship Id="rId13" Type="http://schemas.openxmlformats.org/officeDocument/2006/relationships/slide" Target="slide27.xml"/><Relationship Id="rId3" Type="http://schemas.openxmlformats.org/officeDocument/2006/relationships/image" Target="../media/image117.png"/><Relationship Id="rId7" Type="http://schemas.openxmlformats.org/officeDocument/2006/relationships/hyperlink" Target="https://learn.microsoft.com/en-us/copilot/microsoft-365/employee-self-service/usage-analytics#provide-feedback" TargetMode="External"/><Relationship Id="rId12" Type="http://schemas.openxmlformats.org/officeDocument/2006/relationships/slide" Target="slide22.xml"/><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hyperlink" Target="https://learn.microsoft.com/en-us/copilot/microsoft-365/employee-self-service/usage-analytics#analyze-conversational-agent-effectiveness" TargetMode="External"/><Relationship Id="rId11" Type="http://schemas.openxmlformats.org/officeDocument/2006/relationships/slide" Target="slide15.xml"/><Relationship Id="rId5" Type="http://schemas.openxmlformats.org/officeDocument/2006/relationships/hyperlink" Target="https://learn.microsoft.com/en-us/copilot/microsoft-365/employee-self-service/usage-analytics" TargetMode="External"/><Relationship Id="rId10" Type="http://schemas.openxmlformats.org/officeDocument/2006/relationships/slide" Target="slide7.xml"/><Relationship Id="rId4" Type="http://schemas.microsoft.com/office/2007/relationships/hdphoto" Target="../media/hdphoto8.wdp"/><Relationship Id="rId9"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23.png"/><Relationship Id="rId4" Type="http://schemas.microsoft.com/office/2007/relationships/hdphoto" Target="../media/hdphoto8.wdp"/></Relationships>
</file>

<file path=ppt/slides/_rels/slide30.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17.png"/><Relationship Id="rId7" Type="http://schemas.openxmlformats.org/officeDocument/2006/relationships/slide" Target="slide7.xml"/><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slide" Target="slide4.xml"/><Relationship Id="rId5" Type="http://schemas.openxmlformats.org/officeDocument/2006/relationships/image" Target="../media/image134.png"/><Relationship Id="rId10" Type="http://schemas.openxmlformats.org/officeDocument/2006/relationships/slide" Target="slide27.xml"/><Relationship Id="rId4" Type="http://schemas.microsoft.com/office/2007/relationships/hdphoto" Target="../media/hdphoto8.wdp"/><Relationship Id="rId9" Type="http://schemas.openxmlformats.org/officeDocument/2006/relationships/slide" Target="slide22.xml"/></Relationships>
</file>

<file path=ppt/slides/_rels/slide31.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139.png"/><Relationship Id="rId18" Type="http://schemas.openxmlformats.org/officeDocument/2006/relationships/image" Target="../media/image144.svg"/><Relationship Id="rId3" Type="http://schemas.openxmlformats.org/officeDocument/2006/relationships/image" Target="../media/image134.png"/><Relationship Id="rId7" Type="http://schemas.openxmlformats.org/officeDocument/2006/relationships/slide" Target="slide22.xml"/><Relationship Id="rId12" Type="http://schemas.openxmlformats.org/officeDocument/2006/relationships/image" Target="../media/image138.svg"/><Relationship Id="rId17" Type="http://schemas.openxmlformats.org/officeDocument/2006/relationships/image" Target="../media/image143.png"/><Relationship Id="rId2" Type="http://schemas.openxmlformats.org/officeDocument/2006/relationships/notesSlide" Target="../notesSlides/notesSlide31.xml"/><Relationship Id="rId16" Type="http://schemas.openxmlformats.org/officeDocument/2006/relationships/image" Target="../media/image142.svg"/><Relationship Id="rId1" Type="http://schemas.openxmlformats.org/officeDocument/2006/relationships/slideLayout" Target="../slideLayouts/slideLayout18.xml"/><Relationship Id="rId6" Type="http://schemas.openxmlformats.org/officeDocument/2006/relationships/slide" Target="slide15.xml"/><Relationship Id="rId11" Type="http://schemas.openxmlformats.org/officeDocument/2006/relationships/image" Target="../media/image137.png"/><Relationship Id="rId5" Type="http://schemas.openxmlformats.org/officeDocument/2006/relationships/slide" Target="slide7.xml"/><Relationship Id="rId15" Type="http://schemas.openxmlformats.org/officeDocument/2006/relationships/image" Target="../media/image141.png"/><Relationship Id="rId10" Type="http://schemas.openxmlformats.org/officeDocument/2006/relationships/image" Target="../media/image136.svg"/><Relationship Id="rId4" Type="http://schemas.openxmlformats.org/officeDocument/2006/relationships/slide" Target="slide4.xml"/><Relationship Id="rId9" Type="http://schemas.openxmlformats.org/officeDocument/2006/relationships/image" Target="../media/image135.png"/><Relationship Id="rId14" Type="http://schemas.openxmlformats.org/officeDocument/2006/relationships/image" Target="../media/image140.svg"/></Relationships>
</file>

<file path=ppt/slides/_rels/slide32.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134.png"/><Relationship Id="rId7" Type="http://schemas.openxmlformats.org/officeDocument/2006/relationships/slide" Target="slide22.xml"/><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slide" Target="slide15.xml"/><Relationship Id="rId5" Type="http://schemas.openxmlformats.org/officeDocument/2006/relationships/slide" Target="slide7.xml"/><Relationship Id="rId4" Type="http://schemas.openxmlformats.org/officeDocument/2006/relationships/slide" Target="slide4.xml"/></Relationships>
</file>

<file path=ppt/slides/_rels/slide3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134.png"/><Relationship Id="rId7" Type="http://schemas.openxmlformats.org/officeDocument/2006/relationships/slide" Target="slide22.xml"/><Relationship Id="rId2" Type="http://schemas.openxmlformats.org/officeDocument/2006/relationships/notesSlide" Target="../notesSlides/notesSlide33.xml"/><Relationship Id="rId1" Type="http://schemas.openxmlformats.org/officeDocument/2006/relationships/slideLayout" Target="../slideLayouts/slideLayout184.xml"/><Relationship Id="rId6" Type="http://schemas.openxmlformats.org/officeDocument/2006/relationships/slide" Target="slide15.xml"/><Relationship Id="rId5" Type="http://schemas.openxmlformats.org/officeDocument/2006/relationships/slide" Target="slide7.xml"/><Relationship Id="rId4" Type="http://schemas.openxmlformats.org/officeDocument/2006/relationships/slide" Target="slide4.xml"/></Relationships>
</file>

<file path=ppt/slides/_rels/slide34.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134.png"/><Relationship Id="rId7" Type="http://schemas.openxmlformats.org/officeDocument/2006/relationships/slide" Target="slide22.xml"/><Relationship Id="rId2" Type="http://schemas.openxmlformats.org/officeDocument/2006/relationships/notesSlide" Target="../notesSlides/notesSlide34.xml"/><Relationship Id="rId1" Type="http://schemas.openxmlformats.org/officeDocument/2006/relationships/slideLayout" Target="../slideLayouts/slideLayout184.xml"/><Relationship Id="rId6" Type="http://schemas.openxmlformats.org/officeDocument/2006/relationships/slide" Target="slide15.xml"/><Relationship Id="rId5" Type="http://schemas.openxmlformats.org/officeDocument/2006/relationships/slide" Target="slide7.xml"/><Relationship Id="rId4" Type="http://schemas.openxmlformats.org/officeDocument/2006/relationships/slide" Target="slide4.xml"/></Relationships>
</file>

<file path=ppt/slides/_rels/slide35.xml.rels><?xml version="1.0" encoding="UTF-8" standalone="yes"?>
<Relationships xmlns="http://schemas.openxmlformats.org/package/2006/relationships"><Relationship Id="rId8" Type="http://schemas.openxmlformats.org/officeDocument/2006/relationships/hyperlink" Target="https://aka.ms/ESS/userdemo" TargetMode="External"/><Relationship Id="rId13" Type="http://schemas.openxmlformats.org/officeDocument/2006/relationships/slide" Target="slide7.xml"/><Relationship Id="rId3" Type="http://schemas.microsoft.com/office/2018/10/relationships/comments" Target="../comments/modernComment_7FFFFFF6_5FF7110C.xml"/><Relationship Id="rId7" Type="http://schemas.openxmlformats.org/officeDocument/2006/relationships/hyperlink" Target="https://aka.ms/ESS/adoption" TargetMode="External"/><Relationship Id="rId12" Type="http://schemas.openxmlformats.org/officeDocument/2006/relationships/slide" Target="slide4.xml"/><Relationship Id="rId2" Type="http://schemas.openxmlformats.org/officeDocument/2006/relationships/notesSlide" Target="../notesSlides/notesSlide35.xml"/><Relationship Id="rId16" Type="http://schemas.openxmlformats.org/officeDocument/2006/relationships/slide" Target="slide27.xml"/><Relationship Id="rId1" Type="http://schemas.openxmlformats.org/officeDocument/2006/relationships/slideLayout" Target="../slideLayouts/slideLayout60.xml"/><Relationship Id="rId6" Type="http://schemas.openxmlformats.org/officeDocument/2006/relationships/image" Target="../media/image123.png"/><Relationship Id="rId11" Type="http://schemas.openxmlformats.org/officeDocument/2006/relationships/hyperlink" Target="https://learn.microsoft.com/en-us/copilot/microsoft-365/employee-self-service/known-issues-limitations" TargetMode="External"/><Relationship Id="rId5" Type="http://schemas.microsoft.com/office/2007/relationships/hdphoto" Target="../media/hdphoto8.wdp"/><Relationship Id="rId15" Type="http://schemas.openxmlformats.org/officeDocument/2006/relationships/slide" Target="slide22.xml"/><Relationship Id="rId10" Type="http://schemas.openxmlformats.org/officeDocument/2006/relationships/hyperlink" Target="https://learn.microsoft.com/en-us/copilot/microsoft-365/employee-self-service/overview" TargetMode="External"/><Relationship Id="rId4" Type="http://schemas.openxmlformats.org/officeDocument/2006/relationships/image" Target="../media/image117.png"/><Relationship Id="rId9" Type="http://schemas.openxmlformats.org/officeDocument/2006/relationships/hyperlink" Target="https://aka.ms/ESS/makerdemo" TargetMode="External"/><Relationship Id="rId14" Type="http://schemas.openxmlformats.org/officeDocument/2006/relationships/slide" Target="slide15.xml"/></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6.xml"/><Relationship Id="rId1" Type="http://schemas.openxmlformats.org/officeDocument/2006/relationships/slideLayout" Target="../slideLayouts/slideLayout60.xml"/><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7FFFFFFC_F1CE9F76.xml"/><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microsoft.com/office/2007/relationships/hdphoto" Target="../media/hdphoto8.wdp"/><Relationship Id="rId4" Type="http://schemas.openxmlformats.org/officeDocument/2006/relationships/image" Target="../media/image117.png"/></Relationships>
</file>

<file path=ppt/slides/_rels/slide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microsoft.com/office/2007/relationships/hdphoto" Target="../media/hdphoto8.wdp"/></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119.png"/><Relationship Id="rId7" Type="http://schemas.openxmlformats.org/officeDocument/2006/relationships/slide" Target="slide15.xml"/><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slide" Target="slide7.xml"/><Relationship Id="rId5" Type="http://schemas.openxmlformats.org/officeDocument/2006/relationships/slide" Target="slide4.xml"/><Relationship Id="rId4" Type="http://schemas.openxmlformats.org/officeDocument/2006/relationships/image" Target="../media/image120.png"/><Relationship Id="rId9" Type="http://schemas.openxmlformats.org/officeDocument/2006/relationships/slide" Target="slide27.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10D_5FEB5065.xml"/><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microsoft.com/office/2007/relationships/hdphoto" Target="../media/hdphoto8.wdp"/><Relationship Id="rId4" Type="http://schemas.openxmlformats.org/officeDocument/2006/relationships/image" Target="../media/image117.png"/></Relationships>
</file>

<file path=ppt/slides/_rels/slide41.xml.rels><?xml version="1.0" encoding="UTF-8" standalone="yes"?>
<Relationships xmlns="http://schemas.openxmlformats.org/package/2006/relationships"><Relationship Id="rId3" Type="http://schemas.microsoft.com/office/2018/10/relationships/comments" Target="../comments/modernComment_107_48F014A7.xml"/><Relationship Id="rId2" Type="http://schemas.openxmlformats.org/officeDocument/2006/relationships/notesSlide" Target="../notesSlides/notesSlide41.xml"/><Relationship Id="rId1" Type="http://schemas.openxmlformats.org/officeDocument/2006/relationships/slideLayout" Target="../slideLayouts/slideLayout60.xml"/><Relationship Id="rId5" Type="http://schemas.openxmlformats.org/officeDocument/2006/relationships/image" Target="../media/image120.png"/><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8" Type="http://schemas.openxmlformats.org/officeDocument/2006/relationships/slide" Target="slide15.xml"/><Relationship Id="rId3" Type="http://schemas.microsoft.com/office/2018/10/relationships/comments" Target="../comments/modernComment_7FFFFFEE_54F5BB47.xml"/><Relationship Id="rId7"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slide" Target="slide4.xml"/><Relationship Id="rId5" Type="http://schemas.microsoft.com/office/2007/relationships/hdphoto" Target="../media/hdphoto8.wdp"/><Relationship Id="rId10" Type="http://schemas.openxmlformats.org/officeDocument/2006/relationships/slide" Target="slide27.xml"/><Relationship Id="rId4" Type="http://schemas.openxmlformats.org/officeDocument/2006/relationships/image" Target="../media/image117.png"/><Relationship Id="rId9" Type="http://schemas.openxmlformats.org/officeDocument/2006/relationships/slide" Target="slide22.xml"/></Relationships>
</file>

<file path=ppt/slides/_rels/slide6.xml.rels><?xml version="1.0" encoding="UTF-8" standalone="yes"?>
<Relationships xmlns="http://schemas.openxmlformats.org/package/2006/relationships"><Relationship Id="rId8" Type="http://schemas.openxmlformats.org/officeDocument/2006/relationships/slide" Target="slide15.xml"/><Relationship Id="rId3" Type="http://schemas.microsoft.com/office/2018/10/relationships/comments" Target="../comments/modernComment_7FFFFFFD_137F4834.xml"/><Relationship Id="rId7" Type="http://schemas.openxmlformats.org/officeDocument/2006/relationships/slide" Target="slide7.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slide" Target="slide4.xml"/><Relationship Id="rId5" Type="http://schemas.openxmlformats.org/officeDocument/2006/relationships/hyperlink" Target="https://learn.microsoft.com/en-us/copilot/microsoft-365/employee-self-service/known-issues-limitations" TargetMode="External"/><Relationship Id="rId10" Type="http://schemas.openxmlformats.org/officeDocument/2006/relationships/slide" Target="slide27.xml"/><Relationship Id="rId4" Type="http://schemas.openxmlformats.org/officeDocument/2006/relationships/image" Target="../media/image122.png"/><Relationship Id="rId9" Type="http://schemas.openxmlformats.org/officeDocument/2006/relationships/slide" Target="slide22.xml"/></Relationships>
</file>

<file path=ppt/slides/_rels/slide7.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119.png"/><Relationship Id="rId7" Type="http://schemas.openxmlformats.org/officeDocument/2006/relationships/slide" Target="slide15.xml"/><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slide" Target="slide7.xml"/><Relationship Id="rId5" Type="http://schemas.openxmlformats.org/officeDocument/2006/relationships/slide" Target="slide4.xml"/><Relationship Id="rId4" Type="http://schemas.openxmlformats.org/officeDocument/2006/relationships/image" Target="../media/image120.png"/><Relationship Id="rId9" Type="http://schemas.openxmlformats.org/officeDocument/2006/relationships/slide" Target="slide27.xml"/></Relationships>
</file>

<file path=ppt/slides/_rels/slide8.xml.rels><?xml version="1.0" encoding="UTF-8" standalone="yes"?>
<Relationships xmlns="http://schemas.openxmlformats.org/package/2006/relationships"><Relationship Id="rId8" Type="http://schemas.openxmlformats.org/officeDocument/2006/relationships/slide" Target="slide7.xml"/><Relationship Id="rId3" Type="http://schemas.microsoft.com/office/2018/10/relationships/comments" Target="../comments/modernComment_7FFFFFFB_3CF50D21.xml"/><Relationship Id="rId7"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23.png"/><Relationship Id="rId11" Type="http://schemas.openxmlformats.org/officeDocument/2006/relationships/slide" Target="slide27.xml"/><Relationship Id="rId5" Type="http://schemas.microsoft.com/office/2007/relationships/hdphoto" Target="../media/hdphoto8.wdp"/><Relationship Id="rId10" Type="http://schemas.openxmlformats.org/officeDocument/2006/relationships/slide" Target="slide22.xml"/><Relationship Id="rId4" Type="http://schemas.openxmlformats.org/officeDocument/2006/relationships/image" Target="../media/image117.png"/><Relationship Id="rId9" Type="http://schemas.openxmlformats.org/officeDocument/2006/relationships/slide" Target="slide15.xml"/></Relationships>
</file>

<file path=ppt/slides/_rels/slide9.xml.rels><?xml version="1.0" encoding="UTF-8" standalone="yes"?>
<Relationships xmlns="http://schemas.openxmlformats.org/package/2006/relationships"><Relationship Id="rId8" Type="http://schemas.openxmlformats.org/officeDocument/2006/relationships/slide" Target="slide22.xml"/><Relationship Id="rId3" Type="http://schemas.microsoft.com/office/2018/10/relationships/comments" Target="../comments/modernComment_113_D7B51821.xml"/><Relationship Id="rId7" Type="http://schemas.openxmlformats.org/officeDocument/2006/relationships/slide" Target="slide15.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slide" Target="slide7.xml"/><Relationship Id="rId5" Type="http://schemas.openxmlformats.org/officeDocument/2006/relationships/slide" Target="slide4.xml"/><Relationship Id="rId4" Type="http://schemas.openxmlformats.org/officeDocument/2006/relationships/image" Target="../media/image122.png"/><Relationship Id="rId9" Type="http://schemas.openxmlformats.org/officeDocument/2006/relationships/slide" Target="slide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pink background&#10;&#10;AI-generated content may be incorrect.">
            <a:extLst>
              <a:ext uri="{FF2B5EF4-FFF2-40B4-BE49-F238E27FC236}">
                <a16:creationId xmlns:a16="http://schemas.microsoft.com/office/drawing/2014/main" id="{8686E54C-BBD5-F7B4-23BE-AD9849BC77AC}"/>
              </a:ext>
            </a:extLst>
          </p:cNvPr>
          <p:cNvPicPr>
            <a:picLocks noChangeAspect="1"/>
          </p:cNvPicPr>
          <p:nvPr/>
        </p:nvPicPr>
        <p:blipFill>
          <a:blip r:embed="rId3">
            <a:extLst>
              <a:ext uri="{28A0092B-C50C-407E-A947-70E740481C1C}">
                <a14:useLocalDpi xmlns:a14="http://schemas.microsoft.com/office/drawing/2010/main" val="0"/>
              </a:ext>
            </a:extLst>
          </a:blip>
          <a:srcRect l="303" r="2663" b="2965"/>
          <a:stretch>
            <a:fillRect/>
          </a:stretch>
        </p:blipFill>
        <p:spPr>
          <a:xfrm>
            <a:off x="0" y="0"/>
            <a:ext cx="12192000" cy="6857999"/>
          </a:xfrm>
          <a:prstGeom prst="rect">
            <a:avLst/>
          </a:prstGeom>
        </p:spPr>
      </p:pic>
      <p:pic>
        <p:nvPicPr>
          <p:cNvPr id="23" name="Picture 22">
            <a:extLst>
              <a:ext uri="{FF2B5EF4-FFF2-40B4-BE49-F238E27FC236}">
                <a16:creationId xmlns:a16="http://schemas.microsoft.com/office/drawing/2014/main" id="{6A73E8B8-ED44-28A1-C192-69BC5B0872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802743" y="2139042"/>
            <a:ext cx="8389257" cy="4718957"/>
          </a:xfrm>
          <a:custGeom>
            <a:avLst/>
            <a:gdLst>
              <a:gd name="connsiteX0" fmla="*/ 3258457 w 8389257"/>
              <a:gd name="connsiteY0" fmla="*/ 0 h 4718957"/>
              <a:gd name="connsiteX1" fmla="*/ 8389257 w 8389257"/>
              <a:gd name="connsiteY1" fmla="*/ 0 h 4718957"/>
              <a:gd name="connsiteX2" fmla="*/ 8389257 w 8389257"/>
              <a:gd name="connsiteY2" fmla="*/ 4718957 h 4718957"/>
              <a:gd name="connsiteX3" fmla="*/ 0 w 8389257"/>
              <a:gd name="connsiteY3" fmla="*/ 4718957 h 4718957"/>
              <a:gd name="connsiteX4" fmla="*/ 0 w 8389257"/>
              <a:gd name="connsiteY4" fmla="*/ 2981598 h 4718957"/>
              <a:gd name="connsiteX5" fmla="*/ 3028394 w 8389257"/>
              <a:gd name="connsiteY5" fmla="*/ 2981598 h 4718957"/>
              <a:gd name="connsiteX6" fmla="*/ 3258457 w 8389257"/>
              <a:gd name="connsiteY6" fmla="*/ 2751535 h 4718957"/>
              <a:gd name="connsiteX7" fmla="*/ 3258457 w 8389257"/>
              <a:gd name="connsiteY7" fmla="*/ 1 h 471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9257" h="4718957">
                <a:moveTo>
                  <a:pt x="3258457" y="0"/>
                </a:moveTo>
                <a:lnTo>
                  <a:pt x="8389257" y="0"/>
                </a:lnTo>
                <a:lnTo>
                  <a:pt x="8389257" y="4718957"/>
                </a:lnTo>
                <a:lnTo>
                  <a:pt x="0" y="4718957"/>
                </a:lnTo>
                <a:lnTo>
                  <a:pt x="0" y="2981598"/>
                </a:lnTo>
                <a:lnTo>
                  <a:pt x="3028394" y="2981598"/>
                </a:lnTo>
                <a:cubicBezTo>
                  <a:pt x="3155454" y="2981598"/>
                  <a:pt x="3258457" y="2878595"/>
                  <a:pt x="3258457" y="2751535"/>
                </a:cubicBezTo>
                <a:lnTo>
                  <a:pt x="3258457" y="1"/>
                </a:lnTo>
                <a:close/>
              </a:path>
            </a:pathLst>
          </a:custGeom>
        </p:spPr>
      </p:pic>
      <p:pic>
        <p:nvPicPr>
          <p:cNvPr id="11" name="Picture 10" descr="A logo with a rainbow colored heart&#10;&#10;AI-generated content may be incorrect.">
            <a:extLst>
              <a:ext uri="{FF2B5EF4-FFF2-40B4-BE49-F238E27FC236}">
                <a16:creationId xmlns:a16="http://schemas.microsoft.com/office/drawing/2014/main" id="{011E0906-A105-F27E-1E03-13AC677BBDDC}"/>
              </a:ext>
            </a:extLst>
          </p:cNvPr>
          <p:cNvPicPr>
            <a:picLocks noChangeAspect="1"/>
          </p:cNvPicPr>
          <p:nvPr/>
        </p:nvPicPr>
        <p:blipFill>
          <a:blip r:embed="rId5">
            <a:extLst>
              <a:ext uri="{28A0092B-C50C-407E-A947-70E740481C1C}">
                <a14:useLocalDpi xmlns:a14="http://schemas.microsoft.com/office/drawing/2010/main" val="0"/>
              </a:ext>
            </a:extLst>
          </a:blip>
          <a:srcRect l="15322" t="28467" r="15322" b="28467"/>
          <a:stretch>
            <a:fillRect/>
          </a:stretch>
        </p:blipFill>
        <p:spPr>
          <a:xfrm>
            <a:off x="560576" y="540833"/>
            <a:ext cx="1465868" cy="385474"/>
          </a:xfrm>
          <a:prstGeom prst="rect">
            <a:avLst/>
          </a:prstGeom>
        </p:spPr>
      </p:pic>
      <p:pic>
        <p:nvPicPr>
          <p:cNvPr id="20" name="Picture 19">
            <a:extLst>
              <a:ext uri="{FF2B5EF4-FFF2-40B4-BE49-F238E27FC236}">
                <a16:creationId xmlns:a16="http://schemas.microsoft.com/office/drawing/2014/main" id="{910CA625-4909-1389-B6C3-EA7A3238E891}"/>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
                    </a14:imgEffect>
                  </a14:imgLayer>
                </a14:imgProps>
              </a:ext>
              <a:ext uri="{28A0092B-C50C-407E-A947-70E740481C1C}">
                <a14:useLocalDpi xmlns:a14="http://schemas.microsoft.com/office/drawing/2010/main" val="0"/>
              </a:ext>
            </a:extLst>
          </a:blip>
          <a:srcRect r="61159" b="36817"/>
          <a:stretch>
            <a:fillRect/>
          </a:stretch>
        </p:blipFill>
        <p:spPr>
          <a:xfrm>
            <a:off x="3802743" y="2139042"/>
            <a:ext cx="3258457" cy="2981598"/>
          </a:xfrm>
          <a:custGeom>
            <a:avLst/>
            <a:gdLst>
              <a:gd name="connsiteX0" fmla="*/ 0 w 2496456"/>
              <a:gd name="connsiteY0" fmla="*/ 0 h 1647825"/>
              <a:gd name="connsiteX1" fmla="*/ 2342368 w 2496456"/>
              <a:gd name="connsiteY1" fmla="*/ 0 h 1647825"/>
              <a:gd name="connsiteX2" fmla="*/ 2496456 w 2496456"/>
              <a:gd name="connsiteY2" fmla="*/ 154088 h 1647825"/>
              <a:gd name="connsiteX3" fmla="*/ 2496456 w 2496456"/>
              <a:gd name="connsiteY3" fmla="*/ 1493737 h 1647825"/>
              <a:gd name="connsiteX4" fmla="*/ 2342368 w 2496456"/>
              <a:gd name="connsiteY4" fmla="*/ 1647825 h 1647825"/>
              <a:gd name="connsiteX5" fmla="*/ 0 w 2496456"/>
              <a:gd name="connsiteY5" fmla="*/ 1647825 h 1647825"/>
              <a:gd name="connsiteX6" fmla="*/ 0 w 2496456"/>
              <a:gd name="connsiteY6" fmla="*/ 0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6456" h="1647825">
                <a:moveTo>
                  <a:pt x="0" y="0"/>
                </a:moveTo>
                <a:lnTo>
                  <a:pt x="2342368" y="0"/>
                </a:lnTo>
                <a:cubicBezTo>
                  <a:pt x="2427468" y="0"/>
                  <a:pt x="2496456" y="68988"/>
                  <a:pt x="2496456" y="154088"/>
                </a:cubicBezTo>
                <a:lnTo>
                  <a:pt x="2496456" y="1493737"/>
                </a:lnTo>
                <a:cubicBezTo>
                  <a:pt x="2496456" y="1578837"/>
                  <a:pt x="2427468" y="1647825"/>
                  <a:pt x="2342368" y="1647825"/>
                </a:cubicBezTo>
                <a:lnTo>
                  <a:pt x="0" y="1647825"/>
                </a:lnTo>
                <a:lnTo>
                  <a:pt x="0" y="0"/>
                </a:lnTo>
                <a:close/>
              </a:path>
            </a:pathLst>
          </a:custGeom>
        </p:spPr>
      </p:pic>
      <p:sp>
        <p:nvSpPr>
          <p:cNvPr id="28" name="Rectangle: Top Corners Rounded 27">
            <a:extLst>
              <a:ext uri="{FF2B5EF4-FFF2-40B4-BE49-F238E27FC236}">
                <a16:creationId xmlns:a16="http://schemas.microsoft.com/office/drawing/2014/main" id="{B90D56CC-5343-961C-6DFD-4CED52E78653}"/>
              </a:ext>
            </a:extLst>
          </p:cNvPr>
          <p:cNvSpPr>
            <a:spLocks/>
          </p:cNvSpPr>
          <p:nvPr/>
        </p:nvSpPr>
        <p:spPr bwMode="auto">
          <a:xfrm rot="5400000">
            <a:off x="1838960" y="-101600"/>
            <a:ext cx="3383280" cy="7061200"/>
          </a:xfrm>
          <a:prstGeom prst="round2SameRect">
            <a:avLst>
              <a:gd name="adj1" fmla="val 6250"/>
              <a:gd name="adj2" fmla="val 0"/>
            </a:avLst>
          </a:prstGeom>
          <a:gradFill flip="none" rotWithShape="1">
            <a:gsLst>
              <a:gs pos="59000">
                <a:schemeClr val="bg1">
                  <a:alpha val="3000"/>
                </a:schemeClr>
              </a:gs>
              <a:gs pos="99000">
                <a:schemeClr val="bg1">
                  <a:alpha val="55000"/>
                </a:schemeClr>
              </a:gs>
              <a:gs pos="99000">
                <a:schemeClr val="bg1">
                  <a:alpha val="36000"/>
                </a:schemeClr>
              </a:gs>
              <a:gs pos="100000">
                <a:schemeClr val="bg1"/>
              </a:gs>
            </a:gsLst>
            <a:path path="shape">
              <a:fillToRect l="50000" t="50000" r="50000" b="50000"/>
            </a:path>
            <a:tileRect/>
          </a:gradFill>
          <a:ln>
            <a:noFill/>
            <a:headEnd type="none" w="med" len="med"/>
            <a:tailEnd type="none" w="med" len="med"/>
          </a:ln>
          <a:effectLst>
            <a:outerShdw blurRad="152400" algn="ctr" rotWithShape="0">
              <a:schemeClr val="bg2">
                <a:lumMod val="75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EB4F2241-CDA0-4EAE-ED99-E0A3EC819270}"/>
              </a:ext>
            </a:extLst>
          </p:cNvPr>
          <p:cNvSpPr txBox="1">
            <a:spLocks/>
          </p:cNvSpPr>
          <p:nvPr/>
        </p:nvSpPr>
        <p:spPr>
          <a:xfrm>
            <a:off x="571500" y="2321004"/>
            <a:ext cx="6291880" cy="221599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r>
              <a:rPr lang="en-US" sz="4800" noProof="0">
                <a:ea typeface="+mj-ea"/>
                <a:cs typeface="+mj-cs"/>
              </a:rPr>
              <a:t>Employee Self-Service (ESS) Agent </a:t>
            </a:r>
            <a:br>
              <a:rPr lang="en-US" sz="4800" noProof="0">
                <a:gradFill>
                  <a:gsLst>
                    <a:gs pos="1942">
                      <a:schemeClr val="accent1"/>
                    </a:gs>
                    <a:gs pos="100000">
                      <a:schemeClr val="accent2"/>
                    </a:gs>
                  </a:gsLst>
                  <a:lin ang="0" scaled="1"/>
                </a:gradFill>
                <a:ea typeface="+mj-ea"/>
                <a:cs typeface="+mj-cs"/>
              </a:rPr>
            </a:br>
            <a:r>
              <a:rPr lang="en-US" sz="4800" noProof="0">
                <a:gradFill>
                  <a:gsLst>
                    <a:gs pos="1942">
                      <a:schemeClr val="accent1"/>
                    </a:gs>
                    <a:gs pos="100000">
                      <a:schemeClr val="accent2"/>
                    </a:gs>
                  </a:gsLst>
                  <a:lin ang="0" scaled="1"/>
                </a:gradFill>
                <a:ea typeface="+mj-ea"/>
                <a:cs typeface="+mj-cs"/>
              </a:rPr>
              <a:t>Adoption Guide</a:t>
            </a:r>
            <a:endParaRPr lang="en-US" sz="5400" noProof="0">
              <a:gradFill>
                <a:gsLst>
                  <a:gs pos="1942">
                    <a:schemeClr val="accent1"/>
                  </a:gs>
                  <a:gs pos="100000">
                    <a:schemeClr val="accent2"/>
                  </a:gs>
                </a:gsLst>
                <a:lin ang="0" scaled="1"/>
              </a:gradFill>
              <a:ea typeface="+mj-ea"/>
              <a:cs typeface="+mj-cs"/>
            </a:endParaRPr>
          </a:p>
        </p:txBody>
      </p:sp>
    </p:spTree>
    <p:extLst>
      <p:ext uri="{BB962C8B-B14F-4D97-AF65-F5344CB8AC3E}">
        <p14:creationId xmlns:p14="http://schemas.microsoft.com/office/powerpoint/2010/main" val="10985722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B9CC045-A413-752E-0519-615A57A59F0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4BEFC88-4D2D-CDA8-F53A-E5DF4DF451E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4">
            <a:alphaModFix amt="9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0" y="-9"/>
            <a:ext cx="12191998" cy="6858009"/>
          </a:xfrm>
          <a:prstGeom prst="rect">
            <a:avLst/>
          </a:prstGeom>
        </p:spPr>
      </p:pic>
      <p:sp>
        <p:nvSpPr>
          <p:cNvPr id="5" name="Rectangle 4">
            <a:extLst>
              <a:ext uri="{FF2B5EF4-FFF2-40B4-BE49-F238E27FC236}">
                <a16:creationId xmlns:a16="http://schemas.microsoft.com/office/drawing/2014/main" id="{AAAD3809-5B2B-2E52-841E-F6FAEC849C18}"/>
              </a:ext>
            </a:extLst>
          </p:cNvPr>
          <p:cNvSpPr>
            <a:spLocks/>
          </p:cNvSpPr>
          <p:nvPr/>
        </p:nvSpPr>
        <p:spPr bwMode="auto">
          <a:xfrm>
            <a:off x="1" y="1295400"/>
            <a:ext cx="12192000" cy="1873958"/>
          </a:xfrm>
          <a:prstGeom prst="rect">
            <a:avLst/>
          </a:prstGeom>
          <a:gradFill flip="none" rotWithShape="1">
            <a:gsLst>
              <a:gs pos="59000">
                <a:schemeClr val="bg1">
                  <a:alpha val="3000"/>
                </a:schemeClr>
              </a:gs>
              <a:gs pos="99000">
                <a:schemeClr val="bg1">
                  <a:alpha val="55000"/>
                </a:schemeClr>
              </a:gs>
              <a:gs pos="99000">
                <a:schemeClr val="bg1">
                  <a:alpha val="36000"/>
                </a:schemeClr>
              </a:gs>
              <a:gs pos="100000">
                <a:schemeClr val="bg1"/>
              </a:gs>
            </a:gsLst>
            <a:path path="shape">
              <a:fillToRect l="50000" t="50000" r="50000" b="50000"/>
            </a:path>
            <a:tileRect/>
          </a:gradFill>
          <a:ln>
            <a:noFill/>
            <a:headEnd type="none" w="med" len="med"/>
            <a:tailEnd type="none" w="med" len="med"/>
          </a:ln>
          <a:effectLst>
            <a:outerShdw blurRad="152400" algn="ctr" rotWithShape="0">
              <a:schemeClr val="bg2">
                <a:lumMod val="75000"/>
                <a:alpha val="2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chemeClr val="bg1"/>
              </a:solidFill>
              <a:cs typeface="Segoe UI" pitchFamily="34" charset="0"/>
            </a:endParaRPr>
          </a:p>
        </p:txBody>
      </p:sp>
      <p:sp>
        <p:nvSpPr>
          <p:cNvPr id="4" name="Rectangle: Top Corners Rounded 3">
            <a:extLst>
              <a:ext uri="{FF2B5EF4-FFF2-40B4-BE49-F238E27FC236}">
                <a16:creationId xmlns:a16="http://schemas.microsoft.com/office/drawing/2014/main" id="{A4255F93-0541-126F-2EEB-6D26FD63540C}"/>
              </a:ext>
            </a:extLst>
          </p:cNvPr>
          <p:cNvSpPr/>
          <p:nvPr/>
        </p:nvSpPr>
        <p:spPr bwMode="auto">
          <a:xfrm>
            <a:off x="585216" y="2492702"/>
            <a:ext cx="11018839" cy="676656"/>
          </a:xfrm>
          <a:prstGeom prst="round2SameRect">
            <a:avLst>
              <a:gd name="adj1" fmla="val 19097"/>
              <a:gd name="adj2" fmla="val 0"/>
            </a:avLst>
          </a:prstGeom>
          <a:gradFill flip="none" rotWithShape="1">
            <a:gsLst>
              <a:gs pos="5000">
                <a:srgbClr val="0078D4"/>
              </a:gs>
              <a:gs pos="100000">
                <a:srgbClr val="C53FCC"/>
              </a:gs>
            </a:gsLst>
            <a:lin ang="0" scaled="1"/>
            <a:tileRect/>
          </a:grad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endParaRPr lang="en-US" sz="1600" noProof="0">
              <a:ln w="3175">
                <a:noFill/>
              </a:ln>
              <a:solidFill>
                <a:schemeClr val="bg1"/>
              </a:solidFill>
              <a:latin typeface="+mj-lt"/>
              <a:ea typeface="+mj-ea"/>
              <a:cs typeface="+mj-cs"/>
            </a:endParaRPr>
          </a:p>
        </p:txBody>
      </p:sp>
      <p:sp>
        <p:nvSpPr>
          <p:cNvPr id="2" name="Title 1">
            <a:extLst>
              <a:ext uri="{FF2B5EF4-FFF2-40B4-BE49-F238E27FC236}">
                <a16:creationId xmlns:a16="http://schemas.microsoft.com/office/drawing/2014/main" id="{3A0A447F-F44A-1C14-FFE1-F2EFF7E068B7}"/>
              </a:ext>
            </a:extLst>
          </p:cNvPr>
          <p:cNvSpPr>
            <a:spLocks noGrp="1"/>
          </p:cNvSpPr>
          <p:nvPr>
            <p:ph type="title"/>
          </p:nvPr>
        </p:nvSpPr>
        <p:spPr>
          <a:xfrm>
            <a:off x="588263" y="457200"/>
            <a:ext cx="11018520" cy="492443"/>
          </a:xfrm>
        </p:spPr>
        <p:txBody>
          <a:bodyPr wrap="square" anchor="t">
            <a:noAutofit/>
          </a:bodyPr>
          <a:lstStyle/>
          <a:p>
            <a:r>
              <a:rPr lang="en-US" noProof="0"/>
              <a:t>Identify priority use cases</a:t>
            </a:r>
            <a:br>
              <a:rPr lang="en-US" noProof="0"/>
            </a:br>
            <a:endParaRPr lang="en-US" noProof="0"/>
          </a:p>
        </p:txBody>
      </p:sp>
      <p:graphicFrame>
        <p:nvGraphicFramePr>
          <p:cNvPr id="9" name="Table 8">
            <a:extLst>
              <a:ext uri="{FF2B5EF4-FFF2-40B4-BE49-F238E27FC236}">
                <a16:creationId xmlns:a16="http://schemas.microsoft.com/office/drawing/2014/main" id="{A2B19F16-FC6A-4FE6-87B4-E77650717658}"/>
              </a:ext>
            </a:extLst>
          </p:cNvPr>
          <p:cNvGraphicFramePr>
            <a:graphicFrameLocks noGrp="1"/>
          </p:cNvGraphicFramePr>
          <p:nvPr>
            <p:extLst>
              <p:ext uri="{D42A27DB-BD31-4B8C-83A1-F6EECF244321}">
                <p14:modId xmlns:p14="http://schemas.microsoft.com/office/powerpoint/2010/main" val="67098672"/>
              </p:ext>
            </p:extLst>
          </p:nvPr>
        </p:nvGraphicFramePr>
        <p:xfrm>
          <a:off x="585217" y="2492702"/>
          <a:ext cx="11018839" cy="3968044"/>
        </p:xfrm>
        <a:graphic>
          <a:graphicData uri="http://schemas.openxmlformats.org/drawingml/2006/table">
            <a:tbl>
              <a:tblPr firstRow="1" bandRow="1">
                <a:tableStyleId>{5C22544A-7EE6-4342-B048-85BDC9FD1C3A}</a:tableStyleId>
              </a:tblPr>
              <a:tblGrid>
                <a:gridCol w="1599183">
                  <a:extLst>
                    <a:ext uri="{9D8B030D-6E8A-4147-A177-3AD203B41FA5}">
                      <a16:colId xmlns:a16="http://schemas.microsoft.com/office/drawing/2014/main" val="1477117353"/>
                    </a:ext>
                  </a:extLst>
                </a:gridCol>
                <a:gridCol w="2755900">
                  <a:extLst>
                    <a:ext uri="{9D8B030D-6E8A-4147-A177-3AD203B41FA5}">
                      <a16:colId xmlns:a16="http://schemas.microsoft.com/office/drawing/2014/main" val="856157425"/>
                    </a:ext>
                  </a:extLst>
                </a:gridCol>
                <a:gridCol w="3632200">
                  <a:extLst>
                    <a:ext uri="{9D8B030D-6E8A-4147-A177-3AD203B41FA5}">
                      <a16:colId xmlns:a16="http://schemas.microsoft.com/office/drawing/2014/main" val="2893977761"/>
                    </a:ext>
                  </a:extLst>
                </a:gridCol>
                <a:gridCol w="3031556">
                  <a:extLst>
                    <a:ext uri="{9D8B030D-6E8A-4147-A177-3AD203B41FA5}">
                      <a16:colId xmlns:a16="http://schemas.microsoft.com/office/drawing/2014/main" val="2263292799"/>
                    </a:ext>
                  </a:extLst>
                </a:gridCol>
              </a:tblGrid>
              <a:tr h="676204">
                <a:tc>
                  <a:txBody>
                    <a:bodyPr/>
                    <a:lstStyle/>
                    <a:p>
                      <a:r>
                        <a:rPr lang="en-US" sz="1600" b="0" noProof="0">
                          <a:solidFill>
                            <a:schemeClr val="bg1"/>
                          </a:solidFill>
                          <a:latin typeface="+mj-lt"/>
                          <a:ea typeface="+mj-ea"/>
                          <a:cs typeface="+mj-cs"/>
                        </a:rPr>
                        <a:t>Theme</a:t>
                      </a: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r>
                        <a:rPr lang="en-US" sz="1600" b="0" noProof="0">
                          <a:solidFill>
                            <a:schemeClr val="bg1"/>
                          </a:solidFill>
                          <a:latin typeface="+mj-lt"/>
                          <a:ea typeface="+mj-ea"/>
                          <a:cs typeface="+mj-cs"/>
                        </a:rPr>
                        <a:t>Key Scenario</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r>
                        <a:rPr lang="en-US" sz="1600" b="0" noProof="0">
                          <a:solidFill>
                            <a:schemeClr val="bg1"/>
                          </a:solidFill>
                          <a:latin typeface="+mj-lt"/>
                          <a:ea typeface="+mj-ea"/>
                          <a:cs typeface="+mj-cs"/>
                        </a:rPr>
                        <a:t>Example Prompt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r>
                        <a:rPr lang="en-US" sz="1600" b="0" noProof="0">
                          <a:solidFill>
                            <a:schemeClr val="bg1"/>
                          </a:solidFill>
                          <a:latin typeface="+mj-lt"/>
                          <a:ea typeface="+mj-ea"/>
                          <a:cs typeface="+mj-cs"/>
                        </a:rPr>
                        <a:t>Example Content Source (Connectors)</a:t>
                      </a:r>
                    </a:p>
                  </a:txBody>
                  <a:tcPr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295650286"/>
                  </a:ext>
                </a:extLst>
              </a:tr>
              <a:tr h="1645920">
                <a:tc>
                  <a:txBody>
                    <a:bodyPr/>
                    <a:lstStyle/>
                    <a:p>
                      <a:r>
                        <a:rPr lang="en-US" sz="1400" b="0" u="none" strike="noStrike" kern="1200" noProof="0">
                          <a:solidFill>
                            <a:schemeClr val="tx1"/>
                          </a:solidFill>
                          <a:effectLst/>
                          <a:latin typeface="+mn-lt"/>
                          <a:ea typeface="+mn-ea"/>
                          <a:cs typeface="+mn-cs"/>
                        </a:rPr>
                        <a:t>HR &amp; Workforce Management </a:t>
                      </a:r>
                      <a:endParaRPr lang="en-US" sz="1400" noProof="0">
                        <a:solidFill>
                          <a:schemeClr val="tx1"/>
                        </a:solidFill>
                        <a:latin typeface="+mn-lt"/>
                        <a:ea typeface="+mn-ea"/>
                        <a:cs typeface="+mn-cs"/>
                      </a:endParaRPr>
                    </a:p>
                  </a:txBody>
                  <a:tcPr marT="91440" marB="91440">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8913" indent="-188913">
                        <a:spcAft>
                          <a:spcPts val="600"/>
                        </a:spcAft>
                        <a:buFont typeface="Arial" panose="020B0604020202020204" pitchFamily="34" charset="0"/>
                        <a:buChar char="•"/>
                      </a:pPr>
                      <a:r>
                        <a:rPr lang="en-US" sz="1400" b="0" u="none" strike="noStrike" kern="1200" noProof="0">
                          <a:solidFill>
                            <a:schemeClr val="tx1"/>
                          </a:solidFill>
                          <a:effectLst/>
                          <a:latin typeface="+mn-lt"/>
                          <a:ea typeface="+mn-ea"/>
                          <a:cs typeface="+mn-cs"/>
                        </a:rPr>
                        <a:t>Accessing HR policies</a:t>
                      </a:r>
                    </a:p>
                    <a:p>
                      <a:pPr marL="188913" indent="-188913">
                        <a:spcAft>
                          <a:spcPts val="600"/>
                        </a:spcAft>
                        <a:buFont typeface="Arial" panose="020B0604020202020204" pitchFamily="34" charset="0"/>
                        <a:buChar char="•"/>
                      </a:pPr>
                      <a:r>
                        <a:rPr lang="en-US" sz="1400" b="0" u="none" strike="noStrike" kern="1200" noProof="0">
                          <a:solidFill>
                            <a:schemeClr val="tx1"/>
                          </a:solidFill>
                          <a:effectLst/>
                          <a:latin typeface="+mn-lt"/>
                          <a:ea typeface="+mn-ea"/>
                          <a:cs typeface="+mn-cs"/>
                        </a:rPr>
                        <a:t>Understanding remote work policies</a:t>
                      </a:r>
                    </a:p>
                    <a:p>
                      <a:pPr marL="188913" indent="-188913">
                        <a:spcAft>
                          <a:spcPts val="600"/>
                        </a:spcAft>
                        <a:buFont typeface="Arial" panose="020B0604020202020204" pitchFamily="34" charset="0"/>
                        <a:buChar char="•"/>
                      </a:pPr>
                      <a:r>
                        <a:rPr lang="en-US" sz="1400" b="0" u="none" strike="noStrike" kern="1200" noProof="0">
                          <a:solidFill>
                            <a:schemeClr val="tx1"/>
                          </a:solidFill>
                          <a:effectLst/>
                          <a:latin typeface="+mn-lt"/>
                          <a:ea typeface="+mn-ea"/>
                          <a:cs typeface="+mn-cs"/>
                        </a:rPr>
                        <a:t>Updating personal details</a:t>
                      </a:r>
                    </a:p>
                    <a:p>
                      <a:pPr marL="188913" indent="-188913">
                        <a:spcAft>
                          <a:spcPts val="600"/>
                        </a:spcAft>
                        <a:buFont typeface="Arial" panose="020B0604020202020204" pitchFamily="34" charset="0"/>
                        <a:buChar char="•"/>
                      </a:pPr>
                      <a:r>
                        <a:rPr lang="en-US" sz="1400" b="0" u="none" strike="noStrike" kern="1200" noProof="0">
                          <a:solidFill>
                            <a:schemeClr val="tx1"/>
                          </a:solidFill>
                          <a:effectLst/>
                          <a:latin typeface="+mn-lt"/>
                          <a:ea typeface="+mn-ea"/>
                          <a:cs typeface="+mn-cs"/>
                        </a:rPr>
                        <a:t>Checking job role details</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88913" indent="-188913">
                        <a:spcAft>
                          <a:spcPts val="600"/>
                        </a:spcAft>
                        <a:buFont typeface="Arial" panose="020B0604020202020204" pitchFamily="34" charset="0"/>
                        <a:buChar char="•"/>
                      </a:pPr>
                      <a:r>
                        <a:rPr lang="en-US" sz="1400" b="0" u="none" strike="noStrike" kern="1200" noProof="0">
                          <a:solidFill>
                            <a:schemeClr val="tx1"/>
                          </a:solidFill>
                          <a:effectLst/>
                          <a:latin typeface="+mn-lt"/>
                          <a:ea typeface="+mn-ea"/>
                          <a:cs typeface="+mn-cs"/>
                        </a:rPr>
                        <a:t>“Update my address”</a:t>
                      </a:r>
                    </a:p>
                    <a:p>
                      <a:pPr marL="188913" indent="-188913">
                        <a:spcAft>
                          <a:spcPts val="600"/>
                        </a:spcAft>
                        <a:buFont typeface="Arial" panose="020B0604020202020204" pitchFamily="34" charset="0"/>
                        <a:buChar char="•"/>
                      </a:pPr>
                      <a:r>
                        <a:rPr lang="en-US" sz="1400" b="0" u="none" strike="noStrike" kern="1200" noProof="0">
                          <a:solidFill>
                            <a:schemeClr val="tx1"/>
                          </a:solidFill>
                          <a:effectLst/>
                          <a:latin typeface="+mn-lt"/>
                          <a:ea typeface="+mn-ea"/>
                          <a:cs typeface="+mn-cs"/>
                        </a:rPr>
                        <a:t>“What is my work anniversary?”</a:t>
                      </a:r>
                    </a:p>
                    <a:p>
                      <a:pPr marL="188913" indent="-188913">
                        <a:spcAft>
                          <a:spcPts val="600"/>
                        </a:spcAft>
                        <a:buFont typeface="Arial" panose="020B0604020202020204" pitchFamily="34" charset="0"/>
                        <a:buChar char="•"/>
                      </a:pPr>
                      <a:r>
                        <a:rPr lang="en-US" sz="1400" b="0" u="none" strike="noStrike" kern="1200" noProof="0">
                          <a:solidFill>
                            <a:schemeClr val="tx1"/>
                          </a:solidFill>
                          <a:effectLst/>
                          <a:latin typeface="+mn-lt"/>
                          <a:ea typeface="+mn-ea"/>
                          <a:cs typeface="+mn-cs"/>
                        </a:rPr>
                        <a:t>“Where can I find the latest leave policy?”</a:t>
                      </a:r>
                    </a:p>
                    <a:p>
                      <a:pPr marL="188913" indent="-188913">
                        <a:spcAft>
                          <a:spcPts val="600"/>
                        </a:spcAft>
                        <a:buFont typeface="Arial" panose="020B0604020202020204" pitchFamily="34" charset="0"/>
                        <a:buChar char="•"/>
                      </a:pPr>
                      <a:r>
                        <a:rPr lang="en-US" sz="1400" b="0" u="none" strike="noStrike" kern="1200" noProof="0">
                          <a:solidFill>
                            <a:schemeClr val="tx1"/>
                          </a:solidFill>
                          <a:effectLst/>
                          <a:latin typeface="+mn-lt"/>
                          <a:ea typeface="+mn-ea"/>
                          <a:cs typeface="+mn-cs"/>
                        </a:rPr>
                        <a:t>“What are the remote work guidelines?”</a:t>
                      </a:r>
                      <a:endParaRPr lang="en-US" sz="1400" i="0" noProof="0">
                        <a:solidFill>
                          <a:schemeClr val="tx1"/>
                        </a:solidFill>
                        <a:latin typeface="+mn-lt"/>
                        <a:ea typeface="+mn-ea"/>
                        <a:cs typeface="+mn-cs"/>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400" b="0" u="none" strike="noStrike" kern="1200" noProof="0">
                          <a:solidFill>
                            <a:schemeClr val="tx1"/>
                          </a:solidFill>
                          <a:effectLst/>
                          <a:latin typeface="+mj-lt"/>
                          <a:ea typeface="+mj-ea"/>
                          <a:cs typeface="+mj-cs"/>
                        </a:rPr>
                        <a:t>Workday/SAP SuccessFactor, SharePoint</a:t>
                      </a:r>
                      <a:endParaRPr lang="en-US" sz="1400" b="0" noProof="0">
                        <a:solidFill>
                          <a:schemeClr val="tx1"/>
                        </a:solidFill>
                        <a:latin typeface="+mj-lt"/>
                        <a:ea typeface="+mj-ea"/>
                        <a:cs typeface="+mj-cs"/>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11231862"/>
                  </a:ext>
                </a:extLst>
              </a:tr>
              <a:tr h="1645920">
                <a:tc>
                  <a:txBody>
                    <a:bodyPr/>
                    <a:lstStyle/>
                    <a:p>
                      <a:r>
                        <a:rPr lang="en-US" sz="1400" b="0" u="none" strike="noStrike" kern="1200" noProof="0">
                          <a:solidFill>
                            <a:schemeClr val="tx1"/>
                          </a:solidFill>
                          <a:effectLst/>
                          <a:latin typeface="+mn-lt"/>
                          <a:ea typeface="+mn-ea"/>
                          <a:cs typeface="+mn-cs"/>
                        </a:rPr>
                        <a:t>IT Support</a:t>
                      </a:r>
                      <a:endParaRPr lang="en-US" sz="1400" noProof="0">
                        <a:solidFill>
                          <a:schemeClr val="tx1"/>
                        </a:solidFill>
                        <a:latin typeface="+mn-lt"/>
                        <a:ea typeface="+mn-ea"/>
                        <a:cs typeface="+mn-cs"/>
                      </a:endParaRPr>
                    </a:p>
                  </a:txBody>
                  <a:tcPr marT="91440" marB="91440">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188913" indent="-188913">
                        <a:spcAft>
                          <a:spcPts val="600"/>
                        </a:spcAft>
                        <a:buFont typeface="Arial" panose="020B0604020202020204" pitchFamily="34" charset="0"/>
                        <a:buChar char="•"/>
                      </a:pPr>
                      <a:r>
                        <a:rPr lang="en-US" sz="1400" b="0" u="none" strike="noStrike" kern="1200" noProof="0">
                          <a:solidFill>
                            <a:schemeClr val="tx1"/>
                          </a:solidFill>
                          <a:effectLst/>
                          <a:latin typeface="+mn-lt"/>
                          <a:ea typeface="+mn-ea"/>
                          <a:cs typeface="+mn-cs"/>
                        </a:rPr>
                        <a:t>Accessing IT Policies</a:t>
                      </a:r>
                    </a:p>
                    <a:p>
                      <a:pPr marL="188913" indent="-188913">
                        <a:spcAft>
                          <a:spcPts val="600"/>
                        </a:spcAft>
                        <a:buFont typeface="Arial" panose="020B0604020202020204" pitchFamily="34" charset="0"/>
                        <a:buChar char="•"/>
                      </a:pPr>
                      <a:r>
                        <a:rPr lang="en-US" sz="1400" b="0" u="none" strike="noStrike" kern="1200" noProof="0">
                          <a:solidFill>
                            <a:schemeClr val="tx1"/>
                          </a:solidFill>
                          <a:effectLst/>
                          <a:latin typeface="+mn-lt"/>
                          <a:ea typeface="+mn-ea"/>
                          <a:cs typeface="+mn-cs"/>
                        </a:rPr>
                        <a:t>Employees need IT troubleshooting help</a:t>
                      </a:r>
                    </a:p>
                    <a:p>
                      <a:pPr marL="188913" indent="-188913">
                        <a:spcAft>
                          <a:spcPts val="600"/>
                        </a:spcAft>
                        <a:buFont typeface="Arial" panose="020B0604020202020204" pitchFamily="34" charset="0"/>
                        <a:buChar char="•"/>
                      </a:pPr>
                      <a:r>
                        <a:rPr lang="en-US" sz="1400" b="0" u="none" strike="noStrike" kern="1200" noProof="0">
                          <a:solidFill>
                            <a:schemeClr val="tx1"/>
                          </a:solidFill>
                          <a:effectLst/>
                          <a:latin typeface="+mn-lt"/>
                          <a:ea typeface="+mn-ea"/>
                          <a:cs typeface="+mn-cs"/>
                        </a:rPr>
                        <a:t>Checking IT ticket status</a:t>
                      </a:r>
                    </a:p>
                    <a:p>
                      <a:pPr marL="188913" indent="-188913">
                        <a:spcAft>
                          <a:spcPts val="600"/>
                        </a:spcAft>
                        <a:buFont typeface="Arial" panose="020B0604020202020204" pitchFamily="34" charset="0"/>
                        <a:buChar char="•"/>
                      </a:pPr>
                      <a:r>
                        <a:rPr lang="en-US" sz="1400" b="0" u="none" strike="noStrike" kern="1200" noProof="0">
                          <a:solidFill>
                            <a:schemeClr val="tx1"/>
                          </a:solidFill>
                          <a:effectLst/>
                          <a:latin typeface="+mn-lt"/>
                          <a:ea typeface="+mn-ea"/>
                          <a:cs typeface="+mn-cs"/>
                        </a:rPr>
                        <a:t>Ensuring device compliance</a:t>
                      </a:r>
                      <a:endParaRPr lang="en-US" sz="1400" b="0" i="0" u="none" strike="noStrike" kern="1200" noProof="0">
                        <a:solidFill>
                          <a:schemeClr val="tx1"/>
                        </a:solidFill>
                        <a:effectLst/>
                        <a:latin typeface="+mn-lt"/>
                        <a:ea typeface="+mn-ea"/>
                        <a:cs typeface="+mn-cs"/>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188913" indent="-188913">
                        <a:spcAft>
                          <a:spcPts val="600"/>
                        </a:spcAft>
                        <a:buFont typeface="Arial" panose="020B0604020202020204" pitchFamily="34" charset="0"/>
                        <a:buChar char="•"/>
                      </a:pPr>
                      <a:r>
                        <a:rPr lang="en-US" sz="1400" b="0" u="none" strike="noStrike" kern="1200" noProof="0">
                          <a:solidFill>
                            <a:schemeClr val="tx1"/>
                          </a:solidFill>
                          <a:effectLst/>
                          <a:latin typeface="+mn-lt"/>
                          <a:ea typeface="+mn-ea"/>
                          <a:cs typeface="+mn-cs"/>
                        </a:rPr>
                        <a:t>“What’s the status of my IT support request?”</a:t>
                      </a:r>
                    </a:p>
                    <a:p>
                      <a:pPr marL="188913" indent="-188913">
                        <a:spcAft>
                          <a:spcPts val="600"/>
                        </a:spcAft>
                        <a:buFont typeface="Arial" panose="020B0604020202020204" pitchFamily="34" charset="0"/>
                        <a:buChar char="•"/>
                      </a:pPr>
                      <a:r>
                        <a:rPr lang="en-US" sz="1400" b="0" u="none" strike="noStrike" kern="1200" noProof="0">
                          <a:solidFill>
                            <a:schemeClr val="tx1"/>
                          </a:solidFill>
                          <a:effectLst/>
                          <a:latin typeface="+mn-lt"/>
                          <a:ea typeface="+mn-ea"/>
                          <a:cs typeface="+mn-cs"/>
                        </a:rPr>
                        <a:t>“Guide me how to reset my password”</a:t>
                      </a:r>
                    </a:p>
                    <a:p>
                      <a:pPr marL="188913" indent="-188913">
                        <a:spcAft>
                          <a:spcPts val="600"/>
                        </a:spcAft>
                        <a:buFont typeface="Arial" panose="020B0604020202020204" pitchFamily="34" charset="0"/>
                        <a:buChar char="•"/>
                      </a:pPr>
                      <a:r>
                        <a:rPr lang="en-US" sz="1400" b="0" u="none" strike="noStrike" kern="1200" noProof="0">
                          <a:solidFill>
                            <a:schemeClr val="tx1"/>
                          </a:solidFill>
                          <a:effectLst/>
                          <a:latin typeface="+mn-lt"/>
                          <a:ea typeface="+mn-ea"/>
                          <a:cs typeface="+mn-cs"/>
                        </a:rPr>
                        <a:t>“Is my laptop compliant with company security policies?”</a:t>
                      </a:r>
                      <a:endParaRPr lang="en-US" sz="1400" i="0" noProof="0">
                        <a:solidFill>
                          <a:schemeClr val="tx1"/>
                        </a:solidFill>
                        <a:latin typeface="+mn-lt"/>
                        <a:ea typeface="+mn-ea"/>
                        <a:cs typeface="+mn-cs"/>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r>
                        <a:rPr lang="en-US" sz="1400" b="0" u="none" strike="noStrike" kern="1200" noProof="0">
                          <a:solidFill>
                            <a:schemeClr val="tx1"/>
                          </a:solidFill>
                          <a:effectLst/>
                          <a:latin typeface="+mj-lt"/>
                          <a:ea typeface="+mj-ea"/>
                          <a:cs typeface="+mj-cs"/>
                        </a:rPr>
                        <a:t>ServiceNow</a:t>
                      </a:r>
                    </a:p>
                  </a:txBody>
                  <a:tcPr marT="91440" marB="9144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35415838"/>
                  </a:ext>
                </a:extLst>
              </a:tr>
            </a:tbl>
          </a:graphicData>
        </a:graphic>
      </p:graphicFrame>
      <p:sp>
        <p:nvSpPr>
          <p:cNvPr id="3" name="TextBox 2">
            <a:extLst>
              <a:ext uri="{FF2B5EF4-FFF2-40B4-BE49-F238E27FC236}">
                <a16:creationId xmlns:a16="http://schemas.microsoft.com/office/drawing/2014/main" id="{810A1CC3-29ED-A51F-AF8C-FA6BE35909A3}"/>
              </a:ext>
            </a:extLst>
          </p:cNvPr>
          <p:cNvSpPr txBox="1">
            <a:spLocks/>
          </p:cNvSpPr>
          <p:nvPr/>
        </p:nvSpPr>
        <p:spPr>
          <a:xfrm>
            <a:off x="585217" y="1395927"/>
            <a:ext cx="11035283" cy="830997"/>
          </a:xfrm>
          <a:prstGeom prst="rect">
            <a:avLst/>
          </a:prstGeom>
          <a:noFill/>
        </p:spPr>
        <p:txBody>
          <a:bodyPr wrap="square" lIns="0" tIns="0" rIns="0" bIns="0" rtlCol="0">
            <a:spAutoFit/>
          </a:bodyPr>
          <a:lstStyle/>
          <a:p>
            <a:r>
              <a:rPr lang="en-US" noProof="0">
                <a:solidFill>
                  <a:srgbClr val="000000"/>
                </a:solidFill>
              </a:rPr>
              <a:t>Start by identifying the most common employee self-service needs and group them into themes</a:t>
            </a:r>
            <a:r>
              <a:rPr lang="en-US" noProof="0"/>
              <a:t>. Review your HR or IT tickets for high-volume, low complexity themes. </a:t>
            </a:r>
            <a:r>
              <a:rPr lang="en-US" noProof="0">
                <a:solidFill>
                  <a:srgbClr val="000000"/>
                </a:solidFill>
              </a:rPr>
              <a:t>Below are examples of common scenarios, the prompts employees might use, and where the information is stored (content sources).</a:t>
            </a:r>
            <a:endParaRPr lang="en-US" noProof="0"/>
          </a:p>
        </p:txBody>
      </p:sp>
      <p:sp>
        <p:nvSpPr>
          <p:cNvPr id="6" name="Rectangle: Rounded Corners 5">
            <a:hlinkClick r:id="rId6" action="ppaction://hlinksldjump"/>
            <a:extLst>
              <a:ext uri="{FF2B5EF4-FFF2-40B4-BE49-F238E27FC236}">
                <a16:creationId xmlns:a16="http://schemas.microsoft.com/office/drawing/2014/main" id="{1B457C6A-9BDB-20DA-0070-E134956F16E1}"/>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7" name="Rectangle: Rounded Corners 6">
            <a:hlinkClick r:id="rId7" action="ppaction://hlinksldjump"/>
            <a:extLst>
              <a:ext uri="{FF2B5EF4-FFF2-40B4-BE49-F238E27FC236}">
                <a16:creationId xmlns:a16="http://schemas.microsoft.com/office/drawing/2014/main" id="{2D8ABAB5-8541-267D-1532-FFB4F6820B25}"/>
              </a:ext>
            </a:extLst>
          </p:cNvPr>
          <p:cNvSpPr>
            <a:spLocks/>
          </p:cNvSpPr>
          <p:nvPr/>
        </p:nvSpPr>
        <p:spPr bwMode="auto">
          <a:xfrm>
            <a:off x="2500758"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Get Ready</a:t>
            </a:r>
          </a:p>
        </p:txBody>
      </p:sp>
      <p:sp>
        <p:nvSpPr>
          <p:cNvPr id="8" name="Rectangle: Rounded Corners 7">
            <a:hlinkClick r:id="rId8" action="ppaction://hlinksldjump"/>
            <a:extLst>
              <a:ext uri="{FF2B5EF4-FFF2-40B4-BE49-F238E27FC236}">
                <a16:creationId xmlns:a16="http://schemas.microsoft.com/office/drawing/2014/main" id="{4076B8AC-F130-7B15-AFD6-4CC56AA359D9}"/>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10" name="Rectangle: Rounded Corners 9">
            <a:hlinkClick r:id="rId9" action="ppaction://hlinksldjump"/>
            <a:extLst>
              <a:ext uri="{FF2B5EF4-FFF2-40B4-BE49-F238E27FC236}">
                <a16:creationId xmlns:a16="http://schemas.microsoft.com/office/drawing/2014/main" id="{E2969F0F-FF4C-00B2-81E7-7DA8F5974A35}"/>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12" name="Rectangle: Rounded Corners 11">
            <a:hlinkClick r:id="rId10" action="ppaction://hlinksldjump"/>
            <a:extLst>
              <a:ext uri="{FF2B5EF4-FFF2-40B4-BE49-F238E27FC236}">
                <a16:creationId xmlns:a16="http://schemas.microsoft.com/office/drawing/2014/main" id="{8F77BC9F-465D-0F26-5721-DAA9D57106B4}"/>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Tree>
    <p:extLst>
      <p:ext uri="{BB962C8B-B14F-4D97-AF65-F5344CB8AC3E}">
        <p14:creationId xmlns:p14="http://schemas.microsoft.com/office/powerpoint/2010/main" val="3338618907"/>
      </p:ext>
    </p:extLst>
  </p:cSld>
  <p:clrMapOvr>
    <a:masterClrMapping/>
  </p:clrMapOvr>
  <p:transition>
    <p:fade/>
  </p:transition>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DCC7397-B322-A1CB-8858-481B7B98F9CF}"/>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50A7DD2-8489-91B4-7E49-E1A5802D8689}"/>
              </a:ext>
              <a:ext uri="{C183D7F6-B498-43B3-948B-1728B52AA6E4}">
                <adec:decorative xmlns:adec="http://schemas.microsoft.com/office/drawing/2017/decorative" val="1"/>
              </a:ext>
            </a:extLst>
          </p:cNvPr>
          <p:cNvSpPr>
            <a:spLocks/>
          </p:cNvSpPr>
          <p:nvPr/>
        </p:nvSpPr>
        <p:spPr bwMode="auto">
          <a:xfrm>
            <a:off x="571498" y="1277787"/>
            <a:ext cx="11049002" cy="5369211"/>
          </a:xfrm>
          <a:prstGeom prst="roundRect">
            <a:avLst>
              <a:gd name="adj" fmla="val 2534"/>
            </a:avLst>
          </a:prstGeom>
          <a:solidFill>
            <a:srgbClr val="FFFFFF"/>
          </a:solidFill>
          <a:ln w="9525" cap="flat" cmpd="sng" algn="ctr">
            <a:noFill/>
            <a:prstDash val="solid"/>
            <a:headEnd type="none" w="lg" len="med"/>
            <a:tailEnd type="none" w="lg" len="med"/>
          </a:ln>
          <a:effectLst>
            <a:outerShdw blurRad="114300" algn="ctr" rotWithShape="0">
              <a:prstClr val="black">
                <a:alpha val="6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ea typeface="+mn-ea"/>
              <a:cs typeface="Segoe UI" panose="020B0502040204020203" pitchFamily="34" charset="0"/>
            </a:endParaRPr>
          </a:p>
        </p:txBody>
      </p:sp>
      <p:sp>
        <p:nvSpPr>
          <p:cNvPr id="4" name="Rectangle: Rounded Corners 3">
            <a:extLst>
              <a:ext uri="{FF2B5EF4-FFF2-40B4-BE49-F238E27FC236}">
                <a16:creationId xmlns:a16="http://schemas.microsoft.com/office/drawing/2014/main" id="{CAD7E7A6-24D1-68A5-4CAA-53005D5F0919}"/>
              </a:ext>
              <a:ext uri="{C183D7F6-B498-43B3-948B-1728B52AA6E4}">
                <adec:decorative xmlns:adec="http://schemas.microsoft.com/office/drawing/2017/decorative" val="1"/>
              </a:ext>
            </a:extLst>
          </p:cNvPr>
          <p:cNvSpPr>
            <a:spLocks/>
          </p:cNvSpPr>
          <p:nvPr/>
        </p:nvSpPr>
        <p:spPr bwMode="auto">
          <a:xfrm>
            <a:off x="667376" y="1806319"/>
            <a:ext cx="1378981" cy="2328275"/>
          </a:xfrm>
          <a:prstGeom prst="roundRect">
            <a:avLst>
              <a:gd name="adj" fmla="val 7123"/>
            </a:avLst>
          </a:prstGeom>
          <a:solidFill>
            <a:srgbClr val="F8F8F8"/>
          </a:solidFill>
          <a:ln w="10795" cap="flat" cmpd="sng" algn="ctr">
            <a:noFill/>
            <a:prstDash val="solid"/>
          </a:ln>
          <a:effectLst/>
        </p:spPr>
        <p:txBody>
          <a:bodyPr wrap="square" lIns="64008" rIns="64008" rtlCol="0" anchor="ctr">
            <a:noAutofit/>
          </a:bodyPr>
          <a:lstStyle/>
          <a:p>
            <a:pPr marL="0" marR="0" lvl="0" indent="0" defTabSz="914400" eaLnBrk="1" fontAlgn="auto" latinLnBrk="0" hangingPunct="1">
              <a:spcBef>
                <a:spcPts val="600"/>
              </a:spcBef>
              <a:spcAft>
                <a:spcPts val="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5" name="Rectangle: Rounded Corners 4">
            <a:extLst>
              <a:ext uri="{FF2B5EF4-FFF2-40B4-BE49-F238E27FC236}">
                <a16:creationId xmlns:a16="http://schemas.microsoft.com/office/drawing/2014/main" id="{E50ABD97-D272-0658-C7E6-59CF8ED77C30}"/>
              </a:ext>
              <a:ext uri="{C183D7F6-B498-43B3-948B-1728B52AA6E4}">
                <adec:decorative xmlns:adec="http://schemas.microsoft.com/office/drawing/2017/decorative" val="1"/>
              </a:ext>
            </a:extLst>
          </p:cNvPr>
          <p:cNvSpPr>
            <a:spLocks/>
          </p:cNvSpPr>
          <p:nvPr/>
        </p:nvSpPr>
        <p:spPr bwMode="auto">
          <a:xfrm>
            <a:off x="667376" y="4226034"/>
            <a:ext cx="1378981" cy="2328275"/>
          </a:xfrm>
          <a:prstGeom prst="roundRect">
            <a:avLst>
              <a:gd name="adj" fmla="val 7123"/>
            </a:avLst>
          </a:prstGeom>
          <a:solidFill>
            <a:srgbClr val="F8F8F8"/>
          </a:solidFill>
          <a:ln w="10795" cap="flat" cmpd="sng" algn="ctr">
            <a:noFill/>
            <a:prstDash val="solid"/>
          </a:ln>
          <a:effectLst/>
        </p:spPr>
        <p:txBody>
          <a:bodyPr wrap="square" lIns="64008" rIns="64008" rtlCol="0" anchor="ctr">
            <a:noAutofit/>
          </a:bodyPr>
          <a:lstStyle/>
          <a:p>
            <a:pPr marL="0" marR="0" lvl="0" indent="0" defTabSz="914400" eaLnBrk="1" fontAlgn="auto" latinLnBrk="0" hangingPunct="1">
              <a:spcBef>
                <a:spcPts val="600"/>
              </a:spcBef>
              <a:spcAft>
                <a:spcPts val="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7" name="Rectangle: Rounded Corners 6">
            <a:extLst>
              <a:ext uri="{FF2B5EF4-FFF2-40B4-BE49-F238E27FC236}">
                <a16:creationId xmlns:a16="http://schemas.microsoft.com/office/drawing/2014/main" id="{64C61984-F27A-F0A1-B104-521A7A0A37E7}"/>
              </a:ext>
              <a:ext uri="{C183D7F6-B498-43B3-948B-1728B52AA6E4}">
                <adec:decorative xmlns:adec="http://schemas.microsoft.com/office/drawing/2017/decorative" val="1"/>
              </a:ext>
            </a:extLst>
          </p:cNvPr>
          <p:cNvSpPr>
            <a:spLocks/>
          </p:cNvSpPr>
          <p:nvPr/>
        </p:nvSpPr>
        <p:spPr bwMode="auto">
          <a:xfrm>
            <a:off x="7123386" y="1806318"/>
            <a:ext cx="1947589" cy="2328900"/>
          </a:xfrm>
          <a:prstGeom prst="roundRect">
            <a:avLst>
              <a:gd name="adj" fmla="val 3669"/>
            </a:avLst>
          </a:prstGeom>
          <a:solidFill>
            <a:srgbClr val="F8F8F8"/>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8" name="Rectangle: Rounded Corners 7">
            <a:extLst>
              <a:ext uri="{FF2B5EF4-FFF2-40B4-BE49-F238E27FC236}">
                <a16:creationId xmlns:a16="http://schemas.microsoft.com/office/drawing/2014/main" id="{01C6A996-C286-1468-D07B-F38467FFF8D7}"/>
              </a:ext>
              <a:ext uri="{C183D7F6-B498-43B3-948B-1728B52AA6E4}">
                <adec:decorative xmlns:adec="http://schemas.microsoft.com/office/drawing/2017/decorative" val="1"/>
              </a:ext>
            </a:extLst>
          </p:cNvPr>
          <p:cNvSpPr>
            <a:spLocks/>
          </p:cNvSpPr>
          <p:nvPr/>
        </p:nvSpPr>
        <p:spPr bwMode="auto">
          <a:xfrm>
            <a:off x="7123386" y="4226658"/>
            <a:ext cx="1947589" cy="2328900"/>
          </a:xfrm>
          <a:prstGeom prst="roundRect">
            <a:avLst>
              <a:gd name="adj" fmla="val 3669"/>
            </a:avLst>
          </a:prstGeom>
          <a:solidFill>
            <a:srgbClr val="F8F8F8"/>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10" name="Rectangle: Rounded Corners 9">
            <a:extLst>
              <a:ext uri="{FF2B5EF4-FFF2-40B4-BE49-F238E27FC236}">
                <a16:creationId xmlns:a16="http://schemas.microsoft.com/office/drawing/2014/main" id="{3FF71510-7FFA-C6D0-9A5B-8D13BDFEA6E0}"/>
              </a:ext>
              <a:ext uri="{C183D7F6-B498-43B3-948B-1728B52AA6E4}">
                <adec:decorative xmlns:adec="http://schemas.microsoft.com/office/drawing/2017/decorative" val="1"/>
              </a:ext>
            </a:extLst>
          </p:cNvPr>
          <p:cNvSpPr>
            <a:spLocks/>
          </p:cNvSpPr>
          <p:nvPr/>
        </p:nvSpPr>
        <p:spPr bwMode="auto">
          <a:xfrm>
            <a:off x="9162163" y="1806318"/>
            <a:ext cx="2366897" cy="2328900"/>
          </a:xfrm>
          <a:prstGeom prst="roundRect">
            <a:avLst>
              <a:gd name="adj" fmla="val 3669"/>
            </a:avLst>
          </a:prstGeom>
          <a:solidFill>
            <a:srgbClr val="F8F8F8"/>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11" name="Rectangle: Rounded Corners 10">
            <a:extLst>
              <a:ext uri="{FF2B5EF4-FFF2-40B4-BE49-F238E27FC236}">
                <a16:creationId xmlns:a16="http://schemas.microsoft.com/office/drawing/2014/main" id="{37FA0E2F-E2D6-2ECA-F964-E734025FEE83}"/>
              </a:ext>
              <a:ext uri="{C183D7F6-B498-43B3-948B-1728B52AA6E4}">
                <adec:decorative xmlns:adec="http://schemas.microsoft.com/office/drawing/2017/decorative" val="1"/>
              </a:ext>
            </a:extLst>
          </p:cNvPr>
          <p:cNvSpPr>
            <a:spLocks/>
          </p:cNvSpPr>
          <p:nvPr/>
        </p:nvSpPr>
        <p:spPr bwMode="auto">
          <a:xfrm>
            <a:off x="9162163" y="4226658"/>
            <a:ext cx="2366897" cy="2328900"/>
          </a:xfrm>
          <a:prstGeom prst="roundRect">
            <a:avLst>
              <a:gd name="adj" fmla="val 3669"/>
            </a:avLst>
          </a:prstGeom>
          <a:solidFill>
            <a:srgbClr val="F8F8F8"/>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14" name="Title 100">
            <a:extLst>
              <a:ext uri="{FF2B5EF4-FFF2-40B4-BE49-F238E27FC236}">
                <a16:creationId xmlns:a16="http://schemas.microsoft.com/office/drawing/2014/main" id="{82FEEB19-0825-A3AB-3DA0-60FA74763817}"/>
              </a:ext>
            </a:extLst>
          </p:cNvPr>
          <p:cNvSpPr txBox="1">
            <a:spLocks/>
          </p:cNvSpPr>
          <p:nvPr/>
        </p:nvSpPr>
        <p:spPr bwMode="auto">
          <a:xfrm>
            <a:off x="2137798" y="1369355"/>
            <a:ext cx="4894400" cy="345395"/>
          </a:xfrm>
          <a:prstGeom prst="roundRect">
            <a:avLst>
              <a:gd name="adj" fmla="val 18746"/>
            </a:avLst>
          </a:prstGeom>
          <a:gradFill flip="none" rotWithShape="1">
            <a:gsLst>
              <a:gs pos="5000">
                <a:srgbClr val="0078D4"/>
              </a:gs>
              <a:gs pos="100000">
                <a:srgbClr val="C53FCC"/>
              </a:gs>
            </a:gsLst>
            <a:lin ang="0" scaled="1"/>
            <a:tileRect/>
          </a:gra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742" rtl="0" eaLnBrk="1" fontAlgn="auto" latinLnBrk="0" hangingPunct="1">
              <a:spcBef>
                <a:spcPts val="1200"/>
              </a:spcBef>
              <a:spcAft>
                <a:spcPts val="0"/>
              </a:spcAft>
              <a:buClrTx/>
              <a:buSzPct val="90000"/>
              <a:buFontTx/>
              <a:buNone/>
              <a:tabLst/>
              <a:defRPr/>
            </a:pPr>
            <a:r>
              <a:rPr kumimoji="0" lang="en-US" sz="1200" i="0" u="none" strike="noStrike" kern="1200" cap="none" spc="0" normalizeH="0" baseline="0" noProof="0">
                <a:ln>
                  <a:noFill/>
                </a:ln>
                <a:solidFill>
                  <a:srgbClr val="FFFFFF"/>
                </a:solidFill>
                <a:effectLst/>
                <a:uLnTx/>
                <a:uFillTx/>
                <a:latin typeface="+mj-lt"/>
                <a:ea typeface="+mj-ea"/>
                <a:cs typeface="+mj-cs"/>
              </a:rPr>
              <a:t>Scenarios</a:t>
            </a:r>
          </a:p>
        </p:txBody>
      </p:sp>
      <p:sp>
        <p:nvSpPr>
          <p:cNvPr id="15" name="Title 100">
            <a:extLst>
              <a:ext uri="{FF2B5EF4-FFF2-40B4-BE49-F238E27FC236}">
                <a16:creationId xmlns:a16="http://schemas.microsoft.com/office/drawing/2014/main" id="{EC0D2904-0E82-9DD4-B843-B32AD6291934}"/>
              </a:ext>
            </a:extLst>
          </p:cNvPr>
          <p:cNvSpPr txBox="1">
            <a:spLocks/>
          </p:cNvSpPr>
          <p:nvPr/>
        </p:nvSpPr>
        <p:spPr bwMode="auto">
          <a:xfrm>
            <a:off x="7123639" y="1369355"/>
            <a:ext cx="1947336" cy="345395"/>
          </a:xfrm>
          <a:prstGeom prst="roundRect">
            <a:avLst>
              <a:gd name="adj" fmla="val 18976"/>
            </a:avLst>
          </a:prstGeom>
          <a:gradFill flip="none" rotWithShape="1">
            <a:gsLst>
              <a:gs pos="5000">
                <a:srgbClr val="0078D4"/>
              </a:gs>
              <a:gs pos="100000">
                <a:srgbClr val="C53FCC"/>
              </a:gs>
            </a:gsLst>
            <a:lin ang="0" scaled="1"/>
            <a:tileRect/>
          </a:gra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lvl="0" algn="ctr" defTabSz="932742">
              <a:lnSpc>
                <a:spcPct val="100000"/>
              </a:lnSpc>
              <a:spcBef>
                <a:spcPts val="1200"/>
              </a:spcBef>
              <a:buSzPct val="90000"/>
              <a:buNone/>
              <a:defRPr sz="1400" b="0" cap="none" spc="0" baseline="0">
                <a:ln>
                  <a:noFill/>
                </a:ln>
                <a:solidFill>
                  <a:schemeClr val="bg1"/>
                </a:solidFill>
                <a:effectLst/>
                <a:latin typeface="+mj-lt"/>
                <a:cs typeface="Segoe Sans Display"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932742" eaLnBrk="1" fontAlgn="auto" latinLnBrk="0" hangingPunct="1">
              <a:spcBef>
                <a:spcPts val="1200"/>
              </a:spcBef>
              <a:spcAft>
                <a:spcPts val="0"/>
              </a:spcAft>
              <a:buClrTx/>
              <a:buSzPct val="90000"/>
              <a:buFontTx/>
              <a:buNone/>
              <a:tabLst/>
              <a:defRPr/>
            </a:pPr>
            <a:r>
              <a:rPr kumimoji="0" lang="en-US" sz="1200" i="0" u="none" strike="noStrike" kern="0" cap="none" spc="0" normalizeH="0" baseline="0" noProof="0">
                <a:ln>
                  <a:noFill/>
                </a:ln>
                <a:solidFill>
                  <a:srgbClr val="FFFFFF"/>
                </a:solidFill>
                <a:effectLst/>
                <a:uLnTx/>
                <a:uFillTx/>
                <a:ea typeface="+mj-ea"/>
                <a:cs typeface="+mj-cs"/>
              </a:rPr>
              <a:t>Scenario Type</a:t>
            </a:r>
          </a:p>
        </p:txBody>
      </p:sp>
      <p:sp>
        <p:nvSpPr>
          <p:cNvPr id="16" name="Title 100">
            <a:extLst>
              <a:ext uri="{FF2B5EF4-FFF2-40B4-BE49-F238E27FC236}">
                <a16:creationId xmlns:a16="http://schemas.microsoft.com/office/drawing/2014/main" id="{8AFAAD01-0BB8-9B95-6D03-9D7331C728AC}"/>
              </a:ext>
            </a:extLst>
          </p:cNvPr>
          <p:cNvSpPr txBox="1">
            <a:spLocks/>
          </p:cNvSpPr>
          <p:nvPr/>
        </p:nvSpPr>
        <p:spPr bwMode="auto">
          <a:xfrm>
            <a:off x="9162163" y="1369355"/>
            <a:ext cx="2366897" cy="345395"/>
          </a:xfrm>
          <a:prstGeom prst="roundRect">
            <a:avLst>
              <a:gd name="adj" fmla="val 16218"/>
            </a:avLst>
          </a:prstGeom>
          <a:gradFill flip="none" rotWithShape="1">
            <a:gsLst>
              <a:gs pos="5000">
                <a:srgbClr val="0078D4"/>
              </a:gs>
              <a:gs pos="100000">
                <a:srgbClr val="C53FCC"/>
              </a:gs>
            </a:gsLst>
            <a:lin ang="0" scaled="1"/>
            <a:tileRect/>
          </a:gra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lvl="0" algn="ctr" defTabSz="932742">
              <a:lnSpc>
                <a:spcPct val="100000"/>
              </a:lnSpc>
              <a:spcBef>
                <a:spcPts val="1200"/>
              </a:spcBef>
              <a:buSzPct val="90000"/>
              <a:buNone/>
              <a:defRPr sz="1400" b="0" cap="none" spc="0" baseline="0">
                <a:ln>
                  <a:noFill/>
                </a:ln>
                <a:solidFill>
                  <a:schemeClr val="bg1"/>
                </a:solidFill>
                <a:effectLst/>
                <a:latin typeface="+mj-lt"/>
                <a:cs typeface="Segoe Sans Display"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932742" eaLnBrk="1" fontAlgn="auto" latinLnBrk="0" hangingPunct="1">
              <a:spcBef>
                <a:spcPts val="1200"/>
              </a:spcBef>
              <a:spcAft>
                <a:spcPts val="0"/>
              </a:spcAft>
              <a:buClrTx/>
              <a:buSzPct val="90000"/>
              <a:buFontTx/>
              <a:buNone/>
              <a:tabLst/>
              <a:defRPr/>
            </a:pPr>
            <a:r>
              <a:rPr kumimoji="0" lang="en-US" sz="1200" i="0" u="none" strike="noStrike" kern="0" cap="none" spc="0" normalizeH="0" baseline="0" noProof="0">
                <a:ln>
                  <a:noFill/>
                </a:ln>
                <a:solidFill>
                  <a:srgbClr val="FFFFFF"/>
                </a:solidFill>
                <a:effectLst/>
                <a:uLnTx/>
                <a:uFillTx/>
                <a:ea typeface="+mj-ea"/>
                <a:cs typeface="+mj-cs"/>
              </a:rPr>
              <a:t>Microsoft-Built Connectors</a:t>
            </a:r>
          </a:p>
        </p:txBody>
      </p:sp>
      <p:sp>
        <p:nvSpPr>
          <p:cNvPr id="17" name="Rectangle: Rounded Corners 16">
            <a:extLst>
              <a:ext uri="{FF2B5EF4-FFF2-40B4-BE49-F238E27FC236}">
                <a16:creationId xmlns:a16="http://schemas.microsoft.com/office/drawing/2014/main" id="{B596342B-1FE9-F49D-CAEE-BA8C1B1E0B1B}"/>
              </a:ext>
              <a:ext uri="{C183D7F6-B498-43B3-948B-1728B52AA6E4}">
                <adec:decorative xmlns:adec="http://schemas.microsoft.com/office/drawing/2017/decorative" val="1"/>
              </a:ext>
            </a:extLst>
          </p:cNvPr>
          <p:cNvSpPr>
            <a:spLocks/>
          </p:cNvSpPr>
          <p:nvPr/>
        </p:nvSpPr>
        <p:spPr bwMode="auto">
          <a:xfrm>
            <a:off x="7206189" y="2633508"/>
            <a:ext cx="1782236" cy="674519"/>
          </a:xfrm>
          <a:prstGeom prst="roundRect">
            <a:avLst>
              <a:gd name="adj" fmla="val 3669"/>
            </a:avLst>
          </a:prstGeom>
          <a:noFill/>
          <a:ln w="10795" cap="flat" cmpd="sng" algn="ctr">
            <a:noFill/>
            <a:prstDash val="solid"/>
          </a:ln>
          <a:effectLst/>
        </p:spPr>
        <p:txBody>
          <a:bodyPr wrap="square" lIns="0" tIns="0" rIns="0" bIns="0" rtlCol="0" anchor="ctr">
            <a:spAutoFit/>
          </a:bodyPr>
          <a:lstStyle/>
          <a:p>
            <a:pPr marL="171450" marR="0" lvl="0" indent="-171450" defTabSz="914400" eaLnBrk="1" fontAlgn="auto" latinLnBrk="0" hangingPunct="1">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91F2C"/>
                </a:solidFill>
                <a:effectLst/>
                <a:uLnTx/>
                <a:uFillTx/>
              </a:rPr>
              <a:t>Knowledge Base</a:t>
            </a:r>
          </a:p>
          <a:p>
            <a:pPr marL="171450" marR="0" lvl="0" indent="-171450" defTabSz="914400" eaLnBrk="1" fontAlgn="auto" latinLnBrk="0" hangingPunct="1">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91F2C"/>
                </a:solidFill>
                <a:effectLst/>
                <a:uLnTx/>
                <a:uFillTx/>
              </a:rPr>
              <a:t>Document Management</a:t>
            </a:r>
          </a:p>
          <a:p>
            <a:pPr marL="171450" marR="0" lvl="0" indent="-171450" defTabSz="914400" eaLnBrk="1" fontAlgn="auto" latinLnBrk="0" hangingPunct="1">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91F2C"/>
                </a:solidFill>
                <a:effectLst/>
                <a:uLnTx/>
                <a:uFillTx/>
              </a:rPr>
              <a:t>Employee Support</a:t>
            </a:r>
          </a:p>
        </p:txBody>
      </p:sp>
      <p:sp>
        <p:nvSpPr>
          <p:cNvPr id="18" name="Rectangle: Rounded Corners 17">
            <a:extLst>
              <a:ext uri="{FF2B5EF4-FFF2-40B4-BE49-F238E27FC236}">
                <a16:creationId xmlns:a16="http://schemas.microsoft.com/office/drawing/2014/main" id="{8E73E92A-4164-ADE5-D415-FAEF3E429E36}"/>
              </a:ext>
              <a:ext uri="{C183D7F6-B498-43B3-948B-1728B52AA6E4}">
                <adec:decorative xmlns:adec="http://schemas.microsoft.com/office/drawing/2017/decorative" val="1"/>
              </a:ext>
            </a:extLst>
          </p:cNvPr>
          <p:cNvSpPr>
            <a:spLocks/>
          </p:cNvSpPr>
          <p:nvPr/>
        </p:nvSpPr>
        <p:spPr bwMode="auto">
          <a:xfrm>
            <a:off x="7206063" y="4504822"/>
            <a:ext cx="1782236" cy="1772573"/>
          </a:xfrm>
          <a:prstGeom prst="roundRect">
            <a:avLst>
              <a:gd name="adj" fmla="val 3669"/>
            </a:avLst>
          </a:prstGeom>
          <a:noFill/>
          <a:ln w="10795" cap="flat" cmpd="sng" algn="ctr">
            <a:noFill/>
            <a:prstDash val="solid"/>
          </a:ln>
          <a:effectLst/>
        </p:spPr>
        <p:txBody>
          <a:bodyPr wrap="square" lIns="0" tIns="0" rIns="0" bIns="0" rtlCol="0" anchor="ctr">
            <a:spAutoFit/>
          </a:bodyPr>
          <a:lstStyle/>
          <a:p>
            <a:pPr marL="171450" marR="0" lvl="0" indent="-171450" defTabSz="914400" eaLnBrk="1" fontAlgn="auto" latinLnBrk="0" hangingPunct="1">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91F2C"/>
                </a:solidFill>
                <a:effectLst/>
                <a:uLnTx/>
                <a:uFillTx/>
              </a:rPr>
              <a:t>Ticket Management</a:t>
            </a:r>
          </a:p>
          <a:p>
            <a:pPr marL="171450" marR="0" lvl="0" indent="-171450" defTabSz="914400" eaLnBrk="1" fontAlgn="auto" latinLnBrk="0" hangingPunct="1">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91F2C"/>
                </a:solidFill>
                <a:effectLst/>
                <a:uLnTx/>
                <a:uFillTx/>
              </a:rPr>
              <a:t>Equipment Lifecycle Management</a:t>
            </a:r>
          </a:p>
          <a:p>
            <a:pPr marL="171450" marR="0" lvl="0" indent="-171450" defTabSz="914400" eaLnBrk="1" fontAlgn="auto" latinLnBrk="0" hangingPunct="1">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91F2C"/>
                </a:solidFill>
                <a:effectLst/>
                <a:uLnTx/>
                <a:uFillTx/>
              </a:rPr>
              <a:t>Human Capital Management</a:t>
            </a:r>
          </a:p>
          <a:p>
            <a:pPr marL="171450" marR="0" lvl="0" indent="-171450" defTabSz="914400" eaLnBrk="1" fontAlgn="auto" latinLnBrk="0" hangingPunct="1">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91F2C"/>
                </a:solidFill>
                <a:effectLst/>
                <a:uLnTx/>
                <a:uFillTx/>
              </a:rPr>
              <a:t>Payroll</a:t>
            </a:r>
          </a:p>
          <a:p>
            <a:pPr marL="171450" marR="0" lvl="0" indent="-171450" defTabSz="914400" eaLnBrk="1" fontAlgn="auto" latinLnBrk="0" hangingPunct="1">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91F2C"/>
                </a:solidFill>
                <a:effectLst/>
                <a:uLnTx/>
                <a:uFillTx/>
              </a:rPr>
              <a:t>Benefits</a:t>
            </a:r>
          </a:p>
          <a:p>
            <a:pPr marL="171450" marR="0" lvl="0" indent="-171450" defTabSz="914400" eaLnBrk="1" fontAlgn="auto" latinLnBrk="0" hangingPunct="1">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91F2C"/>
                </a:solidFill>
                <a:effectLst/>
                <a:uLnTx/>
                <a:uFillTx/>
              </a:rPr>
              <a:t>Time and Attendance</a:t>
            </a:r>
          </a:p>
        </p:txBody>
      </p:sp>
      <p:sp>
        <p:nvSpPr>
          <p:cNvPr id="21" name="Rectangle 20">
            <a:extLst>
              <a:ext uri="{FF2B5EF4-FFF2-40B4-BE49-F238E27FC236}">
                <a16:creationId xmlns:a16="http://schemas.microsoft.com/office/drawing/2014/main" id="{CEA2F0A6-C56F-E2C1-A649-31A2A9335927}"/>
              </a:ext>
              <a:ext uri="{C183D7F6-B498-43B3-948B-1728B52AA6E4}">
                <adec:decorative xmlns:adec="http://schemas.microsoft.com/office/drawing/2017/decorative" val="1"/>
              </a:ext>
            </a:extLst>
          </p:cNvPr>
          <p:cNvSpPr>
            <a:spLocks/>
          </p:cNvSpPr>
          <p:nvPr/>
        </p:nvSpPr>
        <p:spPr bwMode="auto">
          <a:xfrm flipH="1">
            <a:off x="833278" y="3277631"/>
            <a:ext cx="1134182" cy="430887"/>
          </a:xfrm>
          <a:prstGeom prst="rect">
            <a:avLst/>
          </a:prstGeom>
          <a:noFill/>
          <a:ln w="9525" cap="flat" cmpd="sng" algn="ctr">
            <a:noFill/>
            <a:prstDash val="solid"/>
            <a:headEnd type="none" w="med" len="med"/>
            <a:tailEnd type="none" w="med" len="med"/>
          </a:ln>
          <a:effectLst>
            <a:outerShdw blurRad="254000" algn="ctr" rotWithShape="0">
              <a:srgbClr val="000000">
                <a:alpha val="8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defTabSz="932472" eaLnBrk="1" fontAlgn="auto" latinLnBrk="0" hangingPunct="1">
              <a:spcBef>
                <a:spcPct val="0"/>
              </a:spcBef>
              <a:spcAft>
                <a:spcPct val="0"/>
              </a:spcAft>
              <a:buClrTx/>
              <a:buSzTx/>
              <a:buFontTx/>
              <a:buNone/>
              <a:tabLst/>
              <a:defRPr/>
            </a:pPr>
            <a:r>
              <a:rPr kumimoji="0" lang="en-US" sz="1400" i="0" u="none" strike="noStrike" kern="0" cap="none" spc="0" normalizeH="0" baseline="0" noProof="0">
                <a:ln>
                  <a:noFill/>
                </a:ln>
                <a:solidFill>
                  <a:srgbClr val="091F2C"/>
                </a:solidFill>
                <a:effectLst/>
                <a:uLnTx/>
                <a:uFillTx/>
                <a:latin typeface="+mj-lt"/>
                <a:ea typeface="+mj-ea"/>
                <a:cs typeface="+mj-cs"/>
              </a:rPr>
              <a:t>Knowledge </a:t>
            </a:r>
            <a:br>
              <a:rPr kumimoji="0" lang="en-US" sz="1400" i="0" u="none" strike="noStrike" kern="0" cap="none" spc="0" normalizeH="0" baseline="0" noProof="0">
                <a:ln>
                  <a:noFill/>
                </a:ln>
                <a:solidFill>
                  <a:srgbClr val="091F2C"/>
                </a:solidFill>
                <a:effectLst/>
                <a:uLnTx/>
                <a:uFillTx/>
                <a:latin typeface="+mj-lt"/>
                <a:ea typeface="+mj-ea"/>
                <a:cs typeface="+mj-cs"/>
              </a:rPr>
            </a:br>
            <a:r>
              <a:rPr kumimoji="0" lang="en-US" sz="1400" i="0" u="none" strike="noStrike" kern="0" cap="none" spc="0" normalizeH="0" baseline="0" noProof="0">
                <a:ln>
                  <a:noFill/>
                </a:ln>
                <a:solidFill>
                  <a:srgbClr val="091F2C"/>
                </a:solidFill>
                <a:effectLst/>
                <a:uLnTx/>
                <a:uFillTx/>
                <a:latin typeface="+mj-lt"/>
                <a:ea typeface="+mj-ea"/>
                <a:cs typeface="+mj-cs"/>
              </a:rPr>
              <a:t>Retrieval</a:t>
            </a:r>
          </a:p>
        </p:txBody>
      </p:sp>
      <p:sp>
        <p:nvSpPr>
          <p:cNvPr id="22" name="Rectangle 21">
            <a:extLst>
              <a:ext uri="{FF2B5EF4-FFF2-40B4-BE49-F238E27FC236}">
                <a16:creationId xmlns:a16="http://schemas.microsoft.com/office/drawing/2014/main" id="{88DCB65A-846E-3828-BC47-289A4103895C}"/>
              </a:ext>
              <a:ext uri="{C183D7F6-B498-43B3-948B-1728B52AA6E4}">
                <adec:decorative xmlns:adec="http://schemas.microsoft.com/office/drawing/2017/decorative" val="1"/>
              </a:ext>
            </a:extLst>
          </p:cNvPr>
          <p:cNvSpPr>
            <a:spLocks/>
          </p:cNvSpPr>
          <p:nvPr/>
        </p:nvSpPr>
        <p:spPr bwMode="auto">
          <a:xfrm flipH="1">
            <a:off x="833279" y="5711762"/>
            <a:ext cx="1042991" cy="500988"/>
          </a:xfrm>
          <a:prstGeom prst="rect">
            <a:avLst/>
          </a:prstGeom>
          <a:noFill/>
          <a:ln w="9525" cap="flat" cmpd="sng" algn="ctr">
            <a:noFill/>
            <a:prstDash val="solid"/>
            <a:headEnd type="none" w="med" len="med"/>
            <a:tailEnd type="none" w="med" len="med"/>
          </a:ln>
          <a:effectLst>
            <a:outerShdw blurRad="254000" algn="ctr" rotWithShape="0">
              <a:srgbClr val="000000">
                <a:alpha val="8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32472" eaLnBrk="1" fontAlgn="auto" latinLnBrk="0" hangingPunct="1">
              <a:spcBef>
                <a:spcPct val="0"/>
              </a:spcBef>
              <a:spcAft>
                <a:spcPct val="0"/>
              </a:spcAft>
              <a:buClrTx/>
              <a:buSzTx/>
              <a:buFontTx/>
              <a:buNone/>
              <a:tabLst/>
              <a:defRPr/>
            </a:pPr>
            <a:r>
              <a:rPr kumimoji="0" lang="en-US" sz="1400" i="0" u="none" strike="noStrike" kern="0" cap="none" spc="0" normalizeH="0" baseline="0" noProof="0">
                <a:ln>
                  <a:noFill/>
                </a:ln>
                <a:solidFill>
                  <a:srgbClr val="091F2C"/>
                </a:solidFill>
                <a:effectLst/>
                <a:uLnTx/>
                <a:uFillTx/>
                <a:latin typeface="+mj-lt"/>
                <a:ea typeface="+mj-ea"/>
                <a:cs typeface="+mj-cs"/>
              </a:rPr>
              <a:t>Task Completion</a:t>
            </a:r>
          </a:p>
        </p:txBody>
      </p:sp>
      <p:sp>
        <p:nvSpPr>
          <p:cNvPr id="23" name="Graphic 333">
            <a:extLst>
              <a:ext uri="{FF2B5EF4-FFF2-40B4-BE49-F238E27FC236}">
                <a16:creationId xmlns:a16="http://schemas.microsoft.com/office/drawing/2014/main" id="{F5BD3B7D-E1AB-4C87-A753-CFC65B7C7EC8}"/>
              </a:ext>
            </a:extLst>
          </p:cNvPr>
          <p:cNvSpPr>
            <a:spLocks noChangeAspect="1"/>
          </p:cNvSpPr>
          <p:nvPr/>
        </p:nvSpPr>
        <p:spPr>
          <a:xfrm>
            <a:off x="833278" y="2802229"/>
            <a:ext cx="283914" cy="339498"/>
          </a:xfrm>
          <a:custGeom>
            <a:avLst/>
            <a:gdLst>
              <a:gd name="connsiteX0" fmla="*/ 0 w 323850"/>
              <a:gd name="connsiteY0" fmla="*/ 66675 h 381000"/>
              <a:gd name="connsiteX1" fmla="*/ 66675 w 323850"/>
              <a:gd name="connsiteY1" fmla="*/ 0 h 381000"/>
              <a:gd name="connsiteX2" fmla="*/ 133350 w 323850"/>
              <a:gd name="connsiteY2" fmla="*/ 66675 h 381000"/>
              <a:gd name="connsiteX3" fmla="*/ 85513 w 323850"/>
              <a:gd name="connsiteY3" fmla="*/ 130652 h 381000"/>
              <a:gd name="connsiteX4" fmla="*/ 185738 w 323850"/>
              <a:gd name="connsiteY4" fmla="*/ 204788 h 381000"/>
              <a:gd name="connsiteX5" fmla="*/ 192034 w 323850"/>
              <a:gd name="connsiteY5" fmla="*/ 204788 h 381000"/>
              <a:gd name="connsiteX6" fmla="*/ 257175 w 323850"/>
              <a:gd name="connsiteY6" fmla="*/ 152400 h 381000"/>
              <a:gd name="connsiteX7" fmla="*/ 323850 w 323850"/>
              <a:gd name="connsiteY7" fmla="*/ 219075 h 381000"/>
              <a:gd name="connsiteX8" fmla="*/ 257175 w 323850"/>
              <a:gd name="connsiteY8" fmla="*/ 285750 h 381000"/>
              <a:gd name="connsiteX9" fmla="*/ 192034 w 323850"/>
              <a:gd name="connsiteY9" fmla="*/ 233363 h 381000"/>
              <a:gd name="connsiteX10" fmla="*/ 185738 w 323850"/>
              <a:gd name="connsiteY10" fmla="*/ 233363 h 381000"/>
              <a:gd name="connsiteX11" fmla="*/ 80963 w 323850"/>
              <a:gd name="connsiteY11" fmla="*/ 182510 h 381000"/>
              <a:gd name="connsiteX12" fmla="*/ 80963 w 323850"/>
              <a:gd name="connsiteY12" fmla="*/ 249184 h 381000"/>
              <a:gd name="connsiteX13" fmla="*/ 133350 w 323850"/>
              <a:gd name="connsiteY13" fmla="*/ 314325 h 381000"/>
              <a:gd name="connsiteX14" fmla="*/ 66675 w 323850"/>
              <a:gd name="connsiteY14" fmla="*/ 381000 h 381000"/>
              <a:gd name="connsiteX15" fmla="*/ 0 w 323850"/>
              <a:gd name="connsiteY15" fmla="*/ 314325 h 381000"/>
              <a:gd name="connsiteX16" fmla="*/ 52388 w 323850"/>
              <a:gd name="connsiteY16" fmla="*/ 249184 h 381000"/>
              <a:gd name="connsiteX17" fmla="*/ 52388 w 323850"/>
              <a:gd name="connsiteY17" fmla="*/ 131816 h 381000"/>
              <a:gd name="connsiteX18" fmla="*/ 0 w 323850"/>
              <a:gd name="connsiteY18" fmla="*/ 666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850" h="381000">
                <a:moveTo>
                  <a:pt x="0" y="66675"/>
                </a:moveTo>
                <a:cubicBezTo>
                  <a:pt x="0" y="29851"/>
                  <a:pt x="29851" y="0"/>
                  <a:pt x="66675" y="0"/>
                </a:cubicBezTo>
                <a:cubicBezTo>
                  <a:pt x="103499" y="0"/>
                  <a:pt x="133350" y="29851"/>
                  <a:pt x="133350" y="66675"/>
                </a:cubicBezTo>
                <a:cubicBezTo>
                  <a:pt x="133350" y="96956"/>
                  <a:pt x="113163" y="122523"/>
                  <a:pt x="85513" y="130652"/>
                </a:cubicBezTo>
                <a:cubicBezTo>
                  <a:pt x="98617" y="173568"/>
                  <a:pt x="138532" y="204788"/>
                  <a:pt x="185738" y="204788"/>
                </a:cubicBezTo>
                <a:lnTo>
                  <a:pt x="192034" y="204788"/>
                </a:lnTo>
                <a:cubicBezTo>
                  <a:pt x="198575" y="174829"/>
                  <a:pt x="225255" y="152400"/>
                  <a:pt x="257175" y="152400"/>
                </a:cubicBezTo>
                <a:cubicBezTo>
                  <a:pt x="293999" y="152400"/>
                  <a:pt x="323850" y="182251"/>
                  <a:pt x="323850" y="219075"/>
                </a:cubicBezTo>
                <a:cubicBezTo>
                  <a:pt x="323850" y="255899"/>
                  <a:pt x="293999" y="285750"/>
                  <a:pt x="257175" y="285750"/>
                </a:cubicBezTo>
                <a:cubicBezTo>
                  <a:pt x="225255" y="285750"/>
                  <a:pt x="198575" y="263321"/>
                  <a:pt x="192034" y="233363"/>
                </a:cubicBezTo>
                <a:lnTo>
                  <a:pt x="185738" y="233363"/>
                </a:lnTo>
                <a:cubicBezTo>
                  <a:pt x="143237" y="233363"/>
                  <a:pt x="105381" y="213480"/>
                  <a:pt x="80963" y="182510"/>
                </a:cubicBezTo>
                <a:lnTo>
                  <a:pt x="80963" y="249184"/>
                </a:lnTo>
                <a:cubicBezTo>
                  <a:pt x="110920" y="255725"/>
                  <a:pt x="133350" y="282405"/>
                  <a:pt x="133350" y="314325"/>
                </a:cubicBezTo>
                <a:cubicBezTo>
                  <a:pt x="133350" y="351149"/>
                  <a:pt x="103499" y="381000"/>
                  <a:pt x="66675" y="381000"/>
                </a:cubicBezTo>
                <a:cubicBezTo>
                  <a:pt x="29851" y="381000"/>
                  <a:pt x="0" y="351149"/>
                  <a:pt x="0" y="314325"/>
                </a:cubicBezTo>
                <a:cubicBezTo>
                  <a:pt x="0" y="282405"/>
                  <a:pt x="22430" y="255725"/>
                  <a:pt x="52388" y="249184"/>
                </a:cubicBezTo>
                <a:lnTo>
                  <a:pt x="52388" y="131816"/>
                </a:lnTo>
                <a:cubicBezTo>
                  <a:pt x="22430" y="125275"/>
                  <a:pt x="0" y="98594"/>
                  <a:pt x="0" y="66675"/>
                </a:cubicBezTo>
                <a:close/>
              </a:path>
            </a:pathLst>
          </a:custGeom>
          <a:gradFill flip="none" rotWithShape="1">
            <a:gsLst>
              <a:gs pos="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txBody>
          <a:bodyPr lIns="0" tIns="0" rIns="0" bIns="0" rtlCol="0" anchor="ctr"/>
          <a:lstStyle/>
          <a:p>
            <a:pPr marL="0" marR="0" lvl="0" indent="0" algn="ctr" defTabSz="457200" eaLnBrk="1" fontAlgn="auto" latinLnBrk="0" hangingPunct="1">
              <a:spcBef>
                <a:spcPts val="0"/>
              </a:spcBef>
              <a:spcAft>
                <a:spcPts val="800"/>
              </a:spcAft>
              <a:buClrTx/>
              <a:buSzTx/>
              <a:buFontTx/>
              <a:buNone/>
              <a:tabLst/>
              <a:defRPr/>
            </a:pPr>
            <a:endParaRPr kumimoji="0" lang="en-US" sz="1200" b="0" i="1" u="none" strike="noStrike" kern="0" cap="none" spc="0" normalizeH="0" baseline="0" noProof="0">
              <a:ln>
                <a:noFill/>
              </a:ln>
              <a:solidFill>
                <a:srgbClr val="FFFFFF"/>
              </a:solidFill>
              <a:effectLst/>
              <a:uLnTx/>
              <a:uFillTx/>
              <a:ea typeface="+mn-ea"/>
              <a:cs typeface="Segoe UI" panose="020B0502040204020203" pitchFamily="34" charset="0"/>
            </a:endParaRPr>
          </a:p>
        </p:txBody>
      </p:sp>
      <p:sp>
        <p:nvSpPr>
          <p:cNvPr id="24" name="Graphic 114">
            <a:extLst>
              <a:ext uri="{FF2B5EF4-FFF2-40B4-BE49-F238E27FC236}">
                <a16:creationId xmlns:a16="http://schemas.microsoft.com/office/drawing/2014/main" id="{8A24F32A-6DF8-B447-588D-E1D1089C8F96}"/>
              </a:ext>
            </a:extLst>
          </p:cNvPr>
          <p:cNvSpPr>
            <a:spLocks noChangeAspect="1"/>
          </p:cNvSpPr>
          <p:nvPr/>
        </p:nvSpPr>
        <p:spPr>
          <a:xfrm>
            <a:off x="833279" y="5283506"/>
            <a:ext cx="327406" cy="327404"/>
          </a:xfrm>
          <a:custGeom>
            <a:avLst/>
            <a:gdLst>
              <a:gd name="connsiteX0" fmla="*/ 297180 w 320040"/>
              <a:gd name="connsiteY0" fmla="*/ 51837 h 320040"/>
              <a:gd name="connsiteX1" fmla="*/ 320040 w 320040"/>
              <a:gd name="connsiteY1" fmla="*/ 91440 h 320040"/>
              <a:gd name="connsiteX2" fmla="*/ 320040 w 320040"/>
              <a:gd name="connsiteY2" fmla="*/ 228600 h 320040"/>
              <a:gd name="connsiteX3" fmla="*/ 228600 w 320040"/>
              <a:gd name="connsiteY3" fmla="*/ 320040 h 320040"/>
              <a:gd name="connsiteX4" fmla="*/ 91440 w 320040"/>
              <a:gd name="connsiteY4" fmla="*/ 320040 h 320040"/>
              <a:gd name="connsiteX5" fmla="*/ 51836 w 320040"/>
              <a:gd name="connsiteY5" fmla="*/ 297180 h 320040"/>
              <a:gd name="connsiteX6" fmla="*/ 228600 w 320040"/>
              <a:gd name="connsiteY6" fmla="*/ 297180 h 320040"/>
              <a:gd name="connsiteX7" fmla="*/ 297180 w 320040"/>
              <a:gd name="connsiteY7" fmla="*/ 228600 h 320040"/>
              <a:gd name="connsiteX8" fmla="*/ 297180 w 320040"/>
              <a:gd name="connsiteY8" fmla="*/ 51837 h 320040"/>
              <a:gd name="connsiteX9" fmla="*/ 274320 w 320040"/>
              <a:gd name="connsiteY9" fmla="*/ 45720 h 320040"/>
              <a:gd name="connsiteX10" fmla="*/ 228600 w 320040"/>
              <a:gd name="connsiteY10" fmla="*/ 0 h 320040"/>
              <a:gd name="connsiteX11" fmla="*/ 45720 w 320040"/>
              <a:gd name="connsiteY11" fmla="*/ 0 h 320040"/>
              <a:gd name="connsiteX12" fmla="*/ 0 w 320040"/>
              <a:gd name="connsiteY12" fmla="*/ 45720 h 320040"/>
              <a:gd name="connsiteX13" fmla="*/ 0 w 320040"/>
              <a:gd name="connsiteY13" fmla="*/ 228600 h 320040"/>
              <a:gd name="connsiteX14" fmla="*/ 45720 w 320040"/>
              <a:gd name="connsiteY14" fmla="*/ 274320 h 320040"/>
              <a:gd name="connsiteX15" fmla="*/ 228600 w 320040"/>
              <a:gd name="connsiteY15" fmla="*/ 274320 h 320040"/>
              <a:gd name="connsiteX16" fmla="*/ 274320 w 320040"/>
              <a:gd name="connsiteY16" fmla="*/ 228600 h 320040"/>
              <a:gd name="connsiteX17" fmla="*/ 274320 w 320040"/>
              <a:gd name="connsiteY17" fmla="*/ 45720 h 320040"/>
              <a:gd name="connsiteX18" fmla="*/ 205740 w 320040"/>
              <a:gd name="connsiteY18" fmla="*/ 137160 h 320040"/>
              <a:gd name="connsiteX19" fmla="*/ 194310 w 320040"/>
              <a:gd name="connsiteY19" fmla="*/ 148590 h 320040"/>
              <a:gd name="connsiteX20" fmla="*/ 148590 w 320040"/>
              <a:gd name="connsiteY20" fmla="*/ 148590 h 320040"/>
              <a:gd name="connsiteX21" fmla="*/ 148590 w 320040"/>
              <a:gd name="connsiteY21" fmla="*/ 194310 h 320040"/>
              <a:gd name="connsiteX22" fmla="*/ 137160 w 320040"/>
              <a:gd name="connsiteY22" fmla="*/ 205740 h 320040"/>
              <a:gd name="connsiteX23" fmla="*/ 125730 w 320040"/>
              <a:gd name="connsiteY23" fmla="*/ 194310 h 320040"/>
              <a:gd name="connsiteX24" fmla="*/ 125730 w 320040"/>
              <a:gd name="connsiteY24" fmla="*/ 148590 h 320040"/>
              <a:gd name="connsiteX25" fmla="*/ 80010 w 320040"/>
              <a:gd name="connsiteY25" fmla="*/ 148590 h 320040"/>
              <a:gd name="connsiteX26" fmla="*/ 68580 w 320040"/>
              <a:gd name="connsiteY26" fmla="*/ 137160 h 320040"/>
              <a:gd name="connsiteX27" fmla="*/ 80010 w 320040"/>
              <a:gd name="connsiteY27" fmla="*/ 125730 h 320040"/>
              <a:gd name="connsiteX28" fmla="*/ 125730 w 320040"/>
              <a:gd name="connsiteY28" fmla="*/ 125730 h 320040"/>
              <a:gd name="connsiteX29" fmla="*/ 125730 w 320040"/>
              <a:gd name="connsiteY29" fmla="*/ 80010 h 320040"/>
              <a:gd name="connsiteX30" fmla="*/ 137160 w 320040"/>
              <a:gd name="connsiteY30" fmla="*/ 68580 h 320040"/>
              <a:gd name="connsiteX31" fmla="*/ 148590 w 320040"/>
              <a:gd name="connsiteY31" fmla="*/ 80010 h 320040"/>
              <a:gd name="connsiteX32" fmla="*/ 148590 w 320040"/>
              <a:gd name="connsiteY32" fmla="*/ 125730 h 320040"/>
              <a:gd name="connsiteX33" fmla="*/ 194310 w 320040"/>
              <a:gd name="connsiteY33" fmla="*/ 125730 h 320040"/>
              <a:gd name="connsiteX34" fmla="*/ 205740 w 320040"/>
              <a:gd name="connsiteY34" fmla="*/ 13716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0040" h="320040">
                <a:moveTo>
                  <a:pt x="297180" y="51837"/>
                </a:moveTo>
                <a:cubicBezTo>
                  <a:pt x="310846" y="59742"/>
                  <a:pt x="320040" y="74517"/>
                  <a:pt x="320040" y="91440"/>
                </a:cubicBezTo>
                <a:lnTo>
                  <a:pt x="320040" y="228600"/>
                </a:lnTo>
                <a:cubicBezTo>
                  <a:pt x="320040" y="279100"/>
                  <a:pt x="279100" y="320040"/>
                  <a:pt x="228600" y="320040"/>
                </a:cubicBezTo>
                <a:lnTo>
                  <a:pt x="91440" y="320040"/>
                </a:lnTo>
                <a:cubicBezTo>
                  <a:pt x="74517" y="320040"/>
                  <a:pt x="59742" y="310846"/>
                  <a:pt x="51836" y="297180"/>
                </a:cubicBezTo>
                <a:lnTo>
                  <a:pt x="228600" y="297180"/>
                </a:lnTo>
                <a:cubicBezTo>
                  <a:pt x="266477" y="297180"/>
                  <a:pt x="297180" y="266477"/>
                  <a:pt x="297180" y="228600"/>
                </a:cubicBezTo>
                <a:lnTo>
                  <a:pt x="297180" y="51837"/>
                </a:lnTo>
                <a:close/>
                <a:moveTo>
                  <a:pt x="274320" y="45720"/>
                </a:moveTo>
                <a:cubicBezTo>
                  <a:pt x="274320" y="20470"/>
                  <a:pt x="253851" y="0"/>
                  <a:pt x="228600" y="0"/>
                </a:cubicBezTo>
                <a:lnTo>
                  <a:pt x="45720" y="0"/>
                </a:lnTo>
                <a:cubicBezTo>
                  <a:pt x="20470" y="0"/>
                  <a:pt x="0" y="20470"/>
                  <a:pt x="0" y="45720"/>
                </a:cubicBezTo>
                <a:lnTo>
                  <a:pt x="0" y="228600"/>
                </a:lnTo>
                <a:cubicBezTo>
                  <a:pt x="0" y="253851"/>
                  <a:pt x="20470" y="274320"/>
                  <a:pt x="45720" y="274320"/>
                </a:cubicBezTo>
                <a:lnTo>
                  <a:pt x="228600" y="274320"/>
                </a:lnTo>
                <a:cubicBezTo>
                  <a:pt x="253851" y="274320"/>
                  <a:pt x="274320" y="253851"/>
                  <a:pt x="274320" y="228600"/>
                </a:cubicBezTo>
                <a:lnTo>
                  <a:pt x="274320" y="45720"/>
                </a:lnTo>
                <a:close/>
                <a:moveTo>
                  <a:pt x="205740" y="137160"/>
                </a:moveTo>
                <a:cubicBezTo>
                  <a:pt x="205740" y="143473"/>
                  <a:pt x="200622" y="148590"/>
                  <a:pt x="194310" y="148590"/>
                </a:cubicBezTo>
                <a:lnTo>
                  <a:pt x="148590" y="148590"/>
                </a:lnTo>
                <a:lnTo>
                  <a:pt x="148590" y="194310"/>
                </a:lnTo>
                <a:cubicBezTo>
                  <a:pt x="148590" y="200622"/>
                  <a:pt x="143473" y="205740"/>
                  <a:pt x="137160" y="205740"/>
                </a:cubicBezTo>
                <a:cubicBezTo>
                  <a:pt x="130847" y="205740"/>
                  <a:pt x="125730" y="200622"/>
                  <a:pt x="125730" y="194310"/>
                </a:cubicBezTo>
                <a:lnTo>
                  <a:pt x="125730" y="148590"/>
                </a:lnTo>
                <a:lnTo>
                  <a:pt x="80010" y="148590"/>
                </a:lnTo>
                <a:cubicBezTo>
                  <a:pt x="73697" y="148590"/>
                  <a:pt x="68580" y="143473"/>
                  <a:pt x="68580" y="137160"/>
                </a:cubicBezTo>
                <a:cubicBezTo>
                  <a:pt x="68580" y="130847"/>
                  <a:pt x="73697" y="125730"/>
                  <a:pt x="80010" y="125730"/>
                </a:cubicBezTo>
                <a:lnTo>
                  <a:pt x="125730" y="125730"/>
                </a:lnTo>
                <a:lnTo>
                  <a:pt x="125730" y="80010"/>
                </a:lnTo>
                <a:cubicBezTo>
                  <a:pt x="125730" y="73697"/>
                  <a:pt x="130847" y="68580"/>
                  <a:pt x="137160" y="68580"/>
                </a:cubicBezTo>
                <a:cubicBezTo>
                  <a:pt x="143473" y="68580"/>
                  <a:pt x="148590" y="73697"/>
                  <a:pt x="148590" y="80010"/>
                </a:cubicBezTo>
                <a:lnTo>
                  <a:pt x="148590" y="125730"/>
                </a:lnTo>
                <a:lnTo>
                  <a:pt x="194310" y="125730"/>
                </a:lnTo>
                <a:cubicBezTo>
                  <a:pt x="200622" y="125730"/>
                  <a:pt x="205740" y="130847"/>
                  <a:pt x="205740" y="137160"/>
                </a:cubicBezTo>
                <a:close/>
              </a:path>
            </a:pathLst>
          </a:custGeom>
          <a:gradFill flip="none" rotWithShape="1">
            <a:gsLst>
              <a:gs pos="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txBody>
          <a:bodyPr lIns="0" tIns="0" rIns="0" bIns="0" rtlCol="0" anchor="ctr"/>
          <a:lstStyle/>
          <a:p>
            <a:pPr marL="0" marR="0" lvl="0" indent="0" algn="ctr" defTabSz="457200" eaLnBrk="1" fontAlgn="auto" latinLnBrk="0" hangingPunct="1">
              <a:spcBef>
                <a:spcPts val="0"/>
              </a:spcBef>
              <a:spcAft>
                <a:spcPts val="800"/>
              </a:spcAft>
              <a:buClrTx/>
              <a:buSzTx/>
              <a:buFontTx/>
              <a:buNone/>
              <a:tabLst/>
              <a:defRPr/>
            </a:pPr>
            <a:endParaRPr kumimoji="0" lang="en-US" sz="1200" b="0" i="1" u="none" strike="noStrike" kern="0" cap="none" spc="0" normalizeH="0" baseline="0" noProof="0">
              <a:ln>
                <a:noFill/>
              </a:ln>
              <a:solidFill>
                <a:srgbClr val="FFFFFF"/>
              </a:solidFill>
              <a:effectLst/>
              <a:uLnTx/>
              <a:uFillTx/>
              <a:ea typeface="+mn-ea"/>
              <a:cs typeface="Segoe UI" panose="020B0502040204020203" pitchFamily="34" charset="0"/>
            </a:endParaRPr>
          </a:p>
        </p:txBody>
      </p:sp>
      <p:sp>
        <p:nvSpPr>
          <p:cNvPr id="31" name="TextBox 30">
            <a:extLst>
              <a:ext uri="{FF2B5EF4-FFF2-40B4-BE49-F238E27FC236}">
                <a16:creationId xmlns:a16="http://schemas.microsoft.com/office/drawing/2014/main" id="{8BB53B71-9C75-962F-45B3-37C56EBA3C24}"/>
              </a:ext>
            </a:extLst>
          </p:cNvPr>
          <p:cNvSpPr txBox="1"/>
          <p:nvPr/>
        </p:nvSpPr>
        <p:spPr>
          <a:xfrm flipH="1">
            <a:off x="571498" y="986345"/>
            <a:ext cx="10913489"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noProof="0">
                <a:solidFill>
                  <a:srgbClr val="333333"/>
                </a:solidFill>
              </a:rPr>
              <a:t>Here are some examples of HR scenarios. Some of these</a:t>
            </a:r>
            <a:r>
              <a:rPr lang="en-US" sz="1200">
                <a:solidFill>
                  <a:srgbClr val="333333"/>
                </a:solidFill>
              </a:rPr>
              <a:t> scenarios</a:t>
            </a:r>
            <a:r>
              <a:rPr lang="en-US" sz="1200" noProof="0">
                <a:solidFill>
                  <a:srgbClr val="333333"/>
                </a:solidFill>
              </a:rPr>
              <a:t> require customization beyond the starter workflows, but ESS is fully extensible.</a:t>
            </a:r>
          </a:p>
        </p:txBody>
      </p:sp>
      <p:sp>
        <p:nvSpPr>
          <p:cNvPr id="35" name="Title 34">
            <a:extLst>
              <a:ext uri="{FF2B5EF4-FFF2-40B4-BE49-F238E27FC236}">
                <a16:creationId xmlns:a16="http://schemas.microsoft.com/office/drawing/2014/main" id="{053CD12F-E707-43B2-45C3-E60A4866E625}"/>
              </a:ext>
            </a:extLst>
          </p:cNvPr>
          <p:cNvSpPr>
            <a:spLocks noGrp="1"/>
          </p:cNvSpPr>
          <p:nvPr>
            <p:ph type="title"/>
          </p:nvPr>
        </p:nvSpPr>
        <p:spPr/>
        <p:txBody>
          <a:bodyPr/>
          <a:lstStyle/>
          <a:p>
            <a:r>
              <a:rPr lang="en-US" noProof="0"/>
              <a:t>Example HR scenarios</a:t>
            </a:r>
          </a:p>
        </p:txBody>
      </p:sp>
      <p:pic>
        <p:nvPicPr>
          <p:cNvPr id="85" name="Picture 2" descr="Microsoft sharepoint logo office - Social media &amp; Logos Icons">
            <a:extLst>
              <a:ext uri="{FF2B5EF4-FFF2-40B4-BE49-F238E27FC236}">
                <a16:creationId xmlns:a16="http://schemas.microsoft.com/office/drawing/2014/main" id="{8F3F67A7-62E8-A0BA-8EDC-DD0E78B0A94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10766728" y="2181418"/>
            <a:ext cx="438346" cy="43834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Workday Logo, symbol, meaning, history, PNG, brand">
            <a:extLst>
              <a:ext uri="{FF2B5EF4-FFF2-40B4-BE49-F238E27FC236}">
                <a16:creationId xmlns:a16="http://schemas.microsoft.com/office/drawing/2014/main" id="{5C0526AC-93E0-6BC4-382A-B53F8E84C3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48663" y="2877265"/>
            <a:ext cx="824180" cy="4636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Download Sap Logo - Logo Sap PNG Image with No Background - PNGkey.com">
            <a:extLst>
              <a:ext uri="{FF2B5EF4-FFF2-40B4-BE49-F238E27FC236}">
                <a16:creationId xmlns:a16="http://schemas.microsoft.com/office/drawing/2014/main" id="{C2C0C530-335C-AE6E-4FFE-A0E30BC4011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22" b="-1422"/>
          <a:stretch>
            <a:fillRect/>
          </a:stretch>
        </p:blipFill>
        <p:spPr bwMode="auto">
          <a:xfrm>
            <a:off x="9486149" y="2236430"/>
            <a:ext cx="644776" cy="32832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Download Sap Logo - Logo Sap PNG Image with No Background - PNGkey.com">
            <a:extLst>
              <a:ext uri="{FF2B5EF4-FFF2-40B4-BE49-F238E27FC236}">
                <a16:creationId xmlns:a16="http://schemas.microsoft.com/office/drawing/2014/main" id="{11B4080A-0B2E-5C0A-E0CD-1A9C2EDF053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22" b="-1422"/>
          <a:stretch>
            <a:fillRect/>
          </a:stretch>
        </p:blipFill>
        <p:spPr bwMode="auto">
          <a:xfrm>
            <a:off x="10023223" y="4592057"/>
            <a:ext cx="644776" cy="328320"/>
          </a:xfrm>
          <a:prstGeom prst="rect">
            <a:avLst/>
          </a:prstGeom>
          <a:noFill/>
          <a:extLst>
            <a:ext uri="{909E8E84-426E-40DD-AFC4-6F175D3DCCD1}">
              <a14:hiddenFill xmlns:a14="http://schemas.microsoft.com/office/drawing/2010/main">
                <a:solidFill>
                  <a:srgbClr val="FFFFFF"/>
                </a:solidFill>
              </a14:hiddenFill>
            </a:ext>
          </a:extLst>
        </p:spPr>
      </p:pic>
      <p:sp>
        <p:nvSpPr>
          <p:cNvPr id="180" name="Rectangle: Rounded Corners 179">
            <a:extLst>
              <a:ext uri="{FF2B5EF4-FFF2-40B4-BE49-F238E27FC236}">
                <a16:creationId xmlns:a16="http://schemas.microsoft.com/office/drawing/2014/main" id="{21FEDEEC-6F38-8445-33BA-32CCF3A00B29}"/>
              </a:ext>
              <a:ext uri="{C183D7F6-B498-43B3-948B-1728B52AA6E4}">
                <adec:decorative xmlns:adec="http://schemas.microsoft.com/office/drawing/2017/decorative" val="1"/>
              </a:ext>
            </a:extLst>
          </p:cNvPr>
          <p:cNvSpPr>
            <a:spLocks/>
          </p:cNvSpPr>
          <p:nvPr/>
        </p:nvSpPr>
        <p:spPr bwMode="auto">
          <a:xfrm>
            <a:off x="2137798" y="4225410"/>
            <a:ext cx="4894148" cy="513645"/>
          </a:xfrm>
          <a:prstGeom prst="roundRect">
            <a:avLst>
              <a:gd name="adj" fmla="val 18495"/>
            </a:avLst>
          </a:prstGeom>
          <a:solidFill>
            <a:schemeClr val="accent5">
              <a:lumMod val="20000"/>
              <a:lumOff val="8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181" name="Rectangle: Rounded Corners 180">
            <a:extLst>
              <a:ext uri="{FF2B5EF4-FFF2-40B4-BE49-F238E27FC236}">
                <a16:creationId xmlns:a16="http://schemas.microsoft.com/office/drawing/2014/main" id="{77EEDC99-CB15-FE13-A744-44F137AA372F}"/>
              </a:ext>
              <a:ext uri="{C183D7F6-B498-43B3-948B-1728B52AA6E4}">
                <adec:decorative xmlns:adec="http://schemas.microsoft.com/office/drawing/2017/decorative" val="1"/>
              </a:ext>
            </a:extLst>
          </p:cNvPr>
          <p:cNvSpPr>
            <a:spLocks/>
          </p:cNvSpPr>
          <p:nvPr/>
        </p:nvSpPr>
        <p:spPr bwMode="auto">
          <a:xfrm>
            <a:off x="2137798" y="4830494"/>
            <a:ext cx="4894148" cy="513645"/>
          </a:xfrm>
          <a:prstGeom prst="roundRect">
            <a:avLst>
              <a:gd name="adj" fmla="val 18495"/>
            </a:avLst>
          </a:prstGeom>
          <a:solidFill>
            <a:schemeClr val="accent5">
              <a:lumMod val="20000"/>
              <a:lumOff val="8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182" name="Rectangle: Rounded Corners 181">
            <a:extLst>
              <a:ext uri="{FF2B5EF4-FFF2-40B4-BE49-F238E27FC236}">
                <a16:creationId xmlns:a16="http://schemas.microsoft.com/office/drawing/2014/main" id="{11132917-CF89-A6E6-179C-4C0116725275}"/>
              </a:ext>
              <a:ext uri="{C183D7F6-B498-43B3-948B-1728B52AA6E4}">
                <adec:decorative xmlns:adec="http://schemas.microsoft.com/office/drawing/2017/decorative" val="1"/>
              </a:ext>
            </a:extLst>
          </p:cNvPr>
          <p:cNvSpPr>
            <a:spLocks/>
          </p:cNvSpPr>
          <p:nvPr/>
        </p:nvSpPr>
        <p:spPr bwMode="auto">
          <a:xfrm>
            <a:off x="2137798" y="5435579"/>
            <a:ext cx="4894148" cy="513645"/>
          </a:xfrm>
          <a:prstGeom prst="roundRect">
            <a:avLst>
              <a:gd name="adj" fmla="val 18495"/>
            </a:avLst>
          </a:prstGeom>
          <a:solidFill>
            <a:schemeClr val="accent5">
              <a:lumMod val="20000"/>
              <a:lumOff val="8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183" name="Rectangle: Rounded Corners 182">
            <a:extLst>
              <a:ext uri="{FF2B5EF4-FFF2-40B4-BE49-F238E27FC236}">
                <a16:creationId xmlns:a16="http://schemas.microsoft.com/office/drawing/2014/main" id="{55414B16-4B35-DB2C-6DD0-6CBEEB63B98F}"/>
              </a:ext>
              <a:ext uri="{C183D7F6-B498-43B3-948B-1728B52AA6E4}">
                <adec:decorative xmlns:adec="http://schemas.microsoft.com/office/drawing/2017/decorative" val="1"/>
              </a:ext>
            </a:extLst>
          </p:cNvPr>
          <p:cNvSpPr>
            <a:spLocks/>
          </p:cNvSpPr>
          <p:nvPr/>
        </p:nvSpPr>
        <p:spPr bwMode="auto">
          <a:xfrm>
            <a:off x="2137798" y="6040665"/>
            <a:ext cx="4894148" cy="513645"/>
          </a:xfrm>
          <a:prstGeom prst="roundRect">
            <a:avLst>
              <a:gd name="adj" fmla="val 18495"/>
            </a:avLst>
          </a:prstGeom>
          <a:solidFill>
            <a:schemeClr val="accent5">
              <a:lumMod val="20000"/>
              <a:lumOff val="8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193" name="Rectangle: Rounded Corners 192">
            <a:extLst>
              <a:ext uri="{FF2B5EF4-FFF2-40B4-BE49-F238E27FC236}">
                <a16:creationId xmlns:a16="http://schemas.microsoft.com/office/drawing/2014/main" id="{D821CD57-C470-6ED5-51C9-84DDB523AD53}"/>
              </a:ext>
              <a:ext uri="{C183D7F6-B498-43B3-948B-1728B52AA6E4}">
                <adec:decorative xmlns:adec="http://schemas.microsoft.com/office/drawing/2017/decorative" val="1"/>
              </a:ext>
            </a:extLst>
          </p:cNvPr>
          <p:cNvSpPr>
            <a:spLocks/>
          </p:cNvSpPr>
          <p:nvPr/>
        </p:nvSpPr>
        <p:spPr bwMode="auto">
          <a:xfrm>
            <a:off x="2137798" y="1806188"/>
            <a:ext cx="4894148" cy="308295"/>
          </a:xfrm>
          <a:prstGeom prst="roundRect">
            <a:avLst>
              <a:gd name="adj" fmla="val 18495"/>
            </a:avLst>
          </a:prstGeom>
          <a:solidFill>
            <a:schemeClr val="accent5">
              <a:lumMod val="20000"/>
              <a:lumOff val="8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194" name="Rectangle: Rounded Corners 193">
            <a:extLst>
              <a:ext uri="{FF2B5EF4-FFF2-40B4-BE49-F238E27FC236}">
                <a16:creationId xmlns:a16="http://schemas.microsoft.com/office/drawing/2014/main" id="{C0B44901-124A-C998-E6E0-827DF6918CCE}"/>
              </a:ext>
              <a:ext uri="{C183D7F6-B498-43B3-948B-1728B52AA6E4}">
                <adec:decorative xmlns:adec="http://schemas.microsoft.com/office/drawing/2017/decorative" val="1"/>
              </a:ext>
            </a:extLst>
          </p:cNvPr>
          <p:cNvSpPr>
            <a:spLocks/>
          </p:cNvSpPr>
          <p:nvPr/>
        </p:nvSpPr>
        <p:spPr bwMode="auto">
          <a:xfrm>
            <a:off x="2137798" y="2205924"/>
            <a:ext cx="4894148" cy="308295"/>
          </a:xfrm>
          <a:prstGeom prst="roundRect">
            <a:avLst>
              <a:gd name="adj" fmla="val 18495"/>
            </a:avLst>
          </a:prstGeom>
          <a:solidFill>
            <a:schemeClr val="accent5">
              <a:lumMod val="20000"/>
              <a:lumOff val="8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195" name="Rectangle: Rounded Corners 194">
            <a:extLst>
              <a:ext uri="{FF2B5EF4-FFF2-40B4-BE49-F238E27FC236}">
                <a16:creationId xmlns:a16="http://schemas.microsoft.com/office/drawing/2014/main" id="{F54BFD56-42E5-4344-96C6-2A5353280616}"/>
              </a:ext>
              <a:ext uri="{C183D7F6-B498-43B3-948B-1728B52AA6E4}">
                <adec:decorative xmlns:adec="http://schemas.microsoft.com/office/drawing/2017/decorative" val="1"/>
              </a:ext>
            </a:extLst>
          </p:cNvPr>
          <p:cNvSpPr>
            <a:spLocks/>
          </p:cNvSpPr>
          <p:nvPr/>
        </p:nvSpPr>
        <p:spPr bwMode="auto">
          <a:xfrm>
            <a:off x="2137798" y="2605660"/>
            <a:ext cx="4894148" cy="308295"/>
          </a:xfrm>
          <a:prstGeom prst="roundRect">
            <a:avLst>
              <a:gd name="adj" fmla="val 18495"/>
            </a:avLst>
          </a:prstGeom>
          <a:solidFill>
            <a:schemeClr val="accent5">
              <a:lumMod val="20000"/>
              <a:lumOff val="8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196" name="Rectangle: Rounded Corners 195">
            <a:extLst>
              <a:ext uri="{FF2B5EF4-FFF2-40B4-BE49-F238E27FC236}">
                <a16:creationId xmlns:a16="http://schemas.microsoft.com/office/drawing/2014/main" id="{689E05B7-FD7C-EF37-7D5C-426BB4B1B8F0}"/>
              </a:ext>
              <a:ext uri="{C183D7F6-B498-43B3-948B-1728B52AA6E4}">
                <adec:decorative xmlns:adec="http://schemas.microsoft.com/office/drawing/2017/decorative" val="1"/>
              </a:ext>
            </a:extLst>
          </p:cNvPr>
          <p:cNvSpPr>
            <a:spLocks/>
          </p:cNvSpPr>
          <p:nvPr/>
        </p:nvSpPr>
        <p:spPr bwMode="auto">
          <a:xfrm>
            <a:off x="2137798" y="3005395"/>
            <a:ext cx="4894148" cy="308295"/>
          </a:xfrm>
          <a:prstGeom prst="roundRect">
            <a:avLst>
              <a:gd name="adj" fmla="val 18495"/>
            </a:avLst>
          </a:prstGeom>
          <a:solidFill>
            <a:schemeClr val="accent5">
              <a:lumMod val="20000"/>
              <a:lumOff val="8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197" name="Rectangle: Rounded Corners 196">
            <a:extLst>
              <a:ext uri="{FF2B5EF4-FFF2-40B4-BE49-F238E27FC236}">
                <a16:creationId xmlns:a16="http://schemas.microsoft.com/office/drawing/2014/main" id="{74568715-C5C5-46F0-E2B3-05346227E3E6}"/>
              </a:ext>
              <a:ext uri="{C183D7F6-B498-43B3-948B-1728B52AA6E4}">
                <adec:decorative xmlns:adec="http://schemas.microsoft.com/office/drawing/2017/decorative" val="1"/>
              </a:ext>
            </a:extLst>
          </p:cNvPr>
          <p:cNvSpPr>
            <a:spLocks/>
          </p:cNvSpPr>
          <p:nvPr/>
        </p:nvSpPr>
        <p:spPr bwMode="auto">
          <a:xfrm>
            <a:off x="2137798" y="3405131"/>
            <a:ext cx="4894148" cy="308295"/>
          </a:xfrm>
          <a:prstGeom prst="roundRect">
            <a:avLst>
              <a:gd name="adj" fmla="val 18495"/>
            </a:avLst>
          </a:prstGeom>
          <a:solidFill>
            <a:schemeClr val="accent5">
              <a:lumMod val="20000"/>
              <a:lumOff val="8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198" name="Rectangle: Rounded Corners 197">
            <a:extLst>
              <a:ext uri="{FF2B5EF4-FFF2-40B4-BE49-F238E27FC236}">
                <a16:creationId xmlns:a16="http://schemas.microsoft.com/office/drawing/2014/main" id="{D0E73C8D-16CD-E6CE-FD1F-7FD80E526B1E}"/>
              </a:ext>
              <a:ext uri="{C183D7F6-B498-43B3-948B-1728B52AA6E4}">
                <adec:decorative xmlns:adec="http://schemas.microsoft.com/office/drawing/2017/decorative" val="1"/>
              </a:ext>
            </a:extLst>
          </p:cNvPr>
          <p:cNvSpPr>
            <a:spLocks/>
          </p:cNvSpPr>
          <p:nvPr/>
        </p:nvSpPr>
        <p:spPr bwMode="auto">
          <a:xfrm>
            <a:off x="2137798" y="3804867"/>
            <a:ext cx="4894148" cy="308295"/>
          </a:xfrm>
          <a:prstGeom prst="roundRect">
            <a:avLst>
              <a:gd name="adj" fmla="val 18495"/>
            </a:avLst>
          </a:prstGeom>
          <a:solidFill>
            <a:schemeClr val="accent5">
              <a:lumMod val="20000"/>
              <a:lumOff val="8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79" name="Rectangle 78">
            <a:extLst>
              <a:ext uri="{FF2B5EF4-FFF2-40B4-BE49-F238E27FC236}">
                <a16:creationId xmlns:a16="http://schemas.microsoft.com/office/drawing/2014/main" id="{2A9D948C-C73F-8A65-AFFC-56E4A4AAAB15}"/>
              </a:ext>
              <a:ext uri="{C183D7F6-B498-43B3-948B-1728B52AA6E4}">
                <adec:decorative xmlns:adec="http://schemas.microsoft.com/office/drawing/2017/decorative" val="1"/>
              </a:ext>
            </a:extLst>
          </p:cNvPr>
          <p:cNvSpPr>
            <a:spLocks/>
          </p:cNvSpPr>
          <p:nvPr/>
        </p:nvSpPr>
        <p:spPr bwMode="auto">
          <a:xfrm>
            <a:off x="2281921" y="1875697"/>
            <a:ext cx="3120002" cy="169277"/>
          </a:xfrm>
          <a:prstGeom prst="rect">
            <a:avLst/>
          </a:prstGeom>
          <a:noFill/>
          <a:ln w="10795" cap="flat" cmpd="sng" algn="ctr">
            <a:noFill/>
            <a:prstDash val="solid"/>
          </a:ln>
          <a:effectLst>
            <a:outerShdw blurRad="50800" algn="ctr" rotWithShape="0">
              <a:srgbClr val="FFFFFF">
                <a:lumMod val="50000"/>
                <a:alpha val="10000"/>
              </a:srgbClr>
            </a:outerShdw>
          </a:effectLst>
        </p:spPr>
        <p:txBody>
          <a:bodyPr wrap="square" lIns="0" tIns="0" rIns="0" bIns="0" rtlCol="0" anchor="ctr">
            <a:spAutoFit/>
          </a:bodyPr>
          <a:lstStyle/>
          <a:p>
            <a:pPr marL="0" marR="0" lvl="0" indent="0" defTabSz="914400" eaLnBrk="1" fontAlgn="auto" latinLnBrk="0" hangingPunct="1">
              <a:spcBef>
                <a:spcPts val="600"/>
              </a:spcBef>
              <a:spcAft>
                <a:spcPts val="0"/>
              </a:spcAft>
              <a:buClrTx/>
              <a:buSzTx/>
              <a:buFontTx/>
              <a:buNone/>
              <a:tabLst/>
              <a:defRPr/>
            </a:pPr>
            <a:r>
              <a:rPr kumimoji="0" lang="en-US" sz="1100" b="0" i="0" u="none" strike="noStrike" kern="0" cap="none" spc="0" normalizeH="0" baseline="0" noProof="0">
                <a:ln>
                  <a:noFill/>
                </a:ln>
                <a:solidFill>
                  <a:srgbClr val="091F2C"/>
                </a:solidFill>
                <a:effectLst/>
                <a:uLnTx/>
                <a:uFillTx/>
              </a:rPr>
              <a:t>Can I extend my maternity leave?</a:t>
            </a:r>
          </a:p>
        </p:txBody>
      </p:sp>
      <p:sp>
        <p:nvSpPr>
          <p:cNvPr id="80" name="Rectangle 79">
            <a:extLst>
              <a:ext uri="{FF2B5EF4-FFF2-40B4-BE49-F238E27FC236}">
                <a16:creationId xmlns:a16="http://schemas.microsoft.com/office/drawing/2014/main" id="{653CFBB6-90B1-9CD2-055D-B092AA8C114E}"/>
              </a:ext>
              <a:ext uri="{C183D7F6-B498-43B3-948B-1728B52AA6E4}">
                <adec:decorative xmlns:adec="http://schemas.microsoft.com/office/drawing/2017/decorative" val="1"/>
              </a:ext>
            </a:extLst>
          </p:cNvPr>
          <p:cNvSpPr>
            <a:spLocks/>
          </p:cNvSpPr>
          <p:nvPr/>
        </p:nvSpPr>
        <p:spPr bwMode="auto">
          <a:xfrm>
            <a:off x="2281921" y="2275433"/>
            <a:ext cx="3120002" cy="169277"/>
          </a:xfrm>
          <a:prstGeom prst="rect">
            <a:avLst/>
          </a:prstGeom>
          <a:noFill/>
          <a:ln w="10795" cap="flat" cmpd="sng" algn="ctr">
            <a:noFill/>
            <a:prstDash val="solid"/>
          </a:ln>
          <a:effectLst>
            <a:outerShdw blurRad="50800" algn="ctr" rotWithShape="0">
              <a:srgbClr val="FFFFFF">
                <a:lumMod val="50000"/>
                <a:alpha val="10000"/>
              </a:srgbClr>
            </a:outerShdw>
          </a:effectLst>
        </p:spPr>
        <p:txBody>
          <a:bodyPr wrap="square" lIns="0" tIns="0" rIns="0" bIns="0" rtlCol="0" anchor="ctr">
            <a:spAutoFit/>
          </a:bodyPr>
          <a:lstStyle/>
          <a:p>
            <a:pPr marL="0" marR="0" lvl="0" indent="0" defTabSz="914400" eaLnBrk="1" fontAlgn="auto" latinLnBrk="0" hangingPunct="1">
              <a:spcBef>
                <a:spcPts val="600"/>
              </a:spcBef>
              <a:spcAft>
                <a:spcPts val="0"/>
              </a:spcAft>
              <a:buClrTx/>
              <a:buSzTx/>
              <a:buFontTx/>
              <a:buNone/>
              <a:tabLst/>
              <a:defRPr/>
            </a:pPr>
            <a:r>
              <a:rPr kumimoji="0" lang="en-US" sz="1100" b="0" i="0" u="none" strike="noStrike" kern="0" cap="none" spc="0" normalizeH="0" baseline="0" noProof="0">
                <a:ln>
                  <a:noFill/>
                </a:ln>
                <a:solidFill>
                  <a:srgbClr val="091F2C"/>
                </a:solidFill>
                <a:effectLst/>
                <a:uLnTx/>
                <a:uFillTx/>
              </a:rPr>
              <a:t>List upcoming anniversaries for team members</a:t>
            </a:r>
          </a:p>
        </p:txBody>
      </p:sp>
      <p:sp>
        <p:nvSpPr>
          <p:cNvPr id="81" name="Rectangle 80">
            <a:extLst>
              <a:ext uri="{FF2B5EF4-FFF2-40B4-BE49-F238E27FC236}">
                <a16:creationId xmlns:a16="http://schemas.microsoft.com/office/drawing/2014/main" id="{EEFD173F-D1B7-AB03-16B5-233CFA20C07F}"/>
              </a:ext>
              <a:ext uri="{C183D7F6-B498-43B3-948B-1728B52AA6E4}">
                <adec:decorative xmlns:adec="http://schemas.microsoft.com/office/drawing/2017/decorative" val="1"/>
              </a:ext>
            </a:extLst>
          </p:cNvPr>
          <p:cNvSpPr>
            <a:spLocks/>
          </p:cNvSpPr>
          <p:nvPr/>
        </p:nvSpPr>
        <p:spPr bwMode="auto">
          <a:xfrm>
            <a:off x="2281921" y="2675169"/>
            <a:ext cx="3120002" cy="169277"/>
          </a:xfrm>
          <a:prstGeom prst="rect">
            <a:avLst/>
          </a:prstGeom>
          <a:noFill/>
          <a:ln w="10795" cap="flat" cmpd="sng" algn="ctr">
            <a:noFill/>
            <a:prstDash val="solid"/>
          </a:ln>
          <a:effectLst>
            <a:outerShdw blurRad="50800" algn="ctr" rotWithShape="0">
              <a:srgbClr val="FFFFFF">
                <a:lumMod val="50000"/>
                <a:alpha val="10000"/>
              </a:srgbClr>
            </a:outerShdw>
          </a:effectLst>
        </p:spPr>
        <p:txBody>
          <a:bodyPr wrap="square" lIns="0" tIns="0" rIns="0" bIns="0" rtlCol="0" anchor="ctr">
            <a:spAutoFit/>
          </a:bodyPr>
          <a:lstStyle/>
          <a:p>
            <a:pPr marL="0" marR="0" lvl="0" indent="0" defTabSz="914400" eaLnBrk="1" fontAlgn="auto" latinLnBrk="0" hangingPunct="1">
              <a:spcBef>
                <a:spcPts val="600"/>
              </a:spcBef>
              <a:spcAft>
                <a:spcPts val="0"/>
              </a:spcAft>
              <a:buClrTx/>
              <a:buSzTx/>
              <a:buFontTx/>
              <a:buNone/>
              <a:tabLst/>
              <a:defRPr/>
            </a:pPr>
            <a:r>
              <a:rPr kumimoji="0" lang="en-US" sz="1100" b="0" i="0" u="none" strike="noStrike" kern="0" cap="none" spc="0" normalizeH="0" baseline="0" noProof="0">
                <a:ln>
                  <a:noFill/>
                </a:ln>
                <a:solidFill>
                  <a:srgbClr val="091F2C"/>
                </a:solidFill>
                <a:effectLst/>
                <a:uLnTx/>
                <a:uFillTx/>
              </a:rPr>
              <a:t>Do I have any training due?</a:t>
            </a:r>
          </a:p>
        </p:txBody>
      </p:sp>
      <p:sp>
        <p:nvSpPr>
          <p:cNvPr id="82" name="Rectangle 81">
            <a:extLst>
              <a:ext uri="{FF2B5EF4-FFF2-40B4-BE49-F238E27FC236}">
                <a16:creationId xmlns:a16="http://schemas.microsoft.com/office/drawing/2014/main" id="{A2240630-1332-4570-06B1-F46770AE7510}"/>
              </a:ext>
              <a:ext uri="{C183D7F6-B498-43B3-948B-1728B52AA6E4}">
                <adec:decorative xmlns:adec="http://schemas.microsoft.com/office/drawing/2017/decorative" val="1"/>
              </a:ext>
            </a:extLst>
          </p:cNvPr>
          <p:cNvSpPr>
            <a:spLocks/>
          </p:cNvSpPr>
          <p:nvPr/>
        </p:nvSpPr>
        <p:spPr bwMode="auto">
          <a:xfrm>
            <a:off x="2281921" y="3074904"/>
            <a:ext cx="3120002" cy="169277"/>
          </a:xfrm>
          <a:prstGeom prst="rect">
            <a:avLst/>
          </a:prstGeom>
          <a:noFill/>
          <a:ln w="10795" cap="flat" cmpd="sng" algn="ctr">
            <a:noFill/>
            <a:prstDash val="solid"/>
          </a:ln>
          <a:effectLst>
            <a:outerShdw blurRad="50800" algn="ctr" rotWithShape="0">
              <a:srgbClr val="FFFFFF">
                <a:lumMod val="50000"/>
                <a:alpha val="10000"/>
              </a:srgbClr>
            </a:outerShdw>
          </a:effectLst>
        </p:spPr>
        <p:txBody>
          <a:bodyPr wrap="square" lIns="0" tIns="0" rIns="0" bIns="0" rtlCol="0" anchor="ctr">
            <a:spAutoFit/>
          </a:bodyPr>
          <a:lstStyle/>
          <a:p>
            <a:pPr marL="0" marR="0" lvl="0" indent="0" defTabSz="914400" eaLnBrk="1" fontAlgn="auto" latinLnBrk="0" hangingPunct="1">
              <a:spcBef>
                <a:spcPts val="600"/>
              </a:spcBef>
              <a:spcAft>
                <a:spcPts val="0"/>
              </a:spcAft>
              <a:buClrTx/>
              <a:buSzTx/>
              <a:buFontTx/>
              <a:buNone/>
              <a:tabLst/>
              <a:defRPr/>
            </a:pPr>
            <a:r>
              <a:rPr kumimoji="0" lang="en-US" sz="1100" b="0" i="0" u="none" strike="noStrike" kern="0" cap="none" spc="0" normalizeH="0" baseline="0" noProof="0">
                <a:ln>
                  <a:noFill/>
                </a:ln>
                <a:solidFill>
                  <a:srgbClr val="091F2C"/>
                </a:solidFill>
                <a:effectLst/>
                <a:uLnTx/>
                <a:uFillTx/>
              </a:rPr>
              <a:t>What are my company holiday’s this year? </a:t>
            </a:r>
          </a:p>
        </p:txBody>
      </p:sp>
      <p:sp>
        <p:nvSpPr>
          <p:cNvPr id="83" name="Rectangle 82">
            <a:extLst>
              <a:ext uri="{FF2B5EF4-FFF2-40B4-BE49-F238E27FC236}">
                <a16:creationId xmlns:a16="http://schemas.microsoft.com/office/drawing/2014/main" id="{165F13AB-19D2-16B0-925D-F56EA440CA47}"/>
              </a:ext>
              <a:ext uri="{C183D7F6-B498-43B3-948B-1728B52AA6E4}">
                <adec:decorative xmlns:adec="http://schemas.microsoft.com/office/drawing/2017/decorative" val="1"/>
              </a:ext>
            </a:extLst>
          </p:cNvPr>
          <p:cNvSpPr>
            <a:spLocks/>
          </p:cNvSpPr>
          <p:nvPr/>
        </p:nvSpPr>
        <p:spPr bwMode="auto">
          <a:xfrm>
            <a:off x="2281921" y="3474640"/>
            <a:ext cx="3120002" cy="169277"/>
          </a:xfrm>
          <a:prstGeom prst="rect">
            <a:avLst/>
          </a:prstGeom>
          <a:noFill/>
          <a:ln w="10795" cap="flat" cmpd="sng" algn="ctr">
            <a:noFill/>
            <a:prstDash val="solid"/>
          </a:ln>
          <a:effectLst>
            <a:outerShdw blurRad="50800" algn="ctr" rotWithShape="0">
              <a:srgbClr val="FFFFFF">
                <a:lumMod val="50000"/>
                <a:alpha val="10000"/>
              </a:srgbClr>
            </a:outerShdw>
          </a:effectLst>
        </p:spPr>
        <p:txBody>
          <a:bodyPr wrap="square" lIns="0" tIns="0" rIns="0" bIns="0" rtlCol="0" anchor="ctr">
            <a:spAutoFit/>
          </a:bodyPr>
          <a:lstStyle/>
          <a:p>
            <a:pPr marL="0" marR="0" lvl="0" indent="0" defTabSz="914400" eaLnBrk="1" fontAlgn="auto" latinLnBrk="0" hangingPunct="1">
              <a:spcBef>
                <a:spcPts val="600"/>
              </a:spcBef>
              <a:spcAft>
                <a:spcPts val="0"/>
              </a:spcAft>
              <a:buClrTx/>
              <a:buSzTx/>
              <a:buFontTx/>
              <a:buNone/>
              <a:tabLst/>
              <a:defRPr/>
            </a:pPr>
            <a:r>
              <a:rPr kumimoji="0" lang="en-US" sz="1100" b="0" i="0" u="none" strike="noStrike" kern="0" cap="none" spc="0" normalizeH="0" baseline="0" noProof="0">
                <a:ln>
                  <a:noFill/>
                </a:ln>
                <a:solidFill>
                  <a:srgbClr val="091F2C"/>
                </a:solidFill>
                <a:effectLst/>
                <a:uLnTx/>
                <a:uFillTx/>
              </a:rPr>
              <a:t>How much PTO do I have left this year?</a:t>
            </a:r>
          </a:p>
        </p:txBody>
      </p:sp>
      <p:sp>
        <p:nvSpPr>
          <p:cNvPr id="84" name="Rectangle 83">
            <a:extLst>
              <a:ext uri="{FF2B5EF4-FFF2-40B4-BE49-F238E27FC236}">
                <a16:creationId xmlns:a16="http://schemas.microsoft.com/office/drawing/2014/main" id="{9E47A8EA-2E4E-23B7-5A4C-D30823A34A92}"/>
              </a:ext>
              <a:ext uri="{C183D7F6-B498-43B3-948B-1728B52AA6E4}">
                <adec:decorative xmlns:adec="http://schemas.microsoft.com/office/drawing/2017/decorative" val="1"/>
              </a:ext>
            </a:extLst>
          </p:cNvPr>
          <p:cNvSpPr>
            <a:spLocks/>
          </p:cNvSpPr>
          <p:nvPr/>
        </p:nvSpPr>
        <p:spPr bwMode="auto">
          <a:xfrm>
            <a:off x="2281921" y="3874376"/>
            <a:ext cx="3120002" cy="169277"/>
          </a:xfrm>
          <a:prstGeom prst="rect">
            <a:avLst/>
          </a:prstGeom>
          <a:noFill/>
          <a:ln w="10795" cap="flat" cmpd="sng" algn="ctr">
            <a:noFill/>
            <a:prstDash val="solid"/>
          </a:ln>
          <a:effectLst>
            <a:outerShdw blurRad="50800" algn="ctr" rotWithShape="0">
              <a:srgbClr val="FFFFFF">
                <a:lumMod val="50000"/>
                <a:alpha val="10000"/>
              </a:srgbClr>
            </a:outerShdw>
          </a:effectLst>
        </p:spPr>
        <p:txBody>
          <a:bodyPr wrap="square" lIns="0" tIns="0" rIns="0" bIns="0" rtlCol="0" anchor="ctr">
            <a:spAutoFit/>
          </a:bodyPr>
          <a:lstStyle/>
          <a:p>
            <a:pPr marL="0" marR="0" lvl="0" indent="0" defTabSz="914400" eaLnBrk="1" fontAlgn="auto" latinLnBrk="0" hangingPunct="1">
              <a:spcBef>
                <a:spcPts val="600"/>
              </a:spcBef>
              <a:spcAft>
                <a:spcPts val="0"/>
              </a:spcAft>
              <a:buClrTx/>
              <a:buSzTx/>
              <a:buFontTx/>
              <a:buNone/>
              <a:tabLst/>
              <a:defRPr/>
            </a:pPr>
            <a:r>
              <a:rPr kumimoji="0" lang="en-US" sz="1100" b="0" i="0" u="none" strike="noStrike" kern="0" cap="none" spc="0" normalizeH="0" baseline="0" noProof="0">
                <a:ln>
                  <a:noFill/>
                </a:ln>
                <a:solidFill>
                  <a:srgbClr val="091F2C"/>
                </a:solidFill>
                <a:effectLst/>
                <a:uLnTx/>
                <a:uFillTx/>
              </a:rPr>
              <a:t>What is my cost center?</a:t>
            </a:r>
          </a:p>
        </p:txBody>
      </p:sp>
      <p:sp>
        <p:nvSpPr>
          <p:cNvPr id="64" name="Rectangle 63">
            <a:extLst>
              <a:ext uri="{FF2B5EF4-FFF2-40B4-BE49-F238E27FC236}">
                <a16:creationId xmlns:a16="http://schemas.microsoft.com/office/drawing/2014/main" id="{1AF665AA-A6B7-41D3-FC35-806C8481486A}"/>
              </a:ext>
              <a:ext uri="{C183D7F6-B498-43B3-948B-1728B52AA6E4}">
                <adec:decorative xmlns:adec="http://schemas.microsoft.com/office/drawing/2017/decorative" val="1"/>
              </a:ext>
            </a:extLst>
          </p:cNvPr>
          <p:cNvSpPr>
            <a:spLocks/>
          </p:cNvSpPr>
          <p:nvPr/>
        </p:nvSpPr>
        <p:spPr bwMode="auto">
          <a:xfrm>
            <a:off x="2281921" y="4397593"/>
            <a:ext cx="2799962" cy="169277"/>
          </a:xfrm>
          <a:prstGeom prst="rect">
            <a:avLst/>
          </a:prstGeom>
          <a:noFill/>
          <a:ln w="10795" cap="flat" cmpd="sng" algn="ctr">
            <a:noFill/>
            <a:prstDash val="solid"/>
          </a:ln>
          <a:effectLst>
            <a:outerShdw blurRad="50800" algn="ctr" rotWithShape="0">
              <a:srgbClr val="FFFFFF">
                <a:lumMod val="50000"/>
                <a:alpha val="10000"/>
              </a:srgbClr>
            </a:outerShdw>
          </a:effectLst>
        </p:spPr>
        <p:txBody>
          <a:bodyPr wrap="square" lIns="0" tIns="0" rIns="0" bIns="0" rtlCol="0" anchor="ctr">
            <a:spAutoFit/>
          </a:bodyPr>
          <a:lstStyle/>
          <a:p>
            <a:pPr>
              <a:spcBef>
                <a:spcPts val="600"/>
              </a:spcBef>
            </a:pPr>
            <a:r>
              <a:rPr lang="en-US" sz="1100" kern="0" noProof="0">
                <a:solidFill>
                  <a:srgbClr val="091F2C"/>
                </a:solidFill>
              </a:rPr>
              <a:t>Help me transfer my direct report</a:t>
            </a:r>
          </a:p>
        </p:txBody>
      </p:sp>
      <p:sp>
        <p:nvSpPr>
          <p:cNvPr id="65" name="Rectangle 64">
            <a:extLst>
              <a:ext uri="{FF2B5EF4-FFF2-40B4-BE49-F238E27FC236}">
                <a16:creationId xmlns:a16="http://schemas.microsoft.com/office/drawing/2014/main" id="{38AD339F-45C7-5273-4C8D-E8E13BC9E9A0}"/>
              </a:ext>
              <a:ext uri="{C183D7F6-B498-43B3-948B-1728B52AA6E4}">
                <adec:decorative xmlns:adec="http://schemas.microsoft.com/office/drawing/2017/decorative" val="1"/>
              </a:ext>
            </a:extLst>
          </p:cNvPr>
          <p:cNvSpPr>
            <a:spLocks/>
          </p:cNvSpPr>
          <p:nvPr/>
        </p:nvSpPr>
        <p:spPr bwMode="auto">
          <a:xfrm>
            <a:off x="2281921" y="5002678"/>
            <a:ext cx="2799962" cy="169277"/>
          </a:xfrm>
          <a:prstGeom prst="rect">
            <a:avLst/>
          </a:prstGeom>
          <a:noFill/>
          <a:ln w="10795" cap="flat" cmpd="sng" algn="ctr">
            <a:noFill/>
            <a:prstDash val="solid"/>
          </a:ln>
          <a:effectLst>
            <a:outerShdw blurRad="50800" algn="ctr" rotWithShape="0">
              <a:srgbClr val="FFFFFF">
                <a:lumMod val="50000"/>
                <a:alpha val="10000"/>
              </a:srgbClr>
            </a:outerShdw>
          </a:effectLst>
        </p:spPr>
        <p:txBody>
          <a:bodyPr wrap="square" lIns="0" tIns="0" rIns="0" bIns="0" rtlCol="0" anchor="ctr">
            <a:spAutoFit/>
          </a:bodyPr>
          <a:lstStyle/>
          <a:p>
            <a:pPr>
              <a:spcBef>
                <a:spcPts val="600"/>
              </a:spcBef>
            </a:pPr>
            <a:r>
              <a:rPr lang="en-US" sz="1100" kern="0" noProof="0">
                <a:solidFill>
                  <a:srgbClr val="091F2C"/>
                </a:solidFill>
              </a:rPr>
              <a:t>Update my home address</a:t>
            </a:r>
          </a:p>
        </p:txBody>
      </p:sp>
      <p:sp>
        <p:nvSpPr>
          <p:cNvPr id="66" name="Rectangle 65">
            <a:extLst>
              <a:ext uri="{FF2B5EF4-FFF2-40B4-BE49-F238E27FC236}">
                <a16:creationId xmlns:a16="http://schemas.microsoft.com/office/drawing/2014/main" id="{45E1F156-4735-36A2-7F70-D953FA02CF1E}"/>
              </a:ext>
              <a:ext uri="{C183D7F6-B498-43B3-948B-1728B52AA6E4}">
                <adec:decorative xmlns:adec="http://schemas.microsoft.com/office/drawing/2017/decorative" val="1"/>
              </a:ext>
            </a:extLst>
          </p:cNvPr>
          <p:cNvSpPr>
            <a:spLocks/>
          </p:cNvSpPr>
          <p:nvPr/>
        </p:nvSpPr>
        <p:spPr bwMode="auto">
          <a:xfrm>
            <a:off x="2281921" y="5607763"/>
            <a:ext cx="2799962" cy="169277"/>
          </a:xfrm>
          <a:prstGeom prst="rect">
            <a:avLst/>
          </a:prstGeom>
          <a:noFill/>
          <a:ln w="10795" cap="flat" cmpd="sng" algn="ctr">
            <a:noFill/>
            <a:prstDash val="solid"/>
          </a:ln>
          <a:effectLst>
            <a:outerShdw blurRad="50800" algn="ctr" rotWithShape="0">
              <a:srgbClr val="FFFFFF">
                <a:lumMod val="50000"/>
                <a:alpha val="10000"/>
              </a:srgbClr>
            </a:outerShdw>
          </a:effectLst>
        </p:spPr>
        <p:txBody>
          <a:bodyPr wrap="square" lIns="0" tIns="0" rIns="0" bIns="0" rtlCol="0" anchor="ctr">
            <a:spAutoFit/>
          </a:bodyPr>
          <a:lstStyle/>
          <a:p>
            <a:pPr>
              <a:spcBef>
                <a:spcPts val="600"/>
              </a:spcBef>
            </a:pPr>
            <a:r>
              <a:rPr lang="en-US" sz="1100" kern="0" noProof="0">
                <a:solidFill>
                  <a:srgbClr val="091F2C"/>
                </a:solidFill>
              </a:rPr>
              <a:t>Submit PTO request</a:t>
            </a:r>
          </a:p>
        </p:txBody>
      </p:sp>
      <p:sp>
        <p:nvSpPr>
          <p:cNvPr id="67" name="Rectangle 66">
            <a:extLst>
              <a:ext uri="{FF2B5EF4-FFF2-40B4-BE49-F238E27FC236}">
                <a16:creationId xmlns:a16="http://schemas.microsoft.com/office/drawing/2014/main" id="{3C4E7463-3A3B-3B93-6753-5D2293D25AFD}"/>
              </a:ext>
              <a:ext uri="{C183D7F6-B498-43B3-948B-1728B52AA6E4}">
                <adec:decorative xmlns:adec="http://schemas.microsoft.com/office/drawing/2017/decorative" val="1"/>
              </a:ext>
            </a:extLst>
          </p:cNvPr>
          <p:cNvSpPr>
            <a:spLocks/>
          </p:cNvSpPr>
          <p:nvPr/>
        </p:nvSpPr>
        <p:spPr bwMode="auto">
          <a:xfrm>
            <a:off x="2281921" y="6212849"/>
            <a:ext cx="2799962" cy="169277"/>
          </a:xfrm>
          <a:prstGeom prst="rect">
            <a:avLst/>
          </a:prstGeom>
          <a:noFill/>
          <a:ln w="10795" cap="flat" cmpd="sng" algn="ctr">
            <a:noFill/>
            <a:prstDash val="solid"/>
          </a:ln>
          <a:effectLst>
            <a:outerShdw blurRad="50800" algn="ctr" rotWithShape="0">
              <a:srgbClr val="FFFFFF">
                <a:lumMod val="50000"/>
                <a:alpha val="10000"/>
              </a:srgbClr>
            </a:outerShdw>
          </a:effectLst>
        </p:spPr>
        <p:txBody>
          <a:bodyPr wrap="square" lIns="0" tIns="0" rIns="0" bIns="0" rtlCol="0" anchor="ctr">
            <a:spAutoFit/>
          </a:bodyPr>
          <a:lstStyle/>
          <a:p>
            <a:pPr>
              <a:spcBef>
                <a:spcPts val="600"/>
              </a:spcBef>
            </a:pPr>
            <a:r>
              <a:rPr lang="en-US" sz="1100" kern="0" noProof="0">
                <a:solidFill>
                  <a:srgbClr val="091F2C"/>
                </a:solidFill>
              </a:rPr>
              <a:t>Create, update, and check on support tickets</a:t>
            </a:r>
          </a:p>
        </p:txBody>
      </p:sp>
      <p:sp>
        <p:nvSpPr>
          <p:cNvPr id="2" name="Rectangle: Rounded Corners 1">
            <a:hlinkClick r:id="rId7" action="ppaction://hlinksldjump"/>
            <a:extLst>
              <a:ext uri="{FF2B5EF4-FFF2-40B4-BE49-F238E27FC236}">
                <a16:creationId xmlns:a16="http://schemas.microsoft.com/office/drawing/2014/main" id="{B0604294-5572-3B5E-8D52-A12C16FE5E4E}"/>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6" name="Rectangle: Rounded Corners 5">
            <a:hlinkClick r:id="rId8" action="ppaction://hlinksldjump"/>
            <a:extLst>
              <a:ext uri="{FF2B5EF4-FFF2-40B4-BE49-F238E27FC236}">
                <a16:creationId xmlns:a16="http://schemas.microsoft.com/office/drawing/2014/main" id="{DA1BF0C9-4683-9CBF-016B-ECBA80F85000}"/>
              </a:ext>
            </a:extLst>
          </p:cNvPr>
          <p:cNvSpPr>
            <a:spLocks/>
          </p:cNvSpPr>
          <p:nvPr/>
        </p:nvSpPr>
        <p:spPr bwMode="auto">
          <a:xfrm>
            <a:off x="2500758"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Get Ready</a:t>
            </a:r>
          </a:p>
        </p:txBody>
      </p:sp>
      <p:sp>
        <p:nvSpPr>
          <p:cNvPr id="12" name="Rectangle: Rounded Corners 11">
            <a:hlinkClick r:id="rId9" action="ppaction://hlinksldjump"/>
            <a:extLst>
              <a:ext uri="{FF2B5EF4-FFF2-40B4-BE49-F238E27FC236}">
                <a16:creationId xmlns:a16="http://schemas.microsoft.com/office/drawing/2014/main" id="{A10C41E5-06E1-A498-D8FA-5A602873A4D6}"/>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13" name="Rectangle: Rounded Corners 12">
            <a:hlinkClick r:id="rId10" action="ppaction://hlinksldjump"/>
            <a:extLst>
              <a:ext uri="{FF2B5EF4-FFF2-40B4-BE49-F238E27FC236}">
                <a16:creationId xmlns:a16="http://schemas.microsoft.com/office/drawing/2014/main" id="{48F8F805-1F2C-EDEB-A4F9-009C537E102C}"/>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19" name="Rectangle: Rounded Corners 18">
            <a:hlinkClick r:id="rId11" action="ppaction://hlinksldjump"/>
            <a:extLst>
              <a:ext uri="{FF2B5EF4-FFF2-40B4-BE49-F238E27FC236}">
                <a16:creationId xmlns:a16="http://schemas.microsoft.com/office/drawing/2014/main" id="{C40545AF-C868-82DC-76C4-132154F595EF}"/>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pic>
        <p:nvPicPr>
          <p:cNvPr id="37" name="Picture 2" descr="Workday Logo, symbol, meaning, history, PNG, brand">
            <a:extLst>
              <a:ext uri="{FF2B5EF4-FFF2-40B4-BE49-F238E27FC236}">
                <a16:creationId xmlns:a16="http://schemas.microsoft.com/office/drawing/2014/main" id="{14673884-7580-E708-09D5-4CDC97E10D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48663" y="5251607"/>
            <a:ext cx="824180" cy="463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DCDCE02D-7461-04CF-CB38-2F6406DCE6F0}"/>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9832634" y="3611580"/>
            <a:ext cx="1025956" cy="1554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a:extLst>
              <a:ext uri="{FF2B5EF4-FFF2-40B4-BE49-F238E27FC236}">
                <a16:creationId xmlns:a16="http://schemas.microsoft.com/office/drawing/2014/main" id="{D023B771-0A86-F51E-6537-29EFCA376DC7}"/>
              </a:ext>
            </a:extLst>
          </p:cNvPr>
          <p:cNvPicPr>
            <a:picLocks noChangeAspect="1" noChangeArrowheads="1"/>
          </p:cNvPicPr>
          <p:nvPr/>
        </p:nvPicPr>
        <p:blipFill>
          <a:blip r:embed="rId12">
            <a:extLst>
              <a:ext uri="{96DAC541-7B7A-43D3-8B79-37D633B846F1}">
                <asvg:svgBlip xmlns:asvg="http://schemas.microsoft.com/office/drawing/2016/SVG/main" r:embed="rId13"/>
              </a:ext>
            </a:extLst>
          </a:blip>
          <a:srcRect/>
          <a:stretch/>
        </p:blipFill>
        <p:spPr bwMode="auto">
          <a:xfrm>
            <a:off x="9832634" y="6039527"/>
            <a:ext cx="1025956" cy="15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54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55EF2D1-D648-CB33-1D7B-2EA82C961D4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407B24-902A-6982-0C67-2443A2D1D04A}"/>
              </a:ext>
              <a:ext uri="{C183D7F6-B498-43B3-948B-1728B52AA6E4}">
                <adec:decorative xmlns:adec="http://schemas.microsoft.com/office/drawing/2017/decorative" val="1"/>
              </a:ext>
            </a:extLst>
          </p:cNvPr>
          <p:cNvSpPr>
            <a:spLocks/>
          </p:cNvSpPr>
          <p:nvPr/>
        </p:nvSpPr>
        <p:spPr bwMode="auto">
          <a:xfrm>
            <a:off x="571498" y="1277787"/>
            <a:ext cx="11049002" cy="5369211"/>
          </a:xfrm>
          <a:prstGeom prst="roundRect">
            <a:avLst>
              <a:gd name="adj" fmla="val 2534"/>
            </a:avLst>
          </a:prstGeom>
          <a:solidFill>
            <a:srgbClr val="FFFFFF"/>
          </a:solidFill>
          <a:ln w="9525" cap="flat" cmpd="sng" algn="ctr">
            <a:noFill/>
            <a:prstDash val="solid"/>
            <a:headEnd type="none" w="lg" len="med"/>
            <a:tailEnd type="none" w="lg" len="med"/>
          </a:ln>
          <a:effectLst>
            <a:outerShdw blurRad="114300" algn="ctr" rotWithShape="0">
              <a:prstClr val="black">
                <a:alpha val="6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ea typeface="+mn-ea"/>
              <a:cs typeface="Segoe UI" panose="020B0502040204020203" pitchFamily="34" charset="0"/>
            </a:endParaRPr>
          </a:p>
        </p:txBody>
      </p:sp>
      <p:sp>
        <p:nvSpPr>
          <p:cNvPr id="336" name="Rectangle: Rounded Corners 335">
            <a:extLst>
              <a:ext uri="{FF2B5EF4-FFF2-40B4-BE49-F238E27FC236}">
                <a16:creationId xmlns:a16="http://schemas.microsoft.com/office/drawing/2014/main" id="{EDC777D8-5192-1813-D64D-CE8350457EAB}"/>
              </a:ext>
              <a:ext uri="{C183D7F6-B498-43B3-948B-1728B52AA6E4}">
                <adec:decorative xmlns:adec="http://schemas.microsoft.com/office/drawing/2017/decorative" val="1"/>
              </a:ext>
            </a:extLst>
          </p:cNvPr>
          <p:cNvSpPr>
            <a:spLocks/>
          </p:cNvSpPr>
          <p:nvPr/>
        </p:nvSpPr>
        <p:spPr bwMode="auto">
          <a:xfrm>
            <a:off x="667376" y="1806319"/>
            <a:ext cx="1378981" cy="2328275"/>
          </a:xfrm>
          <a:prstGeom prst="roundRect">
            <a:avLst>
              <a:gd name="adj" fmla="val 3669"/>
            </a:avLst>
          </a:prstGeom>
          <a:solidFill>
            <a:srgbClr val="F8F8F8"/>
          </a:solidFill>
          <a:ln w="10795" cap="flat" cmpd="sng" algn="ctr">
            <a:noFill/>
            <a:prstDash val="solid"/>
          </a:ln>
          <a:effectLst/>
        </p:spPr>
        <p:txBody>
          <a:bodyPr wrap="square" lIns="64008" rIns="64008" rtlCol="0" anchor="ctr">
            <a:noAutofit/>
          </a:bodyP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37" name="Rectangle: Rounded Corners 336">
            <a:extLst>
              <a:ext uri="{FF2B5EF4-FFF2-40B4-BE49-F238E27FC236}">
                <a16:creationId xmlns:a16="http://schemas.microsoft.com/office/drawing/2014/main" id="{3AAA079A-8A67-A316-6261-E68D737DC630}"/>
              </a:ext>
              <a:ext uri="{C183D7F6-B498-43B3-948B-1728B52AA6E4}">
                <adec:decorative xmlns:adec="http://schemas.microsoft.com/office/drawing/2017/decorative" val="1"/>
              </a:ext>
            </a:extLst>
          </p:cNvPr>
          <p:cNvSpPr>
            <a:spLocks/>
          </p:cNvSpPr>
          <p:nvPr/>
        </p:nvSpPr>
        <p:spPr bwMode="auto">
          <a:xfrm>
            <a:off x="667376" y="4226034"/>
            <a:ext cx="1378981" cy="2328275"/>
          </a:xfrm>
          <a:prstGeom prst="roundRect">
            <a:avLst>
              <a:gd name="adj" fmla="val 3669"/>
            </a:avLst>
          </a:prstGeom>
          <a:solidFill>
            <a:srgbClr val="F8F8F8"/>
          </a:solidFill>
          <a:ln w="10795" cap="flat" cmpd="sng" algn="ctr">
            <a:noFill/>
            <a:prstDash val="solid"/>
          </a:ln>
          <a:effectLst/>
        </p:spPr>
        <p:txBody>
          <a:bodyPr wrap="square" lIns="64008" rIns="64008" rtlCol="0" anchor="ctr">
            <a:noAutofit/>
          </a:bodyPr>
          <a:lstStyle/>
          <a:p>
            <a:pPr marL="0" marR="0" lvl="0" indent="0" defTabSz="914400" eaLnBrk="1" fontAlgn="auto" latinLnBrk="0" hangingPunct="1">
              <a:lnSpc>
                <a:spcPct val="100000"/>
              </a:lnSpc>
              <a:spcBef>
                <a:spcPts val="600"/>
              </a:spcBef>
              <a:spcAft>
                <a:spcPts val="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48" name="Rectangle: Rounded Corners 47">
            <a:extLst>
              <a:ext uri="{FF2B5EF4-FFF2-40B4-BE49-F238E27FC236}">
                <a16:creationId xmlns:a16="http://schemas.microsoft.com/office/drawing/2014/main" id="{3AFBEF0A-2DE4-65EC-3A65-12D4D456ACF6}"/>
              </a:ext>
              <a:ext uri="{C183D7F6-B498-43B3-948B-1728B52AA6E4}">
                <adec:decorative xmlns:adec="http://schemas.microsoft.com/office/drawing/2017/decorative" val="1"/>
              </a:ext>
            </a:extLst>
          </p:cNvPr>
          <p:cNvSpPr>
            <a:spLocks/>
          </p:cNvSpPr>
          <p:nvPr/>
        </p:nvSpPr>
        <p:spPr bwMode="auto">
          <a:xfrm>
            <a:off x="7123386" y="1806318"/>
            <a:ext cx="1947589" cy="2328900"/>
          </a:xfrm>
          <a:prstGeom prst="roundRect">
            <a:avLst>
              <a:gd name="adj" fmla="val 3669"/>
            </a:avLst>
          </a:prstGeom>
          <a:solidFill>
            <a:srgbClr val="F8F8F8"/>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49" name="Rectangle: Rounded Corners 48">
            <a:extLst>
              <a:ext uri="{FF2B5EF4-FFF2-40B4-BE49-F238E27FC236}">
                <a16:creationId xmlns:a16="http://schemas.microsoft.com/office/drawing/2014/main" id="{E9686E62-E3D2-88D9-0D45-BB50E9264EB6}"/>
              </a:ext>
              <a:ext uri="{C183D7F6-B498-43B3-948B-1728B52AA6E4}">
                <adec:decorative xmlns:adec="http://schemas.microsoft.com/office/drawing/2017/decorative" val="1"/>
              </a:ext>
            </a:extLst>
          </p:cNvPr>
          <p:cNvSpPr>
            <a:spLocks/>
          </p:cNvSpPr>
          <p:nvPr/>
        </p:nvSpPr>
        <p:spPr bwMode="auto">
          <a:xfrm>
            <a:off x="7123386" y="4226658"/>
            <a:ext cx="1947589" cy="2328900"/>
          </a:xfrm>
          <a:prstGeom prst="roundRect">
            <a:avLst>
              <a:gd name="adj" fmla="val 3669"/>
            </a:avLst>
          </a:prstGeom>
          <a:solidFill>
            <a:srgbClr val="F8F8F8"/>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45" name="Rectangle: Rounded Corners 44">
            <a:extLst>
              <a:ext uri="{FF2B5EF4-FFF2-40B4-BE49-F238E27FC236}">
                <a16:creationId xmlns:a16="http://schemas.microsoft.com/office/drawing/2014/main" id="{BBC7D9E4-CD20-804B-11F5-7DB772273CF4}"/>
              </a:ext>
              <a:ext uri="{C183D7F6-B498-43B3-948B-1728B52AA6E4}">
                <adec:decorative xmlns:adec="http://schemas.microsoft.com/office/drawing/2017/decorative" val="1"/>
              </a:ext>
            </a:extLst>
          </p:cNvPr>
          <p:cNvSpPr>
            <a:spLocks/>
          </p:cNvSpPr>
          <p:nvPr/>
        </p:nvSpPr>
        <p:spPr bwMode="auto">
          <a:xfrm>
            <a:off x="9162163" y="1806318"/>
            <a:ext cx="2366897" cy="2328900"/>
          </a:xfrm>
          <a:prstGeom prst="roundRect">
            <a:avLst>
              <a:gd name="adj" fmla="val 3669"/>
            </a:avLst>
          </a:prstGeom>
          <a:solidFill>
            <a:srgbClr val="F8F8F8"/>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46" name="Rectangle: Rounded Corners 45">
            <a:extLst>
              <a:ext uri="{FF2B5EF4-FFF2-40B4-BE49-F238E27FC236}">
                <a16:creationId xmlns:a16="http://schemas.microsoft.com/office/drawing/2014/main" id="{799CE797-7405-BCE0-5A0E-45BD4433FAC2}"/>
              </a:ext>
              <a:ext uri="{C183D7F6-B498-43B3-948B-1728B52AA6E4}">
                <adec:decorative xmlns:adec="http://schemas.microsoft.com/office/drawing/2017/decorative" val="1"/>
              </a:ext>
            </a:extLst>
          </p:cNvPr>
          <p:cNvSpPr>
            <a:spLocks/>
          </p:cNvSpPr>
          <p:nvPr/>
        </p:nvSpPr>
        <p:spPr bwMode="auto">
          <a:xfrm>
            <a:off x="9162163" y="4226658"/>
            <a:ext cx="2366897" cy="2328900"/>
          </a:xfrm>
          <a:prstGeom prst="roundRect">
            <a:avLst>
              <a:gd name="adj" fmla="val 3669"/>
            </a:avLst>
          </a:prstGeom>
          <a:solidFill>
            <a:srgbClr val="F8F8F8"/>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17" name="Title 1">
            <a:extLst>
              <a:ext uri="{FF2B5EF4-FFF2-40B4-BE49-F238E27FC236}">
                <a16:creationId xmlns:a16="http://schemas.microsoft.com/office/drawing/2014/main" id="{E6CFE693-B704-E743-7809-4E561C7C4BFB}"/>
              </a:ext>
            </a:extLst>
          </p:cNvPr>
          <p:cNvSpPr txBox="1">
            <a:spLocks noGrp="1"/>
          </p:cNvSpPr>
          <p:nvPr>
            <p:ph type="title"/>
          </p:nvPr>
        </p:nvSpPr>
        <p:spPr>
          <a:xfrm>
            <a:off x="588263" y="457200"/>
            <a:ext cx="11018520" cy="49244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sz="3200" noProof="0"/>
              <a:t>Example IT scenarios</a:t>
            </a:r>
          </a:p>
        </p:txBody>
      </p:sp>
      <p:sp>
        <p:nvSpPr>
          <p:cNvPr id="19" name="Title 100">
            <a:extLst>
              <a:ext uri="{FF2B5EF4-FFF2-40B4-BE49-F238E27FC236}">
                <a16:creationId xmlns:a16="http://schemas.microsoft.com/office/drawing/2014/main" id="{542255F1-B5AA-3676-4CE3-4474B596DC5B}"/>
              </a:ext>
            </a:extLst>
          </p:cNvPr>
          <p:cNvSpPr txBox="1">
            <a:spLocks/>
          </p:cNvSpPr>
          <p:nvPr/>
        </p:nvSpPr>
        <p:spPr bwMode="auto">
          <a:xfrm>
            <a:off x="2137798" y="1369355"/>
            <a:ext cx="4894400" cy="345395"/>
          </a:xfrm>
          <a:prstGeom prst="roundRect">
            <a:avLst>
              <a:gd name="adj" fmla="val 18746"/>
            </a:avLst>
          </a:prstGeom>
          <a:gradFill flip="none" rotWithShape="1">
            <a:gsLst>
              <a:gs pos="5000">
                <a:srgbClr val="0078D4"/>
              </a:gs>
              <a:gs pos="100000">
                <a:srgbClr val="C53FCC"/>
              </a:gs>
            </a:gsLst>
            <a:lin ang="0" scaled="1"/>
            <a:tileRect/>
          </a:gra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742" rtl="0" eaLnBrk="1" fontAlgn="auto" latinLnBrk="0" hangingPunct="1">
              <a:lnSpc>
                <a:spcPct val="100000"/>
              </a:lnSpc>
              <a:spcBef>
                <a:spcPts val="1200"/>
              </a:spcBef>
              <a:spcAft>
                <a:spcPts val="0"/>
              </a:spcAft>
              <a:buClrTx/>
              <a:buSzPct val="90000"/>
              <a:buFontTx/>
              <a:buNone/>
              <a:tabLst/>
              <a:defRPr/>
            </a:pPr>
            <a:r>
              <a:rPr kumimoji="0" lang="en-US" sz="1200" i="0" u="none" strike="noStrike" kern="1200" cap="none" spc="0" normalizeH="0" baseline="0" noProof="0">
                <a:ln>
                  <a:noFill/>
                </a:ln>
                <a:solidFill>
                  <a:srgbClr val="FFFFFF"/>
                </a:solidFill>
                <a:effectLst/>
                <a:uLnTx/>
                <a:uFillTx/>
                <a:latin typeface="+mj-lt"/>
                <a:ea typeface="+mj-ea"/>
                <a:cs typeface="+mj-cs"/>
              </a:rPr>
              <a:t>Scenarios</a:t>
            </a:r>
          </a:p>
        </p:txBody>
      </p:sp>
      <p:sp>
        <p:nvSpPr>
          <p:cNvPr id="26" name="Title 100">
            <a:extLst>
              <a:ext uri="{FF2B5EF4-FFF2-40B4-BE49-F238E27FC236}">
                <a16:creationId xmlns:a16="http://schemas.microsoft.com/office/drawing/2014/main" id="{1A1CE522-7057-61C0-93FF-849650A3DE03}"/>
              </a:ext>
            </a:extLst>
          </p:cNvPr>
          <p:cNvSpPr txBox="1">
            <a:spLocks/>
          </p:cNvSpPr>
          <p:nvPr/>
        </p:nvSpPr>
        <p:spPr bwMode="auto">
          <a:xfrm>
            <a:off x="7123639" y="1369355"/>
            <a:ext cx="1947336" cy="345395"/>
          </a:xfrm>
          <a:prstGeom prst="roundRect">
            <a:avLst>
              <a:gd name="adj" fmla="val 18976"/>
            </a:avLst>
          </a:prstGeom>
          <a:gradFill flip="none" rotWithShape="1">
            <a:gsLst>
              <a:gs pos="5000">
                <a:srgbClr val="0078D4"/>
              </a:gs>
              <a:gs pos="100000">
                <a:srgbClr val="C53FCC"/>
              </a:gs>
            </a:gsLst>
            <a:lin ang="0" scaled="1"/>
            <a:tileRect/>
          </a:gra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lvl="0" algn="ctr" defTabSz="932742">
              <a:lnSpc>
                <a:spcPct val="100000"/>
              </a:lnSpc>
              <a:spcBef>
                <a:spcPts val="1200"/>
              </a:spcBef>
              <a:buSzPct val="90000"/>
              <a:buNone/>
              <a:defRPr sz="1400" b="0" cap="none" spc="0" baseline="0">
                <a:ln>
                  <a:noFill/>
                </a:ln>
                <a:solidFill>
                  <a:schemeClr val="bg1"/>
                </a:solidFill>
                <a:effectLst/>
                <a:latin typeface="+mj-lt"/>
                <a:cs typeface="Segoe Sans Display"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932742" eaLnBrk="1" fontAlgn="auto" latinLnBrk="0" hangingPunct="1">
              <a:lnSpc>
                <a:spcPct val="100000"/>
              </a:lnSpc>
              <a:spcBef>
                <a:spcPts val="1200"/>
              </a:spcBef>
              <a:spcAft>
                <a:spcPts val="0"/>
              </a:spcAft>
              <a:buClrTx/>
              <a:buSzPct val="90000"/>
              <a:buFontTx/>
              <a:buNone/>
              <a:tabLst/>
              <a:defRPr/>
            </a:pPr>
            <a:r>
              <a:rPr kumimoji="0" lang="en-US" sz="1200" i="0" u="none" strike="noStrike" kern="0" cap="none" spc="0" normalizeH="0" baseline="0" noProof="0">
                <a:ln>
                  <a:noFill/>
                </a:ln>
                <a:solidFill>
                  <a:srgbClr val="FFFFFF"/>
                </a:solidFill>
                <a:effectLst/>
                <a:uLnTx/>
                <a:uFillTx/>
                <a:ea typeface="+mj-ea"/>
                <a:cs typeface="+mj-cs"/>
              </a:rPr>
              <a:t>Scenario Type</a:t>
            </a:r>
          </a:p>
        </p:txBody>
      </p:sp>
      <p:sp>
        <p:nvSpPr>
          <p:cNvPr id="27" name="Title 100">
            <a:extLst>
              <a:ext uri="{FF2B5EF4-FFF2-40B4-BE49-F238E27FC236}">
                <a16:creationId xmlns:a16="http://schemas.microsoft.com/office/drawing/2014/main" id="{A6B5787E-928B-DCAA-752B-BDEE2A17E7B3}"/>
              </a:ext>
            </a:extLst>
          </p:cNvPr>
          <p:cNvSpPr txBox="1">
            <a:spLocks/>
          </p:cNvSpPr>
          <p:nvPr/>
        </p:nvSpPr>
        <p:spPr bwMode="auto">
          <a:xfrm>
            <a:off x="9162163" y="1369355"/>
            <a:ext cx="2366897" cy="345395"/>
          </a:xfrm>
          <a:prstGeom prst="roundRect">
            <a:avLst>
              <a:gd name="adj" fmla="val 16218"/>
            </a:avLst>
          </a:prstGeom>
          <a:gradFill flip="none" rotWithShape="1">
            <a:gsLst>
              <a:gs pos="5000">
                <a:srgbClr val="0078D4"/>
              </a:gs>
              <a:gs pos="100000">
                <a:srgbClr val="C53FCC"/>
              </a:gs>
            </a:gsLst>
            <a:lin ang="0" scaled="1"/>
            <a:tileRect/>
          </a:gra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lvl="0" algn="ctr" defTabSz="932742">
              <a:lnSpc>
                <a:spcPct val="100000"/>
              </a:lnSpc>
              <a:spcBef>
                <a:spcPts val="1200"/>
              </a:spcBef>
              <a:buSzPct val="90000"/>
              <a:buNone/>
              <a:defRPr sz="1400" b="0" cap="none" spc="0" baseline="0">
                <a:ln>
                  <a:noFill/>
                </a:ln>
                <a:solidFill>
                  <a:schemeClr val="bg1"/>
                </a:solidFill>
                <a:effectLst/>
                <a:latin typeface="+mj-lt"/>
                <a:cs typeface="Segoe Sans Display"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932742" eaLnBrk="1" fontAlgn="auto" latinLnBrk="0" hangingPunct="1">
              <a:lnSpc>
                <a:spcPct val="100000"/>
              </a:lnSpc>
              <a:spcBef>
                <a:spcPts val="1200"/>
              </a:spcBef>
              <a:spcAft>
                <a:spcPts val="0"/>
              </a:spcAft>
              <a:buClrTx/>
              <a:buSzPct val="90000"/>
              <a:buFontTx/>
              <a:buNone/>
              <a:tabLst/>
              <a:defRPr/>
            </a:pPr>
            <a:r>
              <a:rPr kumimoji="0" lang="en-US" sz="1200" i="0" u="none" strike="noStrike" kern="0" cap="none" spc="0" normalizeH="0" baseline="0" noProof="0">
                <a:ln>
                  <a:noFill/>
                </a:ln>
                <a:solidFill>
                  <a:srgbClr val="FFFFFF"/>
                </a:solidFill>
                <a:effectLst/>
                <a:uLnTx/>
                <a:uFillTx/>
                <a:ea typeface="+mj-ea"/>
                <a:cs typeface="+mj-cs"/>
              </a:rPr>
              <a:t>Microsoft-Built Connectors</a:t>
            </a:r>
          </a:p>
        </p:txBody>
      </p:sp>
      <p:sp>
        <p:nvSpPr>
          <p:cNvPr id="29" name="Rectangle: Rounded Corners 28">
            <a:extLst>
              <a:ext uri="{FF2B5EF4-FFF2-40B4-BE49-F238E27FC236}">
                <a16:creationId xmlns:a16="http://schemas.microsoft.com/office/drawing/2014/main" id="{79EF8084-C1E1-88AA-4EF0-4A605DA0BC28}"/>
              </a:ext>
              <a:ext uri="{C183D7F6-B498-43B3-948B-1728B52AA6E4}">
                <adec:decorative xmlns:adec="http://schemas.microsoft.com/office/drawing/2017/decorative" val="1"/>
              </a:ext>
            </a:extLst>
          </p:cNvPr>
          <p:cNvSpPr>
            <a:spLocks/>
          </p:cNvSpPr>
          <p:nvPr/>
        </p:nvSpPr>
        <p:spPr bwMode="auto">
          <a:xfrm>
            <a:off x="7206189" y="2421741"/>
            <a:ext cx="1782236" cy="1098054"/>
          </a:xfrm>
          <a:prstGeom prst="roundRect">
            <a:avLst>
              <a:gd name="adj" fmla="val 3669"/>
            </a:avLst>
          </a:prstGeom>
          <a:noFill/>
          <a:ln w="10795" cap="flat" cmpd="sng" algn="ctr">
            <a:noFill/>
            <a:prstDash val="solid"/>
          </a:ln>
          <a:effectLst/>
        </p:spPr>
        <p:txBody>
          <a:bodyPr wrap="square" lIns="0" tIns="0" rIns="0" bIns="0" rtlCol="0" anchor="ctr">
            <a:spAutoFit/>
          </a:bodyPr>
          <a:lstStyle/>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91F2C"/>
                </a:solidFill>
                <a:effectLst/>
                <a:uLnTx/>
                <a:uFillTx/>
              </a:rPr>
              <a:t>Knowledge Base</a:t>
            </a:r>
          </a:p>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91F2C"/>
                </a:solidFill>
                <a:effectLst/>
                <a:uLnTx/>
                <a:uFillTx/>
              </a:rPr>
              <a:t>Document Management</a:t>
            </a:r>
          </a:p>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91F2C"/>
                </a:solidFill>
                <a:effectLst/>
                <a:uLnTx/>
                <a:uFillTx/>
              </a:rPr>
              <a:t>Employee Support</a:t>
            </a:r>
          </a:p>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91F2C"/>
                </a:solidFill>
                <a:effectLst/>
                <a:uLnTx/>
                <a:uFillTx/>
              </a:rPr>
              <a:t>Support for Microsoft Products and Services</a:t>
            </a:r>
          </a:p>
        </p:txBody>
      </p:sp>
      <p:sp>
        <p:nvSpPr>
          <p:cNvPr id="31" name="Rectangle: Rounded Corners 30">
            <a:extLst>
              <a:ext uri="{FF2B5EF4-FFF2-40B4-BE49-F238E27FC236}">
                <a16:creationId xmlns:a16="http://schemas.microsoft.com/office/drawing/2014/main" id="{F2522E8C-63E0-B465-E0FC-30BD941BFD60}"/>
              </a:ext>
              <a:ext uri="{C183D7F6-B498-43B3-948B-1728B52AA6E4}">
                <adec:decorative xmlns:adec="http://schemas.microsoft.com/office/drawing/2017/decorative" val="1"/>
              </a:ext>
            </a:extLst>
          </p:cNvPr>
          <p:cNvSpPr>
            <a:spLocks/>
          </p:cNvSpPr>
          <p:nvPr/>
        </p:nvSpPr>
        <p:spPr bwMode="auto">
          <a:xfrm>
            <a:off x="7206189" y="5053849"/>
            <a:ext cx="1782236" cy="674519"/>
          </a:xfrm>
          <a:prstGeom prst="roundRect">
            <a:avLst>
              <a:gd name="adj" fmla="val 3669"/>
            </a:avLst>
          </a:prstGeom>
          <a:noFill/>
          <a:ln w="10795" cap="flat" cmpd="sng" algn="ctr">
            <a:noFill/>
            <a:prstDash val="solid"/>
          </a:ln>
          <a:effectLst/>
        </p:spPr>
        <p:txBody>
          <a:bodyPr wrap="square" lIns="0" tIns="0" rIns="0" bIns="0" rtlCol="0" anchor="ctr">
            <a:spAutoFit/>
          </a:bodyPr>
          <a:lstStyle/>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91F2C"/>
                </a:solidFill>
                <a:effectLst/>
                <a:uLnTx/>
                <a:uFillTx/>
              </a:rPr>
              <a:t>Device Compliance</a:t>
            </a:r>
          </a:p>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91F2C"/>
                </a:solidFill>
                <a:effectLst/>
                <a:uLnTx/>
                <a:uFillTx/>
              </a:rPr>
              <a:t>Transition to an Agent</a:t>
            </a:r>
          </a:p>
          <a:p>
            <a:pPr marL="171450" marR="0" lvl="0" indent="-17145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91F2C"/>
                </a:solidFill>
                <a:effectLst/>
                <a:uLnTx/>
                <a:uFillTx/>
              </a:rPr>
              <a:t>Ticket Management</a:t>
            </a:r>
          </a:p>
        </p:txBody>
      </p:sp>
      <p:sp>
        <p:nvSpPr>
          <p:cNvPr id="37" name="Rectangle 36">
            <a:extLst>
              <a:ext uri="{FF2B5EF4-FFF2-40B4-BE49-F238E27FC236}">
                <a16:creationId xmlns:a16="http://schemas.microsoft.com/office/drawing/2014/main" id="{1964D2A2-586E-3B55-6E45-23A2CCCD0B30}"/>
              </a:ext>
              <a:ext uri="{C183D7F6-B498-43B3-948B-1728B52AA6E4}">
                <adec:decorative xmlns:adec="http://schemas.microsoft.com/office/drawing/2017/decorative" val="1"/>
              </a:ext>
            </a:extLst>
          </p:cNvPr>
          <p:cNvSpPr>
            <a:spLocks/>
          </p:cNvSpPr>
          <p:nvPr/>
        </p:nvSpPr>
        <p:spPr bwMode="auto">
          <a:xfrm flipH="1">
            <a:off x="833278" y="3277631"/>
            <a:ext cx="1134182" cy="430887"/>
          </a:xfrm>
          <a:prstGeom prst="rect">
            <a:avLst/>
          </a:prstGeom>
          <a:noFill/>
          <a:ln w="9525" cap="flat" cmpd="sng" algn="ctr">
            <a:noFill/>
            <a:prstDash val="solid"/>
            <a:headEnd type="none" w="med" len="med"/>
            <a:tailEnd type="none" w="med" len="med"/>
          </a:ln>
          <a:effectLst>
            <a:outerShdw blurRad="254000" algn="ctr" rotWithShape="0">
              <a:srgbClr val="000000">
                <a:alpha val="8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defTabSz="932472" eaLnBrk="1" fontAlgn="auto" latinLnBrk="0" hangingPunct="1">
              <a:lnSpc>
                <a:spcPct val="100000"/>
              </a:lnSpc>
              <a:spcBef>
                <a:spcPct val="0"/>
              </a:spcBef>
              <a:spcAft>
                <a:spcPct val="0"/>
              </a:spcAft>
              <a:buClrTx/>
              <a:buSzTx/>
              <a:buFontTx/>
              <a:buNone/>
              <a:tabLst/>
              <a:defRPr/>
            </a:pPr>
            <a:r>
              <a:rPr kumimoji="0" lang="en-US" sz="1400" i="0" u="none" strike="noStrike" kern="0" cap="none" spc="0" normalizeH="0" baseline="0" noProof="0">
                <a:ln>
                  <a:noFill/>
                </a:ln>
                <a:solidFill>
                  <a:srgbClr val="091F2C"/>
                </a:solidFill>
                <a:effectLst/>
                <a:uLnTx/>
                <a:uFillTx/>
                <a:latin typeface="+mj-lt"/>
                <a:ea typeface="+mj-ea"/>
                <a:cs typeface="+mj-cs"/>
              </a:rPr>
              <a:t>Knowledge </a:t>
            </a:r>
            <a:br>
              <a:rPr kumimoji="0" lang="en-US" sz="1400" i="0" u="none" strike="noStrike" kern="0" cap="none" spc="0" normalizeH="0" baseline="0" noProof="0">
                <a:ln>
                  <a:noFill/>
                </a:ln>
                <a:solidFill>
                  <a:srgbClr val="091F2C"/>
                </a:solidFill>
                <a:effectLst/>
                <a:uLnTx/>
                <a:uFillTx/>
                <a:latin typeface="+mj-lt"/>
                <a:ea typeface="+mj-ea"/>
                <a:cs typeface="+mj-cs"/>
              </a:rPr>
            </a:br>
            <a:r>
              <a:rPr kumimoji="0" lang="en-US" sz="1400" i="0" u="none" strike="noStrike" kern="0" cap="none" spc="0" normalizeH="0" baseline="0" noProof="0">
                <a:ln>
                  <a:noFill/>
                </a:ln>
                <a:solidFill>
                  <a:srgbClr val="091F2C"/>
                </a:solidFill>
                <a:effectLst/>
                <a:uLnTx/>
                <a:uFillTx/>
                <a:latin typeface="+mj-lt"/>
                <a:ea typeface="+mj-ea"/>
                <a:cs typeface="+mj-cs"/>
              </a:rPr>
              <a:t>Retrieval</a:t>
            </a:r>
          </a:p>
        </p:txBody>
      </p:sp>
      <p:sp>
        <p:nvSpPr>
          <p:cNvPr id="38" name="Rectangle 37">
            <a:extLst>
              <a:ext uri="{FF2B5EF4-FFF2-40B4-BE49-F238E27FC236}">
                <a16:creationId xmlns:a16="http://schemas.microsoft.com/office/drawing/2014/main" id="{C6863E5E-B6DF-6CB8-F748-9226A7627D22}"/>
              </a:ext>
              <a:ext uri="{C183D7F6-B498-43B3-948B-1728B52AA6E4}">
                <adec:decorative xmlns:adec="http://schemas.microsoft.com/office/drawing/2017/decorative" val="1"/>
              </a:ext>
            </a:extLst>
          </p:cNvPr>
          <p:cNvSpPr>
            <a:spLocks/>
          </p:cNvSpPr>
          <p:nvPr/>
        </p:nvSpPr>
        <p:spPr bwMode="auto">
          <a:xfrm flipH="1">
            <a:off x="833279" y="5711762"/>
            <a:ext cx="1042991" cy="500988"/>
          </a:xfrm>
          <a:prstGeom prst="rect">
            <a:avLst/>
          </a:prstGeom>
          <a:noFill/>
          <a:ln w="9525" cap="flat" cmpd="sng" algn="ctr">
            <a:noFill/>
            <a:prstDash val="solid"/>
            <a:headEnd type="none" w="med" len="med"/>
            <a:tailEnd type="none" w="med" len="med"/>
          </a:ln>
          <a:effectLst>
            <a:outerShdw blurRad="254000" algn="ctr" rotWithShape="0">
              <a:srgbClr val="000000">
                <a:alpha val="8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32472" eaLnBrk="1" fontAlgn="auto" latinLnBrk="0" hangingPunct="1">
              <a:lnSpc>
                <a:spcPct val="100000"/>
              </a:lnSpc>
              <a:spcBef>
                <a:spcPct val="0"/>
              </a:spcBef>
              <a:spcAft>
                <a:spcPct val="0"/>
              </a:spcAft>
              <a:buClrTx/>
              <a:buSzTx/>
              <a:buFontTx/>
              <a:buNone/>
              <a:tabLst/>
              <a:defRPr/>
            </a:pPr>
            <a:r>
              <a:rPr kumimoji="0" lang="en-US" sz="1400" i="0" u="none" strike="noStrike" kern="0" cap="none" spc="0" normalizeH="0" baseline="0" noProof="0">
                <a:ln>
                  <a:noFill/>
                </a:ln>
                <a:solidFill>
                  <a:srgbClr val="091F2C"/>
                </a:solidFill>
                <a:effectLst/>
                <a:uLnTx/>
                <a:uFillTx/>
                <a:latin typeface="+mj-lt"/>
                <a:ea typeface="+mj-ea"/>
                <a:cs typeface="+mj-cs"/>
              </a:rPr>
              <a:t>Task Completion</a:t>
            </a:r>
          </a:p>
        </p:txBody>
      </p:sp>
      <p:sp>
        <p:nvSpPr>
          <p:cNvPr id="39" name="Graphic 333">
            <a:extLst>
              <a:ext uri="{FF2B5EF4-FFF2-40B4-BE49-F238E27FC236}">
                <a16:creationId xmlns:a16="http://schemas.microsoft.com/office/drawing/2014/main" id="{EB35F13F-BF9D-4260-5027-619316D2E2AB}"/>
              </a:ext>
            </a:extLst>
          </p:cNvPr>
          <p:cNvSpPr>
            <a:spLocks noChangeAspect="1"/>
          </p:cNvSpPr>
          <p:nvPr/>
        </p:nvSpPr>
        <p:spPr>
          <a:xfrm>
            <a:off x="833278" y="2802229"/>
            <a:ext cx="283914" cy="339498"/>
          </a:xfrm>
          <a:custGeom>
            <a:avLst/>
            <a:gdLst>
              <a:gd name="connsiteX0" fmla="*/ 0 w 323850"/>
              <a:gd name="connsiteY0" fmla="*/ 66675 h 381000"/>
              <a:gd name="connsiteX1" fmla="*/ 66675 w 323850"/>
              <a:gd name="connsiteY1" fmla="*/ 0 h 381000"/>
              <a:gd name="connsiteX2" fmla="*/ 133350 w 323850"/>
              <a:gd name="connsiteY2" fmla="*/ 66675 h 381000"/>
              <a:gd name="connsiteX3" fmla="*/ 85513 w 323850"/>
              <a:gd name="connsiteY3" fmla="*/ 130652 h 381000"/>
              <a:gd name="connsiteX4" fmla="*/ 185738 w 323850"/>
              <a:gd name="connsiteY4" fmla="*/ 204788 h 381000"/>
              <a:gd name="connsiteX5" fmla="*/ 192034 w 323850"/>
              <a:gd name="connsiteY5" fmla="*/ 204788 h 381000"/>
              <a:gd name="connsiteX6" fmla="*/ 257175 w 323850"/>
              <a:gd name="connsiteY6" fmla="*/ 152400 h 381000"/>
              <a:gd name="connsiteX7" fmla="*/ 323850 w 323850"/>
              <a:gd name="connsiteY7" fmla="*/ 219075 h 381000"/>
              <a:gd name="connsiteX8" fmla="*/ 257175 w 323850"/>
              <a:gd name="connsiteY8" fmla="*/ 285750 h 381000"/>
              <a:gd name="connsiteX9" fmla="*/ 192034 w 323850"/>
              <a:gd name="connsiteY9" fmla="*/ 233363 h 381000"/>
              <a:gd name="connsiteX10" fmla="*/ 185738 w 323850"/>
              <a:gd name="connsiteY10" fmla="*/ 233363 h 381000"/>
              <a:gd name="connsiteX11" fmla="*/ 80963 w 323850"/>
              <a:gd name="connsiteY11" fmla="*/ 182510 h 381000"/>
              <a:gd name="connsiteX12" fmla="*/ 80963 w 323850"/>
              <a:gd name="connsiteY12" fmla="*/ 249184 h 381000"/>
              <a:gd name="connsiteX13" fmla="*/ 133350 w 323850"/>
              <a:gd name="connsiteY13" fmla="*/ 314325 h 381000"/>
              <a:gd name="connsiteX14" fmla="*/ 66675 w 323850"/>
              <a:gd name="connsiteY14" fmla="*/ 381000 h 381000"/>
              <a:gd name="connsiteX15" fmla="*/ 0 w 323850"/>
              <a:gd name="connsiteY15" fmla="*/ 314325 h 381000"/>
              <a:gd name="connsiteX16" fmla="*/ 52388 w 323850"/>
              <a:gd name="connsiteY16" fmla="*/ 249184 h 381000"/>
              <a:gd name="connsiteX17" fmla="*/ 52388 w 323850"/>
              <a:gd name="connsiteY17" fmla="*/ 131816 h 381000"/>
              <a:gd name="connsiteX18" fmla="*/ 0 w 323850"/>
              <a:gd name="connsiteY18" fmla="*/ 666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850" h="381000">
                <a:moveTo>
                  <a:pt x="0" y="66675"/>
                </a:moveTo>
                <a:cubicBezTo>
                  <a:pt x="0" y="29851"/>
                  <a:pt x="29851" y="0"/>
                  <a:pt x="66675" y="0"/>
                </a:cubicBezTo>
                <a:cubicBezTo>
                  <a:pt x="103499" y="0"/>
                  <a:pt x="133350" y="29851"/>
                  <a:pt x="133350" y="66675"/>
                </a:cubicBezTo>
                <a:cubicBezTo>
                  <a:pt x="133350" y="96956"/>
                  <a:pt x="113163" y="122523"/>
                  <a:pt x="85513" y="130652"/>
                </a:cubicBezTo>
                <a:cubicBezTo>
                  <a:pt x="98617" y="173568"/>
                  <a:pt x="138532" y="204788"/>
                  <a:pt x="185738" y="204788"/>
                </a:cubicBezTo>
                <a:lnTo>
                  <a:pt x="192034" y="204788"/>
                </a:lnTo>
                <a:cubicBezTo>
                  <a:pt x="198575" y="174829"/>
                  <a:pt x="225255" y="152400"/>
                  <a:pt x="257175" y="152400"/>
                </a:cubicBezTo>
                <a:cubicBezTo>
                  <a:pt x="293999" y="152400"/>
                  <a:pt x="323850" y="182251"/>
                  <a:pt x="323850" y="219075"/>
                </a:cubicBezTo>
                <a:cubicBezTo>
                  <a:pt x="323850" y="255899"/>
                  <a:pt x="293999" y="285750"/>
                  <a:pt x="257175" y="285750"/>
                </a:cubicBezTo>
                <a:cubicBezTo>
                  <a:pt x="225255" y="285750"/>
                  <a:pt x="198575" y="263321"/>
                  <a:pt x="192034" y="233363"/>
                </a:cubicBezTo>
                <a:lnTo>
                  <a:pt x="185738" y="233363"/>
                </a:lnTo>
                <a:cubicBezTo>
                  <a:pt x="143237" y="233363"/>
                  <a:pt x="105381" y="213480"/>
                  <a:pt x="80963" y="182510"/>
                </a:cubicBezTo>
                <a:lnTo>
                  <a:pt x="80963" y="249184"/>
                </a:lnTo>
                <a:cubicBezTo>
                  <a:pt x="110920" y="255725"/>
                  <a:pt x="133350" y="282405"/>
                  <a:pt x="133350" y="314325"/>
                </a:cubicBezTo>
                <a:cubicBezTo>
                  <a:pt x="133350" y="351149"/>
                  <a:pt x="103499" y="381000"/>
                  <a:pt x="66675" y="381000"/>
                </a:cubicBezTo>
                <a:cubicBezTo>
                  <a:pt x="29851" y="381000"/>
                  <a:pt x="0" y="351149"/>
                  <a:pt x="0" y="314325"/>
                </a:cubicBezTo>
                <a:cubicBezTo>
                  <a:pt x="0" y="282405"/>
                  <a:pt x="22430" y="255725"/>
                  <a:pt x="52388" y="249184"/>
                </a:cubicBezTo>
                <a:lnTo>
                  <a:pt x="52388" y="131816"/>
                </a:lnTo>
                <a:cubicBezTo>
                  <a:pt x="22430" y="125275"/>
                  <a:pt x="0" y="98594"/>
                  <a:pt x="0" y="66675"/>
                </a:cubicBezTo>
                <a:close/>
              </a:path>
            </a:pathLst>
          </a:custGeom>
          <a:gradFill flip="none" rotWithShape="1">
            <a:gsLst>
              <a:gs pos="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800"/>
              </a:spcAft>
              <a:buClrTx/>
              <a:buSzTx/>
              <a:buFontTx/>
              <a:buNone/>
              <a:tabLst/>
              <a:defRPr/>
            </a:pPr>
            <a:endParaRPr kumimoji="0" lang="en-US" sz="1200" b="0" i="1" u="none" strike="noStrike" kern="0" cap="none" spc="0" normalizeH="0" baseline="0" noProof="0">
              <a:ln>
                <a:noFill/>
              </a:ln>
              <a:solidFill>
                <a:srgbClr val="FFFFFF"/>
              </a:solidFill>
              <a:effectLst/>
              <a:uLnTx/>
              <a:uFillTx/>
              <a:ea typeface="+mn-ea"/>
              <a:cs typeface="Segoe UI" panose="020B0502040204020203" pitchFamily="34" charset="0"/>
            </a:endParaRPr>
          </a:p>
        </p:txBody>
      </p:sp>
      <p:sp>
        <p:nvSpPr>
          <p:cNvPr id="40" name="Graphic 114">
            <a:extLst>
              <a:ext uri="{FF2B5EF4-FFF2-40B4-BE49-F238E27FC236}">
                <a16:creationId xmlns:a16="http://schemas.microsoft.com/office/drawing/2014/main" id="{305693E9-4AC7-B90B-B360-D9EDD4896D71}"/>
              </a:ext>
            </a:extLst>
          </p:cNvPr>
          <p:cNvSpPr>
            <a:spLocks noChangeAspect="1"/>
          </p:cNvSpPr>
          <p:nvPr/>
        </p:nvSpPr>
        <p:spPr>
          <a:xfrm>
            <a:off x="833279" y="5283506"/>
            <a:ext cx="327406" cy="327404"/>
          </a:xfrm>
          <a:custGeom>
            <a:avLst/>
            <a:gdLst>
              <a:gd name="connsiteX0" fmla="*/ 297180 w 320040"/>
              <a:gd name="connsiteY0" fmla="*/ 51837 h 320040"/>
              <a:gd name="connsiteX1" fmla="*/ 320040 w 320040"/>
              <a:gd name="connsiteY1" fmla="*/ 91440 h 320040"/>
              <a:gd name="connsiteX2" fmla="*/ 320040 w 320040"/>
              <a:gd name="connsiteY2" fmla="*/ 228600 h 320040"/>
              <a:gd name="connsiteX3" fmla="*/ 228600 w 320040"/>
              <a:gd name="connsiteY3" fmla="*/ 320040 h 320040"/>
              <a:gd name="connsiteX4" fmla="*/ 91440 w 320040"/>
              <a:gd name="connsiteY4" fmla="*/ 320040 h 320040"/>
              <a:gd name="connsiteX5" fmla="*/ 51836 w 320040"/>
              <a:gd name="connsiteY5" fmla="*/ 297180 h 320040"/>
              <a:gd name="connsiteX6" fmla="*/ 228600 w 320040"/>
              <a:gd name="connsiteY6" fmla="*/ 297180 h 320040"/>
              <a:gd name="connsiteX7" fmla="*/ 297180 w 320040"/>
              <a:gd name="connsiteY7" fmla="*/ 228600 h 320040"/>
              <a:gd name="connsiteX8" fmla="*/ 297180 w 320040"/>
              <a:gd name="connsiteY8" fmla="*/ 51837 h 320040"/>
              <a:gd name="connsiteX9" fmla="*/ 274320 w 320040"/>
              <a:gd name="connsiteY9" fmla="*/ 45720 h 320040"/>
              <a:gd name="connsiteX10" fmla="*/ 228600 w 320040"/>
              <a:gd name="connsiteY10" fmla="*/ 0 h 320040"/>
              <a:gd name="connsiteX11" fmla="*/ 45720 w 320040"/>
              <a:gd name="connsiteY11" fmla="*/ 0 h 320040"/>
              <a:gd name="connsiteX12" fmla="*/ 0 w 320040"/>
              <a:gd name="connsiteY12" fmla="*/ 45720 h 320040"/>
              <a:gd name="connsiteX13" fmla="*/ 0 w 320040"/>
              <a:gd name="connsiteY13" fmla="*/ 228600 h 320040"/>
              <a:gd name="connsiteX14" fmla="*/ 45720 w 320040"/>
              <a:gd name="connsiteY14" fmla="*/ 274320 h 320040"/>
              <a:gd name="connsiteX15" fmla="*/ 228600 w 320040"/>
              <a:gd name="connsiteY15" fmla="*/ 274320 h 320040"/>
              <a:gd name="connsiteX16" fmla="*/ 274320 w 320040"/>
              <a:gd name="connsiteY16" fmla="*/ 228600 h 320040"/>
              <a:gd name="connsiteX17" fmla="*/ 274320 w 320040"/>
              <a:gd name="connsiteY17" fmla="*/ 45720 h 320040"/>
              <a:gd name="connsiteX18" fmla="*/ 205740 w 320040"/>
              <a:gd name="connsiteY18" fmla="*/ 137160 h 320040"/>
              <a:gd name="connsiteX19" fmla="*/ 194310 w 320040"/>
              <a:gd name="connsiteY19" fmla="*/ 148590 h 320040"/>
              <a:gd name="connsiteX20" fmla="*/ 148590 w 320040"/>
              <a:gd name="connsiteY20" fmla="*/ 148590 h 320040"/>
              <a:gd name="connsiteX21" fmla="*/ 148590 w 320040"/>
              <a:gd name="connsiteY21" fmla="*/ 194310 h 320040"/>
              <a:gd name="connsiteX22" fmla="*/ 137160 w 320040"/>
              <a:gd name="connsiteY22" fmla="*/ 205740 h 320040"/>
              <a:gd name="connsiteX23" fmla="*/ 125730 w 320040"/>
              <a:gd name="connsiteY23" fmla="*/ 194310 h 320040"/>
              <a:gd name="connsiteX24" fmla="*/ 125730 w 320040"/>
              <a:gd name="connsiteY24" fmla="*/ 148590 h 320040"/>
              <a:gd name="connsiteX25" fmla="*/ 80010 w 320040"/>
              <a:gd name="connsiteY25" fmla="*/ 148590 h 320040"/>
              <a:gd name="connsiteX26" fmla="*/ 68580 w 320040"/>
              <a:gd name="connsiteY26" fmla="*/ 137160 h 320040"/>
              <a:gd name="connsiteX27" fmla="*/ 80010 w 320040"/>
              <a:gd name="connsiteY27" fmla="*/ 125730 h 320040"/>
              <a:gd name="connsiteX28" fmla="*/ 125730 w 320040"/>
              <a:gd name="connsiteY28" fmla="*/ 125730 h 320040"/>
              <a:gd name="connsiteX29" fmla="*/ 125730 w 320040"/>
              <a:gd name="connsiteY29" fmla="*/ 80010 h 320040"/>
              <a:gd name="connsiteX30" fmla="*/ 137160 w 320040"/>
              <a:gd name="connsiteY30" fmla="*/ 68580 h 320040"/>
              <a:gd name="connsiteX31" fmla="*/ 148590 w 320040"/>
              <a:gd name="connsiteY31" fmla="*/ 80010 h 320040"/>
              <a:gd name="connsiteX32" fmla="*/ 148590 w 320040"/>
              <a:gd name="connsiteY32" fmla="*/ 125730 h 320040"/>
              <a:gd name="connsiteX33" fmla="*/ 194310 w 320040"/>
              <a:gd name="connsiteY33" fmla="*/ 125730 h 320040"/>
              <a:gd name="connsiteX34" fmla="*/ 205740 w 320040"/>
              <a:gd name="connsiteY34" fmla="*/ 13716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0040" h="320040">
                <a:moveTo>
                  <a:pt x="297180" y="51837"/>
                </a:moveTo>
                <a:cubicBezTo>
                  <a:pt x="310846" y="59742"/>
                  <a:pt x="320040" y="74517"/>
                  <a:pt x="320040" y="91440"/>
                </a:cubicBezTo>
                <a:lnTo>
                  <a:pt x="320040" y="228600"/>
                </a:lnTo>
                <a:cubicBezTo>
                  <a:pt x="320040" y="279100"/>
                  <a:pt x="279100" y="320040"/>
                  <a:pt x="228600" y="320040"/>
                </a:cubicBezTo>
                <a:lnTo>
                  <a:pt x="91440" y="320040"/>
                </a:lnTo>
                <a:cubicBezTo>
                  <a:pt x="74517" y="320040"/>
                  <a:pt x="59742" y="310846"/>
                  <a:pt x="51836" y="297180"/>
                </a:cubicBezTo>
                <a:lnTo>
                  <a:pt x="228600" y="297180"/>
                </a:lnTo>
                <a:cubicBezTo>
                  <a:pt x="266477" y="297180"/>
                  <a:pt x="297180" y="266477"/>
                  <a:pt x="297180" y="228600"/>
                </a:cubicBezTo>
                <a:lnTo>
                  <a:pt x="297180" y="51837"/>
                </a:lnTo>
                <a:close/>
                <a:moveTo>
                  <a:pt x="274320" y="45720"/>
                </a:moveTo>
                <a:cubicBezTo>
                  <a:pt x="274320" y="20470"/>
                  <a:pt x="253851" y="0"/>
                  <a:pt x="228600" y="0"/>
                </a:cubicBezTo>
                <a:lnTo>
                  <a:pt x="45720" y="0"/>
                </a:lnTo>
                <a:cubicBezTo>
                  <a:pt x="20470" y="0"/>
                  <a:pt x="0" y="20470"/>
                  <a:pt x="0" y="45720"/>
                </a:cubicBezTo>
                <a:lnTo>
                  <a:pt x="0" y="228600"/>
                </a:lnTo>
                <a:cubicBezTo>
                  <a:pt x="0" y="253851"/>
                  <a:pt x="20470" y="274320"/>
                  <a:pt x="45720" y="274320"/>
                </a:cubicBezTo>
                <a:lnTo>
                  <a:pt x="228600" y="274320"/>
                </a:lnTo>
                <a:cubicBezTo>
                  <a:pt x="253851" y="274320"/>
                  <a:pt x="274320" y="253851"/>
                  <a:pt x="274320" y="228600"/>
                </a:cubicBezTo>
                <a:lnTo>
                  <a:pt x="274320" y="45720"/>
                </a:lnTo>
                <a:close/>
                <a:moveTo>
                  <a:pt x="205740" y="137160"/>
                </a:moveTo>
                <a:cubicBezTo>
                  <a:pt x="205740" y="143473"/>
                  <a:pt x="200622" y="148590"/>
                  <a:pt x="194310" y="148590"/>
                </a:cubicBezTo>
                <a:lnTo>
                  <a:pt x="148590" y="148590"/>
                </a:lnTo>
                <a:lnTo>
                  <a:pt x="148590" y="194310"/>
                </a:lnTo>
                <a:cubicBezTo>
                  <a:pt x="148590" y="200622"/>
                  <a:pt x="143473" y="205740"/>
                  <a:pt x="137160" y="205740"/>
                </a:cubicBezTo>
                <a:cubicBezTo>
                  <a:pt x="130847" y="205740"/>
                  <a:pt x="125730" y="200622"/>
                  <a:pt x="125730" y="194310"/>
                </a:cubicBezTo>
                <a:lnTo>
                  <a:pt x="125730" y="148590"/>
                </a:lnTo>
                <a:lnTo>
                  <a:pt x="80010" y="148590"/>
                </a:lnTo>
                <a:cubicBezTo>
                  <a:pt x="73697" y="148590"/>
                  <a:pt x="68580" y="143473"/>
                  <a:pt x="68580" y="137160"/>
                </a:cubicBezTo>
                <a:cubicBezTo>
                  <a:pt x="68580" y="130847"/>
                  <a:pt x="73697" y="125730"/>
                  <a:pt x="80010" y="125730"/>
                </a:cubicBezTo>
                <a:lnTo>
                  <a:pt x="125730" y="125730"/>
                </a:lnTo>
                <a:lnTo>
                  <a:pt x="125730" y="80010"/>
                </a:lnTo>
                <a:cubicBezTo>
                  <a:pt x="125730" y="73697"/>
                  <a:pt x="130847" y="68580"/>
                  <a:pt x="137160" y="68580"/>
                </a:cubicBezTo>
                <a:cubicBezTo>
                  <a:pt x="143473" y="68580"/>
                  <a:pt x="148590" y="73697"/>
                  <a:pt x="148590" y="80010"/>
                </a:cubicBezTo>
                <a:lnTo>
                  <a:pt x="148590" y="125730"/>
                </a:lnTo>
                <a:lnTo>
                  <a:pt x="194310" y="125730"/>
                </a:lnTo>
                <a:cubicBezTo>
                  <a:pt x="200622" y="125730"/>
                  <a:pt x="205740" y="130847"/>
                  <a:pt x="205740" y="137160"/>
                </a:cubicBezTo>
                <a:close/>
              </a:path>
            </a:pathLst>
          </a:custGeom>
          <a:gradFill flip="none" rotWithShape="1">
            <a:gsLst>
              <a:gs pos="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800"/>
              </a:spcAft>
              <a:buClrTx/>
              <a:buSzTx/>
              <a:buFontTx/>
              <a:buNone/>
              <a:tabLst/>
              <a:defRPr/>
            </a:pPr>
            <a:endParaRPr kumimoji="0" lang="en-US" sz="1200" b="0" i="1" u="none" strike="noStrike" kern="0" cap="none" spc="0" normalizeH="0" baseline="0" noProof="0">
              <a:ln>
                <a:noFill/>
              </a:ln>
              <a:solidFill>
                <a:srgbClr val="FFFFFF"/>
              </a:solidFill>
              <a:effectLst/>
              <a:uLnTx/>
              <a:uFillTx/>
              <a:ea typeface="+mn-ea"/>
              <a:cs typeface="Segoe UI" panose="020B0502040204020203" pitchFamily="34" charset="0"/>
            </a:endParaRPr>
          </a:p>
        </p:txBody>
      </p:sp>
      <p:pic>
        <p:nvPicPr>
          <p:cNvPr id="36" name="Picture 3">
            <a:extLst>
              <a:ext uri="{FF2B5EF4-FFF2-40B4-BE49-F238E27FC236}">
                <a16:creationId xmlns:a16="http://schemas.microsoft.com/office/drawing/2014/main" id="{6E424E7F-3C84-DF53-4A7F-8C949BA077F6}"/>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9832634" y="3614925"/>
            <a:ext cx="1025956" cy="155448"/>
          </a:xfrm>
          <a:prstGeom prst="rect">
            <a:avLst/>
          </a:prstGeom>
          <a:noFill/>
          <a:extLst>
            <a:ext uri="{909E8E84-426E-40DD-AFC4-6F175D3DCCD1}">
              <a14:hiddenFill xmlns:a14="http://schemas.microsoft.com/office/drawing/2010/main">
                <a:solidFill>
                  <a:srgbClr val="FFFFFF"/>
                </a:solidFill>
              </a14:hiddenFill>
            </a:ext>
          </a:extLst>
        </p:spPr>
      </p:pic>
      <p:pic>
        <p:nvPicPr>
          <p:cNvPr id="89" name="Graphic 23">
            <a:extLst>
              <a:ext uri="{FF2B5EF4-FFF2-40B4-BE49-F238E27FC236}">
                <a16:creationId xmlns:a16="http://schemas.microsoft.com/office/drawing/2014/main" id="{2EC0A830-D9A4-9258-45BA-AC536ED9F96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584861" y="2941468"/>
            <a:ext cx="393687" cy="393687"/>
          </a:xfrm>
          <a:prstGeom prst="rect">
            <a:avLst/>
          </a:prstGeom>
        </p:spPr>
      </p:pic>
      <p:sp>
        <p:nvSpPr>
          <p:cNvPr id="90" name="TextBox 89">
            <a:extLst>
              <a:ext uri="{FF2B5EF4-FFF2-40B4-BE49-F238E27FC236}">
                <a16:creationId xmlns:a16="http://schemas.microsoft.com/office/drawing/2014/main" id="{01402B54-4293-38B7-98CF-9ABB17412033}"/>
              </a:ext>
            </a:extLst>
          </p:cNvPr>
          <p:cNvSpPr txBox="1">
            <a:spLocks/>
          </p:cNvSpPr>
          <p:nvPr/>
        </p:nvSpPr>
        <p:spPr>
          <a:xfrm>
            <a:off x="10100764" y="3045978"/>
            <a:ext cx="1236171" cy="184666"/>
          </a:xfrm>
          <a:prstGeom prst="rect">
            <a:avLst/>
          </a:prstGeom>
        </p:spPr>
        <p:txBody>
          <a:bodyPr wrap="square" lIns="0" tIns="0" rIns="0" bIns="0" rtlCol="0" anchor="t">
            <a:spAutoFit/>
          </a:bodyPr>
          <a:lstStyle/>
          <a:p>
            <a:pPr>
              <a:spcBef>
                <a:spcPts val="600"/>
              </a:spcBef>
              <a:defRPr/>
            </a:pPr>
            <a:r>
              <a:rPr lang="en-US" sz="1200" noProof="0">
                <a:solidFill>
                  <a:srgbClr val="091F2C"/>
                </a:solidFill>
              </a:rPr>
              <a:t>SharePoint </a:t>
            </a:r>
          </a:p>
        </p:txBody>
      </p:sp>
      <p:pic>
        <p:nvPicPr>
          <p:cNvPr id="91" name="Picture 90" descr="A logo of a company&#10;&#10;Description automatically generated">
            <a:extLst>
              <a:ext uri="{FF2B5EF4-FFF2-40B4-BE49-F238E27FC236}">
                <a16:creationId xmlns:a16="http://schemas.microsoft.com/office/drawing/2014/main" id="{2622A249-B559-8305-7433-5FF906C5BC4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68254" y1="60606" x2="68254" y2="68182"/>
                        <a14:foregroundMark x1="58730" y1="71212" x2="49206" y2="75758"/>
                        <a14:backgroundMark x1="46032" y1="75758" x2="46032" y2="75758"/>
                      </a14:backgroundRemoval>
                    </a14:imgEffect>
                  </a14:imgLayer>
                </a14:imgProps>
              </a:ext>
            </a:extLst>
          </a:blip>
          <a:stretch>
            <a:fillRect/>
          </a:stretch>
        </p:blipFill>
        <p:spPr>
          <a:xfrm>
            <a:off x="9537286" y="2171164"/>
            <a:ext cx="488837" cy="490533"/>
          </a:xfrm>
          <a:prstGeom prst="rect">
            <a:avLst/>
          </a:prstGeom>
        </p:spPr>
      </p:pic>
      <p:sp>
        <p:nvSpPr>
          <p:cNvPr id="92" name="TextBox 91">
            <a:extLst>
              <a:ext uri="{FF2B5EF4-FFF2-40B4-BE49-F238E27FC236}">
                <a16:creationId xmlns:a16="http://schemas.microsoft.com/office/drawing/2014/main" id="{40B98776-93A1-C40A-C233-8638A1CC9AC3}"/>
              </a:ext>
            </a:extLst>
          </p:cNvPr>
          <p:cNvSpPr txBox="1">
            <a:spLocks/>
          </p:cNvSpPr>
          <p:nvPr/>
        </p:nvSpPr>
        <p:spPr>
          <a:xfrm>
            <a:off x="10100764" y="2331792"/>
            <a:ext cx="1053173" cy="184666"/>
          </a:xfrm>
          <a:prstGeom prst="rect">
            <a:avLst/>
          </a:prstGeom>
        </p:spPr>
        <p:txBody>
          <a:bodyPr wrap="none" lIns="0" tIns="0" rIns="0" bIns="0" rtlCol="0">
            <a:spAutoFit/>
          </a:bodyPr>
          <a:lstStyle/>
          <a:p>
            <a:pPr>
              <a:spcBef>
                <a:spcPts val="600"/>
              </a:spcBef>
              <a:defRPr/>
            </a:pPr>
            <a:r>
              <a:rPr lang="en-US" sz="1200" noProof="0">
                <a:solidFill>
                  <a:srgbClr val="091F2C"/>
                </a:solidFill>
              </a:rPr>
              <a:t>M365 Self-Help</a:t>
            </a:r>
          </a:p>
        </p:txBody>
      </p:sp>
      <p:pic>
        <p:nvPicPr>
          <p:cNvPr id="35" name="Picture 3">
            <a:extLst>
              <a:ext uri="{FF2B5EF4-FFF2-40B4-BE49-F238E27FC236}">
                <a16:creationId xmlns:a16="http://schemas.microsoft.com/office/drawing/2014/main" id="{13EA37C5-D551-C339-9E6B-A523DE76A36D}"/>
              </a:ext>
            </a:extLst>
          </p:cNvPr>
          <p:cNvPicPr>
            <a:picLocks noChangeAspect="1" noChangeArrowheads="1"/>
          </p:cNvPicPr>
          <p:nvPr/>
        </p:nvPicPr>
        <p:blipFill>
          <a:blip r:embed="rId4">
            <a:extLst>
              <a:ext uri="{96DAC541-7B7A-43D3-8B79-37D633B846F1}">
                <asvg:svgBlip xmlns:asvg="http://schemas.microsoft.com/office/drawing/2016/SVG/main" r:embed="rId5"/>
              </a:ext>
            </a:extLst>
          </a:blip>
          <a:srcRect/>
          <a:stretch/>
        </p:blipFill>
        <p:spPr bwMode="auto">
          <a:xfrm>
            <a:off x="9832634" y="5700090"/>
            <a:ext cx="1025956" cy="15544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A logo of a company&#10;&#10;Description automatically generated">
            <a:extLst>
              <a:ext uri="{FF2B5EF4-FFF2-40B4-BE49-F238E27FC236}">
                <a16:creationId xmlns:a16="http://schemas.microsoft.com/office/drawing/2014/main" id="{66E2AB25-F9CD-78D6-DEF9-C168126552F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68254" y1="60606" x2="68254" y2="68182"/>
                        <a14:foregroundMark x1="58730" y1="71212" x2="49206" y2="75758"/>
                        <a14:backgroundMark x1="46032" y1="75758" x2="46032" y2="75758"/>
                      </a14:backgroundRemoval>
                    </a14:imgEffect>
                  </a14:imgLayer>
                </a14:imgProps>
              </a:ext>
            </a:extLst>
          </a:blip>
          <a:stretch>
            <a:fillRect/>
          </a:stretch>
        </p:blipFill>
        <p:spPr>
          <a:xfrm>
            <a:off x="9537286" y="4926679"/>
            <a:ext cx="488837" cy="490533"/>
          </a:xfrm>
          <a:prstGeom prst="rect">
            <a:avLst/>
          </a:prstGeom>
        </p:spPr>
      </p:pic>
      <p:sp>
        <p:nvSpPr>
          <p:cNvPr id="96" name="TextBox 95">
            <a:extLst>
              <a:ext uri="{FF2B5EF4-FFF2-40B4-BE49-F238E27FC236}">
                <a16:creationId xmlns:a16="http://schemas.microsoft.com/office/drawing/2014/main" id="{9DC32956-0BB3-63DC-DA82-E45D3FABB9CD}"/>
              </a:ext>
            </a:extLst>
          </p:cNvPr>
          <p:cNvSpPr txBox="1">
            <a:spLocks/>
          </p:cNvSpPr>
          <p:nvPr/>
        </p:nvSpPr>
        <p:spPr>
          <a:xfrm>
            <a:off x="10100764" y="5087307"/>
            <a:ext cx="1053173" cy="184666"/>
          </a:xfrm>
          <a:prstGeom prst="rect">
            <a:avLst/>
          </a:prstGeom>
        </p:spPr>
        <p:txBody>
          <a:bodyPr wrap="none" lIns="0" tIns="0" rIns="0" bIns="0" rtlCol="0">
            <a:spAutoFit/>
          </a:bodyPr>
          <a:lstStyle/>
          <a:p>
            <a:pPr>
              <a:spcBef>
                <a:spcPts val="600"/>
              </a:spcBef>
              <a:defRPr/>
            </a:pPr>
            <a:r>
              <a:rPr lang="en-US" sz="1200" noProof="0">
                <a:solidFill>
                  <a:srgbClr val="091F2C"/>
                </a:solidFill>
              </a:rPr>
              <a:t>M365 Self-Help</a:t>
            </a:r>
          </a:p>
        </p:txBody>
      </p:sp>
      <p:sp>
        <p:nvSpPr>
          <p:cNvPr id="4" name="TextBox 3">
            <a:extLst>
              <a:ext uri="{FF2B5EF4-FFF2-40B4-BE49-F238E27FC236}">
                <a16:creationId xmlns:a16="http://schemas.microsoft.com/office/drawing/2014/main" id="{F7CE790E-20B5-9CA8-C310-7B4286958E20}"/>
              </a:ext>
            </a:extLst>
          </p:cNvPr>
          <p:cNvSpPr txBox="1"/>
          <p:nvPr/>
        </p:nvSpPr>
        <p:spPr>
          <a:xfrm flipH="1">
            <a:off x="571498" y="986345"/>
            <a:ext cx="10913489"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noProof="0">
                <a:solidFill>
                  <a:srgbClr val="333333"/>
                </a:solidFill>
              </a:rPr>
              <a:t>Here are some examples of IT scenarios. </a:t>
            </a:r>
            <a:r>
              <a:rPr lang="en-US" sz="1200" b="0" i="0" u="none" strike="noStrike" baseline="0" noProof="0">
                <a:solidFill>
                  <a:srgbClr val="333333"/>
                </a:solidFill>
              </a:rPr>
              <a:t>Some of these scenarios require customization beyond the starter workflows, but ESS is fully extensible.</a:t>
            </a:r>
            <a:r>
              <a:rPr lang="en-US" sz="1200" b="0" i="0" noProof="0">
                <a:solidFill>
                  <a:srgbClr val="000000"/>
                </a:solidFill>
              </a:rPr>
              <a:t>​</a:t>
            </a:r>
            <a:endParaRPr lang="en-US" noProof="0"/>
          </a:p>
        </p:txBody>
      </p:sp>
      <p:sp>
        <p:nvSpPr>
          <p:cNvPr id="227" name="Rectangle: Rounded Corners 226">
            <a:extLst>
              <a:ext uri="{FF2B5EF4-FFF2-40B4-BE49-F238E27FC236}">
                <a16:creationId xmlns:a16="http://schemas.microsoft.com/office/drawing/2014/main" id="{10970E77-3EDA-08CB-7987-27A63D594982}"/>
              </a:ext>
              <a:ext uri="{C183D7F6-B498-43B3-948B-1728B52AA6E4}">
                <adec:decorative xmlns:adec="http://schemas.microsoft.com/office/drawing/2017/decorative" val="1"/>
              </a:ext>
            </a:extLst>
          </p:cNvPr>
          <p:cNvSpPr>
            <a:spLocks/>
          </p:cNvSpPr>
          <p:nvPr/>
        </p:nvSpPr>
        <p:spPr bwMode="auto">
          <a:xfrm>
            <a:off x="2137798" y="3295374"/>
            <a:ext cx="489440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228" name="Rectangle: Rounded Corners 227">
            <a:extLst>
              <a:ext uri="{FF2B5EF4-FFF2-40B4-BE49-F238E27FC236}">
                <a16:creationId xmlns:a16="http://schemas.microsoft.com/office/drawing/2014/main" id="{818BE2F6-FF88-8D7A-9A47-70996517844B}"/>
              </a:ext>
              <a:ext uri="{C183D7F6-B498-43B3-948B-1728B52AA6E4}">
                <adec:decorative xmlns:adec="http://schemas.microsoft.com/office/drawing/2017/decorative" val="1"/>
              </a:ext>
            </a:extLst>
          </p:cNvPr>
          <p:cNvSpPr>
            <a:spLocks/>
          </p:cNvSpPr>
          <p:nvPr/>
        </p:nvSpPr>
        <p:spPr bwMode="auto">
          <a:xfrm>
            <a:off x="2137798" y="3667638"/>
            <a:ext cx="489440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229" name="Rectangle: Rounded Corners 228">
            <a:extLst>
              <a:ext uri="{FF2B5EF4-FFF2-40B4-BE49-F238E27FC236}">
                <a16:creationId xmlns:a16="http://schemas.microsoft.com/office/drawing/2014/main" id="{E8353D6C-4DC5-75E0-DEE4-DDF6F5E8F42A}"/>
              </a:ext>
              <a:ext uri="{C183D7F6-B498-43B3-948B-1728B52AA6E4}">
                <adec:decorative xmlns:adec="http://schemas.microsoft.com/office/drawing/2017/decorative" val="1"/>
              </a:ext>
            </a:extLst>
          </p:cNvPr>
          <p:cNvSpPr>
            <a:spLocks/>
          </p:cNvSpPr>
          <p:nvPr/>
        </p:nvSpPr>
        <p:spPr bwMode="auto">
          <a:xfrm>
            <a:off x="2137798" y="4039902"/>
            <a:ext cx="489440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230" name="Rectangle: Rounded Corners 229">
            <a:extLst>
              <a:ext uri="{FF2B5EF4-FFF2-40B4-BE49-F238E27FC236}">
                <a16:creationId xmlns:a16="http://schemas.microsoft.com/office/drawing/2014/main" id="{437287D5-07E8-5A9F-6EB0-C79CDFD9C507}"/>
              </a:ext>
              <a:ext uri="{C183D7F6-B498-43B3-948B-1728B52AA6E4}">
                <adec:decorative xmlns:adec="http://schemas.microsoft.com/office/drawing/2017/decorative" val="1"/>
              </a:ext>
            </a:extLst>
          </p:cNvPr>
          <p:cNvSpPr>
            <a:spLocks/>
          </p:cNvSpPr>
          <p:nvPr/>
        </p:nvSpPr>
        <p:spPr bwMode="auto">
          <a:xfrm>
            <a:off x="2137798" y="4412166"/>
            <a:ext cx="489440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234" name="Rectangle: Rounded Corners 233">
            <a:extLst>
              <a:ext uri="{FF2B5EF4-FFF2-40B4-BE49-F238E27FC236}">
                <a16:creationId xmlns:a16="http://schemas.microsoft.com/office/drawing/2014/main" id="{0745B772-C53D-2601-0204-07A2F29EEDAA}"/>
              </a:ext>
              <a:ext uri="{C183D7F6-B498-43B3-948B-1728B52AA6E4}">
                <adec:decorative xmlns:adec="http://schemas.microsoft.com/office/drawing/2017/decorative" val="1"/>
              </a:ext>
            </a:extLst>
          </p:cNvPr>
          <p:cNvSpPr>
            <a:spLocks/>
          </p:cNvSpPr>
          <p:nvPr/>
        </p:nvSpPr>
        <p:spPr bwMode="auto">
          <a:xfrm>
            <a:off x="2137798" y="5901222"/>
            <a:ext cx="489440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03" name="Rectangle: Rounded Corners 302">
            <a:extLst>
              <a:ext uri="{FF2B5EF4-FFF2-40B4-BE49-F238E27FC236}">
                <a16:creationId xmlns:a16="http://schemas.microsoft.com/office/drawing/2014/main" id="{F1555A89-94B5-9135-1639-FC38E0E4C090}"/>
              </a:ext>
              <a:ext uri="{C183D7F6-B498-43B3-948B-1728B52AA6E4}">
                <adec:decorative xmlns:adec="http://schemas.microsoft.com/office/drawing/2017/decorative" val="1"/>
              </a:ext>
            </a:extLst>
          </p:cNvPr>
          <p:cNvSpPr>
            <a:spLocks/>
          </p:cNvSpPr>
          <p:nvPr/>
        </p:nvSpPr>
        <p:spPr bwMode="auto">
          <a:xfrm>
            <a:off x="2137798" y="1806318"/>
            <a:ext cx="240148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04" name="Rectangle: Rounded Corners 303">
            <a:extLst>
              <a:ext uri="{FF2B5EF4-FFF2-40B4-BE49-F238E27FC236}">
                <a16:creationId xmlns:a16="http://schemas.microsoft.com/office/drawing/2014/main" id="{28AA2926-9D9C-4350-5897-94782D95FC5F}"/>
              </a:ext>
              <a:ext uri="{C183D7F6-B498-43B3-948B-1728B52AA6E4}">
                <adec:decorative xmlns:adec="http://schemas.microsoft.com/office/drawing/2017/decorative" val="1"/>
              </a:ext>
            </a:extLst>
          </p:cNvPr>
          <p:cNvSpPr>
            <a:spLocks/>
          </p:cNvSpPr>
          <p:nvPr/>
        </p:nvSpPr>
        <p:spPr bwMode="auto">
          <a:xfrm>
            <a:off x="4630718" y="1806318"/>
            <a:ext cx="240148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05" name="Rectangle: Rounded Corners 304">
            <a:extLst>
              <a:ext uri="{FF2B5EF4-FFF2-40B4-BE49-F238E27FC236}">
                <a16:creationId xmlns:a16="http://schemas.microsoft.com/office/drawing/2014/main" id="{C4EE5C1C-59AE-DA14-1421-44E6EEA2A9F2}"/>
              </a:ext>
              <a:ext uri="{C183D7F6-B498-43B3-948B-1728B52AA6E4}">
                <adec:decorative xmlns:adec="http://schemas.microsoft.com/office/drawing/2017/decorative" val="1"/>
              </a:ext>
            </a:extLst>
          </p:cNvPr>
          <p:cNvSpPr>
            <a:spLocks/>
          </p:cNvSpPr>
          <p:nvPr/>
        </p:nvSpPr>
        <p:spPr bwMode="auto">
          <a:xfrm>
            <a:off x="2137798" y="2178582"/>
            <a:ext cx="240148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06" name="Rectangle: Rounded Corners 305">
            <a:extLst>
              <a:ext uri="{FF2B5EF4-FFF2-40B4-BE49-F238E27FC236}">
                <a16:creationId xmlns:a16="http://schemas.microsoft.com/office/drawing/2014/main" id="{C5CD37B6-A30A-D285-A760-B1D3636B5D03}"/>
              </a:ext>
              <a:ext uri="{C183D7F6-B498-43B3-948B-1728B52AA6E4}">
                <adec:decorative xmlns:adec="http://schemas.microsoft.com/office/drawing/2017/decorative" val="1"/>
              </a:ext>
            </a:extLst>
          </p:cNvPr>
          <p:cNvSpPr>
            <a:spLocks/>
          </p:cNvSpPr>
          <p:nvPr/>
        </p:nvSpPr>
        <p:spPr bwMode="auto">
          <a:xfrm>
            <a:off x="4630718" y="2178582"/>
            <a:ext cx="240148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07" name="Rectangle: Rounded Corners 306">
            <a:extLst>
              <a:ext uri="{FF2B5EF4-FFF2-40B4-BE49-F238E27FC236}">
                <a16:creationId xmlns:a16="http://schemas.microsoft.com/office/drawing/2014/main" id="{641B517C-B085-3571-9417-F522D22E07ED}"/>
              </a:ext>
              <a:ext uri="{C183D7F6-B498-43B3-948B-1728B52AA6E4}">
                <adec:decorative xmlns:adec="http://schemas.microsoft.com/office/drawing/2017/decorative" val="1"/>
              </a:ext>
            </a:extLst>
          </p:cNvPr>
          <p:cNvSpPr>
            <a:spLocks/>
          </p:cNvSpPr>
          <p:nvPr/>
        </p:nvSpPr>
        <p:spPr bwMode="auto">
          <a:xfrm>
            <a:off x="2137798" y="2550846"/>
            <a:ext cx="240148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08" name="Rectangle: Rounded Corners 307">
            <a:extLst>
              <a:ext uri="{FF2B5EF4-FFF2-40B4-BE49-F238E27FC236}">
                <a16:creationId xmlns:a16="http://schemas.microsoft.com/office/drawing/2014/main" id="{D960DB0B-0593-3E87-7823-D0C216EE1E10}"/>
              </a:ext>
              <a:ext uri="{C183D7F6-B498-43B3-948B-1728B52AA6E4}">
                <adec:decorative xmlns:adec="http://schemas.microsoft.com/office/drawing/2017/decorative" val="1"/>
              </a:ext>
            </a:extLst>
          </p:cNvPr>
          <p:cNvSpPr>
            <a:spLocks/>
          </p:cNvSpPr>
          <p:nvPr/>
        </p:nvSpPr>
        <p:spPr bwMode="auto">
          <a:xfrm>
            <a:off x="4630718" y="2550846"/>
            <a:ext cx="240148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09" name="Rectangle: Rounded Corners 308">
            <a:extLst>
              <a:ext uri="{FF2B5EF4-FFF2-40B4-BE49-F238E27FC236}">
                <a16:creationId xmlns:a16="http://schemas.microsoft.com/office/drawing/2014/main" id="{857BC750-1DE4-4E74-A362-837C2CCC97E0}"/>
              </a:ext>
              <a:ext uri="{C183D7F6-B498-43B3-948B-1728B52AA6E4}">
                <adec:decorative xmlns:adec="http://schemas.microsoft.com/office/drawing/2017/decorative" val="1"/>
              </a:ext>
            </a:extLst>
          </p:cNvPr>
          <p:cNvSpPr>
            <a:spLocks/>
          </p:cNvSpPr>
          <p:nvPr/>
        </p:nvSpPr>
        <p:spPr bwMode="auto">
          <a:xfrm>
            <a:off x="2137798" y="2923110"/>
            <a:ext cx="240148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10" name="Rectangle: Rounded Corners 309">
            <a:extLst>
              <a:ext uri="{FF2B5EF4-FFF2-40B4-BE49-F238E27FC236}">
                <a16:creationId xmlns:a16="http://schemas.microsoft.com/office/drawing/2014/main" id="{6E5C6915-8D9E-A512-40EF-D43F211B0AA5}"/>
              </a:ext>
              <a:ext uri="{C183D7F6-B498-43B3-948B-1728B52AA6E4}">
                <adec:decorative xmlns:adec="http://schemas.microsoft.com/office/drawing/2017/decorative" val="1"/>
              </a:ext>
            </a:extLst>
          </p:cNvPr>
          <p:cNvSpPr>
            <a:spLocks/>
          </p:cNvSpPr>
          <p:nvPr/>
        </p:nvSpPr>
        <p:spPr bwMode="auto">
          <a:xfrm>
            <a:off x="4630718" y="2923110"/>
            <a:ext cx="240148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12" name="Rectangle: Rounded Corners 311">
            <a:extLst>
              <a:ext uri="{FF2B5EF4-FFF2-40B4-BE49-F238E27FC236}">
                <a16:creationId xmlns:a16="http://schemas.microsoft.com/office/drawing/2014/main" id="{82D65C4A-D1CE-D6CE-AEEB-362447D80A30}"/>
              </a:ext>
              <a:ext uri="{C183D7F6-B498-43B3-948B-1728B52AA6E4}">
                <adec:decorative xmlns:adec="http://schemas.microsoft.com/office/drawing/2017/decorative" val="1"/>
              </a:ext>
            </a:extLst>
          </p:cNvPr>
          <p:cNvSpPr>
            <a:spLocks/>
          </p:cNvSpPr>
          <p:nvPr/>
        </p:nvSpPr>
        <p:spPr bwMode="auto">
          <a:xfrm>
            <a:off x="2137798" y="6273485"/>
            <a:ext cx="240148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13" name="Rectangle: Rounded Corners 312">
            <a:extLst>
              <a:ext uri="{FF2B5EF4-FFF2-40B4-BE49-F238E27FC236}">
                <a16:creationId xmlns:a16="http://schemas.microsoft.com/office/drawing/2014/main" id="{BFF9CDA1-4C28-FE39-E33F-A6FABF7AD0AE}"/>
              </a:ext>
              <a:ext uri="{C183D7F6-B498-43B3-948B-1728B52AA6E4}">
                <adec:decorative xmlns:adec="http://schemas.microsoft.com/office/drawing/2017/decorative" val="1"/>
              </a:ext>
            </a:extLst>
          </p:cNvPr>
          <p:cNvSpPr>
            <a:spLocks/>
          </p:cNvSpPr>
          <p:nvPr/>
        </p:nvSpPr>
        <p:spPr bwMode="auto">
          <a:xfrm>
            <a:off x="4630718" y="6273485"/>
            <a:ext cx="240148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14" name="Rectangle: Rounded Corners 313">
            <a:extLst>
              <a:ext uri="{FF2B5EF4-FFF2-40B4-BE49-F238E27FC236}">
                <a16:creationId xmlns:a16="http://schemas.microsoft.com/office/drawing/2014/main" id="{06E874E5-DC68-C96E-3719-0930D7EA3E0D}"/>
              </a:ext>
              <a:ext uri="{C183D7F6-B498-43B3-948B-1728B52AA6E4}">
                <adec:decorative xmlns:adec="http://schemas.microsoft.com/office/drawing/2017/decorative" val="1"/>
              </a:ext>
            </a:extLst>
          </p:cNvPr>
          <p:cNvSpPr>
            <a:spLocks/>
          </p:cNvSpPr>
          <p:nvPr/>
        </p:nvSpPr>
        <p:spPr bwMode="auto">
          <a:xfrm>
            <a:off x="2137798" y="5528957"/>
            <a:ext cx="240148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15" name="Rectangle: Rounded Corners 314">
            <a:extLst>
              <a:ext uri="{FF2B5EF4-FFF2-40B4-BE49-F238E27FC236}">
                <a16:creationId xmlns:a16="http://schemas.microsoft.com/office/drawing/2014/main" id="{578FA6B7-BB86-ADDE-D46E-6B7201583209}"/>
              </a:ext>
              <a:ext uri="{C183D7F6-B498-43B3-948B-1728B52AA6E4}">
                <adec:decorative xmlns:adec="http://schemas.microsoft.com/office/drawing/2017/decorative" val="1"/>
              </a:ext>
            </a:extLst>
          </p:cNvPr>
          <p:cNvSpPr>
            <a:spLocks/>
          </p:cNvSpPr>
          <p:nvPr/>
        </p:nvSpPr>
        <p:spPr bwMode="auto">
          <a:xfrm>
            <a:off x="4630718" y="5528957"/>
            <a:ext cx="240148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16" name="Rectangle: Rounded Corners 315">
            <a:extLst>
              <a:ext uri="{FF2B5EF4-FFF2-40B4-BE49-F238E27FC236}">
                <a16:creationId xmlns:a16="http://schemas.microsoft.com/office/drawing/2014/main" id="{0D0C9A80-83B1-D146-99DC-C66DA5C4A789}"/>
              </a:ext>
              <a:ext uri="{C183D7F6-B498-43B3-948B-1728B52AA6E4}">
                <adec:decorative xmlns:adec="http://schemas.microsoft.com/office/drawing/2017/decorative" val="1"/>
              </a:ext>
            </a:extLst>
          </p:cNvPr>
          <p:cNvSpPr>
            <a:spLocks/>
          </p:cNvSpPr>
          <p:nvPr/>
        </p:nvSpPr>
        <p:spPr bwMode="auto">
          <a:xfrm>
            <a:off x="2137798" y="5156694"/>
            <a:ext cx="240148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17" name="Rectangle: Rounded Corners 316">
            <a:extLst>
              <a:ext uri="{FF2B5EF4-FFF2-40B4-BE49-F238E27FC236}">
                <a16:creationId xmlns:a16="http://schemas.microsoft.com/office/drawing/2014/main" id="{74A523E6-4B60-409E-A2A2-39E4665C9D37}"/>
              </a:ext>
              <a:ext uri="{C183D7F6-B498-43B3-948B-1728B52AA6E4}">
                <adec:decorative xmlns:adec="http://schemas.microsoft.com/office/drawing/2017/decorative" val="1"/>
              </a:ext>
            </a:extLst>
          </p:cNvPr>
          <p:cNvSpPr>
            <a:spLocks/>
          </p:cNvSpPr>
          <p:nvPr/>
        </p:nvSpPr>
        <p:spPr bwMode="auto">
          <a:xfrm>
            <a:off x="4630718" y="5156694"/>
            <a:ext cx="240148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18" name="Rectangle: Rounded Corners 317">
            <a:extLst>
              <a:ext uri="{FF2B5EF4-FFF2-40B4-BE49-F238E27FC236}">
                <a16:creationId xmlns:a16="http://schemas.microsoft.com/office/drawing/2014/main" id="{C8DC59BB-7A91-84F2-9B93-24157FC1ED24}"/>
              </a:ext>
              <a:ext uri="{C183D7F6-B498-43B3-948B-1728B52AA6E4}">
                <adec:decorative xmlns:adec="http://schemas.microsoft.com/office/drawing/2017/decorative" val="1"/>
              </a:ext>
            </a:extLst>
          </p:cNvPr>
          <p:cNvSpPr>
            <a:spLocks/>
          </p:cNvSpPr>
          <p:nvPr/>
        </p:nvSpPr>
        <p:spPr bwMode="auto">
          <a:xfrm>
            <a:off x="2137798" y="4784430"/>
            <a:ext cx="240148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319" name="Rectangle: Rounded Corners 318">
            <a:extLst>
              <a:ext uri="{FF2B5EF4-FFF2-40B4-BE49-F238E27FC236}">
                <a16:creationId xmlns:a16="http://schemas.microsoft.com/office/drawing/2014/main" id="{6BAC8B29-C0A0-FDA6-71AE-59B143987314}"/>
              </a:ext>
              <a:ext uri="{C183D7F6-B498-43B3-948B-1728B52AA6E4}">
                <adec:decorative xmlns:adec="http://schemas.microsoft.com/office/drawing/2017/decorative" val="1"/>
              </a:ext>
            </a:extLst>
          </p:cNvPr>
          <p:cNvSpPr>
            <a:spLocks/>
          </p:cNvSpPr>
          <p:nvPr/>
        </p:nvSpPr>
        <p:spPr bwMode="auto">
          <a:xfrm>
            <a:off x="4630718" y="4784430"/>
            <a:ext cx="2401480" cy="280824"/>
          </a:xfrm>
          <a:prstGeom prst="roundRect">
            <a:avLst>
              <a:gd name="adj" fmla="val 19887"/>
            </a:avLst>
          </a:prstGeom>
          <a:solidFill>
            <a:schemeClr val="accent2">
              <a:lumMod val="20000"/>
              <a:lumOff val="80000"/>
              <a:alpha val="90000"/>
            </a:schemeClr>
          </a:solidFill>
          <a:ln w="10795" cap="flat" cmpd="sng" algn="ctr">
            <a:noFill/>
            <a:prstDash val="solid"/>
          </a:ln>
          <a:effectLst/>
        </p:spPr>
        <p:txBody>
          <a:bodyPr wrap="square" lIns="64008" rIns="64008" rtlCol="0" anchor="ctr">
            <a:no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endParaRPr kumimoji="0" lang="en-US" sz="1200" b="0" i="0" u="none" strike="noStrike" kern="0" cap="none" spc="0" normalizeH="0" baseline="0" noProof="0">
              <a:ln>
                <a:noFill/>
              </a:ln>
              <a:solidFill>
                <a:srgbClr val="091F2C"/>
              </a:solidFill>
              <a:effectLst/>
              <a:uLnTx/>
              <a:uFillTx/>
              <a:ea typeface="+mn-ea"/>
              <a:cs typeface="Segoe UI" panose="020B0502040204020203" pitchFamily="34" charset="0"/>
            </a:endParaRPr>
          </a:p>
        </p:txBody>
      </p:sp>
      <p:sp>
        <p:nvSpPr>
          <p:cNvPr id="41" name="Rectangle 40">
            <a:extLst>
              <a:ext uri="{FF2B5EF4-FFF2-40B4-BE49-F238E27FC236}">
                <a16:creationId xmlns:a16="http://schemas.microsoft.com/office/drawing/2014/main" id="{8CE3F2E2-B393-47F6-EDC5-511370983DCB}"/>
              </a:ext>
              <a:ext uri="{C183D7F6-B498-43B3-948B-1728B52AA6E4}">
                <adec:decorative xmlns:adec="http://schemas.microsoft.com/office/drawing/2017/decorative" val="1"/>
              </a:ext>
            </a:extLst>
          </p:cNvPr>
          <p:cNvSpPr>
            <a:spLocks/>
          </p:cNvSpPr>
          <p:nvPr/>
        </p:nvSpPr>
        <p:spPr bwMode="auto">
          <a:xfrm>
            <a:off x="3290220" y="3358842"/>
            <a:ext cx="2589557"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91F2C"/>
                </a:solidFill>
                <a:effectLst/>
                <a:uLnTx/>
                <a:uFillTx/>
              </a:rPr>
              <a:t>How to set up or fix my phone authentication?</a:t>
            </a:r>
          </a:p>
        </p:txBody>
      </p:sp>
      <p:sp>
        <p:nvSpPr>
          <p:cNvPr id="42" name="Rectangle 41">
            <a:extLst>
              <a:ext uri="{FF2B5EF4-FFF2-40B4-BE49-F238E27FC236}">
                <a16:creationId xmlns:a16="http://schemas.microsoft.com/office/drawing/2014/main" id="{5DC8663D-09F9-673A-60CC-E8FE050A3F90}"/>
              </a:ext>
              <a:ext uri="{C183D7F6-B498-43B3-948B-1728B52AA6E4}">
                <adec:decorative xmlns:adec="http://schemas.microsoft.com/office/drawing/2017/decorative" val="1"/>
              </a:ext>
            </a:extLst>
          </p:cNvPr>
          <p:cNvSpPr>
            <a:spLocks/>
          </p:cNvSpPr>
          <p:nvPr/>
        </p:nvSpPr>
        <p:spPr bwMode="auto">
          <a:xfrm>
            <a:off x="3235451" y="3731106"/>
            <a:ext cx="2699094"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91F2C"/>
                </a:solidFill>
                <a:effectLst/>
                <a:uLnTx/>
                <a:uFillTx/>
              </a:rPr>
              <a:t>I am not receiving notifications to Authenticator</a:t>
            </a:r>
          </a:p>
        </p:txBody>
      </p:sp>
      <p:sp>
        <p:nvSpPr>
          <p:cNvPr id="53" name="Rectangle 52">
            <a:extLst>
              <a:ext uri="{FF2B5EF4-FFF2-40B4-BE49-F238E27FC236}">
                <a16:creationId xmlns:a16="http://schemas.microsoft.com/office/drawing/2014/main" id="{930BF79A-F903-C575-28F1-AEF0509A772E}"/>
              </a:ext>
              <a:ext uri="{C183D7F6-B498-43B3-948B-1728B52AA6E4}">
                <adec:decorative xmlns:adec="http://schemas.microsoft.com/office/drawing/2017/decorative" val="1"/>
              </a:ext>
            </a:extLst>
          </p:cNvPr>
          <p:cNvSpPr>
            <a:spLocks/>
          </p:cNvSpPr>
          <p:nvPr/>
        </p:nvSpPr>
        <p:spPr bwMode="auto">
          <a:xfrm>
            <a:off x="3396472" y="4103369"/>
            <a:ext cx="2377052"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91F2C"/>
                </a:solidFill>
                <a:effectLst/>
                <a:uLnTx/>
                <a:uFillTx/>
              </a:rPr>
              <a:t>I am unable to set up Android work profile </a:t>
            </a:r>
          </a:p>
        </p:txBody>
      </p:sp>
      <p:sp>
        <p:nvSpPr>
          <p:cNvPr id="56" name="Rectangle 55">
            <a:extLst>
              <a:ext uri="{FF2B5EF4-FFF2-40B4-BE49-F238E27FC236}">
                <a16:creationId xmlns:a16="http://schemas.microsoft.com/office/drawing/2014/main" id="{36EC3D1E-5AD4-85AE-75E5-AFE20A6312BD}"/>
              </a:ext>
              <a:ext uri="{C183D7F6-B498-43B3-948B-1728B52AA6E4}">
                <adec:decorative xmlns:adec="http://schemas.microsoft.com/office/drawing/2017/decorative" val="1"/>
              </a:ext>
            </a:extLst>
          </p:cNvPr>
          <p:cNvSpPr>
            <a:spLocks/>
          </p:cNvSpPr>
          <p:nvPr/>
        </p:nvSpPr>
        <p:spPr bwMode="auto">
          <a:xfrm>
            <a:off x="2853547" y="4475634"/>
            <a:ext cx="3462902"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91F2C"/>
                </a:solidFill>
                <a:effectLst/>
                <a:uLnTx/>
                <a:uFillTx/>
              </a:rPr>
              <a:t>Help me resolve my IT issue (Excel not working, device issues)</a:t>
            </a:r>
          </a:p>
        </p:txBody>
      </p:sp>
      <p:sp>
        <p:nvSpPr>
          <p:cNvPr id="64" name="Rectangle 63">
            <a:extLst>
              <a:ext uri="{FF2B5EF4-FFF2-40B4-BE49-F238E27FC236}">
                <a16:creationId xmlns:a16="http://schemas.microsoft.com/office/drawing/2014/main" id="{64E12E84-2D53-5771-C3AB-B796A688D54D}"/>
              </a:ext>
              <a:ext uri="{C183D7F6-B498-43B3-948B-1728B52AA6E4}">
                <adec:decorative xmlns:adec="http://schemas.microsoft.com/office/drawing/2017/decorative" val="1"/>
              </a:ext>
            </a:extLst>
          </p:cNvPr>
          <p:cNvSpPr>
            <a:spLocks/>
          </p:cNvSpPr>
          <p:nvPr/>
        </p:nvSpPr>
        <p:spPr bwMode="auto">
          <a:xfrm>
            <a:off x="2545300" y="2986578"/>
            <a:ext cx="1586477"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91F2C"/>
                </a:solidFill>
                <a:effectLst/>
                <a:uLnTx/>
                <a:uFillTx/>
              </a:rPr>
              <a:t>Outlook rules does not work</a:t>
            </a:r>
          </a:p>
        </p:txBody>
      </p:sp>
      <p:sp>
        <p:nvSpPr>
          <p:cNvPr id="67" name="Rectangle 66">
            <a:extLst>
              <a:ext uri="{FF2B5EF4-FFF2-40B4-BE49-F238E27FC236}">
                <a16:creationId xmlns:a16="http://schemas.microsoft.com/office/drawing/2014/main" id="{CCBCD19B-625D-FF30-0DA4-5EDC5ED502FA}"/>
              </a:ext>
              <a:ext uri="{C183D7F6-B498-43B3-948B-1728B52AA6E4}">
                <adec:decorative xmlns:adec="http://schemas.microsoft.com/office/drawing/2017/decorative" val="1"/>
              </a:ext>
            </a:extLst>
          </p:cNvPr>
          <p:cNvSpPr>
            <a:spLocks/>
          </p:cNvSpPr>
          <p:nvPr/>
        </p:nvSpPr>
        <p:spPr bwMode="auto">
          <a:xfrm>
            <a:off x="4887362" y="2986578"/>
            <a:ext cx="1888192"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91F2C"/>
                </a:solidFill>
                <a:effectLst/>
                <a:uLnTx/>
                <a:uFillTx/>
              </a:rPr>
              <a:t>My windows update fails to install</a:t>
            </a:r>
          </a:p>
        </p:txBody>
      </p:sp>
      <p:sp>
        <p:nvSpPr>
          <p:cNvPr id="70" name="Rectangle 69">
            <a:extLst>
              <a:ext uri="{FF2B5EF4-FFF2-40B4-BE49-F238E27FC236}">
                <a16:creationId xmlns:a16="http://schemas.microsoft.com/office/drawing/2014/main" id="{D5ED9513-F644-E24F-7F7F-C4BCDE3B4AD8}"/>
              </a:ext>
              <a:ext uri="{C183D7F6-B498-43B3-948B-1728B52AA6E4}">
                <adec:decorative xmlns:adec="http://schemas.microsoft.com/office/drawing/2017/decorative" val="1"/>
              </a:ext>
            </a:extLst>
          </p:cNvPr>
          <p:cNvSpPr>
            <a:spLocks/>
          </p:cNvSpPr>
          <p:nvPr/>
        </p:nvSpPr>
        <p:spPr bwMode="auto">
          <a:xfrm>
            <a:off x="2752468" y="2614314"/>
            <a:ext cx="1172140"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91F2C"/>
                </a:solidFill>
                <a:effectLst/>
                <a:uLnTx/>
                <a:uFillTx/>
              </a:rPr>
              <a:t>Outlook connectivity </a:t>
            </a:r>
          </a:p>
        </p:txBody>
      </p:sp>
      <p:sp>
        <p:nvSpPr>
          <p:cNvPr id="71" name="Rectangle 70">
            <a:extLst>
              <a:ext uri="{FF2B5EF4-FFF2-40B4-BE49-F238E27FC236}">
                <a16:creationId xmlns:a16="http://schemas.microsoft.com/office/drawing/2014/main" id="{E3E03552-9A5F-1066-6E6D-DBA22999DCCE}"/>
              </a:ext>
              <a:ext uri="{C183D7F6-B498-43B3-948B-1728B52AA6E4}">
                <adec:decorative xmlns:adec="http://schemas.microsoft.com/office/drawing/2017/decorative" val="1"/>
              </a:ext>
            </a:extLst>
          </p:cNvPr>
          <p:cNvSpPr>
            <a:spLocks/>
          </p:cNvSpPr>
          <p:nvPr/>
        </p:nvSpPr>
        <p:spPr bwMode="auto">
          <a:xfrm>
            <a:off x="4833096" y="2614314"/>
            <a:ext cx="1996723"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91F2C"/>
                </a:solidFill>
                <a:effectLst/>
                <a:uLnTx/>
                <a:uFillTx/>
              </a:rPr>
              <a:t>I need help to set up windows Hello</a:t>
            </a:r>
          </a:p>
        </p:txBody>
      </p:sp>
      <p:sp>
        <p:nvSpPr>
          <p:cNvPr id="72" name="Rectangle 71">
            <a:extLst>
              <a:ext uri="{FF2B5EF4-FFF2-40B4-BE49-F238E27FC236}">
                <a16:creationId xmlns:a16="http://schemas.microsoft.com/office/drawing/2014/main" id="{8EAF4F93-08B0-15FF-DAF8-48AE2FAA44C9}"/>
              </a:ext>
              <a:ext uri="{C183D7F6-B498-43B3-948B-1728B52AA6E4}">
                <adec:decorative xmlns:adec="http://schemas.microsoft.com/office/drawing/2017/decorative" val="1"/>
              </a:ext>
            </a:extLst>
          </p:cNvPr>
          <p:cNvSpPr>
            <a:spLocks/>
          </p:cNvSpPr>
          <p:nvPr/>
        </p:nvSpPr>
        <p:spPr bwMode="auto">
          <a:xfrm>
            <a:off x="2497675" y="2242050"/>
            <a:ext cx="1681727"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91F2C"/>
                </a:solidFill>
                <a:effectLst/>
                <a:uLnTx/>
                <a:uFillTx/>
              </a:rPr>
              <a:t>How do I join the AAD domain</a:t>
            </a:r>
          </a:p>
        </p:txBody>
      </p:sp>
      <p:sp>
        <p:nvSpPr>
          <p:cNvPr id="77" name="Rectangle 76">
            <a:extLst>
              <a:ext uri="{FF2B5EF4-FFF2-40B4-BE49-F238E27FC236}">
                <a16:creationId xmlns:a16="http://schemas.microsoft.com/office/drawing/2014/main" id="{4E0F1EB9-D475-A969-CA94-37FA58C1F3C6}"/>
              </a:ext>
              <a:ext uri="{C183D7F6-B498-43B3-948B-1728B52AA6E4}">
                <adec:decorative xmlns:adec="http://schemas.microsoft.com/office/drawing/2017/decorative" val="1"/>
              </a:ext>
            </a:extLst>
          </p:cNvPr>
          <p:cNvSpPr>
            <a:spLocks/>
          </p:cNvSpPr>
          <p:nvPr/>
        </p:nvSpPr>
        <p:spPr bwMode="auto">
          <a:xfrm>
            <a:off x="5046906" y="2242050"/>
            <a:ext cx="1569105"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91F2C"/>
                </a:solidFill>
                <a:effectLst/>
                <a:uLnTx/>
                <a:uFillTx/>
              </a:rPr>
              <a:t>Cannot connect to the VPN</a:t>
            </a:r>
          </a:p>
        </p:txBody>
      </p:sp>
      <p:sp>
        <p:nvSpPr>
          <p:cNvPr id="78" name="Rectangle 77">
            <a:extLst>
              <a:ext uri="{FF2B5EF4-FFF2-40B4-BE49-F238E27FC236}">
                <a16:creationId xmlns:a16="http://schemas.microsoft.com/office/drawing/2014/main" id="{B3B6B79B-34C1-1B02-9FF6-EF72C4A562D6}"/>
              </a:ext>
              <a:ext uri="{C183D7F6-B498-43B3-948B-1728B52AA6E4}">
                <adec:decorative xmlns:adec="http://schemas.microsoft.com/office/drawing/2017/decorative" val="1"/>
              </a:ext>
            </a:extLst>
          </p:cNvPr>
          <p:cNvSpPr>
            <a:spLocks/>
          </p:cNvSpPr>
          <p:nvPr/>
        </p:nvSpPr>
        <p:spPr bwMode="auto">
          <a:xfrm>
            <a:off x="2614249" y="1869786"/>
            <a:ext cx="1448578"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91F2C"/>
                </a:solidFill>
                <a:effectLst/>
                <a:uLnTx/>
                <a:uFillTx/>
              </a:rPr>
              <a:t>Top issues in Alert Centre</a:t>
            </a:r>
          </a:p>
        </p:txBody>
      </p:sp>
      <p:sp>
        <p:nvSpPr>
          <p:cNvPr id="79" name="Rectangle 78">
            <a:extLst>
              <a:ext uri="{FF2B5EF4-FFF2-40B4-BE49-F238E27FC236}">
                <a16:creationId xmlns:a16="http://schemas.microsoft.com/office/drawing/2014/main" id="{AFEA6CD8-148C-8687-EAAA-FABCCB1BC1BA}"/>
              </a:ext>
              <a:ext uri="{C183D7F6-B498-43B3-948B-1728B52AA6E4}">
                <adec:decorative xmlns:adec="http://schemas.microsoft.com/office/drawing/2017/decorative" val="1"/>
              </a:ext>
            </a:extLst>
          </p:cNvPr>
          <p:cNvSpPr>
            <a:spLocks/>
          </p:cNvSpPr>
          <p:nvPr/>
        </p:nvSpPr>
        <p:spPr bwMode="auto">
          <a:xfrm>
            <a:off x="4766712" y="1869786"/>
            <a:ext cx="2129492"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91F2C"/>
                </a:solidFill>
                <a:effectLst/>
                <a:uLnTx/>
                <a:uFillTx/>
              </a:rPr>
              <a:t>Am I eligible for a computer upgrade?</a:t>
            </a:r>
          </a:p>
        </p:txBody>
      </p:sp>
      <p:sp>
        <p:nvSpPr>
          <p:cNvPr id="80" name="Rectangle 79">
            <a:extLst>
              <a:ext uri="{FF2B5EF4-FFF2-40B4-BE49-F238E27FC236}">
                <a16:creationId xmlns:a16="http://schemas.microsoft.com/office/drawing/2014/main" id="{3159A76F-D5DD-0476-190D-74D9AB696D90}"/>
              </a:ext>
              <a:ext uri="{C183D7F6-B498-43B3-948B-1728B52AA6E4}">
                <adec:decorative xmlns:adec="http://schemas.microsoft.com/office/drawing/2017/decorative" val="1"/>
              </a:ext>
            </a:extLst>
          </p:cNvPr>
          <p:cNvSpPr>
            <a:spLocks/>
          </p:cNvSpPr>
          <p:nvPr/>
        </p:nvSpPr>
        <p:spPr bwMode="auto">
          <a:xfrm>
            <a:off x="3317097" y="5964690"/>
            <a:ext cx="2535802"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r>
              <a:rPr kumimoji="0" lang="en-US" sz="1000" b="0" i="0" u="none" strike="noStrike" kern="0" cap="none" spc="0" normalizeH="0" baseline="0" noProof="0">
                <a:ln>
                  <a:noFill/>
                </a:ln>
                <a:solidFill>
                  <a:srgbClr val="091F2C"/>
                </a:solidFill>
                <a:effectLst/>
                <a:uLnTx/>
                <a:uFillTx/>
              </a:rPr>
              <a:t>Create, update, and check on support tickets</a:t>
            </a:r>
          </a:p>
        </p:txBody>
      </p:sp>
      <p:sp>
        <p:nvSpPr>
          <p:cNvPr id="85" name="Rectangle 84">
            <a:extLst>
              <a:ext uri="{FF2B5EF4-FFF2-40B4-BE49-F238E27FC236}">
                <a16:creationId xmlns:a16="http://schemas.microsoft.com/office/drawing/2014/main" id="{D7DB2885-9DAC-7756-EF60-A76D885DD269}"/>
              </a:ext>
              <a:ext uri="{C183D7F6-B498-43B3-948B-1728B52AA6E4}">
                <adec:decorative xmlns:adec="http://schemas.microsoft.com/office/drawing/2017/decorative" val="1"/>
              </a:ext>
            </a:extLst>
          </p:cNvPr>
          <p:cNvSpPr>
            <a:spLocks/>
          </p:cNvSpPr>
          <p:nvPr/>
        </p:nvSpPr>
        <p:spPr bwMode="auto">
          <a:xfrm>
            <a:off x="2626262" y="6336953"/>
            <a:ext cx="1424552"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r>
              <a:rPr kumimoji="0" lang="en-US" sz="1000" b="0" i="0" u="none" strike="noStrike" kern="0" cap="none" spc="0" normalizeH="0" baseline="0" noProof="0">
                <a:ln>
                  <a:noFill/>
                </a:ln>
                <a:solidFill>
                  <a:srgbClr val="091F2C"/>
                </a:solidFill>
                <a:effectLst/>
                <a:uLnTx/>
                <a:uFillTx/>
              </a:rPr>
              <a:t>Troubleshoot my camera</a:t>
            </a:r>
          </a:p>
        </p:txBody>
      </p:sp>
      <p:sp>
        <p:nvSpPr>
          <p:cNvPr id="86" name="Rectangle 85">
            <a:extLst>
              <a:ext uri="{FF2B5EF4-FFF2-40B4-BE49-F238E27FC236}">
                <a16:creationId xmlns:a16="http://schemas.microsoft.com/office/drawing/2014/main" id="{6033E49F-BBF0-6AD1-5742-90115C0EA471}"/>
              </a:ext>
              <a:ext uri="{C183D7F6-B498-43B3-948B-1728B52AA6E4}">
                <adec:decorative xmlns:adec="http://schemas.microsoft.com/office/drawing/2017/decorative" val="1"/>
              </a:ext>
            </a:extLst>
          </p:cNvPr>
          <p:cNvSpPr>
            <a:spLocks/>
          </p:cNvSpPr>
          <p:nvPr/>
        </p:nvSpPr>
        <p:spPr bwMode="auto">
          <a:xfrm>
            <a:off x="4928637" y="6336953"/>
            <a:ext cx="1805642"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r>
              <a:rPr kumimoji="0" lang="en-US" sz="1000" b="0" i="0" u="none" strike="noStrike" kern="0" cap="none" spc="0" normalizeH="0" baseline="0" noProof="0">
                <a:ln>
                  <a:noFill/>
                </a:ln>
                <a:solidFill>
                  <a:srgbClr val="091F2C"/>
                </a:solidFill>
                <a:effectLst/>
                <a:uLnTx/>
                <a:uFillTx/>
              </a:rPr>
              <a:t>Troubleshoot Windows Update</a:t>
            </a:r>
          </a:p>
        </p:txBody>
      </p:sp>
      <p:sp>
        <p:nvSpPr>
          <p:cNvPr id="81" name="Rectangle 80">
            <a:extLst>
              <a:ext uri="{FF2B5EF4-FFF2-40B4-BE49-F238E27FC236}">
                <a16:creationId xmlns:a16="http://schemas.microsoft.com/office/drawing/2014/main" id="{9B97CE16-47FF-A874-6B8A-899CB1457E94}"/>
              </a:ext>
              <a:ext uri="{C183D7F6-B498-43B3-948B-1728B52AA6E4}">
                <adec:decorative xmlns:adec="http://schemas.microsoft.com/office/drawing/2017/decorative" val="1"/>
              </a:ext>
            </a:extLst>
          </p:cNvPr>
          <p:cNvSpPr>
            <a:spLocks/>
          </p:cNvSpPr>
          <p:nvPr/>
        </p:nvSpPr>
        <p:spPr bwMode="auto">
          <a:xfrm>
            <a:off x="2340177" y="4847898"/>
            <a:ext cx="1996723"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r>
              <a:rPr kumimoji="0" lang="en-US" sz="1000" b="0" i="0" u="none" strike="noStrike" kern="0" cap="none" spc="0" normalizeH="0" baseline="0" noProof="0">
                <a:ln>
                  <a:noFill/>
                </a:ln>
                <a:solidFill>
                  <a:srgbClr val="091F2C"/>
                </a:solidFill>
                <a:effectLst/>
                <a:uLnTx/>
                <a:uFillTx/>
              </a:rPr>
              <a:t>How do I get my device compliant?</a:t>
            </a:r>
          </a:p>
        </p:txBody>
      </p:sp>
      <p:sp>
        <p:nvSpPr>
          <p:cNvPr id="82" name="Rectangle 81">
            <a:extLst>
              <a:ext uri="{FF2B5EF4-FFF2-40B4-BE49-F238E27FC236}">
                <a16:creationId xmlns:a16="http://schemas.microsoft.com/office/drawing/2014/main" id="{1163A057-2287-D770-387F-AAB2FC2C58AB}"/>
              </a:ext>
              <a:ext uri="{C183D7F6-B498-43B3-948B-1728B52AA6E4}">
                <adec:decorative xmlns:adec="http://schemas.microsoft.com/office/drawing/2017/decorative" val="1"/>
              </a:ext>
            </a:extLst>
          </p:cNvPr>
          <p:cNvSpPr>
            <a:spLocks/>
          </p:cNvSpPr>
          <p:nvPr/>
        </p:nvSpPr>
        <p:spPr bwMode="auto">
          <a:xfrm>
            <a:off x="5001410" y="4847898"/>
            <a:ext cx="1660096"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r>
              <a:rPr kumimoji="0" lang="en-US" sz="1000" b="0" i="0" u="none" strike="noStrike" kern="0" cap="none" spc="0" normalizeH="0" baseline="0" noProof="0">
                <a:ln>
                  <a:noFill/>
                </a:ln>
                <a:solidFill>
                  <a:srgbClr val="091F2C"/>
                </a:solidFill>
                <a:effectLst/>
                <a:uLnTx/>
                <a:uFillTx/>
              </a:rPr>
              <a:t>Are all my devices compliant?</a:t>
            </a:r>
          </a:p>
        </p:txBody>
      </p:sp>
      <p:sp>
        <p:nvSpPr>
          <p:cNvPr id="83" name="Rectangle 82">
            <a:extLst>
              <a:ext uri="{FF2B5EF4-FFF2-40B4-BE49-F238E27FC236}">
                <a16:creationId xmlns:a16="http://schemas.microsoft.com/office/drawing/2014/main" id="{A8D0A2D8-1ACB-977A-44DD-69F8ACD68E44}"/>
              </a:ext>
              <a:ext uri="{C183D7F6-B498-43B3-948B-1728B52AA6E4}">
                <adec:decorative xmlns:adec="http://schemas.microsoft.com/office/drawing/2017/decorative" val="1"/>
              </a:ext>
            </a:extLst>
          </p:cNvPr>
          <p:cNvSpPr>
            <a:spLocks/>
          </p:cNvSpPr>
          <p:nvPr/>
        </p:nvSpPr>
        <p:spPr bwMode="auto">
          <a:xfrm>
            <a:off x="2502979" y="5220162"/>
            <a:ext cx="1671118"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r>
              <a:rPr kumimoji="0" lang="en-US" sz="1000" b="0" i="0" u="none" strike="noStrike" kern="0" cap="none" spc="0" normalizeH="0" baseline="0" noProof="0">
                <a:ln>
                  <a:noFill/>
                </a:ln>
                <a:solidFill>
                  <a:srgbClr val="091F2C"/>
                </a:solidFill>
                <a:effectLst/>
                <a:uLnTx/>
                <a:uFillTx/>
              </a:rPr>
              <a:t>I want to connect to an Agent</a:t>
            </a:r>
          </a:p>
        </p:txBody>
      </p:sp>
      <p:sp>
        <p:nvSpPr>
          <p:cNvPr id="84" name="Rectangle 83">
            <a:extLst>
              <a:ext uri="{FF2B5EF4-FFF2-40B4-BE49-F238E27FC236}">
                <a16:creationId xmlns:a16="http://schemas.microsoft.com/office/drawing/2014/main" id="{9564743E-A839-01E8-BAFE-65C58F0AB136}"/>
              </a:ext>
              <a:ext uri="{C183D7F6-B498-43B3-948B-1728B52AA6E4}">
                <adec:decorative xmlns:adec="http://schemas.microsoft.com/office/drawing/2017/decorative" val="1"/>
              </a:ext>
            </a:extLst>
          </p:cNvPr>
          <p:cNvSpPr>
            <a:spLocks/>
          </p:cNvSpPr>
          <p:nvPr/>
        </p:nvSpPr>
        <p:spPr bwMode="auto">
          <a:xfrm>
            <a:off x="5084067" y="5220162"/>
            <a:ext cx="1494782"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r>
              <a:rPr kumimoji="0" lang="en-US" sz="1000" b="0" i="0" u="none" strike="noStrike" kern="0" cap="none" spc="0" normalizeH="0" baseline="0" noProof="0">
                <a:ln>
                  <a:noFill/>
                </a:ln>
                <a:solidFill>
                  <a:srgbClr val="091F2C"/>
                </a:solidFill>
                <a:effectLst/>
                <a:uLnTx/>
                <a:uFillTx/>
              </a:rPr>
              <a:t>I need an agent to call me</a:t>
            </a:r>
          </a:p>
        </p:txBody>
      </p:sp>
      <p:sp>
        <p:nvSpPr>
          <p:cNvPr id="87" name="Rectangle 86">
            <a:extLst>
              <a:ext uri="{FF2B5EF4-FFF2-40B4-BE49-F238E27FC236}">
                <a16:creationId xmlns:a16="http://schemas.microsoft.com/office/drawing/2014/main" id="{7211735C-BD6C-A290-553E-CC54B17ECB19}"/>
              </a:ext>
              <a:ext uri="{C183D7F6-B498-43B3-948B-1728B52AA6E4}">
                <adec:decorative xmlns:adec="http://schemas.microsoft.com/office/drawing/2017/decorative" val="1"/>
              </a:ext>
            </a:extLst>
          </p:cNvPr>
          <p:cNvSpPr>
            <a:spLocks/>
          </p:cNvSpPr>
          <p:nvPr/>
        </p:nvSpPr>
        <p:spPr bwMode="auto">
          <a:xfrm>
            <a:off x="2455355" y="5592425"/>
            <a:ext cx="1766367"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r>
              <a:rPr kumimoji="0" lang="en-US" sz="1000" b="0" i="0" u="none" strike="noStrike" kern="0" cap="none" spc="0" normalizeH="0" baseline="0" noProof="0">
                <a:ln>
                  <a:noFill/>
                </a:ln>
                <a:solidFill>
                  <a:srgbClr val="091F2C"/>
                </a:solidFill>
                <a:effectLst/>
                <a:uLnTx/>
                <a:uFillTx/>
              </a:rPr>
              <a:t>What is the status of my ticket?</a:t>
            </a:r>
          </a:p>
        </p:txBody>
      </p:sp>
      <p:sp>
        <p:nvSpPr>
          <p:cNvPr id="88" name="Rectangle 87">
            <a:extLst>
              <a:ext uri="{FF2B5EF4-FFF2-40B4-BE49-F238E27FC236}">
                <a16:creationId xmlns:a16="http://schemas.microsoft.com/office/drawing/2014/main" id="{C03D7889-E4A0-96F8-0183-8B53C7F139B5}"/>
              </a:ext>
              <a:ext uri="{C183D7F6-B498-43B3-948B-1728B52AA6E4}">
                <adec:decorative xmlns:adec="http://schemas.microsoft.com/office/drawing/2017/decorative" val="1"/>
              </a:ext>
            </a:extLst>
          </p:cNvPr>
          <p:cNvSpPr>
            <a:spLocks/>
          </p:cNvSpPr>
          <p:nvPr/>
        </p:nvSpPr>
        <p:spPr bwMode="auto">
          <a:xfrm>
            <a:off x="5008554" y="5592425"/>
            <a:ext cx="1645808" cy="153888"/>
          </a:xfrm>
          <a:prstGeom prst="rect">
            <a:avLst/>
          </a:prstGeom>
          <a:noFill/>
          <a:ln w="10795" cap="flat" cmpd="sng" algn="ctr">
            <a:noFill/>
            <a:prstDash val="solid"/>
          </a:ln>
          <a:effectLst>
            <a:outerShdw blurRad="101600" algn="ctr" rotWithShape="0">
              <a:srgbClr val="FFFFFF">
                <a:lumMod val="50000"/>
                <a:alpha val="5000"/>
              </a:srgbClr>
            </a:outerShdw>
          </a:effectLst>
        </p:spPr>
        <p:txBody>
          <a:bodyPr wrap="square" lIns="0" tIns="0" rIns="0" bIns="0" rtlCol="0" anchor="ctr">
            <a:spAutoFit/>
          </a:bodyPr>
          <a:lstStyle/>
          <a:p>
            <a:pPr marL="0" marR="0" lvl="0" indent="0" algn="ctr" defTabSz="932472" eaLnBrk="1" fontAlgn="base" latinLnBrk="0" hangingPunct="1">
              <a:lnSpc>
                <a:spcPct val="100000"/>
              </a:lnSpc>
              <a:spcBef>
                <a:spcPts val="600"/>
              </a:spcBef>
              <a:spcAft>
                <a:spcPts val="600"/>
              </a:spcAft>
              <a:buClrTx/>
              <a:buSzTx/>
              <a:buFontTx/>
              <a:buNone/>
              <a:tabLst/>
              <a:defRPr/>
            </a:pPr>
            <a:r>
              <a:rPr kumimoji="0" lang="en-US" sz="1000" b="0" i="0" u="none" strike="noStrike" kern="0" cap="none" spc="0" normalizeH="0" baseline="0" noProof="0">
                <a:ln>
                  <a:noFill/>
                </a:ln>
                <a:solidFill>
                  <a:srgbClr val="091F2C"/>
                </a:solidFill>
                <a:effectLst/>
                <a:uLnTx/>
                <a:uFillTx/>
              </a:rPr>
              <a:t>Troubleshoot Windows Hello</a:t>
            </a:r>
          </a:p>
        </p:txBody>
      </p:sp>
      <p:sp>
        <p:nvSpPr>
          <p:cNvPr id="5" name="Rectangle: Rounded Corners 4">
            <a:hlinkClick r:id="rId10" action="ppaction://hlinksldjump"/>
            <a:extLst>
              <a:ext uri="{FF2B5EF4-FFF2-40B4-BE49-F238E27FC236}">
                <a16:creationId xmlns:a16="http://schemas.microsoft.com/office/drawing/2014/main" id="{FAA6D037-F6D6-7591-13D1-645AD47FC142}"/>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6" name="Rectangle: Rounded Corners 5">
            <a:hlinkClick r:id="rId11" action="ppaction://hlinksldjump"/>
            <a:extLst>
              <a:ext uri="{FF2B5EF4-FFF2-40B4-BE49-F238E27FC236}">
                <a16:creationId xmlns:a16="http://schemas.microsoft.com/office/drawing/2014/main" id="{434592A5-1F3F-6038-529F-CDEF45A6AFDB}"/>
              </a:ext>
            </a:extLst>
          </p:cNvPr>
          <p:cNvSpPr>
            <a:spLocks/>
          </p:cNvSpPr>
          <p:nvPr/>
        </p:nvSpPr>
        <p:spPr bwMode="auto">
          <a:xfrm>
            <a:off x="2500758"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Get Ready</a:t>
            </a:r>
          </a:p>
        </p:txBody>
      </p:sp>
      <p:sp>
        <p:nvSpPr>
          <p:cNvPr id="7" name="Rectangle: Rounded Corners 6">
            <a:hlinkClick r:id="rId12" action="ppaction://hlinksldjump"/>
            <a:extLst>
              <a:ext uri="{FF2B5EF4-FFF2-40B4-BE49-F238E27FC236}">
                <a16:creationId xmlns:a16="http://schemas.microsoft.com/office/drawing/2014/main" id="{90DA7A86-9BB3-6BAE-F873-3917F133F5F3}"/>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8" name="Rectangle: Rounded Corners 7">
            <a:hlinkClick r:id="rId13" action="ppaction://hlinksldjump"/>
            <a:extLst>
              <a:ext uri="{FF2B5EF4-FFF2-40B4-BE49-F238E27FC236}">
                <a16:creationId xmlns:a16="http://schemas.microsoft.com/office/drawing/2014/main" id="{A6DD34F3-A460-8DB9-B7BF-4D0B7C76CA9E}"/>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9" name="Rectangle: Rounded Corners 8">
            <a:hlinkClick r:id="rId14" action="ppaction://hlinksldjump"/>
            <a:extLst>
              <a:ext uri="{FF2B5EF4-FFF2-40B4-BE49-F238E27FC236}">
                <a16:creationId xmlns:a16="http://schemas.microsoft.com/office/drawing/2014/main" id="{2FE1CCC7-6C8D-CBA3-F184-51B5B8D0D1DA}"/>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Tree>
    <p:extLst>
      <p:ext uri="{BB962C8B-B14F-4D97-AF65-F5344CB8AC3E}">
        <p14:creationId xmlns:p14="http://schemas.microsoft.com/office/powerpoint/2010/main" val="218896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7974AB0-FEDF-6141-D99D-BEB89AB75D0E}"/>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BC7DCDA-45D9-B961-C2B0-0530632CDE60}"/>
              </a:ext>
              <a:ext uri="{C183D7F6-B498-43B3-948B-1728B52AA6E4}">
                <adec:decorative xmlns:adec="http://schemas.microsoft.com/office/drawing/2017/decorative" val="1"/>
              </a:ext>
            </a:extLst>
          </p:cNvPr>
          <p:cNvSpPr>
            <a:spLocks/>
          </p:cNvSpPr>
          <p:nvPr/>
        </p:nvSpPr>
        <p:spPr bwMode="auto">
          <a:xfrm>
            <a:off x="588963" y="5372099"/>
            <a:ext cx="11017250" cy="1158583"/>
          </a:xfrm>
          <a:prstGeom prst="roundRect">
            <a:avLst>
              <a:gd name="adj" fmla="val 10616"/>
            </a:avLst>
          </a:prstGeom>
          <a:solidFill>
            <a:schemeClr val="bg1"/>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765" noProof="0"/>
          </a:p>
        </p:txBody>
      </p:sp>
      <p:sp>
        <p:nvSpPr>
          <p:cNvPr id="16" name="Rounded Rectangle 80">
            <a:extLst>
              <a:ext uri="{FF2B5EF4-FFF2-40B4-BE49-F238E27FC236}">
                <a16:creationId xmlns:a16="http://schemas.microsoft.com/office/drawing/2014/main" id="{3F9974BB-C5C9-3A39-0566-472658EFE5DF}"/>
              </a:ext>
              <a:ext uri="{C183D7F6-B498-43B3-948B-1728B52AA6E4}">
                <adec:decorative xmlns:adec="http://schemas.microsoft.com/office/drawing/2017/decorative" val="1"/>
              </a:ext>
            </a:extLst>
          </p:cNvPr>
          <p:cNvSpPr>
            <a:spLocks/>
          </p:cNvSpPr>
          <p:nvPr/>
        </p:nvSpPr>
        <p:spPr bwMode="auto">
          <a:xfrm>
            <a:off x="587375" y="1879601"/>
            <a:ext cx="11017250" cy="3378199"/>
          </a:xfrm>
          <a:prstGeom prst="roundRect">
            <a:avLst>
              <a:gd name="adj" fmla="val 5372"/>
            </a:avLst>
          </a:prstGeom>
          <a:solidFill>
            <a:schemeClr val="bg1">
              <a:alpha val="50000"/>
            </a:schemeClr>
          </a:solidFill>
          <a:ln w="9525">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rgbClr val="FFFFFF"/>
              </a:solidFill>
              <a:latin typeface="Segoe Sans Display"/>
              <a:cs typeface="Segoe UI" pitchFamily="34" charset="0"/>
            </a:endParaRPr>
          </a:p>
        </p:txBody>
      </p:sp>
      <p:pic>
        <p:nvPicPr>
          <p:cNvPr id="7" name="Picture 6">
            <a:extLst>
              <a:ext uri="{FF2B5EF4-FFF2-40B4-BE49-F238E27FC236}">
                <a16:creationId xmlns:a16="http://schemas.microsoft.com/office/drawing/2014/main" id="{B61BC4B0-87D7-F567-241B-ECD131387871}"/>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5402" r="34371" b="83943"/>
          <a:stretch>
            <a:fillRect/>
          </a:stretch>
        </p:blipFill>
        <p:spPr>
          <a:xfrm>
            <a:off x="-1" y="1058271"/>
            <a:ext cx="12192000" cy="1113429"/>
          </a:xfrm>
          <a:prstGeom prst="rect">
            <a:avLst/>
          </a:prstGeom>
          <a:ln>
            <a:solidFill>
              <a:schemeClr val="bg2"/>
            </a:solidFill>
          </a:ln>
        </p:spPr>
      </p:pic>
      <p:sp>
        <p:nvSpPr>
          <p:cNvPr id="13" name="Rectangle 12">
            <a:extLst>
              <a:ext uri="{FF2B5EF4-FFF2-40B4-BE49-F238E27FC236}">
                <a16:creationId xmlns:a16="http://schemas.microsoft.com/office/drawing/2014/main" id="{D92E8FE3-988A-296E-34AB-D590E97F1BDC}"/>
              </a:ext>
              <a:ext uri="{C183D7F6-B498-43B3-948B-1728B52AA6E4}">
                <adec:decorative xmlns:adec="http://schemas.microsoft.com/office/drawing/2017/decorative" val="1"/>
              </a:ext>
            </a:extLst>
          </p:cNvPr>
          <p:cNvSpPr>
            <a:spLocks/>
          </p:cNvSpPr>
          <p:nvPr/>
        </p:nvSpPr>
        <p:spPr bwMode="auto">
          <a:xfrm>
            <a:off x="0" y="1058271"/>
            <a:ext cx="12192000" cy="1113429"/>
          </a:xfrm>
          <a:prstGeom prst="rect">
            <a:avLst/>
          </a:prstGeom>
          <a:solidFill>
            <a:schemeClr val="bg1">
              <a:alpha val="75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 name="Title 1">
            <a:extLst>
              <a:ext uri="{FF2B5EF4-FFF2-40B4-BE49-F238E27FC236}">
                <a16:creationId xmlns:a16="http://schemas.microsoft.com/office/drawing/2014/main" id="{E328674F-6DE3-F15F-AAB4-378464E4B909}"/>
              </a:ext>
            </a:extLst>
          </p:cNvPr>
          <p:cNvSpPr>
            <a:spLocks noGrp="1"/>
          </p:cNvSpPr>
          <p:nvPr>
            <p:ph type="title"/>
          </p:nvPr>
        </p:nvSpPr>
        <p:spPr>
          <a:xfrm>
            <a:off x="588963" y="457200"/>
            <a:ext cx="11017250" cy="492125"/>
          </a:xfrm>
        </p:spPr>
        <p:txBody>
          <a:bodyPr wrap="square" anchor="t">
            <a:noAutofit/>
          </a:bodyPr>
          <a:lstStyle/>
          <a:p>
            <a:r>
              <a:rPr lang="en-US" noProof="0">
                <a:ea typeface="+mj-ea"/>
                <a:cs typeface="+mj-cs"/>
              </a:rPr>
              <a:t>Have a clear Knowledge Strategy</a:t>
            </a:r>
          </a:p>
        </p:txBody>
      </p:sp>
      <p:sp>
        <p:nvSpPr>
          <p:cNvPr id="6" name="TextBox 5">
            <a:extLst>
              <a:ext uri="{FF2B5EF4-FFF2-40B4-BE49-F238E27FC236}">
                <a16:creationId xmlns:a16="http://schemas.microsoft.com/office/drawing/2014/main" id="{51CC35FF-FF92-E97D-A816-EA6F6BD3ABAA}"/>
              </a:ext>
            </a:extLst>
          </p:cNvPr>
          <p:cNvSpPr txBox="1"/>
          <p:nvPr/>
        </p:nvSpPr>
        <p:spPr>
          <a:xfrm>
            <a:off x="588963" y="1174917"/>
            <a:ext cx="11017250" cy="861774"/>
          </a:xfrm>
          <a:prstGeom prst="rect">
            <a:avLst/>
          </a:prstGeom>
          <a:noFill/>
        </p:spPr>
        <p:txBody>
          <a:bodyPr wrap="square" lIns="0" tIns="0" rIns="0" bIns="0" rtlCol="0" anchor="t">
            <a:spAutoFit/>
          </a:bodyPr>
          <a:lstStyle/>
          <a:p>
            <a:r>
              <a:rPr lang="en-US" sz="1400" noProof="0"/>
              <a:t>The Employee Self-Service Agent uses AI to provide employees with the most helpful answers by pulling information from sources like your SharePoint or ServiceNow knowledge base. Thanks to this advanced technology and the filtering options in Copilot Studio, you don’t need to completely overhaul your existing knowledge base. However, having a clear understanding of how your content is organized and the key topics or questions you want to address will help ensure employees get the best </a:t>
            </a:r>
            <a:r>
              <a:rPr lang="en-US" sz="1400"/>
              <a:t>experience. </a:t>
            </a:r>
            <a:r>
              <a:rPr lang="en-US" sz="1400">
                <a:hlinkClick r:id="rId6"/>
              </a:rPr>
              <a:t>Optimize</a:t>
            </a:r>
            <a:r>
              <a:rPr lang="en-US" sz="1400">
                <a:cs typeface="Segoe Sans Display"/>
                <a:hlinkClick r:id="rId6"/>
              </a:rPr>
              <a:t> Sharepoint Knowledge Sources</a:t>
            </a:r>
            <a:endParaRPr lang="en-US" sz="1400">
              <a:cs typeface="Segoe Sans Display"/>
            </a:endParaRPr>
          </a:p>
        </p:txBody>
      </p:sp>
      <p:sp>
        <p:nvSpPr>
          <p:cNvPr id="12" name="TextBox 11">
            <a:extLst>
              <a:ext uri="{FF2B5EF4-FFF2-40B4-BE49-F238E27FC236}">
                <a16:creationId xmlns:a16="http://schemas.microsoft.com/office/drawing/2014/main" id="{804095C1-5054-723E-B9DA-B3B9FF955219}"/>
              </a:ext>
            </a:extLst>
          </p:cNvPr>
          <p:cNvSpPr txBox="1"/>
          <p:nvPr/>
        </p:nvSpPr>
        <p:spPr>
          <a:xfrm>
            <a:off x="1454149" y="5492290"/>
            <a:ext cx="9937751" cy="918200"/>
          </a:xfrm>
          <a:prstGeom prst="rect">
            <a:avLst/>
          </a:prstGeom>
          <a:noFill/>
        </p:spPr>
        <p:txBody>
          <a:bodyPr wrap="square" lIns="0" tIns="0" rIns="0" bIns="0">
            <a:spAutoFit/>
          </a:bodyPr>
          <a:lstStyle/>
          <a:p>
            <a:pPr algn="l">
              <a:spcAft>
                <a:spcPts val="200"/>
              </a:spcAft>
            </a:pPr>
            <a:r>
              <a:rPr lang="en-US" sz="1600" i="0" u="none" strike="noStrike" noProof="0">
                <a:solidFill>
                  <a:schemeClr val="accent1"/>
                </a:solidFill>
                <a:effectLst/>
                <a:latin typeface="+mj-lt"/>
                <a:ea typeface="+mj-ea"/>
                <a:cs typeface="+mj-cs"/>
              </a:rPr>
              <a:t>The Takeaway</a:t>
            </a:r>
          </a:p>
          <a:p>
            <a:pPr algn="l">
              <a:spcAft>
                <a:spcPts val="200"/>
              </a:spcAft>
            </a:pPr>
            <a:r>
              <a:rPr lang="en-US" sz="1400" b="0" i="0" u="none" strike="noStrike" noProof="0">
                <a:solidFill>
                  <a:srgbClr val="000000"/>
                </a:solidFill>
                <a:effectLst/>
              </a:rPr>
              <a:t>A well-organized knowledge base is the secret to a </a:t>
            </a:r>
            <a:r>
              <a:rPr lang="en-US" sz="1400" i="0" u="none" strike="noStrike" noProof="0">
                <a:solidFill>
                  <a:srgbClr val="000000"/>
                </a:solidFill>
                <a:effectLst/>
                <a:latin typeface="+mj-lt"/>
                <a:ea typeface="+mj-ea"/>
                <a:cs typeface="+mj-cs"/>
              </a:rPr>
              <a:t>frictionless ESS experience</a:t>
            </a:r>
            <a:r>
              <a:rPr lang="en-US" sz="1400" b="0" i="0" u="none" strike="noStrike" noProof="0">
                <a:solidFill>
                  <a:srgbClr val="000000"/>
                </a:solidFill>
                <a:effectLst/>
              </a:rPr>
              <a:t>. When employees can easily find what they need, HR and IT teams spend less time answering repetitive questions—boosting productivity across the board. Start with a content audit today and set your employees up for success! </a:t>
            </a:r>
          </a:p>
        </p:txBody>
      </p:sp>
      <p:sp>
        <p:nvSpPr>
          <p:cNvPr id="19" name="Oval 18">
            <a:extLst>
              <a:ext uri="{FF2B5EF4-FFF2-40B4-BE49-F238E27FC236}">
                <a16:creationId xmlns:a16="http://schemas.microsoft.com/office/drawing/2014/main" id="{56D9EBA0-CC9C-C0CF-E1D6-CA5F7151E4E0}"/>
              </a:ext>
              <a:ext uri="{C183D7F6-B498-43B3-948B-1728B52AA6E4}">
                <adec:decorative xmlns:adec="http://schemas.microsoft.com/office/drawing/2017/decorative" val="1"/>
              </a:ext>
            </a:extLst>
          </p:cNvPr>
          <p:cNvSpPr>
            <a:spLocks/>
          </p:cNvSpPr>
          <p:nvPr/>
        </p:nvSpPr>
        <p:spPr bwMode="auto">
          <a:xfrm>
            <a:off x="741676" y="5685007"/>
            <a:ext cx="532766" cy="532766"/>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40" name="Rounded Rectangle 80">
            <a:extLst>
              <a:ext uri="{FF2B5EF4-FFF2-40B4-BE49-F238E27FC236}">
                <a16:creationId xmlns:a16="http://schemas.microsoft.com/office/drawing/2014/main" id="{93E08B52-77FB-FFD9-ADDA-9B0011384D41}"/>
              </a:ext>
              <a:ext uri="{C183D7F6-B498-43B3-948B-1728B52AA6E4}">
                <adec:decorative xmlns:adec="http://schemas.microsoft.com/office/drawing/2017/decorative" val="1"/>
              </a:ext>
            </a:extLst>
          </p:cNvPr>
          <p:cNvSpPr>
            <a:spLocks/>
          </p:cNvSpPr>
          <p:nvPr/>
        </p:nvSpPr>
        <p:spPr bwMode="auto">
          <a:xfrm>
            <a:off x="716275" y="2800350"/>
            <a:ext cx="3816295" cy="2326960"/>
          </a:xfrm>
          <a:prstGeom prst="roundRect">
            <a:avLst>
              <a:gd name="adj" fmla="val 4219"/>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41" name="Rounded Rectangle 80">
            <a:extLst>
              <a:ext uri="{FF2B5EF4-FFF2-40B4-BE49-F238E27FC236}">
                <a16:creationId xmlns:a16="http://schemas.microsoft.com/office/drawing/2014/main" id="{BE57208D-F9D5-0D65-4201-15BF755E9612}"/>
              </a:ext>
              <a:ext uri="{C183D7F6-B498-43B3-948B-1728B52AA6E4}">
                <adec:decorative xmlns:adec="http://schemas.microsoft.com/office/drawing/2017/decorative" val="1"/>
              </a:ext>
            </a:extLst>
          </p:cNvPr>
          <p:cNvSpPr>
            <a:spLocks/>
          </p:cNvSpPr>
          <p:nvPr/>
        </p:nvSpPr>
        <p:spPr bwMode="auto">
          <a:xfrm>
            <a:off x="4664647" y="2800350"/>
            <a:ext cx="3501139" cy="2326960"/>
          </a:xfrm>
          <a:prstGeom prst="roundRect">
            <a:avLst>
              <a:gd name="adj" fmla="val 4219"/>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42" name="Rounded Rectangle 80 - 1">
            <a:extLst>
              <a:ext uri="{FF2B5EF4-FFF2-40B4-BE49-F238E27FC236}">
                <a16:creationId xmlns:a16="http://schemas.microsoft.com/office/drawing/2014/main" id="{C36F8F6A-7E76-E786-4D6B-12716D63627C}"/>
              </a:ext>
              <a:ext uri="{C183D7F6-B498-43B3-948B-1728B52AA6E4}">
                <adec:decorative xmlns:adec="http://schemas.microsoft.com/office/drawing/2017/decorative" val="1"/>
              </a:ext>
            </a:extLst>
          </p:cNvPr>
          <p:cNvSpPr>
            <a:spLocks/>
          </p:cNvSpPr>
          <p:nvPr/>
        </p:nvSpPr>
        <p:spPr bwMode="auto">
          <a:xfrm>
            <a:off x="8296275" y="2800350"/>
            <a:ext cx="3179450" cy="2326960"/>
          </a:xfrm>
          <a:prstGeom prst="roundRect">
            <a:avLst>
              <a:gd name="adj" fmla="val 4219"/>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9" name="TextBox 8">
            <a:extLst>
              <a:ext uri="{FF2B5EF4-FFF2-40B4-BE49-F238E27FC236}">
                <a16:creationId xmlns:a16="http://schemas.microsoft.com/office/drawing/2014/main" id="{CCB143DA-0AB7-9254-3575-40895E675EC2}"/>
              </a:ext>
            </a:extLst>
          </p:cNvPr>
          <p:cNvSpPr txBox="1"/>
          <p:nvPr/>
        </p:nvSpPr>
        <p:spPr>
          <a:xfrm>
            <a:off x="4838700" y="3047497"/>
            <a:ext cx="3098800" cy="1692771"/>
          </a:xfrm>
          <a:prstGeom prst="rect">
            <a:avLst/>
          </a:prstGeom>
          <a:noFill/>
        </p:spPr>
        <p:txBody>
          <a:bodyPr wrap="square" lIns="0" tIns="0" rIns="0" bIns="0">
            <a:spAutoFit/>
          </a:bodyPr>
          <a:lstStyle/>
          <a:p>
            <a:pPr algn="l">
              <a:spcAft>
                <a:spcPts val="300"/>
              </a:spcAft>
            </a:pPr>
            <a:r>
              <a:rPr lang="en-US" sz="1400" i="0" u="none" strike="noStrike" noProof="0">
                <a:solidFill>
                  <a:schemeClr val="accent1"/>
                </a:solidFill>
                <a:effectLst/>
                <a:latin typeface="+mj-lt"/>
                <a:ea typeface="+mj-ea"/>
                <a:cs typeface="+mj-cs"/>
              </a:rPr>
              <a:t>Maintain Up-to-Date and Accurate Content</a:t>
            </a:r>
          </a:p>
          <a:p>
            <a:pPr marL="222250" indent="-158750">
              <a:spcAft>
                <a:spcPts val="500"/>
              </a:spcAft>
              <a:buFont typeface="Arial" panose="020B0604020202020204" pitchFamily="34" charset="0"/>
              <a:buChar char="•"/>
            </a:pPr>
            <a:r>
              <a:rPr lang="en-US" sz="1200" noProof="0">
                <a:solidFill>
                  <a:srgbClr val="000000"/>
                </a:solidFill>
              </a:rPr>
              <a:t>Establish a regular review process with assigned content owners.</a:t>
            </a:r>
          </a:p>
          <a:p>
            <a:pPr marL="222250" indent="-158750">
              <a:spcAft>
                <a:spcPts val="500"/>
              </a:spcAft>
              <a:buFont typeface="Arial" panose="020B0604020202020204" pitchFamily="34" charset="0"/>
              <a:buChar char="•"/>
            </a:pPr>
            <a:r>
              <a:rPr lang="en-US" sz="1200" noProof="0">
                <a:solidFill>
                  <a:srgbClr val="000000"/>
                </a:solidFill>
              </a:rPr>
              <a:t>Coordinate with HRIS, ITSM, and other systems to prevent outdated information.</a:t>
            </a:r>
          </a:p>
          <a:p>
            <a:pPr marL="222250" indent="-158750">
              <a:spcAft>
                <a:spcPts val="500"/>
              </a:spcAft>
              <a:buFont typeface="Arial" panose="020B0604020202020204" pitchFamily="34" charset="0"/>
              <a:buChar char="•"/>
            </a:pPr>
            <a:r>
              <a:rPr lang="en-US" sz="1200" noProof="0">
                <a:solidFill>
                  <a:srgbClr val="000000"/>
                </a:solidFill>
              </a:rPr>
              <a:t>Use version control to track updates and maintain accuracy.</a:t>
            </a:r>
            <a:endParaRPr lang="en-US" sz="1600" b="0" i="0" u="none" strike="noStrike" noProof="0">
              <a:solidFill>
                <a:srgbClr val="000000"/>
              </a:solidFill>
              <a:effectLst/>
            </a:endParaRPr>
          </a:p>
        </p:txBody>
      </p:sp>
      <p:sp>
        <p:nvSpPr>
          <p:cNvPr id="10" name="TextBox 9">
            <a:extLst>
              <a:ext uri="{FF2B5EF4-FFF2-40B4-BE49-F238E27FC236}">
                <a16:creationId xmlns:a16="http://schemas.microsoft.com/office/drawing/2014/main" id="{4974A3F0-DAF4-967D-2488-CF5841CC2FD2}"/>
              </a:ext>
            </a:extLst>
          </p:cNvPr>
          <p:cNvSpPr txBox="1"/>
          <p:nvPr/>
        </p:nvSpPr>
        <p:spPr>
          <a:xfrm>
            <a:off x="879796" y="3047497"/>
            <a:ext cx="3457029" cy="1923604"/>
          </a:xfrm>
          <a:prstGeom prst="rect">
            <a:avLst/>
          </a:prstGeom>
          <a:noFill/>
        </p:spPr>
        <p:txBody>
          <a:bodyPr wrap="square" lIns="0" tIns="0" rIns="0" bIns="0">
            <a:spAutoFit/>
          </a:bodyPr>
          <a:lstStyle/>
          <a:p>
            <a:pPr algn="l">
              <a:spcAft>
                <a:spcPts val="300"/>
              </a:spcAft>
            </a:pPr>
            <a:r>
              <a:rPr lang="en-US" sz="1400" i="0" u="none" strike="noStrike" noProof="0">
                <a:solidFill>
                  <a:schemeClr val="accent1"/>
                </a:solidFill>
                <a:effectLst/>
                <a:latin typeface="+mj-lt"/>
                <a:ea typeface="+mj-ea"/>
                <a:cs typeface="+mj-cs"/>
              </a:rPr>
              <a:t>Conduct a Comprehensive Content Audit</a:t>
            </a:r>
          </a:p>
          <a:p>
            <a:pPr marL="222250" indent="-158750" algn="l">
              <a:spcAft>
                <a:spcPts val="500"/>
              </a:spcAft>
              <a:buFont typeface="Arial" panose="020B0604020202020204" pitchFamily="34" charset="0"/>
              <a:buChar char="•"/>
            </a:pPr>
            <a:r>
              <a:rPr lang="en-US" sz="1200" b="0" i="0" u="none" strike="noStrike" noProof="0">
                <a:solidFill>
                  <a:srgbClr val="000000"/>
                </a:solidFill>
                <a:effectLst/>
              </a:rPr>
              <a:t>Review all HR, IT, and policy documents.</a:t>
            </a:r>
          </a:p>
          <a:p>
            <a:pPr marL="222250" indent="-158750" algn="l">
              <a:spcAft>
                <a:spcPts val="500"/>
              </a:spcAft>
              <a:buFont typeface="Arial" panose="020B0604020202020204" pitchFamily="34" charset="0"/>
              <a:buChar char="•"/>
            </a:pPr>
            <a:r>
              <a:rPr lang="en-US" sz="1200" b="0" i="0" u="none" strike="noStrike" noProof="0">
                <a:solidFill>
                  <a:srgbClr val="000000"/>
                </a:solidFill>
                <a:effectLst/>
              </a:rPr>
              <a:t>Identify outdated, missing, or conflicting information.</a:t>
            </a:r>
          </a:p>
          <a:p>
            <a:pPr marL="222250" indent="-158750" algn="l">
              <a:spcAft>
                <a:spcPts val="500"/>
              </a:spcAft>
              <a:buFont typeface="Arial" panose="020B0604020202020204" pitchFamily="34" charset="0"/>
              <a:buChar char="•"/>
            </a:pPr>
            <a:r>
              <a:rPr lang="en-US" sz="1200" b="0" i="0" u="none" strike="noStrike" noProof="0">
                <a:solidFill>
                  <a:srgbClr val="000000"/>
                </a:solidFill>
                <a:effectLst/>
              </a:rPr>
              <a:t>Organize content by relevant ESS sections </a:t>
            </a:r>
            <a:br>
              <a:rPr lang="en-US" sz="1200" b="0" i="0" u="none" strike="noStrike" noProof="0">
                <a:solidFill>
                  <a:srgbClr val="000000"/>
                </a:solidFill>
                <a:effectLst/>
              </a:rPr>
            </a:br>
            <a:r>
              <a:rPr lang="en-US" sz="1200" b="0" i="0" u="none" strike="noStrike" noProof="0">
                <a:solidFill>
                  <a:srgbClr val="000000"/>
                </a:solidFill>
                <a:effectLst/>
              </a:rPr>
              <a:t>(HR, IT, Payroll, Policies, etc.).</a:t>
            </a:r>
          </a:p>
          <a:p>
            <a:pPr marL="222250" indent="-158750" algn="l">
              <a:spcAft>
                <a:spcPts val="500"/>
              </a:spcAft>
              <a:buFont typeface="Arial" panose="020B0604020202020204" pitchFamily="34" charset="0"/>
              <a:buChar char="•"/>
            </a:pPr>
            <a:r>
              <a:rPr lang="en-US" sz="1200" b="0" i="0" u="none" strike="noStrike" noProof="0">
                <a:solidFill>
                  <a:srgbClr val="000000"/>
                </a:solidFill>
                <a:effectLst/>
              </a:rPr>
              <a:t>Ensure content is accessible through </a:t>
            </a:r>
            <a:br>
              <a:rPr lang="en-US" sz="1200" b="0" i="0" u="none" strike="noStrike" noProof="0">
                <a:solidFill>
                  <a:srgbClr val="000000"/>
                </a:solidFill>
                <a:effectLst/>
              </a:rPr>
            </a:br>
            <a:r>
              <a:rPr lang="en-US" sz="1200" b="0" i="0" u="none" strike="noStrike" noProof="0">
                <a:solidFill>
                  <a:srgbClr val="000000"/>
                </a:solidFill>
                <a:effectLst/>
              </a:rPr>
              <a:t>ESS-integrated platforms like SharePoint, ServiceNow, and Workday.</a:t>
            </a:r>
            <a:endParaRPr lang="en-US" sz="1400" b="0" i="0" u="none" strike="noStrike" noProof="0">
              <a:solidFill>
                <a:srgbClr val="000000"/>
              </a:solidFill>
              <a:effectLst/>
            </a:endParaRPr>
          </a:p>
        </p:txBody>
      </p:sp>
      <p:sp>
        <p:nvSpPr>
          <p:cNvPr id="11" name="TextBox 10">
            <a:extLst>
              <a:ext uri="{FF2B5EF4-FFF2-40B4-BE49-F238E27FC236}">
                <a16:creationId xmlns:a16="http://schemas.microsoft.com/office/drawing/2014/main" id="{C9CF17CB-5007-2FB3-B671-4DEDC520B4C1}"/>
              </a:ext>
            </a:extLst>
          </p:cNvPr>
          <p:cNvSpPr txBox="1"/>
          <p:nvPr/>
        </p:nvSpPr>
        <p:spPr>
          <a:xfrm>
            <a:off x="8465343" y="3047497"/>
            <a:ext cx="2882942" cy="1477328"/>
          </a:xfrm>
          <a:prstGeom prst="rect">
            <a:avLst/>
          </a:prstGeom>
          <a:noFill/>
        </p:spPr>
        <p:txBody>
          <a:bodyPr wrap="square" lIns="0" tIns="0" rIns="0" bIns="0">
            <a:spAutoFit/>
          </a:bodyPr>
          <a:lstStyle/>
          <a:p>
            <a:pPr algn="l">
              <a:spcAft>
                <a:spcPts val="300"/>
              </a:spcAft>
            </a:pPr>
            <a:r>
              <a:rPr lang="en-US" sz="1400" i="0" u="none" strike="noStrike" noProof="0">
                <a:solidFill>
                  <a:schemeClr val="accent1"/>
                </a:solidFill>
                <a:effectLst/>
                <a:latin typeface="+mj-lt"/>
                <a:ea typeface="+mj-ea"/>
                <a:cs typeface="+mj-cs"/>
              </a:rPr>
              <a:t>Make It Employee-Friendly</a:t>
            </a:r>
          </a:p>
          <a:p>
            <a:pPr marL="222250" indent="-158750">
              <a:spcAft>
                <a:spcPts val="500"/>
              </a:spcAft>
              <a:buFont typeface="Arial" panose="020B0604020202020204" pitchFamily="34" charset="0"/>
              <a:buChar char="•"/>
            </a:pPr>
            <a:r>
              <a:rPr lang="en-US" sz="1200" noProof="0">
                <a:solidFill>
                  <a:srgbClr val="000000"/>
                </a:solidFill>
              </a:rPr>
              <a:t>Use clear, straightforward language and avoid jargon.</a:t>
            </a:r>
          </a:p>
          <a:p>
            <a:pPr marL="222250" indent="-158750">
              <a:spcAft>
                <a:spcPts val="500"/>
              </a:spcAft>
              <a:buFont typeface="Arial" panose="020B0604020202020204" pitchFamily="34" charset="0"/>
              <a:buChar char="•"/>
            </a:pPr>
            <a:r>
              <a:rPr lang="en-US" sz="1200" noProof="0">
                <a:solidFill>
                  <a:srgbClr val="000000"/>
                </a:solidFill>
              </a:rPr>
              <a:t>Include FAQs based on real employee questions.</a:t>
            </a:r>
          </a:p>
          <a:p>
            <a:pPr marL="222250" indent="-158750">
              <a:spcAft>
                <a:spcPts val="500"/>
              </a:spcAft>
              <a:buFont typeface="Arial" panose="020B0604020202020204" pitchFamily="34" charset="0"/>
              <a:buChar char="•"/>
            </a:pPr>
            <a:r>
              <a:rPr lang="en-US" sz="1200" noProof="0">
                <a:solidFill>
                  <a:srgbClr val="000000"/>
                </a:solidFill>
              </a:rPr>
              <a:t>Collect employee feedback to improve content continuously.</a:t>
            </a:r>
            <a:endParaRPr lang="en-US" sz="1600" b="0" i="0" u="none" strike="noStrike" noProof="0">
              <a:solidFill>
                <a:srgbClr val="000000"/>
              </a:solidFill>
              <a:effectLst/>
            </a:endParaRPr>
          </a:p>
        </p:txBody>
      </p:sp>
      <p:sp>
        <p:nvSpPr>
          <p:cNvPr id="43" name="Oval 42">
            <a:extLst>
              <a:ext uri="{FF2B5EF4-FFF2-40B4-BE49-F238E27FC236}">
                <a16:creationId xmlns:a16="http://schemas.microsoft.com/office/drawing/2014/main" id="{1BDC3482-0D45-5CA1-AC0D-DB516AA406B9}"/>
              </a:ext>
              <a:ext uri="{C183D7F6-B498-43B3-948B-1728B52AA6E4}">
                <adec:decorative xmlns:adec="http://schemas.microsoft.com/office/drawing/2017/decorative" val="1"/>
              </a:ext>
            </a:extLst>
          </p:cNvPr>
          <p:cNvSpPr>
            <a:spLocks/>
          </p:cNvSpPr>
          <p:nvPr/>
        </p:nvSpPr>
        <p:spPr bwMode="auto">
          <a:xfrm>
            <a:off x="2452502" y="2639332"/>
            <a:ext cx="343840" cy="343839"/>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8288" rtlCol="0" anchor="ctr"/>
          <a:lstStyle/>
          <a:p>
            <a:pPr algn="ctr"/>
            <a:r>
              <a:rPr lang="en-US" noProof="0">
                <a:solidFill>
                  <a:schemeClr val="tx1"/>
                </a:solidFill>
                <a:latin typeface="+mj-lt"/>
                <a:ea typeface="+mj-ea"/>
                <a:cs typeface="+mj-cs"/>
              </a:rPr>
              <a:t>1</a:t>
            </a:r>
          </a:p>
        </p:txBody>
      </p:sp>
      <p:sp>
        <p:nvSpPr>
          <p:cNvPr id="44" name="Oval 43">
            <a:extLst>
              <a:ext uri="{FF2B5EF4-FFF2-40B4-BE49-F238E27FC236}">
                <a16:creationId xmlns:a16="http://schemas.microsoft.com/office/drawing/2014/main" id="{514A3C4C-80B8-6E92-CAF7-7F67600D5226}"/>
              </a:ext>
              <a:ext uri="{C183D7F6-B498-43B3-948B-1728B52AA6E4}">
                <adec:decorative xmlns:adec="http://schemas.microsoft.com/office/drawing/2017/decorative" val="1"/>
              </a:ext>
            </a:extLst>
          </p:cNvPr>
          <p:cNvSpPr>
            <a:spLocks/>
          </p:cNvSpPr>
          <p:nvPr/>
        </p:nvSpPr>
        <p:spPr bwMode="auto">
          <a:xfrm>
            <a:off x="6243296" y="2639332"/>
            <a:ext cx="343840" cy="343839"/>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8288" rtlCol="0" anchor="ctr"/>
          <a:lstStyle/>
          <a:p>
            <a:pPr algn="ctr"/>
            <a:r>
              <a:rPr lang="en-US" noProof="0">
                <a:solidFill>
                  <a:schemeClr val="tx1"/>
                </a:solidFill>
                <a:latin typeface="+mj-lt"/>
                <a:ea typeface="+mj-ea"/>
                <a:cs typeface="+mj-cs"/>
              </a:rPr>
              <a:t>2</a:t>
            </a:r>
          </a:p>
        </p:txBody>
      </p:sp>
      <p:sp>
        <p:nvSpPr>
          <p:cNvPr id="45" name="Oval 44">
            <a:extLst>
              <a:ext uri="{FF2B5EF4-FFF2-40B4-BE49-F238E27FC236}">
                <a16:creationId xmlns:a16="http://schemas.microsoft.com/office/drawing/2014/main" id="{69DF60A8-4C32-66D1-85D5-FFC43D791C57}"/>
              </a:ext>
              <a:ext uri="{C183D7F6-B498-43B3-948B-1728B52AA6E4}">
                <adec:decorative xmlns:adec="http://schemas.microsoft.com/office/drawing/2017/decorative" val="1"/>
              </a:ext>
            </a:extLst>
          </p:cNvPr>
          <p:cNvSpPr>
            <a:spLocks/>
          </p:cNvSpPr>
          <p:nvPr/>
        </p:nvSpPr>
        <p:spPr bwMode="auto">
          <a:xfrm>
            <a:off x="9714080" y="2639332"/>
            <a:ext cx="343840" cy="343839"/>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8288" rtlCol="0" anchor="ctr"/>
          <a:lstStyle/>
          <a:p>
            <a:pPr algn="ctr"/>
            <a:r>
              <a:rPr lang="en-US" noProof="0">
                <a:solidFill>
                  <a:schemeClr val="tx1"/>
                </a:solidFill>
                <a:latin typeface="+mj-lt"/>
                <a:ea typeface="+mj-ea"/>
                <a:cs typeface="+mj-cs"/>
              </a:rPr>
              <a:t>3</a:t>
            </a:r>
          </a:p>
        </p:txBody>
      </p:sp>
      <p:cxnSp>
        <p:nvCxnSpPr>
          <p:cNvPr id="47" name="Straight Connector 46">
            <a:extLst>
              <a:ext uri="{FF2B5EF4-FFF2-40B4-BE49-F238E27FC236}">
                <a16:creationId xmlns:a16="http://schemas.microsoft.com/office/drawing/2014/main" id="{161D26B6-DB9B-94A2-BB24-8670FD13C301}"/>
              </a:ext>
            </a:extLst>
          </p:cNvPr>
          <p:cNvCxnSpPr/>
          <p:nvPr/>
        </p:nvCxnSpPr>
        <p:spPr>
          <a:xfrm>
            <a:off x="883920" y="2388677"/>
            <a:ext cx="10424160" cy="0"/>
          </a:xfrm>
          <a:prstGeom prst="line">
            <a:avLst/>
          </a:prstGeom>
          <a:ln w="6350" cap="rnd">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103F937-93E9-1EE4-13AF-E7E415B9155A}"/>
              </a:ext>
            </a:extLst>
          </p:cNvPr>
          <p:cNvSpPr txBox="1">
            <a:spLocks/>
          </p:cNvSpPr>
          <p:nvPr/>
        </p:nvSpPr>
        <p:spPr>
          <a:xfrm>
            <a:off x="4395629" y="2265567"/>
            <a:ext cx="3395662" cy="246221"/>
          </a:xfrm>
          <a:prstGeom prst="rect">
            <a:avLst/>
          </a:prstGeom>
          <a:solidFill>
            <a:srgbClr val="FBF8F6"/>
          </a:solidFill>
        </p:spPr>
        <p:txBody>
          <a:bodyPr wrap="square" lIns="0" tIns="0" rIns="0" bIns="0">
            <a:spAutoFit/>
          </a:bodyPr>
          <a:lstStyle/>
          <a:p>
            <a:pPr algn="ctr">
              <a:spcAft>
                <a:spcPts val="400"/>
              </a:spcAft>
              <a:defRPr/>
            </a:pPr>
            <a:r>
              <a:rPr lang="en-US" sz="1600" noProof="0">
                <a:ln w="3175">
                  <a:noFill/>
                </a:ln>
                <a:latin typeface="+mj-lt"/>
                <a:ea typeface="+mj-ea"/>
                <a:cs typeface="+mj-cs"/>
              </a:rPr>
              <a:t>Tips for a Stronger Knowledge Base</a:t>
            </a:r>
          </a:p>
        </p:txBody>
      </p:sp>
      <p:sp>
        <p:nvSpPr>
          <p:cNvPr id="48" name="Rectangle: Rounded Corners 47">
            <a:hlinkClick r:id="rId7" action="ppaction://hlinksldjump"/>
            <a:extLst>
              <a:ext uri="{FF2B5EF4-FFF2-40B4-BE49-F238E27FC236}">
                <a16:creationId xmlns:a16="http://schemas.microsoft.com/office/drawing/2014/main" id="{C95F98C1-A495-4EA4-5A64-131817A2F1E1}"/>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49" name="Rectangle: Rounded Corners 48">
            <a:hlinkClick r:id="rId8" action="ppaction://hlinksldjump"/>
            <a:extLst>
              <a:ext uri="{FF2B5EF4-FFF2-40B4-BE49-F238E27FC236}">
                <a16:creationId xmlns:a16="http://schemas.microsoft.com/office/drawing/2014/main" id="{A3A5F849-5215-FFC5-0593-92EBA56BA299}"/>
              </a:ext>
            </a:extLst>
          </p:cNvPr>
          <p:cNvSpPr>
            <a:spLocks/>
          </p:cNvSpPr>
          <p:nvPr/>
        </p:nvSpPr>
        <p:spPr bwMode="auto">
          <a:xfrm>
            <a:off x="2500758"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Get Ready</a:t>
            </a:r>
          </a:p>
        </p:txBody>
      </p:sp>
      <p:sp>
        <p:nvSpPr>
          <p:cNvPr id="50" name="Rectangle: Rounded Corners 49">
            <a:hlinkClick r:id="rId9" action="ppaction://hlinksldjump"/>
            <a:extLst>
              <a:ext uri="{FF2B5EF4-FFF2-40B4-BE49-F238E27FC236}">
                <a16:creationId xmlns:a16="http://schemas.microsoft.com/office/drawing/2014/main" id="{08954585-78C7-71FB-724F-E510AB40B0DB}"/>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51" name="Rectangle: Rounded Corners 50">
            <a:hlinkClick r:id="rId10" action="ppaction://hlinksldjump"/>
            <a:extLst>
              <a:ext uri="{FF2B5EF4-FFF2-40B4-BE49-F238E27FC236}">
                <a16:creationId xmlns:a16="http://schemas.microsoft.com/office/drawing/2014/main" id="{6564C4DB-C687-9389-72E5-DDBDD711E941}"/>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52" name="Rectangle: Rounded Corners 51">
            <a:hlinkClick r:id="rId11" action="ppaction://hlinksldjump"/>
            <a:extLst>
              <a:ext uri="{FF2B5EF4-FFF2-40B4-BE49-F238E27FC236}">
                <a16:creationId xmlns:a16="http://schemas.microsoft.com/office/drawing/2014/main" id="{0F4EEB16-0A4A-9336-847D-CDAD07863869}"/>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
        <p:nvSpPr>
          <p:cNvPr id="3" name="Graphic 4">
            <a:extLst>
              <a:ext uri="{FF2B5EF4-FFF2-40B4-BE49-F238E27FC236}">
                <a16:creationId xmlns:a16="http://schemas.microsoft.com/office/drawing/2014/main" id="{A7A0E4DB-176A-2513-2AF3-6A4ABB76EC8B}"/>
              </a:ext>
            </a:extLst>
          </p:cNvPr>
          <p:cNvSpPr/>
          <p:nvPr/>
        </p:nvSpPr>
        <p:spPr>
          <a:xfrm>
            <a:off x="907419" y="5825590"/>
            <a:ext cx="207570" cy="251600"/>
          </a:xfrm>
          <a:custGeom>
            <a:avLst/>
            <a:gdLst>
              <a:gd name="connsiteX0" fmla="*/ 31450 w 207570"/>
              <a:gd name="connsiteY0" fmla="*/ 0 h 251600"/>
              <a:gd name="connsiteX1" fmla="*/ 0 w 207570"/>
              <a:gd name="connsiteY1" fmla="*/ 31450 h 251600"/>
              <a:gd name="connsiteX2" fmla="*/ 0 w 207570"/>
              <a:gd name="connsiteY2" fmla="*/ 220150 h 251600"/>
              <a:gd name="connsiteX3" fmla="*/ 31450 w 207570"/>
              <a:gd name="connsiteY3" fmla="*/ 251600 h 251600"/>
              <a:gd name="connsiteX4" fmla="*/ 198135 w 207570"/>
              <a:gd name="connsiteY4" fmla="*/ 251600 h 251600"/>
              <a:gd name="connsiteX5" fmla="*/ 207570 w 207570"/>
              <a:gd name="connsiteY5" fmla="*/ 242165 h 251600"/>
              <a:gd name="connsiteX6" fmla="*/ 198135 w 207570"/>
              <a:gd name="connsiteY6" fmla="*/ 232730 h 251600"/>
              <a:gd name="connsiteX7" fmla="*/ 31450 w 207570"/>
              <a:gd name="connsiteY7" fmla="*/ 232730 h 251600"/>
              <a:gd name="connsiteX8" fmla="*/ 18870 w 207570"/>
              <a:gd name="connsiteY8" fmla="*/ 220150 h 251600"/>
              <a:gd name="connsiteX9" fmla="*/ 198135 w 207570"/>
              <a:gd name="connsiteY9" fmla="*/ 220150 h 251600"/>
              <a:gd name="connsiteX10" fmla="*/ 207570 w 207570"/>
              <a:gd name="connsiteY10" fmla="*/ 210715 h 251600"/>
              <a:gd name="connsiteX11" fmla="*/ 207570 w 207570"/>
              <a:gd name="connsiteY11" fmla="*/ 31450 h 251600"/>
              <a:gd name="connsiteX12" fmla="*/ 176120 w 207570"/>
              <a:gd name="connsiteY12" fmla="*/ 0 h 251600"/>
              <a:gd name="connsiteX13" fmla="*/ 31450 w 207570"/>
              <a:gd name="connsiteY13" fmla="*/ 0 h 251600"/>
              <a:gd name="connsiteX14" fmla="*/ 50320 w 207570"/>
              <a:gd name="connsiteY14" fmla="*/ 37740 h 251600"/>
              <a:gd name="connsiteX15" fmla="*/ 150960 w 207570"/>
              <a:gd name="connsiteY15" fmla="*/ 37740 h 251600"/>
              <a:gd name="connsiteX16" fmla="*/ 163540 w 207570"/>
              <a:gd name="connsiteY16" fmla="*/ 50320 h 251600"/>
              <a:gd name="connsiteX17" fmla="*/ 163540 w 207570"/>
              <a:gd name="connsiteY17" fmla="*/ 62900 h 251600"/>
              <a:gd name="connsiteX18" fmla="*/ 150960 w 207570"/>
              <a:gd name="connsiteY18" fmla="*/ 75480 h 251600"/>
              <a:gd name="connsiteX19" fmla="*/ 50320 w 207570"/>
              <a:gd name="connsiteY19" fmla="*/ 75480 h 251600"/>
              <a:gd name="connsiteX20" fmla="*/ 37740 w 207570"/>
              <a:gd name="connsiteY20" fmla="*/ 62900 h 251600"/>
              <a:gd name="connsiteX21" fmla="*/ 37740 w 207570"/>
              <a:gd name="connsiteY21" fmla="*/ 50320 h 251600"/>
              <a:gd name="connsiteX22" fmla="*/ 50320 w 207570"/>
              <a:gd name="connsiteY22" fmla="*/ 37740 h 25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7570" h="251600">
                <a:moveTo>
                  <a:pt x="31450" y="0"/>
                </a:moveTo>
                <a:cubicBezTo>
                  <a:pt x="14081" y="0"/>
                  <a:pt x="0" y="14081"/>
                  <a:pt x="0" y="31450"/>
                </a:cubicBezTo>
                <a:lnTo>
                  <a:pt x="0" y="220150"/>
                </a:lnTo>
                <a:cubicBezTo>
                  <a:pt x="0" y="237519"/>
                  <a:pt x="14081" y="251600"/>
                  <a:pt x="31450" y="251600"/>
                </a:cubicBezTo>
                <a:lnTo>
                  <a:pt x="198135" y="251600"/>
                </a:lnTo>
                <a:cubicBezTo>
                  <a:pt x="203346" y="251600"/>
                  <a:pt x="207570" y="247376"/>
                  <a:pt x="207570" y="242165"/>
                </a:cubicBezTo>
                <a:cubicBezTo>
                  <a:pt x="207570" y="236954"/>
                  <a:pt x="203346" y="232730"/>
                  <a:pt x="198135" y="232730"/>
                </a:cubicBezTo>
                <a:lnTo>
                  <a:pt x="31450" y="232730"/>
                </a:lnTo>
                <a:cubicBezTo>
                  <a:pt x="24502" y="232730"/>
                  <a:pt x="18870" y="227098"/>
                  <a:pt x="18870" y="220150"/>
                </a:cubicBezTo>
                <a:lnTo>
                  <a:pt x="198135" y="220150"/>
                </a:lnTo>
                <a:cubicBezTo>
                  <a:pt x="203346" y="220150"/>
                  <a:pt x="207570" y="215926"/>
                  <a:pt x="207570" y="210715"/>
                </a:cubicBezTo>
                <a:lnTo>
                  <a:pt x="207570" y="31450"/>
                </a:lnTo>
                <a:cubicBezTo>
                  <a:pt x="207570" y="14081"/>
                  <a:pt x="193489" y="0"/>
                  <a:pt x="176120" y="0"/>
                </a:cubicBezTo>
                <a:lnTo>
                  <a:pt x="31450" y="0"/>
                </a:lnTo>
                <a:close/>
                <a:moveTo>
                  <a:pt x="50320" y="37740"/>
                </a:moveTo>
                <a:lnTo>
                  <a:pt x="150960" y="37740"/>
                </a:lnTo>
                <a:cubicBezTo>
                  <a:pt x="157908" y="37740"/>
                  <a:pt x="163540" y="43372"/>
                  <a:pt x="163540" y="50320"/>
                </a:cubicBezTo>
                <a:lnTo>
                  <a:pt x="163540" y="62900"/>
                </a:lnTo>
                <a:cubicBezTo>
                  <a:pt x="163540" y="69848"/>
                  <a:pt x="157908" y="75480"/>
                  <a:pt x="150960" y="75480"/>
                </a:cubicBezTo>
                <a:lnTo>
                  <a:pt x="50320" y="75480"/>
                </a:lnTo>
                <a:cubicBezTo>
                  <a:pt x="43372" y="75480"/>
                  <a:pt x="37740" y="69848"/>
                  <a:pt x="37740" y="62900"/>
                </a:cubicBezTo>
                <a:lnTo>
                  <a:pt x="37740" y="50320"/>
                </a:lnTo>
                <a:cubicBezTo>
                  <a:pt x="37740" y="43372"/>
                  <a:pt x="43372" y="37740"/>
                  <a:pt x="50320" y="37740"/>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Tree>
    <p:extLst>
      <p:ext uri="{BB962C8B-B14F-4D97-AF65-F5344CB8AC3E}">
        <p14:creationId xmlns:p14="http://schemas.microsoft.com/office/powerpoint/2010/main" val="3836486452"/>
      </p:ext>
    </p:extLst>
  </p:cSld>
  <p:clrMapOvr>
    <a:masterClrMapping/>
  </p:clrMapOvr>
  <p:transition>
    <p:fade/>
  </p:transition>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19379933-C4E5-D15D-84F3-96D281D04467}"/>
              </a:ext>
            </a:extLst>
          </p:cNvPr>
          <p:cNvSpPr>
            <a:spLocks noGrp="1"/>
          </p:cNvSpPr>
          <p:nvPr>
            <p:ph type="title"/>
          </p:nvPr>
        </p:nvSpPr>
        <p:spPr/>
        <p:txBody>
          <a:bodyPr/>
          <a:lstStyle/>
          <a:p>
            <a:r>
              <a:rPr lang="en-US" noProof="0"/>
              <a:t>Licensing and capacity planning</a:t>
            </a:r>
          </a:p>
        </p:txBody>
      </p:sp>
      <p:sp>
        <p:nvSpPr>
          <p:cNvPr id="12" name="Rectangle: Rounded Corners 11">
            <a:extLst>
              <a:ext uri="{FF2B5EF4-FFF2-40B4-BE49-F238E27FC236}">
                <a16:creationId xmlns:a16="http://schemas.microsoft.com/office/drawing/2014/main" id="{E91E7802-CBD9-8860-E7F1-EFFBC1EC95FA}"/>
              </a:ext>
              <a:ext uri="{C183D7F6-B498-43B3-948B-1728B52AA6E4}">
                <adec:decorative xmlns:adec="http://schemas.microsoft.com/office/drawing/2017/decorative" val="1"/>
              </a:ext>
            </a:extLst>
          </p:cNvPr>
          <p:cNvSpPr>
            <a:spLocks/>
          </p:cNvSpPr>
          <p:nvPr/>
        </p:nvSpPr>
        <p:spPr bwMode="auto">
          <a:xfrm>
            <a:off x="584200" y="1436689"/>
            <a:ext cx="11049002" cy="4832350"/>
          </a:xfrm>
          <a:prstGeom prst="roundRect">
            <a:avLst>
              <a:gd name="adj" fmla="val 3714"/>
            </a:avLst>
          </a:prstGeom>
          <a:solidFill>
            <a:schemeClr val="bg1">
              <a:alpha val="50000"/>
            </a:schemeClr>
          </a:solidFill>
          <a:ln w="9525">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3" name="Rectangle: Rounded Corners 12">
            <a:extLst>
              <a:ext uri="{FF2B5EF4-FFF2-40B4-BE49-F238E27FC236}">
                <a16:creationId xmlns:a16="http://schemas.microsoft.com/office/drawing/2014/main" id="{F969EE74-D88E-0AF2-5D18-F0971E06401D}"/>
              </a:ext>
              <a:ext uri="{C183D7F6-B498-43B3-948B-1728B52AA6E4}">
                <adec:decorative xmlns:adec="http://schemas.microsoft.com/office/drawing/2017/decorative" val="1"/>
              </a:ext>
            </a:extLst>
          </p:cNvPr>
          <p:cNvSpPr>
            <a:spLocks/>
          </p:cNvSpPr>
          <p:nvPr/>
        </p:nvSpPr>
        <p:spPr bwMode="auto">
          <a:xfrm>
            <a:off x="721358" y="1573848"/>
            <a:ext cx="10774683" cy="4560305"/>
          </a:xfrm>
          <a:prstGeom prst="roundRect">
            <a:avLst>
              <a:gd name="adj" fmla="val 2951"/>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marL="0" marR="0" lvl="0" indent="0" algn="ctr" defTabSz="932472" rtl="0" eaLnBrk="1" fontAlgn="base" latinLnBrk="0" hangingPunct="1">
              <a:spcBef>
                <a:spcPts val="600"/>
              </a:spcBef>
              <a:spcAft>
                <a:spcPts val="600"/>
              </a:spcAft>
              <a:buClrTx/>
              <a:buSzTx/>
              <a:buFontTx/>
              <a:buNone/>
              <a:tabLst/>
              <a:defRPr/>
            </a:pPr>
            <a:endParaRPr kumimoji="0" lang="en-US" sz="28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16" name="Rectangle: Rounded Corners 15">
            <a:extLst>
              <a:ext uri="{FF2B5EF4-FFF2-40B4-BE49-F238E27FC236}">
                <a16:creationId xmlns:a16="http://schemas.microsoft.com/office/drawing/2014/main" id="{586ED4C6-BCFB-AC7F-EE42-159412C0065D}"/>
              </a:ext>
              <a:ext uri="{C183D7F6-B498-43B3-948B-1728B52AA6E4}">
                <adec:decorative xmlns:adec="http://schemas.microsoft.com/office/drawing/2017/decorative" val="1"/>
              </a:ext>
            </a:extLst>
          </p:cNvPr>
          <p:cNvSpPr>
            <a:spLocks/>
          </p:cNvSpPr>
          <p:nvPr/>
        </p:nvSpPr>
        <p:spPr bwMode="auto">
          <a:xfrm>
            <a:off x="858518" y="1711008"/>
            <a:ext cx="10500363" cy="660717"/>
          </a:xfrm>
          <a:prstGeom prst="roundRect">
            <a:avLst>
              <a:gd name="adj" fmla="val 12067"/>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spcBef>
                <a:spcPct val="0"/>
              </a:spcBef>
              <a:spcAft>
                <a:spcPts val="800"/>
              </a:spcAft>
            </a:pPr>
            <a:r>
              <a:rPr lang="en-US" sz="2000" noProof="0">
                <a:ln w="3175">
                  <a:noFill/>
                </a:ln>
                <a:solidFill>
                  <a:schemeClr val="bg1"/>
                </a:solidFill>
                <a:latin typeface="+mj-lt"/>
                <a:ea typeface="+mj-ea"/>
                <a:cs typeface="+mj-cs"/>
              </a:rPr>
              <a:t>The Employee Self-Service Agent is included in the Microsoft 365 Copilot offering* </a:t>
            </a:r>
            <a:endParaRPr lang="en-US" sz="2000" noProof="0">
              <a:solidFill>
                <a:schemeClr val="bg1"/>
              </a:solidFill>
              <a:latin typeface="+mj-lt"/>
              <a:ea typeface="+mj-ea"/>
              <a:cs typeface="+mj-cs"/>
            </a:endParaRPr>
          </a:p>
        </p:txBody>
      </p:sp>
      <p:sp>
        <p:nvSpPr>
          <p:cNvPr id="5" name="TextBox 4">
            <a:extLst>
              <a:ext uri="{FF2B5EF4-FFF2-40B4-BE49-F238E27FC236}">
                <a16:creationId xmlns:a16="http://schemas.microsoft.com/office/drawing/2014/main" id="{5C8ECDAC-D5BE-3850-7524-83B8A73C974C}"/>
              </a:ext>
            </a:extLst>
          </p:cNvPr>
          <p:cNvSpPr txBox="1"/>
          <p:nvPr/>
        </p:nvSpPr>
        <p:spPr>
          <a:xfrm>
            <a:off x="608327" y="6564313"/>
            <a:ext cx="8905240"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800" noProof="0">
                <a:solidFill>
                  <a:srgbClr val="161616"/>
                </a:solidFill>
              </a:rPr>
              <a:t>To add Microsoft 365 Copilot to your Microsoft 365 subscription, you need one of the following Microsoft 365 subscription plans: </a:t>
            </a:r>
            <a:r>
              <a:rPr lang="en-US" sz="800" noProof="0">
                <a:solidFill>
                  <a:srgbClr val="000000"/>
                </a:solidFill>
                <a:hlinkClick r:id="rId4"/>
              </a:rPr>
              <a:t>License</a:t>
            </a:r>
            <a:r>
              <a:rPr lang="en-US" sz="800" noProof="0">
                <a:hlinkClick r:id="rId4"/>
              </a:rPr>
              <a:t> options for Microsoft 365 Copilot | Microsoft Learn</a:t>
            </a:r>
            <a:endParaRPr lang="en-US" sz="800" noProof="0"/>
          </a:p>
        </p:txBody>
      </p:sp>
      <p:sp>
        <p:nvSpPr>
          <p:cNvPr id="9" name="Rectangle: Rounded Corners 8">
            <a:hlinkClick r:id="rId5" action="ppaction://hlinksldjump"/>
            <a:extLst>
              <a:ext uri="{FF2B5EF4-FFF2-40B4-BE49-F238E27FC236}">
                <a16:creationId xmlns:a16="http://schemas.microsoft.com/office/drawing/2014/main" id="{651E3645-12B9-05D5-A59F-FE7976D8F9C2}"/>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10" name="Rectangle: Rounded Corners 9">
            <a:hlinkClick r:id="rId6" action="ppaction://hlinksldjump"/>
            <a:extLst>
              <a:ext uri="{FF2B5EF4-FFF2-40B4-BE49-F238E27FC236}">
                <a16:creationId xmlns:a16="http://schemas.microsoft.com/office/drawing/2014/main" id="{031824CE-7935-1DA5-00C8-54C64A7BE845}"/>
              </a:ext>
            </a:extLst>
          </p:cNvPr>
          <p:cNvSpPr>
            <a:spLocks/>
          </p:cNvSpPr>
          <p:nvPr/>
        </p:nvSpPr>
        <p:spPr bwMode="auto">
          <a:xfrm>
            <a:off x="2500758"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Get Ready</a:t>
            </a:r>
          </a:p>
        </p:txBody>
      </p:sp>
      <p:sp>
        <p:nvSpPr>
          <p:cNvPr id="14" name="Rectangle: Rounded Corners 13">
            <a:hlinkClick r:id="rId7" action="ppaction://hlinksldjump"/>
            <a:extLst>
              <a:ext uri="{FF2B5EF4-FFF2-40B4-BE49-F238E27FC236}">
                <a16:creationId xmlns:a16="http://schemas.microsoft.com/office/drawing/2014/main" id="{51349A85-359D-501A-D6E0-2D67B48D5466}"/>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20" name="Rectangle: Rounded Corners 19">
            <a:hlinkClick r:id="rId8" action="ppaction://hlinksldjump"/>
            <a:extLst>
              <a:ext uri="{FF2B5EF4-FFF2-40B4-BE49-F238E27FC236}">
                <a16:creationId xmlns:a16="http://schemas.microsoft.com/office/drawing/2014/main" id="{803DEB45-F518-1543-0EE8-4E0F6A41B28B}"/>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29" name="Rectangle: Rounded Corners 28">
            <a:hlinkClick r:id="rId9" action="ppaction://hlinksldjump"/>
            <a:extLst>
              <a:ext uri="{FF2B5EF4-FFF2-40B4-BE49-F238E27FC236}">
                <a16:creationId xmlns:a16="http://schemas.microsoft.com/office/drawing/2014/main" id="{6E8DD3B8-850A-6506-157D-12A9CEE5D608}"/>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
        <p:nvSpPr>
          <p:cNvPr id="25" name="Oval 24">
            <a:extLst>
              <a:ext uri="{FF2B5EF4-FFF2-40B4-BE49-F238E27FC236}">
                <a16:creationId xmlns:a16="http://schemas.microsoft.com/office/drawing/2014/main" id="{EC9E966B-2163-0E0A-FF0A-B1170BC0EB89}"/>
              </a:ext>
              <a:ext uri="{C183D7F6-B498-43B3-948B-1728B52AA6E4}">
                <adec:decorative xmlns:adec="http://schemas.microsoft.com/office/drawing/2017/decorative" val="1"/>
              </a:ext>
            </a:extLst>
          </p:cNvPr>
          <p:cNvSpPr>
            <a:spLocks/>
          </p:cNvSpPr>
          <p:nvPr/>
        </p:nvSpPr>
        <p:spPr bwMode="auto">
          <a:xfrm>
            <a:off x="1022666" y="2763191"/>
            <a:ext cx="532766" cy="532766"/>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26" name="Oval 25">
            <a:extLst>
              <a:ext uri="{FF2B5EF4-FFF2-40B4-BE49-F238E27FC236}">
                <a16:creationId xmlns:a16="http://schemas.microsoft.com/office/drawing/2014/main" id="{0C49F3A3-798B-11DC-E03D-95E9BB429202}"/>
              </a:ext>
              <a:ext uri="{C183D7F6-B498-43B3-948B-1728B52AA6E4}">
                <adec:decorative xmlns:adec="http://schemas.microsoft.com/office/drawing/2017/decorative" val="1"/>
              </a:ext>
            </a:extLst>
          </p:cNvPr>
          <p:cNvSpPr>
            <a:spLocks/>
          </p:cNvSpPr>
          <p:nvPr/>
        </p:nvSpPr>
        <p:spPr bwMode="auto">
          <a:xfrm>
            <a:off x="1022666" y="4017333"/>
            <a:ext cx="532766" cy="532766"/>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27" name="Oval 26">
            <a:extLst>
              <a:ext uri="{FF2B5EF4-FFF2-40B4-BE49-F238E27FC236}">
                <a16:creationId xmlns:a16="http://schemas.microsoft.com/office/drawing/2014/main" id="{2C1EFE60-9C9D-0E04-9D36-4BBD9DB6D43A}"/>
              </a:ext>
              <a:ext uri="{C183D7F6-B498-43B3-948B-1728B52AA6E4}">
                <adec:decorative xmlns:adec="http://schemas.microsoft.com/office/drawing/2017/decorative" val="1"/>
              </a:ext>
            </a:extLst>
          </p:cNvPr>
          <p:cNvSpPr>
            <a:spLocks/>
          </p:cNvSpPr>
          <p:nvPr/>
        </p:nvSpPr>
        <p:spPr bwMode="auto">
          <a:xfrm>
            <a:off x="1022666" y="5271475"/>
            <a:ext cx="532766" cy="532766"/>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22" name="TextBox 7, chunk 1">
            <a:extLst>
              <a:ext uri="{FF2B5EF4-FFF2-40B4-BE49-F238E27FC236}">
                <a16:creationId xmlns:a16="http://schemas.microsoft.com/office/drawing/2014/main" id="{22FAB932-4004-1C75-B75C-054CE66733EE}"/>
              </a:ext>
            </a:extLst>
          </p:cNvPr>
          <p:cNvSpPr txBox="1">
            <a:spLocks/>
          </p:cNvSpPr>
          <p:nvPr/>
        </p:nvSpPr>
        <p:spPr>
          <a:xfrm>
            <a:off x="1829751" y="2752575"/>
            <a:ext cx="9339582" cy="553998"/>
          </a:xfrm>
          <a:prstGeom prst="rect">
            <a:avLst/>
          </a:prstGeom>
          <a:noFill/>
        </p:spPr>
        <p:txBody>
          <a:bodyPr wrap="square" lIns="0" tIns="0" rIns="0" bIns="0" numCol="1">
            <a:spAutoFit/>
          </a:bodyPr>
          <a:lstStyle>
            <a:defPPr>
              <a:defRPr lang="en-US"/>
            </a:defPPr>
            <a:lvl2pPr marL="742950" lvl="1" indent="-285750">
              <a:buFont typeface="Arial" panose="020B0604020202020204" pitchFamily="34" charset="0"/>
              <a:buChar char="•"/>
              <a:defRPr sz="1600">
                <a:solidFill>
                  <a:srgbClr val="091F2C"/>
                </a:solidFill>
                <a:latin typeface="Segoe Sans Display"/>
                <a:cs typeface="Segoe Sans Display"/>
              </a:defRPr>
            </a:lvl2pPr>
          </a:lstStyle>
          <a:p>
            <a:pPr marL="0" lvl="1" indent="0">
              <a:buNone/>
              <a:defRPr/>
            </a:pPr>
            <a:r>
              <a:rPr kumimoji="0" lang="en-US" sz="1800" b="0" i="0" u="none" strike="noStrike" kern="1200" cap="none" spc="0" normalizeH="0" baseline="0" noProof="0">
                <a:ln>
                  <a:noFill/>
                </a:ln>
                <a:solidFill>
                  <a:srgbClr val="091F2C"/>
                </a:solidFill>
                <a:effectLst/>
                <a:uLnTx/>
                <a:uFillTx/>
                <a:latin typeface="+mn-lt"/>
                <a:cs typeface="+mn-cs"/>
              </a:rPr>
              <a:t>For users with Microsoft 365 Copilot licenses, the Employee Self-Service Agent is included alongside other Copilot capabilities in their instance of Microsoft 365 Copilot.</a:t>
            </a:r>
          </a:p>
        </p:txBody>
      </p:sp>
      <p:sp>
        <p:nvSpPr>
          <p:cNvPr id="23" name="TextBox 7, chunk 2">
            <a:extLst>
              <a:ext uri="{FF2B5EF4-FFF2-40B4-BE49-F238E27FC236}">
                <a16:creationId xmlns:a16="http://schemas.microsoft.com/office/drawing/2014/main" id="{A0FC5E7A-815A-45D5-8D75-65617422E6C5}"/>
              </a:ext>
            </a:extLst>
          </p:cNvPr>
          <p:cNvSpPr txBox="1">
            <a:spLocks/>
          </p:cNvSpPr>
          <p:nvPr/>
        </p:nvSpPr>
        <p:spPr>
          <a:xfrm>
            <a:off x="1829752" y="4006717"/>
            <a:ext cx="9339582" cy="830997"/>
          </a:xfrm>
          <a:prstGeom prst="rect">
            <a:avLst/>
          </a:prstGeom>
          <a:noFill/>
        </p:spPr>
        <p:txBody>
          <a:bodyPr wrap="square" lIns="0" tIns="0" rIns="0" bIns="0" numCol="1">
            <a:spAutoFit/>
          </a:bodyPr>
          <a:lstStyle>
            <a:defPPr>
              <a:defRPr lang="en-US"/>
            </a:defPPr>
            <a:lvl2pPr marL="742950" lvl="1" indent="-285750">
              <a:buFont typeface="Arial" panose="020B0604020202020204" pitchFamily="34" charset="0"/>
              <a:buChar char="•"/>
              <a:defRPr sz="1600">
                <a:solidFill>
                  <a:srgbClr val="091F2C"/>
                </a:solidFill>
                <a:latin typeface="Segoe Sans Display"/>
                <a:cs typeface="Segoe Sans Display"/>
              </a:defRPr>
            </a:lvl2pPr>
          </a:lstStyle>
          <a:p>
            <a:pPr marL="0" lvl="1" indent="0">
              <a:buNone/>
              <a:defRPr/>
            </a:pPr>
            <a:r>
              <a:rPr kumimoji="0" lang="en-US" sz="1800" b="0" i="0" u="none" strike="noStrike" kern="1200" cap="none" spc="0" normalizeH="0" baseline="0" noProof="0" dirty="0">
                <a:ln>
                  <a:noFill/>
                </a:ln>
                <a:solidFill>
                  <a:srgbClr val="091F2C"/>
                </a:solidFill>
                <a:effectLst/>
                <a:uLnTx/>
                <a:uFillTx/>
                <a:latin typeface="+mn-lt"/>
                <a:cs typeface="+mn-cs"/>
              </a:rPr>
              <a:t>Users without Microsoft 365 Copilot licenses will be able to access the Employee Self-Service Agent in Copilot Chat with prepaid credits or on a pay as you go basis</a:t>
            </a:r>
            <a:r>
              <a:rPr lang="en-US" sz="1800">
                <a:latin typeface="+mn-lt"/>
                <a:cs typeface="+mn-cs"/>
              </a:rPr>
              <a:t> </a:t>
            </a:r>
            <a:r>
              <a:rPr kumimoji="0" lang="en-US" sz="1800" b="0" i="0" u="none" strike="noStrike" kern="1200" cap="none" spc="0" normalizeH="0" baseline="0" noProof="0">
                <a:ln>
                  <a:noFill/>
                </a:ln>
                <a:solidFill>
                  <a:srgbClr val="091F2C"/>
                </a:solidFill>
                <a:effectLst/>
                <a:uLnTx/>
                <a:uFillTx/>
                <a:latin typeface="+mn-lt"/>
                <a:cs typeface="+mn-cs"/>
              </a:rPr>
              <a:t>metered </a:t>
            </a:r>
            <a:r>
              <a:rPr kumimoji="0" lang="en-US" sz="1800" b="0" i="0" u="none" strike="noStrike" kern="1200" cap="none" spc="0" normalizeH="0" baseline="0" noProof="0" dirty="0">
                <a:ln>
                  <a:noFill/>
                </a:ln>
                <a:solidFill>
                  <a:srgbClr val="091F2C"/>
                </a:solidFill>
                <a:effectLst/>
                <a:uLnTx/>
                <a:uFillTx/>
                <a:latin typeface="+mn-lt"/>
                <a:cs typeface="+mn-cs"/>
              </a:rPr>
              <a:t>through Copilot Studio.</a:t>
            </a:r>
          </a:p>
        </p:txBody>
      </p:sp>
      <p:sp>
        <p:nvSpPr>
          <p:cNvPr id="24" name="TextBox 7, chunk 3">
            <a:extLst>
              <a:ext uri="{FF2B5EF4-FFF2-40B4-BE49-F238E27FC236}">
                <a16:creationId xmlns:a16="http://schemas.microsoft.com/office/drawing/2014/main" id="{686714A6-9F7B-88D3-14A1-A93439B696B2}"/>
              </a:ext>
            </a:extLst>
          </p:cNvPr>
          <p:cNvSpPr txBox="1">
            <a:spLocks/>
          </p:cNvSpPr>
          <p:nvPr/>
        </p:nvSpPr>
        <p:spPr>
          <a:xfrm>
            <a:off x="1829752" y="5260859"/>
            <a:ext cx="9339582" cy="553998"/>
          </a:xfrm>
          <a:prstGeom prst="rect">
            <a:avLst/>
          </a:prstGeom>
          <a:noFill/>
        </p:spPr>
        <p:txBody>
          <a:bodyPr wrap="square" lIns="0" tIns="0" rIns="0" bIns="0" numCol="1">
            <a:spAutoFit/>
          </a:bodyPr>
          <a:lstStyle>
            <a:defPPr>
              <a:defRPr lang="en-US"/>
            </a:defPPr>
            <a:lvl2pPr marL="742950" lvl="1" indent="-285750">
              <a:buFont typeface="Arial" panose="020B0604020202020204" pitchFamily="34" charset="0"/>
              <a:buChar char="•"/>
              <a:defRPr sz="1600">
                <a:solidFill>
                  <a:srgbClr val="091F2C"/>
                </a:solidFill>
                <a:latin typeface="Segoe Sans Display"/>
                <a:cs typeface="Segoe Sans Display"/>
              </a:defRPr>
            </a:lvl2pPr>
          </a:lstStyle>
          <a:p>
            <a:r>
              <a:rPr kumimoji="0" lang="en-US" b="0" i="0" u="none" strike="noStrike" kern="1200" cap="none" spc="0" normalizeH="0" baseline="0" noProof="0">
                <a:ln>
                  <a:noFill/>
                </a:ln>
                <a:solidFill>
                  <a:srgbClr val="091F2C"/>
                </a:solidFill>
                <a:effectLst/>
                <a:uLnTx/>
                <a:uFillTx/>
              </a:rPr>
              <a:t>The ESS agent uses agent flows. Here is guidance on how to set up the Copilot Studio capacity. </a:t>
            </a:r>
            <a:r>
              <a:rPr kumimoji="0" lang="en-US" b="0" i="0" u="none" strike="noStrike" kern="1200" cap="none" spc="0" normalizeH="0" baseline="0" noProof="0">
                <a:ln>
                  <a:noFill/>
                </a:ln>
                <a:solidFill>
                  <a:schemeClr val="accent1"/>
                </a:solidFill>
                <a:effectLst/>
                <a:uLnTx/>
                <a:uFillTx/>
                <a:hlinkClick r:id="rId10">
                  <a:extLst>
                    <a:ext uri="{A12FA001-AC4F-418D-AE19-62706E023703}">
                      <ahyp:hlinkClr xmlns:ahyp="http://schemas.microsoft.com/office/drawing/2018/hyperlinkcolor" val="tx"/>
                    </a:ext>
                  </a:extLst>
                </a:hlinkClick>
              </a:rPr>
              <a:t>Billing rates and management – Microsoft Copilot Studio | Microsoft Learn</a:t>
            </a:r>
            <a:endParaRPr lang="en-US" sz="2000" noProof="0">
              <a:solidFill>
                <a:schemeClr val="accent1"/>
              </a:solidFill>
            </a:endParaRPr>
          </a:p>
        </p:txBody>
      </p:sp>
      <p:cxnSp>
        <p:nvCxnSpPr>
          <p:cNvPr id="28" name="Straight Connector 27">
            <a:extLst>
              <a:ext uri="{FF2B5EF4-FFF2-40B4-BE49-F238E27FC236}">
                <a16:creationId xmlns:a16="http://schemas.microsoft.com/office/drawing/2014/main" id="{8CE760D8-7F69-617F-BF60-0B809DADB5CD}"/>
              </a:ext>
            </a:extLst>
          </p:cNvPr>
          <p:cNvCxnSpPr>
            <a:cxnSpLocks/>
          </p:cNvCxnSpPr>
          <p:nvPr/>
        </p:nvCxnSpPr>
        <p:spPr>
          <a:xfrm>
            <a:off x="1829752" y="3656645"/>
            <a:ext cx="9339582"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4CBDB7B-CFC5-9B81-9DE1-B89D97EB2D28}"/>
              </a:ext>
            </a:extLst>
          </p:cNvPr>
          <p:cNvCxnSpPr>
            <a:cxnSpLocks/>
          </p:cNvCxnSpPr>
          <p:nvPr/>
        </p:nvCxnSpPr>
        <p:spPr>
          <a:xfrm>
            <a:off x="1829752" y="4910787"/>
            <a:ext cx="9339582"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Graphic 14">
            <a:extLst>
              <a:ext uri="{FF2B5EF4-FFF2-40B4-BE49-F238E27FC236}">
                <a16:creationId xmlns:a16="http://schemas.microsoft.com/office/drawing/2014/main" id="{C9537F3D-F429-C75E-5B52-1FF8B6E71B04}"/>
              </a:ext>
            </a:extLst>
          </p:cNvPr>
          <p:cNvSpPr>
            <a:spLocks/>
          </p:cNvSpPr>
          <p:nvPr/>
        </p:nvSpPr>
        <p:spPr>
          <a:xfrm>
            <a:off x="1141684" y="5384369"/>
            <a:ext cx="294775" cy="306979"/>
          </a:xfrm>
          <a:custGeom>
            <a:avLst/>
            <a:gdLst>
              <a:gd name="connsiteX0" fmla="*/ 147553 w 294775"/>
              <a:gd name="connsiteY0" fmla="*/ 0 h 306979"/>
              <a:gd name="connsiteX1" fmla="*/ 181904 w 294775"/>
              <a:gd name="connsiteY1" fmla="*/ 3983 h 306979"/>
              <a:gd name="connsiteX2" fmla="*/ 191067 w 294775"/>
              <a:gd name="connsiteY2" fmla="*/ 14200 h 306979"/>
              <a:gd name="connsiteX3" fmla="*/ 193743 w 294775"/>
              <a:gd name="connsiteY3" fmla="*/ 38240 h 306979"/>
              <a:gd name="connsiteX4" fmla="*/ 217811 w 294775"/>
              <a:gd name="connsiteY4" fmla="*/ 57480 h 306979"/>
              <a:gd name="connsiteX5" fmla="*/ 224080 w 294775"/>
              <a:gd name="connsiteY5" fmla="*/ 55809 h 306979"/>
              <a:gd name="connsiteX6" fmla="*/ 246136 w 294775"/>
              <a:gd name="connsiteY6" fmla="*/ 46127 h 306979"/>
              <a:gd name="connsiteX7" fmla="*/ 259517 w 294775"/>
              <a:gd name="connsiteY7" fmla="*/ 48866 h 306979"/>
              <a:gd name="connsiteX8" fmla="*/ 294215 w 294775"/>
              <a:gd name="connsiteY8" fmla="*/ 108564 h 306979"/>
              <a:gd name="connsiteX9" fmla="*/ 289948 w 294775"/>
              <a:gd name="connsiteY9" fmla="*/ 121552 h 306979"/>
              <a:gd name="connsiteX10" fmla="*/ 270396 w 294775"/>
              <a:gd name="connsiteY10" fmla="*/ 135972 h 306979"/>
              <a:gd name="connsiteX11" fmla="*/ 265745 w 294775"/>
              <a:gd name="connsiteY11" fmla="*/ 166366 h 306979"/>
              <a:gd name="connsiteX12" fmla="*/ 270396 w 294775"/>
              <a:gd name="connsiteY12" fmla="*/ 171016 h 306979"/>
              <a:gd name="connsiteX13" fmla="*/ 289964 w 294775"/>
              <a:gd name="connsiteY13" fmla="*/ 185421 h 306979"/>
              <a:gd name="connsiteX14" fmla="*/ 294246 w 294775"/>
              <a:gd name="connsiteY14" fmla="*/ 198425 h 306979"/>
              <a:gd name="connsiteX15" fmla="*/ 259549 w 294775"/>
              <a:gd name="connsiteY15" fmla="*/ 258122 h 306979"/>
              <a:gd name="connsiteX16" fmla="*/ 246199 w 294775"/>
              <a:gd name="connsiteY16" fmla="*/ 260877 h 306979"/>
              <a:gd name="connsiteX17" fmla="*/ 224048 w 294775"/>
              <a:gd name="connsiteY17" fmla="*/ 251164 h 306979"/>
              <a:gd name="connsiteX18" fmla="*/ 195428 w 294775"/>
              <a:gd name="connsiteY18" fmla="*/ 262337 h 306979"/>
              <a:gd name="connsiteX19" fmla="*/ 193727 w 294775"/>
              <a:gd name="connsiteY19" fmla="*/ 268702 h 306979"/>
              <a:gd name="connsiteX20" fmla="*/ 191067 w 294775"/>
              <a:gd name="connsiteY20" fmla="*/ 292725 h 306979"/>
              <a:gd name="connsiteX21" fmla="*/ 182062 w 294775"/>
              <a:gd name="connsiteY21" fmla="*/ 302911 h 306979"/>
              <a:gd name="connsiteX22" fmla="*/ 112698 w 294775"/>
              <a:gd name="connsiteY22" fmla="*/ 302911 h 306979"/>
              <a:gd name="connsiteX23" fmla="*/ 103693 w 294775"/>
              <a:gd name="connsiteY23" fmla="*/ 292725 h 306979"/>
              <a:gd name="connsiteX24" fmla="*/ 101048 w 294775"/>
              <a:gd name="connsiteY24" fmla="*/ 268733 h 306979"/>
              <a:gd name="connsiteX25" fmla="*/ 76966 w 294775"/>
              <a:gd name="connsiteY25" fmla="*/ 249582 h 306979"/>
              <a:gd name="connsiteX26" fmla="*/ 70727 w 294775"/>
              <a:gd name="connsiteY26" fmla="*/ 251258 h 306979"/>
              <a:gd name="connsiteX27" fmla="*/ 48593 w 294775"/>
              <a:gd name="connsiteY27" fmla="*/ 260956 h 306979"/>
              <a:gd name="connsiteX28" fmla="*/ 35227 w 294775"/>
              <a:gd name="connsiteY28" fmla="*/ 258201 h 306979"/>
              <a:gd name="connsiteX29" fmla="*/ 529 w 294775"/>
              <a:gd name="connsiteY29" fmla="*/ 198441 h 306979"/>
              <a:gd name="connsiteX30" fmla="*/ 4811 w 294775"/>
              <a:gd name="connsiteY30" fmla="*/ 185437 h 306979"/>
              <a:gd name="connsiteX31" fmla="*/ 24380 w 294775"/>
              <a:gd name="connsiteY31" fmla="*/ 171016 h 306979"/>
              <a:gd name="connsiteX32" fmla="*/ 29058 w 294775"/>
              <a:gd name="connsiteY32" fmla="*/ 140650 h 306979"/>
              <a:gd name="connsiteX33" fmla="*/ 24380 w 294775"/>
              <a:gd name="connsiteY33" fmla="*/ 135972 h 306979"/>
              <a:gd name="connsiteX34" fmla="*/ 4811 w 294775"/>
              <a:gd name="connsiteY34" fmla="*/ 121583 h 306979"/>
              <a:gd name="connsiteX35" fmla="*/ 545 w 294775"/>
              <a:gd name="connsiteY35" fmla="*/ 108579 h 306979"/>
              <a:gd name="connsiteX36" fmla="*/ 35242 w 294775"/>
              <a:gd name="connsiteY36" fmla="*/ 48882 h 306979"/>
              <a:gd name="connsiteX37" fmla="*/ 48624 w 294775"/>
              <a:gd name="connsiteY37" fmla="*/ 46143 h 306979"/>
              <a:gd name="connsiteX38" fmla="*/ 70664 w 294775"/>
              <a:gd name="connsiteY38" fmla="*/ 55825 h 306979"/>
              <a:gd name="connsiteX39" fmla="*/ 99383 w 294775"/>
              <a:gd name="connsiteY39" fmla="*/ 44475 h 306979"/>
              <a:gd name="connsiteX40" fmla="*/ 101048 w 294775"/>
              <a:gd name="connsiteY40" fmla="*/ 38224 h 306979"/>
              <a:gd name="connsiteX41" fmla="*/ 103725 w 294775"/>
              <a:gd name="connsiteY41" fmla="*/ 14200 h 306979"/>
              <a:gd name="connsiteX42" fmla="*/ 112903 w 294775"/>
              <a:gd name="connsiteY42" fmla="*/ 3967 h 306979"/>
              <a:gd name="connsiteX43" fmla="*/ 147553 w 294775"/>
              <a:gd name="connsiteY43" fmla="*/ 0 h 306979"/>
              <a:gd name="connsiteX44" fmla="*/ 147364 w 294775"/>
              <a:gd name="connsiteY44" fmla="*/ 106265 h 306979"/>
              <a:gd name="connsiteX45" fmla="*/ 100135 w 294775"/>
              <a:gd name="connsiteY45" fmla="*/ 153494 h 306979"/>
              <a:gd name="connsiteX46" fmla="*/ 147364 w 294775"/>
              <a:gd name="connsiteY46" fmla="*/ 200723 h 306979"/>
              <a:gd name="connsiteX47" fmla="*/ 194593 w 294775"/>
              <a:gd name="connsiteY47" fmla="*/ 153494 h 306979"/>
              <a:gd name="connsiteX48" fmla="*/ 147364 w 294775"/>
              <a:gd name="connsiteY48" fmla="*/ 106265 h 30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4775" h="306979">
                <a:moveTo>
                  <a:pt x="147553" y="0"/>
                </a:moveTo>
                <a:cubicBezTo>
                  <a:pt x="159108" y="126"/>
                  <a:pt x="170617" y="1464"/>
                  <a:pt x="181904" y="3983"/>
                </a:cubicBezTo>
                <a:cubicBezTo>
                  <a:pt x="186827" y="5082"/>
                  <a:pt x="190508" y="9187"/>
                  <a:pt x="191067" y="14200"/>
                </a:cubicBezTo>
                <a:lnTo>
                  <a:pt x="193743" y="38240"/>
                </a:lnTo>
                <a:cubicBezTo>
                  <a:pt x="195076" y="50199"/>
                  <a:pt x="205853" y="58813"/>
                  <a:pt x="217811" y="57480"/>
                </a:cubicBezTo>
                <a:cubicBezTo>
                  <a:pt x="219972" y="57239"/>
                  <a:pt x="222085" y="56675"/>
                  <a:pt x="224080" y="55809"/>
                </a:cubicBezTo>
                <a:lnTo>
                  <a:pt x="246136" y="46127"/>
                </a:lnTo>
                <a:cubicBezTo>
                  <a:pt x="250725" y="44106"/>
                  <a:pt x="256092" y="45204"/>
                  <a:pt x="259517" y="48866"/>
                </a:cubicBezTo>
                <a:cubicBezTo>
                  <a:pt x="275448" y="65886"/>
                  <a:pt x="287312" y="86297"/>
                  <a:pt x="294215" y="108564"/>
                </a:cubicBezTo>
                <a:cubicBezTo>
                  <a:pt x="295698" y="113360"/>
                  <a:pt x="293987" y="118570"/>
                  <a:pt x="289948" y="121552"/>
                </a:cubicBezTo>
                <a:lnTo>
                  <a:pt x="270396" y="135972"/>
                </a:lnTo>
                <a:cubicBezTo>
                  <a:pt x="260718" y="143080"/>
                  <a:pt x="258636" y="156689"/>
                  <a:pt x="265745" y="166366"/>
                </a:cubicBezTo>
                <a:cubicBezTo>
                  <a:pt x="267050" y="168142"/>
                  <a:pt x="268618" y="169711"/>
                  <a:pt x="270396" y="171016"/>
                </a:cubicBezTo>
                <a:lnTo>
                  <a:pt x="289964" y="185421"/>
                </a:lnTo>
                <a:cubicBezTo>
                  <a:pt x="294015" y="188401"/>
                  <a:pt x="295734" y="193620"/>
                  <a:pt x="294246" y="198425"/>
                </a:cubicBezTo>
                <a:cubicBezTo>
                  <a:pt x="287340" y="220690"/>
                  <a:pt x="275478" y="241101"/>
                  <a:pt x="259549" y="258122"/>
                </a:cubicBezTo>
                <a:cubicBezTo>
                  <a:pt x="256131" y="261776"/>
                  <a:pt x="250783" y="262880"/>
                  <a:pt x="246199" y="260877"/>
                </a:cubicBezTo>
                <a:lnTo>
                  <a:pt x="224048" y="251164"/>
                </a:lnTo>
                <a:cubicBezTo>
                  <a:pt x="213060" y="246345"/>
                  <a:pt x="200245" y="251348"/>
                  <a:pt x="195428" y="262337"/>
                </a:cubicBezTo>
                <a:cubicBezTo>
                  <a:pt x="194541" y="264360"/>
                  <a:pt x="193967" y="266505"/>
                  <a:pt x="193727" y="268702"/>
                </a:cubicBezTo>
                <a:lnTo>
                  <a:pt x="191067" y="292725"/>
                </a:lnTo>
                <a:cubicBezTo>
                  <a:pt x="190517" y="297681"/>
                  <a:pt x="186914" y="301759"/>
                  <a:pt x="182062" y="302911"/>
                </a:cubicBezTo>
                <a:cubicBezTo>
                  <a:pt x="159258" y="308336"/>
                  <a:pt x="135502" y="308336"/>
                  <a:pt x="112698" y="302911"/>
                </a:cubicBezTo>
                <a:cubicBezTo>
                  <a:pt x="107847" y="301759"/>
                  <a:pt x="104243" y="297681"/>
                  <a:pt x="103693" y="292725"/>
                </a:cubicBezTo>
                <a:lnTo>
                  <a:pt x="101048" y="268733"/>
                </a:lnTo>
                <a:cubicBezTo>
                  <a:pt x="99687" y="256795"/>
                  <a:pt x="88905" y="248220"/>
                  <a:pt x="76966" y="249582"/>
                </a:cubicBezTo>
                <a:cubicBezTo>
                  <a:pt x="74815" y="249827"/>
                  <a:pt x="72712" y="250392"/>
                  <a:pt x="70727" y="251258"/>
                </a:cubicBezTo>
                <a:lnTo>
                  <a:pt x="48593" y="260956"/>
                </a:lnTo>
                <a:cubicBezTo>
                  <a:pt x="44004" y="262966"/>
                  <a:pt x="38646" y="261861"/>
                  <a:pt x="35227" y="258201"/>
                </a:cubicBezTo>
                <a:cubicBezTo>
                  <a:pt x="19290" y="241161"/>
                  <a:pt x="7427" y="220728"/>
                  <a:pt x="529" y="198441"/>
                </a:cubicBezTo>
                <a:cubicBezTo>
                  <a:pt x="-959" y="193636"/>
                  <a:pt x="760" y="188417"/>
                  <a:pt x="4811" y="185437"/>
                </a:cubicBezTo>
                <a:lnTo>
                  <a:pt x="24380" y="171016"/>
                </a:lnTo>
                <a:cubicBezTo>
                  <a:pt x="34057" y="163922"/>
                  <a:pt x="36151" y="150327"/>
                  <a:pt x="29058" y="140650"/>
                </a:cubicBezTo>
                <a:cubicBezTo>
                  <a:pt x="27746" y="138861"/>
                  <a:pt x="26169" y="137284"/>
                  <a:pt x="24380" y="135972"/>
                </a:cubicBezTo>
                <a:lnTo>
                  <a:pt x="4811" y="121583"/>
                </a:lnTo>
                <a:cubicBezTo>
                  <a:pt x="766" y="118599"/>
                  <a:pt x="-946" y="113380"/>
                  <a:pt x="545" y="108579"/>
                </a:cubicBezTo>
                <a:cubicBezTo>
                  <a:pt x="7449" y="86313"/>
                  <a:pt x="19312" y="65902"/>
                  <a:pt x="35242" y="48882"/>
                </a:cubicBezTo>
                <a:cubicBezTo>
                  <a:pt x="38669" y="45220"/>
                  <a:pt x="44034" y="44121"/>
                  <a:pt x="48624" y="46143"/>
                </a:cubicBezTo>
                <a:lnTo>
                  <a:pt x="70664" y="55825"/>
                </a:lnTo>
                <a:cubicBezTo>
                  <a:pt x="81729" y="60621"/>
                  <a:pt x="94587" y="55540"/>
                  <a:pt x="99383" y="44475"/>
                </a:cubicBezTo>
                <a:cubicBezTo>
                  <a:pt x="100245" y="42485"/>
                  <a:pt x="100807" y="40379"/>
                  <a:pt x="101048" y="38224"/>
                </a:cubicBezTo>
                <a:lnTo>
                  <a:pt x="103725" y="14200"/>
                </a:lnTo>
                <a:cubicBezTo>
                  <a:pt x="104278" y="9176"/>
                  <a:pt x="107969" y="5062"/>
                  <a:pt x="112903" y="3967"/>
                </a:cubicBezTo>
                <a:cubicBezTo>
                  <a:pt x="124190" y="1464"/>
                  <a:pt x="135730" y="142"/>
                  <a:pt x="147553" y="0"/>
                </a:cubicBezTo>
                <a:close/>
                <a:moveTo>
                  <a:pt x="147364" y="106265"/>
                </a:moveTo>
                <a:cubicBezTo>
                  <a:pt x="121280" y="106265"/>
                  <a:pt x="100135" y="127410"/>
                  <a:pt x="100135" y="153494"/>
                </a:cubicBezTo>
                <a:cubicBezTo>
                  <a:pt x="100135" y="179579"/>
                  <a:pt x="121280" y="200723"/>
                  <a:pt x="147364" y="200723"/>
                </a:cubicBezTo>
                <a:cubicBezTo>
                  <a:pt x="173449" y="200723"/>
                  <a:pt x="194593" y="179579"/>
                  <a:pt x="194593" y="153494"/>
                </a:cubicBezTo>
                <a:cubicBezTo>
                  <a:pt x="194593" y="127410"/>
                  <a:pt x="173449" y="106265"/>
                  <a:pt x="147364" y="106265"/>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6" name="Graphic 17">
            <a:extLst>
              <a:ext uri="{FF2B5EF4-FFF2-40B4-BE49-F238E27FC236}">
                <a16:creationId xmlns:a16="http://schemas.microsoft.com/office/drawing/2014/main" id="{9B42DDE2-165E-1F3D-7022-71029C96473E}"/>
              </a:ext>
            </a:extLst>
          </p:cNvPr>
          <p:cNvSpPr>
            <a:spLocks/>
          </p:cNvSpPr>
          <p:nvPr/>
        </p:nvSpPr>
        <p:spPr>
          <a:xfrm>
            <a:off x="1142623" y="4167458"/>
            <a:ext cx="305178" cy="232516"/>
          </a:xfrm>
          <a:custGeom>
            <a:avLst/>
            <a:gdLst>
              <a:gd name="connsiteX0" fmla="*/ 40062 w 258865"/>
              <a:gd name="connsiteY0" fmla="*/ 0 h 197230"/>
              <a:gd name="connsiteX1" fmla="*/ 0 w 258865"/>
              <a:gd name="connsiteY1" fmla="*/ 40062 h 197230"/>
              <a:gd name="connsiteX2" fmla="*/ 0 w 258865"/>
              <a:gd name="connsiteY2" fmla="*/ 43144 h 197230"/>
              <a:gd name="connsiteX3" fmla="*/ 165797 w 258865"/>
              <a:gd name="connsiteY3" fmla="*/ 43144 h 197230"/>
              <a:gd name="connsiteX4" fmla="*/ 197231 w 258865"/>
              <a:gd name="connsiteY4" fmla="*/ 30817 h 197230"/>
              <a:gd name="connsiteX5" fmla="*/ 228664 w 258865"/>
              <a:gd name="connsiteY5" fmla="*/ 43144 h 197230"/>
              <a:gd name="connsiteX6" fmla="*/ 246538 w 258865"/>
              <a:gd name="connsiteY6" fmla="*/ 43144 h 197230"/>
              <a:gd name="connsiteX7" fmla="*/ 246538 w 258865"/>
              <a:gd name="connsiteY7" fmla="*/ 40062 h 197230"/>
              <a:gd name="connsiteX8" fmla="*/ 206476 w 258865"/>
              <a:gd name="connsiteY8" fmla="*/ 0 h 197230"/>
              <a:gd name="connsiteX9" fmla="*/ 40062 w 258865"/>
              <a:gd name="connsiteY9" fmla="*/ 0 h 197230"/>
              <a:gd name="connsiteX10" fmla="*/ 0 w 258865"/>
              <a:gd name="connsiteY10" fmla="*/ 132514 h 197230"/>
              <a:gd name="connsiteX11" fmla="*/ 0 w 258865"/>
              <a:gd name="connsiteY11" fmla="*/ 61635 h 197230"/>
              <a:gd name="connsiteX12" fmla="*/ 153630 w 258865"/>
              <a:gd name="connsiteY12" fmla="*/ 61635 h 197230"/>
              <a:gd name="connsiteX13" fmla="*/ 151005 w 258865"/>
              <a:gd name="connsiteY13" fmla="*/ 77043 h 197230"/>
              <a:gd name="connsiteX14" fmla="*/ 165797 w 258865"/>
              <a:gd name="connsiteY14" fmla="*/ 110942 h 197230"/>
              <a:gd name="connsiteX15" fmla="*/ 154086 w 258865"/>
              <a:gd name="connsiteY15" fmla="*/ 110942 h 197230"/>
              <a:gd name="connsiteX16" fmla="*/ 123269 w 258865"/>
              <a:gd name="connsiteY16" fmla="*/ 141760 h 197230"/>
              <a:gd name="connsiteX17" fmla="*/ 123269 w 258865"/>
              <a:gd name="connsiteY17" fmla="*/ 147923 h 197230"/>
              <a:gd name="connsiteX18" fmla="*/ 129285 w 258865"/>
              <a:gd name="connsiteY18" fmla="*/ 172577 h 197230"/>
              <a:gd name="connsiteX19" fmla="*/ 40062 w 258865"/>
              <a:gd name="connsiteY19" fmla="*/ 172577 h 197230"/>
              <a:gd name="connsiteX20" fmla="*/ 0 w 258865"/>
              <a:gd name="connsiteY20" fmla="*/ 132514 h 197230"/>
              <a:gd name="connsiteX21" fmla="*/ 258865 w 258865"/>
              <a:gd name="connsiteY21" fmla="*/ 141760 h 197230"/>
              <a:gd name="connsiteX22" fmla="*/ 240375 w 258865"/>
              <a:gd name="connsiteY22" fmla="*/ 123269 h 197230"/>
              <a:gd name="connsiteX23" fmla="*/ 154086 w 258865"/>
              <a:gd name="connsiteY23" fmla="*/ 123269 h 197230"/>
              <a:gd name="connsiteX24" fmla="*/ 135596 w 258865"/>
              <a:gd name="connsiteY24" fmla="*/ 141760 h 197230"/>
              <a:gd name="connsiteX25" fmla="*/ 135596 w 258865"/>
              <a:gd name="connsiteY25" fmla="*/ 147923 h 197230"/>
              <a:gd name="connsiteX26" fmla="*/ 197231 w 258865"/>
              <a:gd name="connsiteY26" fmla="*/ 197231 h 197230"/>
              <a:gd name="connsiteX27" fmla="*/ 258865 w 258865"/>
              <a:gd name="connsiteY27" fmla="*/ 147923 h 197230"/>
              <a:gd name="connsiteX28" fmla="*/ 258865 w 258865"/>
              <a:gd name="connsiteY28" fmla="*/ 141760 h 197230"/>
              <a:gd name="connsiteX29" fmla="*/ 231130 w 258865"/>
              <a:gd name="connsiteY29" fmla="*/ 77043 h 197230"/>
              <a:gd name="connsiteX30" fmla="*/ 197231 w 258865"/>
              <a:gd name="connsiteY30" fmla="*/ 43144 h 197230"/>
              <a:gd name="connsiteX31" fmla="*/ 163332 w 258865"/>
              <a:gd name="connsiteY31" fmla="*/ 77043 h 197230"/>
              <a:gd name="connsiteX32" fmla="*/ 197231 w 258865"/>
              <a:gd name="connsiteY32" fmla="*/ 110942 h 197230"/>
              <a:gd name="connsiteX33" fmla="*/ 231130 w 258865"/>
              <a:gd name="connsiteY33" fmla="*/ 77043 h 1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8865" h="197230">
                <a:moveTo>
                  <a:pt x="40062" y="0"/>
                </a:moveTo>
                <a:cubicBezTo>
                  <a:pt x="17937" y="0"/>
                  <a:pt x="0" y="17937"/>
                  <a:pt x="0" y="40062"/>
                </a:cubicBezTo>
                <a:lnTo>
                  <a:pt x="0" y="43144"/>
                </a:lnTo>
                <a:lnTo>
                  <a:pt x="165797" y="43144"/>
                </a:lnTo>
                <a:cubicBezTo>
                  <a:pt x="174056" y="35502"/>
                  <a:pt x="185101" y="30817"/>
                  <a:pt x="197231" y="30817"/>
                </a:cubicBezTo>
                <a:cubicBezTo>
                  <a:pt x="209373" y="30817"/>
                  <a:pt x="220405" y="35502"/>
                  <a:pt x="228664" y="43144"/>
                </a:cubicBezTo>
                <a:lnTo>
                  <a:pt x="246538" y="43144"/>
                </a:lnTo>
                <a:lnTo>
                  <a:pt x="246538" y="40062"/>
                </a:lnTo>
                <a:cubicBezTo>
                  <a:pt x="246538" y="17937"/>
                  <a:pt x="228601" y="0"/>
                  <a:pt x="206476" y="0"/>
                </a:cubicBezTo>
                <a:lnTo>
                  <a:pt x="40062" y="0"/>
                </a:lnTo>
                <a:close/>
                <a:moveTo>
                  <a:pt x="0" y="132514"/>
                </a:moveTo>
                <a:lnTo>
                  <a:pt x="0" y="61635"/>
                </a:lnTo>
                <a:lnTo>
                  <a:pt x="153630" y="61635"/>
                </a:lnTo>
                <a:cubicBezTo>
                  <a:pt x="151885" y="66584"/>
                  <a:pt x="150997" y="71795"/>
                  <a:pt x="151005" y="77043"/>
                </a:cubicBezTo>
                <a:cubicBezTo>
                  <a:pt x="150989" y="89913"/>
                  <a:pt x="156351" y="102202"/>
                  <a:pt x="165797" y="110942"/>
                </a:cubicBezTo>
                <a:lnTo>
                  <a:pt x="154086" y="110942"/>
                </a:lnTo>
                <a:cubicBezTo>
                  <a:pt x="137067" y="110942"/>
                  <a:pt x="123269" y="124740"/>
                  <a:pt x="123269" y="141760"/>
                </a:cubicBezTo>
                <a:lnTo>
                  <a:pt x="123269" y="147923"/>
                </a:lnTo>
                <a:cubicBezTo>
                  <a:pt x="123269" y="156552"/>
                  <a:pt x="125365" y="164922"/>
                  <a:pt x="129285" y="172577"/>
                </a:cubicBezTo>
                <a:lnTo>
                  <a:pt x="40062" y="172577"/>
                </a:lnTo>
                <a:cubicBezTo>
                  <a:pt x="17937" y="172577"/>
                  <a:pt x="0" y="154640"/>
                  <a:pt x="0" y="132514"/>
                </a:cubicBezTo>
                <a:close/>
                <a:moveTo>
                  <a:pt x="258865" y="141760"/>
                </a:moveTo>
                <a:cubicBezTo>
                  <a:pt x="258865" y="131548"/>
                  <a:pt x="250586" y="123269"/>
                  <a:pt x="240375" y="123269"/>
                </a:cubicBezTo>
                <a:lnTo>
                  <a:pt x="154086" y="123269"/>
                </a:lnTo>
                <a:cubicBezTo>
                  <a:pt x="143875" y="123269"/>
                  <a:pt x="135596" y="131548"/>
                  <a:pt x="135596" y="141760"/>
                </a:cubicBezTo>
                <a:lnTo>
                  <a:pt x="135596" y="147923"/>
                </a:lnTo>
                <a:cubicBezTo>
                  <a:pt x="135596" y="172219"/>
                  <a:pt x="158524" y="197231"/>
                  <a:pt x="197231" y="197231"/>
                </a:cubicBezTo>
                <a:cubicBezTo>
                  <a:pt x="235937" y="197231"/>
                  <a:pt x="258865" y="172219"/>
                  <a:pt x="258865" y="147923"/>
                </a:cubicBezTo>
                <a:lnTo>
                  <a:pt x="258865" y="141760"/>
                </a:lnTo>
                <a:close/>
                <a:moveTo>
                  <a:pt x="231130" y="77043"/>
                </a:moveTo>
                <a:cubicBezTo>
                  <a:pt x="231130" y="58321"/>
                  <a:pt x="215953" y="43144"/>
                  <a:pt x="197231" y="43144"/>
                </a:cubicBezTo>
                <a:cubicBezTo>
                  <a:pt x="178509" y="43144"/>
                  <a:pt x="163332" y="58321"/>
                  <a:pt x="163332" y="77043"/>
                </a:cubicBezTo>
                <a:cubicBezTo>
                  <a:pt x="163332" y="95765"/>
                  <a:pt x="178509" y="110942"/>
                  <a:pt x="197231" y="110942"/>
                </a:cubicBezTo>
                <a:cubicBezTo>
                  <a:pt x="215953" y="110942"/>
                  <a:pt x="231130" y="95765"/>
                  <a:pt x="231130" y="77043"/>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3" name="Graphic 20">
            <a:extLst>
              <a:ext uri="{FF2B5EF4-FFF2-40B4-BE49-F238E27FC236}">
                <a16:creationId xmlns:a16="http://schemas.microsoft.com/office/drawing/2014/main" id="{CEB5227F-4703-E853-B3D0-590FD46C2C68}"/>
              </a:ext>
            </a:extLst>
          </p:cNvPr>
          <p:cNvSpPr>
            <a:spLocks/>
          </p:cNvSpPr>
          <p:nvPr/>
        </p:nvSpPr>
        <p:spPr>
          <a:xfrm>
            <a:off x="1146949" y="2891067"/>
            <a:ext cx="250632" cy="277014"/>
          </a:xfrm>
          <a:custGeom>
            <a:avLst/>
            <a:gdLst>
              <a:gd name="connsiteX0" fmla="*/ 123083 w 212597"/>
              <a:gd name="connsiteY0" fmla="*/ 0 h 234976"/>
              <a:gd name="connsiteX1" fmla="*/ 123083 w 212597"/>
              <a:gd name="connsiteY1" fmla="*/ 67136 h 234976"/>
              <a:gd name="connsiteX2" fmla="*/ 145461 w 212597"/>
              <a:gd name="connsiteY2" fmla="*/ 89515 h 234976"/>
              <a:gd name="connsiteX3" fmla="*/ 212597 w 212597"/>
              <a:gd name="connsiteY3" fmla="*/ 89515 h 234976"/>
              <a:gd name="connsiteX4" fmla="*/ 212597 w 212597"/>
              <a:gd name="connsiteY4" fmla="*/ 201408 h 234976"/>
              <a:gd name="connsiteX5" fmla="*/ 190219 w 212597"/>
              <a:gd name="connsiteY5" fmla="*/ 223787 h 234976"/>
              <a:gd name="connsiteX6" fmla="*/ 114019 w 212597"/>
              <a:gd name="connsiteY6" fmla="*/ 223787 h 234976"/>
              <a:gd name="connsiteX7" fmla="*/ 111956 w 212597"/>
              <a:gd name="connsiteY7" fmla="*/ 120951 h 234976"/>
              <a:gd name="connsiteX8" fmla="*/ 33568 w 212597"/>
              <a:gd name="connsiteY8" fmla="*/ 106276 h 234976"/>
              <a:gd name="connsiteX9" fmla="*/ 33568 w 212597"/>
              <a:gd name="connsiteY9" fmla="*/ 22379 h 234976"/>
              <a:gd name="connsiteX10" fmla="*/ 55947 w 212597"/>
              <a:gd name="connsiteY10" fmla="*/ 0 h 234976"/>
              <a:gd name="connsiteX11" fmla="*/ 123083 w 212597"/>
              <a:gd name="connsiteY11" fmla="*/ 0 h 234976"/>
              <a:gd name="connsiteX12" fmla="*/ 139867 w 212597"/>
              <a:gd name="connsiteY12" fmla="*/ 5595 h 234976"/>
              <a:gd name="connsiteX13" fmla="*/ 139867 w 212597"/>
              <a:gd name="connsiteY13" fmla="*/ 67136 h 234976"/>
              <a:gd name="connsiteX14" fmla="*/ 145461 w 212597"/>
              <a:gd name="connsiteY14" fmla="*/ 72731 h 234976"/>
              <a:gd name="connsiteX15" fmla="*/ 207003 w 212597"/>
              <a:gd name="connsiteY15" fmla="*/ 72731 h 234976"/>
              <a:gd name="connsiteX16" fmla="*/ 139867 w 212597"/>
              <a:gd name="connsiteY16" fmla="*/ 5595 h 234976"/>
              <a:gd name="connsiteX17" fmla="*/ 123083 w 212597"/>
              <a:gd name="connsiteY17" fmla="*/ 173435 h 234976"/>
              <a:gd name="connsiteX18" fmla="*/ 61541 w 212597"/>
              <a:gd name="connsiteY18" fmla="*/ 234976 h 234976"/>
              <a:gd name="connsiteX19" fmla="*/ 0 w 212597"/>
              <a:gd name="connsiteY19" fmla="*/ 173435 h 234976"/>
              <a:gd name="connsiteX20" fmla="*/ 61541 w 212597"/>
              <a:gd name="connsiteY20" fmla="*/ 111893 h 234976"/>
              <a:gd name="connsiteX21" fmla="*/ 123083 w 212597"/>
              <a:gd name="connsiteY21" fmla="*/ 173435 h 234976"/>
              <a:gd name="connsiteX22" fmla="*/ 99070 w 212597"/>
              <a:gd name="connsiteY22" fmla="*/ 147095 h 234976"/>
              <a:gd name="connsiteX23" fmla="*/ 91158 w 212597"/>
              <a:gd name="connsiteY23" fmla="*/ 147085 h 234976"/>
              <a:gd name="connsiteX24" fmla="*/ 91148 w 212597"/>
              <a:gd name="connsiteY24" fmla="*/ 147095 h 234976"/>
              <a:gd name="connsiteX25" fmla="*/ 50352 w 212597"/>
              <a:gd name="connsiteY25" fmla="*/ 187902 h 234976"/>
              <a:gd name="connsiteX26" fmla="*/ 31934 w 212597"/>
              <a:gd name="connsiteY26" fmla="*/ 169474 h 234976"/>
              <a:gd name="connsiteX27" fmla="*/ 24012 w 212597"/>
              <a:gd name="connsiteY27" fmla="*/ 169474 h 234976"/>
              <a:gd name="connsiteX28" fmla="*/ 24012 w 212597"/>
              <a:gd name="connsiteY28" fmla="*/ 177396 h 234976"/>
              <a:gd name="connsiteX29" fmla="*/ 46391 w 212597"/>
              <a:gd name="connsiteY29" fmla="*/ 199774 h 234976"/>
              <a:gd name="connsiteX30" fmla="*/ 54303 w 212597"/>
              <a:gd name="connsiteY30" fmla="*/ 199784 h 234976"/>
              <a:gd name="connsiteX31" fmla="*/ 54313 w 212597"/>
              <a:gd name="connsiteY31" fmla="*/ 199774 h 234976"/>
              <a:gd name="connsiteX32" fmla="*/ 99070 w 212597"/>
              <a:gd name="connsiteY32" fmla="*/ 155017 h 234976"/>
              <a:gd name="connsiteX33" fmla="*/ 99080 w 212597"/>
              <a:gd name="connsiteY33" fmla="*/ 147105 h 234976"/>
              <a:gd name="connsiteX34" fmla="*/ 99070 w 212597"/>
              <a:gd name="connsiteY34" fmla="*/ 147095 h 23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2597" h="234976">
                <a:moveTo>
                  <a:pt x="123083" y="0"/>
                </a:moveTo>
                <a:lnTo>
                  <a:pt x="123083" y="67136"/>
                </a:lnTo>
                <a:cubicBezTo>
                  <a:pt x="123083" y="79495"/>
                  <a:pt x="133102" y="89515"/>
                  <a:pt x="145461" y="89515"/>
                </a:cubicBezTo>
                <a:lnTo>
                  <a:pt x="212597" y="89515"/>
                </a:lnTo>
                <a:lnTo>
                  <a:pt x="212597" y="201408"/>
                </a:lnTo>
                <a:cubicBezTo>
                  <a:pt x="212597" y="213768"/>
                  <a:pt x="202578" y="223787"/>
                  <a:pt x="190219" y="223787"/>
                </a:cubicBezTo>
                <a:lnTo>
                  <a:pt x="114019" y="223787"/>
                </a:lnTo>
                <a:cubicBezTo>
                  <a:pt x="141847" y="194820"/>
                  <a:pt x="140923" y="148778"/>
                  <a:pt x="111956" y="120951"/>
                </a:cubicBezTo>
                <a:cubicBezTo>
                  <a:pt x="91076" y="100893"/>
                  <a:pt x="60289" y="95129"/>
                  <a:pt x="33568" y="106276"/>
                </a:cubicBezTo>
                <a:lnTo>
                  <a:pt x="33568" y="22379"/>
                </a:lnTo>
                <a:cubicBezTo>
                  <a:pt x="33568" y="10019"/>
                  <a:pt x="43587" y="0"/>
                  <a:pt x="55947" y="0"/>
                </a:cubicBezTo>
                <a:lnTo>
                  <a:pt x="123083" y="0"/>
                </a:lnTo>
                <a:close/>
                <a:moveTo>
                  <a:pt x="139867" y="5595"/>
                </a:moveTo>
                <a:lnTo>
                  <a:pt x="139867" y="67136"/>
                </a:lnTo>
                <a:cubicBezTo>
                  <a:pt x="139867" y="70226"/>
                  <a:pt x="142372" y="72731"/>
                  <a:pt x="145461" y="72731"/>
                </a:cubicBezTo>
                <a:lnTo>
                  <a:pt x="207003" y="72731"/>
                </a:lnTo>
                <a:lnTo>
                  <a:pt x="139867" y="5595"/>
                </a:lnTo>
                <a:close/>
                <a:moveTo>
                  <a:pt x="123083" y="173435"/>
                </a:moveTo>
                <a:cubicBezTo>
                  <a:pt x="123083" y="207423"/>
                  <a:pt x="95530" y="234976"/>
                  <a:pt x="61541" y="234976"/>
                </a:cubicBezTo>
                <a:cubicBezTo>
                  <a:pt x="27553" y="234976"/>
                  <a:pt x="0" y="207423"/>
                  <a:pt x="0" y="173435"/>
                </a:cubicBezTo>
                <a:cubicBezTo>
                  <a:pt x="0" y="139446"/>
                  <a:pt x="27553" y="111893"/>
                  <a:pt x="61541" y="111893"/>
                </a:cubicBezTo>
                <a:cubicBezTo>
                  <a:pt x="95530" y="111893"/>
                  <a:pt x="123083" y="139446"/>
                  <a:pt x="123083" y="173435"/>
                </a:cubicBezTo>
                <a:close/>
                <a:moveTo>
                  <a:pt x="99070" y="147095"/>
                </a:moveTo>
                <a:cubicBezTo>
                  <a:pt x="96888" y="144907"/>
                  <a:pt x="93346" y="144903"/>
                  <a:pt x="91158" y="147085"/>
                </a:cubicBezTo>
                <a:cubicBezTo>
                  <a:pt x="91155" y="147088"/>
                  <a:pt x="91152" y="147092"/>
                  <a:pt x="91148" y="147095"/>
                </a:cubicBezTo>
                <a:lnTo>
                  <a:pt x="50352" y="187902"/>
                </a:lnTo>
                <a:lnTo>
                  <a:pt x="31934" y="169474"/>
                </a:lnTo>
                <a:cubicBezTo>
                  <a:pt x="29747" y="167286"/>
                  <a:pt x="26200" y="167286"/>
                  <a:pt x="24012" y="169474"/>
                </a:cubicBezTo>
                <a:cubicBezTo>
                  <a:pt x="21825" y="171661"/>
                  <a:pt x="21825" y="175208"/>
                  <a:pt x="24012" y="177396"/>
                </a:cubicBezTo>
                <a:lnTo>
                  <a:pt x="46391" y="199774"/>
                </a:lnTo>
                <a:cubicBezTo>
                  <a:pt x="48573" y="201962"/>
                  <a:pt x="52115" y="201966"/>
                  <a:pt x="54303" y="199784"/>
                </a:cubicBezTo>
                <a:cubicBezTo>
                  <a:pt x="54306" y="199781"/>
                  <a:pt x="54310" y="199778"/>
                  <a:pt x="54313" y="199774"/>
                </a:cubicBezTo>
                <a:lnTo>
                  <a:pt x="99070" y="155017"/>
                </a:lnTo>
                <a:cubicBezTo>
                  <a:pt x="101258" y="152835"/>
                  <a:pt x="101262" y="149293"/>
                  <a:pt x="99080" y="147105"/>
                </a:cubicBezTo>
                <a:cubicBezTo>
                  <a:pt x="99077" y="147102"/>
                  <a:pt x="99074" y="147098"/>
                  <a:pt x="99070" y="147095"/>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Tree>
    <p:extLst>
      <p:ext uri="{BB962C8B-B14F-4D97-AF65-F5344CB8AC3E}">
        <p14:creationId xmlns:p14="http://schemas.microsoft.com/office/powerpoint/2010/main" val="1088796378"/>
      </p:ext>
    </p:extLst>
  </p:cSld>
  <p:clrMapOvr>
    <a:masterClrMapping/>
  </p:clrMapOvr>
  <p:transition>
    <p:fade/>
  </p:transition>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A504E91-73CF-941D-6B75-BE3BFF09BF91}"/>
            </a:ext>
          </a:extLst>
        </p:cNvPr>
        <p:cNvGrpSpPr/>
        <p:nvPr/>
      </p:nvGrpSpPr>
      <p:grpSpPr>
        <a:xfrm>
          <a:off x="0" y="0"/>
          <a:ext cx="0" cy="0"/>
          <a:chOff x="0" y="0"/>
          <a:chExt cx="0" cy="0"/>
        </a:xfrm>
      </p:grpSpPr>
      <p:pic>
        <p:nvPicPr>
          <p:cNvPr id="13" name="Picture 12" descr="A white and pink background&#10;&#10;AI-generated content may be incorrect.">
            <a:extLst>
              <a:ext uri="{FF2B5EF4-FFF2-40B4-BE49-F238E27FC236}">
                <a16:creationId xmlns:a16="http://schemas.microsoft.com/office/drawing/2014/main" id="{83F33684-44D6-06F1-9868-35551996A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 y="0"/>
            <a:ext cx="12192627" cy="6858352"/>
          </a:xfrm>
          <a:prstGeom prst="rect">
            <a:avLst/>
          </a:prstGeom>
        </p:spPr>
      </p:pic>
      <p:sp>
        <p:nvSpPr>
          <p:cNvPr id="14" name="Rectangle 13">
            <a:extLst>
              <a:ext uri="{FF2B5EF4-FFF2-40B4-BE49-F238E27FC236}">
                <a16:creationId xmlns:a16="http://schemas.microsoft.com/office/drawing/2014/main" id="{8F268D87-0D9F-2751-6ADD-8CA91BFBF164}"/>
              </a:ext>
            </a:extLst>
          </p:cNvPr>
          <p:cNvSpPr/>
          <p:nvPr/>
        </p:nvSpPr>
        <p:spPr bwMode="auto">
          <a:xfrm>
            <a:off x="0" y="1937656"/>
            <a:ext cx="12192000" cy="2823030"/>
          </a:xfrm>
          <a:prstGeom prst="rect">
            <a:avLst/>
          </a:prstGeom>
          <a:gradFill flip="none" rotWithShape="1">
            <a:gsLst>
              <a:gs pos="59000">
                <a:schemeClr val="bg1">
                  <a:alpha val="3000"/>
                </a:schemeClr>
              </a:gs>
              <a:gs pos="99000">
                <a:schemeClr val="bg1">
                  <a:alpha val="55000"/>
                </a:schemeClr>
              </a:gs>
              <a:gs pos="99000">
                <a:schemeClr val="bg1">
                  <a:alpha val="36000"/>
                </a:schemeClr>
              </a:gs>
              <a:gs pos="100000">
                <a:schemeClr val="bg1"/>
              </a:gs>
            </a:gsLst>
            <a:path path="shape">
              <a:fillToRect l="50000" t="50000" r="50000" b="50000"/>
            </a:path>
            <a:tileRect/>
          </a:gradFill>
          <a:ln>
            <a:noFill/>
            <a:headEnd type="none" w="med" len="med"/>
            <a:tailEnd type="none" w="med" len="med"/>
          </a:ln>
          <a:effectLst>
            <a:outerShdw blurRad="152400" algn="ctr" rotWithShape="0">
              <a:schemeClr val="bg2">
                <a:lumMod val="75000"/>
                <a:alpha val="2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15" name="Title 1">
            <a:extLst>
              <a:ext uri="{FF2B5EF4-FFF2-40B4-BE49-F238E27FC236}">
                <a16:creationId xmlns:a16="http://schemas.microsoft.com/office/drawing/2014/main" id="{D5B4831E-A937-39F8-4F79-0EA715A47843}"/>
              </a:ext>
            </a:extLst>
          </p:cNvPr>
          <p:cNvSpPr txBox="1">
            <a:spLocks/>
          </p:cNvSpPr>
          <p:nvPr/>
        </p:nvSpPr>
        <p:spPr>
          <a:xfrm>
            <a:off x="571500" y="3016772"/>
            <a:ext cx="5195846" cy="664797"/>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defTabSz="914400">
              <a:lnSpc>
                <a:spcPct val="90000"/>
              </a:lnSpc>
              <a:spcBef>
                <a:spcPts val="0"/>
              </a:spcBef>
              <a:defRPr/>
            </a:pPr>
            <a:r>
              <a:rPr lang="en-US" sz="4800" noProof="0">
                <a:gradFill>
                  <a:gsLst>
                    <a:gs pos="2874">
                      <a:schemeClr val="accent1"/>
                    </a:gs>
                    <a:gs pos="71000">
                      <a:schemeClr val="accent4"/>
                    </a:gs>
                    <a:gs pos="100000">
                      <a:schemeClr val="accent2"/>
                    </a:gs>
                  </a:gsLst>
                  <a:lin ang="0" scaled="1"/>
                </a:gradFill>
                <a:ea typeface="+mj-ea"/>
                <a:cs typeface="+mj-cs"/>
              </a:rPr>
              <a:t>Onboard &amp; Engage</a:t>
            </a:r>
          </a:p>
        </p:txBody>
      </p:sp>
      <p:pic>
        <p:nvPicPr>
          <p:cNvPr id="16" name="Picture 15">
            <a:extLst>
              <a:ext uri="{FF2B5EF4-FFF2-40B4-BE49-F238E27FC236}">
                <a16:creationId xmlns:a16="http://schemas.microsoft.com/office/drawing/2014/main" id="{27B48CD7-5E22-BA22-2904-9FA632B2ED2B}"/>
              </a:ext>
            </a:extLst>
          </p:cNvPr>
          <p:cNvPicPr>
            <a:picLocks noChangeAspect="1"/>
          </p:cNvPicPr>
          <p:nvPr/>
        </p:nvPicPr>
        <p:blipFill>
          <a:blip r:embed="rId4">
            <a:alphaModFix amt="37000"/>
            <a:extLst>
              <a:ext uri="{28A0092B-C50C-407E-A947-70E740481C1C}">
                <a14:useLocalDpi xmlns:a14="http://schemas.microsoft.com/office/drawing/2010/main" val="0"/>
              </a:ext>
            </a:extLst>
          </a:blip>
          <a:srcRect b="43330"/>
          <a:stretch>
            <a:fillRect/>
          </a:stretch>
        </p:blipFill>
        <p:spPr>
          <a:xfrm>
            <a:off x="3587044" y="2017713"/>
            <a:ext cx="8604956" cy="2742973"/>
          </a:xfrm>
          <a:custGeom>
            <a:avLst/>
            <a:gdLst>
              <a:gd name="connsiteX0" fmla="*/ 0 w 8604956"/>
              <a:gd name="connsiteY0" fmla="*/ 0 h 2742973"/>
              <a:gd name="connsiteX1" fmla="*/ 8604956 w 8604956"/>
              <a:gd name="connsiteY1" fmla="*/ 0 h 2742973"/>
              <a:gd name="connsiteX2" fmla="*/ 8604956 w 8604956"/>
              <a:gd name="connsiteY2" fmla="*/ 2742973 h 2742973"/>
              <a:gd name="connsiteX3" fmla="*/ 0 w 8604956"/>
              <a:gd name="connsiteY3" fmla="*/ 2742973 h 2742973"/>
            </a:gdLst>
            <a:ahLst/>
            <a:cxnLst>
              <a:cxn ang="0">
                <a:pos x="connsiteX0" y="connsiteY0"/>
              </a:cxn>
              <a:cxn ang="0">
                <a:pos x="connsiteX1" y="connsiteY1"/>
              </a:cxn>
              <a:cxn ang="0">
                <a:pos x="connsiteX2" y="connsiteY2"/>
              </a:cxn>
              <a:cxn ang="0">
                <a:pos x="connsiteX3" y="connsiteY3"/>
              </a:cxn>
            </a:cxnLst>
            <a:rect l="l" t="t" r="r" b="b"/>
            <a:pathLst>
              <a:path w="8604956" h="2742973">
                <a:moveTo>
                  <a:pt x="0" y="0"/>
                </a:moveTo>
                <a:lnTo>
                  <a:pt x="8604956" y="0"/>
                </a:lnTo>
                <a:lnTo>
                  <a:pt x="8604956" y="2742973"/>
                </a:lnTo>
                <a:lnTo>
                  <a:pt x="0" y="2742973"/>
                </a:lnTo>
                <a:close/>
              </a:path>
            </a:pathLst>
          </a:custGeom>
        </p:spPr>
      </p:pic>
      <p:pic>
        <p:nvPicPr>
          <p:cNvPr id="17" name="Picture 16">
            <a:extLst>
              <a:ext uri="{FF2B5EF4-FFF2-40B4-BE49-F238E27FC236}">
                <a16:creationId xmlns:a16="http://schemas.microsoft.com/office/drawing/2014/main" id="{CB55DB4F-638A-97B7-9239-5E6C1EE69877}"/>
              </a:ext>
            </a:extLst>
          </p:cNvPr>
          <p:cNvPicPr>
            <a:picLocks noChangeAspect="1"/>
          </p:cNvPicPr>
          <p:nvPr/>
        </p:nvPicPr>
        <p:blipFill>
          <a:blip r:embed="rId4">
            <a:alphaModFix amt="60000"/>
            <a:extLst>
              <a:ext uri="{28A0092B-C50C-407E-A947-70E740481C1C}">
                <a14:useLocalDpi xmlns:a14="http://schemas.microsoft.com/office/drawing/2010/main" val="0"/>
              </a:ext>
            </a:extLst>
          </a:blip>
          <a:srcRect t="56670"/>
          <a:stretch>
            <a:fillRect/>
          </a:stretch>
        </p:blipFill>
        <p:spPr>
          <a:xfrm>
            <a:off x="3587044" y="4760686"/>
            <a:ext cx="8604956" cy="2097314"/>
          </a:xfrm>
          <a:custGeom>
            <a:avLst/>
            <a:gdLst>
              <a:gd name="connsiteX0" fmla="*/ 0 w 8604956"/>
              <a:gd name="connsiteY0" fmla="*/ 0 h 2097314"/>
              <a:gd name="connsiteX1" fmla="*/ 8604956 w 8604956"/>
              <a:gd name="connsiteY1" fmla="*/ 0 h 2097314"/>
              <a:gd name="connsiteX2" fmla="*/ 8604956 w 8604956"/>
              <a:gd name="connsiteY2" fmla="*/ 2097314 h 2097314"/>
              <a:gd name="connsiteX3" fmla="*/ 0 w 8604956"/>
              <a:gd name="connsiteY3" fmla="*/ 2097314 h 2097314"/>
            </a:gdLst>
            <a:ahLst/>
            <a:cxnLst>
              <a:cxn ang="0">
                <a:pos x="connsiteX0" y="connsiteY0"/>
              </a:cxn>
              <a:cxn ang="0">
                <a:pos x="connsiteX1" y="connsiteY1"/>
              </a:cxn>
              <a:cxn ang="0">
                <a:pos x="connsiteX2" y="connsiteY2"/>
              </a:cxn>
              <a:cxn ang="0">
                <a:pos x="connsiteX3" y="connsiteY3"/>
              </a:cxn>
            </a:cxnLst>
            <a:rect l="l" t="t" r="r" b="b"/>
            <a:pathLst>
              <a:path w="8604956" h="2097314">
                <a:moveTo>
                  <a:pt x="0" y="0"/>
                </a:moveTo>
                <a:lnTo>
                  <a:pt x="8604956" y="0"/>
                </a:lnTo>
                <a:lnTo>
                  <a:pt x="8604956" y="2097314"/>
                </a:lnTo>
                <a:lnTo>
                  <a:pt x="0" y="2097314"/>
                </a:lnTo>
                <a:close/>
              </a:path>
            </a:pathLst>
          </a:custGeom>
        </p:spPr>
      </p:pic>
      <p:sp>
        <p:nvSpPr>
          <p:cNvPr id="18" name="Freeform: Shape 17">
            <a:extLst>
              <a:ext uri="{FF2B5EF4-FFF2-40B4-BE49-F238E27FC236}">
                <a16:creationId xmlns:a16="http://schemas.microsoft.com/office/drawing/2014/main" id="{B9C24511-D066-BBF6-1267-91E818F306F7}"/>
              </a:ext>
            </a:extLst>
          </p:cNvPr>
          <p:cNvSpPr/>
          <p:nvPr/>
        </p:nvSpPr>
        <p:spPr bwMode="auto">
          <a:xfrm>
            <a:off x="330200" y="1651000"/>
            <a:ext cx="11861800" cy="3396342"/>
          </a:xfrm>
          <a:custGeom>
            <a:avLst/>
            <a:gdLst>
              <a:gd name="connsiteX0" fmla="*/ 295957 w 11861800"/>
              <a:gd name="connsiteY0" fmla="*/ 0 h 3396342"/>
              <a:gd name="connsiteX1" fmla="*/ 11861800 w 11861800"/>
              <a:gd name="connsiteY1" fmla="*/ 0 h 3396342"/>
              <a:gd name="connsiteX2" fmla="*/ 11861800 w 11861800"/>
              <a:gd name="connsiteY2" fmla="*/ 3396342 h 3396342"/>
              <a:gd name="connsiteX3" fmla="*/ 295957 w 11861800"/>
              <a:gd name="connsiteY3" fmla="*/ 3396342 h 3396342"/>
              <a:gd name="connsiteX4" fmla="*/ 0 w 11861800"/>
              <a:gd name="connsiteY4" fmla="*/ 3100385 h 3396342"/>
              <a:gd name="connsiteX5" fmla="*/ 0 w 11861800"/>
              <a:gd name="connsiteY5" fmla="*/ 295957 h 3396342"/>
              <a:gd name="connsiteX6" fmla="*/ 295957 w 11861800"/>
              <a:gd name="connsiteY6" fmla="*/ 0 h 339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1800" h="3396342">
                <a:moveTo>
                  <a:pt x="295957" y="0"/>
                </a:moveTo>
                <a:lnTo>
                  <a:pt x="11861800" y="0"/>
                </a:lnTo>
                <a:lnTo>
                  <a:pt x="11861800" y="3396342"/>
                </a:lnTo>
                <a:lnTo>
                  <a:pt x="295957" y="3396342"/>
                </a:lnTo>
                <a:cubicBezTo>
                  <a:pt x="132504" y="3396342"/>
                  <a:pt x="0" y="3263838"/>
                  <a:pt x="0" y="3100385"/>
                </a:cubicBezTo>
                <a:lnTo>
                  <a:pt x="0" y="295957"/>
                </a:lnTo>
                <a:cubicBezTo>
                  <a:pt x="0" y="132504"/>
                  <a:pt x="132504" y="0"/>
                  <a:pt x="295957" y="0"/>
                </a:cubicBezTo>
                <a:close/>
              </a:path>
            </a:pathLst>
          </a:cu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19" name="Rectangle: Rounded Corners 18">
            <a:extLst>
              <a:ext uri="{FF2B5EF4-FFF2-40B4-BE49-F238E27FC236}">
                <a16:creationId xmlns:a16="http://schemas.microsoft.com/office/drawing/2014/main" id="{A747147C-9AE6-FCD7-B6F4-01E4A765BF00}"/>
              </a:ext>
            </a:extLst>
          </p:cNvPr>
          <p:cNvSpPr/>
          <p:nvPr/>
        </p:nvSpPr>
        <p:spPr bwMode="auto">
          <a:xfrm>
            <a:off x="571500" y="1598500"/>
            <a:ext cx="1028698" cy="113619"/>
          </a:xfrm>
          <a:prstGeom prst="roundRect">
            <a:avLst>
              <a:gd name="adj" fmla="val 50000"/>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endParaRPr lang="en-US" sz="2000" noProof="0">
              <a:ln w="3175">
                <a:noFill/>
              </a:ln>
              <a:solidFill>
                <a:srgbClr val="FFFFFF"/>
              </a:solidFill>
              <a:latin typeface="Segoe Sans Display Semibold"/>
            </a:endParaRPr>
          </a:p>
        </p:txBody>
      </p:sp>
      <p:sp>
        <p:nvSpPr>
          <p:cNvPr id="2" name="Rectangle: Rounded Corners 1">
            <a:hlinkClick r:id="rId5" action="ppaction://hlinksldjump"/>
            <a:extLst>
              <a:ext uri="{FF2B5EF4-FFF2-40B4-BE49-F238E27FC236}">
                <a16:creationId xmlns:a16="http://schemas.microsoft.com/office/drawing/2014/main" id="{055F9449-4993-79AE-7659-93DDFC96E25E}"/>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3" name="Rectangle: Rounded Corners 2">
            <a:hlinkClick r:id="rId6" action="ppaction://hlinksldjump"/>
            <a:extLst>
              <a:ext uri="{FF2B5EF4-FFF2-40B4-BE49-F238E27FC236}">
                <a16:creationId xmlns:a16="http://schemas.microsoft.com/office/drawing/2014/main" id="{75C0A6FB-E655-CE33-40A0-27C3C94CB602}"/>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4" name="Rectangle: Rounded Corners 3">
            <a:hlinkClick r:id="rId7" action="ppaction://hlinksldjump"/>
            <a:extLst>
              <a:ext uri="{FF2B5EF4-FFF2-40B4-BE49-F238E27FC236}">
                <a16:creationId xmlns:a16="http://schemas.microsoft.com/office/drawing/2014/main" id="{FBF03D19-B874-2966-85CC-356B6411AD7A}"/>
              </a:ext>
            </a:extLst>
          </p:cNvPr>
          <p:cNvSpPr>
            <a:spLocks/>
          </p:cNvSpPr>
          <p:nvPr/>
        </p:nvSpPr>
        <p:spPr bwMode="auto">
          <a:xfrm>
            <a:off x="4927697"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Onboard &amp; Engage</a:t>
            </a:r>
          </a:p>
        </p:txBody>
      </p:sp>
      <p:sp>
        <p:nvSpPr>
          <p:cNvPr id="5" name="Rectangle: Rounded Corners 4">
            <a:hlinkClick r:id="rId8" action="ppaction://hlinksldjump"/>
            <a:extLst>
              <a:ext uri="{FF2B5EF4-FFF2-40B4-BE49-F238E27FC236}">
                <a16:creationId xmlns:a16="http://schemas.microsoft.com/office/drawing/2014/main" id="{4FE38C88-5E33-6E48-12A4-2F6D8EDB5D17}"/>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6" name="Rectangle: Rounded Corners 5">
            <a:hlinkClick r:id="rId9" action="ppaction://hlinksldjump"/>
            <a:extLst>
              <a:ext uri="{FF2B5EF4-FFF2-40B4-BE49-F238E27FC236}">
                <a16:creationId xmlns:a16="http://schemas.microsoft.com/office/drawing/2014/main" id="{0DA25B71-58F3-5BC6-F25F-11DB1351A2CF}"/>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Tree>
    <p:extLst>
      <p:ext uri="{BB962C8B-B14F-4D97-AF65-F5344CB8AC3E}">
        <p14:creationId xmlns:p14="http://schemas.microsoft.com/office/powerpoint/2010/main" val="77766716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0DAFD1-B78D-5A20-8DB5-853839DB1E44}"/>
              </a:ext>
              <a:ext uri="{C183D7F6-B498-43B3-948B-1728B52AA6E4}">
                <adec:decorative xmlns:adec="http://schemas.microsoft.com/office/drawing/2017/decorative" val="1"/>
              </a:ext>
            </a:extLst>
          </p:cNvPr>
          <p:cNvPicPr>
            <a:picLocks/>
          </p:cNvPicPr>
          <p:nvPr/>
        </p:nvPicPr>
        <p:blipFill rotWithShape="1">
          <a:blip r:embed="rId4">
            <a:alphaModFix amt="1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12701" y="0"/>
            <a:ext cx="12191998" cy="6858009"/>
          </a:xfrm>
          <a:prstGeom prst="rect">
            <a:avLst/>
          </a:prstGeom>
        </p:spPr>
      </p:pic>
      <p:sp>
        <p:nvSpPr>
          <p:cNvPr id="15" name="Freeform: Shape 14">
            <a:extLst>
              <a:ext uri="{FF2B5EF4-FFF2-40B4-BE49-F238E27FC236}">
                <a16:creationId xmlns:a16="http://schemas.microsoft.com/office/drawing/2014/main" id="{DF14B4DA-29D5-3278-8AAD-6AFFE5CAD4F9}"/>
              </a:ext>
            </a:extLst>
          </p:cNvPr>
          <p:cNvSpPr/>
          <p:nvPr/>
        </p:nvSpPr>
        <p:spPr bwMode="auto">
          <a:xfrm>
            <a:off x="571499" y="5868550"/>
            <a:ext cx="11049002" cy="605486"/>
          </a:xfrm>
          <a:custGeom>
            <a:avLst/>
            <a:gdLst>
              <a:gd name="connsiteX0" fmla="*/ 302743 w 11049002"/>
              <a:gd name="connsiteY0" fmla="*/ 0 h 605486"/>
              <a:gd name="connsiteX1" fmla="*/ 1632944 w 11049002"/>
              <a:gd name="connsiteY1" fmla="*/ 0 h 605486"/>
              <a:gd name="connsiteX2" fmla="*/ 3145956 w 11049002"/>
              <a:gd name="connsiteY2" fmla="*/ 0 h 605486"/>
              <a:gd name="connsiteX3" fmla="*/ 4476157 w 11049002"/>
              <a:gd name="connsiteY3" fmla="*/ 0 h 605486"/>
              <a:gd name="connsiteX4" fmla="*/ 5059834 w 11049002"/>
              <a:gd name="connsiteY4" fmla="*/ 0 h 605486"/>
              <a:gd name="connsiteX5" fmla="*/ 5098581 w 11049002"/>
              <a:gd name="connsiteY5" fmla="*/ 0 h 605486"/>
              <a:gd name="connsiteX6" fmla="*/ 6390034 w 11049002"/>
              <a:gd name="connsiteY6" fmla="*/ 0 h 605486"/>
              <a:gd name="connsiteX7" fmla="*/ 6428782 w 11049002"/>
              <a:gd name="connsiteY7" fmla="*/ 0 h 605486"/>
              <a:gd name="connsiteX8" fmla="*/ 7903046 w 11049002"/>
              <a:gd name="connsiteY8" fmla="*/ 0 h 605486"/>
              <a:gd name="connsiteX9" fmla="*/ 9233247 w 11049002"/>
              <a:gd name="connsiteY9" fmla="*/ 0 h 605486"/>
              <a:gd name="connsiteX10" fmla="*/ 9855671 w 11049002"/>
              <a:gd name="connsiteY10" fmla="*/ 0 h 605486"/>
              <a:gd name="connsiteX11" fmla="*/ 11049002 w 11049002"/>
              <a:gd name="connsiteY11" fmla="*/ 0 h 605486"/>
              <a:gd name="connsiteX12" fmla="*/ 11049002 w 11049002"/>
              <a:gd name="connsiteY12" fmla="*/ 605486 h 605486"/>
              <a:gd name="connsiteX13" fmla="*/ 9855670 w 11049002"/>
              <a:gd name="connsiteY13" fmla="*/ 605486 h 605486"/>
              <a:gd name="connsiteX14" fmla="*/ 9233250 w 11049002"/>
              <a:gd name="connsiteY14" fmla="*/ 605486 h 605486"/>
              <a:gd name="connsiteX15" fmla="*/ 9233246 w 11049002"/>
              <a:gd name="connsiteY15" fmla="*/ 605486 h 605486"/>
              <a:gd name="connsiteX16" fmla="*/ 7903049 w 11049002"/>
              <a:gd name="connsiteY16" fmla="*/ 605486 h 605486"/>
              <a:gd name="connsiteX17" fmla="*/ 7903045 w 11049002"/>
              <a:gd name="connsiteY17" fmla="*/ 605486 h 605486"/>
              <a:gd name="connsiteX18" fmla="*/ 6390039 w 11049002"/>
              <a:gd name="connsiteY18" fmla="*/ 605486 h 605486"/>
              <a:gd name="connsiteX19" fmla="*/ 6390033 w 11049002"/>
              <a:gd name="connsiteY19" fmla="*/ 605486 h 605486"/>
              <a:gd name="connsiteX20" fmla="*/ 5059838 w 11049002"/>
              <a:gd name="connsiteY20" fmla="*/ 605486 h 605486"/>
              <a:gd name="connsiteX21" fmla="*/ 5059832 w 11049002"/>
              <a:gd name="connsiteY21" fmla="*/ 605486 h 605486"/>
              <a:gd name="connsiteX22" fmla="*/ 302743 w 11049002"/>
              <a:gd name="connsiteY22" fmla="*/ 605485 h 605486"/>
              <a:gd name="connsiteX23" fmla="*/ 23791 w 11049002"/>
              <a:gd name="connsiteY23" fmla="*/ 420583 h 605486"/>
              <a:gd name="connsiteX24" fmla="*/ 0 w 11049002"/>
              <a:gd name="connsiteY24" fmla="*/ 302743 h 605486"/>
              <a:gd name="connsiteX25" fmla="*/ 23791 w 11049002"/>
              <a:gd name="connsiteY25" fmla="*/ 184902 h 605486"/>
              <a:gd name="connsiteX26" fmla="*/ 302743 w 11049002"/>
              <a:gd name="connsiteY26" fmla="*/ 0 h 6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049002" h="605486">
                <a:moveTo>
                  <a:pt x="302743" y="0"/>
                </a:moveTo>
                <a:lnTo>
                  <a:pt x="1632944" y="0"/>
                </a:lnTo>
                <a:lnTo>
                  <a:pt x="3145956" y="0"/>
                </a:lnTo>
                <a:lnTo>
                  <a:pt x="4476157" y="0"/>
                </a:lnTo>
                <a:lnTo>
                  <a:pt x="5059834" y="0"/>
                </a:lnTo>
                <a:lnTo>
                  <a:pt x="5098581" y="0"/>
                </a:lnTo>
                <a:lnTo>
                  <a:pt x="6390034" y="0"/>
                </a:lnTo>
                <a:lnTo>
                  <a:pt x="6428782" y="0"/>
                </a:lnTo>
                <a:lnTo>
                  <a:pt x="7903046" y="0"/>
                </a:lnTo>
                <a:lnTo>
                  <a:pt x="9233247" y="0"/>
                </a:lnTo>
                <a:lnTo>
                  <a:pt x="9855671" y="0"/>
                </a:lnTo>
                <a:lnTo>
                  <a:pt x="11049002" y="0"/>
                </a:lnTo>
                <a:lnTo>
                  <a:pt x="11049002" y="605486"/>
                </a:lnTo>
                <a:lnTo>
                  <a:pt x="9855670" y="605486"/>
                </a:lnTo>
                <a:lnTo>
                  <a:pt x="9233250" y="605486"/>
                </a:lnTo>
                <a:lnTo>
                  <a:pt x="9233246" y="605486"/>
                </a:lnTo>
                <a:lnTo>
                  <a:pt x="7903049" y="605486"/>
                </a:lnTo>
                <a:lnTo>
                  <a:pt x="7903045" y="605486"/>
                </a:lnTo>
                <a:lnTo>
                  <a:pt x="6390039" y="605486"/>
                </a:lnTo>
                <a:lnTo>
                  <a:pt x="6390033" y="605486"/>
                </a:lnTo>
                <a:lnTo>
                  <a:pt x="5059838" y="605486"/>
                </a:lnTo>
                <a:lnTo>
                  <a:pt x="5059832" y="605486"/>
                </a:lnTo>
                <a:lnTo>
                  <a:pt x="302743" y="605485"/>
                </a:lnTo>
                <a:cubicBezTo>
                  <a:pt x="177343" y="605485"/>
                  <a:pt x="69750" y="529242"/>
                  <a:pt x="23791" y="420583"/>
                </a:cubicBezTo>
                <a:lnTo>
                  <a:pt x="0" y="302743"/>
                </a:lnTo>
                <a:lnTo>
                  <a:pt x="23791" y="184902"/>
                </a:lnTo>
                <a:cubicBezTo>
                  <a:pt x="69750" y="76243"/>
                  <a:pt x="177343" y="0"/>
                  <a:pt x="302743" y="0"/>
                </a:cubicBezTo>
                <a:close/>
              </a:path>
            </a:pathLst>
          </a:custGeom>
          <a:gradFill>
            <a:gsLst>
              <a:gs pos="0">
                <a:srgbClr val="FBF4FC"/>
              </a:gs>
              <a:gs pos="100000">
                <a:schemeClr val="accent2">
                  <a:lumMod val="20000"/>
                  <a:lumOff val="80000"/>
                  <a:alpha val="0"/>
                </a:schemeClr>
              </a:gs>
            </a:gsLst>
            <a:lin ang="0" scaled="1"/>
          </a:gradFill>
          <a:ln w="9525">
            <a:gradFill>
              <a:gsLst>
                <a:gs pos="0">
                  <a:schemeClr val="bg1"/>
                </a:gs>
                <a:gs pos="100000">
                  <a:schemeClr val="bg1">
                    <a:alpha val="0"/>
                  </a:schemeClr>
                </a:gs>
              </a:gsLst>
              <a:lin ang="204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endParaRPr lang="en-US" noProof="0">
              <a:ln w="3175">
                <a:noFill/>
              </a:ln>
              <a:solidFill>
                <a:schemeClr val="bg1"/>
              </a:solidFill>
              <a:latin typeface="+mj-lt"/>
              <a:ea typeface="+mj-ea"/>
              <a:cs typeface="+mj-cs"/>
            </a:endParaRPr>
          </a:p>
        </p:txBody>
      </p:sp>
      <p:sp>
        <p:nvSpPr>
          <p:cNvPr id="10" name="Freeform: Shape 9">
            <a:extLst>
              <a:ext uri="{FF2B5EF4-FFF2-40B4-BE49-F238E27FC236}">
                <a16:creationId xmlns:a16="http://schemas.microsoft.com/office/drawing/2014/main" id="{AD080797-D7BD-B73A-39FA-2303847B0634}"/>
              </a:ext>
            </a:extLst>
          </p:cNvPr>
          <p:cNvSpPr>
            <a:spLocks/>
          </p:cNvSpPr>
          <p:nvPr/>
        </p:nvSpPr>
        <p:spPr bwMode="auto">
          <a:xfrm>
            <a:off x="0" y="1528911"/>
            <a:ext cx="12192000" cy="4197059"/>
          </a:xfrm>
          <a:custGeom>
            <a:avLst/>
            <a:gdLst>
              <a:gd name="connsiteX0" fmla="*/ 0 w 12192000"/>
              <a:gd name="connsiteY0" fmla="*/ 0 h 4197059"/>
              <a:gd name="connsiteX1" fmla="*/ 588963 w 12192000"/>
              <a:gd name="connsiteY1" fmla="*/ 0 h 4197059"/>
              <a:gd name="connsiteX2" fmla="*/ 588963 w 12192000"/>
              <a:gd name="connsiteY2" fmla="*/ 3180388 h 4197059"/>
              <a:gd name="connsiteX3" fmla="*/ 695504 w 12192000"/>
              <a:gd name="connsiteY3" fmla="*/ 3286929 h 4197059"/>
              <a:gd name="connsiteX4" fmla="*/ 6301200 w 12192000"/>
              <a:gd name="connsiteY4" fmla="*/ 3286929 h 4197059"/>
              <a:gd name="connsiteX5" fmla="*/ 6407742 w 12192000"/>
              <a:gd name="connsiteY5" fmla="*/ 3180388 h 4197059"/>
              <a:gd name="connsiteX6" fmla="*/ 6407742 w 12192000"/>
              <a:gd name="connsiteY6" fmla="*/ 0 h 4197059"/>
              <a:gd name="connsiteX7" fmla="*/ 12192000 w 12192000"/>
              <a:gd name="connsiteY7" fmla="*/ 0 h 4197059"/>
              <a:gd name="connsiteX8" fmla="*/ 12192000 w 12192000"/>
              <a:gd name="connsiteY8" fmla="*/ 4197059 h 4197059"/>
              <a:gd name="connsiteX9" fmla="*/ 0 w 12192000"/>
              <a:gd name="connsiteY9" fmla="*/ 4197059 h 41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97059">
                <a:moveTo>
                  <a:pt x="0" y="0"/>
                </a:moveTo>
                <a:lnTo>
                  <a:pt x="588963" y="0"/>
                </a:lnTo>
                <a:lnTo>
                  <a:pt x="588963" y="3180388"/>
                </a:lnTo>
                <a:cubicBezTo>
                  <a:pt x="588963" y="3239229"/>
                  <a:pt x="636663" y="3286929"/>
                  <a:pt x="695504" y="3286929"/>
                </a:cubicBezTo>
                <a:lnTo>
                  <a:pt x="6301200" y="3286929"/>
                </a:lnTo>
                <a:cubicBezTo>
                  <a:pt x="6360042" y="3286929"/>
                  <a:pt x="6407742" y="3239229"/>
                  <a:pt x="6407742" y="3180388"/>
                </a:cubicBezTo>
                <a:lnTo>
                  <a:pt x="6407742" y="0"/>
                </a:lnTo>
                <a:lnTo>
                  <a:pt x="12192000" y="0"/>
                </a:lnTo>
                <a:lnTo>
                  <a:pt x="12192000" y="4197059"/>
                </a:lnTo>
                <a:lnTo>
                  <a:pt x="0" y="4197059"/>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43D22A07-9108-0860-97BE-B78674997806}"/>
              </a:ext>
            </a:extLst>
          </p:cNvPr>
          <p:cNvSpPr>
            <a:spLocks/>
          </p:cNvSpPr>
          <p:nvPr/>
        </p:nvSpPr>
        <p:spPr bwMode="auto">
          <a:xfrm>
            <a:off x="588963" y="1324973"/>
            <a:ext cx="5818778" cy="3490867"/>
          </a:xfrm>
          <a:prstGeom prst="roundRect">
            <a:avLst>
              <a:gd name="adj" fmla="val 3052"/>
            </a:avLst>
          </a:prstGeom>
          <a:solidFill>
            <a:schemeClr val="bg1">
              <a:alpha val="50000"/>
            </a:schemeClr>
          </a:solidFill>
          <a:ln w="9525">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rgbClr val="FFFFFF"/>
              </a:solidFill>
              <a:latin typeface="Segoe Sans Display"/>
              <a:cs typeface="Segoe UI" pitchFamily="34" charset="0"/>
            </a:endParaRPr>
          </a:p>
        </p:txBody>
      </p:sp>
      <p:sp>
        <p:nvSpPr>
          <p:cNvPr id="16" name="Title 15">
            <a:extLst>
              <a:ext uri="{FF2B5EF4-FFF2-40B4-BE49-F238E27FC236}">
                <a16:creationId xmlns:a16="http://schemas.microsoft.com/office/drawing/2014/main" id="{1D2D2DDA-9B4B-3AC0-C6F9-2663C3C87046}"/>
              </a:ext>
            </a:extLst>
          </p:cNvPr>
          <p:cNvSpPr>
            <a:spLocks noGrp="1"/>
          </p:cNvSpPr>
          <p:nvPr>
            <p:ph type="title"/>
          </p:nvPr>
        </p:nvSpPr>
        <p:spPr>
          <a:xfrm>
            <a:off x="588963" y="457200"/>
            <a:ext cx="11017250" cy="492125"/>
          </a:xfrm>
        </p:spPr>
        <p:txBody>
          <a:bodyPr/>
          <a:lstStyle/>
          <a:p>
            <a:r>
              <a:rPr lang="en-US" noProof="0">
                <a:ea typeface="+mj-ea"/>
                <a:cs typeface="+mj-cs"/>
              </a:rPr>
              <a:t>Microsoft’s AI Principles</a:t>
            </a:r>
          </a:p>
        </p:txBody>
      </p:sp>
      <p:cxnSp>
        <p:nvCxnSpPr>
          <p:cNvPr id="40" name="Straight Connector 39">
            <a:extLst>
              <a:ext uri="{FF2B5EF4-FFF2-40B4-BE49-F238E27FC236}">
                <a16:creationId xmlns:a16="http://schemas.microsoft.com/office/drawing/2014/main" id="{C248F81D-0B59-0BBD-5BC6-447E9F01B9E5}"/>
              </a:ext>
              <a:ext uri="{C183D7F6-B498-43B3-948B-1728B52AA6E4}">
                <adec:decorative xmlns:adec="http://schemas.microsoft.com/office/drawing/2017/decorative" val="1"/>
              </a:ext>
            </a:extLst>
          </p:cNvPr>
          <p:cNvCxnSpPr>
            <a:cxnSpLocks/>
          </p:cNvCxnSpPr>
          <p:nvPr/>
        </p:nvCxnSpPr>
        <p:spPr>
          <a:xfrm>
            <a:off x="2043657" y="1538523"/>
            <a:ext cx="0" cy="1274792"/>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BA4C98A-774C-4523-6A46-B1499BC91F01}"/>
              </a:ext>
              <a:ext uri="{C183D7F6-B498-43B3-948B-1728B52AA6E4}">
                <adec:decorative xmlns:adec="http://schemas.microsoft.com/office/drawing/2017/decorative" val="1"/>
              </a:ext>
            </a:extLst>
          </p:cNvPr>
          <p:cNvCxnSpPr/>
          <p:nvPr/>
        </p:nvCxnSpPr>
        <p:spPr>
          <a:xfrm>
            <a:off x="3498351" y="1490464"/>
            <a:ext cx="0" cy="1274792"/>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02924B1-A538-2406-1DC3-7851706E2A55}"/>
              </a:ext>
              <a:ext uri="{C183D7F6-B498-43B3-948B-1728B52AA6E4}">
                <adec:decorative xmlns:adec="http://schemas.microsoft.com/office/drawing/2017/decorative" val="1"/>
              </a:ext>
            </a:extLst>
          </p:cNvPr>
          <p:cNvCxnSpPr/>
          <p:nvPr/>
        </p:nvCxnSpPr>
        <p:spPr>
          <a:xfrm>
            <a:off x="4953045" y="1541179"/>
            <a:ext cx="0" cy="1274792"/>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F5CFFD0-BC06-9054-E311-307BA86C1B27}"/>
              </a:ext>
              <a:ext uri="{C183D7F6-B498-43B3-948B-1728B52AA6E4}">
                <adec:decorative xmlns:adec="http://schemas.microsoft.com/office/drawing/2017/decorative" val="1"/>
              </a:ext>
            </a:extLst>
          </p:cNvPr>
          <p:cNvCxnSpPr>
            <a:cxnSpLocks/>
          </p:cNvCxnSpPr>
          <p:nvPr/>
        </p:nvCxnSpPr>
        <p:spPr>
          <a:xfrm>
            <a:off x="588963" y="3026864"/>
            <a:ext cx="5818778"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5BA64F2-F755-2393-7286-7CBB20996E03}"/>
              </a:ext>
              <a:ext uri="{C183D7F6-B498-43B3-948B-1728B52AA6E4}">
                <adec:decorative xmlns:adec="http://schemas.microsoft.com/office/drawing/2017/decorative" val="1"/>
              </a:ext>
            </a:extLst>
          </p:cNvPr>
          <p:cNvCxnSpPr>
            <a:cxnSpLocks/>
          </p:cNvCxnSpPr>
          <p:nvPr/>
        </p:nvCxnSpPr>
        <p:spPr>
          <a:xfrm>
            <a:off x="588963" y="3899581"/>
            <a:ext cx="5818778"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Graphic 49" descr="Icon of a weighing scale">
            <a:extLst>
              <a:ext uri="{FF2B5EF4-FFF2-40B4-BE49-F238E27FC236}">
                <a16:creationId xmlns:a16="http://schemas.microsoft.com/office/drawing/2014/main" id="{6AA8719D-EAC6-DAEC-FD03-731E0DEA2A54}"/>
              </a:ext>
            </a:extLst>
          </p:cNvPr>
          <p:cNvSpPr/>
          <p:nvPr/>
        </p:nvSpPr>
        <p:spPr>
          <a:xfrm>
            <a:off x="1083242" y="1615997"/>
            <a:ext cx="466136" cy="419520"/>
          </a:xfrm>
          <a:custGeom>
            <a:avLst/>
            <a:gdLst>
              <a:gd name="connsiteX0" fmla="*/ 34333 w 392381"/>
              <a:gd name="connsiteY0" fmla="*/ 0 h 353143"/>
              <a:gd name="connsiteX1" fmla="*/ 19619 w 392381"/>
              <a:gd name="connsiteY1" fmla="*/ 14714 h 353143"/>
              <a:gd name="connsiteX2" fmla="*/ 34333 w 392381"/>
              <a:gd name="connsiteY2" fmla="*/ 29429 h 353143"/>
              <a:gd name="connsiteX3" fmla="*/ 54776 w 392381"/>
              <a:gd name="connsiteY3" fmla="*/ 29429 h 353143"/>
              <a:gd name="connsiteX4" fmla="*/ 1087 w 392381"/>
              <a:gd name="connsiteY4" fmla="*/ 161210 h 353143"/>
              <a:gd name="connsiteX5" fmla="*/ 0 w 392381"/>
              <a:gd name="connsiteY5" fmla="*/ 166762 h 353143"/>
              <a:gd name="connsiteX6" fmla="*/ 68667 w 392381"/>
              <a:gd name="connsiteY6" fmla="*/ 235429 h 353143"/>
              <a:gd name="connsiteX7" fmla="*/ 137334 w 392381"/>
              <a:gd name="connsiteY7" fmla="*/ 166762 h 353143"/>
              <a:gd name="connsiteX8" fmla="*/ 136246 w 392381"/>
              <a:gd name="connsiteY8" fmla="*/ 161210 h 353143"/>
              <a:gd name="connsiteX9" fmla="*/ 82557 w 392381"/>
              <a:gd name="connsiteY9" fmla="*/ 29429 h 353143"/>
              <a:gd name="connsiteX10" fmla="*/ 181477 w 392381"/>
              <a:gd name="connsiteY10" fmla="*/ 29429 h 353143"/>
              <a:gd name="connsiteX11" fmla="*/ 181477 w 392381"/>
              <a:gd name="connsiteY11" fmla="*/ 264858 h 353143"/>
              <a:gd name="connsiteX12" fmla="*/ 103058 w 392381"/>
              <a:gd name="connsiteY12" fmla="*/ 264858 h 353143"/>
              <a:gd name="connsiteX13" fmla="*/ 58915 w 392381"/>
              <a:gd name="connsiteY13" fmla="*/ 309001 h 353143"/>
              <a:gd name="connsiteX14" fmla="*/ 103058 w 392381"/>
              <a:gd name="connsiteY14" fmla="*/ 353144 h 353143"/>
              <a:gd name="connsiteX15" fmla="*/ 289381 w 392381"/>
              <a:gd name="connsiteY15" fmla="*/ 353144 h 353143"/>
              <a:gd name="connsiteX16" fmla="*/ 333524 w 392381"/>
              <a:gd name="connsiteY16" fmla="*/ 309001 h 353143"/>
              <a:gd name="connsiteX17" fmla="*/ 289381 w 392381"/>
              <a:gd name="connsiteY17" fmla="*/ 264858 h 353143"/>
              <a:gd name="connsiteX18" fmla="*/ 210905 w 392381"/>
              <a:gd name="connsiteY18" fmla="*/ 264858 h 353143"/>
              <a:gd name="connsiteX19" fmla="*/ 210905 w 392381"/>
              <a:gd name="connsiteY19" fmla="*/ 29429 h 353143"/>
              <a:gd name="connsiteX20" fmla="*/ 309825 w 392381"/>
              <a:gd name="connsiteY20" fmla="*/ 29429 h 353143"/>
              <a:gd name="connsiteX21" fmla="*/ 256135 w 392381"/>
              <a:gd name="connsiteY21" fmla="*/ 161210 h 353143"/>
              <a:gd name="connsiteX22" fmla="*/ 255048 w 392381"/>
              <a:gd name="connsiteY22" fmla="*/ 166762 h 353143"/>
              <a:gd name="connsiteX23" fmla="*/ 323715 w 392381"/>
              <a:gd name="connsiteY23" fmla="*/ 235429 h 353143"/>
              <a:gd name="connsiteX24" fmla="*/ 392382 w 392381"/>
              <a:gd name="connsiteY24" fmla="*/ 166762 h 353143"/>
              <a:gd name="connsiteX25" fmla="*/ 391295 w 392381"/>
              <a:gd name="connsiteY25" fmla="*/ 161210 h 353143"/>
              <a:gd name="connsiteX26" fmla="*/ 337605 w 392381"/>
              <a:gd name="connsiteY26" fmla="*/ 29429 h 353143"/>
              <a:gd name="connsiteX27" fmla="*/ 358048 w 392381"/>
              <a:gd name="connsiteY27" fmla="*/ 29429 h 353143"/>
              <a:gd name="connsiteX28" fmla="*/ 372763 w 392381"/>
              <a:gd name="connsiteY28" fmla="*/ 14714 h 353143"/>
              <a:gd name="connsiteX29" fmla="*/ 358048 w 392381"/>
              <a:gd name="connsiteY29" fmla="*/ 0 h 353143"/>
              <a:gd name="connsiteX30" fmla="*/ 34333 w 392381"/>
              <a:gd name="connsiteY30" fmla="*/ 0 h 353143"/>
              <a:gd name="connsiteX31" fmla="*/ 68667 w 392381"/>
              <a:gd name="connsiteY31" fmla="*/ 73333 h 353143"/>
              <a:gd name="connsiteX32" fmla="*/ 100736 w 392381"/>
              <a:gd name="connsiteY32" fmla="*/ 152048 h 353143"/>
              <a:gd name="connsiteX33" fmla="*/ 36598 w 392381"/>
              <a:gd name="connsiteY33" fmla="*/ 152048 h 353143"/>
              <a:gd name="connsiteX34" fmla="*/ 68667 w 392381"/>
              <a:gd name="connsiteY34" fmla="*/ 73333 h 353143"/>
              <a:gd name="connsiteX35" fmla="*/ 291646 w 392381"/>
              <a:gd name="connsiteY35" fmla="*/ 152048 h 353143"/>
              <a:gd name="connsiteX36" fmla="*/ 323715 w 392381"/>
              <a:gd name="connsiteY36" fmla="*/ 73333 h 353143"/>
              <a:gd name="connsiteX37" fmla="*/ 355784 w 392381"/>
              <a:gd name="connsiteY37" fmla="*/ 152048 h 353143"/>
              <a:gd name="connsiteX38" fmla="*/ 291646 w 392381"/>
              <a:gd name="connsiteY38" fmla="*/ 152048 h 3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2381" h="353143">
                <a:moveTo>
                  <a:pt x="34333" y="0"/>
                </a:moveTo>
                <a:cubicBezTo>
                  <a:pt x="26207" y="0"/>
                  <a:pt x="19619" y="6588"/>
                  <a:pt x="19619" y="14714"/>
                </a:cubicBezTo>
                <a:cubicBezTo>
                  <a:pt x="19619" y="22841"/>
                  <a:pt x="26207" y="29429"/>
                  <a:pt x="34333" y="29429"/>
                </a:cubicBezTo>
                <a:lnTo>
                  <a:pt x="54776" y="29429"/>
                </a:lnTo>
                <a:lnTo>
                  <a:pt x="1087" y="161210"/>
                </a:lnTo>
                <a:cubicBezTo>
                  <a:pt x="369" y="162974"/>
                  <a:pt x="0" y="164859"/>
                  <a:pt x="0" y="166762"/>
                </a:cubicBezTo>
                <a:cubicBezTo>
                  <a:pt x="0" y="204686"/>
                  <a:pt x="30743" y="235429"/>
                  <a:pt x="68667" y="235429"/>
                </a:cubicBezTo>
                <a:cubicBezTo>
                  <a:pt x="106590" y="235429"/>
                  <a:pt x="137334" y="204686"/>
                  <a:pt x="137334" y="166762"/>
                </a:cubicBezTo>
                <a:cubicBezTo>
                  <a:pt x="137334" y="164859"/>
                  <a:pt x="136964" y="162974"/>
                  <a:pt x="136246" y="161210"/>
                </a:cubicBezTo>
                <a:lnTo>
                  <a:pt x="82557" y="29429"/>
                </a:lnTo>
                <a:lnTo>
                  <a:pt x="181477" y="29429"/>
                </a:lnTo>
                <a:lnTo>
                  <a:pt x="181477" y="264858"/>
                </a:lnTo>
                <a:lnTo>
                  <a:pt x="103058" y="264858"/>
                </a:lnTo>
                <a:cubicBezTo>
                  <a:pt x="78678" y="264858"/>
                  <a:pt x="58915" y="284622"/>
                  <a:pt x="58915" y="309001"/>
                </a:cubicBezTo>
                <a:cubicBezTo>
                  <a:pt x="58915" y="333379"/>
                  <a:pt x="78678" y="353144"/>
                  <a:pt x="103058" y="353144"/>
                </a:cubicBezTo>
                <a:lnTo>
                  <a:pt x="289381" y="353144"/>
                </a:lnTo>
                <a:cubicBezTo>
                  <a:pt x="313760" y="353144"/>
                  <a:pt x="333524" y="333379"/>
                  <a:pt x="333524" y="309001"/>
                </a:cubicBezTo>
                <a:cubicBezTo>
                  <a:pt x="333524" y="284622"/>
                  <a:pt x="313760" y="264858"/>
                  <a:pt x="289381" y="264858"/>
                </a:cubicBezTo>
                <a:lnTo>
                  <a:pt x="210905" y="264858"/>
                </a:lnTo>
                <a:lnTo>
                  <a:pt x="210905" y="29429"/>
                </a:lnTo>
                <a:lnTo>
                  <a:pt x="309825" y="29429"/>
                </a:lnTo>
                <a:lnTo>
                  <a:pt x="256135" y="161210"/>
                </a:lnTo>
                <a:cubicBezTo>
                  <a:pt x="255417" y="162974"/>
                  <a:pt x="255048" y="164859"/>
                  <a:pt x="255048" y="166762"/>
                </a:cubicBezTo>
                <a:cubicBezTo>
                  <a:pt x="255048" y="204686"/>
                  <a:pt x="285791" y="235429"/>
                  <a:pt x="323715" y="235429"/>
                </a:cubicBezTo>
                <a:cubicBezTo>
                  <a:pt x="361639" y="235429"/>
                  <a:pt x="392382" y="204686"/>
                  <a:pt x="392382" y="166762"/>
                </a:cubicBezTo>
                <a:cubicBezTo>
                  <a:pt x="392382" y="164859"/>
                  <a:pt x="392013" y="162974"/>
                  <a:pt x="391295" y="161210"/>
                </a:cubicBezTo>
                <a:lnTo>
                  <a:pt x="337605" y="29429"/>
                </a:lnTo>
                <a:lnTo>
                  <a:pt x="358048" y="29429"/>
                </a:lnTo>
                <a:cubicBezTo>
                  <a:pt x="366175" y="29429"/>
                  <a:pt x="372763" y="22841"/>
                  <a:pt x="372763" y="14714"/>
                </a:cubicBezTo>
                <a:cubicBezTo>
                  <a:pt x="372763" y="6588"/>
                  <a:pt x="366175" y="0"/>
                  <a:pt x="358048" y="0"/>
                </a:cubicBezTo>
                <a:lnTo>
                  <a:pt x="34333" y="0"/>
                </a:lnTo>
                <a:close/>
                <a:moveTo>
                  <a:pt x="68667" y="73333"/>
                </a:moveTo>
                <a:lnTo>
                  <a:pt x="100736" y="152048"/>
                </a:lnTo>
                <a:lnTo>
                  <a:pt x="36598" y="152048"/>
                </a:lnTo>
                <a:lnTo>
                  <a:pt x="68667" y="73333"/>
                </a:lnTo>
                <a:close/>
                <a:moveTo>
                  <a:pt x="291646" y="152048"/>
                </a:moveTo>
                <a:lnTo>
                  <a:pt x="323715" y="73333"/>
                </a:lnTo>
                <a:lnTo>
                  <a:pt x="355784" y="152048"/>
                </a:lnTo>
                <a:lnTo>
                  <a:pt x="291646" y="152048"/>
                </a:lnTo>
                <a:close/>
              </a:path>
            </a:pathLst>
          </a:custGeom>
          <a:gradFill flip="none" rotWithShape="1">
            <a:gsLst>
              <a:gs pos="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txBody>
          <a:bodyPr lIns="0" tIns="0" rIns="0" bIns="0" rtlCol="0" anchor="ctr"/>
          <a:lstStyle/>
          <a:p>
            <a:pPr algn="ctr" defTabSz="457200">
              <a:spcAft>
                <a:spcPts val="800"/>
              </a:spcAft>
            </a:pPr>
            <a:endParaRPr lang="en-US" sz="1200" i="1" kern="0" noProof="0">
              <a:solidFill>
                <a:srgbClr val="FFFFFF"/>
              </a:solidFill>
              <a:cs typeface="Segoe UI" panose="020B0502040204020203" pitchFamily="34" charset="0"/>
            </a:endParaRPr>
          </a:p>
        </p:txBody>
      </p:sp>
      <p:sp>
        <p:nvSpPr>
          <p:cNvPr id="29" name="Rounded Rectangle 16">
            <a:extLst>
              <a:ext uri="{FF2B5EF4-FFF2-40B4-BE49-F238E27FC236}">
                <a16:creationId xmlns:a16="http://schemas.microsoft.com/office/drawing/2014/main" id="{DC36ABB7-F694-6D3F-A33A-7C43A7F9E466}"/>
              </a:ext>
            </a:extLst>
          </p:cNvPr>
          <p:cNvSpPr/>
          <p:nvPr/>
        </p:nvSpPr>
        <p:spPr bwMode="auto">
          <a:xfrm>
            <a:off x="721660" y="2250206"/>
            <a:ext cx="1189300" cy="248603"/>
          </a:xfrm>
          <a:prstGeom prst="rect">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600" b="0" i="0" u="none" strike="noStrike" kern="1200" cap="none" normalizeH="0" baseline="0" noProof="0">
                <a:ln>
                  <a:noFill/>
                </a:ln>
                <a:solidFill>
                  <a:schemeClr val="tx1"/>
                </a:solidFill>
                <a:effectLst/>
                <a:uLnTx/>
                <a:uFillTx/>
              </a:rPr>
              <a:t>Fairness</a:t>
            </a:r>
          </a:p>
        </p:txBody>
      </p:sp>
      <p:sp>
        <p:nvSpPr>
          <p:cNvPr id="35" name="Graphic 12" descr="Icon of a shield">
            <a:extLst>
              <a:ext uri="{FF2B5EF4-FFF2-40B4-BE49-F238E27FC236}">
                <a16:creationId xmlns:a16="http://schemas.microsoft.com/office/drawing/2014/main" id="{C2558084-D996-E4C5-FBA9-98538FB38F93}"/>
              </a:ext>
            </a:extLst>
          </p:cNvPr>
          <p:cNvSpPr/>
          <p:nvPr/>
        </p:nvSpPr>
        <p:spPr>
          <a:xfrm>
            <a:off x="2576523" y="1603284"/>
            <a:ext cx="388961" cy="432233"/>
          </a:xfrm>
          <a:custGeom>
            <a:avLst/>
            <a:gdLst>
              <a:gd name="connsiteX0" fmla="*/ 0 w 365024"/>
              <a:gd name="connsiteY0" fmla="*/ 76047 h 405632"/>
              <a:gd name="connsiteX1" fmla="*/ 15209 w 365024"/>
              <a:gd name="connsiteY1" fmla="*/ 60837 h 405632"/>
              <a:gd name="connsiteX2" fmla="*/ 173386 w 365024"/>
              <a:gd name="connsiteY2" fmla="*/ 3042 h 405632"/>
              <a:gd name="connsiteX3" fmla="*/ 191638 w 365024"/>
              <a:gd name="connsiteY3" fmla="*/ 3042 h 405632"/>
              <a:gd name="connsiteX4" fmla="*/ 349815 w 365024"/>
              <a:gd name="connsiteY4" fmla="*/ 60837 h 405632"/>
              <a:gd name="connsiteX5" fmla="*/ 365024 w 365024"/>
              <a:gd name="connsiteY5" fmla="*/ 76047 h 405632"/>
              <a:gd name="connsiteX6" fmla="*/ 365024 w 365024"/>
              <a:gd name="connsiteY6" fmla="*/ 182512 h 405632"/>
              <a:gd name="connsiteX7" fmla="*/ 187987 w 365024"/>
              <a:gd name="connsiteY7" fmla="*/ 404568 h 405632"/>
              <a:gd name="connsiteX8" fmla="*/ 176834 w 365024"/>
              <a:gd name="connsiteY8" fmla="*/ 404568 h 405632"/>
              <a:gd name="connsiteX9" fmla="*/ 0 w 365024"/>
              <a:gd name="connsiteY9" fmla="*/ 182512 h 405632"/>
              <a:gd name="connsiteX10" fmla="*/ 0 w 365024"/>
              <a:gd name="connsiteY10" fmla="*/ 76047 h 4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024" h="405632">
                <a:moveTo>
                  <a:pt x="0" y="76047"/>
                </a:moveTo>
                <a:cubicBezTo>
                  <a:pt x="0" y="67732"/>
                  <a:pt x="6895" y="60837"/>
                  <a:pt x="15209" y="60837"/>
                </a:cubicBezTo>
                <a:cubicBezTo>
                  <a:pt x="69152" y="60837"/>
                  <a:pt x="121877" y="41775"/>
                  <a:pt x="173386" y="3042"/>
                </a:cubicBezTo>
                <a:cubicBezTo>
                  <a:pt x="178862" y="-1014"/>
                  <a:pt x="186162" y="-1014"/>
                  <a:pt x="191638" y="3042"/>
                </a:cubicBezTo>
                <a:cubicBezTo>
                  <a:pt x="243147" y="41775"/>
                  <a:pt x="295872" y="60837"/>
                  <a:pt x="349815" y="60837"/>
                </a:cubicBezTo>
                <a:cubicBezTo>
                  <a:pt x="358129" y="60837"/>
                  <a:pt x="365024" y="67732"/>
                  <a:pt x="365024" y="76047"/>
                </a:cubicBezTo>
                <a:lnTo>
                  <a:pt x="365024" y="182512"/>
                </a:lnTo>
                <a:cubicBezTo>
                  <a:pt x="365024" y="283907"/>
                  <a:pt x="304998" y="358535"/>
                  <a:pt x="187987" y="404568"/>
                </a:cubicBezTo>
                <a:cubicBezTo>
                  <a:pt x="184337" y="405988"/>
                  <a:pt x="180484" y="405988"/>
                  <a:pt x="176834" y="404568"/>
                </a:cubicBezTo>
                <a:cubicBezTo>
                  <a:pt x="60026" y="358535"/>
                  <a:pt x="0" y="283907"/>
                  <a:pt x="0" y="182512"/>
                </a:cubicBezTo>
                <a:lnTo>
                  <a:pt x="0" y="76047"/>
                </a:lnTo>
                <a:close/>
              </a:path>
            </a:pathLst>
          </a:custGeom>
          <a:gradFill flip="none" rotWithShape="1">
            <a:gsLst>
              <a:gs pos="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txBody>
          <a:bodyPr lIns="0" tIns="0" rIns="0" bIns="0" rtlCol="0" anchor="ctr"/>
          <a:lstStyle/>
          <a:p>
            <a:pPr algn="ctr" defTabSz="457200">
              <a:spcAft>
                <a:spcPts val="800"/>
              </a:spcAft>
            </a:pPr>
            <a:endParaRPr lang="en-US" sz="1200" i="1" kern="0" noProof="0">
              <a:solidFill>
                <a:srgbClr val="FFFFFF"/>
              </a:solidFill>
              <a:cs typeface="Segoe UI" panose="020B0502040204020203" pitchFamily="34" charset="0"/>
            </a:endParaRPr>
          </a:p>
        </p:txBody>
      </p:sp>
      <p:sp>
        <p:nvSpPr>
          <p:cNvPr id="34" name="Rounded Rectangle 16">
            <a:extLst>
              <a:ext uri="{FF2B5EF4-FFF2-40B4-BE49-F238E27FC236}">
                <a16:creationId xmlns:a16="http://schemas.microsoft.com/office/drawing/2014/main" id="{84214F54-7CA1-C5CF-6075-A0A2AC927171}"/>
              </a:ext>
            </a:extLst>
          </p:cNvPr>
          <p:cNvSpPr/>
          <p:nvPr/>
        </p:nvSpPr>
        <p:spPr bwMode="auto">
          <a:xfrm>
            <a:off x="2176354" y="2250206"/>
            <a:ext cx="1189300" cy="497205"/>
          </a:xfrm>
          <a:prstGeom prst="rect">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600" b="0" i="0" u="none" strike="noStrike" kern="1200" cap="none" normalizeH="0" baseline="0" noProof="0">
                <a:ln>
                  <a:noFill/>
                </a:ln>
                <a:solidFill>
                  <a:schemeClr val="tx1"/>
                </a:solidFill>
                <a:effectLst/>
                <a:uLnTx/>
                <a:uFillTx/>
              </a:rPr>
              <a:t>Reliability</a:t>
            </a:r>
            <a:br>
              <a:rPr kumimoji="0" lang="en-US" sz="1600" b="0" i="0" u="none" strike="noStrike" kern="1200" cap="none" normalizeH="0" baseline="0" noProof="0">
                <a:ln>
                  <a:noFill/>
                </a:ln>
                <a:solidFill>
                  <a:schemeClr val="tx1"/>
                </a:solidFill>
                <a:effectLst/>
                <a:uLnTx/>
                <a:uFillTx/>
              </a:rPr>
            </a:br>
            <a:r>
              <a:rPr kumimoji="0" lang="en-US" sz="1600" b="0" i="0" u="none" strike="noStrike" kern="1200" cap="none" normalizeH="0" baseline="0" noProof="0">
                <a:ln>
                  <a:noFill/>
                </a:ln>
                <a:solidFill>
                  <a:schemeClr val="tx1"/>
                </a:solidFill>
                <a:effectLst/>
                <a:uLnTx/>
                <a:uFillTx/>
              </a:rPr>
              <a:t>&amp; Safety</a:t>
            </a:r>
          </a:p>
        </p:txBody>
      </p:sp>
      <p:sp>
        <p:nvSpPr>
          <p:cNvPr id="37" name="Graphic 17" descr="Icon of a padlock">
            <a:extLst>
              <a:ext uri="{FF2B5EF4-FFF2-40B4-BE49-F238E27FC236}">
                <a16:creationId xmlns:a16="http://schemas.microsoft.com/office/drawing/2014/main" id="{4BCD5D2A-DE7D-44B2-42B0-2A1551985A88}"/>
              </a:ext>
            </a:extLst>
          </p:cNvPr>
          <p:cNvSpPr/>
          <p:nvPr/>
        </p:nvSpPr>
        <p:spPr>
          <a:xfrm>
            <a:off x="4032578" y="1552716"/>
            <a:ext cx="386241" cy="482801"/>
          </a:xfrm>
          <a:custGeom>
            <a:avLst/>
            <a:gdLst>
              <a:gd name="connsiteX0" fmla="*/ 129941 w 259881"/>
              <a:gd name="connsiteY0" fmla="*/ 0 h 324851"/>
              <a:gd name="connsiteX1" fmla="*/ 194911 w 259881"/>
              <a:gd name="connsiteY1" fmla="*/ 64970 h 324851"/>
              <a:gd name="connsiteX2" fmla="*/ 194911 w 259881"/>
              <a:gd name="connsiteY2" fmla="*/ 97455 h 324851"/>
              <a:gd name="connsiteX3" fmla="*/ 235517 w 259881"/>
              <a:gd name="connsiteY3" fmla="*/ 97455 h 324851"/>
              <a:gd name="connsiteX4" fmla="*/ 259881 w 259881"/>
              <a:gd name="connsiteY4" fmla="*/ 121819 h 324851"/>
              <a:gd name="connsiteX5" fmla="*/ 259881 w 259881"/>
              <a:gd name="connsiteY5" fmla="*/ 300487 h 324851"/>
              <a:gd name="connsiteX6" fmla="*/ 235517 w 259881"/>
              <a:gd name="connsiteY6" fmla="*/ 324851 h 324851"/>
              <a:gd name="connsiteX7" fmla="*/ 24364 w 259881"/>
              <a:gd name="connsiteY7" fmla="*/ 324851 h 324851"/>
              <a:gd name="connsiteX8" fmla="*/ 0 w 259881"/>
              <a:gd name="connsiteY8" fmla="*/ 300487 h 324851"/>
              <a:gd name="connsiteX9" fmla="*/ 0 w 259881"/>
              <a:gd name="connsiteY9" fmla="*/ 121819 h 324851"/>
              <a:gd name="connsiteX10" fmla="*/ 24364 w 259881"/>
              <a:gd name="connsiteY10" fmla="*/ 97455 h 324851"/>
              <a:gd name="connsiteX11" fmla="*/ 64970 w 259881"/>
              <a:gd name="connsiteY11" fmla="*/ 97455 h 324851"/>
              <a:gd name="connsiteX12" fmla="*/ 64970 w 259881"/>
              <a:gd name="connsiteY12" fmla="*/ 64970 h 324851"/>
              <a:gd name="connsiteX13" fmla="*/ 129941 w 259881"/>
              <a:gd name="connsiteY13" fmla="*/ 0 h 324851"/>
              <a:gd name="connsiteX14" fmla="*/ 129941 w 259881"/>
              <a:gd name="connsiteY14" fmla="*/ 186789 h 324851"/>
              <a:gd name="connsiteX15" fmla="*/ 105577 w 259881"/>
              <a:gd name="connsiteY15" fmla="*/ 211153 h 324851"/>
              <a:gd name="connsiteX16" fmla="*/ 129941 w 259881"/>
              <a:gd name="connsiteY16" fmla="*/ 235517 h 324851"/>
              <a:gd name="connsiteX17" fmla="*/ 154304 w 259881"/>
              <a:gd name="connsiteY17" fmla="*/ 211153 h 324851"/>
              <a:gd name="connsiteX18" fmla="*/ 129941 w 259881"/>
              <a:gd name="connsiteY18" fmla="*/ 186789 h 324851"/>
              <a:gd name="connsiteX19" fmla="*/ 129941 w 259881"/>
              <a:gd name="connsiteY19" fmla="*/ 32485 h 324851"/>
              <a:gd name="connsiteX20" fmla="*/ 97455 w 259881"/>
              <a:gd name="connsiteY20" fmla="*/ 64970 h 324851"/>
              <a:gd name="connsiteX21" fmla="*/ 97455 w 259881"/>
              <a:gd name="connsiteY21" fmla="*/ 97455 h 324851"/>
              <a:gd name="connsiteX22" fmla="*/ 162426 w 259881"/>
              <a:gd name="connsiteY22" fmla="*/ 97455 h 324851"/>
              <a:gd name="connsiteX23" fmla="*/ 162426 w 259881"/>
              <a:gd name="connsiteY23" fmla="*/ 64970 h 324851"/>
              <a:gd name="connsiteX24" fmla="*/ 129941 w 259881"/>
              <a:gd name="connsiteY24" fmla="*/ 32485 h 32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9881" h="324851">
                <a:moveTo>
                  <a:pt x="129941" y="0"/>
                </a:moveTo>
                <a:cubicBezTo>
                  <a:pt x="165837" y="0"/>
                  <a:pt x="194911" y="29074"/>
                  <a:pt x="194911" y="64970"/>
                </a:cubicBezTo>
                <a:lnTo>
                  <a:pt x="194911" y="97455"/>
                </a:lnTo>
                <a:lnTo>
                  <a:pt x="235517" y="97455"/>
                </a:lnTo>
                <a:cubicBezTo>
                  <a:pt x="248998" y="97455"/>
                  <a:pt x="259881" y="108338"/>
                  <a:pt x="259881" y="121819"/>
                </a:cubicBezTo>
                <a:lnTo>
                  <a:pt x="259881" y="300487"/>
                </a:lnTo>
                <a:cubicBezTo>
                  <a:pt x="259881" y="313969"/>
                  <a:pt x="248998" y="324851"/>
                  <a:pt x="235517" y="324851"/>
                </a:cubicBezTo>
                <a:lnTo>
                  <a:pt x="24364" y="324851"/>
                </a:lnTo>
                <a:cubicBezTo>
                  <a:pt x="10883" y="324851"/>
                  <a:pt x="0" y="313969"/>
                  <a:pt x="0" y="300487"/>
                </a:cubicBezTo>
                <a:lnTo>
                  <a:pt x="0" y="121819"/>
                </a:lnTo>
                <a:cubicBezTo>
                  <a:pt x="0" y="108338"/>
                  <a:pt x="10883" y="97455"/>
                  <a:pt x="24364" y="97455"/>
                </a:cubicBezTo>
                <a:lnTo>
                  <a:pt x="64970" y="97455"/>
                </a:lnTo>
                <a:lnTo>
                  <a:pt x="64970" y="64970"/>
                </a:lnTo>
                <a:cubicBezTo>
                  <a:pt x="64970" y="29074"/>
                  <a:pt x="94044" y="0"/>
                  <a:pt x="129941" y="0"/>
                </a:cubicBezTo>
                <a:close/>
                <a:moveTo>
                  <a:pt x="129941" y="186789"/>
                </a:moveTo>
                <a:cubicBezTo>
                  <a:pt x="116459" y="186789"/>
                  <a:pt x="105577" y="197672"/>
                  <a:pt x="105577" y="211153"/>
                </a:cubicBezTo>
                <a:cubicBezTo>
                  <a:pt x="105577" y="224634"/>
                  <a:pt x="116459" y="235517"/>
                  <a:pt x="129941" y="235517"/>
                </a:cubicBezTo>
                <a:cubicBezTo>
                  <a:pt x="143422" y="235517"/>
                  <a:pt x="154304" y="224634"/>
                  <a:pt x="154304" y="211153"/>
                </a:cubicBezTo>
                <a:cubicBezTo>
                  <a:pt x="154304" y="197672"/>
                  <a:pt x="143422" y="186789"/>
                  <a:pt x="129941" y="186789"/>
                </a:cubicBezTo>
                <a:close/>
                <a:moveTo>
                  <a:pt x="129941" y="32485"/>
                </a:moveTo>
                <a:cubicBezTo>
                  <a:pt x="112074" y="32485"/>
                  <a:pt x="97455" y="47103"/>
                  <a:pt x="97455" y="64970"/>
                </a:cubicBezTo>
                <a:lnTo>
                  <a:pt x="97455" y="97455"/>
                </a:lnTo>
                <a:lnTo>
                  <a:pt x="162426" y="97455"/>
                </a:lnTo>
                <a:lnTo>
                  <a:pt x="162426" y="64970"/>
                </a:lnTo>
                <a:cubicBezTo>
                  <a:pt x="162426" y="47103"/>
                  <a:pt x="147807" y="32485"/>
                  <a:pt x="129941" y="32485"/>
                </a:cubicBezTo>
                <a:close/>
              </a:path>
            </a:pathLst>
          </a:custGeom>
          <a:gradFill flip="none" rotWithShape="1">
            <a:gsLst>
              <a:gs pos="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txBody>
          <a:bodyPr lIns="0" tIns="0" rIns="0" bIns="0" rtlCol="0" anchor="ctr"/>
          <a:lstStyle/>
          <a:p>
            <a:pPr algn="ctr" defTabSz="457200">
              <a:spcAft>
                <a:spcPts val="800"/>
              </a:spcAft>
            </a:pPr>
            <a:endParaRPr lang="en-US" sz="1200" i="1" kern="0" noProof="0">
              <a:solidFill>
                <a:srgbClr val="FFFFFF"/>
              </a:solidFill>
              <a:cs typeface="Segoe UI" panose="020B0502040204020203" pitchFamily="34" charset="0"/>
            </a:endParaRPr>
          </a:p>
        </p:txBody>
      </p:sp>
      <p:sp>
        <p:nvSpPr>
          <p:cNvPr id="36" name="Rounded Rectangle 16">
            <a:extLst>
              <a:ext uri="{FF2B5EF4-FFF2-40B4-BE49-F238E27FC236}">
                <a16:creationId xmlns:a16="http://schemas.microsoft.com/office/drawing/2014/main" id="{72C5B53D-9DBB-6283-8ABE-9BC1D753C8C3}"/>
              </a:ext>
            </a:extLst>
          </p:cNvPr>
          <p:cNvSpPr/>
          <p:nvPr/>
        </p:nvSpPr>
        <p:spPr bwMode="auto">
          <a:xfrm>
            <a:off x="3631048" y="2250206"/>
            <a:ext cx="1189300" cy="497205"/>
          </a:xfrm>
          <a:prstGeom prst="rect">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600" b="0" i="0" u="none" strike="noStrike" kern="1200" cap="none" normalizeH="0" baseline="0" noProof="0">
                <a:ln>
                  <a:noFill/>
                </a:ln>
                <a:solidFill>
                  <a:schemeClr val="tx1"/>
                </a:solidFill>
                <a:effectLst/>
                <a:uLnTx/>
                <a:uFillTx/>
              </a:rPr>
              <a:t>Privacy &amp;</a:t>
            </a:r>
            <a:br>
              <a:rPr kumimoji="0" lang="en-US" sz="1600" b="0" i="0" u="none" strike="noStrike" kern="1200" cap="none" normalizeH="0" baseline="0" noProof="0">
                <a:ln>
                  <a:noFill/>
                </a:ln>
                <a:solidFill>
                  <a:schemeClr val="tx1"/>
                </a:solidFill>
                <a:effectLst/>
                <a:uLnTx/>
                <a:uFillTx/>
              </a:rPr>
            </a:br>
            <a:r>
              <a:rPr kumimoji="0" lang="en-US" sz="1600" b="0" i="0" u="none" strike="noStrike" kern="1200" cap="none" normalizeH="0" baseline="0" noProof="0">
                <a:ln>
                  <a:noFill/>
                </a:ln>
                <a:solidFill>
                  <a:schemeClr val="tx1"/>
                </a:solidFill>
                <a:effectLst/>
                <a:uLnTx/>
                <a:uFillTx/>
              </a:rPr>
              <a:t>Security</a:t>
            </a:r>
          </a:p>
        </p:txBody>
      </p:sp>
      <p:sp>
        <p:nvSpPr>
          <p:cNvPr id="39" name="Graphic 15" descr="Icon of three people">
            <a:extLst>
              <a:ext uri="{FF2B5EF4-FFF2-40B4-BE49-F238E27FC236}">
                <a16:creationId xmlns:a16="http://schemas.microsoft.com/office/drawing/2014/main" id="{4E21812C-6F29-1256-2428-CB0CE6E4D081}"/>
              </a:ext>
            </a:extLst>
          </p:cNvPr>
          <p:cNvSpPr/>
          <p:nvPr/>
        </p:nvSpPr>
        <p:spPr>
          <a:xfrm>
            <a:off x="5439004" y="1600693"/>
            <a:ext cx="482777" cy="434824"/>
          </a:xfrm>
          <a:custGeom>
            <a:avLst/>
            <a:gdLst>
              <a:gd name="connsiteX0" fmla="*/ 414484 w 650557"/>
              <a:gd name="connsiteY0" fmla="*/ 390409 h 585938"/>
              <a:gd name="connsiteX1" fmla="*/ 471418 w 650557"/>
              <a:gd name="connsiteY1" fmla="*/ 447343 h 585938"/>
              <a:gd name="connsiteX2" fmla="*/ 471418 w 650557"/>
              <a:gd name="connsiteY2" fmla="*/ 478576 h 585938"/>
              <a:gd name="connsiteX3" fmla="*/ 327293 w 650557"/>
              <a:gd name="connsiteY3" fmla="*/ 585938 h 585938"/>
              <a:gd name="connsiteX4" fmla="*/ 178612 w 650557"/>
              <a:gd name="connsiteY4" fmla="*/ 479877 h 585938"/>
              <a:gd name="connsiteX5" fmla="*/ 178612 w 650557"/>
              <a:gd name="connsiteY5" fmla="*/ 447343 h 585938"/>
              <a:gd name="connsiteX6" fmla="*/ 235547 w 650557"/>
              <a:gd name="connsiteY6" fmla="*/ 390409 h 585938"/>
              <a:gd name="connsiteX7" fmla="*/ 414484 w 650557"/>
              <a:gd name="connsiteY7" fmla="*/ 390409 h 585938"/>
              <a:gd name="connsiteX8" fmla="*/ 56609 w 650557"/>
              <a:gd name="connsiteY8" fmla="*/ 227738 h 585938"/>
              <a:gd name="connsiteX9" fmla="*/ 199108 w 650557"/>
              <a:gd name="connsiteY9" fmla="*/ 227738 h 585938"/>
              <a:gd name="connsiteX10" fmla="*/ 233920 w 650557"/>
              <a:gd name="connsiteY10" fmla="*/ 352995 h 585938"/>
              <a:gd name="connsiteX11" fmla="*/ 239125 w 650557"/>
              <a:gd name="connsiteY11" fmla="*/ 357875 h 585938"/>
              <a:gd name="connsiteX12" fmla="*/ 235872 w 650557"/>
              <a:gd name="connsiteY12" fmla="*/ 357875 h 585938"/>
              <a:gd name="connsiteX13" fmla="*/ 149657 w 650557"/>
              <a:gd name="connsiteY13" fmla="*/ 423268 h 585938"/>
              <a:gd name="connsiteX14" fmla="*/ 148681 w 650557"/>
              <a:gd name="connsiteY14" fmla="*/ 423268 h 585938"/>
              <a:gd name="connsiteX15" fmla="*/ 0 w 650557"/>
              <a:gd name="connsiteY15" fmla="*/ 317207 h 585938"/>
              <a:gd name="connsiteX16" fmla="*/ 0 w 650557"/>
              <a:gd name="connsiteY16" fmla="*/ 284673 h 585938"/>
              <a:gd name="connsiteX17" fmla="*/ 56935 w 650557"/>
              <a:gd name="connsiteY17" fmla="*/ 227738 h 585938"/>
              <a:gd name="connsiteX18" fmla="*/ 593421 w 650557"/>
              <a:gd name="connsiteY18" fmla="*/ 227738 h 585938"/>
              <a:gd name="connsiteX19" fmla="*/ 650356 w 650557"/>
              <a:gd name="connsiteY19" fmla="*/ 284673 h 585938"/>
              <a:gd name="connsiteX20" fmla="*/ 650356 w 650557"/>
              <a:gd name="connsiteY20" fmla="*/ 315906 h 585938"/>
              <a:gd name="connsiteX21" fmla="*/ 506230 w 650557"/>
              <a:gd name="connsiteY21" fmla="*/ 423268 h 585938"/>
              <a:gd name="connsiteX22" fmla="*/ 500699 w 650557"/>
              <a:gd name="connsiteY22" fmla="*/ 423268 h 585938"/>
              <a:gd name="connsiteX23" fmla="*/ 420991 w 650557"/>
              <a:gd name="connsiteY23" fmla="*/ 358200 h 585938"/>
              <a:gd name="connsiteX24" fmla="*/ 414484 w 650557"/>
              <a:gd name="connsiteY24" fmla="*/ 358200 h 585938"/>
              <a:gd name="connsiteX25" fmla="*/ 411230 w 650557"/>
              <a:gd name="connsiteY25" fmla="*/ 358200 h 585938"/>
              <a:gd name="connsiteX26" fmla="*/ 451247 w 650557"/>
              <a:gd name="connsiteY26" fmla="*/ 228064 h 585938"/>
              <a:gd name="connsiteX27" fmla="*/ 593746 w 650557"/>
              <a:gd name="connsiteY27" fmla="*/ 228064 h 585938"/>
              <a:gd name="connsiteX28" fmla="*/ 325015 w 650557"/>
              <a:gd name="connsiteY28" fmla="*/ 162670 h 585938"/>
              <a:gd name="connsiteX29" fmla="*/ 422617 w 650557"/>
              <a:gd name="connsiteY29" fmla="*/ 260272 h 585938"/>
              <a:gd name="connsiteX30" fmla="*/ 325015 w 650557"/>
              <a:gd name="connsiteY30" fmla="*/ 357875 h 585938"/>
              <a:gd name="connsiteX31" fmla="*/ 227413 w 650557"/>
              <a:gd name="connsiteY31" fmla="*/ 260272 h 585938"/>
              <a:gd name="connsiteX32" fmla="*/ 325015 w 650557"/>
              <a:gd name="connsiteY32" fmla="*/ 162670 h 585938"/>
              <a:gd name="connsiteX33" fmla="*/ 146078 w 650557"/>
              <a:gd name="connsiteY33" fmla="*/ 0 h 585938"/>
              <a:gd name="connsiteX34" fmla="*/ 243680 w 650557"/>
              <a:gd name="connsiteY34" fmla="*/ 97602 h 585938"/>
              <a:gd name="connsiteX35" fmla="*/ 146078 w 650557"/>
              <a:gd name="connsiteY35" fmla="*/ 195204 h 585938"/>
              <a:gd name="connsiteX36" fmla="*/ 48476 w 650557"/>
              <a:gd name="connsiteY36" fmla="*/ 97602 h 585938"/>
              <a:gd name="connsiteX37" fmla="*/ 146078 w 650557"/>
              <a:gd name="connsiteY37" fmla="*/ 0 h 585938"/>
              <a:gd name="connsiteX38" fmla="*/ 503952 w 650557"/>
              <a:gd name="connsiteY38" fmla="*/ 0 h 585938"/>
              <a:gd name="connsiteX39" fmla="*/ 601555 w 650557"/>
              <a:gd name="connsiteY39" fmla="*/ 97602 h 585938"/>
              <a:gd name="connsiteX40" fmla="*/ 503952 w 650557"/>
              <a:gd name="connsiteY40" fmla="*/ 195204 h 585938"/>
              <a:gd name="connsiteX41" fmla="*/ 406350 w 650557"/>
              <a:gd name="connsiteY41" fmla="*/ 97602 h 585938"/>
              <a:gd name="connsiteX42" fmla="*/ 503952 w 650557"/>
              <a:gd name="connsiteY42" fmla="*/ 0 h 58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50557" h="585938">
                <a:moveTo>
                  <a:pt x="414484" y="390409"/>
                </a:moveTo>
                <a:cubicBezTo>
                  <a:pt x="446042" y="390409"/>
                  <a:pt x="471418" y="415785"/>
                  <a:pt x="471418" y="447343"/>
                </a:cubicBezTo>
                <a:lnTo>
                  <a:pt x="471418" y="478576"/>
                </a:lnTo>
                <a:cubicBezTo>
                  <a:pt x="475322" y="549826"/>
                  <a:pt x="422292" y="585938"/>
                  <a:pt x="327293" y="585938"/>
                </a:cubicBezTo>
                <a:cubicBezTo>
                  <a:pt x="232293" y="585938"/>
                  <a:pt x="178612" y="550476"/>
                  <a:pt x="178612" y="479877"/>
                </a:cubicBezTo>
                <a:lnTo>
                  <a:pt x="178612" y="447343"/>
                </a:lnTo>
                <a:cubicBezTo>
                  <a:pt x="178612" y="415785"/>
                  <a:pt x="203989" y="390409"/>
                  <a:pt x="235547" y="390409"/>
                </a:cubicBezTo>
                <a:cubicBezTo>
                  <a:pt x="235547" y="390409"/>
                  <a:pt x="414484" y="390409"/>
                  <a:pt x="414484" y="390409"/>
                </a:cubicBezTo>
                <a:close/>
                <a:moveTo>
                  <a:pt x="56609" y="227738"/>
                </a:moveTo>
                <a:lnTo>
                  <a:pt x="199108" y="227738"/>
                </a:lnTo>
                <a:cubicBezTo>
                  <a:pt x="187396" y="272635"/>
                  <a:pt x="200735" y="320460"/>
                  <a:pt x="233920" y="352995"/>
                </a:cubicBezTo>
                <a:lnTo>
                  <a:pt x="239125" y="357875"/>
                </a:lnTo>
                <a:lnTo>
                  <a:pt x="235872" y="357875"/>
                </a:lnTo>
                <a:cubicBezTo>
                  <a:pt x="195855" y="357875"/>
                  <a:pt x="160393" y="384553"/>
                  <a:pt x="149657" y="423268"/>
                </a:cubicBezTo>
                <a:lnTo>
                  <a:pt x="148681" y="423268"/>
                </a:lnTo>
                <a:cubicBezTo>
                  <a:pt x="54007" y="423268"/>
                  <a:pt x="0" y="387806"/>
                  <a:pt x="0" y="317207"/>
                </a:cubicBezTo>
                <a:lnTo>
                  <a:pt x="0" y="284673"/>
                </a:lnTo>
                <a:cubicBezTo>
                  <a:pt x="0" y="253115"/>
                  <a:pt x="25377" y="227738"/>
                  <a:pt x="56935" y="227738"/>
                </a:cubicBezTo>
                <a:close/>
                <a:moveTo>
                  <a:pt x="593421" y="227738"/>
                </a:moveTo>
                <a:cubicBezTo>
                  <a:pt x="624979" y="227738"/>
                  <a:pt x="650356" y="253115"/>
                  <a:pt x="650356" y="284673"/>
                </a:cubicBezTo>
                <a:lnTo>
                  <a:pt x="650356" y="315906"/>
                </a:lnTo>
                <a:cubicBezTo>
                  <a:pt x="654260" y="387155"/>
                  <a:pt x="601229" y="423268"/>
                  <a:pt x="506230" y="423268"/>
                </a:cubicBezTo>
                <a:lnTo>
                  <a:pt x="500699" y="423268"/>
                </a:lnTo>
                <a:cubicBezTo>
                  <a:pt x="490613" y="386830"/>
                  <a:pt x="458730" y="360803"/>
                  <a:pt x="420991" y="358200"/>
                </a:cubicBezTo>
                <a:lnTo>
                  <a:pt x="414484" y="358200"/>
                </a:lnTo>
                <a:cubicBezTo>
                  <a:pt x="414484" y="358200"/>
                  <a:pt x="411230" y="358200"/>
                  <a:pt x="411230" y="358200"/>
                </a:cubicBezTo>
                <a:cubicBezTo>
                  <a:pt x="447994" y="325991"/>
                  <a:pt x="463610" y="275563"/>
                  <a:pt x="451247" y="228064"/>
                </a:cubicBezTo>
                <a:lnTo>
                  <a:pt x="593746" y="228064"/>
                </a:lnTo>
                <a:close/>
                <a:moveTo>
                  <a:pt x="325015" y="162670"/>
                </a:moveTo>
                <a:cubicBezTo>
                  <a:pt x="379022" y="162670"/>
                  <a:pt x="422617" y="206266"/>
                  <a:pt x="422617" y="260272"/>
                </a:cubicBezTo>
                <a:cubicBezTo>
                  <a:pt x="422617" y="314279"/>
                  <a:pt x="379022" y="357875"/>
                  <a:pt x="325015" y="357875"/>
                </a:cubicBezTo>
                <a:cubicBezTo>
                  <a:pt x="271009" y="357875"/>
                  <a:pt x="227413" y="314279"/>
                  <a:pt x="227413" y="260272"/>
                </a:cubicBezTo>
                <a:cubicBezTo>
                  <a:pt x="227413" y="206266"/>
                  <a:pt x="271009" y="162670"/>
                  <a:pt x="325015" y="162670"/>
                </a:cubicBezTo>
                <a:close/>
                <a:moveTo>
                  <a:pt x="146078" y="0"/>
                </a:moveTo>
                <a:cubicBezTo>
                  <a:pt x="200084" y="0"/>
                  <a:pt x="243680" y="43596"/>
                  <a:pt x="243680" y="97602"/>
                </a:cubicBezTo>
                <a:cubicBezTo>
                  <a:pt x="243680" y="151609"/>
                  <a:pt x="200084" y="195204"/>
                  <a:pt x="146078" y="195204"/>
                </a:cubicBezTo>
                <a:cubicBezTo>
                  <a:pt x="92071" y="195204"/>
                  <a:pt x="48476" y="151609"/>
                  <a:pt x="48476" y="97602"/>
                </a:cubicBezTo>
                <a:cubicBezTo>
                  <a:pt x="48476" y="43596"/>
                  <a:pt x="92071" y="0"/>
                  <a:pt x="146078" y="0"/>
                </a:cubicBezTo>
                <a:close/>
                <a:moveTo>
                  <a:pt x="503952" y="0"/>
                </a:moveTo>
                <a:cubicBezTo>
                  <a:pt x="557959" y="0"/>
                  <a:pt x="601555" y="43596"/>
                  <a:pt x="601555" y="97602"/>
                </a:cubicBezTo>
                <a:cubicBezTo>
                  <a:pt x="601555" y="151609"/>
                  <a:pt x="557959" y="195204"/>
                  <a:pt x="503952" y="195204"/>
                </a:cubicBezTo>
                <a:cubicBezTo>
                  <a:pt x="449946" y="195204"/>
                  <a:pt x="406350" y="151609"/>
                  <a:pt x="406350" y="97602"/>
                </a:cubicBezTo>
                <a:cubicBezTo>
                  <a:pt x="406350" y="43596"/>
                  <a:pt x="449946" y="0"/>
                  <a:pt x="503952" y="0"/>
                </a:cubicBezTo>
                <a:close/>
              </a:path>
            </a:pathLst>
          </a:custGeom>
          <a:gradFill flip="none" rotWithShape="1">
            <a:gsLst>
              <a:gs pos="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txBody>
          <a:bodyPr lIns="0" tIns="0" rIns="0" bIns="0" rtlCol="0" anchor="ctr"/>
          <a:lstStyle/>
          <a:p>
            <a:pPr algn="ctr" defTabSz="457200">
              <a:spcAft>
                <a:spcPts val="800"/>
              </a:spcAft>
            </a:pPr>
            <a:endParaRPr lang="en-US" sz="1200" i="1" kern="0" noProof="0">
              <a:solidFill>
                <a:srgbClr val="FFFFFF"/>
              </a:solidFill>
              <a:cs typeface="Segoe UI" panose="020B0502040204020203" pitchFamily="34" charset="0"/>
            </a:endParaRPr>
          </a:p>
        </p:txBody>
      </p:sp>
      <p:sp>
        <p:nvSpPr>
          <p:cNvPr id="38" name="Rounded Rectangle 16">
            <a:extLst>
              <a:ext uri="{FF2B5EF4-FFF2-40B4-BE49-F238E27FC236}">
                <a16:creationId xmlns:a16="http://schemas.microsoft.com/office/drawing/2014/main" id="{29069400-8304-A8BC-8215-4F549C820FC5}"/>
              </a:ext>
            </a:extLst>
          </p:cNvPr>
          <p:cNvSpPr/>
          <p:nvPr/>
        </p:nvSpPr>
        <p:spPr bwMode="auto">
          <a:xfrm>
            <a:off x="5085742" y="2250206"/>
            <a:ext cx="1189300" cy="248603"/>
          </a:xfrm>
          <a:prstGeom prst="roundRect">
            <a:avLst>
              <a:gd name="adj" fmla="val 2640"/>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600" b="0" i="0" u="none" strike="noStrike" kern="1200" cap="none" normalizeH="0" baseline="0" noProof="0">
                <a:ln>
                  <a:noFill/>
                </a:ln>
                <a:solidFill>
                  <a:schemeClr val="tx1"/>
                </a:solidFill>
                <a:effectLst/>
                <a:uLnTx/>
                <a:uFillTx/>
              </a:rPr>
              <a:t>Inclusiveness</a:t>
            </a:r>
          </a:p>
        </p:txBody>
      </p:sp>
      <p:sp>
        <p:nvSpPr>
          <p:cNvPr id="26" name="Graphic 19" descr="Icon of an eye">
            <a:extLst>
              <a:ext uri="{FF2B5EF4-FFF2-40B4-BE49-F238E27FC236}">
                <a16:creationId xmlns:a16="http://schemas.microsoft.com/office/drawing/2014/main" id="{EE7B6C16-3395-FDB4-E825-40D00F3147B5}"/>
              </a:ext>
            </a:extLst>
          </p:cNvPr>
          <p:cNvSpPr/>
          <p:nvPr/>
        </p:nvSpPr>
        <p:spPr>
          <a:xfrm>
            <a:off x="2337332" y="3301188"/>
            <a:ext cx="547118" cy="324070"/>
          </a:xfrm>
          <a:custGeom>
            <a:avLst/>
            <a:gdLst>
              <a:gd name="connsiteX0" fmla="*/ 321196 w 642827"/>
              <a:gd name="connsiteY0" fmla="*/ 116113 h 380759"/>
              <a:gd name="connsiteX1" fmla="*/ 453519 w 642827"/>
              <a:gd name="connsiteY1" fmla="*/ 248436 h 380759"/>
              <a:gd name="connsiteX2" fmla="*/ 321196 w 642827"/>
              <a:gd name="connsiteY2" fmla="*/ 380759 h 380759"/>
              <a:gd name="connsiteX3" fmla="*/ 188873 w 642827"/>
              <a:gd name="connsiteY3" fmla="*/ 248436 h 380759"/>
              <a:gd name="connsiteX4" fmla="*/ 321196 w 642827"/>
              <a:gd name="connsiteY4" fmla="*/ 116113 h 380759"/>
              <a:gd name="connsiteX5" fmla="*/ 321196 w 642827"/>
              <a:gd name="connsiteY5" fmla="*/ 0 h 380759"/>
              <a:gd name="connsiteX6" fmla="*/ 642079 w 642827"/>
              <a:gd name="connsiteY6" fmla="*/ 250090 h 380759"/>
              <a:gd name="connsiteX7" fmla="*/ 623885 w 642827"/>
              <a:gd name="connsiteY7" fmla="*/ 280194 h 380759"/>
              <a:gd name="connsiteX8" fmla="*/ 593781 w 642827"/>
              <a:gd name="connsiteY8" fmla="*/ 262000 h 380759"/>
              <a:gd name="connsiteX9" fmla="*/ 593781 w 642827"/>
              <a:gd name="connsiteY9" fmla="*/ 262000 h 380759"/>
              <a:gd name="connsiteX10" fmla="*/ 252719 w 642827"/>
              <a:gd name="connsiteY10" fmla="*/ 58222 h 380759"/>
              <a:gd name="connsiteX11" fmla="*/ 48611 w 642827"/>
              <a:gd name="connsiteY11" fmla="*/ 262661 h 380759"/>
              <a:gd name="connsiteX12" fmla="*/ 18176 w 642827"/>
              <a:gd name="connsiteY12" fmla="*/ 279863 h 380759"/>
              <a:gd name="connsiteX13" fmla="*/ 644 w 642827"/>
              <a:gd name="connsiteY13" fmla="*/ 250421 h 380759"/>
              <a:gd name="connsiteX14" fmla="*/ 321196 w 642827"/>
              <a:gd name="connsiteY14" fmla="*/ 0 h 38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827" h="380759">
                <a:moveTo>
                  <a:pt x="321196" y="116113"/>
                </a:moveTo>
                <a:cubicBezTo>
                  <a:pt x="394304" y="116113"/>
                  <a:pt x="453519" y="175328"/>
                  <a:pt x="453519" y="248436"/>
                </a:cubicBezTo>
                <a:cubicBezTo>
                  <a:pt x="453519" y="321545"/>
                  <a:pt x="394304" y="380759"/>
                  <a:pt x="321196" y="380759"/>
                </a:cubicBezTo>
                <a:cubicBezTo>
                  <a:pt x="248087" y="380759"/>
                  <a:pt x="188873" y="321545"/>
                  <a:pt x="188873" y="248436"/>
                </a:cubicBezTo>
                <a:cubicBezTo>
                  <a:pt x="188873" y="175328"/>
                  <a:pt x="248087" y="116113"/>
                  <a:pt x="321196" y="116113"/>
                </a:cubicBezTo>
                <a:close/>
                <a:moveTo>
                  <a:pt x="321196" y="0"/>
                </a:moveTo>
                <a:cubicBezTo>
                  <a:pt x="473698" y="0"/>
                  <a:pt x="605690" y="104204"/>
                  <a:pt x="642079" y="250090"/>
                </a:cubicBezTo>
                <a:cubicBezTo>
                  <a:pt x="645387" y="263323"/>
                  <a:pt x="637448" y="276886"/>
                  <a:pt x="623885" y="280194"/>
                </a:cubicBezTo>
                <a:cubicBezTo>
                  <a:pt x="610322" y="283502"/>
                  <a:pt x="597089" y="275563"/>
                  <a:pt x="593781" y="262000"/>
                </a:cubicBezTo>
                <a:lnTo>
                  <a:pt x="593781" y="262000"/>
                </a:lnTo>
                <a:cubicBezTo>
                  <a:pt x="556069" y="111482"/>
                  <a:pt x="403236" y="20179"/>
                  <a:pt x="252719" y="58222"/>
                </a:cubicBezTo>
                <a:cubicBezTo>
                  <a:pt x="152153" y="83363"/>
                  <a:pt x="73752" y="162096"/>
                  <a:pt x="48611" y="262661"/>
                </a:cubicBezTo>
                <a:cubicBezTo>
                  <a:pt x="44972" y="275893"/>
                  <a:pt x="31409" y="283502"/>
                  <a:pt x="18176" y="279863"/>
                </a:cubicBezTo>
                <a:cubicBezTo>
                  <a:pt x="5275" y="276224"/>
                  <a:pt x="-2334" y="263323"/>
                  <a:pt x="644" y="250421"/>
                </a:cubicBezTo>
                <a:cubicBezTo>
                  <a:pt x="37032" y="103212"/>
                  <a:pt x="169355" y="0"/>
                  <a:pt x="321196" y="0"/>
                </a:cubicBezTo>
                <a:close/>
              </a:path>
            </a:pathLst>
          </a:custGeom>
          <a:gradFill flip="none" rotWithShape="1">
            <a:gsLst>
              <a:gs pos="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txBody>
          <a:bodyPr lIns="0" tIns="0" rIns="0" bIns="0" rtlCol="0" anchor="ctr"/>
          <a:lstStyle/>
          <a:p>
            <a:pPr algn="ctr" defTabSz="457200">
              <a:spcAft>
                <a:spcPts val="800"/>
              </a:spcAft>
            </a:pPr>
            <a:endParaRPr lang="en-US" sz="1200" i="1" kern="0" noProof="0">
              <a:solidFill>
                <a:srgbClr val="FFFFFF"/>
              </a:solidFill>
              <a:cs typeface="Segoe UI" panose="020B0502040204020203" pitchFamily="34" charset="0"/>
            </a:endParaRPr>
          </a:p>
        </p:txBody>
      </p:sp>
      <p:sp>
        <p:nvSpPr>
          <p:cNvPr id="25" name="Rectangle: Rounded Corners 6">
            <a:extLst>
              <a:ext uri="{FF2B5EF4-FFF2-40B4-BE49-F238E27FC236}">
                <a16:creationId xmlns:a16="http://schemas.microsoft.com/office/drawing/2014/main" id="{04A91BB7-F634-108A-F4A5-06B9E5555CAD}"/>
              </a:ext>
            </a:extLst>
          </p:cNvPr>
          <p:cNvSpPr/>
          <p:nvPr/>
        </p:nvSpPr>
        <p:spPr bwMode="auto">
          <a:xfrm>
            <a:off x="3147109" y="3336540"/>
            <a:ext cx="1193147" cy="253365"/>
          </a:xfrm>
          <a:prstGeom prst="rect">
            <a:avLst/>
          </a:prstGeom>
          <a:noFill/>
          <a:ln>
            <a:noFill/>
          </a:ln>
          <a:effectLst>
            <a:outerShdw blurRad="215900" dist="25400" dir="2700000" sx="101000" sy="101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0" i="0" u="none" strike="noStrike" kern="1200" cap="none" normalizeH="0" baseline="0" noProof="0">
                <a:ln>
                  <a:noFill/>
                </a:ln>
                <a:solidFill>
                  <a:schemeClr val="tx1"/>
                </a:solidFill>
                <a:effectLst/>
                <a:uLnTx/>
                <a:uFillTx/>
              </a:rPr>
              <a:t>Transparency</a:t>
            </a:r>
          </a:p>
        </p:txBody>
      </p:sp>
      <p:sp>
        <p:nvSpPr>
          <p:cNvPr id="28" name="Freeform 26" descr="Icon of a handshake">
            <a:extLst>
              <a:ext uri="{FF2B5EF4-FFF2-40B4-BE49-F238E27FC236}">
                <a16:creationId xmlns:a16="http://schemas.microsoft.com/office/drawing/2014/main" id="{6FFF97C0-B478-C664-575D-B9924660A447}"/>
              </a:ext>
            </a:extLst>
          </p:cNvPr>
          <p:cNvSpPr/>
          <p:nvPr/>
        </p:nvSpPr>
        <p:spPr>
          <a:xfrm>
            <a:off x="2381115" y="4117254"/>
            <a:ext cx="459552" cy="437372"/>
          </a:xfrm>
          <a:custGeom>
            <a:avLst/>
            <a:gdLst>
              <a:gd name="connsiteX0" fmla="*/ 183143 w 421991"/>
              <a:gd name="connsiteY0" fmla="*/ 303736 h 401623"/>
              <a:gd name="connsiteX1" fmla="*/ 197278 w 421991"/>
              <a:gd name="connsiteY1" fmla="*/ 309579 h 401623"/>
              <a:gd name="connsiteX2" fmla="*/ 197278 w 421991"/>
              <a:gd name="connsiteY2" fmla="*/ 309801 h 401623"/>
              <a:gd name="connsiteX3" fmla="*/ 197278 w 421991"/>
              <a:gd name="connsiteY3" fmla="*/ 337849 h 401623"/>
              <a:gd name="connsiteX4" fmla="*/ 175686 w 421991"/>
              <a:gd name="connsiteY4" fmla="*/ 359441 h 401623"/>
              <a:gd name="connsiteX5" fmla="*/ 147416 w 421991"/>
              <a:gd name="connsiteY5" fmla="*/ 359441 h 401623"/>
              <a:gd name="connsiteX6" fmla="*/ 143632 w 421991"/>
              <a:gd name="connsiteY6" fmla="*/ 336513 h 401623"/>
              <a:gd name="connsiteX7" fmla="*/ 147416 w 421991"/>
              <a:gd name="connsiteY7" fmla="*/ 331171 h 401623"/>
              <a:gd name="connsiteX8" fmla="*/ 169008 w 421991"/>
              <a:gd name="connsiteY8" fmla="*/ 309579 h 401623"/>
              <a:gd name="connsiteX9" fmla="*/ 183143 w 421991"/>
              <a:gd name="connsiteY9" fmla="*/ 303736 h 401623"/>
              <a:gd name="connsiteX10" fmla="*/ 136982 w 421991"/>
              <a:gd name="connsiteY10" fmla="*/ 260051 h 401623"/>
              <a:gd name="connsiteX11" fmla="*/ 149865 w 421991"/>
              <a:gd name="connsiteY11" fmla="*/ 263279 h 401623"/>
              <a:gd name="connsiteX12" fmla="*/ 153204 w 421991"/>
              <a:gd name="connsiteY12" fmla="*/ 265949 h 401623"/>
              <a:gd name="connsiteX13" fmla="*/ 153204 w 421991"/>
              <a:gd name="connsiteY13" fmla="*/ 293997 h 401623"/>
              <a:gd name="connsiteX14" fmla="*/ 131612 w 421991"/>
              <a:gd name="connsiteY14" fmla="*/ 315589 h 401623"/>
              <a:gd name="connsiteX15" fmla="*/ 103119 w 421991"/>
              <a:gd name="connsiteY15" fmla="*/ 315589 h 401623"/>
              <a:gd name="connsiteX16" fmla="*/ 102897 w 421991"/>
              <a:gd name="connsiteY16" fmla="*/ 287764 h 401623"/>
              <a:gd name="connsiteX17" fmla="*/ 102897 w 421991"/>
              <a:gd name="connsiteY17" fmla="*/ 287541 h 401623"/>
              <a:gd name="connsiteX18" fmla="*/ 103119 w 421991"/>
              <a:gd name="connsiteY18" fmla="*/ 287319 h 401623"/>
              <a:gd name="connsiteX19" fmla="*/ 124711 w 421991"/>
              <a:gd name="connsiteY19" fmla="*/ 265504 h 401623"/>
              <a:gd name="connsiteX20" fmla="*/ 124934 w 421991"/>
              <a:gd name="connsiteY20" fmla="*/ 265504 h 401623"/>
              <a:gd name="connsiteX21" fmla="*/ 136982 w 421991"/>
              <a:gd name="connsiteY21" fmla="*/ 260051 h 401623"/>
              <a:gd name="connsiteX22" fmla="*/ 95022 w 421991"/>
              <a:gd name="connsiteY22" fmla="*/ 216254 h 401623"/>
              <a:gd name="connsiteX23" fmla="*/ 109352 w 421991"/>
              <a:gd name="connsiteY23" fmla="*/ 222098 h 401623"/>
              <a:gd name="connsiteX24" fmla="*/ 109575 w 421991"/>
              <a:gd name="connsiteY24" fmla="*/ 249923 h 401623"/>
              <a:gd name="connsiteX25" fmla="*/ 109352 w 421991"/>
              <a:gd name="connsiteY25" fmla="*/ 249923 h 401623"/>
              <a:gd name="connsiteX26" fmla="*/ 109129 w 421991"/>
              <a:gd name="connsiteY26" fmla="*/ 249923 h 401623"/>
              <a:gd name="connsiteX27" fmla="*/ 87537 w 421991"/>
              <a:gd name="connsiteY27" fmla="*/ 271737 h 401623"/>
              <a:gd name="connsiteX28" fmla="*/ 87315 w 421991"/>
              <a:gd name="connsiteY28" fmla="*/ 271737 h 401623"/>
              <a:gd name="connsiteX29" fmla="*/ 59267 w 421991"/>
              <a:gd name="connsiteY29" fmla="*/ 271737 h 401623"/>
              <a:gd name="connsiteX30" fmla="*/ 59267 w 421991"/>
              <a:gd name="connsiteY30" fmla="*/ 243689 h 401623"/>
              <a:gd name="connsiteX31" fmla="*/ 80859 w 421991"/>
              <a:gd name="connsiteY31" fmla="*/ 222098 h 401623"/>
              <a:gd name="connsiteX32" fmla="*/ 95022 w 421991"/>
              <a:gd name="connsiteY32" fmla="*/ 216254 h 401623"/>
              <a:gd name="connsiteX33" fmla="*/ 41598 w 421991"/>
              <a:gd name="connsiteY33" fmla="*/ 181084 h 401623"/>
              <a:gd name="connsiteX34" fmla="*/ 55928 w 421991"/>
              <a:gd name="connsiteY34" fmla="*/ 186928 h 401623"/>
              <a:gd name="connsiteX35" fmla="*/ 55928 w 421991"/>
              <a:gd name="connsiteY35" fmla="*/ 214975 h 401623"/>
              <a:gd name="connsiteX36" fmla="*/ 34336 w 421991"/>
              <a:gd name="connsiteY36" fmla="*/ 236566 h 401623"/>
              <a:gd name="connsiteX37" fmla="*/ 5843 w 421991"/>
              <a:gd name="connsiteY37" fmla="*/ 236566 h 401623"/>
              <a:gd name="connsiteX38" fmla="*/ 5843 w 421991"/>
              <a:gd name="connsiteY38" fmla="*/ 208519 h 401623"/>
              <a:gd name="connsiteX39" fmla="*/ 27435 w 421991"/>
              <a:gd name="connsiteY39" fmla="*/ 186928 h 401623"/>
              <a:gd name="connsiteX40" fmla="*/ 41598 w 421991"/>
              <a:gd name="connsiteY40" fmla="*/ 181084 h 401623"/>
              <a:gd name="connsiteX41" fmla="*/ 166336 w 421991"/>
              <a:gd name="connsiteY41" fmla="*/ 1725 h 401623"/>
              <a:gd name="connsiteX42" fmla="*/ 111132 w 421991"/>
              <a:gd name="connsiteY42" fmla="*/ 43574 h 401623"/>
              <a:gd name="connsiteX43" fmla="*/ 100448 w 421991"/>
              <a:gd name="connsiteY43" fmla="*/ 119925 h 401623"/>
              <a:gd name="connsiteX44" fmla="*/ 100670 w 421991"/>
              <a:gd name="connsiteY44" fmla="*/ 120148 h 401623"/>
              <a:gd name="connsiteX45" fmla="*/ 177467 w 421991"/>
              <a:gd name="connsiteY45" fmla="*/ 130610 h 401623"/>
              <a:gd name="connsiteX46" fmla="*/ 214864 w 421991"/>
              <a:gd name="connsiteY46" fmla="*/ 102118 h 401623"/>
              <a:gd name="connsiteX47" fmla="*/ 308132 w 421991"/>
              <a:gd name="connsiteY47" fmla="*/ 102118 h 401623"/>
              <a:gd name="connsiteX48" fmla="*/ 386264 w 421991"/>
              <a:gd name="connsiteY48" fmla="*/ 179136 h 401623"/>
              <a:gd name="connsiteX49" fmla="*/ 387154 w 421991"/>
              <a:gd name="connsiteY49" fmla="*/ 180027 h 401623"/>
              <a:gd name="connsiteX50" fmla="*/ 412754 w 421991"/>
              <a:gd name="connsiteY50" fmla="*/ 205625 h 401623"/>
              <a:gd name="connsiteX51" fmla="*/ 412531 w 421991"/>
              <a:gd name="connsiteY51" fmla="*/ 251036 h 401623"/>
              <a:gd name="connsiteX52" fmla="*/ 369792 w 421991"/>
              <a:gd name="connsiteY52" fmla="*/ 253039 h 401623"/>
              <a:gd name="connsiteX53" fmla="*/ 367566 w 421991"/>
              <a:gd name="connsiteY53" fmla="*/ 250813 h 401623"/>
              <a:gd name="connsiteX54" fmla="*/ 366230 w 421991"/>
              <a:gd name="connsiteY54" fmla="*/ 249700 h 401623"/>
              <a:gd name="connsiteX55" fmla="*/ 341967 w 421991"/>
              <a:gd name="connsiteY55" fmla="*/ 225437 h 401623"/>
              <a:gd name="connsiteX56" fmla="*/ 326163 w 421991"/>
              <a:gd name="connsiteY56" fmla="*/ 225214 h 401623"/>
              <a:gd name="connsiteX57" fmla="*/ 325940 w 421991"/>
              <a:gd name="connsiteY57" fmla="*/ 241019 h 401623"/>
              <a:gd name="connsiteX58" fmla="*/ 326163 w 421991"/>
              <a:gd name="connsiteY58" fmla="*/ 241241 h 401623"/>
              <a:gd name="connsiteX59" fmla="*/ 351761 w 421991"/>
              <a:gd name="connsiteY59" fmla="*/ 266840 h 401623"/>
              <a:gd name="connsiteX60" fmla="*/ 354655 w 421991"/>
              <a:gd name="connsiteY60" fmla="*/ 269511 h 401623"/>
              <a:gd name="connsiteX61" fmla="*/ 355546 w 421991"/>
              <a:gd name="connsiteY61" fmla="*/ 270402 h 401623"/>
              <a:gd name="connsiteX62" fmla="*/ 353987 w 421991"/>
              <a:gd name="connsiteY62" fmla="*/ 302456 h 401623"/>
              <a:gd name="connsiteX63" fmla="*/ 323268 w 421991"/>
              <a:gd name="connsiteY63" fmla="*/ 302456 h 401623"/>
              <a:gd name="connsiteX64" fmla="*/ 319485 w 421991"/>
              <a:gd name="connsiteY64" fmla="*/ 298672 h 401623"/>
              <a:gd name="connsiteX65" fmla="*/ 303680 w 421991"/>
              <a:gd name="connsiteY65" fmla="*/ 298672 h 401623"/>
              <a:gd name="connsiteX66" fmla="*/ 300340 w 421991"/>
              <a:gd name="connsiteY66" fmla="*/ 306685 h 401623"/>
              <a:gd name="connsiteX67" fmla="*/ 303680 w 421991"/>
              <a:gd name="connsiteY67" fmla="*/ 314698 h 401623"/>
              <a:gd name="connsiteX68" fmla="*/ 308577 w 421991"/>
              <a:gd name="connsiteY68" fmla="*/ 319596 h 401623"/>
              <a:gd name="connsiteX69" fmla="*/ 309467 w 421991"/>
              <a:gd name="connsiteY69" fmla="*/ 349202 h 401623"/>
              <a:gd name="connsiteX70" fmla="*/ 279862 w 421991"/>
              <a:gd name="connsiteY70" fmla="*/ 350091 h 401623"/>
              <a:gd name="connsiteX71" fmla="*/ 278971 w 421991"/>
              <a:gd name="connsiteY71" fmla="*/ 349202 h 401623"/>
              <a:gd name="connsiteX72" fmla="*/ 278748 w 421991"/>
              <a:gd name="connsiteY72" fmla="*/ 349202 h 401623"/>
              <a:gd name="connsiteX73" fmla="*/ 274074 w 421991"/>
              <a:gd name="connsiteY73" fmla="*/ 344304 h 401623"/>
              <a:gd name="connsiteX74" fmla="*/ 258269 w 421991"/>
              <a:gd name="connsiteY74" fmla="*/ 344081 h 401623"/>
              <a:gd name="connsiteX75" fmla="*/ 258047 w 421991"/>
              <a:gd name="connsiteY75" fmla="*/ 359886 h 401623"/>
              <a:gd name="connsiteX76" fmla="*/ 258269 w 421991"/>
              <a:gd name="connsiteY76" fmla="*/ 360109 h 401623"/>
              <a:gd name="connsiteX77" fmla="*/ 263167 w 421991"/>
              <a:gd name="connsiteY77" fmla="*/ 365006 h 401623"/>
              <a:gd name="connsiteX78" fmla="*/ 263167 w 421991"/>
              <a:gd name="connsiteY78" fmla="*/ 395279 h 401623"/>
              <a:gd name="connsiteX79" fmla="*/ 232894 w 421991"/>
              <a:gd name="connsiteY79" fmla="*/ 395279 h 401623"/>
              <a:gd name="connsiteX80" fmla="*/ 201062 w 421991"/>
              <a:gd name="connsiteY80" fmla="*/ 365006 h 401623"/>
              <a:gd name="connsiteX81" fmla="*/ 212637 w 421991"/>
              <a:gd name="connsiteY81" fmla="*/ 353431 h 401623"/>
              <a:gd name="connsiteX82" fmla="*/ 212860 w 421991"/>
              <a:gd name="connsiteY82" fmla="*/ 294219 h 401623"/>
              <a:gd name="connsiteX83" fmla="*/ 212637 w 421991"/>
              <a:gd name="connsiteY83" fmla="*/ 293997 h 401623"/>
              <a:gd name="connsiteX84" fmla="*/ 180805 w 421991"/>
              <a:gd name="connsiteY84" fmla="*/ 281754 h 401623"/>
              <a:gd name="connsiteX85" fmla="*/ 168340 w 421991"/>
              <a:gd name="connsiteY85" fmla="*/ 250145 h 401623"/>
              <a:gd name="connsiteX86" fmla="*/ 136509 w 421991"/>
              <a:gd name="connsiteY86" fmla="*/ 237902 h 401623"/>
              <a:gd name="connsiteX87" fmla="*/ 124043 w 421991"/>
              <a:gd name="connsiteY87" fmla="*/ 206293 h 401623"/>
              <a:gd name="connsiteX88" fmla="*/ 83085 w 421991"/>
              <a:gd name="connsiteY88" fmla="*/ 195385 h 401623"/>
              <a:gd name="connsiteX89" fmla="*/ 71065 w 421991"/>
              <a:gd name="connsiteY89" fmla="*/ 171345 h 401623"/>
              <a:gd name="connsiteX90" fmla="*/ 15192 w 421991"/>
              <a:gd name="connsiteY90" fmla="*/ 167783 h 401623"/>
              <a:gd name="connsiteX91" fmla="*/ 51921 w 421991"/>
              <a:gd name="connsiteY91" fmla="*/ 40680 h 401623"/>
              <a:gd name="connsiteX92" fmla="*/ 52588 w 421991"/>
              <a:gd name="connsiteY92" fmla="*/ 40457 h 401623"/>
              <a:gd name="connsiteX93" fmla="*/ 166336 w 421991"/>
              <a:gd name="connsiteY93" fmla="*/ 1725 h 401623"/>
              <a:gd name="connsiteX94" fmla="*/ 222655 w 421991"/>
              <a:gd name="connsiteY94" fmla="*/ 167 h 401623"/>
              <a:gd name="connsiteX95" fmla="*/ 280530 w 421991"/>
              <a:gd name="connsiteY95" fmla="*/ 167 h 401623"/>
              <a:gd name="connsiteX96" fmla="*/ 292773 w 421991"/>
              <a:gd name="connsiteY96" fmla="*/ 167 h 401623"/>
              <a:gd name="connsiteX97" fmla="*/ 293664 w 421991"/>
              <a:gd name="connsiteY97" fmla="*/ 167 h 401623"/>
              <a:gd name="connsiteX98" fmla="*/ 330393 w 421991"/>
              <a:gd name="connsiteY98" fmla="*/ 8403 h 401623"/>
              <a:gd name="connsiteX99" fmla="*/ 382480 w 421991"/>
              <a:gd name="connsiteY99" fmla="*/ 48916 h 401623"/>
              <a:gd name="connsiteX100" fmla="*/ 400288 w 421991"/>
              <a:gd name="connsiteY100" fmla="*/ 145746 h 401623"/>
              <a:gd name="connsiteX101" fmla="*/ 327276 w 421991"/>
              <a:gd name="connsiteY101" fmla="*/ 73625 h 401623"/>
              <a:gd name="connsiteX102" fmla="*/ 315478 w 421991"/>
              <a:gd name="connsiteY102" fmla="*/ 68727 h 401623"/>
              <a:gd name="connsiteX103" fmla="*/ 209967 w 421991"/>
              <a:gd name="connsiteY103" fmla="*/ 68727 h 401623"/>
              <a:gd name="connsiteX104" fmla="*/ 199949 w 421991"/>
              <a:gd name="connsiteY104" fmla="*/ 72066 h 401623"/>
              <a:gd name="connsiteX105" fmla="*/ 158101 w 421991"/>
              <a:gd name="connsiteY105" fmla="*/ 103898 h 401623"/>
              <a:gd name="connsiteX106" fmla="*/ 127827 w 421991"/>
              <a:gd name="connsiteY106" fmla="*/ 99891 h 401623"/>
              <a:gd name="connsiteX107" fmla="*/ 131612 w 421991"/>
              <a:gd name="connsiteY107" fmla="*/ 70285 h 401623"/>
              <a:gd name="connsiteX108" fmla="*/ 219538 w 421991"/>
              <a:gd name="connsiteY108" fmla="*/ 3729 h 401623"/>
              <a:gd name="connsiteX109" fmla="*/ 219315 w 421991"/>
              <a:gd name="connsiteY109" fmla="*/ 3506 h 401623"/>
              <a:gd name="connsiteX110" fmla="*/ 222655 w 421991"/>
              <a:gd name="connsiteY110" fmla="*/ 167 h 40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21991" h="401623">
                <a:moveTo>
                  <a:pt x="183143" y="303736"/>
                </a:moveTo>
                <a:cubicBezTo>
                  <a:pt x="188263" y="303736"/>
                  <a:pt x="193383" y="305684"/>
                  <a:pt x="197278" y="309579"/>
                </a:cubicBezTo>
                <a:lnTo>
                  <a:pt x="197278" y="309801"/>
                </a:lnTo>
                <a:cubicBezTo>
                  <a:pt x="205069" y="317592"/>
                  <a:pt x="205069" y="330058"/>
                  <a:pt x="197278" y="337849"/>
                </a:cubicBezTo>
                <a:lnTo>
                  <a:pt x="175686" y="359441"/>
                </a:lnTo>
                <a:cubicBezTo>
                  <a:pt x="167896" y="367232"/>
                  <a:pt x="155207" y="367232"/>
                  <a:pt x="147416" y="359441"/>
                </a:cubicBezTo>
                <a:cubicBezTo>
                  <a:pt x="141406" y="353431"/>
                  <a:pt x="139848" y="344304"/>
                  <a:pt x="143632" y="336513"/>
                </a:cubicBezTo>
                <a:cubicBezTo>
                  <a:pt x="144523" y="334510"/>
                  <a:pt x="145858" y="332729"/>
                  <a:pt x="147416" y="331171"/>
                </a:cubicBezTo>
                <a:lnTo>
                  <a:pt x="169008" y="309579"/>
                </a:lnTo>
                <a:cubicBezTo>
                  <a:pt x="172904" y="305684"/>
                  <a:pt x="178024" y="303736"/>
                  <a:pt x="183143" y="303736"/>
                </a:cubicBezTo>
                <a:close/>
                <a:moveTo>
                  <a:pt x="136982" y="260051"/>
                </a:moveTo>
                <a:cubicBezTo>
                  <a:pt x="141406" y="259661"/>
                  <a:pt x="145970" y="260718"/>
                  <a:pt x="149865" y="263279"/>
                </a:cubicBezTo>
                <a:cubicBezTo>
                  <a:pt x="151200" y="264169"/>
                  <a:pt x="152314" y="265059"/>
                  <a:pt x="153204" y="265949"/>
                </a:cubicBezTo>
                <a:cubicBezTo>
                  <a:pt x="160995" y="273740"/>
                  <a:pt x="160995" y="286206"/>
                  <a:pt x="153204" y="293997"/>
                </a:cubicBezTo>
                <a:lnTo>
                  <a:pt x="131612" y="315589"/>
                </a:lnTo>
                <a:cubicBezTo>
                  <a:pt x="123598" y="323380"/>
                  <a:pt x="110910" y="323380"/>
                  <a:pt x="103119" y="315589"/>
                </a:cubicBezTo>
                <a:cubicBezTo>
                  <a:pt x="95551" y="308020"/>
                  <a:pt x="95328" y="295555"/>
                  <a:pt x="102897" y="287764"/>
                </a:cubicBezTo>
                <a:lnTo>
                  <a:pt x="102897" y="287541"/>
                </a:lnTo>
                <a:cubicBezTo>
                  <a:pt x="102897" y="287541"/>
                  <a:pt x="103119" y="287319"/>
                  <a:pt x="103119" y="287319"/>
                </a:cubicBezTo>
                <a:cubicBezTo>
                  <a:pt x="103119" y="287319"/>
                  <a:pt x="124711" y="265504"/>
                  <a:pt x="124711" y="265504"/>
                </a:cubicBezTo>
                <a:lnTo>
                  <a:pt x="124934" y="265504"/>
                </a:lnTo>
                <a:cubicBezTo>
                  <a:pt x="128273" y="262277"/>
                  <a:pt x="132558" y="260440"/>
                  <a:pt x="136982" y="260051"/>
                </a:cubicBezTo>
                <a:close/>
                <a:moveTo>
                  <a:pt x="95022" y="216254"/>
                </a:moveTo>
                <a:cubicBezTo>
                  <a:pt x="100169" y="216254"/>
                  <a:pt x="105345" y="218202"/>
                  <a:pt x="109352" y="222098"/>
                </a:cubicBezTo>
                <a:cubicBezTo>
                  <a:pt x="117143" y="229666"/>
                  <a:pt x="117143" y="242132"/>
                  <a:pt x="109575" y="249923"/>
                </a:cubicBezTo>
                <a:lnTo>
                  <a:pt x="109352" y="249923"/>
                </a:lnTo>
                <a:lnTo>
                  <a:pt x="109129" y="249923"/>
                </a:lnTo>
                <a:cubicBezTo>
                  <a:pt x="109129" y="249923"/>
                  <a:pt x="87537" y="271737"/>
                  <a:pt x="87537" y="271737"/>
                </a:cubicBezTo>
                <a:lnTo>
                  <a:pt x="87315" y="271737"/>
                </a:lnTo>
                <a:cubicBezTo>
                  <a:pt x="79524" y="279528"/>
                  <a:pt x="67058" y="279305"/>
                  <a:pt x="59267" y="271737"/>
                </a:cubicBezTo>
                <a:cubicBezTo>
                  <a:pt x="51476" y="263947"/>
                  <a:pt x="51476" y="251480"/>
                  <a:pt x="59267" y="243689"/>
                </a:cubicBezTo>
                <a:lnTo>
                  <a:pt x="80859" y="222098"/>
                </a:lnTo>
                <a:cubicBezTo>
                  <a:pt x="84754" y="218202"/>
                  <a:pt x="89874" y="216254"/>
                  <a:pt x="95022" y="216254"/>
                </a:cubicBezTo>
                <a:close/>
                <a:moveTo>
                  <a:pt x="41598" y="181084"/>
                </a:moveTo>
                <a:cubicBezTo>
                  <a:pt x="46746" y="181084"/>
                  <a:pt x="51921" y="183032"/>
                  <a:pt x="55928" y="186928"/>
                </a:cubicBezTo>
                <a:cubicBezTo>
                  <a:pt x="63719" y="194718"/>
                  <a:pt x="63719" y="207184"/>
                  <a:pt x="55928" y="214975"/>
                </a:cubicBezTo>
                <a:lnTo>
                  <a:pt x="34336" y="236566"/>
                </a:lnTo>
                <a:cubicBezTo>
                  <a:pt x="26546" y="244357"/>
                  <a:pt x="13857" y="244357"/>
                  <a:pt x="5843" y="236566"/>
                </a:cubicBezTo>
                <a:cubicBezTo>
                  <a:pt x="-1948" y="228776"/>
                  <a:pt x="-1948" y="216310"/>
                  <a:pt x="5843" y="208519"/>
                </a:cubicBezTo>
                <a:lnTo>
                  <a:pt x="27435" y="186928"/>
                </a:lnTo>
                <a:cubicBezTo>
                  <a:pt x="31331" y="183032"/>
                  <a:pt x="36451" y="181084"/>
                  <a:pt x="41598" y="181084"/>
                </a:cubicBezTo>
                <a:close/>
                <a:moveTo>
                  <a:pt x="166336" y="1725"/>
                </a:moveTo>
                <a:lnTo>
                  <a:pt x="111132" y="43574"/>
                </a:lnTo>
                <a:cubicBezTo>
                  <a:pt x="87092" y="61826"/>
                  <a:pt x="82417" y="95885"/>
                  <a:pt x="100448" y="119925"/>
                </a:cubicBezTo>
                <a:cubicBezTo>
                  <a:pt x="100448" y="119925"/>
                  <a:pt x="100448" y="119925"/>
                  <a:pt x="100670" y="120148"/>
                </a:cubicBezTo>
                <a:cubicBezTo>
                  <a:pt x="119146" y="144189"/>
                  <a:pt x="153426" y="148863"/>
                  <a:pt x="177467" y="130610"/>
                </a:cubicBezTo>
                <a:lnTo>
                  <a:pt x="214864" y="102118"/>
                </a:lnTo>
                <a:lnTo>
                  <a:pt x="308132" y="102118"/>
                </a:lnTo>
                <a:lnTo>
                  <a:pt x="386264" y="179136"/>
                </a:lnTo>
                <a:cubicBezTo>
                  <a:pt x="386264" y="179136"/>
                  <a:pt x="386709" y="179804"/>
                  <a:pt x="387154" y="180027"/>
                </a:cubicBezTo>
                <a:lnTo>
                  <a:pt x="412754" y="205625"/>
                </a:lnTo>
                <a:cubicBezTo>
                  <a:pt x="425219" y="218313"/>
                  <a:pt x="424996" y="238570"/>
                  <a:pt x="412531" y="251036"/>
                </a:cubicBezTo>
                <a:cubicBezTo>
                  <a:pt x="400955" y="262611"/>
                  <a:pt x="382480" y="263279"/>
                  <a:pt x="369792" y="253039"/>
                </a:cubicBezTo>
                <a:lnTo>
                  <a:pt x="367566" y="250813"/>
                </a:lnTo>
                <a:cubicBezTo>
                  <a:pt x="367566" y="250813"/>
                  <a:pt x="366675" y="249923"/>
                  <a:pt x="366230" y="249700"/>
                </a:cubicBezTo>
                <a:lnTo>
                  <a:pt x="341967" y="225437"/>
                </a:lnTo>
                <a:cubicBezTo>
                  <a:pt x="337737" y="220985"/>
                  <a:pt x="330614" y="220985"/>
                  <a:pt x="326163" y="225214"/>
                </a:cubicBezTo>
                <a:cubicBezTo>
                  <a:pt x="321710" y="229444"/>
                  <a:pt x="321710" y="236567"/>
                  <a:pt x="325940" y="241019"/>
                </a:cubicBezTo>
                <a:cubicBezTo>
                  <a:pt x="325940" y="241019"/>
                  <a:pt x="325940" y="241019"/>
                  <a:pt x="326163" y="241241"/>
                </a:cubicBezTo>
                <a:lnTo>
                  <a:pt x="351761" y="266840"/>
                </a:lnTo>
                <a:cubicBezTo>
                  <a:pt x="351761" y="266840"/>
                  <a:pt x="353542" y="268621"/>
                  <a:pt x="354655" y="269511"/>
                </a:cubicBezTo>
                <a:lnTo>
                  <a:pt x="355546" y="270402"/>
                </a:lnTo>
                <a:cubicBezTo>
                  <a:pt x="364004" y="279750"/>
                  <a:pt x="363337" y="293997"/>
                  <a:pt x="353987" y="302456"/>
                </a:cubicBezTo>
                <a:cubicBezTo>
                  <a:pt x="345306" y="310469"/>
                  <a:pt x="331950" y="310469"/>
                  <a:pt x="323268" y="302456"/>
                </a:cubicBezTo>
                <a:lnTo>
                  <a:pt x="319485" y="298672"/>
                </a:lnTo>
                <a:cubicBezTo>
                  <a:pt x="315032" y="294219"/>
                  <a:pt x="308132" y="294442"/>
                  <a:pt x="303680" y="298672"/>
                </a:cubicBezTo>
                <a:cubicBezTo>
                  <a:pt x="301454" y="300897"/>
                  <a:pt x="300340" y="303791"/>
                  <a:pt x="300340" y="306685"/>
                </a:cubicBezTo>
                <a:cubicBezTo>
                  <a:pt x="300340" y="309801"/>
                  <a:pt x="301454" y="312696"/>
                  <a:pt x="303680" y="314698"/>
                </a:cubicBezTo>
                <a:lnTo>
                  <a:pt x="308577" y="319596"/>
                </a:lnTo>
                <a:cubicBezTo>
                  <a:pt x="317036" y="327610"/>
                  <a:pt x="317481" y="340743"/>
                  <a:pt x="309467" y="349202"/>
                </a:cubicBezTo>
                <a:cubicBezTo>
                  <a:pt x="301454" y="357660"/>
                  <a:pt x="288320" y="358105"/>
                  <a:pt x="279862" y="350091"/>
                </a:cubicBezTo>
                <a:cubicBezTo>
                  <a:pt x="279639" y="349869"/>
                  <a:pt x="279194" y="349424"/>
                  <a:pt x="278971" y="349202"/>
                </a:cubicBezTo>
                <a:lnTo>
                  <a:pt x="278748" y="349202"/>
                </a:lnTo>
                <a:cubicBezTo>
                  <a:pt x="278748" y="349202"/>
                  <a:pt x="274074" y="344304"/>
                  <a:pt x="274074" y="344304"/>
                </a:cubicBezTo>
                <a:cubicBezTo>
                  <a:pt x="269845" y="339852"/>
                  <a:pt x="262722" y="339852"/>
                  <a:pt x="258269" y="344081"/>
                </a:cubicBezTo>
                <a:cubicBezTo>
                  <a:pt x="253818" y="348311"/>
                  <a:pt x="253818" y="355434"/>
                  <a:pt x="258047" y="359886"/>
                </a:cubicBezTo>
                <a:cubicBezTo>
                  <a:pt x="258047" y="359886"/>
                  <a:pt x="258047" y="359886"/>
                  <a:pt x="258269" y="360109"/>
                </a:cubicBezTo>
                <a:lnTo>
                  <a:pt x="263167" y="365006"/>
                </a:lnTo>
                <a:cubicBezTo>
                  <a:pt x="271625" y="373242"/>
                  <a:pt x="271625" y="386820"/>
                  <a:pt x="263167" y="395279"/>
                </a:cubicBezTo>
                <a:cubicBezTo>
                  <a:pt x="254931" y="403738"/>
                  <a:pt x="241353" y="403738"/>
                  <a:pt x="232894" y="395279"/>
                </a:cubicBezTo>
                <a:lnTo>
                  <a:pt x="201062" y="365006"/>
                </a:lnTo>
                <a:lnTo>
                  <a:pt x="212637" y="353431"/>
                </a:lnTo>
                <a:cubicBezTo>
                  <a:pt x="229110" y="337181"/>
                  <a:pt x="229110" y="310469"/>
                  <a:pt x="212860" y="294219"/>
                </a:cubicBezTo>
                <a:cubicBezTo>
                  <a:pt x="212860" y="294219"/>
                  <a:pt x="212860" y="294219"/>
                  <a:pt x="212637" y="293997"/>
                </a:cubicBezTo>
                <a:cubicBezTo>
                  <a:pt x="204178" y="285539"/>
                  <a:pt x="192604" y="281086"/>
                  <a:pt x="180805" y="281754"/>
                </a:cubicBezTo>
                <a:cubicBezTo>
                  <a:pt x="181250" y="269957"/>
                  <a:pt x="176799" y="258381"/>
                  <a:pt x="168340" y="250145"/>
                </a:cubicBezTo>
                <a:cubicBezTo>
                  <a:pt x="159881" y="241687"/>
                  <a:pt x="148306" y="237235"/>
                  <a:pt x="136509" y="237902"/>
                </a:cubicBezTo>
                <a:cubicBezTo>
                  <a:pt x="136954" y="226104"/>
                  <a:pt x="132501" y="214530"/>
                  <a:pt x="124043" y="206293"/>
                </a:cubicBezTo>
                <a:cubicBezTo>
                  <a:pt x="113358" y="195608"/>
                  <a:pt x="97554" y="191379"/>
                  <a:pt x="83085" y="195385"/>
                </a:cubicBezTo>
                <a:cubicBezTo>
                  <a:pt x="81749" y="186260"/>
                  <a:pt x="77520" y="177801"/>
                  <a:pt x="71065" y="171345"/>
                </a:cubicBezTo>
                <a:cubicBezTo>
                  <a:pt x="55928" y="156431"/>
                  <a:pt x="32109" y="154873"/>
                  <a:pt x="15192" y="167783"/>
                </a:cubicBezTo>
                <a:cubicBezTo>
                  <a:pt x="4507" y="121929"/>
                  <a:pt x="18308" y="73847"/>
                  <a:pt x="51921" y="40680"/>
                </a:cubicBezTo>
                <a:lnTo>
                  <a:pt x="52588" y="40457"/>
                </a:lnTo>
                <a:cubicBezTo>
                  <a:pt x="82417" y="10852"/>
                  <a:pt x="124488" y="-3618"/>
                  <a:pt x="166336" y="1725"/>
                </a:cubicBezTo>
                <a:close/>
                <a:moveTo>
                  <a:pt x="222655" y="167"/>
                </a:moveTo>
                <a:lnTo>
                  <a:pt x="280530" y="167"/>
                </a:lnTo>
                <a:cubicBezTo>
                  <a:pt x="284537" y="-56"/>
                  <a:pt x="288544" y="-56"/>
                  <a:pt x="292773" y="167"/>
                </a:cubicBezTo>
                <a:lnTo>
                  <a:pt x="293664" y="167"/>
                </a:lnTo>
                <a:cubicBezTo>
                  <a:pt x="306352" y="167"/>
                  <a:pt x="318817" y="2839"/>
                  <a:pt x="330393" y="8403"/>
                </a:cubicBezTo>
                <a:cubicBezTo>
                  <a:pt x="351317" y="16640"/>
                  <a:pt x="369347" y="30663"/>
                  <a:pt x="382480" y="48916"/>
                </a:cubicBezTo>
                <a:cubicBezTo>
                  <a:pt x="402514" y="76963"/>
                  <a:pt x="409193" y="112357"/>
                  <a:pt x="400288" y="145746"/>
                </a:cubicBezTo>
                <a:lnTo>
                  <a:pt x="327276" y="73625"/>
                </a:lnTo>
                <a:cubicBezTo>
                  <a:pt x="324160" y="70508"/>
                  <a:pt x="319930" y="68727"/>
                  <a:pt x="315478" y="68727"/>
                </a:cubicBezTo>
                <a:lnTo>
                  <a:pt x="209967" y="68727"/>
                </a:lnTo>
                <a:cubicBezTo>
                  <a:pt x="206405" y="68727"/>
                  <a:pt x="202844" y="69840"/>
                  <a:pt x="199949" y="72066"/>
                </a:cubicBezTo>
                <a:lnTo>
                  <a:pt x="158101" y="103898"/>
                </a:lnTo>
                <a:cubicBezTo>
                  <a:pt x="148529" y="111021"/>
                  <a:pt x="135173" y="109241"/>
                  <a:pt x="127827" y="99891"/>
                </a:cubicBezTo>
                <a:cubicBezTo>
                  <a:pt x="120704" y="90542"/>
                  <a:pt x="122485" y="77409"/>
                  <a:pt x="131612" y="70285"/>
                </a:cubicBezTo>
                <a:cubicBezTo>
                  <a:pt x="131612" y="70285"/>
                  <a:pt x="219538" y="3729"/>
                  <a:pt x="219538" y="3729"/>
                </a:cubicBezTo>
                <a:lnTo>
                  <a:pt x="219315" y="3506"/>
                </a:lnTo>
                <a:cubicBezTo>
                  <a:pt x="220651" y="2616"/>
                  <a:pt x="221764" y="1503"/>
                  <a:pt x="222655" y="167"/>
                </a:cubicBezTo>
                <a:close/>
              </a:path>
            </a:pathLst>
          </a:custGeom>
          <a:gradFill flip="none" rotWithShape="1">
            <a:gsLst>
              <a:gs pos="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txBody>
          <a:bodyPr lIns="0" tIns="0" rIns="0" bIns="0" rtlCol="0" anchor="ctr"/>
          <a:lstStyle/>
          <a:p>
            <a:pPr algn="ctr" defTabSz="457200">
              <a:spcAft>
                <a:spcPts val="800"/>
              </a:spcAft>
            </a:pPr>
            <a:endParaRPr lang="en-US" sz="1200" i="1" kern="0" noProof="0">
              <a:solidFill>
                <a:srgbClr val="FFFFFF"/>
              </a:solidFill>
              <a:cs typeface="Segoe UI" panose="020B0502040204020203" pitchFamily="34" charset="0"/>
            </a:endParaRPr>
          </a:p>
        </p:txBody>
      </p:sp>
      <p:sp>
        <p:nvSpPr>
          <p:cNvPr id="27" name="Rectangle: Rounded Corners 6">
            <a:extLst>
              <a:ext uri="{FF2B5EF4-FFF2-40B4-BE49-F238E27FC236}">
                <a16:creationId xmlns:a16="http://schemas.microsoft.com/office/drawing/2014/main" id="{95264ECE-2B6C-A78F-9C19-452A23B7C827}"/>
              </a:ext>
            </a:extLst>
          </p:cNvPr>
          <p:cNvSpPr/>
          <p:nvPr/>
        </p:nvSpPr>
        <p:spPr bwMode="auto">
          <a:xfrm>
            <a:off x="3147109" y="4209257"/>
            <a:ext cx="1306448" cy="253365"/>
          </a:xfrm>
          <a:prstGeom prst="rect">
            <a:avLst/>
          </a:prstGeom>
          <a:noFill/>
          <a:ln>
            <a:noFill/>
          </a:ln>
          <a:effectLst>
            <a:outerShdw blurRad="215900" dist="25400" dir="2700000" sx="101000" sy="101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0" i="0" u="none" strike="noStrike" kern="1200" cap="none" normalizeH="0" baseline="0" noProof="0">
                <a:ln>
                  <a:noFill/>
                </a:ln>
                <a:solidFill>
                  <a:schemeClr val="tx1"/>
                </a:solidFill>
                <a:effectLst/>
                <a:uLnTx/>
                <a:uFillTx/>
              </a:rPr>
              <a:t>Accountability</a:t>
            </a:r>
          </a:p>
        </p:txBody>
      </p:sp>
      <p:sp>
        <p:nvSpPr>
          <p:cNvPr id="41" name="TextBox 40">
            <a:extLst>
              <a:ext uri="{FF2B5EF4-FFF2-40B4-BE49-F238E27FC236}">
                <a16:creationId xmlns:a16="http://schemas.microsoft.com/office/drawing/2014/main" id="{94865424-528B-0838-6B47-5BE0059D86E5}"/>
              </a:ext>
            </a:extLst>
          </p:cNvPr>
          <p:cNvSpPr txBox="1"/>
          <p:nvPr/>
        </p:nvSpPr>
        <p:spPr>
          <a:xfrm>
            <a:off x="6625680" y="1710103"/>
            <a:ext cx="4994820" cy="861774"/>
          </a:xfrm>
          <a:prstGeom prst="rect">
            <a:avLst/>
          </a:prstGeom>
          <a:noFill/>
        </p:spPr>
        <p:txBody>
          <a:bodyPr wrap="square" lIns="0" tIns="0" rIns="0" bIns="0" rtlCol="0" anchor="t">
            <a:spAutoFit/>
          </a:bodyPr>
          <a:lstStyle/>
          <a:p>
            <a:pPr marR="0" lvl="0" indent="0" fontAlgn="auto">
              <a:spcAft>
                <a:spcPts val="0"/>
              </a:spcAft>
              <a:buClrTx/>
              <a:buSzTx/>
              <a:tabLst/>
              <a:defRPr/>
            </a:pPr>
            <a:r>
              <a:rPr lang="en-US" sz="2800" noProof="0">
                <a:ln w="3175">
                  <a:noFill/>
                </a:ln>
                <a:gradFill>
                  <a:gsLst>
                    <a:gs pos="2874">
                      <a:schemeClr val="accent1"/>
                    </a:gs>
                    <a:gs pos="71000">
                      <a:schemeClr val="accent4"/>
                    </a:gs>
                    <a:gs pos="100000">
                      <a:schemeClr val="accent2"/>
                    </a:gs>
                  </a:gsLst>
                  <a:lin ang="0" scaled="1"/>
                </a:gradFill>
                <a:latin typeface="+mj-lt"/>
                <a:ea typeface="+mj-ea"/>
                <a:cs typeface="+mj-cs"/>
              </a:rPr>
              <a:t>Microsoft Cloud — </a:t>
            </a:r>
            <a:br>
              <a:rPr lang="en-US" sz="2800" noProof="0">
                <a:ln w="3175">
                  <a:noFill/>
                </a:ln>
                <a:gradFill>
                  <a:gsLst>
                    <a:gs pos="2874">
                      <a:schemeClr val="accent1"/>
                    </a:gs>
                    <a:gs pos="71000">
                      <a:schemeClr val="accent4"/>
                    </a:gs>
                    <a:gs pos="100000">
                      <a:schemeClr val="accent2"/>
                    </a:gs>
                  </a:gsLst>
                  <a:lin ang="0" scaled="1"/>
                </a:gradFill>
                <a:latin typeface="+mj-lt"/>
                <a:ea typeface="+mj-ea"/>
                <a:cs typeface="+mj-cs"/>
              </a:rPr>
            </a:br>
            <a:r>
              <a:rPr lang="en-US" sz="2800" noProof="0">
                <a:ln w="3175">
                  <a:noFill/>
                </a:ln>
                <a:gradFill>
                  <a:gsLst>
                    <a:gs pos="2874">
                      <a:schemeClr val="accent1"/>
                    </a:gs>
                    <a:gs pos="71000">
                      <a:schemeClr val="accent4"/>
                    </a:gs>
                    <a:gs pos="100000">
                      <a:schemeClr val="accent2"/>
                    </a:gs>
                  </a:gsLst>
                  <a:lin ang="0" scaled="1"/>
                </a:gradFill>
                <a:latin typeface="+mj-lt"/>
                <a:ea typeface="+mj-ea"/>
                <a:cs typeface="+mj-cs"/>
              </a:rPr>
              <a:t>AI you can trust</a:t>
            </a:r>
          </a:p>
        </p:txBody>
      </p:sp>
      <p:sp>
        <p:nvSpPr>
          <p:cNvPr id="2" name="Title 1">
            <a:extLst>
              <a:ext uri="{FF2B5EF4-FFF2-40B4-BE49-F238E27FC236}">
                <a16:creationId xmlns:a16="http://schemas.microsoft.com/office/drawing/2014/main" id="{72395B01-9EF5-C5AA-E7D9-C9CEF7829D92}"/>
              </a:ext>
            </a:extLst>
          </p:cNvPr>
          <p:cNvSpPr txBox="1">
            <a:spLocks/>
          </p:cNvSpPr>
          <p:nvPr/>
        </p:nvSpPr>
        <p:spPr>
          <a:xfrm>
            <a:off x="588963" y="5022635"/>
            <a:ext cx="11017250"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Segoe Sans Display" pitchFamily="2" charset="0"/>
                <a:ea typeface="+mn-ea"/>
                <a:cs typeface="Segoe Sans Display" pitchFamily="2" charset="0"/>
              </a:defRPr>
            </a:lvl1pPr>
          </a:lstStyle>
          <a:p>
            <a:r>
              <a:rPr lang="en-US" sz="1600" spc="0" noProof="0">
                <a:latin typeface="+mn-lt"/>
                <a:cs typeface="+mn-cs"/>
              </a:rPr>
              <a:t>As a part of M365 Copilot, the </a:t>
            </a:r>
            <a:r>
              <a:rPr lang="en-US" sz="1600" i="1" spc="0" noProof="0">
                <a:latin typeface="+mn-lt"/>
                <a:cs typeface="+mn-cs"/>
              </a:rPr>
              <a:t>Employee Self-Service Agent </a:t>
            </a:r>
            <a:r>
              <a:rPr lang="en-US" sz="1600" spc="0" noProof="0">
                <a:latin typeface="+mn-lt"/>
                <a:cs typeface="+mn-cs"/>
              </a:rPr>
              <a:t>adheres to the same security, compliance, privacy and responsible AI principles.</a:t>
            </a:r>
          </a:p>
        </p:txBody>
      </p:sp>
      <p:sp>
        <p:nvSpPr>
          <p:cNvPr id="5" name="TextBox 4">
            <a:extLst>
              <a:ext uri="{FF2B5EF4-FFF2-40B4-BE49-F238E27FC236}">
                <a16:creationId xmlns:a16="http://schemas.microsoft.com/office/drawing/2014/main" id="{2FBC78F5-5820-81B6-FDE5-02723D172CEE}"/>
              </a:ext>
            </a:extLst>
          </p:cNvPr>
          <p:cNvSpPr txBox="1"/>
          <p:nvPr/>
        </p:nvSpPr>
        <p:spPr>
          <a:xfrm>
            <a:off x="1228853" y="5955850"/>
            <a:ext cx="9782047"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noProof="0">
                <a:solidFill>
                  <a:schemeClr val="accent1"/>
                </a:solidFill>
                <a:hlinkClick r:id="rId6">
                  <a:extLst>
                    <a:ext uri="{A12FA001-AC4F-418D-AE19-62706E023703}">
                      <ahyp:hlinkClr xmlns:ahyp="http://schemas.microsoft.com/office/drawing/2018/hyperlinkcolor" val="tx"/>
                    </a:ext>
                  </a:extLst>
                </a:hlinkClick>
              </a:rPr>
              <a:t>Copilot Studio security and governance</a:t>
            </a:r>
            <a:endParaRPr lang="en-US" sz="1400" noProof="0">
              <a:solidFill>
                <a:schemeClr val="accent1"/>
              </a:solidFill>
            </a:endParaRPr>
          </a:p>
          <a:p>
            <a:r>
              <a:rPr lang="en-US" sz="1400" noProof="0"/>
              <a:t>For more answers to privacy and security questions, please visit </a:t>
            </a:r>
            <a:r>
              <a:rPr lang="en-US" sz="1400" noProof="0">
                <a:solidFill>
                  <a:schemeClr val="accent1"/>
                </a:solidFill>
                <a:hlinkClick r:id="rId7">
                  <a:extLst>
                    <a:ext uri="{A12FA001-AC4F-418D-AE19-62706E023703}">
                      <ahyp:hlinkClr xmlns:ahyp="http://schemas.microsoft.com/office/drawing/2018/hyperlinkcolor" val="tx"/>
                    </a:ext>
                  </a:extLst>
                </a:hlinkClick>
              </a:rPr>
              <a:t>Data, Privacy, and Security for Microsoft 365 Copilot</a:t>
            </a:r>
            <a:endParaRPr lang="en-US" sz="1400" noProof="0">
              <a:solidFill>
                <a:schemeClr val="accent1"/>
              </a:solidFill>
            </a:endParaRPr>
          </a:p>
        </p:txBody>
      </p:sp>
      <p:sp>
        <p:nvSpPr>
          <p:cNvPr id="31" name="TextBox 30">
            <a:extLst>
              <a:ext uri="{FF2B5EF4-FFF2-40B4-BE49-F238E27FC236}">
                <a16:creationId xmlns:a16="http://schemas.microsoft.com/office/drawing/2014/main" id="{72FD1DA2-B933-C10C-946E-9BFF1733B437}"/>
              </a:ext>
            </a:extLst>
          </p:cNvPr>
          <p:cNvSpPr txBox="1">
            <a:spLocks/>
          </p:cNvSpPr>
          <p:nvPr/>
        </p:nvSpPr>
        <p:spPr>
          <a:xfrm>
            <a:off x="7016204" y="2733229"/>
            <a:ext cx="4604296" cy="246221"/>
          </a:xfrm>
          <a:prstGeom prst="rect">
            <a:avLst/>
          </a:prstGeom>
          <a:noFill/>
        </p:spPr>
        <p:txBody>
          <a:bodyPr wrap="square" lIns="0" tIns="0" rIns="0" bIns="0"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0" i="0" u="none" strike="noStrike" kern="1200" cap="none" normalizeH="0" baseline="0" noProof="0">
                <a:ln w="3175">
                  <a:noFill/>
                </a:ln>
                <a:effectLst/>
                <a:uLnTx/>
                <a:uFillTx/>
              </a:rPr>
              <a:t>Your data is </a:t>
            </a:r>
            <a:r>
              <a:rPr lang="en-US" sz="1600" noProof="0">
                <a:ln w="3175">
                  <a:noFill/>
                </a:ln>
                <a:solidFill>
                  <a:schemeClr val="accent1"/>
                </a:solidFill>
                <a:latin typeface="+mj-lt"/>
                <a:ea typeface="+mj-ea"/>
                <a:cs typeface="+mj-cs"/>
              </a:rPr>
              <a:t>your</a:t>
            </a:r>
            <a:r>
              <a:rPr kumimoji="0" lang="en-US" sz="1600" b="0" i="0" u="none" strike="noStrike" kern="1200" cap="none" normalizeH="0" baseline="0" noProof="0">
                <a:ln w="3175">
                  <a:noFill/>
                </a:ln>
                <a:effectLst/>
                <a:uLnTx/>
                <a:uFillTx/>
              </a:rPr>
              <a:t> data.</a:t>
            </a:r>
          </a:p>
        </p:txBody>
      </p:sp>
      <p:sp>
        <p:nvSpPr>
          <p:cNvPr id="32" name="TextBox 31">
            <a:extLst>
              <a:ext uri="{FF2B5EF4-FFF2-40B4-BE49-F238E27FC236}">
                <a16:creationId xmlns:a16="http://schemas.microsoft.com/office/drawing/2014/main" id="{8C01F41B-17ED-2ADE-77B5-5E07D6764D78}"/>
              </a:ext>
            </a:extLst>
          </p:cNvPr>
          <p:cNvSpPr txBox="1">
            <a:spLocks/>
          </p:cNvSpPr>
          <p:nvPr/>
        </p:nvSpPr>
        <p:spPr>
          <a:xfrm>
            <a:off x="7016204" y="3405202"/>
            <a:ext cx="4604296" cy="492443"/>
          </a:xfrm>
          <a:prstGeom prst="rect">
            <a:avLst/>
          </a:prstGeom>
          <a:noFill/>
        </p:spPr>
        <p:txBody>
          <a:bodyPr wrap="square" lIns="0" tIns="0" rIns="0" bIns="0" anchor="t">
            <a:spAutoFit/>
          </a:bodyPr>
          <a:lstStyle/>
          <a:p>
            <a:pPr marL="0" marR="0" lvl="0" indent="0" algn="l" defTabSz="914400" rtl="0" eaLnBrk="1" fontAlgn="auto" latinLnBrk="0" hangingPunct="1">
              <a:spcBef>
                <a:spcPts val="0"/>
              </a:spcBef>
              <a:spcAft>
                <a:spcPts val="1800"/>
              </a:spcAft>
              <a:buClrTx/>
              <a:buSzTx/>
              <a:buFontTx/>
              <a:buNone/>
              <a:tabLst/>
              <a:defRPr/>
            </a:pPr>
            <a:r>
              <a:rPr kumimoji="0" lang="en-US" sz="1600" b="0" i="0" u="none" strike="noStrike" kern="1200" cap="none" normalizeH="0" baseline="0" noProof="0">
                <a:ln w="3175">
                  <a:noFill/>
                </a:ln>
                <a:effectLst/>
                <a:uLnTx/>
                <a:uFillTx/>
              </a:rPr>
              <a:t>Your data is </a:t>
            </a:r>
            <a:r>
              <a:rPr kumimoji="0" lang="en-US" sz="1600" i="0" u="none" strike="noStrike" kern="1200" cap="none" normalizeH="0" baseline="0" noProof="0">
                <a:ln w="3175">
                  <a:noFill/>
                </a:ln>
                <a:solidFill>
                  <a:schemeClr val="accent1"/>
                </a:solidFill>
                <a:effectLst/>
                <a:uLnTx/>
                <a:uFillTx/>
                <a:latin typeface="+mj-lt"/>
                <a:ea typeface="+mj-ea"/>
                <a:cs typeface="+mj-cs"/>
              </a:rPr>
              <a:t>not</a:t>
            </a:r>
            <a:r>
              <a:rPr kumimoji="0" lang="en-US" sz="1600" b="0" i="0" u="none" strike="noStrike" kern="1200" cap="none" normalizeH="0" baseline="0" noProof="0">
                <a:ln w="3175">
                  <a:noFill/>
                </a:ln>
                <a:effectLst/>
                <a:uLnTx/>
                <a:uFillTx/>
              </a:rPr>
              <a:t> used to train the OpenAI foundation models without permission. </a:t>
            </a:r>
          </a:p>
        </p:txBody>
      </p:sp>
      <p:sp>
        <p:nvSpPr>
          <p:cNvPr id="33" name="TextBox 32">
            <a:extLst>
              <a:ext uri="{FF2B5EF4-FFF2-40B4-BE49-F238E27FC236}">
                <a16:creationId xmlns:a16="http://schemas.microsoft.com/office/drawing/2014/main" id="{065A3EA3-AFB7-7382-007B-729EEF0151C6}"/>
              </a:ext>
            </a:extLst>
          </p:cNvPr>
          <p:cNvSpPr txBox="1">
            <a:spLocks/>
          </p:cNvSpPr>
          <p:nvPr/>
        </p:nvSpPr>
        <p:spPr>
          <a:xfrm>
            <a:off x="7016205" y="4323397"/>
            <a:ext cx="4604296" cy="492443"/>
          </a:xfrm>
          <a:prstGeom prst="rect">
            <a:avLst/>
          </a:prstGeom>
          <a:noFill/>
        </p:spPr>
        <p:txBody>
          <a:bodyPr wrap="square" lIns="0" tIns="0" rIns="0" bIns="0">
            <a:spAutoFit/>
          </a:bodyPr>
          <a:lstStyle/>
          <a:p>
            <a:pPr marL="0" marR="0" lvl="0" indent="0" algn="l" defTabSz="914400" rtl="0" eaLnBrk="1" fontAlgn="auto" latinLnBrk="0" hangingPunct="1">
              <a:spcBef>
                <a:spcPts val="0"/>
              </a:spcBef>
              <a:spcAft>
                <a:spcPts val="1800"/>
              </a:spcAft>
              <a:buClrTx/>
              <a:buSzTx/>
              <a:buFontTx/>
              <a:buNone/>
              <a:tabLst/>
              <a:defRPr/>
            </a:pPr>
            <a:r>
              <a:rPr kumimoji="0" lang="en-US" sz="1600" b="0" i="0" u="none" strike="noStrike" kern="1200" cap="none" normalizeH="0" baseline="0" noProof="0">
                <a:ln w="3175">
                  <a:noFill/>
                </a:ln>
                <a:effectLst/>
                <a:uLnTx/>
                <a:uFillTx/>
              </a:rPr>
              <a:t>Your data is </a:t>
            </a:r>
            <a:r>
              <a:rPr lang="en-US" sz="1600" noProof="0">
                <a:ln w="3175">
                  <a:noFill/>
                </a:ln>
                <a:solidFill>
                  <a:schemeClr val="accent1"/>
                </a:solidFill>
                <a:latin typeface="+mj-lt"/>
                <a:ea typeface="+mj-ea"/>
                <a:cs typeface="+mj-cs"/>
              </a:rPr>
              <a:t>protected</a:t>
            </a:r>
            <a:r>
              <a:rPr kumimoji="0" lang="en-US" sz="1600" b="0" i="0" u="none" strike="noStrike" kern="1200" cap="none" normalizeH="0" baseline="0" noProof="0">
                <a:ln>
                  <a:noFill/>
                </a:ln>
                <a:effectLst/>
                <a:uLnTx/>
                <a:uFillTx/>
              </a:rPr>
              <a:t> </a:t>
            </a:r>
            <a:r>
              <a:rPr kumimoji="0" lang="en-US" sz="1600" b="0" i="0" u="none" strike="noStrike" kern="1200" cap="none" normalizeH="0" baseline="0" noProof="0">
                <a:ln w="3175">
                  <a:noFill/>
                </a:ln>
                <a:effectLst/>
                <a:uLnTx/>
                <a:uFillTx/>
              </a:rPr>
              <a:t>by the most comprehensive enterprise compliance and security controls.</a:t>
            </a:r>
          </a:p>
        </p:txBody>
      </p:sp>
      <p:sp>
        <p:nvSpPr>
          <p:cNvPr id="42" name="Rectangle 41">
            <a:extLst>
              <a:ext uri="{FF2B5EF4-FFF2-40B4-BE49-F238E27FC236}">
                <a16:creationId xmlns:a16="http://schemas.microsoft.com/office/drawing/2014/main" id="{F7B9FD7B-A61B-F778-FF3B-1EB5552C4344}"/>
              </a:ext>
            </a:extLst>
          </p:cNvPr>
          <p:cNvSpPr/>
          <p:nvPr/>
        </p:nvSpPr>
        <p:spPr bwMode="auto">
          <a:xfrm>
            <a:off x="6743297" y="2822221"/>
            <a:ext cx="45720" cy="1645920"/>
          </a:xfrm>
          <a:prstGeom prst="rect">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chemeClr val="bg1"/>
              </a:solidFill>
              <a:cs typeface="Segoe UI" pitchFamily="34" charset="0"/>
            </a:endParaRPr>
          </a:p>
        </p:txBody>
      </p:sp>
      <p:sp>
        <p:nvSpPr>
          <p:cNvPr id="43" name="Oval 42">
            <a:extLst>
              <a:ext uri="{FF2B5EF4-FFF2-40B4-BE49-F238E27FC236}">
                <a16:creationId xmlns:a16="http://schemas.microsoft.com/office/drawing/2014/main" id="{4A90DACE-37F5-CA19-FF95-D3B1FC71E1DA}"/>
              </a:ext>
              <a:ext uri="{C183D7F6-B498-43B3-948B-1728B52AA6E4}">
                <adec:decorative xmlns:adec="http://schemas.microsoft.com/office/drawing/2017/decorative" val="1"/>
              </a:ext>
            </a:extLst>
          </p:cNvPr>
          <p:cNvSpPr>
            <a:spLocks/>
          </p:cNvSpPr>
          <p:nvPr/>
        </p:nvSpPr>
        <p:spPr bwMode="auto">
          <a:xfrm>
            <a:off x="6697577" y="2787759"/>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44" name="Oval 43">
            <a:extLst>
              <a:ext uri="{FF2B5EF4-FFF2-40B4-BE49-F238E27FC236}">
                <a16:creationId xmlns:a16="http://schemas.microsoft.com/office/drawing/2014/main" id="{A1815056-8062-CC3D-933E-3EE095704CEA}"/>
              </a:ext>
              <a:ext uri="{C183D7F6-B498-43B3-948B-1728B52AA6E4}">
                <adec:decorative xmlns:adec="http://schemas.microsoft.com/office/drawing/2017/decorative" val="1"/>
              </a:ext>
            </a:extLst>
          </p:cNvPr>
          <p:cNvSpPr>
            <a:spLocks/>
          </p:cNvSpPr>
          <p:nvPr/>
        </p:nvSpPr>
        <p:spPr bwMode="auto">
          <a:xfrm>
            <a:off x="6697577" y="3452827"/>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45" name="Oval 44">
            <a:extLst>
              <a:ext uri="{FF2B5EF4-FFF2-40B4-BE49-F238E27FC236}">
                <a16:creationId xmlns:a16="http://schemas.microsoft.com/office/drawing/2014/main" id="{8C66CC9C-514C-8922-6DC2-0E224F067F09}"/>
              </a:ext>
              <a:ext uri="{C183D7F6-B498-43B3-948B-1728B52AA6E4}">
                <adec:decorative xmlns:adec="http://schemas.microsoft.com/office/drawing/2017/decorative" val="1"/>
              </a:ext>
            </a:extLst>
          </p:cNvPr>
          <p:cNvSpPr>
            <a:spLocks/>
          </p:cNvSpPr>
          <p:nvPr/>
        </p:nvSpPr>
        <p:spPr bwMode="auto">
          <a:xfrm>
            <a:off x="6697577" y="4371022"/>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cxnSp>
        <p:nvCxnSpPr>
          <p:cNvPr id="46" name="Straight Connector 45">
            <a:extLst>
              <a:ext uri="{FF2B5EF4-FFF2-40B4-BE49-F238E27FC236}">
                <a16:creationId xmlns:a16="http://schemas.microsoft.com/office/drawing/2014/main" id="{9C9F81A5-F1B6-9B0C-C044-510AF64663B1}"/>
              </a:ext>
              <a:ext uri="{C183D7F6-B498-43B3-948B-1728B52AA6E4}">
                <adec:decorative xmlns:adec="http://schemas.microsoft.com/office/drawing/2017/decorative" val="1"/>
              </a:ext>
            </a:extLst>
          </p:cNvPr>
          <p:cNvCxnSpPr>
            <a:cxnSpLocks/>
          </p:cNvCxnSpPr>
          <p:nvPr/>
        </p:nvCxnSpPr>
        <p:spPr>
          <a:xfrm>
            <a:off x="7016204" y="3192326"/>
            <a:ext cx="4604296"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4B60D92-FCEF-E33E-49A4-62C3EC70B443}"/>
              </a:ext>
              <a:ext uri="{C183D7F6-B498-43B3-948B-1728B52AA6E4}">
                <adec:decorative xmlns:adec="http://schemas.microsoft.com/office/drawing/2017/decorative" val="1"/>
              </a:ext>
            </a:extLst>
          </p:cNvPr>
          <p:cNvCxnSpPr>
            <a:cxnSpLocks/>
          </p:cNvCxnSpPr>
          <p:nvPr/>
        </p:nvCxnSpPr>
        <p:spPr>
          <a:xfrm>
            <a:off x="7016204" y="4110521"/>
            <a:ext cx="4604296"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EB426CAF-E3F1-11C4-1E07-A6D973591A30}"/>
              </a:ext>
              <a:ext uri="{C183D7F6-B498-43B3-948B-1728B52AA6E4}">
                <adec:decorative xmlns:adec="http://schemas.microsoft.com/office/drawing/2017/decorative" val="1"/>
              </a:ext>
            </a:extLst>
          </p:cNvPr>
          <p:cNvSpPr>
            <a:spLocks/>
          </p:cNvSpPr>
          <p:nvPr/>
        </p:nvSpPr>
        <p:spPr bwMode="auto">
          <a:xfrm>
            <a:off x="658181" y="5947139"/>
            <a:ext cx="448308" cy="44830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48" name="Graphic 255" descr="Icon of a finger tapping on a screen">
            <a:extLst>
              <a:ext uri="{FF2B5EF4-FFF2-40B4-BE49-F238E27FC236}">
                <a16:creationId xmlns:a16="http://schemas.microsoft.com/office/drawing/2014/main" id="{FAF61437-CF7A-110B-B588-F5CC0A3FA763}"/>
              </a:ext>
            </a:extLst>
          </p:cNvPr>
          <p:cNvSpPr/>
          <p:nvPr/>
        </p:nvSpPr>
        <p:spPr>
          <a:xfrm>
            <a:off x="780545" y="6036312"/>
            <a:ext cx="203580" cy="269964"/>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txBody>
          <a:bodyPr lIns="0" tIns="0" rIns="0" bIns="0" rtlCol="0" anchor="ctr"/>
          <a:lstStyle/>
          <a:p>
            <a:pPr algn="ctr" defTabSz="457200">
              <a:spcAft>
                <a:spcPts val="800"/>
              </a:spcAft>
            </a:pPr>
            <a:endParaRPr lang="en-US" sz="1200" i="1" kern="0" noProof="0">
              <a:solidFill>
                <a:srgbClr val="FFFFFF"/>
              </a:solidFill>
              <a:cs typeface="Segoe UI" panose="020B0502040204020203" pitchFamily="34" charset="0"/>
            </a:endParaRPr>
          </a:p>
        </p:txBody>
      </p:sp>
      <p:sp>
        <p:nvSpPr>
          <p:cNvPr id="51" name="Rectangle: Rounded Corners 50">
            <a:hlinkClick r:id="rId8" action="ppaction://hlinksldjump"/>
            <a:extLst>
              <a:ext uri="{FF2B5EF4-FFF2-40B4-BE49-F238E27FC236}">
                <a16:creationId xmlns:a16="http://schemas.microsoft.com/office/drawing/2014/main" id="{E354BC05-7E16-F29F-6D79-96895E2269B6}"/>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52" name="Rectangle: Rounded Corners 51">
            <a:hlinkClick r:id="rId9" action="ppaction://hlinksldjump"/>
            <a:extLst>
              <a:ext uri="{FF2B5EF4-FFF2-40B4-BE49-F238E27FC236}">
                <a16:creationId xmlns:a16="http://schemas.microsoft.com/office/drawing/2014/main" id="{E4049243-C1CE-277B-0DC0-CB325B061306}"/>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53" name="Rectangle: Rounded Corners 52">
            <a:hlinkClick r:id="rId10" action="ppaction://hlinksldjump"/>
            <a:extLst>
              <a:ext uri="{FF2B5EF4-FFF2-40B4-BE49-F238E27FC236}">
                <a16:creationId xmlns:a16="http://schemas.microsoft.com/office/drawing/2014/main" id="{C57787D0-2BC2-BB8D-4F24-EE6685074DCA}"/>
              </a:ext>
            </a:extLst>
          </p:cNvPr>
          <p:cNvSpPr>
            <a:spLocks/>
          </p:cNvSpPr>
          <p:nvPr/>
        </p:nvSpPr>
        <p:spPr bwMode="auto">
          <a:xfrm>
            <a:off x="4927697"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Onboard &amp; Engage</a:t>
            </a:r>
          </a:p>
        </p:txBody>
      </p:sp>
      <p:sp>
        <p:nvSpPr>
          <p:cNvPr id="54" name="Rectangle: Rounded Corners 53">
            <a:hlinkClick r:id="rId11" action="ppaction://hlinksldjump"/>
            <a:extLst>
              <a:ext uri="{FF2B5EF4-FFF2-40B4-BE49-F238E27FC236}">
                <a16:creationId xmlns:a16="http://schemas.microsoft.com/office/drawing/2014/main" id="{59AA68FE-7948-BDDE-3F31-F352785030D6}"/>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55" name="Rectangle: Rounded Corners 54">
            <a:hlinkClick r:id="rId12" action="ppaction://hlinksldjump"/>
            <a:extLst>
              <a:ext uri="{FF2B5EF4-FFF2-40B4-BE49-F238E27FC236}">
                <a16:creationId xmlns:a16="http://schemas.microsoft.com/office/drawing/2014/main" id="{7EE99A40-EDCC-8BE8-2DBE-EA89A93DB01E}"/>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Tree>
    <p:extLst>
      <p:ext uri="{BB962C8B-B14F-4D97-AF65-F5344CB8AC3E}">
        <p14:creationId xmlns:p14="http://schemas.microsoft.com/office/powerpoint/2010/main" val="1913555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8.33333E-7 0.03101 L 8.33333E-7 4.44444E-6 " pathEditMode="relative" rAng="0" ptsTypes="AA">
                                      <p:cBhvr>
                                        <p:cTn id="9" dur="750" fill="hold"/>
                                        <p:tgtEl>
                                          <p:spTgt spid="9"/>
                                        </p:tgtEl>
                                        <p:attrNameLst>
                                          <p:attrName>ppt_x</p:attrName>
                                          <p:attrName>ppt_y</p:attrName>
                                        </p:attrNameLst>
                                      </p:cBhvr>
                                      <p:rCtr x="0" y="-1551"/>
                                    </p:animMotion>
                                  </p:childTnLst>
                                </p:cTn>
                              </p:par>
                              <p:par>
                                <p:cTn id="10" presetID="10"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42" presetClass="path" presetSubtype="0" decel="100000" fill="hold" nodeType="withEffect">
                                  <p:stCondLst>
                                    <p:cond delay="0"/>
                                  </p:stCondLst>
                                  <p:childTnLst>
                                    <p:animMotion origin="layout" path="M 1.875E-6 0.03102 L 1.875E-6 3.7037E-7 " pathEditMode="relative" rAng="0" ptsTypes="AA">
                                      <p:cBhvr>
                                        <p:cTn id="14" dur="750" fill="hold"/>
                                        <p:tgtEl>
                                          <p:spTgt spid="40"/>
                                        </p:tgtEl>
                                        <p:attrNameLst>
                                          <p:attrName>ppt_x</p:attrName>
                                          <p:attrName>ppt_y</p:attrName>
                                        </p:attrNameLst>
                                      </p:cBhvr>
                                      <p:rCtr x="0" y="-1551"/>
                                    </p:animMotion>
                                  </p:childTnLst>
                                </p:cTn>
                              </p:par>
                              <p:par>
                                <p:cTn id="15" presetID="10"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42" presetClass="path" presetSubtype="0" decel="100000" fill="hold" nodeType="withEffect">
                                  <p:stCondLst>
                                    <p:cond delay="0"/>
                                  </p:stCondLst>
                                  <p:childTnLst>
                                    <p:animMotion origin="layout" path="M 8.33333E-7 0.03101 L 8.33333E-7 4.44444E-6 " pathEditMode="relative" rAng="0" ptsTypes="AA">
                                      <p:cBhvr>
                                        <p:cTn id="19" dur="750" fill="hold"/>
                                        <p:tgtEl>
                                          <p:spTgt spid="60"/>
                                        </p:tgtEl>
                                        <p:attrNameLst>
                                          <p:attrName>ppt_x</p:attrName>
                                          <p:attrName>ppt_y</p:attrName>
                                        </p:attrNameLst>
                                      </p:cBhvr>
                                      <p:rCtr x="0" y="-1551"/>
                                    </p:animMotion>
                                  </p:childTnLst>
                                </p:cTn>
                              </p:par>
                              <p:par>
                                <p:cTn id="20" presetID="10" presetClass="entr" presetSubtype="0"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42" presetClass="path" presetSubtype="0" decel="100000" fill="hold" nodeType="withEffect">
                                  <p:stCondLst>
                                    <p:cond delay="0"/>
                                  </p:stCondLst>
                                  <p:childTnLst>
                                    <p:animMotion origin="layout" path="M 8.33333E-7 0.03101 L 8.33333E-7 4.44444E-6 " pathEditMode="relative" rAng="0" ptsTypes="AA">
                                      <p:cBhvr>
                                        <p:cTn id="24" dur="750" fill="hold"/>
                                        <p:tgtEl>
                                          <p:spTgt spid="61"/>
                                        </p:tgtEl>
                                        <p:attrNameLst>
                                          <p:attrName>ppt_x</p:attrName>
                                          <p:attrName>ppt_y</p:attrName>
                                        </p:attrNameLst>
                                      </p:cBhvr>
                                      <p:rCtr x="0" y="-1551"/>
                                    </p:animMotion>
                                  </p:childTnLst>
                                </p:cTn>
                              </p:par>
                              <p:par>
                                <p:cTn id="25" presetID="10"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par>
                                <p:cTn id="28" presetID="42" presetClass="path" presetSubtype="0" decel="100000" fill="hold" nodeType="withEffect">
                                  <p:stCondLst>
                                    <p:cond delay="0"/>
                                  </p:stCondLst>
                                  <p:childTnLst>
                                    <p:animMotion origin="layout" path="M 8.33333E-7 0.03101 L 8.33333E-7 4.44444E-6 " pathEditMode="relative" rAng="0" ptsTypes="AA">
                                      <p:cBhvr>
                                        <p:cTn id="29" dur="750" fill="hold"/>
                                        <p:tgtEl>
                                          <p:spTgt spid="62"/>
                                        </p:tgtEl>
                                        <p:attrNameLst>
                                          <p:attrName>ppt_x</p:attrName>
                                          <p:attrName>ppt_y</p:attrName>
                                        </p:attrNameLst>
                                      </p:cBhvr>
                                      <p:rCtr x="0" y="-1551"/>
                                    </p:animMotion>
                                  </p:childTnLst>
                                </p:cTn>
                              </p:par>
                              <p:par>
                                <p:cTn id="30" presetID="10" presetClass="entr" presetSubtype="0" fill="hold"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42" presetClass="path" presetSubtype="0" decel="100000" fill="hold" nodeType="withEffect">
                                  <p:stCondLst>
                                    <p:cond delay="0"/>
                                  </p:stCondLst>
                                  <p:childTnLst>
                                    <p:animMotion origin="layout" path="M 8.33333E-7 0.03101 L 8.33333E-7 4.44444E-6 " pathEditMode="relative" rAng="0" ptsTypes="AA">
                                      <p:cBhvr>
                                        <p:cTn id="34" dur="750" fill="hold"/>
                                        <p:tgtEl>
                                          <p:spTgt spid="63"/>
                                        </p:tgtEl>
                                        <p:attrNameLst>
                                          <p:attrName>ppt_x</p:attrName>
                                          <p:attrName>ppt_y</p:attrName>
                                        </p:attrNameLst>
                                      </p:cBhvr>
                                      <p:rCtr x="0" y="-1551"/>
                                    </p:animMotion>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42" presetClass="path" presetSubtype="0" decel="100000" fill="hold" grpId="1" nodeType="withEffect">
                                  <p:stCondLst>
                                    <p:cond delay="0"/>
                                  </p:stCondLst>
                                  <p:childTnLst>
                                    <p:animMotion origin="layout" path="M 8.33333E-7 0.03101 L 8.33333E-7 4.44444E-6 " pathEditMode="relative" rAng="0" ptsTypes="AA">
                                      <p:cBhvr>
                                        <p:cTn id="39" dur="750" fill="hold"/>
                                        <p:tgtEl>
                                          <p:spTgt spid="30"/>
                                        </p:tgtEl>
                                        <p:attrNameLst>
                                          <p:attrName>ppt_x</p:attrName>
                                          <p:attrName>ppt_y</p:attrName>
                                        </p:attrNameLst>
                                      </p:cBhvr>
                                      <p:rCtr x="0" y="-1551"/>
                                    </p:animMotion>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42" presetClass="path" presetSubtype="0" decel="100000" fill="hold" grpId="1" nodeType="withEffect">
                                  <p:stCondLst>
                                    <p:cond delay="0"/>
                                  </p:stCondLst>
                                  <p:childTnLst>
                                    <p:animMotion origin="layout" path="M 8.33333E-7 0.03101 L 8.33333E-7 4.44444E-6 " pathEditMode="relative" rAng="0" ptsTypes="AA">
                                      <p:cBhvr>
                                        <p:cTn id="44" dur="750" fill="hold"/>
                                        <p:tgtEl>
                                          <p:spTgt spid="29"/>
                                        </p:tgtEl>
                                        <p:attrNameLst>
                                          <p:attrName>ppt_x</p:attrName>
                                          <p:attrName>ppt_y</p:attrName>
                                        </p:attrNameLst>
                                      </p:cBhvr>
                                      <p:rCtr x="0" y="-1551"/>
                                    </p:animMotion>
                                  </p:childTnLst>
                                </p:cTn>
                              </p:par>
                              <p:par>
                                <p:cTn id="45" presetID="10"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42" presetClass="path" presetSubtype="0" decel="100000" fill="hold" grpId="1" nodeType="withEffect">
                                  <p:stCondLst>
                                    <p:cond delay="0"/>
                                  </p:stCondLst>
                                  <p:childTnLst>
                                    <p:animMotion origin="layout" path="M 8.33333E-7 0.03101 L 8.33333E-7 4.44444E-6 " pathEditMode="relative" rAng="0" ptsTypes="AA">
                                      <p:cBhvr>
                                        <p:cTn id="49" dur="750" fill="hold"/>
                                        <p:tgtEl>
                                          <p:spTgt spid="35"/>
                                        </p:tgtEl>
                                        <p:attrNameLst>
                                          <p:attrName>ppt_x</p:attrName>
                                          <p:attrName>ppt_y</p:attrName>
                                        </p:attrNameLst>
                                      </p:cBhvr>
                                      <p:rCtr x="0" y="-1551"/>
                                    </p:animMotion>
                                  </p:childTnLst>
                                </p:cTn>
                              </p:par>
                              <p:par>
                                <p:cTn id="50" presetID="10"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par>
                                <p:cTn id="53" presetID="42" presetClass="path" presetSubtype="0" decel="100000" fill="hold" grpId="1" nodeType="withEffect">
                                  <p:stCondLst>
                                    <p:cond delay="0"/>
                                  </p:stCondLst>
                                  <p:childTnLst>
                                    <p:animMotion origin="layout" path="M 8.33333E-7 0.03101 L 8.33333E-7 4.44444E-6 " pathEditMode="relative" rAng="0" ptsTypes="AA">
                                      <p:cBhvr>
                                        <p:cTn id="54" dur="750" fill="hold"/>
                                        <p:tgtEl>
                                          <p:spTgt spid="34"/>
                                        </p:tgtEl>
                                        <p:attrNameLst>
                                          <p:attrName>ppt_x</p:attrName>
                                          <p:attrName>ppt_y</p:attrName>
                                        </p:attrNameLst>
                                      </p:cBhvr>
                                      <p:rCtr x="0" y="-1551"/>
                                    </p:animMotion>
                                  </p:childTnLst>
                                </p:cTn>
                              </p:par>
                              <p:par>
                                <p:cTn id="55" presetID="10"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42" presetClass="path" presetSubtype="0" decel="100000" fill="hold" grpId="1" nodeType="withEffect">
                                  <p:stCondLst>
                                    <p:cond delay="0"/>
                                  </p:stCondLst>
                                  <p:childTnLst>
                                    <p:animMotion origin="layout" path="M 8.33333E-7 0.03101 L 8.33333E-7 4.44444E-6 " pathEditMode="relative" rAng="0" ptsTypes="AA">
                                      <p:cBhvr>
                                        <p:cTn id="59" dur="750" fill="hold"/>
                                        <p:tgtEl>
                                          <p:spTgt spid="37"/>
                                        </p:tgtEl>
                                        <p:attrNameLst>
                                          <p:attrName>ppt_x</p:attrName>
                                          <p:attrName>ppt_y</p:attrName>
                                        </p:attrNameLst>
                                      </p:cBhvr>
                                      <p:rCtr x="0" y="-1551"/>
                                    </p:animMotion>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42" presetClass="path" presetSubtype="0" decel="100000" fill="hold" grpId="1" nodeType="withEffect">
                                  <p:stCondLst>
                                    <p:cond delay="0"/>
                                  </p:stCondLst>
                                  <p:childTnLst>
                                    <p:animMotion origin="layout" path="M 8.33333E-7 0.03101 L 8.33333E-7 4.44444E-6 " pathEditMode="relative" rAng="0" ptsTypes="AA">
                                      <p:cBhvr>
                                        <p:cTn id="64" dur="750" fill="hold"/>
                                        <p:tgtEl>
                                          <p:spTgt spid="36"/>
                                        </p:tgtEl>
                                        <p:attrNameLst>
                                          <p:attrName>ppt_x</p:attrName>
                                          <p:attrName>ppt_y</p:attrName>
                                        </p:attrNameLst>
                                      </p:cBhvr>
                                      <p:rCtr x="0" y="-1551"/>
                                    </p:animMotion>
                                  </p:childTnLst>
                                </p:cTn>
                              </p:par>
                              <p:par>
                                <p:cTn id="65" presetID="10"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par>
                                <p:cTn id="68" presetID="42" presetClass="path" presetSubtype="0" decel="100000" fill="hold" grpId="1" nodeType="withEffect">
                                  <p:stCondLst>
                                    <p:cond delay="0"/>
                                  </p:stCondLst>
                                  <p:childTnLst>
                                    <p:animMotion origin="layout" path="M 8.33333E-7 0.03101 L 8.33333E-7 4.44444E-6 " pathEditMode="relative" rAng="0" ptsTypes="AA">
                                      <p:cBhvr>
                                        <p:cTn id="69" dur="750" fill="hold"/>
                                        <p:tgtEl>
                                          <p:spTgt spid="39"/>
                                        </p:tgtEl>
                                        <p:attrNameLst>
                                          <p:attrName>ppt_x</p:attrName>
                                          <p:attrName>ppt_y</p:attrName>
                                        </p:attrNameLst>
                                      </p:cBhvr>
                                      <p:rCtr x="0" y="-1551"/>
                                    </p:animMotion>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42" presetClass="path" presetSubtype="0" decel="100000" fill="hold" grpId="1" nodeType="withEffect">
                                  <p:stCondLst>
                                    <p:cond delay="0"/>
                                  </p:stCondLst>
                                  <p:childTnLst>
                                    <p:animMotion origin="layout" path="M 8.33333E-7 0.03101 L 8.33333E-7 4.44444E-6 " pathEditMode="relative" rAng="0" ptsTypes="AA">
                                      <p:cBhvr>
                                        <p:cTn id="74" dur="750" fill="hold"/>
                                        <p:tgtEl>
                                          <p:spTgt spid="38"/>
                                        </p:tgtEl>
                                        <p:attrNameLst>
                                          <p:attrName>ppt_x</p:attrName>
                                          <p:attrName>ppt_y</p:attrName>
                                        </p:attrNameLst>
                                      </p:cBhvr>
                                      <p:rCtr x="0" y="-1551"/>
                                    </p:animMotion>
                                  </p:childTnLst>
                                </p:cTn>
                              </p:par>
                              <p:par>
                                <p:cTn id="75" presetID="10"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par>
                                <p:cTn id="78" presetID="42" presetClass="path" presetSubtype="0" decel="100000" fill="hold" grpId="1" nodeType="withEffect">
                                  <p:stCondLst>
                                    <p:cond delay="0"/>
                                  </p:stCondLst>
                                  <p:childTnLst>
                                    <p:animMotion origin="layout" path="M 8.33333E-7 0.03101 L 8.33333E-7 4.44444E-6 " pathEditMode="relative" rAng="0" ptsTypes="AA">
                                      <p:cBhvr>
                                        <p:cTn id="79" dur="750" fill="hold"/>
                                        <p:tgtEl>
                                          <p:spTgt spid="26"/>
                                        </p:tgtEl>
                                        <p:attrNameLst>
                                          <p:attrName>ppt_x</p:attrName>
                                          <p:attrName>ppt_y</p:attrName>
                                        </p:attrNameLst>
                                      </p:cBhvr>
                                      <p:rCtr x="0" y="-1551"/>
                                    </p:animMotion>
                                  </p:childTnLst>
                                </p:cTn>
                              </p:par>
                              <p:par>
                                <p:cTn id="80" presetID="10" presetClass="entr" presetSubtype="0"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par>
                                <p:cTn id="83" presetID="42" presetClass="path" presetSubtype="0" decel="100000" fill="hold" grpId="1" nodeType="withEffect">
                                  <p:stCondLst>
                                    <p:cond delay="0"/>
                                  </p:stCondLst>
                                  <p:childTnLst>
                                    <p:animMotion origin="layout" path="M 8.33333E-7 0.03101 L 8.33333E-7 4.44444E-6 " pathEditMode="relative" rAng="0" ptsTypes="AA">
                                      <p:cBhvr>
                                        <p:cTn id="84" dur="750" fill="hold"/>
                                        <p:tgtEl>
                                          <p:spTgt spid="25"/>
                                        </p:tgtEl>
                                        <p:attrNameLst>
                                          <p:attrName>ppt_x</p:attrName>
                                          <p:attrName>ppt_y</p:attrName>
                                        </p:attrNameLst>
                                      </p:cBhvr>
                                      <p:rCtr x="0" y="-1551"/>
                                    </p:animMotion>
                                  </p:childTnLst>
                                </p:cTn>
                              </p:par>
                              <p:par>
                                <p:cTn id="85" presetID="10"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par>
                                <p:cTn id="88" presetID="42" presetClass="path" presetSubtype="0" decel="100000" fill="hold" grpId="1" nodeType="withEffect">
                                  <p:stCondLst>
                                    <p:cond delay="0"/>
                                  </p:stCondLst>
                                  <p:childTnLst>
                                    <p:animMotion origin="layout" path="M 8.33333E-7 0.03101 L 8.33333E-7 4.44444E-6 " pathEditMode="relative" rAng="0" ptsTypes="AA">
                                      <p:cBhvr>
                                        <p:cTn id="89" dur="750" fill="hold"/>
                                        <p:tgtEl>
                                          <p:spTgt spid="28"/>
                                        </p:tgtEl>
                                        <p:attrNameLst>
                                          <p:attrName>ppt_x</p:attrName>
                                          <p:attrName>ppt_y</p:attrName>
                                        </p:attrNameLst>
                                      </p:cBhvr>
                                      <p:rCtr x="0" y="-1551"/>
                                    </p:animMotion>
                                  </p:childTnLst>
                                </p:cTn>
                              </p:par>
                              <p:par>
                                <p:cTn id="90" presetID="10"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par>
                                <p:cTn id="93" presetID="42" presetClass="path" presetSubtype="0" decel="100000" fill="hold" grpId="1" nodeType="withEffect">
                                  <p:stCondLst>
                                    <p:cond delay="0"/>
                                  </p:stCondLst>
                                  <p:childTnLst>
                                    <p:animMotion origin="layout" path="M 8.33333E-7 0.03101 L 8.33333E-7 4.44444E-6 " pathEditMode="relative" rAng="0" ptsTypes="AA">
                                      <p:cBhvr>
                                        <p:cTn id="94" dur="750" fill="hold"/>
                                        <p:tgtEl>
                                          <p:spTgt spid="27"/>
                                        </p:tgtEl>
                                        <p:attrNameLst>
                                          <p:attrName>ppt_x</p:attrName>
                                          <p:attrName>ppt_y</p:attrName>
                                        </p:attrNameLst>
                                      </p:cBhvr>
                                      <p:rCtr x="0" y="-1551"/>
                                    </p:animMotion>
                                  </p:childTnLst>
                                </p:cTn>
                              </p:par>
                              <p:par>
                                <p:cTn id="95" presetID="10" presetClass="entr" presetSubtype="0"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par>
                                <p:cTn id="98" presetID="42" presetClass="path" presetSubtype="0" decel="100000" fill="hold" grpId="1" nodeType="withEffect">
                                  <p:stCondLst>
                                    <p:cond delay="0"/>
                                  </p:stCondLst>
                                  <p:childTnLst>
                                    <p:animMotion origin="layout" path="M 2.70833E-6 0.03102 L 2.70833E-6 2.96296E-6 " pathEditMode="relative" rAng="0" ptsTypes="AA">
                                      <p:cBhvr>
                                        <p:cTn id="99" dur="750" fill="hold"/>
                                        <p:tgtEl>
                                          <p:spTgt spid="41"/>
                                        </p:tgtEl>
                                        <p:attrNameLst>
                                          <p:attrName>ppt_x</p:attrName>
                                          <p:attrName>ppt_y</p:attrName>
                                        </p:attrNameLst>
                                      </p:cBhvr>
                                      <p:rCtr x="0" y="-1551"/>
                                    </p:animMotion>
                                  </p:childTnLst>
                                </p:cTn>
                              </p:par>
                              <p:par>
                                <p:cTn id="100" presetID="10" presetClass="entr" presetSubtype="0" fill="hold" grpId="0" nodeType="with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fade">
                                      <p:cBhvr>
                                        <p:cTn id="102" dur="500"/>
                                        <p:tgtEl>
                                          <p:spTgt spid="31"/>
                                        </p:tgtEl>
                                      </p:cBhvr>
                                    </p:animEffect>
                                  </p:childTnLst>
                                </p:cTn>
                              </p:par>
                              <p:par>
                                <p:cTn id="103" presetID="42" presetClass="path" presetSubtype="0" decel="100000" fill="hold" grpId="1" nodeType="withEffect">
                                  <p:stCondLst>
                                    <p:cond delay="0"/>
                                  </p:stCondLst>
                                  <p:childTnLst>
                                    <p:animMotion origin="layout" path="M 8.33333E-7 0.03101 L 8.33333E-7 4.44444E-6 " pathEditMode="relative" rAng="0" ptsTypes="AA">
                                      <p:cBhvr>
                                        <p:cTn id="104" dur="750" fill="hold"/>
                                        <p:tgtEl>
                                          <p:spTgt spid="31"/>
                                        </p:tgtEl>
                                        <p:attrNameLst>
                                          <p:attrName>ppt_x</p:attrName>
                                          <p:attrName>ppt_y</p:attrName>
                                        </p:attrNameLst>
                                      </p:cBhvr>
                                      <p:rCtr x="0" y="-1551"/>
                                    </p:animMotion>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42" presetClass="path" presetSubtype="0" decel="100000" fill="hold" grpId="1" nodeType="withEffect">
                                  <p:stCondLst>
                                    <p:cond delay="0"/>
                                  </p:stCondLst>
                                  <p:childTnLst>
                                    <p:animMotion origin="layout" path="M 8.33333E-7 0.03101 L 8.33333E-7 4.44444E-6 " pathEditMode="relative" rAng="0" ptsTypes="AA">
                                      <p:cBhvr>
                                        <p:cTn id="109" dur="750" fill="hold"/>
                                        <p:tgtEl>
                                          <p:spTgt spid="32"/>
                                        </p:tgtEl>
                                        <p:attrNameLst>
                                          <p:attrName>ppt_x</p:attrName>
                                          <p:attrName>ppt_y</p:attrName>
                                        </p:attrNameLst>
                                      </p:cBhvr>
                                      <p:rCtr x="0" y="-1551"/>
                                    </p:animMotion>
                                  </p:childTnLst>
                                </p:cTn>
                              </p:par>
                              <p:par>
                                <p:cTn id="110" presetID="10" presetClass="entr" presetSubtype="0" fill="hold" grpId="0"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500"/>
                                        <p:tgtEl>
                                          <p:spTgt spid="33"/>
                                        </p:tgtEl>
                                      </p:cBhvr>
                                    </p:animEffect>
                                  </p:childTnLst>
                                </p:cTn>
                              </p:par>
                              <p:par>
                                <p:cTn id="113" presetID="42" presetClass="path" presetSubtype="0" decel="100000" fill="hold" grpId="1" nodeType="withEffect">
                                  <p:stCondLst>
                                    <p:cond delay="0"/>
                                  </p:stCondLst>
                                  <p:childTnLst>
                                    <p:animMotion origin="layout" path="M 8.33333E-7 0.03101 L 8.33333E-7 4.44444E-6 " pathEditMode="relative" rAng="0" ptsTypes="AA">
                                      <p:cBhvr>
                                        <p:cTn id="114" dur="750" fill="hold"/>
                                        <p:tgtEl>
                                          <p:spTgt spid="33"/>
                                        </p:tgtEl>
                                        <p:attrNameLst>
                                          <p:attrName>ppt_x</p:attrName>
                                          <p:attrName>ppt_y</p:attrName>
                                        </p:attrNameLst>
                                      </p:cBhvr>
                                      <p:rCtr x="0" y="-1551"/>
                                    </p:animMotion>
                                  </p:childTnLst>
                                </p:cTn>
                              </p:par>
                              <p:par>
                                <p:cTn id="115" presetID="10" presetClass="entr" presetSubtype="0" fill="hold" grpId="0" nodeType="with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500"/>
                                        <p:tgtEl>
                                          <p:spTgt spid="42"/>
                                        </p:tgtEl>
                                      </p:cBhvr>
                                    </p:animEffect>
                                  </p:childTnLst>
                                </p:cTn>
                              </p:par>
                              <p:par>
                                <p:cTn id="118" presetID="42" presetClass="path" presetSubtype="0" decel="100000" fill="hold" grpId="1" nodeType="withEffect">
                                  <p:stCondLst>
                                    <p:cond delay="0"/>
                                  </p:stCondLst>
                                  <p:childTnLst>
                                    <p:animMotion origin="layout" path="M 8.33333E-7 0.03101 L 8.33333E-7 4.44444E-6 " pathEditMode="relative" rAng="0" ptsTypes="AA">
                                      <p:cBhvr>
                                        <p:cTn id="119" dur="750" fill="hold"/>
                                        <p:tgtEl>
                                          <p:spTgt spid="42"/>
                                        </p:tgtEl>
                                        <p:attrNameLst>
                                          <p:attrName>ppt_x</p:attrName>
                                          <p:attrName>ppt_y</p:attrName>
                                        </p:attrNameLst>
                                      </p:cBhvr>
                                      <p:rCtr x="0" y="-1551"/>
                                    </p:animMotion>
                                  </p:childTnLst>
                                </p:cTn>
                              </p:par>
                              <p:par>
                                <p:cTn id="120" presetID="10" presetClass="entr" presetSubtype="0" fill="hold" grpId="0" nodeType="with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fade">
                                      <p:cBhvr>
                                        <p:cTn id="122" dur="500"/>
                                        <p:tgtEl>
                                          <p:spTgt spid="43"/>
                                        </p:tgtEl>
                                      </p:cBhvr>
                                    </p:animEffect>
                                  </p:childTnLst>
                                </p:cTn>
                              </p:par>
                              <p:par>
                                <p:cTn id="123" presetID="42" presetClass="path" presetSubtype="0" decel="100000" fill="hold" grpId="1" nodeType="withEffect">
                                  <p:stCondLst>
                                    <p:cond delay="0"/>
                                  </p:stCondLst>
                                  <p:childTnLst>
                                    <p:animMotion origin="layout" path="M 8.33333E-7 0.03101 L 8.33333E-7 4.44444E-6 " pathEditMode="relative" rAng="0" ptsTypes="AA">
                                      <p:cBhvr>
                                        <p:cTn id="124" dur="750" fill="hold"/>
                                        <p:tgtEl>
                                          <p:spTgt spid="43"/>
                                        </p:tgtEl>
                                        <p:attrNameLst>
                                          <p:attrName>ppt_x</p:attrName>
                                          <p:attrName>ppt_y</p:attrName>
                                        </p:attrNameLst>
                                      </p:cBhvr>
                                      <p:rCtr x="0" y="-1551"/>
                                    </p:animMotion>
                                  </p:childTnLst>
                                </p:cTn>
                              </p:par>
                              <p:par>
                                <p:cTn id="125" presetID="10" presetClass="entr" presetSubtype="0" fill="hold" grpId="0" nodeType="withEffect">
                                  <p:stCondLst>
                                    <p:cond delay="0"/>
                                  </p:stCondLst>
                                  <p:childTnLst>
                                    <p:set>
                                      <p:cBhvr>
                                        <p:cTn id="126" dur="1" fill="hold">
                                          <p:stCondLst>
                                            <p:cond delay="0"/>
                                          </p:stCondLst>
                                        </p:cTn>
                                        <p:tgtEl>
                                          <p:spTgt spid="44"/>
                                        </p:tgtEl>
                                        <p:attrNameLst>
                                          <p:attrName>style.visibility</p:attrName>
                                        </p:attrNameLst>
                                      </p:cBhvr>
                                      <p:to>
                                        <p:strVal val="visible"/>
                                      </p:to>
                                    </p:set>
                                    <p:animEffect transition="in" filter="fade">
                                      <p:cBhvr>
                                        <p:cTn id="127" dur="500"/>
                                        <p:tgtEl>
                                          <p:spTgt spid="44"/>
                                        </p:tgtEl>
                                      </p:cBhvr>
                                    </p:animEffect>
                                  </p:childTnLst>
                                </p:cTn>
                              </p:par>
                              <p:par>
                                <p:cTn id="128" presetID="42" presetClass="path" presetSubtype="0" decel="100000" fill="hold" grpId="1" nodeType="withEffect">
                                  <p:stCondLst>
                                    <p:cond delay="0"/>
                                  </p:stCondLst>
                                  <p:childTnLst>
                                    <p:animMotion origin="layout" path="M 8.33333E-7 0.03101 L 8.33333E-7 4.44444E-6 " pathEditMode="relative" rAng="0" ptsTypes="AA">
                                      <p:cBhvr>
                                        <p:cTn id="129" dur="750" fill="hold"/>
                                        <p:tgtEl>
                                          <p:spTgt spid="44"/>
                                        </p:tgtEl>
                                        <p:attrNameLst>
                                          <p:attrName>ppt_x</p:attrName>
                                          <p:attrName>ppt_y</p:attrName>
                                        </p:attrNameLst>
                                      </p:cBhvr>
                                      <p:rCtr x="0" y="-1551"/>
                                    </p:animMotion>
                                  </p:childTnLst>
                                </p:cTn>
                              </p:par>
                              <p:par>
                                <p:cTn id="130" presetID="10" presetClass="entr" presetSubtype="0" fill="hold" grpId="0" nodeType="withEffect">
                                  <p:stCondLst>
                                    <p:cond delay="0"/>
                                  </p:stCondLst>
                                  <p:childTnLst>
                                    <p:set>
                                      <p:cBhvr>
                                        <p:cTn id="131" dur="1" fill="hold">
                                          <p:stCondLst>
                                            <p:cond delay="0"/>
                                          </p:stCondLst>
                                        </p:cTn>
                                        <p:tgtEl>
                                          <p:spTgt spid="45"/>
                                        </p:tgtEl>
                                        <p:attrNameLst>
                                          <p:attrName>style.visibility</p:attrName>
                                        </p:attrNameLst>
                                      </p:cBhvr>
                                      <p:to>
                                        <p:strVal val="visible"/>
                                      </p:to>
                                    </p:set>
                                    <p:animEffect transition="in" filter="fade">
                                      <p:cBhvr>
                                        <p:cTn id="132" dur="500"/>
                                        <p:tgtEl>
                                          <p:spTgt spid="45"/>
                                        </p:tgtEl>
                                      </p:cBhvr>
                                    </p:animEffect>
                                  </p:childTnLst>
                                </p:cTn>
                              </p:par>
                              <p:par>
                                <p:cTn id="133" presetID="42" presetClass="path" presetSubtype="0" decel="100000" fill="hold" grpId="1" nodeType="withEffect">
                                  <p:stCondLst>
                                    <p:cond delay="0"/>
                                  </p:stCondLst>
                                  <p:childTnLst>
                                    <p:animMotion origin="layout" path="M 8.33333E-7 0.03101 L 8.33333E-7 4.44444E-6 " pathEditMode="relative" rAng="0" ptsTypes="AA">
                                      <p:cBhvr>
                                        <p:cTn id="134" dur="750" fill="hold"/>
                                        <p:tgtEl>
                                          <p:spTgt spid="45"/>
                                        </p:tgtEl>
                                        <p:attrNameLst>
                                          <p:attrName>ppt_x</p:attrName>
                                          <p:attrName>ppt_y</p:attrName>
                                        </p:attrNameLst>
                                      </p:cBhvr>
                                      <p:rCtr x="0" y="-1551"/>
                                    </p:animMotion>
                                  </p:childTnLst>
                                </p:cTn>
                              </p:par>
                              <p:par>
                                <p:cTn id="135" presetID="10" presetClass="entr" presetSubtype="0" fill="hold" nodeType="withEffect">
                                  <p:stCondLst>
                                    <p:cond delay="0"/>
                                  </p:stCondLst>
                                  <p:childTnLst>
                                    <p:set>
                                      <p:cBhvr>
                                        <p:cTn id="136" dur="1" fill="hold">
                                          <p:stCondLst>
                                            <p:cond delay="0"/>
                                          </p:stCondLst>
                                        </p:cTn>
                                        <p:tgtEl>
                                          <p:spTgt spid="46"/>
                                        </p:tgtEl>
                                        <p:attrNameLst>
                                          <p:attrName>style.visibility</p:attrName>
                                        </p:attrNameLst>
                                      </p:cBhvr>
                                      <p:to>
                                        <p:strVal val="visible"/>
                                      </p:to>
                                    </p:set>
                                    <p:animEffect transition="in" filter="fade">
                                      <p:cBhvr>
                                        <p:cTn id="137" dur="500"/>
                                        <p:tgtEl>
                                          <p:spTgt spid="46"/>
                                        </p:tgtEl>
                                      </p:cBhvr>
                                    </p:animEffect>
                                  </p:childTnLst>
                                </p:cTn>
                              </p:par>
                              <p:par>
                                <p:cTn id="138" presetID="42" presetClass="path" presetSubtype="0" decel="100000" fill="hold" nodeType="withEffect">
                                  <p:stCondLst>
                                    <p:cond delay="0"/>
                                  </p:stCondLst>
                                  <p:childTnLst>
                                    <p:animMotion origin="layout" path="M 8.33333E-7 0.03101 L 8.33333E-7 4.44444E-6 " pathEditMode="relative" rAng="0" ptsTypes="AA">
                                      <p:cBhvr>
                                        <p:cTn id="139" dur="750" fill="hold"/>
                                        <p:tgtEl>
                                          <p:spTgt spid="46"/>
                                        </p:tgtEl>
                                        <p:attrNameLst>
                                          <p:attrName>ppt_x</p:attrName>
                                          <p:attrName>ppt_y</p:attrName>
                                        </p:attrNameLst>
                                      </p:cBhvr>
                                      <p:rCtr x="0" y="-1551"/>
                                    </p:animMotion>
                                  </p:childTnLst>
                                </p:cTn>
                              </p:par>
                              <p:par>
                                <p:cTn id="140" presetID="10" presetClass="entr" presetSubtype="0" fill="hold" nodeType="withEffect">
                                  <p:stCondLst>
                                    <p:cond delay="0"/>
                                  </p:stCondLst>
                                  <p:childTnLst>
                                    <p:set>
                                      <p:cBhvr>
                                        <p:cTn id="141" dur="1" fill="hold">
                                          <p:stCondLst>
                                            <p:cond delay="0"/>
                                          </p:stCondLst>
                                        </p:cTn>
                                        <p:tgtEl>
                                          <p:spTgt spid="47"/>
                                        </p:tgtEl>
                                        <p:attrNameLst>
                                          <p:attrName>style.visibility</p:attrName>
                                        </p:attrNameLst>
                                      </p:cBhvr>
                                      <p:to>
                                        <p:strVal val="visible"/>
                                      </p:to>
                                    </p:set>
                                    <p:animEffect transition="in" filter="fade">
                                      <p:cBhvr>
                                        <p:cTn id="142" dur="500"/>
                                        <p:tgtEl>
                                          <p:spTgt spid="47"/>
                                        </p:tgtEl>
                                      </p:cBhvr>
                                    </p:animEffect>
                                  </p:childTnLst>
                                </p:cTn>
                              </p:par>
                              <p:par>
                                <p:cTn id="143" presetID="42" presetClass="path" presetSubtype="0" decel="100000" fill="hold" nodeType="withEffect">
                                  <p:stCondLst>
                                    <p:cond delay="0"/>
                                  </p:stCondLst>
                                  <p:childTnLst>
                                    <p:animMotion origin="layout" path="M 8.33333E-7 0.03101 L 8.33333E-7 4.44444E-6 " pathEditMode="relative" rAng="0" ptsTypes="AA">
                                      <p:cBhvr>
                                        <p:cTn id="144" dur="750" fill="hold"/>
                                        <p:tgtEl>
                                          <p:spTgt spid="47"/>
                                        </p:tgtEl>
                                        <p:attrNameLst>
                                          <p:attrName>ppt_x</p:attrName>
                                          <p:attrName>ppt_y</p:attrName>
                                        </p:attrNameLst>
                                      </p:cBhvr>
                                      <p:rCtr x="0" y="-1551"/>
                                    </p:animMotion>
                                  </p:childTnLst>
                                </p:cTn>
                              </p:par>
                              <p:par>
                                <p:cTn id="145" presetID="10" presetClass="entr" presetSubtype="0" fill="hold" grpId="0" nodeType="withEffect">
                                  <p:stCondLst>
                                    <p:cond delay="0"/>
                                  </p:stCondLst>
                                  <p:childTnLst>
                                    <p:set>
                                      <p:cBhvr>
                                        <p:cTn id="146" dur="1" fill="hold">
                                          <p:stCondLst>
                                            <p:cond delay="0"/>
                                          </p:stCondLst>
                                        </p:cTn>
                                        <p:tgtEl>
                                          <p:spTgt spid="2"/>
                                        </p:tgtEl>
                                        <p:attrNameLst>
                                          <p:attrName>style.visibility</p:attrName>
                                        </p:attrNameLst>
                                      </p:cBhvr>
                                      <p:to>
                                        <p:strVal val="visible"/>
                                      </p:to>
                                    </p:set>
                                    <p:animEffect transition="in" filter="fade">
                                      <p:cBhvr>
                                        <p:cTn id="147" dur="500"/>
                                        <p:tgtEl>
                                          <p:spTgt spid="2"/>
                                        </p:tgtEl>
                                      </p:cBhvr>
                                    </p:animEffect>
                                  </p:childTnLst>
                                </p:cTn>
                              </p:par>
                              <p:par>
                                <p:cTn id="148" presetID="42" presetClass="path" presetSubtype="0" decel="100000" fill="hold" grpId="1" nodeType="withEffect">
                                  <p:stCondLst>
                                    <p:cond delay="0"/>
                                  </p:stCondLst>
                                  <p:childTnLst>
                                    <p:animMotion origin="layout" path="M 8.33333E-7 0.03101 L 8.33333E-7 4.44444E-6 " pathEditMode="relative" rAng="0" ptsTypes="AA">
                                      <p:cBhvr>
                                        <p:cTn id="149" dur="750" fill="hold"/>
                                        <p:tgtEl>
                                          <p:spTgt spid="2"/>
                                        </p:tgtEl>
                                        <p:attrNameLst>
                                          <p:attrName>ppt_x</p:attrName>
                                          <p:attrName>ppt_y</p:attrName>
                                        </p:attrNameLst>
                                      </p:cBhvr>
                                      <p:rCtr x="0" y="-1551"/>
                                    </p:animMotion>
                                  </p:childTnLst>
                                </p:cTn>
                              </p:par>
                              <p:par>
                                <p:cTn id="150" presetID="10" presetClass="entr" presetSubtype="0" fill="hold" grpId="0" nodeType="withEffect">
                                  <p:stCondLst>
                                    <p:cond delay="0"/>
                                  </p:stCondLst>
                                  <p:childTnLst>
                                    <p:set>
                                      <p:cBhvr>
                                        <p:cTn id="151" dur="1" fill="hold">
                                          <p:stCondLst>
                                            <p:cond delay="0"/>
                                          </p:stCondLst>
                                        </p:cTn>
                                        <p:tgtEl>
                                          <p:spTgt spid="5"/>
                                        </p:tgtEl>
                                        <p:attrNameLst>
                                          <p:attrName>style.visibility</p:attrName>
                                        </p:attrNameLst>
                                      </p:cBhvr>
                                      <p:to>
                                        <p:strVal val="visible"/>
                                      </p:to>
                                    </p:set>
                                    <p:animEffect transition="in" filter="fade">
                                      <p:cBhvr>
                                        <p:cTn id="152" dur="500"/>
                                        <p:tgtEl>
                                          <p:spTgt spid="5"/>
                                        </p:tgtEl>
                                      </p:cBhvr>
                                    </p:animEffect>
                                  </p:childTnLst>
                                </p:cTn>
                              </p:par>
                              <p:par>
                                <p:cTn id="153" presetID="42" presetClass="path" presetSubtype="0" decel="100000" fill="hold" grpId="1" nodeType="withEffect">
                                  <p:stCondLst>
                                    <p:cond delay="0"/>
                                  </p:stCondLst>
                                  <p:childTnLst>
                                    <p:animMotion origin="layout" path="M 8.33333E-7 0.03101 L 8.33333E-7 4.44444E-6 " pathEditMode="relative" rAng="0" ptsTypes="AA">
                                      <p:cBhvr>
                                        <p:cTn id="154" dur="750" fill="hold"/>
                                        <p:tgtEl>
                                          <p:spTgt spid="5"/>
                                        </p:tgtEl>
                                        <p:attrNameLst>
                                          <p:attrName>ppt_x</p:attrName>
                                          <p:attrName>ppt_y</p:attrName>
                                        </p:attrNameLst>
                                      </p:cBhvr>
                                      <p:rCtr x="0" y="-1551"/>
                                    </p:animMotion>
                                  </p:childTnLst>
                                </p:cTn>
                              </p:par>
                              <p:par>
                                <p:cTn id="155" presetID="10" presetClass="entr" presetSubtype="0" fill="hold" grpId="0" nodeType="withEffect">
                                  <p:stCondLst>
                                    <p:cond delay="0"/>
                                  </p:stCondLst>
                                  <p:childTnLst>
                                    <p:set>
                                      <p:cBhvr>
                                        <p:cTn id="156" dur="1" fill="hold">
                                          <p:stCondLst>
                                            <p:cond delay="0"/>
                                          </p:stCondLst>
                                        </p:cTn>
                                        <p:tgtEl>
                                          <p:spTgt spid="49"/>
                                        </p:tgtEl>
                                        <p:attrNameLst>
                                          <p:attrName>style.visibility</p:attrName>
                                        </p:attrNameLst>
                                      </p:cBhvr>
                                      <p:to>
                                        <p:strVal val="visible"/>
                                      </p:to>
                                    </p:set>
                                    <p:animEffect transition="in" filter="fade">
                                      <p:cBhvr>
                                        <p:cTn id="157" dur="500"/>
                                        <p:tgtEl>
                                          <p:spTgt spid="49"/>
                                        </p:tgtEl>
                                      </p:cBhvr>
                                    </p:animEffect>
                                  </p:childTnLst>
                                </p:cTn>
                              </p:par>
                              <p:par>
                                <p:cTn id="158" presetID="42" presetClass="path" presetSubtype="0" decel="100000" fill="hold" grpId="1" nodeType="withEffect">
                                  <p:stCondLst>
                                    <p:cond delay="0"/>
                                  </p:stCondLst>
                                  <p:childTnLst>
                                    <p:animMotion origin="layout" path="M 8.33333E-7 0.03101 L 8.33333E-7 4.44444E-6 " pathEditMode="relative" rAng="0" ptsTypes="AA">
                                      <p:cBhvr>
                                        <p:cTn id="159" dur="750" fill="hold"/>
                                        <p:tgtEl>
                                          <p:spTgt spid="49"/>
                                        </p:tgtEl>
                                        <p:attrNameLst>
                                          <p:attrName>ppt_x</p:attrName>
                                          <p:attrName>ppt_y</p:attrName>
                                        </p:attrNameLst>
                                      </p:cBhvr>
                                      <p:rCtr x="0" y="-1551"/>
                                    </p:animMotion>
                                  </p:childTnLst>
                                </p:cTn>
                              </p:par>
                              <p:par>
                                <p:cTn id="160" presetID="10" presetClass="entr" presetSubtype="0" fill="hold" grpId="0" nodeType="withEffect">
                                  <p:stCondLst>
                                    <p:cond delay="0"/>
                                  </p:stCondLst>
                                  <p:childTnLst>
                                    <p:set>
                                      <p:cBhvr>
                                        <p:cTn id="161" dur="1" fill="hold">
                                          <p:stCondLst>
                                            <p:cond delay="0"/>
                                          </p:stCondLst>
                                        </p:cTn>
                                        <p:tgtEl>
                                          <p:spTgt spid="48"/>
                                        </p:tgtEl>
                                        <p:attrNameLst>
                                          <p:attrName>style.visibility</p:attrName>
                                        </p:attrNameLst>
                                      </p:cBhvr>
                                      <p:to>
                                        <p:strVal val="visible"/>
                                      </p:to>
                                    </p:set>
                                    <p:animEffect transition="in" filter="fade">
                                      <p:cBhvr>
                                        <p:cTn id="162" dur="500"/>
                                        <p:tgtEl>
                                          <p:spTgt spid="48"/>
                                        </p:tgtEl>
                                      </p:cBhvr>
                                    </p:animEffect>
                                  </p:childTnLst>
                                </p:cTn>
                              </p:par>
                              <p:par>
                                <p:cTn id="163" presetID="42" presetClass="path" presetSubtype="0" decel="100000" fill="hold" grpId="1" nodeType="withEffect">
                                  <p:stCondLst>
                                    <p:cond delay="0"/>
                                  </p:stCondLst>
                                  <p:childTnLst>
                                    <p:animMotion origin="layout" path="M 8.33333E-7 0.03101 L 8.33333E-7 4.44444E-6 " pathEditMode="relative" rAng="0" ptsTypes="AA">
                                      <p:cBhvr>
                                        <p:cTn id="164" dur="750" fill="hold"/>
                                        <p:tgtEl>
                                          <p:spTgt spid="48"/>
                                        </p:tgtEl>
                                        <p:attrNameLst>
                                          <p:attrName>ppt_x</p:attrName>
                                          <p:attrName>ppt_y</p:attrName>
                                        </p:attrNameLst>
                                      </p:cBhvr>
                                      <p:rCtr x="0" y="-1551"/>
                                    </p:animMotion>
                                  </p:childTnLst>
                                </p:cTn>
                              </p:par>
                              <p:par>
                                <p:cTn id="165" presetID="10" presetClass="entr" presetSubtype="0" fill="hold" grpId="0" nodeType="withEffect">
                                  <p:stCondLst>
                                    <p:cond delay="0"/>
                                  </p:stCondLst>
                                  <p:childTnLst>
                                    <p:set>
                                      <p:cBhvr>
                                        <p:cTn id="166" dur="1" fill="hold">
                                          <p:stCondLst>
                                            <p:cond delay="0"/>
                                          </p:stCondLst>
                                        </p:cTn>
                                        <p:tgtEl>
                                          <p:spTgt spid="10"/>
                                        </p:tgtEl>
                                        <p:attrNameLst>
                                          <p:attrName>style.visibility</p:attrName>
                                        </p:attrNameLst>
                                      </p:cBhvr>
                                      <p:to>
                                        <p:strVal val="visible"/>
                                      </p:to>
                                    </p:set>
                                    <p:animEffect transition="in" filter="fade">
                                      <p:cBhvr>
                                        <p:cTn id="167" dur="500"/>
                                        <p:tgtEl>
                                          <p:spTgt spid="10"/>
                                        </p:tgtEl>
                                      </p:cBhvr>
                                    </p:animEffect>
                                  </p:childTnLst>
                                </p:cTn>
                              </p:par>
                              <p:par>
                                <p:cTn id="168" presetID="42" presetClass="path" presetSubtype="0" decel="100000" fill="hold" grpId="1" nodeType="withEffect">
                                  <p:stCondLst>
                                    <p:cond delay="0"/>
                                  </p:stCondLst>
                                  <p:childTnLst>
                                    <p:animMotion origin="layout" path="M 8.33333E-7 0.03101 L 8.33333E-7 4.44444E-6 " pathEditMode="relative" rAng="0" ptsTypes="AA">
                                      <p:cBhvr>
                                        <p:cTn id="169" dur="750" fill="hold"/>
                                        <p:tgtEl>
                                          <p:spTgt spid="10"/>
                                        </p:tgtEl>
                                        <p:attrNameLst>
                                          <p:attrName>ppt_x</p:attrName>
                                          <p:attrName>ppt_y</p:attrName>
                                        </p:attrNameLst>
                                      </p:cBhvr>
                                      <p:rCtr x="0" y="-1551"/>
                                    </p:animMotion>
                                  </p:childTnLst>
                                </p:cTn>
                              </p:par>
                              <p:par>
                                <p:cTn id="170" presetID="10" presetClass="entr" presetSubtype="0" fill="hold" grpId="0" nodeType="withEffect">
                                  <p:stCondLst>
                                    <p:cond delay="0"/>
                                  </p:stCondLst>
                                  <p:childTnLst>
                                    <p:set>
                                      <p:cBhvr>
                                        <p:cTn id="171" dur="1" fill="hold">
                                          <p:stCondLst>
                                            <p:cond delay="0"/>
                                          </p:stCondLst>
                                        </p:cTn>
                                        <p:tgtEl>
                                          <p:spTgt spid="15"/>
                                        </p:tgtEl>
                                        <p:attrNameLst>
                                          <p:attrName>style.visibility</p:attrName>
                                        </p:attrNameLst>
                                      </p:cBhvr>
                                      <p:to>
                                        <p:strVal val="visible"/>
                                      </p:to>
                                    </p:set>
                                    <p:animEffect transition="in" filter="fade">
                                      <p:cBhvr>
                                        <p:cTn id="172" dur="500"/>
                                        <p:tgtEl>
                                          <p:spTgt spid="15"/>
                                        </p:tgtEl>
                                      </p:cBhvr>
                                    </p:animEffect>
                                  </p:childTnLst>
                                </p:cTn>
                              </p:par>
                              <p:par>
                                <p:cTn id="173" presetID="42" presetClass="path" presetSubtype="0" decel="100000" fill="hold" grpId="1" nodeType="withEffect">
                                  <p:stCondLst>
                                    <p:cond delay="0"/>
                                  </p:stCondLst>
                                  <p:childTnLst>
                                    <p:animMotion origin="layout" path="M 8.33333E-7 0.03101 L 8.33333E-7 4.44444E-6 " pathEditMode="relative" rAng="0" ptsTypes="AA">
                                      <p:cBhvr>
                                        <p:cTn id="174" dur="750" fill="hold"/>
                                        <p:tgtEl>
                                          <p:spTgt spid="15"/>
                                        </p:tgtEl>
                                        <p:attrNameLst>
                                          <p:attrName>ppt_x</p:attrName>
                                          <p:attrName>ppt_y</p:attrName>
                                        </p:attrNameLst>
                                      </p:cBhvr>
                                      <p:rCtr x="0" y="-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0" grpId="0" animBg="1"/>
      <p:bldP spid="10" grpId="1" animBg="1"/>
      <p:bldP spid="9" grpId="0" animBg="1"/>
      <p:bldP spid="9" grpId="1" animBg="1"/>
      <p:bldP spid="30" grpId="0" animBg="1"/>
      <p:bldP spid="30" grpId="1" animBg="1"/>
      <p:bldP spid="29" grpId="0"/>
      <p:bldP spid="29" grpId="1"/>
      <p:bldP spid="35" grpId="0" animBg="1"/>
      <p:bldP spid="35" grpId="1" animBg="1"/>
      <p:bldP spid="34" grpId="0"/>
      <p:bldP spid="34" grpId="1"/>
      <p:bldP spid="37" grpId="0" animBg="1"/>
      <p:bldP spid="37" grpId="1" animBg="1"/>
      <p:bldP spid="36" grpId="0"/>
      <p:bldP spid="36" grpId="1"/>
      <p:bldP spid="39" grpId="0" animBg="1"/>
      <p:bldP spid="39" grpId="1" animBg="1"/>
      <p:bldP spid="38" grpId="0"/>
      <p:bldP spid="38" grpId="1"/>
      <p:bldP spid="26" grpId="0" animBg="1"/>
      <p:bldP spid="26" grpId="1" animBg="1"/>
      <p:bldP spid="25" grpId="0"/>
      <p:bldP spid="25" grpId="1"/>
      <p:bldP spid="28" grpId="0" animBg="1"/>
      <p:bldP spid="28" grpId="1" animBg="1"/>
      <p:bldP spid="27" grpId="0"/>
      <p:bldP spid="27" grpId="1"/>
      <p:bldP spid="41" grpId="0"/>
      <p:bldP spid="41" grpId="1"/>
      <p:bldP spid="2" grpId="0"/>
      <p:bldP spid="2" grpId="1"/>
      <p:bldP spid="5" grpId="0"/>
      <p:bldP spid="5" grpId="1"/>
      <p:bldP spid="31" grpId="0"/>
      <p:bldP spid="31" grpId="1"/>
      <p:bldP spid="32" grpId="0"/>
      <p:bldP spid="32" grpId="1"/>
      <p:bldP spid="33" grpId="0"/>
      <p:bldP spid="33" grpId="1"/>
      <p:bldP spid="42" grpId="0" animBg="1"/>
      <p:bldP spid="42" grpId="1" animBg="1"/>
      <p:bldP spid="43" grpId="0" animBg="1"/>
      <p:bldP spid="43" grpId="1" animBg="1"/>
      <p:bldP spid="44" grpId="0" animBg="1"/>
      <p:bldP spid="44" grpId="1" animBg="1"/>
      <p:bldP spid="45" grpId="0" animBg="1"/>
      <p:bldP spid="45" grpId="1" animBg="1"/>
      <p:bldP spid="49" grpId="0" animBg="1"/>
      <p:bldP spid="49" grpId="1" animBg="1"/>
      <p:bldP spid="48" grpId="0" animBg="1"/>
      <p:bldP spid="48" grpId="1" animBg="1"/>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848D00B-D1A1-A2E7-8E3A-1EA437431803}"/>
              </a:ext>
            </a:extLst>
          </p:cNvPr>
          <p:cNvSpPr txBox="1">
            <a:spLocks/>
          </p:cNvSpPr>
          <p:nvPr/>
        </p:nvSpPr>
        <p:spPr>
          <a:xfrm>
            <a:off x="584200" y="6564313"/>
            <a:ext cx="11018455" cy="153888"/>
          </a:xfrm>
          <a:prstGeom prst="rect">
            <a:avLst/>
          </a:prstGeom>
          <a:noFill/>
        </p:spPr>
        <p:txBody>
          <a:bodyPr wrap="square" lIns="0" tIns="0" rIns="0" bIns="0" anchor="t">
            <a:spAutoFit/>
          </a:bodyPr>
          <a:lstStyle/>
          <a:p>
            <a:r>
              <a:rPr lang="en-US" sz="1000" noProof="0">
                <a:solidFill>
                  <a:schemeClr val="accent1"/>
                </a:solidFill>
                <a:hlinkClick r:id="rId3">
                  <a:extLst>
                    <a:ext uri="{A12FA001-AC4F-418D-AE19-62706E023703}">
                      <ahyp:hlinkClr xmlns:ahyp="http://schemas.microsoft.com/office/drawing/2018/hyperlinkcolor" val="tx"/>
                    </a:ext>
                  </a:extLst>
                </a:hlinkClick>
              </a:rPr>
              <a:t>Responsible AI FAQ for the Employee Self-Service agent | Microsoft Learn</a:t>
            </a:r>
            <a:endParaRPr lang="en-US" sz="1000" noProof="0">
              <a:solidFill>
                <a:schemeClr val="accent1"/>
              </a:solidFill>
              <a:cs typeface="Segoe Sans Display"/>
            </a:endParaRPr>
          </a:p>
        </p:txBody>
      </p:sp>
      <p:sp>
        <p:nvSpPr>
          <p:cNvPr id="4" name="Rectangle: Top Corners Rounded 3">
            <a:extLst>
              <a:ext uri="{FF2B5EF4-FFF2-40B4-BE49-F238E27FC236}">
                <a16:creationId xmlns:a16="http://schemas.microsoft.com/office/drawing/2014/main" id="{5F9CFF57-F298-1D44-4762-E8F3E3B22911}"/>
              </a:ext>
            </a:extLst>
          </p:cNvPr>
          <p:cNvSpPr>
            <a:spLocks/>
          </p:cNvSpPr>
          <p:nvPr/>
        </p:nvSpPr>
        <p:spPr bwMode="auto">
          <a:xfrm>
            <a:off x="584609" y="1662441"/>
            <a:ext cx="11036302" cy="4596845"/>
          </a:xfrm>
          <a:prstGeom prst="round2SameRect">
            <a:avLst>
              <a:gd name="adj1" fmla="val 0"/>
              <a:gd name="adj2" fmla="val 5338"/>
            </a:avLst>
          </a:prstGeom>
          <a:solidFill>
            <a:schemeClr val="bg1">
              <a:alpha val="62000"/>
            </a:schemeClr>
          </a:solidFill>
          <a:ln w="9525">
            <a:no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pic>
        <p:nvPicPr>
          <p:cNvPr id="7" name="Picture 6">
            <a:extLst>
              <a:ext uri="{FF2B5EF4-FFF2-40B4-BE49-F238E27FC236}">
                <a16:creationId xmlns:a16="http://schemas.microsoft.com/office/drawing/2014/main" id="{C273317B-0C14-7C58-FF78-C60E21D097B8}"/>
              </a:ext>
              <a:ext uri="{C183D7F6-B498-43B3-948B-1728B52AA6E4}">
                <adec:decorative xmlns:adec="http://schemas.microsoft.com/office/drawing/2017/decorative" val="1"/>
              </a:ext>
            </a:extLst>
          </p:cNvPr>
          <p:cNvPicPr>
            <a:picLocks/>
          </p:cNvPicPr>
          <p:nvPr/>
        </p:nvPicPr>
        <p:blipFill rotWithShape="1">
          <a:blip r:embed="rId4">
            <a:alphaModFix amt="40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11989" b="72071"/>
          <a:stretch>
            <a:fillRect/>
          </a:stretch>
        </p:blipFill>
        <p:spPr>
          <a:xfrm>
            <a:off x="584609" y="672874"/>
            <a:ext cx="11036302" cy="989567"/>
          </a:xfrm>
          <a:custGeom>
            <a:avLst/>
            <a:gdLst>
              <a:gd name="connsiteX0" fmla="*/ 119439 w 11049003"/>
              <a:gd name="connsiteY0" fmla="*/ 0 h 1193800"/>
              <a:gd name="connsiteX1" fmla="*/ 10929566 w 11049003"/>
              <a:gd name="connsiteY1" fmla="*/ 0 h 1193800"/>
              <a:gd name="connsiteX2" fmla="*/ 11049003 w 11049003"/>
              <a:gd name="connsiteY2" fmla="*/ 119437 h 1193800"/>
              <a:gd name="connsiteX3" fmla="*/ 11049003 w 11049003"/>
              <a:gd name="connsiteY3" fmla="*/ 1193800 h 1193800"/>
              <a:gd name="connsiteX4" fmla="*/ 0 w 11049003"/>
              <a:gd name="connsiteY4" fmla="*/ 1193800 h 1193800"/>
              <a:gd name="connsiteX5" fmla="*/ 0 w 11049003"/>
              <a:gd name="connsiteY5" fmla="*/ 988973 h 1193800"/>
              <a:gd name="connsiteX6" fmla="*/ 1 w 11049003"/>
              <a:gd name="connsiteY6" fmla="*/ 988973 h 1193800"/>
              <a:gd name="connsiteX7" fmla="*/ 1 w 11049003"/>
              <a:gd name="connsiteY7" fmla="*/ 119437 h 1193800"/>
              <a:gd name="connsiteX8" fmla="*/ 119439 w 11049003"/>
              <a:gd name="connsiteY8"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9003" h="1193800">
                <a:moveTo>
                  <a:pt x="119439" y="0"/>
                </a:moveTo>
                <a:lnTo>
                  <a:pt x="10929566" y="0"/>
                </a:lnTo>
                <a:cubicBezTo>
                  <a:pt x="10995529" y="0"/>
                  <a:pt x="11049003" y="53474"/>
                  <a:pt x="11049003" y="119437"/>
                </a:cubicBezTo>
                <a:lnTo>
                  <a:pt x="11049003" y="1193800"/>
                </a:lnTo>
                <a:lnTo>
                  <a:pt x="0" y="1193800"/>
                </a:lnTo>
                <a:lnTo>
                  <a:pt x="0" y="988973"/>
                </a:lnTo>
                <a:lnTo>
                  <a:pt x="1" y="988973"/>
                </a:lnTo>
                <a:lnTo>
                  <a:pt x="1" y="119437"/>
                </a:lnTo>
                <a:cubicBezTo>
                  <a:pt x="1" y="53474"/>
                  <a:pt x="53476" y="0"/>
                  <a:pt x="119439" y="0"/>
                </a:cubicBezTo>
                <a:close/>
              </a:path>
            </a:pathLst>
          </a:custGeom>
          <a:ln>
            <a:noFill/>
          </a:ln>
        </p:spPr>
      </p:pic>
      <p:sp>
        <p:nvSpPr>
          <p:cNvPr id="8" name="Freeform: Shape 7">
            <a:extLst>
              <a:ext uri="{FF2B5EF4-FFF2-40B4-BE49-F238E27FC236}">
                <a16:creationId xmlns:a16="http://schemas.microsoft.com/office/drawing/2014/main" id="{584B18F3-FDA8-AF29-098E-C25A7220347E}"/>
              </a:ext>
              <a:ext uri="{C183D7F6-B498-43B3-948B-1728B52AA6E4}">
                <adec:decorative xmlns:adec="http://schemas.microsoft.com/office/drawing/2017/decorative" val="1"/>
              </a:ext>
            </a:extLst>
          </p:cNvPr>
          <p:cNvSpPr>
            <a:spLocks/>
          </p:cNvSpPr>
          <p:nvPr/>
        </p:nvSpPr>
        <p:spPr bwMode="auto">
          <a:xfrm>
            <a:off x="584609" y="672874"/>
            <a:ext cx="11036302" cy="989567"/>
          </a:xfrm>
          <a:custGeom>
            <a:avLst/>
            <a:gdLst>
              <a:gd name="connsiteX0" fmla="*/ 119439 w 11049003"/>
              <a:gd name="connsiteY0" fmla="*/ 0 h 1193800"/>
              <a:gd name="connsiteX1" fmla="*/ 10929566 w 11049003"/>
              <a:gd name="connsiteY1" fmla="*/ 0 h 1193800"/>
              <a:gd name="connsiteX2" fmla="*/ 11049003 w 11049003"/>
              <a:gd name="connsiteY2" fmla="*/ 119437 h 1193800"/>
              <a:gd name="connsiteX3" fmla="*/ 11049003 w 11049003"/>
              <a:gd name="connsiteY3" fmla="*/ 1193800 h 1193800"/>
              <a:gd name="connsiteX4" fmla="*/ 0 w 11049003"/>
              <a:gd name="connsiteY4" fmla="*/ 1193800 h 1193800"/>
              <a:gd name="connsiteX5" fmla="*/ 0 w 11049003"/>
              <a:gd name="connsiteY5" fmla="*/ 988973 h 1193800"/>
              <a:gd name="connsiteX6" fmla="*/ 1 w 11049003"/>
              <a:gd name="connsiteY6" fmla="*/ 988973 h 1193800"/>
              <a:gd name="connsiteX7" fmla="*/ 1 w 11049003"/>
              <a:gd name="connsiteY7" fmla="*/ 119437 h 1193800"/>
              <a:gd name="connsiteX8" fmla="*/ 119439 w 11049003"/>
              <a:gd name="connsiteY8"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9003" h="1193800">
                <a:moveTo>
                  <a:pt x="119439" y="0"/>
                </a:moveTo>
                <a:lnTo>
                  <a:pt x="10929566" y="0"/>
                </a:lnTo>
                <a:cubicBezTo>
                  <a:pt x="10995529" y="0"/>
                  <a:pt x="11049003" y="53474"/>
                  <a:pt x="11049003" y="119437"/>
                </a:cubicBezTo>
                <a:lnTo>
                  <a:pt x="11049003" y="1193800"/>
                </a:lnTo>
                <a:lnTo>
                  <a:pt x="0" y="1193800"/>
                </a:lnTo>
                <a:lnTo>
                  <a:pt x="0" y="988973"/>
                </a:lnTo>
                <a:lnTo>
                  <a:pt x="1" y="988973"/>
                </a:lnTo>
                <a:lnTo>
                  <a:pt x="1" y="119437"/>
                </a:lnTo>
                <a:cubicBezTo>
                  <a:pt x="1" y="53474"/>
                  <a:pt x="53476" y="0"/>
                  <a:pt x="119439" y="0"/>
                </a:cubicBezTo>
                <a:close/>
              </a:path>
            </a:pathLst>
          </a:cu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0" name="Picture 9">
            <a:extLst>
              <a:ext uri="{FF2B5EF4-FFF2-40B4-BE49-F238E27FC236}">
                <a16:creationId xmlns:a16="http://schemas.microsoft.com/office/drawing/2014/main" id="{4A536548-07CA-4C80-E02F-961DEBA0CDB8}"/>
              </a:ext>
              <a:ext uri="{C183D7F6-B498-43B3-948B-1728B52AA6E4}">
                <adec:decorative xmlns:adec="http://schemas.microsoft.com/office/drawing/2017/decorative" val="1"/>
              </a:ext>
            </a:extLst>
          </p:cNvPr>
          <p:cNvPicPr>
            <a:picLocks/>
          </p:cNvPicPr>
          <p:nvPr/>
        </p:nvPicPr>
        <p:blipFill>
          <a:blip r:embed="rId6"/>
          <a:stretch>
            <a:fillRect/>
          </a:stretch>
        </p:blipFill>
        <p:spPr>
          <a:xfrm flipH="1">
            <a:off x="584609" y="1662441"/>
            <a:ext cx="11036302" cy="27432"/>
          </a:xfrm>
          <a:prstGeom prst="rect">
            <a:avLst/>
          </a:prstGeom>
        </p:spPr>
      </p:pic>
      <p:sp>
        <p:nvSpPr>
          <p:cNvPr id="11" name="Rectangle: Rounded Corners 10">
            <a:extLst>
              <a:ext uri="{FF2B5EF4-FFF2-40B4-BE49-F238E27FC236}">
                <a16:creationId xmlns:a16="http://schemas.microsoft.com/office/drawing/2014/main" id="{DC58B24F-FFAA-2E1D-0261-CC8FB830FE35}"/>
              </a:ext>
              <a:ext uri="{C183D7F6-B498-43B3-948B-1728B52AA6E4}">
                <adec:decorative xmlns:adec="http://schemas.microsoft.com/office/drawing/2017/decorative" val="1"/>
              </a:ext>
            </a:extLst>
          </p:cNvPr>
          <p:cNvSpPr>
            <a:spLocks/>
          </p:cNvSpPr>
          <p:nvPr/>
        </p:nvSpPr>
        <p:spPr bwMode="auto">
          <a:xfrm>
            <a:off x="688489" y="1799601"/>
            <a:ext cx="10822694" cy="4349957"/>
          </a:xfrm>
          <a:prstGeom prst="roundRect">
            <a:avLst>
              <a:gd name="adj" fmla="val 4179"/>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marL="0" marR="0" lvl="0" indent="0" algn="ctr" defTabSz="932472" rtl="0" eaLnBrk="1" fontAlgn="base" latinLnBrk="0" hangingPunct="1">
              <a:lnSpc>
                <a:spcPct val="100000"/>
              </a:lnSpc>
              <a:spcBef>
                <a:spcPts val="600"/>
              </a:spcBef>
              <a:spcAft>
                <a:spcPts val="600"/>
              </a:spcAft>
              <a:buClrTx/>
              <a:buSzTx/>
              <a:buFontTx/>
              <a:buNone/>
              <a:tabLst/>
              <a:defRPr/>
            </a:pPr>
            <a:endParaRPr kumimoji="0" lang="en-US" sz="28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2" name="Title 1">
            <a:extLst>
              <a:ext uri="{FF2B5EF4-FFF2-40B4-BE49-F238E27FC236}">
                <a16:creationId xmlns:a16="http://schemas.microsoft.com/office/drawing/2014/main" id="{F7202CA5-A5ED-AE2A-A1BB-6F82BD1C470E}"/>
              </a:ext>
            </a:extLst>
          </p:cNvPr>
          <p:cNvSpPr>
            <a:spLocks noGrp="1"/>
          </p:cNvSpPr>
          <p:nvPr>
            <p:ph type="title"/>
          </p:nvPr>
        </p:nvSpPr>
        <p:spPr>
          <a:xfrm>
            <a:off x="1216743" y="895498"/>
            <a:ext cx="9772034" cy="498598"/>
          </a:xfrm>
        </p:spPr>
        <p:txBody>
          <a:bodyPr/>
          <a:lstStyle/>
          <a:p>
            <a:pPr algn="ctr" defTabSz="914400">
              <a:lnSpc>
                <a:spcPct val="90000"/>
              </a:lnSpc>
              <a:spcBef>
                <a:spcPts val="0"/>
              </a:spcBef>
              <a:defRPr/>
            </a:pPr>
            <a:r>
              <a:rPr lang="en-US" sz="3600" noProof="0">
                <a:gradFill>
                  <a:gsLst>
                    <a:gs pos="2874">
                      <a:schemeClr val="accent1"/>
                    </a:gs>
                    <a:gs pos="71000">
                      <a:schemeClr val="accent4"/>
                    </a:gs>
                    <a:gs pos="100000">
                      <a:schemeClr val="accent2"/>
                    </a:gs>
                  </a:gsLst>
                  <a:lin ang="0" scaled="1"/>
                </a:gradFill>
                <a:ea typeface="+mj-ea"/>
                <a:cs typeface="+mj-cs"/>
              </a:rPr>
              <a:t>ESS-specific security &amp; privacy related guidance</a:t>
            </a:r>
          </a:p>
        </p:txBody>
      </p:sp>
      <p:sp>
        <p:nvSpPr>
          <p:cNvPr id="3" name="TextBox 2">
            <a:extLst>
              <a:ext uri="{FF2B5EF4-FFF2-40B4-BE49-F238E27FC236}">
                <a16:creationId xmlns:a16="http://schemas.microsoft.com/office/drawing/2014/main" id="{C3F40A0D-BD29-E0F8-2D0D-4D31042D4FC7}"/>
              </a:ext>
            </a:extLst>
          </p:cNvPr>
          <p:cNvSpPr txBox="1"/>
          <p:nvPr/>
        </p:nvSpPr>
        <p:spPr>
          <a:xfrm flipH="1">
            <a:off x="925056" y="1988511"/>
            <a:ext cx="9902283" cy="2693045"/>
          </a:xfrm>
          <a:prstGeom prst="rect">
            <a:avLst/>
          </a:prstGeom>
          <a:noFill/>
        </p:spPr>
        <p:txBody>
          <a:bodyPr wrap="square" lIns="0" tIns="0" rIns="0" bIns="0" rtlCol="0">
            <a:spAutoFit/>
          </a:bodyPr>
          <a:lstStyle/>
          <a:p>
            <a:pPr algn="l">
              <a:spcAft>
                <a:spcPts val="1800"/>
              </a:spcAft>
            </a:pPr>
            <a:r>
              <a:rPr lang="en-US" sz="2000" noProof="0"/>
              <a:t>ESS Agent must be deployed in a Power Platform Environment with Dataverse, which is governed by </a:t>
            </a:r>
            <a:r>
              <a:rPr lang="en-US" sz="2000" noProof="0">
                <a:latin typeface="+mj-lt"/>
                <a:ea typeface="+mj-ea"/>
                <a:cs typeface="+mj-cs"/>
              </a:rPr>
              <a:t>“</a:t>
            </a:r>
            <a:r>
              <a:rPr lang="en-US" sz="2000" i="1" noProof="0">
                <a:latin typeface="+mj-lt"/>
                <a:ea typeface="+mj-ea"/>
                <a:cs typeface="+mj-cs"/>
              </a:rPr>
              <a:t>System Administrator </a:t>
            </a:r>
            <a:r>
              <a:rPr lang="en-US" sz="2000" noProof="0">
                <a:latin typeface="+mj-lt"/>
                <a:ea typeface="+mj-ea"/>
                <a:cs typeface="+mj-cs"/>
              </a:rPr>
              <a:t>” </a:t>
            </a:r>
            <a:r>
              <a:rPr lang="en-US" sz="2000" noProof="0"/>
              <a:t>role that’s a built-in role having full access to the environment, which cannot be modified with custom role-access permissions. Hence the users assigned to this role will have full access to the Dataverse tables, including “</a:t>
            </a:r>
            <a:r>
              <a:rPr lang="en-US" sz="2000" i="1" noProof="0"/>
              <a:t>ConversationTranscript</a:t>
            </a:r>
            <a:r>
              <a:rPr lang="en-US" sz="2000" noProof="0"/>
              <a:t>” that stores all the activities that users had with the agent, possibly including any sensitive information.</a:t>
            </a:r>
          </a:p>
          <a:p>
            <a:pPr algn="l">
              <a:spcAft>
                <a:spcPts val="1800"/>
              </a:spcAft>
            </a:pPr>
            <a:r>
              <a:rPr lang="en-US" sz="2000" i="1" noProof="0"/>
              <a:t>Note that the transcripts are not stored for agents deployed in developer environments.</a:t>
            </a:r>
            <a:br>
              <a:rPr lang="en-US" sz="2000" noProof="0"/>
            </a:br>
            <a:r>
              <a:rPr lang="en-US" sz="2000" noProof="0">
                <a:hlinkClick r:id="rId7"/>
              </a:rPr>
              <a:t>Understand downloaded conversation transcripts</a:t>
            </a:r>
            <a:endParaRPr lang="en-US" sz="2000" noProof="0"/>
          </a:p>
        </p:txBody>
      </p:sp>
      <p:sp>
        <p:nvSpPr>
          <p:cNvPr id="20" name="TextBox 19">
            <a:extLst>
              <a:ext uri="{FF2B5EF4-FFF2-40B4-BE49-F238E27FC236}">
                <a16:creationId xmlns:a16="http://schemas.microsoft.com/office/drawing/2014/main" id="{301C8C97-1FA4-B6F4-CECA-F2DB9A1951A2}"/>
              </a:ext>
            </a:extLst>
          </p:cNvPr>
          <p:cNvSpPr txBox="1"/>
          <p:nvPr/>
        </p:nvSpPr>
        <p:spPr>
          <a:xfrm flipH="1">
            <a:off x="688489" y="4951152"/>
            <a:ext cx="10822694" cy="892022"/>
          </a:xfrm>
          <a:prstGeom prst="rect">
            <a:avLst/>
          </a:prstGeom>
          <a:solidFill>
            <a:schemeClr val="accent2">
              <a:lumMod val="20000"/>
              <a:lumOff val="80000"/>
              <a:alpha val="29000"/>
            </a:schemeClr>
          </a:solidFill>
        </p:spPr>
        <p:txBody>
          <a:bodyPr wrap="square" lIns="1005840" tIns="0" rIns="548640" bIns="0" rtlCol="0" anchor="ctr">
            <a:noAutofit/>
          </a:bodyPr>
          <a:lstStyle/>
          <a:p>
            <a:pPr algn="l">
              <a:spcAft>
                <a:spcPts val="600"/>
              </a:spcAft>
            </a:pPr>
            <a:r>
              <a:rPr lang="en-US" sz="2000" noProof="0">
                <a:solidFill>
                  <a:schemeClr val="accent2"/>
                </a:solidFill>
                <a:latin typeface="+mj-lt"/>
                <a:ea typeface="+mj-ea"/>
                <a:cs typeface="+mj-cs"/>
              </a:rPr>
              <a:t>Guidance</a:t>
            </a:r>
            <a:r>
              <a:rPr lang="en-US" sz="2000" noProof="0">
                <a:latin typeface="+mj-lt"/>
                <a:ea typeface="+mj-ea"/>
                <a:cs typeface="+mj-cs"/>
              </a:rPr>
              <a:t>:</a:t>
            </a:r>
            <a:r>
              <a:rPr lang="en-US" sz="2000" noProof="0">
                <a:solidFill>
                  <a:schemeClr val="accent2"/>
                </a:solidFill>
                <a:latin typeface="+mj-lt"/>
                <a:ea typeface="+mj-ea"/>
                <a:cs typeface="+mj-cs"/>
              </a:rPr>
              <a:t> </a:t>
            </a:r>
            <a:r>
              <a:rPr lang="en-US" sz="2000" noProof="0"/>
              <a:t>Practice caution in assigning the right set of users in ESS Agent’s Power Platform environment “</a:t>
            </a:r>
            <a:r>
              <a:rPr lang="en-US" sz="2000" i="1" noProof="0">
                <a:latin typeface="+mj-lt"/>
                <a:ea typeface="+mj-ea"/>
                <a:cs typeface="+mj-cs"/>
              </a:rPr>
              <a:t>System Administrator </a:t>
            </a:r>
            <a:r>
              <a:rPr lang="en-US" sz="2000" noProof="0">
                <a:latin typeface="+mj-lt"/>
                <a:ea typeface="+mj-ea"/>
                <a:cs typeface="+mj-cs"/>
              </a:rPr>
              <a:t>” </a:t>
            </a:r>
            <a:r>
              <a:rPr lang="en-US" sz="2000" noProof="0"/>
              <a:t>role</a:t>
            </a:r>
          </a:p>
        </p:txBody>
      </p:sp>
      <p:sp>
        <p:nvSpPr>
          <p:cNvPr id="24" name="Oval 23">
            <a:extLst>
              <a:ext uri="{FF2B5EF4-FFF2-40B4-BE49-F238E27FC236}">
                <a16:creationId xmlns:a16="http://schemas.microsoft.com/office/drawing/2014/main" id="{8FC0D882-9787-1204-5C2E-C8D052E49AF5}"/>
              </a:ext>
              <a:ext uri="{C183D7F6-B498-43B3-948B-1728B52AA6E4}">
                <adec:decorative xmlns:adec="http://schemas.microsoft.com/office/drawing/2017/decorative" val="1"/>
              </a:ext>
            </a:extLst>
          </p:cNvPr>
          <p:cNvSpPr>
            <a:spLocks/>
          </p:cNvSpPr>
          <p:nvPr/>
        </p:nvSpPr>
        <p:spPr bwMode="auto">
          <a:xfrm>
            <a:off x="925056" y="5130780"/>
            <a:ext cx="532766" cy="532766"/>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30" name="Rectangle: Rounded Corners 29">
            <a:hlinkClick r:id="rId8" action="ppaction://hlinksldjump"/>
            <a:extLst>
              <a:ext uri="{FF2B5EF4-FFF2-40B4-BE49-F238E27FC236}">
                <a16:creationId xmlns:a16="http://schemas.microsoft.com/office/drawing/2014/main" id="{A4A7BC2A-C348-ED40-195D-AB702BB8A485}"/>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31" name="Rectangle: Rounded Corners 30">
            <a:hlinkClick r:id="rId9" action="ppaction://hlinksldjump"/>
            <a:extLst>
              <a:ext uri="{FF2B5EF4-FFF2-40B4-BE49-F238E27FC236}">
                <a16:creationId xmlns:a16="http://schemas.microsoft.com/office/drawing/2014/main" id="{7DA4C46B-A461-A7A9-97FB-554BEFB3AE88}"/>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32" name="Rectangle: Rounded Corners 31">
            <a:hlinkClick r:id="rId10" action="ppaction://hlinksldjump"/>
            <a:extLst>
              <a:ext uri="{FF2B5EF4-FFF2-40B4-BE49-F238E27FC236}">
                <a16:creationId xmlns:a16="http://schemas.microsoft.com/office/drawing/2014/main" id="{CBD700A1-A9B4-2133-07F0-313031DA9DDA}"/>
              </a:ext>
            </a:extLst>
          </p:cNvPr>
          <p:cNvSpPr>
            <a:spLocks/>
          </p:cNvSpPr>
          <p:nvPr/>
        </p:nvSpPr>
        <p:spPr bwMode="auto">
          <a:xfrm>
            <a:off x="4927697"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Onboard &amp; Engage</a:t>
            </a:r>
          </a:p>
        </p:txBody>
      </p:sp>
      <p:sp>
        <p:nvSpPr>
          <p:cNvPr id="33" name="Rectangle: Rounded Corners 32">
            <a:hlinkClick r:id="rId11" action="ppaction://hlinksldjump"/>
            <a:extLst>
              <a:ext uri="{FF2B5EF4-FFF2-40B4-BE49-F238E27FC236}">
                <a16:creationId xmlns:a16="http://schemas.microsoft.com/office/drawing/2014/main" id="{3A3094EB-0422-9A0C-9F10-388B97FEC4FE}"/>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34" name="Rectangle: Rounded Corners 33">
            <a:hlinkClick r:id="rId12" action="ppaction://hlinksldjump"/>
            <a:extLst>
              <a:ext uri="{FF2B5EF4-FFF2-40B4-BE49-F238E27FC236}">
                <a16:creationId xmlns:a16="http://schemas.microsoft.com/office/drawing/2014/main" id="{F6F7331C-35F4-CD67-9FA4-4CD895A5D621}"/>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pic>
        <p:nvPicPr>
          <p:cNvPr id="6" name="Graphic 5">
            <a:extLst>
              <a:ext uri="{FF2B5EF4-FFF2-40B4-BE49-F238E27FC236}">
                <a16:creationId xmlns:a16="http://schemas.microsoft.com/office/drawing/2014/main" id="{3728AD57-0363-4E36-C149-C405A8C30CC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5778" y="5231502"/>
            <a:ext cx="331322" cy="331322"/>
          </a:xfrm>
          <a:prstGeom prst="rect">
            <a:avLst/>
          </a:prstGeom>
        </p:spPr>
      </p:pic>
    </p:spTree>
    <p:extLst>
      <p:ext uri="{BB962C8B-B14F-4D97-AF65-F5344CB8AC3E}">
        <p14:creationId xmlns:p14="http://schemas.microsoft.com/office/powerpoint/2010/main" val="329511668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4AC5395-04BE-F96B-D2DA-458A8DBB7A3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0D49225-68B6-0EA8-9E9D-4BBF80C853E2}"/>
              </a:ext>
              <a:ext uri="{C183D7F6-B498-43B3-948B-1728B52AA6E4}">
                <adec:decorative xmlns:adec="http://schemas.microsoft.com/office/drawing/2017/decorative" val="1"/>
              </a:ext>
            </a:extLst>
          </p:cNvPr>
          <p:cNvPicPr>
            <a:picLocks/>
          </p:cNvPicPr>
          <p:nvPr/>
        </p:nvPicPr>
        <p:blipFill rotWithShape="1">
          <a:blip r:embed="rId4">
            <a:alphaModFix amt="9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0" y="-9"/>
            <a:ext cx="12191998" cy="6858009"/>
          </a:xfrm>
          <a:prstGeom prst="rect">
            <a:avLst/>
          </a:prstGeom>
        </p:spPr>
      </p:pic>
      <p:sp>
        <p:nvSpPr>
          <p:cNvPr id="3" name="Rectangle 2">
            <a:extLst>
              <a:ext uri="{FF2B5EF4-FFF2-40B4-BE49-F238E27FC236}">
                <a16:creationId xmlns:a16="http://schemas.microsoft.com/office/drawing/2014/main" id="{A9BB8DB7-DBCA-BA14-216F-89E9BEBA4B02}"/>
              </a:ext>
            </a:extLst>
          </p:cNvPr>
          <p:cNvSpPr>
            <a:spLocks/>
          </p:cNvSpPr>
          <p:nvPr/>
        </p:nvSpPr>
        <p:spPr bwMode="auto">
          <a:xfrm>
            <a:off x="0" y="1096669"/>
            <a:ext cx="12192000" cy="1430632"/>
          </a:xfrm>
          <a:prstGeom prst="rect">
            <a:avLst/>
          </a:prstGeom>
          <a:gradFill flip="none" rotWithShape="1">
            <a:gsLst>
              <a:gs pos="59000">
                <a:schemeClr val="bg1">
                  <a:alpha val="3000"/>
                </a:schemeClr>
              </a:gs>
              <a:gs pos="99000">
                <a:schemeClr val="bg1">
                  <a:alpha val="55000"/>
                </a:schemeClr>
              </a:gs>
              <a:gs pos="99000">
                <a:schemeClr val="bg1">
                  <a:alpha val="36000"/>
                </a:schemeClr>
              </a:gs>
              <a:gs pos="100000">
                <a:schemeClr val="bg1"/>
              </a:gs>
            </a:gsLst>
            <a:path path="shape">
              <a:fillToRect l="50000" t="50000" r="50000" b="50000"/>
            </a:path>
            <a:tileRect/>
          </a:gradFill>
          <a:ln>
            <a:noFill/>
            <a:headEnd type="none" w="med" len="med"/>
            <a:tailEnd type="none" w="med" len="med"/>
          </a:ln>
          <a:effectLst>
            <a:outerShdw blurRad="152400" algn="ctr" rotWithShape="0">
              <a:schemeClr val="bg2">
                <a:lumMod val="75000"/>
                <a:alpha val="2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chemeClr val="bg1"/>
              </a:solidFill>
              <a:cs typeface="Segoe UI" pitchFamily="34" charset="0"/>
            </a:endParaRPr>
          </a:p>
        </p:txBody>
      </p:sp>
      <p:sp>
        <p:nvSpPr>
          <p:cNvPr id="9" name="Rectangle: Top Corners Rounded 8">
            <a:extLst>
              <a:ext uri="{FF2B5EF4-FFF2-40B4-BE49-F238E27FC236}">
                <a16:creationId xmlns:a16="http://schemas.microsoft.com/office/drawing/2014/main" id="{2F573A9E-9F6F-5D9E-B985-235162C27984}"/>
              </a:ext>
            </a:extLst>
          </p:cNvPr>
          <p:cNvSpPr/>
          <p:nvPr/>
        </p:nvSpPr>
        <p:spPr bwMode="auto">
          <a:xfrm>
            <a:off x="571498" y="2224017"/>
            <a:ext cx="11049000" cy="301752"/>
          </a:xfrm>
          <a:prstGeom prst="round2SameRect">
            <a:avLst>
              <a:gd name="adj1" fmla="val 33302"/>
              <a:gd name="adj2" fmla="val 0"/>
            </a:avLst>
          </a:prstGeom>
          <a:gradFill flip="none" rotWithShape="1">
            <a:gsLst>
              <a:gs pos="5000">
                <a:srgbClr val="0078D4"/>
              </a:gs>
              <a:gs pos="100000">
                <a:srgbClr val="C53FCC"/>
              </a:gs>
            </a:gsLst>
            <a:lin ang="0" scaled="1"/>
            <a:tileRect/>
          </a:grad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endParaRPr lang="en-US" sz="1600" noProof="0">
              <a:ln w="3175">
                <a:noFill/>
              </a:ln>
              <a:solidFill>
                <a:schemeClr val="bg1"/>
              </a:solidFill>
              <a:latin typeface="+mj-lt"/>
              <a:ea typeface="+mj-ea"/>
              <a:cs typeface="+mj-cs"/>
            </a:endParaRPr>
          </a:p>
        </p:txBody>
      </p:sp>
      <p:graphicFrame>
        <p:nvGraphicFramePr>
          <p:cNvPr id="4" name="Table 3">
            <a:extLst>
              <a:ext uri="{FF2B5EF4-FFF2-40B4-BE49-F238E27FC236}">
                <a16:creationId xmlns:a16="http://schemas.microsoft.com/office/drawing/2014/main" id="{8B8B2DC2-BE0C-34F8-9BFE-931FD07FDCFC}"/>
              </a:ext>
            </a:extLst>
          </p:cNvPr>
          <p:cNvGraphicFramePr>
            <a:graphicFrameLocks noGrp="1"/>
          </p:cNvGraphicFramePr>
          <p:nvPr>
            <p:extLst>
              <p:ext uri="{D42A27DB-BD31-4B8C-83A1-F6EECF244321}">
                <p14:modId xmlns:p14="http://schemas.microsoft.com/office/powerpoint/2010/main" val="745655701"/>
              </p:ext>
            </p:extLst>
          </p:nvPr>
        </p:nvGraphicFramePr>
        <p:xfrm>
          <a:off x="571501" y="2224017"/>
          <a:ext cx="11049000" cy="4631358"/>
        </p:xfrm>
        <a:graphic>
          <a:graphicData uri="http://schemas.openxmlformats.org/drawingml/2006/table">
            <a:tbl>
              <a:tblPr firstRow="1">
                <a:tableStyleId>{B301B821-A1FF-4177-AEE7-76D212191A09}</a:tableStyleId>
              </a:tblPr>
              <a:tblGrid>
                <a:gridCol w="1602526">
                  <a:extLst>
                    <a:ext uri="{9D8B030D-6E8A-4147-A177-3AD203B41FA5}">
                      <a16:colId xmlns:a16="http://schemas.microsoft.com/office/drawing/2014/main" val="888724015"/>
                    </a:ext>
                  </a:extLst>
                </a:gridCol>
                <a:gridCol w="4118618">
                  <a:extLst>
                    <a:ext uri="{9D8B030D-6E8A-4147-A177-3AD203B41FA5}">
                      <a16:colId xmlns:a16="http://schemas.microsoft.com/office/drawing/2014/main" val="3286370565"/>
                    </a:ext>
                  </a:extLst>
                </a:gridCol>
                <a:gridCol w="3524455">
                  <a:extLst>
                    <a:ext uri="{9D8B030D-6E8A-4147-A177-3AD203B41FA5}">
                      <a16:colId xmlns:a16="http://schemas.microsoft.com/office/drawing/2014/main" val="3663302763"/>
                    </a:ext>
                  </a:extLst>
                </a:gridCol>
                <a:gridCol w="1803401">
                  <a:extLst>
                    <a:ext uri="{9D8B030D-6E8A-4147-A177-3AD203B41FA5}">
                      <a16:colId xmlns:a16="http://schemas.microsoft.com/office/drawing/2014/main" val="676345697"/>
                    </a:ext>
                  </a:extLst>
                </a:gridCol>
              </a:tblGrid>
              <a:tr h="301650">
                <a:tc>
                  <a:txBody>
                    <a:bodyPr/>
                    <a:lstStyle/>
                    <a:p>
                      <a:pPr algn="l" rtl="0" fontAlgn="base">
                        <a:lnSpc>
                          <a:spcPts val="1569"/>
                        </a:lnSpc>
                        <a:buNone/>
                      </a:pPr>
                      <a:r>
                        <a:rPr lang="en-US" sz="1200" b="0" noProof="0">
                          <a:solidFill>
                            <a:schemeClr val="bg1"/>
                          </a:solidFill>
                          <a:effectLst/>
                          <a:latin typeface="+mj-lt"/>
                          <a:ea typeface="+mj-ea"/>
                          <a:cs typeface="+mj-cs"/>
                        </a:rPr>
                        <a:t>Role </a:t>
                      </a:r>
                      <a:endParaRPr lang="en-US" sz="1800" b="0" i="0" noProof="0">
                        <a:solidFill>
                          <a:schemeClr val="bg1"/>
                        </a:solidFill>
                        <a:effectLst/>
                        <a:latin typeface="+mj-lt"/>
                        <a:ea typeface="+mj-ea"/>
                        <a:cs typeface="+mj-cs"/>
                      </a:endParaRPr>
                    </a:p>
                  </a:txBody>
                  <a:tcPr marL="73152" marR="73152" marT="54864" marB="54864">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base">
                        <a:lnSpc>
                          <a:spcPts val="1569"/>
                        </a:lnSpc>
                        <a:buNone/>
                      </a:pPr>
                      <a:r>
                        <a:rPr lang="en-US" sz="1200" b="0" noProof="0">
                          <a:solidFill>
                            <a:schemeClr val="bg1"/>
                          </a:solidFill>
                          <a:effectLst/>
                          <a:latin typeface="+mj-lt"/>
                          <a:ea typeface="+mj-ea"/>
                          <a:cs typeface="+mj-cs"/>
                        </a:rPr>
                        <a:t>Description </a:t>
                      </a:r>
                      <a:endParaRPr lang="en-US" sz="1800" b="0" i="0" noProof="0">
                        <a:solidFill>
                          <a:schemeClr val="bg1"/>
                        </a:solidFill>
                        <a:effectLst/>
                        <a:latin typeface="+mj-lt"/>
                        <a:ea typeface="+mj-ea"/>
                        <a:cs typeface="+mj-cs"/>
                      </a:endParaRPr>
                    </a:p>
                  </a:txBody>
                  <a:tcPr marL="73152" marR="73152" marT="54864" marB="5486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base">
                        <a:lnSpc>
                          <a:spcPts val="1569"/>
                        </a:lnSpc>
                        <a:buNone/>
                      </a:pPr>
                      <a:r>
                        <a:rPr lang="en-US" sz="1200" b="0" noProof="0">
                          <a:solidFill>
                            <a:schemeClr val="bg1"/>
                          </a:solidFill>
                          <a:effectLst/>
                          <a:latin typeface="+mj-lt"/>
                          <a:ea typeface="+mj-ea"/>
                          <a:cs typeface="+mj-cs"/>
                        </a:rPr>
                        <a:t>Activities performed </a:t>
                      </a:r>
                      <a:endParaRPr lang="en-US" sz="1800" b="0" i="0" noProof="0">
                        <a:solidFill>
                          <a:schemeClr val="bg1"/>
                        </a:solidFill>
                        <a:effectLst/>
                        <a:latin typeface="+mj-lt"/>
                        <a:ea typeface="+mj-ea"/>
                        <a:cs typeface="+mj-cs"/>
                      </a:endParaRPr>
                    </a:p>
                  </a:txBody>
                  <a:tcPr marL="73152" marR="73152" marT="54864" marB="54864">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rtl="0" fontAlgn="base">
                        <a:lnSpc>
                          <a:spcPts val="1569"/>
                        </a:lnSpc>
                        <a:buNone/>
                      </a:pPr>
                      <a:r>
                        <a:rPr lang="en-US" sz="1200" b="0" noProof="0">
                          <a:solidFill>
                            <a:schemeClr val="bg1"/>
                          </a:solidFill>
                          <a:effectLst/>
                          <a:latin typeface="+mj-lt"/>
                          <a:ea typeface="+mj-ea"/>
                          <a:cs typeface="+mj-cs"/>
                        </a:rPr>
                        <a:t>Configuration areas </a:t>
                      </a:r>
                      <a:endParaRPr lang="en-US" sz="1800" b="0" i="0" noProof="0">
                        <a:solidFill>
                          <a:schemeClr val="bg1"/>
                        </a:solidFill>
                        <a:effectLst/>
                        <a:latin typeface="+mj-lt"/>
                        <a:ea typeface="+mj-ea"/>
                        <a:cs typeface="+mj-cs"/>
                      </a:endParaRPr>
                    </a:p>
                  </a:txBody>
                  <a:tcPr marL="73152" marR="73152" marT="54864" marB="54864">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82576045"/>
                  </a:ext>
                </a:extLst>
              </a:tr>
              <a:tr h="268480">
                <a:tc>
                  <a:txBody>
                    <a:bodyPr/>
                    <a:lstStyle/>
                    <a:p>
                      <a:pPr algn="l" rtl="0" fontAlgn="base">
                        <a:lnSpc>
                          <a:spcPct val="100000"/>
                        </a:lnSpc>
                        <a:buNone/>
                      </a:pPr>
                      <a:r>
                        <a:rPr lang="en-US" sz="1000" b="0" noProof="0">
                          <a:solidFill>
                            <a:schemeClr val="tx1"/>
                          </a:solidFill>
                          <a:effectLst/>
                          <a:latin typeface="+mn-lt"/>
                          <a:ea typeface="+mn-ea"/>
                          <a:cs typeface="+mn-cs"/>
                        </a:rPr>
                        <a:t>Global admin </a:t>
                      </a:r>
                      <a:endParaRPr lang="en-US" sz="1000" b="0" i="0" noProof="0">
                        <a:solidFill>
                          <a:schemeClr val="tx1"/>
                        </a:solidFill>
                        <a:effectLst/>
                        <a:latin typeface="+mn-lt"/>
                        <a:ea typeface="+mn-ea"/>
                        <a:cs typeface="+mn-cs"/>
                      </a:endParaRPr>
                    </a:p>
                  </a:txBody>
                  <a:tcPr marL="73152" marR="73152" marT="54864" marB="54864">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rtl="0" fontAlgn="base">
                        <a:lnSpc>
                          <a:spcPct val="100000"/>
                        </a:lnSpc>
                        <a:buNone/>
                      </a:pPr>
                      <a:r>
                        <a:rPr lang="en-US" sz="1000" b="0" noProof="0">
                          <a:solidFill>
                            <a:schemeClr val="tx1"/>
                          </a:solidFill>
                          <a:effectLst/>
                          <a:latin typeface="+mn-lt"/>
                          <a:ea typeface="+mn-ea"/>
                          <a:cs typeface="+mn-cs"/>
                        </a:rPr>
                        <a:t>User who has permissions to configure and delegate other roles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rtl="0" fontAlgn="base">
                        <a:lnSpc>
                          <a:spcPct val="100000"/>
                        </a:lnSpc>
                        <a:buNone/>
                      </a:pPr>
                      <a:r>
                        <a:rPr lang="en-US" sz="1000" b="0" noProof="0">
                          <a:solidFill>
                            <a:schemeClr val="tx1"/>
                          </a:solidFill>
                          <a:effectLst/>
                          <a:latin typeface="+mn-lt"/>
                          <a:ea typeface="+mn-ea"/>
                          <a:cs typeface="+mn-cs"/>
                        </a:rPr>
                        <a:t>Assign user roles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rtl="0" fontAlgn="base">
                        <a:lnSpc>
                          <a:spcPct val="100000"/>
                        </a:lnSpc>
                        <a:buNone/>
                      </a:pPr>
                      <a:r>
                        <a:rPr lang="en-US" sz="1000" b="0" noProof="0">
                          <a:solidFill>
                            <a:schemeClr val="tx1"/>
                          </a:solidFill>
                          <a:effectLst/>
                          <a:latin typeface="+mn-lt"/>
                          <a:ea typeface="+mn-ea"/>
                          <a:cs typeface="+mn-cs"/>
                        </a:rPr>
                        <a:t>Microsoft admin center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41565562"/>
                  </a:ext>
                </a:extLst>
              </a:tr>
              <a:tr h="632697">
                <a:tc>
                  <a:txBody>
                    <a:bodyPr/>
                    <a:lstStyle/>
                    <a:p>
                      <a:pPr algn="l" rtl="0" fontAlgn="base">
                        <a:lnSpc>
                          <a:spcPct val="100000"/>
                        </a:lnSpc>
                        <a:buNone/>
                      </a:pPr>
                      <a:r>
                        <a:rPr lang="en-US" sz="1000" b="0" noProof="0">
                          <a:solidFill>
                            <a:schemeClr val="tx1"/>
                          </a:solidFill>
                          <a:effectLst/>
                          <a:latin typeface="+mn-lt"/>
                          <a:ea typeface="+mn-ea"/>
                          <a:cs typeface="+mn-cs"/>
                        </a:rPr>
                        <a:t>Power Platform administrator </a:t>
                      </a:r>
                      <a:endParaRPr lang="en-US" sz="1000" b="0" i="0" noProof="0">
                        <a:solidFill>
                          <a:schemeClr val="tx1"/>
                        </a:solidFill>
                        <a:effectLst/>
                        <a:latin typeface="+mn-lt"/>
                        <a:ea typeface="+mn-ea"/>
                        <a:cs typeface="+mn-cs"/>
                      </a:endParaRPr>
                    </a:p>
                  </a:txBody>
                  <a:tcPr marL="73152" marR="73152" marT="54864" marB="54864">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rtl="0" fontAlgn="base">
                        <a:lnSpc>
                          <a:spcPct val="100000"/>
                        </a:lnSpc>
                        <a:buNone/>
                      </a:pPr>
                      <a:r>
                        <a:rPr lang="en-US" sz="1000" b="0" noProof="0">
                          <a:solidFill>
                            <a:schemeClr val="tx1"/>
                          </a:solidFill>
                          <a:effectLst/>
                          <a:latin typeface="+mn-lt"/>
                          <a:ea typeface="+mn-ea"/>
                          <a:cs typeface="+mn-cs"/>
                        </a:rPr>
                        <a:t>User who has power to configure Power Platform environments and assign roles within Power Platform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14300" indent="-114300" algn="l" rtl="0" fontAlgn="base">
                        <a:lnSpc>
                          <a:spcPct val="100000"/>
                        </a:lnSpc>
                        <a:spcAft>
                          <a:spcPts val="200"/>
                        </a:spcAft>
                        <a:buFont typeface="Arial" panose="020B0604020202020204" pitchFamily="34" charset="0"/>
                        <a:buChar char="•"/>
                      </a:pPr>
                      <a:r>
                        <a:rPr lang="en-US" sz="1000" b="0" noProof="0">
                          <a:solidFill>
                            <a:schemeClr val="tx1"/>
                          </a:solidFill>
                          <a:effectLst/>
                          <a:latin typeface="+mn-lt"/>
                          <a:ea typeface="+mn-ea"/>
                          <a:cs typeface="+mn-cs"/>
                        </a:rPr>
                        <a:t>Create environments </a:t>
                      </a:r>
                    </a:p>
                    <a:p>
                      <a:pPr marL="114300" indent="-114300" algn="l" rtl="0" fontAlgn="base">
                        <a:lnSpc>
                          <a:spcPct val="100000"/>
                        </a:lnSpc>
                        <a:spcAft>
                          <a:spcPts val="200"/>
                        </a:spcAft>
                        <a:buFont typeface="Arial" panose="020B0604020202020204" pitchFamily="34" charset="0"/>
                        <a:buChar char="•"/>
                      </a:pPr>
                      <a:r>
                        <a:rPr lang="en-US" sz="1000" b="0" noProof="0">
                          <a:solidFill>
                            <a:schemeClr val="tx1"/>
                          </a:solidFill>
                          <a:effectLst/>
                          <a:latin typeface="+mn-lt"/>
                          <a:ea typeface="+mn-ea"/>
                          <a:cs typeface="+mn-cs"/>
                        </a:rPr>
                        <a:t>Assign user roles </a:t>
                      </a:r>
                    </a:p>
                    <a:p>
                      <a:pPr marL="114300" indent="-114300" algn="l" rtl="0" fontAlgn="base">
                        <a:lnSpc>
                          <a:spcPct val="100000"/>
                        </a:lnSpc>
                        <a:spcAft>
                          <a:spcPts val="200"/>
                        </a:spcAft>
                        <a:buFont typeface="Arial" panose="020B0604020202020204" pitchFamily="34" charset="0"/>
                        <a:buChar char="•"/>
                      </a:pPr>
                      <a:r>
                        <a:rPr lang="en-US" sz="1000" b="0" noProof="0">
                          <a:solidFill>
                            <a:schemeClr val="tx1"/>
                          </a:solidFill>
                          <a:effectLst/>
                          <a:latin typeface="+mn-lt"/>
                          <a:ea typeface="+mn-ea"/>
                          <a:cs typeface="+mn-cs"/>
                        </a:rPr>
                        <a:t>Install ESS agent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14300" indent="-114300" algn="l" rtl="0" fontAlgn="base">
                        <a:lnSpc>
                          <a:spcPct val="100000"/>
                        </a:lnSpc>
                        <a:spcAft>
                          <a:spcPts val="200"/>
                        </a:spcAft>
                        <a:buFont typeface="Arial" panose="020B0604020202020204" pitchFamily="34" charset="0"/>
                        <a:buChar char="•"/>
                      </a:pPr>
                      <a:r>
                        <a:rPr lang="en-US" sz="1000" b="0" noProof="0">
                          <a:solidFill>
                            <a:schemeClr val="tx1"/>
                          </a:solidFill>
                          <a:effectLst/>
                          <a:latin typeface="+mn-lt"/>
                          <a:ea typeface="+mn-ea"/>
                          <a:cs typeface="+mn-cs"/>
                        </a:rPr>
                        <a:t>Power Platform </a:t>
                      </a:r>
                    </a:p>
                    <a:p>
                      <a:pPr marL="114300" indent="-114300" algn="l" rtl="0" fontAlgn="base">
                        <a:lnSpc>
                          <a:spcPct val="100000"/>
                        </a:lnSpc>
                        <a:spcAft>
                          <a:spcPts val="200"/>
                        </a:spcAft>
                        <a:buFont typeface="Arial" panose="020B0604020202020204" pitchFamily="34" charset="0"/>
                        <a:buChar char="•"/>
                      </a:pPr>
                      <a:r>
                        <a:rPr lang="en-US" sz="1000" b="0" noProof="0">
                          <a:solidFill>
                            <a:schemeClr val="tx1"/>
                          </a:solidFill>
                          <a:effectLst/>
                          <a:latin typeface="+mn-lt"/>
                          <a:ea typeface="+mn-ea"/>
                          <a:cs typeface="+mn-cs"/>
                        </a:rPr>
                        <a:t>Microsoft Copilot Studio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15253708"/>
                  </a:ext>
                </a:extLst>
              </a:tr>
              <a:tr h="580666">
                <a:tc>
                  <a:txBody>
                    <a:bodyPr/>
                    <a:lstStyle/>
                    <a:p>
                      <a:pPr algn="l" rtl="0" fontAlgn="base">
                        <a:lnSpc>
                          <a:spcPct val="100000"/>
                        </a:lnSpc>
                        <a:buNone/>
                      </a:pPr>
                      <a:r>
                        <a:rPr lang="en-US" sz="1000" b="0" noProof="0">
                          <a:solidFill>
                            <a:schemeClr val="tx1"/>
                          </a:solidFill>
                          <a:effectLst/>
                          <a:latin typeface="+mn-lt"/>
                          <a:ea typeface="+mn-ea"/>
                          <a:cs typeface="+mn-cs"/>
                        </a:rPr>
                        <a:t>Power Platform maker </a:t>
                      </a:r>
                      <a:endParaRPr lang="en-US" sz="1000" b="0" i="0" noProof="0">
                        <a:solidFill>
                          <a:schemeClr val="tx1"/>
                        </a:solidFill>
                        <a:effectLst/>
                        <a:latin typeface="+mn-lt"/>
                        <a:ea typeface="+mn-ea"/>
                        <a:cs typeface="+mn-cs"/>
                      </a:endParaRPr>
                    </a:p>
                  </a:txBody>
                  <a:tcPr marL="73152" marR="73152" marT="54864" marB="54864">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rtl="0" fontAlgn="base">
                        <a:lnSpc>
                          <a:spcPct val="100000"/>
                        </a:lnSpc>
                        <a:buNone/>
                      </a:pPr>
                      <a:r>
                        <a:rPr lang="en-US" sz="1000" b="0" noProof="0">
                          <a:solidFill>
                            <a:schemeClr val="tx1"/>
                          </a:solidFill>
                          <a:effectLst/>
                          <a:latin typeface="+mn-lt"/>
                          <a:ea typeface="+mn-ea"/>
                          <a:cs typeface="+mn-cs"/>
                        </a:rPr>
                        <a:t>User who has permission to make changes in a specific Power Platform environment. We recommend you have the agent owner for this agent perform this role</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rtl="0" fontAlgn="base">
                        <a:lnSpc>
                          <a:spcPct val="100000"/>
                        </a:lnSpc>
                        <a:buNone/>
                      </a:pPr>
                      <a:r>
                        <a:rPr lang="en-US" sz="1000" b="0" noProof="0">
                          <a:solidFill>
                            <a:schemeClr val="tx1"/>
                          </a:solidFill>
                          <a:effectLst/>
                          <a:latin typeface="+mn-lt"/>
                          <a:ea typeface="+mn-ea"/>
                          <a:cs typeface="+mn-cs"/>
                        </a:rPr>
                        <a:t>Configure ESS agent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14300" indent="-114300" algn="l" rtl="0" fontAlgn="base">
                        <a:lnSpc>
                          <a:spcPct val="100000"/>
                        </a:lnSpc>
                        <a:buFont typeface="Arial" panose="020B0604020202020204" pitchFamily="34" charset="0"/>
                        <a:buChar char="•"/>
                      </a:pPr>
                      <a:r>
                        <a:rPr lang="en-US" sz="1000" b="0" noProof="0">
                          <a:solidFill>
                            <a:schemeClr val="tx1"/>
                          </a:solidFill>
                          <a:effectLst/>
                          <a:latin typeface="+mn-lt"/>
                          <a:ea typeface="+mn-ea"/>
                          <a:cs typeface="+mn-cs"/>
                        </a:rPr>
                        <a:t>Power Platform </a:t>
                      </a:r>
                    </a:p>
                    <a:p>
                      <a:pPr marL="114300" indent="-114300" algn="l" rtl="0" fontAlgn="base">
                        <a:lnSpc>
                          <a:spcPct val="100000"/>
                        </a:lnSpc>
                        <a:buFont typeface="Arial" panose="020B0604020202020204" pitchFamily="34" charset="0"/>
                        <a:buChar char="•"/>
                      </a:pPr>
                      <a:r>
                        <a:rPr lang="en-US" sz="1000" b="0" noProof="0">
                          <a:solidFill>
                            <a:schemeClr val="tx1"/>
                          </a:solidFill>
                          <a:effectLst/>
                          <a:latin typeface="+mn-lt"/>
                          <a:ea typeface="+mn-ea"/>
                          <a:cs typeface="+mn-cs"/>
                        </a:rPr>
                        <a:t>Microsoft Copilot Studio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0542868"/>
                  </a:ext>
                </a:extLst>
              </a:tr>
              <a:tr h="580666">
                <a:tc>
                  <a:txBody>
                    <a:bodyPr/>
                    <a:lstStyle/>
                    <a:p>
                      <a:pPr algn="l" rtl="0" fontAlgn="base">
                        <a:lnSpc>
                          <a:spcPct val="100000"/>
                        </a:lnSpc>
                        <a:buNone/>
                      </a:pPr>
                      <a:r>
                        <a:rPr lang="en-US" sz="1000" b="0" kern="1200" noProof="0">
                          <a:solidFill>
                            <a:schemeClr val="tx1"/>
                          </a:solidFill>
                          <a:effectLst/>
                          <a:latin typeface="+mn-lt"/>
                          <a:ea typeface="+mn-ea"/>
                          <a:cs typeface="+mn-cs"/>
                        </a:rPr>
                        <a:t>System administrator for power platform environment</a:t>
                      </a:r>
                    </a:p>
                  </a:txBody>
                  <a:tcPr marL="73152" marR="73152" marT="54864" marB="54864">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l" defTabSz="932742" rtl="0" eaLnBrk="1" fontAlgn="base" latinLnBrk="0" hangingPunct="1">
                        <a:lnSpc>
                          <a:spcPct val="100000"/>
                        </a:lnSpc>
                        <a:buNone/>
                      </a:pPr>
                      <a:r>
                        <a:rPr lang="en-US" sz="1000" b="0" kern="1200" noProof="0">
                          <a:solidFill>
                            <a:schemeClr val="tx1"/>
                          </a:solidFill>
                          <a:effectLst/>
                          <a:latin typeface="+mn-lt"/>
                          <a:ea typeface="+mn-ea"/>
                          <a:cs typeface="+mn-cs"/>
                        </a:rPr>
                        <a:t>System Administrator role is especially for Dataverse enabled Power Platform environments, and ESS requires Dataverse enabled environment, where System administrator have full control</a:t>
                      </a: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71450" indent="-171450" algn="l" rtl="0" fontAlgn="base">
                        <a:lnSpc>
                          <a:spcPct val="100000"/>
                        </a:lnSpc>
                        <a:buFont typeface="Arial" panose="020B0604020202020204" pitchFamily="34" charset="0"/>
                        <a:buChar char="•"/>
                      </a:pPr>
                      <a:r>
                        <a:rPr lang="en-US" sz="1000" b="0" i="0" noProof="0">
                          <a:solidFill>
                            <a:schemeClr val="tx1"/>
                          </a:solidFill>
                          <a:effectLst/>
                          <a:latin typeface="+mn-lt"/>
                        </a:rPr>
                        <a:t>Environment setup &amp; governance</a:t>
                      </a:r>
                    </a:p>
                    <a:p>
                      <a:pPr marL="171450" indent="-171450" algn="l" rtl="0" fontAlgn="base">
                        <a:lnSpc>
                          <a:spcPct val="100000"/>
                        </a:lnSpc>
                        <a:buFont typeface="Arial" panose="020B0604020202020204" pitchFamily="34" charset="0"/>
                        <a:buChar char="•"/>
                      </a:pPr>
                      <a:r>
                        <a:rPr lang="en-US" sz="1000" b="0" i="0" noProof="0">
                          <a:solidFill>
                            <a:schemeClr val="tx1"/>
                          </a:solidFill>
                          <a:effectLst/>
                          <a:latin typeface="+mn-lt"/>
                        </a:rPr>
                        <a:t>Role assignments &amp; access control</a:t>
                      </a:r>
                    </a:p>
                    <a:p>
                      <a:pPr marL="171450" indent="-171450" algn="l" rtl="0" fontAlgn="base">
                        <a:lnSpc>
                          <a:spcPct val="100000"/>
                        </a:lnSpc>
                        <a:buFont typeface="Arial" panose="020B0604020202020204" pitchFamily="34" charset="0"/>
                        <a:buChar char="•"/>
                      </a:pPr>
                      <a:r>
                        <a:rPr lang="en-US" sz="1000" b="0" i="0" noProof="0">
                          <a:solidFill>
                            <a:schemeClr val="tx1"/>
                          </a:solidFill>
                          <a:effectLst/>
                          <a:latin typeface="+mn-lt"/>
                        </a:rPr>
                        <a:t>Agent deployment activities</a:t>
                      </a:r>
                    </a:p>
                    <a:p>
                      <a:pPr marL="171450" indent="-171450" algn="l" rtl="0" fontAlgn="base">
                        <a:lnSpc>
                          <a:spcPct val="100000"/>
                        </a:lnSpc>
                        <a:buFont typeface="Arial" panose="020B0604020202020204" pitchFamily="34" charset="0"/>
                        <a:buChar char="•"/>
                      </a:pPr>
                      <a:r>
                        <a:rPr lang="en-US" sz="1000" b="0" i="0" noProof="0">
                          <a:solidFill>
                            <a:schemeClr val="tx1"/>
                          </a:solidFill>
                          <a:effectLst/>
                          <a:latin typeface="+mn-lt"/>
                        </a:rPr>
                        <a:t>Pipeline &amp; automation</a:t>
                      </a:r>
                    </a:p>
                    <a:p>
                      <a:pPr marL="171450" indent="-171450" algn="l" rtl="0" fontAlgn="base">
                        <a:lnSpc>
                          <a:spcPct val="100000"/>
                        </a:lnSpc>
                        <a:buFont typeface="Arial" panose="020B0604020202020204" pitchFamily="34" charset="0"/>
                        <a:buChar char="•"/>
                      </a:pPr>
                      <a:r>
                        <a:rPr lang="en-US" sz="1000" b="0" i="0" noProof="0">
                          <a:solidFill>
                            <a:schemeClr val="tx1"/>
                          </a:solidFill>
                          <a:effectLst/>
                          <a:latin typeface="+mn-lt"/>
                        </a:rPr>
                        <a:t>Security &amp; compliance</a:t>
                      </a: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71450" indent="-171450" algn="l" rtl="0" fontAlgn="base">
                        <a:lnSpc>
                          <a:spcPct val="100000"/>
                        </a:lnSpc>
                        <a:buFont typeface="Arial" panose="020B0604020202020204" pitchFamily="34" charset="0"/>
                        <a:buChar char="•"/>
                      </a:pPr>
                      <a:r>
                        <a:rPr lang="en-US" sz="1000" b="0" i="0" noProof="0">
                          <a:solidFill>
                            <a:schemeClr val="tx1"/>
                          </a:solidFill>
                          <a:effectLst/>
                          <a:latin typeface="+mn-lt"/>
                        </a:rPr>
                        <a:t>Power Platform</a:t>
                      </a:r>
                    </a:p>
                    <a:p>
                      <a:pPr marL="171450" indent="-171450" algn="l" rtl="0" fontAlgn="base">
                        <a:lnSpc>
                          <a:spcPct val="100000"/>
                        </a:lnSpc>
                        <a:buFont typeface="Arial" panose="020B0604020202020204" pitchFamily="34" charset="0"/>
                        <a:buChar char="•"/>
                      </a:pPr>
                      <a:r>
                        <a:rPr lang="en-US" sz="1000" b="0" i="0" noProof="0">
                          <a:solidFill>
                            <a:schemeClr val="tx1"/>
                          </a:solidFill>
                          <a:effectLst/>
                          <a:latin typeface="+mn-lt"/>
                        </a:rPr>
                        <a:t>Copilot Studio</a:t>
                      </a: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06424589"/>
                  </a:ext>
                </a:extLst>
              </a:tr>
              <a:tr h="580666">
                <a:tc>
                  <a:txBody>
                    <a:bodyPr/>
                    <a:lstStyle/>
                    <a:p>
                      <a:pPr algn="l" rtl="0" fontAlgn="base">
                        <a:lnSpc>
                          <a:spcPct val="100000"/>
                        </a:lnSpc>
                        <a:buNone/>
                      </a:pPr>
                      <a:r>
                        <a:rPr lang="en-US" sz="1000" b="0" noProof="0">
                          <a:solidFill>
                            <a:schemeClr val="tx1"/>
                          </a:solidFill>
                          <a:effectLst/>
                          <a:latin typeface="+mn-lt"/>
                          <a:ea typeface="+mn-ea"/>
                          <a:cs typeface="+mn-cs"/>
                        </a:rPr>
                        <a:t>External Systems administrators </a:t>
                      </a:r>
                      <a:endParaRPr lang="en-US" sz="1000" b="0" i="0" noProof="0">
                        <a:solidFill>
                          <a:schemeClr val="tx1"/>
                        </a:solidFill>
                        <a:effectLst/>
                        <a:latin typeface="+mn-lt"/>
                        <a:ea typeface="+mn-ea"/>
                        <a:cs typeface="+mn-cs"/>
                      </a:endParaRPr>
                    </a:p>
                  </a:txBody>
                  <a:tcPr marL="73152" marR="73152" marT="54864" marB="54864">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rtl="0" fontAlgn="base">
                        <a:lnSpc>
                          <a:spcPct val="100000"/>
                        </a:lnSpc>
                        <a:buNone/>
                      </a:pPr>
                      <a:r>
                        <a:rPr lang="en-US" sz="1000" b="0" noProof="0">
                          <a:solidFill>
                            <a:schemeClr val="tx1"/>
                          </a:solidFill>
                          <a:effectLst/>
                          <a:latin typeface="+mn-lt"/>
                          <a:ea typeface="+mn-ea"/>
                          <a:cs typeface="+mn-cs"/>
                        </a:rPr>
                        <a:t>Users who manage third-party solutions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rtl="0" fontAlgn="base">
                        <a:lnSpc>
                          <a:spcPct val="100000"/>
                        </a:lnSpc>
                        <a:buNone/>
                      </a:pPr>
                      <a:r>
                        <a:rPr lang="en-US" sz="1000" b="0" noProof="0">
                          <a:solidFill>
                            <a:schemeClr val="tx1"/>
                          </a:solidFill>
                          <a:effectLst/>
                          <a:latin typeface="+mn-lt"/>
                          <a:ea typeface="+mn-ea"/>
                          <a:cs typeface="+mn-cs"/>
                        </a:rPr>
                        <a:t>Provide configuration inputs for External Systems applications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rtl="0" fontAlgn="base">
                        <a:lnSpc>
                          <a:spcPct val="100000"/>
                        </a:lnSpc>
                        <a:buNone/>
                      </a:pPr>
                      <a:r>
                        <a:rPr lang="en-US" sz="1000" b="0" noProof="0">
                          <a:solidFill>
                            <a:schemeClr val="tx1"/>
                          </a:solidFill>
                          <a:effectLst/>
                          <a:latin typeface="+mn-lt"/>
                          <a:ea typeface="+mn-ea"/>
                          <a:cs typeface="+mn-cs"/>
                        </a:rPr>
                        <a:t>External Systems application’s administration and configuration interface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35672004"/>
                  </a:ext>
                </a:extLst>
              </a:tr>
              <a:tr h="606681">
                <a:tc>
                  <a:txBody>
                    <a:bodyPr/>
                    <a:lstStyle/>
                    <a:p>
                      <a:pPr algn="l" rtl="0" fontAlgn="base">
                        <a:lnSpc>
                          <a:spcPct val="100000"/>
                        </a:lnSpc>
                        <a:buNone/>
                      </a:pPr>
                      <a:r>
                        <a:rPr lang="en-US" sz="1000" b="0" noProof="0">
                          <a:solidFill>
                            <a:schemeClr val="tx1"/>
                          </a:solidFill>
                          <a:effectLst/>
                          <a:latin typeface="+mn-lt"/>
                          <a:ea typeface="+mn-ea"/>
                          <a:cs typeface="+mn-cs"/>
                        </a:rPr>
                        <a:t>Information security </a:t>
                      </a:r>
                      <a:endParaRPr lang="en-US" sz="1000" b="0" i="0" noProof="0">
                        <a:solidFill>
                          <a:schemeClr val="tx1"/>
                        </a:solidFill>
                        <a:effectLst/>
                        <a:latin typeface="+mn-lt"/>
                        <a:ea typeface="+mn-ea"/>
                        <a:cs typeface="+mn-cs"/>
                      </a:endParaRPr>
                    </a:p>
                  </a:txBody>
                  <a:tcPr marL="73152" marR="73152" marT="54864" marB="54864">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rtl="0" fontAlgn="base">
                        <a:lnSpc>
                          <a:spcPct val="100000"/>
                        </a:lnSpc>
                        <a:buNone/>
                      </a:pPr>
                      <a:r>
                        <a:rPr lang="en-US" sz="1000" b="0" noProof="0">
                          <a:solidFill>
                            <a:schemeClr val="tx1"/>
                          </a:solidFill>
                          <a:effectLst/>
                          <a:latin typeface="+mn-lt"/>
                          <a:ea typeface="+mn-ea"/>
                          <a:cs typeface="+mn-cs"/>
                        </a:rPr>
                        <a:t>Infrastructure team who manages and controls enterprise application security policies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14300" indent="-114300" algn="l" rtl="0" fontAlgn="base">
                        <a:lnSpc>
                          <a:spcPct val="100000"/>
                        </a:lnSpc>
                        <a:spcAft>
                          <a:spcPts val="200"/>
                        </a:spcAft>
                        <a:buFont typeface="Arial" panose="020B0604020202020204" pitchFamily="34" charset="0"/>
                        <a:buChar char="•"/>
                      </a:pPr>
                      <a:r>
                        <a:rPr lang="en-US" sz="1000" b="0" noProof="0">
                          <a:solidFill>
                            <a:schemeClr val="tx1"/>
                          </a:solidFill>
                          <a:effectLst/>
                          <a:latin typeface="+mn-lt"/>
                          <a:ea typeface="+mn-ea"/>
                          <a:cs typeface="+mn-cs"/>
                        </a:rPr>
                        <a:t>Allowlist inbound requests for External Systems endpoints </a:t>
                      </a:r>
                    </a:p>
                    <a:p>
                      <a:pPr marL="114300" indent="-114300" algn="l" rtl="0" fontAlgn="base">
                        <a:lnSpc>
                          <a:spcPct val="100000"/>
                        </a:lnSpc>
                        <a:spcAft>
                          <a:spcPts val="200"/>
                        </a:spcAft>
                        <a:buFont typeface="Arial" panose="020B0604020202020204" pitchFamily="34" charset="0"/>
                        <a:buChar char="•"/>
                      </a:pPr>
                      <a:r>
                        <a:rPr lang="en-US" sz="1000" b="0" noProof="0">
                          <a:solidFill>
                            <a:schemeClr val="tx1"/>
                          </a:solidFill>
                          <a:effectLst/>
                          <a:latin typeface="+mn-lt"/>
                          <a:ea typeface="+mn-ea"/>
                          <a:cs typeface="+mn-cs"/>
                        </a:rPr>
                        <a:t>Manage single sign-on configurations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14300" indent="-114300" algn="l" rtl="0" fontAlgn="base">
                        <a:lnSpc>
                          <a:spcPct val="100000"/>
                        </a:lnSpc>
                        <a:buFont typeface="Arial" panose="020B0604020202020204" pitchFamily="34" charset="0"/>
                        <a:buChar char="•"/>
                      </a:pPr>
                      <a:r>
                        <a:rPr lang="en-US" sz="1000" b="0" noProof="0">
                          <a:solidFill>
                            <a:schemeClr val="tx1"/>
                          </a:solidFill>
                          <a:effectLst/>
                          <a:latin typeface="+mn-lt"/>
                          <a:ea typeface="+mn-ea"/>
                          <a:cs typeface="+mn-cs"/>
                        </a:rPr>
                        <a:t>Network firewall policies </a:t>
                      </a:r>
                    </a:p>
                    <a:p>
                      <a:pPr marL="114300" indent="-114300" algn="l" rtl="0" fontAlgn="base">
                        <a:lnSpc>
                          <a:spcPct val="100000"/>
                        </a:lnSpc>
                        <a:buFont typeface="Arial" panose="020B0604020202020204" pitchFamily="34" charset="0"/>
                        <a:buChar char="•"/>
                      </a:pPr>
                      <a:r>
                        <a:rPr lang="en-US" sz="1000" b="0" noProof="0">
                          <a:solidFill>
                            <a:schemeClr val="tx1"/>
                          </a:solidFill>
                          <a:effectLst/>
                          <a:latin typeface="+mn-lt"/>
                          <a:ea typeface="+mn-ea"/>
                          <a:cs typeface="+mn-cs"/>
                        </a:rPr>
                        <a:t>Single sign-on applications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03011868"/>
                  </a:ext>
                </a:extLst>
              </a:tr>
              <a:tr h="788790">
                <a:tc>
                  <a:txBody>
                    <a:bodyPr/>
                    <a:lstStyle/>
                    <a:p>
                      <a:pPr algn="l" rtl="0" fontAlgn="base">
                        <a:lnSpc>
                          <a:spcPct val="100000"/>
                        </a:lnSpc>
                        <a:buNone/>
                      </a:pPr>
                      <a:r>
                        <a:rPr lang="en-US" sz="1000" b="0" noProof="0">
                          <a:solidFill>
                            <a:schemeClr val="tx1"/>
                          </a:solidFill>
                          <a:effectLst/>
                          <a:latin typeface="+mn-lt"/>
                          <a:ea typeface="+mn-ea"/>
                          <a:cs typeface="+mn-cs"/>
                        </a:rPr>
                        <a:t>Change control board </a:t>
                      </a:r>
                      <a:endParaRPr lang="en-US" sz="1000" b="0" i="0" noProof="0">
                        <a:solidFill>
                          <a:schemeClr val="tx1"/>
                        </a:solidFill>
                        <a:effectLst/>
                        <a:latin typeface="+mn-lt"/>
                        <a:ea typeface="+mn-ea"/>
                        <a:cs typeface="+mn-cs"/>
                      </a:endParaRPr>
                    </a:p>
                  </a:txBody>
                  <a:tcPr marL="73152" marR="73152" marT="54864" marB="54864">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l" rtl="0" fontAlgn="base">
                        <a:lnSpc>
                          <a:spcPct val="100000"/>
                        </a:lnSpc>
                        <a:buNone/>
                      </a:pPr>
                      <a:r>
                        <a:rPr lang="en-US" sz="1000" b="0" noProof="0">
                          <a:solidFill>
                            <a:schemeClr val="tx1"/>
                          </a:solidFill>
                          <a:effectLst/>
                          <a:latin typeface="+mn-lt"/>
                          <a:ea typeface="+mn-ea"/>
                          <a:cs typeface="+mn-cs"/>
                        </a:rPr>
                        <a:t>Team that manages changes in an organization relating to deploying an enterprise application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114300" indent="-114300" algn="l" rtl="0" fontAlgn="base">
                        <a:lnSpc>
                          <a:spcPct val="100000"/>
                        </a:lnSpc>
                        <a:spcAft>
                          <a:spcPts val="200"/>
                        </a:spcAft>
                        <a:buFont typeface="Arial" panose="020B0604020202020204" pitchFamily="34" charset="0"/>
                        <a:buChar char="•"/>
                      </a:pPr>
                      <a:r>
                        <a:rPr lang="en-US" sz="1000" b="0" noProof="0">
                          <a:solidFill>
                            <a:schemeClr val="tx1"/>
                          </a:solidFill>
                          <a:effectLst/>
                          <a:latin typeface="+mn-lt"/>
                          <a:ea typeface="+mn-ea"/>
                          <a:cs typeface="+mn-cs"/>
                        </a:rPr>
                        <a:t>Approve technical architecture </a:t>
                      </a:r>
                    </a:p>
                    <a:p>
                      <a:pPr marL="114300" indent="-114300" algn="l" rtl="0" fontAlgn="base">
                        <a:lnSpc>
                          <a:spcPct val="100000"/>
                        </a:lnSpc>
                        <a:spcAft>
                          <a:spcPts val="200"/>
                        </a:spcAft>
                        <a:buFont typeface="Arial" panose="020B0604020202020204" pitchFamily="34" charset="0"/>
                        <a:buChar char="•"/>
                      </a:pPr>
                      <a:r>
                        <a:rPr lang="en-US" sz="1000" b="0" noProof="0">
                          <a:solidFill>
                            <a:schemeClr val="tx1"/>
                          </a:solidFill>
                          <a:effectLst/>
                          <a:latin typeface="+mn-lt"/>
                          <a:ea typeface="+mn-ea"/>
                          <a:cs typeface="+mn-cs"/>
                        </a:rPr>
                        <a:t>Approve data security, compliance, and governance policies </a:t>
                      </a:r>
                    </a:p>
                    <a:p>
                      <a:pPr marL="114300" indent="-114300" algn="l" rtl="0" fontAlgn="base">
                        <a:lnSpc>
                          <a:spcPct val="100000"/>
                        </a:lnSpc>
                        <a:spcAft>
                          <a:spcPts val="200"/>
                        </a:spcAft>
                        <a:buFont typeface="Arial" panose="020B0604020202020204" pitchFamily="34" charset="0"/>
                        <a:buChar char="•"/>
                      </a:pPr>
                      <a:r>
                        <a:rPr lang="en-US" sz="1000" b="0" noProof="0">
                          <a:solidFill>
                            <a:schemeClr val="tx1"/>
                          </a:solidFill>
                          <a:effectLst/>
                          <a:latin typeface="+mn-lt"/>
                          <a:ea typeface="+mn-ea"/>
                          <a:cs typeface="+mn-cs"/>
                        </a:rPr>
                        <a:t>Approve responsible AI policies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algn="l" rtl="0" fontAlgn="base">
                        <a:lnSpc>
                          <a:spcPct val="100000"/>
                        </a:lnSpc>
                        <a:buNone/>
                      </a:pPr>
                      <a:r>
                        <a:rPr lang="en-US" sz="1000" b="0" noProof="0">
                          <a:solidFill>
                            <a:schemeClr val="tx1"/>
                          </a:solidFill>
                          <a:effectLst/>
                          <a:latin typeface="+mn-lt"/>
                          <a:ea typeface="+mn-ea"/>
                          <a:cs typeface="+mn-cs"/>
                        </a:rPr>
                        <a:t>N/A </a:t>
                      </a:r>
                      <a:endParaRPr lang="en-US" sz="1000" b="0" i="0" noProof="0">
                        <a:solidFill>
                          <a:schemeClr val="tx1"/>
                        </a:solidFill>
                        <a:effectLst/>
                        <a:latin typeface="+mn-lt"/>
                        <a:ea typeface="+mn-ea"/>
                        <a:cs typeface="+mn-cs"/>
                      </a:endParaRPr>
                    </a:p>
                  </a:txBody>
                  <a:tcPr marL="73152" marR="73152" marT="54864" marB="54864">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477134453"/>
                  </a:ext>
                </a:extLst>
              </a:tr>
            </a:tbl>
          </a:graphicData>
        </a:graphic>
      </p:graphicFrame>
      <p:sp>
        <p:nvSpPr>
          <p:cNvPr id="27" name="Title 26">
            <a:extLst>
              <a:ext uri="{FF2B5EF4-FFF2-40B4-BE49-F238E27FC236}">
                <a16:creationId xmlns:a16="http://schemas.microsoft.com/office/drawing/2014/main" id="{E261A9BA-E9A1-2890-6E72-CC13A60EF2F5}"/>
              </a:ext>
            </a:extLst>
          </p:cNvPr>
          <p:cNvSpPr>
            <a:spLocks noGrp="1"/>
          </p:cNvSpPr>
          <p:nvPr>
            <p:ph type="title"/>
          </p:nvPr>
        </p:nvSpPr>
        <p:spPr/>
        <p:txBody>
          <a:bodyPr/>
          <a:lstStyle/>
          <a:p>
            <a:r>
              <a:rPr lang="en-US" noProof="0"/>
              <a:t>Assigning system roles to your team for deployment</a:t>
            </a:r>
          </a:p>
        </p:txBody>
      </p:sp>
      <p:sp>
        <p:nvSpPr>
          <p:cNvPr id="2" name="Rectangle 1">
            <a:extLst>
              <a:ext uri="{FF2B5EF4-FFF2-40B4-BE49-F238E27FC236}">
                <a16:creationId xmlns:a16="http://schemas.microsoft.com/office/drawing/2014/main" id="{4E3A1854-C9EF-41C3-75CB-8AFBCE836B41}"/>
              </a:ext>
            </a:extLst>
          </p:cNvPr>
          <p:cNvSpPr>
            <a:spLocks noChangeArrowheads="1"/>
          </p:cNvSpPr>
          <p:nvPr/>
        </p:nvSpPr>
        <p:spPr bwMode="auto">
          <a:xfrm>
            <a:off x="571500" y="1252537"/>
            <a:ext cx="11049000" cy="81560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en-US" sz="1200">
                <a:latin typeface="+mn-lt"/>
              </a:rPr>
              <a:t>The </a:t>
            </a:r>
            <a:r>
              <a:rPr lang="en-US" sz="1200">
                <a:latin typeface="+mn-lt"/>
                <a:hlinkClick r:id="rId6">
                  <a:extLst>
                    <a:ext uri="{A12FA001-AC4F-418D-AE19-62706E023703}">
                      <ahyp:hlinkClr xmlns:ahyp="http://schemas.microsoft.com/office/drawing/2018/hyperlinkcolor" val="tx"/>
                    </a:ext>
                  </a:extLst>
                </a:hlinkClick>
              </a:rPr>
              <a:t>Deployment Overview Article</a:t>
            </a:r>
            <a:r>
              <a:rPr lang="en-US" sz="1200">
                <a:latin typeface="+mn-lt"/>
              </a:rPr>
              <a:t> provides</a:t>
            </a:r>
            <a:r>
              <a:rPr lang="en-US" sz="1200" noProof="0">
                <a:latin typeface="+mn-lt"/>
              </a:rPr>
              <a:t> detailed technical instructions for how to deploy ESS in your environment. </a:t>
            </a:r>
          </a:p>
          <a:p>
            <a:r>
              <a:rPr lang="en-US" sz="1200" noProof="0">
                <a:latin typeface="+mn-lt"/>
              </a:rPr>
              <a:t>The ESS Agent includes several different technical components and configuration areas, which require different Microsoft 365 roles for deployment. You need to assign these system roles to implementation SMEs in your team. We recommend you use the least privileged role possible to perform each necessary activity. </a:t>
            </a:r>
            <a:br>
              <a:rPr lang="en-US" sz="1200" noProof="0">
                <a:latin typeface="+mn-lt"/>
              </a:rPr>
            </a:br>
            <a:r>
              <a:rPr lang="en-US" sz="1200" noProof="0">
                <a:latin typeface="+mn-lt"/>
              </a:rPr>
              <a:t>For roles with elevated privileges, use just-in-time access.</a:t>
            </a:r>
          </a:p>
        </p:txBody>
      </p:sp>
      <p:sp>
        <p:nvSpPr>
          <p:cNvPr id="7" name="Rectangle: Rounded Corners 6">
            <a:hlinkClick r:id="rId7" action="ppaction://hlinksldjump"/>
            <a:extLst>
              <a:ext uri="{FF2B5EF4-FFF2-40B4-BE49-F238E27FC236}">
                <a16:creationId xmlns:a16="http://schemas.microsoft.com/office/drawing/2014/main" id="{1D3118C3-9354-968C-8936-3558C454D1D5}"/>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10" name="Rectangle: Rounded Corners 9">
            <a:hlinkClick r:id="rId8" action="ppaction://hlinksldjump"/>
            <a:extLst>
              <a:ext uri="{FF2B5EF4-FFF2-40B4-BE49-F238E27FC236}">
                <a16:creationId xmlns:a16="http://schemas.microsoft.com/office/drawing/2014/main" id="{793FEDBD-D4F6-311B-7B2A-7841B5F0287A}"/>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11" name="Rectangle: Rounded Corners 10">
            <a:hlinkClick r:id="rId9" action="ppaction://hlinksldjump"/>
            <a:extLst>
              <a:ext uri="{FF2B5EF4-FFF2-40B4-BE49-F238E27FC236}">
                <a16:creationId xmlns:a16="http://schemas.microsoft.com/office/drawing/2014/main" id="{E6B22D5E-9882-3D4D-A938-9EB260961A9C}"/>
              </a:ext>
            </a:extLst>
          </p:cNvPr>
          <p:cNvSpPr>
            <a:spLocks/>
          </p:cNvSpPr>
          <p:nvPr/>
        </p:nvSpPr>
        <p:spPr bwMode="auto">
          <a:xfrm>
            <a:off x="4927697"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Onboard &amp; Engage</a:t>
            </a:r>
          </a:p>
        </p:txBody>
      </p:sp>
      <p:sp>
        <p:nvSpPr>
          <p:cNvPr id="14" name="Rectangle: Rounded Corners 13">
            <a:hlinkClick r:id="rId10" action="ppaction://hlinksldjump"/>
            <a:extLst>
              <a:ext uri="{FF2B5EF4-FFF2-40B4-BE49-F238E27FC236}">
                <a16:creationId xmlns:a16="http://schemas.microsoft.com/office/drawing/2014/main" id="{15DF9229-A3A4-4C6B-0255-721D3563234D}"/>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15" name="Rectangle: Rounded Corners 14">
            <a:hlinkClick r:id="rId11" action="ppaction://hlinksldjump"/>
            <a:extLst>
              <a:ext uri="{FF2B5EF4-FFF2-40B4-BE49-F238E27FC236}">
                <a16:creationId xmlns:a16="http://schemas.microsoft.com/office/drawing/2014/main" id="{54EC4028-95E5-BC3A-DEAE-5DAB9D875ED3}"/>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Tree>
    <p:extLst>
      <p:ext uri="{BB962C8B-B14F-4D97-AF65-F5344CB8AC3E}">
        <p14:creationId xmlns:p14="http://schemas.microsoft.com/office/powerpoint/2010/main" val="3685150065"/>
      </p:ext>
    </p:extLst>
  </p:cSld>
  <p:clrMapOvr>
    <a:masterClrMapping/>
  </p:clrMapOvr>
  <p:transition>
    <p:fade/>
  </p:transition>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065FFF8-7A32-1684-D6FB-FF99865CAC23}"/>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ED883E3-F68F-C01B-86A5-25CAE27A9F39}"/>
              </a:ext>
            </a:extLst>
          </p:cNvPr>
          <p:cNvSpPr>
            <a:spLocks/>
          </p:cNvSpPr>
          <p:nvPr/>
        </p:nvSpPr>
        <p:spPr bwMode="auto">
          <a:xfrm>
            <a:off x="588263" y="1306286"/>
            <a:ext cx="4656838" cy="5143182"/>
          </a:xfrm>
          <a:prstGeom prst="roundRect">
            <a:avLst>
              <a:gd name="adj" fmla="val 2152"/>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E91EB2BD-B7B8-B049-44FC-67E66BEC26EC}"/>
              </a:ext>
            </a:extLst>
          </p:cNvPr>
          <p:cNvSpPr>
            <a:spLocks noGrp="1"/>
          </p:cNvSpPr>
          <p:nvPr>
            <p:ph type="title"/>
          </p:nvPr>
        </p:nvSpPr>
        <p:spPr>
          <a:xfrm>
            <a:off x="588263" y="457200"/>
            <a:ext cx="11018520" cy="492443"/>
          </a:xfrm>
        </p:spPr>
        <p:txBody>
          <a:bodyPr/>
          <a:lstStyle/>
          <a:p>
            <a:r>
              <a:rPr lang="en-US" noProof="0"/>
              <a:t>Install the Agent</a:t>
            </a:r>
          </a:p>
        </p:txBody>
      </p:sp>
      <p:sp>
        <p:nvSpPr>
          <p:cNvPr id="6" name="Rectangle: Rounded Corners 5">
            <a:extLst>
              <a:ext uri="{FF2B5EF4-FFF2-40B4-BE49-F238E27FC236}">
                <a16:creationId xmlns:a16="http://schemas.microsoft.com/office/drawing/2014/main" id="{C2332B5D-9219-CB14-015B-B2AAF14EEEFF}"/>
              </a:ext>
              <a:ext uri="{C183D7F6-B498-43B3-948B-1728B52AA6E4}">
                <adec:decorative xmlns:adec="http://schemas.microsoft.com/office/drawing/2017/decorative" val="1"/>
              </a:ext>
            </a:extLst>
          </p:cNvPr>
          <p:cNvSpPr>
            <a:spLocks/>
          </p:cNvSpPr>
          <p:nvPr/>
        </p:nvSpPr>
        <p:spPr bwMode="auto">
          <a:xfrm>
            <a:off x="5382261" y="1306285"/>
            <a:ext cx="6229507" cy="5143183"/>
          </a:xfrm>
          <a:prstGeom prst="roundRect">
            <a:avLst>
              <a:gd name="adj" fmla="val 1637"/>
            </a:avLst>
          </a:prstGeom>
          <a:solidFill>
            <a:schemeClr val="bg1">
              <a:alpha val="85000"/>
            </a:schemeClr>
          </a:solidFill>
          <a:ln w="12700">
            <a:gradFill flip="none" rotWithShape="1">
              <a:gsLst>
                <a:gs pos="0">
                  <a:srgbClr val="0179D4">
                    <a:alpha val="75000"/>
                  </a:srgbClr>
                </a:gs>
                <a:gs pos="17000">
                  <a:srgbClr val="1494E7">
                    <a:alpha val="75000"/>
                  </a:srgbClr>
                </a:gs>
                <a:gs pos="52000">
                  <a:srgbClr val="8A89FF">
                    <a:alpha val="75000"/>
                  </a:srgbClr>
                </a:gs>
                <a:gs pos="33000">
                  <a:srgbClr val="2CB6FF">
                    <a:alpha val="75000"/>
                  </a:srgbClr>
                </a:gs>
                <a:gs pos="98131">
                  <a:srgbClr val="FEA973">
                    <a:alpha val="75000"/>
                  </a:srgbClr>
                </a:gs>
                <a:gs pos="90000">
                  <a:srgbClr val="EA83BB">
                    <a:alpha val="75000"/>
                  </a:srgbClr>
                </a:gs>
                <a:gs pos="71000">
                  <a:srgbClr val="BC6DFE">
                    <a:alpha val="75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 name="Title 100">
            <a:extLst>
              <a:ext uri="{FF2B5EF4-FFF2-40B4-BE49-F238E27FC236}">
                <a16:creationId xmlns:a16="http://schemas.microsoft.com/office/drawing/2014/main" id="{3C4CEF35-4DEB-1E1C-EBC9-EF62FFCEF4C4}"/>
              </a:ext>
            </a:extLst>
          </p:cNvPr>
          <p:cNvSpPr txBox="1">
            <a:spLocks/>
          </p:cNvSpPr>
          <p:nvPr/>
        </p:nvSpPr>
        <p:spPr bwMode="auto">
          <a:xfrm>
            <a:off x="5519421" y="1443445"/>
            <a:ext cx="5955187" cy="563881"/>
          </a:xfrm>
          <a:prstGeom prst="roundRect">
            <a:avLst>
              <a:gd name="adj" fmla="val 12287"/>
            </a:avLst>
          </a:prstGeom>
          <a:gradFill flip="none" rotWithShape="1">
            <a:gsLst>
              <a:gs pos="500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spcAft>
                <a:spcPts val="800"/>
              </a:spcAft>
              <a:defRPr/>
            </a:pPr>
            <a:r>
              <a:rPr lang="en-US" sz="1800" spc="0" noProof="0">
                <a:solidFill>
                  <a:schemeClr val="bg1"/>
                </a:solidFill>
                <a:latin typeface="+mj-lt"/>
                <a:ea typeface="+mj-ea"/>
                <a:cs typeface="+mj-cs"/>
              </a:rPr>
              <a:t>Verification Checklist</a:t>
            </a:r>
          </a:p>
        </p:txBody>
      </p:sp>
      <p:sp>
        <p:nvSpPr>
          <p:cNvPr id="12" name="TextBox 11">
            <a:extLst>
              <a:ext uri="{FF2B5EF4-FFF2-40B4-BE49-F238E27FC236}">
                <a16:creationId xmlns:a16="http://schemas.microsoft.com/office/drawing/2014/main" id="{00BE94E6-955B-2797-9ECB-73FFE95A0DFB}"/>
              </a:ext>
            </a:extLst>
          </p:cNvPr>
          <p:cNvSpPr txBox="1"/>
          <p:nvPr/>
        </p:nvSpPr>
        <p:spPr>
          <a:xfrm flipH="1">
            <a:off x="588259" y="1580518"/>
            <a:ext cx="4656840" cy="1192618"/>
          </a:xfrm>
          <a:prstGeom prst="rect">
            <a:avLst/>
          </a:prstGeom>
          <a:solidFill>
            <a:schemeClr val="accent2">
              <a:lumMod val="20000"/>
              <a:lumOff val="80000"/>
              <a:alpha val="29000"/>
            </a:schemeClr>
          </a:solidFill>
        </p:spPr>
        <p:txBody>
          <a:bodyPr wrap="square" lIns="1005840" tIns="0" rIns="548640" bIns="0" rtlCol="0" anchor="ctr">
            <a:noAutofit/>
          </a:bodyPr>
          <a:lstStyle/>
          <a:p>
            <a:pPr algn="l">
              <a:spcAft>
                <a:spcPts val="600"/>
              </a:spcAft>
            </a:pPr>
            <a:endParaRPr lang="en-US" sz="2000" noProof="0"/>
          </a:p>
        </p:txBody>
      </p:sp>
      <p:sp>
        <p:nvSpPr>
          <p:cNvPr id="21" name="Rectangle 20">
            <a:extLst>
              <a:ext uri="{FF2B5EF4-FFF2-40B4-BE49-F238E27FC236}">
                <a16:creationId xmlns:a16="http://schemas.microsoft.com/office/drawing/2014/main" id="{B1F0C286-6722-7153-92A4-895B986592F6}"/>
              </a:ext>
            </a:extLst>
          </p:cNvPr>
          <p:cNvSpPr/>
          <p:nvPr/>
        </p:nvSpPr>
        <p:spPr bwMode="auto">
          <a:xfrm>
            <a:off x="815984" y="2773136"/>
            <a:ext cx="45720" cy="2926080"/>
          </a:xfrm>
          <a:prstGeom prst="rect">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chemeClr val="bg1"/>
              </a:solidFill>
              <a:cs typeface="Segoe UI" pitchFamily="34" charset="0"/>
            </a:endParaRPr>
          </a:p>
        </p:txBody>
      </p:sp>
      <p:sp>
        <p:nvSpPr>
          <p:cNvPr id="22" name="Oval 21">
            <a:extLst>
              <a:ext uri="{FF2B5EF4-FFF2-40B4-BE49-F238E27FC236}">
                <a16:creationId xmlns:a16="http://schemas.microsoft.com/office/drawing/2014/main" id="{1B406BF3-504F-DA1C-31EA-135A636E7045}"/>
              </a:ext>
              <a:ext uri="{C183D7F6-B498-43B3-948B-1728B52AA6E4}">
                <adec:decorative xmlns:adec="http://schemas.microsoft.com/office/drawing/2017/decorative" val="1"/>
              </a:ext>
            </a:extLst>
          </p:cNvPr>
          <p:cNvSpPr>
            <a:spLocks/>
          </p:cNvSpPr>
          <p:nvPr/>
        </p:nvSpPr>
        <p:spPr bwMode="auto">
          <a:xfrm>
            <a:off x="750490" y="2992717"/>
            <a:ext cx="182880" cy="18288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24" name="Oval 23">
            <a:extLst>
              <a:ext uri="{FF2B5EF4-FFF2-40B4-BE49-F238E27FC236}">
                <a16:creationId xmlns:a16="http://schemas.microsoft.com/office/drawing/2014/main" id="{DDD680BC-AEF4-4D92-578B-A7776043ADA8}"/>
              </a:ext>
              <a:ext uri="{C183D7F6-B498-43B3-948B-1728B52AA6E4}">
                <adec:decorative xmlns:adec="http://schemas.microsoft.com/office/drawing/2017/decorative" val="1"/>
              </a:ext>
            </a:extLst>
          </p:cNvPr>
          <p:cNvSpPr>
            <a:spLocks/>
          </p:cNvSpPr>
          <p:nvPr/>
        </p:nvSpPr>
        <p:spPr bwMode="auto">
          <a:xfrm>
            <a:off x="750490" y="5585802"/>
            <a:ext cx="182880" cy="18288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25" name="Oval 24">
            <a:extLst>
              <a:ext uri="{FF2B5EF4-FFF2-40B4-BE49-F238E27FC236}">
                <a16:creationId xmlns:a16="http://schemas.microsoft.com/office/drawing/2014/main" id="{5A58A43F-676E-7F80-1B81-7155FC88570C}"/>
              </a:ext>
              <a:ext uri="{C183D7F6-B498-43B3-948B-1728B52AA6E4}">
                <adec:decorative xmlns:adec="http://schemas.microsoft.com/office/drawing/2017/decorative" val="1"/>
              </a:ext>
            </a:extLst>
          </p:cNvPr>
          <p:cNvSpPr>
            <a:spLocks/>
          </p:cNvSpPr>
          <p:nvPr/>
        </p:nvSpPr>
        <p:spPr bwMode="auto">
          <a:xfrm>
            <a:off x="750490" y="4168528"/>
            <a:ext cx="182880" cy="18288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14" name="TextBox 13">
            <a:extLst>
              <a:ext uri="{FF2B5EF4-FFF2-40B4-BE49-F238E27FC236}">
                <a16:creationId xmlns:a16="http://schemas.microsoft.com/office/drawing/2014/main" id="{07EC1281-ADB7-E640-AA6F-41AD03F0663E}"/>
              </a:ext>
            </a:extLst>
          </p:cNvPr>
          <p:cNvSpPr txBox="1"/>
          <p:nvPr/>
        </p:nvSpPr>
        <p:spPr>
          <a:xfrm>
            <a:off x="1108783" y="5530384"/>
            <a:ext cx="3771086" cy="738664"/>
          </a:xfrm>
          <a:prstGeom prst="rect">
            <a:avLst/>
          </a:prstGeom>
          <a:noFill/>
        </p:spPr>
        <p:txBody>
          <a:bodyPr wrap="square" lIns="0" tIns="0" rIns="0" bIns="0">
            <a:spAutoFit/>
          </a:bodyPr>
          <a:lstStyle/>
          <a:p>
            <a:pPr marR="0" lvl="0" algn="l" defTabSz="914400" rtl="0" eaLnBrk="0" fontAlgn="base" latinLnBrk="0" hangingPunct="0">
              <a:lnSpc>
                <a:spcPct val="100000"/>
              </a:lnSpc>
              <a:spcBef>
                <a:spcPct val="0"/>
              </a:spcBef>
              <a:spcAft>
                <a:spcPts val="600"/>
              </a:spcAft>
              <a:buClrTx/>
              <a:buSzTx/>
              <a:tabLst/>
            </a:pPr>
            <a:r>
              <a:rPr kumimoji="0" lang="en-US" sz="1600" i="0" u="none" strike="noStrike" cap="none" normalizeH="0" baseline="0" noProof="0">
                <a:ln>
                  <a:noFill/>
                </a:ln>
                <a:solidFill>
                  <a:schemeClr val="accent1"/>
                </a:solidFill>
                <a:effectLst/>
                <a:latin typeface="+mj-lt"/>
                <a:ea typeface="+mj-ea"/>
                <a:cs typeface="+mj-cs"/>
                <a:hlinkClick r:id="rId4">
                  <a:extLst>
                    <a:ext uri="{A12FA001-AC4F-418D-AE19-62706E023703}">
                      <ahyp:hlinkClr xmlns:ahyp="http://schemas.microsoft.com/office/drawing/2018/hyperlinkcolor" val="tx"/>
                    </a:ext>
                  </a:extLst>
                </a:hlinkClick>
              </a:rPr>
              <a:t>Agent Installation</a:t>
            </a:r>
            <a:r>
              <a:rPr kumimoji="0" lang="en-US" sz="1600" b="0" i="0" u="none" strike="noStrike" cap="none" normalizeH="0" baseline="0" noProof="0">
                <a:ln>
                  <a:noFill/>
                </a:ln>
                <a:effectLst/>
              </a:rPr>
              <a:t>: Use the Copilot Studio interface to locate and install the ESS agent into the selected environment.</a:t>
            </a:r>
            <a:endParaRPr lang="en-US" sz="1600" noProof="0"/>
          </a:p>
        </p:txBody>
      </p:sp>
      <p:sp>
        <p:nvSpPr>
          <p:cNvPr id="18" name="TextBox 17">
            <a:extLst>
              <a:ext uri="{FF2B5EF4-FFF2-40B4-BE49-F238E27FC236}">
                <a16:creationId xmlns:a16="http://schemas.microsoft.com/office/drawing/2014/main" id="{1F756A0A-B855-D7DF-2C6E-49FCB580BDF1}"/>
              </a:ext>
            </a:extLst>
          </p:cNvPr>
          <p:cNvSpPr txBox="1"/>
          <p:nvPr/>
        </p:nvSpPr>
        <p:spPr>
          <a:xfrm>
            <a:off x="1108783" y="2953555"/>
            <a:ext cx="3997705" cy="984885"/>
          </a:xfrm>
          <a:prstGeom prst="rect">
            <a:avLst/>
          </a:prstGeom>
          <a:noFill/>
        </p:spPr>
        <p:txBody>
          <a:bodyPr wrap="square" lIns="0" tIns="0" rIns="0" bIns="0">
            <a:spAutoFit/>
          </a:bodyPr>
          <a:lstStyle/>
          <a:p>
            <a:pPr marR="0" lvl="0" algn="l" defTabSz="914400" rtl="0" eaLnBrk="0" fontAlgn="base" latinLnBrk="0" hangingPunct="0">
              <a:lnSpc>
                <a:spcPct val="100000"/>
              </a:lnSpc>
              <a:spcBef>
                <a:spcPct val="0"/>
              </a:spcBef>
              <a:spcAft>
                <a:spcPts val="600"/>
              </a:spcAft>
              <a:buClrTx/>
              <a:buSzTx/>
              <a:tabLst/>
            </a:pPr>
            <a:r>
              <a:rPr kumimoji="0" lang="en-US" sz="1600" i="0" u="none" strike="noStrike" cap="none" normalizeH="0" baseline="0" noProof="0">
                <a:ln>
                  <a:noFill/>
                </a:ln>
                <a:solidFill>
                  <a:schemeClr val="accent1"/>
                </a:solidFill>
                <a:effectLst/>
                <a:latin typeface="+mj-lt"/>
                <a:ea typeface="+mj-ea"/>
                <a:cs typeface="+mj-cs"/>
                <a:hlinkClick r:id="rId5">
                  <a:extLst>
                    <a:ext uri="{A12FA001-AC4F-418D-AE19-62706E023703}">
                      <ahyp:hlinkClr xmlns:ahyp="http://schemas.microsoft.com/office/drawing/2018/hyperlinkcolor" val="tx"/>
                    </a:ext>
                  </a:extLst>
                </a:hlinkClick>
              </a:rPr>
              <a:t>Environment Setup</a:t>
            </a:r>
            <a:r>
              <a:rPr kumimoji="0" lang="en-US" sz="1600" b="0" i="0" u="none" strike="noStrike" cap="none" normalizeH="0" baseline="0" noProof="0">
                <a:ln>
                  <a:noFill/>
                </a:ln>
                <a:effectLst/>
              </a:rPr>
              <a:t>: Sign in as an Environment Administrator and verify the correct Power Platform environment before installation. </a:t>
            </a:r>
            <a:endParaRPr lang="en-US" sz="1600" b="0" i="0" u="none" strike="noStrike" cap="none" normalizeH="0" baseline="0" noProof="0">
              <a:ln>
                <a:noFill/>
              </a:ln>
              <a:effectLst/>
            </a:endParaRPr>
          </a:p>
        </p:txBody>
      </p:sp>
      <p:sp>
        <p:nvSpPr>
          <p:cNvPr id="20" name="TextBox 19">
            <a:extLst>
              <a:ext uri="{FF2B5EF4-FFF2-40B4-BE49-F238E27FC236}">
                <a16:creationId xmlns:a16="http://schemas.microsoft.com/office/drawing/2014/main" id="{FEAA0436-4B23-D975-3C5B-4F015AACFF87}"/>
              </a:ext>
            </a:extLst>
          </p:cNvPr>
          <p:cNvSpPr txBox="1"/>
          <p:nvPr/>
        </p:nvSpPr>
        <p:spPr>
          <a:xfrm>
            <a:off x="1108783" y="4118859"/>
            <a:ext cx="3771086" cy="1231106"/>
          </a:xfrm>
          <a:prstGeom prst="rect">
            <a:avLst/>
          </a:prstGeom>
          <a:noFill/>
        </p:spPr>
        <p:txBody>
          <a:bodyPr wrap="square" lIns="0" tIns="0" rIns="0" bIns="0">
            <a:spAutoFit/>
          </a:bodyPr>
          <a:lstStyle/>
          <a:p>
            <a:pPr marR="0" lvl="0" algn="l" defTabSz="914400" rtl="0" eaLnBrk="0" fontAlgn="base" latinLnBrk="0" hangingPunct="0">
              <a:lnSpc>
                <a:spcPct val="100000"/>
              </a:lnSpc>
              <a:spcBef>
                <a:spcPct val="0"/>
              </a:spcBef>
              <a:spcAft>
                <a:spcPts val="600"/>
              </a:spcAft>
              <a:buClrTx/>
              <a:buSzTx/>
              <a:tabLst/>
            </a:pPr>
            <a:r>
              <a:rPr kumimoji="0" lang="en-US" sz="1600" i="0" u="none" strike="noStrike" cap="none" normalizeH="0" baseline="0" noProof="0">
                <a:ln>
                  <a:noFill/>
                </a:ln>
                <a:solidFill>
                  <a:schemeClr val="accent1"/>
                </a:solidFill>
                <a:effectLst/>
                <a:latin typeface="+mj-lt"/>
                <a:ea typeface="+mj-ea"/>
                <a:cs typeface="+mj-cs"/>
                <a:hlinkClick r:id="rId5">
                  <a:extLst>
                    <a:ext uri="{A12FA001-AC4F-418D-AE19-62706E023703}">
                      <ahyp:hlinkClr xmlns:ahyp="http://schemas.microsoft.com/office/drawing/2018/hyperlinkcolor" val="tx"/>
                    </a:ext>
                  </a:extLst>
                </a:hlinkClick>
              </a:rPr>
              <a:t>Preferred Solution Creation</a:t>
            </a:r>
            <a:r>
              <a:rPr kumimoji="0" lang="en-US" sz="1600" b="0" i="0" u="none" strike="noStrike" cap="none" normalizeH="0" baseline="0" noProof="0">
                <a:ln>
                  <a:noFill/>
                </a:ln>
                <a:effectLst/>
              </a:rPr>
              <a:t>: Establish a new unmanaged solution in the development environment to enable customizations and lifecycle management. </a:t>
            </a:r>
            <a:endParaRPr lang="en-US" sz="1600" b="0" i="0" u="none" strike="noStrike" cap="none" normalizeH="0" baseline="0" noProof="0">
              <a:ln>
                <a:noFill/>
              </a:ln>
              <a:effectLst/>
            </a:endParaRPr>
          </a:p>
        </p:txBody>
      </p:sp>
      <p:graphicFrame>
        <p:nvGraphicFramePr>
          <p:cNvPr id="8" name="Table 7">
            <a:extLst>
              <a:ext uri="{FF2B5EF4-FFF2-40B4-BE49-F238E27FC236}">
                <a16:creationId xmlns:a16="http://schemas.microsoft.com/office/drawing/2014/main" id="{2C1B2235-F76F-663E-B808-E9558A2E1DAA}"/>
              </a:ext>
            </a:extLst>
          </p:cNvPr>
          <p:cNvGraphicFramePr>
            <a:graphicFrameLocks noGrp="1"/>
          </p:cNvGraphicFramePr>
          <p:nvPr>
            <p:extLst>
              <p:ext uri="{D42A27DB-BD31-4B8C-83A1-F6EECF244321}">
                <p14:modId xmlns:p14="http://schemas.microsoft.com/office/powerpoint/2010/main" val="518531578"/>
              </p:ext>
            </p:extLst>
          </p:nvPr>
        </p:nvGraphicFramePr>
        <p:xfrm>
          <a:off x="5382261" y="2144486"/>
          <a:ext cx="6229507" cy="4299536"/>
        </p:xfrm>
        <a:graphic>
          <a:graphicData uri="http://schemas.openxmlformats.org/drawingml/2006/table">
            <a:tbl>
              <a:tblPr firstRow="1" bandRow="1">
                <a:tableStyleId>{69012ECD-51FC-41F1-AA8D-1B2483CD663E}</a:tableStyleId>
              </a:tblPr>
              <a:tblGrid>
                <a:gridCol w="1742439">
                  <a:extLst>
                    <a:ext uri="{9D8B030D-6E8A-4147-A177-3AD203B41FA5}">
                      <a16:colId xmlns:a16="http://schemas.microsoft.com/office/drawing/2014/main" val="251081712"/>
                    </a:ext>
                  </a:extLst>
                </a:gridCol>
                <a:gridCol w="3467100">
                  <a:extLst>
                    <a:ext uri="{9D8B030D-6E8A-4147-A177-3AD203B41FA5}">
                      <a16:colId xmlns:a16="http://schemas.microsoft.com/office/drawing/2014/main" val="3532979559"/>
                    </a:ext>
                  </a:extLst>
                </a:gridCol>
                <a:gridCol w="1019968">
                  <a:extLst>
                    <a:ext uri="{9D8B030D-6E8A-4147-A177-3AD203B41FA5}">
                      <a16:colId xmlns:a16="http://schemas.microsoft.com/office/drawing/2014/main" val="3800426307"/>
                    </a:ext>
                  </a:extLst>
                </a:gridCol>
              </a:tblGrid>
              <a:tr h="506954">
                <a:tc>
                  <a:txBody>
                    <a:bodyPr/>
                    <a:lstStyle/>
                    <a:p>
                      <a:pPr algn="l" fontAlgn="t">
                        <a:buNone/>
                      </a:pPr>
                      <a:r>
                        <a:rPr lang="en-US" sz="1600" b="0" noProof="0">
                          <a:solidFill>
                            <a:schemeClr val="accent1"/>
                          </a:solidFill>
                          <a:effectLst/>
                          <a:latin typeface="+mj-lt"/>
                          <a:ea typeface="+mj-ea"/>
                          <a:cs typeface="+mj-cs"/>
                        </a:rPr>
                        <a:t>Role</a:t>
                      </a:r>
                    </a:p>
                  </a:txBody>
                  <a:tcPr marT="91440" marB="91440">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1">
                        <a:lumMod val="20000"/>
                        <a:lumOff val="80000"/>
                        <a:alpha val="50000"/>
                      </a:schemeClr>
                    </a:solidFill>
                  </a:tcPr>
                </a:tc>
                <a:tc>
                  <a:txBody>
                    <a:bodyPr/>
                    <a:lstStyle/>
                    <a:p>
                      <a:pPr algn="l" fontAlgn="t">
                        <a:buNone/>
                      </a:pPr>
                      <a:r>
                        <a:rPr lang="en-US" sz="1600" b="0" noProof="0">
                          <a:solidFill>
                            <a:schemeClr val="accent1"/>
                          </a:solidFill>
                          <a:effectLst/>
                          <a:latin typeface="+mj-lt"/>
                          <a:ea typeface="+mj-ea"/>
                          <a:cs typeface="+mj-cs"/>
                        </a:rPr>
                        <a:t>Verification steps</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1">
                        <a:lumMod val="20000"/>
                        <a:lumOff val="80000"/>
                        <a:alpha val="50000"/>
                      </a:schemeClr>
                    </a:solidFill>
                  </a:tcPr>
                </a:tc>
                <a:tc>
                  <a:txBody>
                    <a:bodyPr/>
                    <a:lstStyle/>
                    <a:p>
                      <a:pPr algn="l" fontAlgn="t">
                        <a:buNone/>
                      </a:pPr>
                      <a:r>
                        <a:rPr lang="en-US" sz="1600" b="0" noProof="0">
                          <a:solidFill>
                            <a:schemeClr val="accent1"/>
                          </a:solidFill>
                          <a:effectLst/>
                          <a:latin typeface="+mj-lt"/>
                          <a:ea typeface="+mj-ea"/>
                          <a:cs typeface="+mj-cs"/>
                        </a:rPr>
                        <a:t>Result</a:t>
                      </a:r>
                    </a:p>
                  </a:txBody>
                  <a:tcPr marT="91440" marB="91440">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1">
                        <a:lumMod val="20000"/>
                        <a:lumOff val="80000"/>
                        <a:alpha val="50000"/>
                      </a:schemeClr>
                    </a:solidFill>
                  </a:tcPr>
                </a:tc>
                <a:extLst>
                  <a:ext uri="{0D108BD9-81ED-4DB2-BD59-A6C34878D82A}">
                    <a16:rowId xmlns:a16="http://schemas.microsoft.com/office/drawing/2014/main" val="500301025"/>
                  </a:ext>
                </a:extLst>
              </a:tr>
              <a:tr h="2317016">
                <a:tc>
                  <a:txBody>
                    <a:bodyPr/>
                    <a:lstStyle/>
                    <a:p>
                      <a:pPr algn="l" fontAlgn="t">
                        <a:spcAft>
                          <a:spcPts val="600"/>
                        </a:spcAft>
                        <a:buNone/>
                      </a:pPr>
                      <a:r>
                        <a:rPr lang="en-US" sz="1400" noProof="0">
                          <a:effectLst/>
                          <a:latin typeface="+mn-lt"/>
                          <a:ea typeface="+mn-ea"/>
                          <a:cs typeface="+mn-cs"/>
                        </a:rPr>
                        <a:t>Environment Administrator</a:t>
                      </a:r>
                    </a:p>
                  </a:txBody>
                  <a:tcPr marT="91440" marB="91440">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198438" indent="-198438" algn="l" fontAlgn="t">
                        <a:spcAft>
                          <a:spcPts val="800"/>
                        </a:spcAft>
                        <a:buFont typeface="+mj-lt"/>
                        <a:buAutoNum type="arabicPeriod"/>
                      </a:pPr>
                      <a:r>
                        <a:rPr lang="en-US" sz="1400" noProof="0">
                          <a:effectLst/>
                          <a:latin typeface="+mn-lt"/>
                          <a:ea typeface="+mn-ea"/>
                          <a:cs typeface="+mn-cs"/>
                        </a:rPr>
                        <a:t>Sign in to Copilot Studio.</a:t>
                      </a:r>
                    </a:p>
                    <a:p>
                      <a:pPr marL="198438" indent="-198438" algn="l" fontAlgn="t">
                        <a:spcAft>
                          <a:spcPts val="800"/>
                        </a:spcAft>
                        <a:buFont typeface="+mj-lt"/>
                        <a:buAutoNum type="arabicPeriod"/>
                      </a:pPr>
                      <a:r>
                        <a:rPr lang="en-US" sz="1400" noProof="0">
                          <a:effectLst/>
                          <a:latin typeface="+mn-lt"/>
                          <a:ea typeface="+mn-ea"/>
                          <a:cs typeface="+mn-cs"/>
                        </a:rPr>
                        <a:t>Select Agents to confirm whether your newly created agent is listed.</a:t>
                      </a:r>
                    </a:p>
                    <a:p>
                      <a:pPr marL="198438" indent="-198438" algn="l" fontAlgn="t">
                        <a:spcAft>
                          <a:spcPts val="800"/>
                        </a:spcAft>
                        <a:buFont typeface="+mj-lt"/>
                        <a:buAutoNum type="arabicPeriod"/>
                      </a:pPr>
                      <a:r>
                        <a:rPr lang="en-US" sz="1400" noProof="0">
                          <a:effectLst/>
                          <a:latin typeface="+mn-lt"/>
                          <a:ea typeface="+mn-ea"/>
                          <a:cs typeface="+mn-cs"/>
                        </a:rPr>
                        <a:t>Confirm the Employee Self-Service agent is listed.</a:t>
                      </a:r>
                    </a:p>
                    <a:p>
                      <a:pPr marL="198438" indent="-198438" algn="l" fontAlgn="t">
                        <a:spcAft>
                          <a:spcPts val="800"/>
                        </a:spcAft>
                        <a:buFont typeface="+mj-lt"/>
                        <a:buAutoNum type="arabicPeriod"/>
                      </a:pPr>
                      <a:r>
                        <a:rPr lang="en-US" sz="1400" noProof="0">
                          <a:effectLst/>
                          <a:latin typeface="+mn-lt"/>
                          <a:ea typeface="+mn-ea"/>
                          <a:cs typeface="+mn-cs"/>
                        </a:rPr>
                        <a:t>Share the agent to Environment Maker with “Editor” permissions</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t">
                        <a:spcAft>
                          <a:spcPts val="600"/>
                        </a:spcAft>
                        <a:buNone/>
                      </a:pPr>
                      <a:r>
                        <a:rPr lang="en-US" sz="1400" noProof="0">
                          <a:effectLst/>
                          <a:latin typeface="+mn-lt"/>
                          <a:ea typeface="+mn-ea"/>
                          <a:cs typeface="+mn-cs"/>
                        </a:rPr>
                        <a:t>Pass/Fail</a:t>
                      </a:r>
                    </a:p>
                  </a:txBody>
                  <a:tcPr marT="91440" marB="91440">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76406085"/>
                  </a:ext>
                </a:extLst>
              </a:tr>
              <a:tr h="1475566">
                <a:tc>
                  <a:txBody>
                    <a:bodyPr/>
                    <a:lstStyle/>
                    <a:p>
                      <a:pPr algn="l" fontAlgn="t">
                        <a:spcAft>
                          <a:spcPts val="600"/>
                        </a:spcAft>
                        <a:buNone/>
                      </a:pPr>
                      <a:r>
                        <a:rPr lang="en-US" sz="1400" noProof="0">
                          <a:effectLst/>
                          <a:latin typeface="+mn-lt"/>
                          <a:ea typeface="+mn-ea"/>
                          <a:cs typeface="+mn-cs"/>
                        </a:rPr>
                        <a:t>Environment Maker</a:t>
                      </a:r>
                    </a:p>
                  </a:txBody>
                  <a:tcPr marT="91440" marB="91440">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t">
                        <a:spcAft>
                          <a:spcPts val="600"/>
                        </a:spcAft>
                        <a:buNone/>
                      </a:pPr>
                      <a:r>
                        <a:rPr lang="en-US" sz="1400" noProof="0">
                          <a:effectLst/>
                          <a:latin typeface="+mn-lt"/>
                          <a:ea typeface="+mn-ea"/>
                          <a:cs typeface="+mn-cs"/>
                        </a:rPr>
                        <a:t>Access the newly created agent from Copilot Studio</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t">
                        <a:spcAft>
                          <a:spcPts val="600"/>
                        </a:spcAft>
                        <a:buNone/>
                      </a:pPr>
                      <a:r>
                        <a:rPr lang="en-US" sz="1400" noProof="0">
                          <a:effectLst/>
                          <a:latin typeface="+mn-lt"/>
                          <a:ea typeface="+mn-ea"/>
                          <a:cs typeface="+mn-cs"/>
                        </a:rPr>
                        <a:t>Pass/Fail</a:t>
                      </a:r>
                    </a:p>
                  </a:txBody>
                  <a:tcPr marT="91440" marB="91440">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02121249"/>
                  </a:ext>
                </a:extLst>
              </a:tr>
            </a:tbl>
          </a:graphicData>
        </a:graphic>
      </p:graphicFrame>
      <p:sp>
        <p:nvSpPr>
          <p:cNvPr id="13" name="Rectangle: Rounded Corners 12">
            <a:hlinkClick r:id="rId6" action="ppaction://hlinksldjump"/>
            <a:extLst>
              <a:ext uri="{FF2B5EF4-FFF2-40B4-BE49-F238E27FC236}">
                <a16:creationId xmlns:a16="http://schemas.microsoft.com/office/drawing/2014/main" id="{9DE7326B-90D3-E2B9-2DC6-A4F464DEBB72}"/>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17" name="Rectangle: Rounded Corners 16">
            <a:hlinkClick r:id="rId7" action="ppaction://hlinksldjump"/>
            <a:extLst>
              <a:ext uri="{FF2B5EF4-FFF2-40B4-BE49-F238E27FC236}">
                <a16:creationId xmlns:a16="http://schemas.microsoft.com/office/drawing/2014/main" id="{678CDC04-C8E1-AFC2-8974-61AB1FD0556A}"/>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19" name="Rectangle: Rounded Corners 18">
            <a:hlinkClick r:id="rId8" action="ppaction://hlinksldjump"/>
            <a:extLst>
              <a:ext uri="{FF2B5EF4-FFF2-40B4-BE49-F238E27FC236}">
                <a16:creationId xmlns:a16="http://schemas.microsoft.com/office/drawing/2014/main" id="{430B9E45-7023-DB5E-F5D1-1A8380D1E80B}"/>
              </a:ext>
            </a:extLst>
          </p:cNvPr>
          <p:cNvSpPr>
            <a:spLocks/>
          </p:cNvSpPr>
          <p:nvPr/>
        </p:nvSpPr>
        <p:spPr bwMode="auto">
          <a:xfrm>
            <a:off x="4927697"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Onboard &amp; Engage</a:t>
            </a:r>
          </a:p>
        </p:txBody>
      </p:sp>
      <p:sp>
        <p:nvSpPr>
          <p:cNvPr id="30" name="Rectangle: Rounded Corners 29">
            <a:hlinkClick r:id="rId9" action="ppaction://hlinksldjump"/>
            <a:extLst>
              <a:ext uri="{FF2B5EF4-FFF2-40B4-BE49-F238E27FC236}">
                <a16:creationId xmlns:a16="http://schemas.microsoft.com/office/drawing/2014/main" id="{A979AB40-EF50-C1F8-99B3-ADBFA7ADE577}"/>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31" name="Rectangle: Rounded Corners 30">
            <a:hlinkClick r:id="rId10" action="ppaction://hlinksldjump"/>
            <a:extLst>
              <a:ext uri="{FF2B5EF4-FFF2-40B4-BE49-F238E27FC236}">
                <a16:creationId xmlns:a16="http://schemas.microsoft.com/office/drawing/2014/main" id="{681B2BF6-80DB-544F-46D3-3AA91C29FA69}"/>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
        <p:nvSpPr>
          <p:cNvPr id="26" name="Rectangle 1">
            <a:extLst>
              <a:ext uri="{FF2B5EF4-FFF2-40B4-BE49-F238E27FC236}">
                <a16:creationId xmlns:a16="http://schemas.microsoft.com/office/drawing/2014/main" id="{DC16A570-F669-A687-582D-C3C954FDB732}"/>
              </a:ext>
            </a:extLst>
          </p:cNvPr>
          <p:cNvSpPr txBox="1">
            <a:spLocks noChangeArrowheads="1"/>
          </p:cNvSpPr>
          <p:nvPr/>
        </p:nvSpPr>
        <p:spPr bwMode="auto">
          <a:xfrm>
            <a:off x="748598" y="1761329"/>
            <a:ext cx="43361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eaLnBrk="0" fontAlgn="base" hangingPunct="0">
              <a:spcBef>
                <a:spcPct val="0"/>
              </a:spcBef>
              <a:spcAft>
                <a:spcPts val="600"/>
              </a:spcAft>
              <a:buSzTx/>
            </a:pPr>
            <a:r>
              <a:rPr lang="en-US" sz="1800" cap="none" noProof="0">
                <a:latin typeface="+mj-lt"/>
                <a:cs typeface="+mn-cs"/>
              </a:rPr>
              <a:t>Follow the below steps to successfully install the agent (relevant reference articles are linked)</a:t>
            </a:r>
            <a:endParaRPr lang="en-US" sz="1800" b="1" cap="none" noProof="0">
              <a:solidFill>
                <a:srgbClr val="467886"/>
              </a:solidFill>
              <a:latin typeface="+mj-lt"/>
              <a:cs typeface="+mn-cs"/>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633272468"/>
      </p:ext>
    </p:extLst>
  </p:cSld>
  <p:clrMapOvr>
    <a:masterClrMapping/>
  </p:clrMapOvr>
  <p:transition>
    <p:fade/>
  </p:transition>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E3318-01FB-681A-826C-F9DB6D423F23}"/>
              </a:ext>
            </a:extLst>
          </p:cNvPr>
          <p:cNvSpPr>
            <a:spLocks noGrp="1"/>
          </p:cNvSpPr>
          <p:nvPr>
            <p:ph type="title"/>
          </p:nvPr>
        </p:nvSpPr>
        <p:spPr>
          <a:xfrm>
            <a:off x="588263" y="457200"/>
            <a:ext cx="11018520" cy="553998"/>
          </a:xfrm>
        </p:spPr>
        <p:txBody>
          <a:bodyPr/>
          <a:lstStyle/>
          <a:p>
            <a:r>
              <a:rPr lang="en-US" noProof="0"/>
              <a:t>Purpose of this document</a:t>
            </a:r>
          </a:p>
        </p:txBody>
      </p:sp>
      <p:sp>
        <p:nvSpPr>
          <p:cNvPr id="6" name="TextBox 5" hidden="1">
            <a:extLst>
              <a:ext uri="{FF2B5EF4-FFF2-40B4-BE49-F238E27FC236}">
                <a16:creationId xmlns:a16="http://schemas.microsoft.com/office/drawing/2014/main" id="{0AB3D1FC-691F-37E8-CE03-23223B064826}"/>
              </a:ext>
            </a:extLst>
          </p:cNvPr>
          <p:cNvSpPr txBox="1"/>
          <p:nvPr/>
        </p:nvSpPr>
        <p:spPr>
          <a:xfrm>
            <a:off x="4450080" y="-2909607"/>
            <a:ext cx="10651490" cy="246221"/>
          </a:xfrm>
          <a:prstGeom prst="rect">
            <a:avLst/>
          </a:prstGeom>
          <a:noFill/>
        </p:spPr>
        <p:txBody>
          <a:bodyPr wrap="square" lIns="0" tIns="0" rIns="0" bIns="0">
            <a:spAutoFit/>
          </a:bodyPr>
          <a:lstStyle/>
          <a:p>
            <a:pPr marL="393700" marR="0" lvl="0" indent="-228600" algn="l" defTabSz="914400" rtl="0" eaLnBrk="0" fontAlgn="base" latinLnBrk="0" hangingPunct="0">
              <a:lnSpc>
                <a:spcPct val="100000"/>
              </a:lnSpc>
              <a:spcBef>
                <a:spcPct val="0"/>
              </a:spcBef>
              <a:spcAft>
                <a:spcPts val="800"/>
              </a:spcAft>
              <a:buClrTx/>
              <a:buSzTx/>
              <a:buFontTx/>
              <a:buChar char="•"/>
              <a:tabLst/>
            </a:pPr>
            <a:endParaRPr lang="en-US" sz="1600" i="0" u="none" strike="noStrike" cap="none" normalizeH="0" baseline="0" noProof="0">
              <a:ln>
                <a:noFill/>
              </a:ln>
              <a:effectLst/>
              <a:latin typeface="Segoe Sans Display" pitchFamily="2" charset="0"/>
            </a:endParaRPr>
          </a:p>
        </p:txBody>
      </p:sp>
      <p:sp>
        <p:nvSpPr>
          <p:cNvPr id="21" name="Rectangle 20">
            <a:extLst>
              <a:ext uri="{FF2B5EF4-FFF2-40B4-BE49-F238E27FC236}">
                <a16:creationId xmlns:a16="http://schemas.microsoft.com/office/drawing/2014/main" id="{A4A9683A-D086-335E-0D97-B307BCF49041}"/>
              </a:ext>
              <a:ext uri="{C183D7F6-B498-43B3-948B-1728B52AA6E4}">
                <adec:decorative xmlns:adec="http://schemas.microsoft.com/office/drawing/2017/decorative" val="1"/>
              </a:ext>
            </a:extLst>
          </p:cNvPr>
          <p:cNvSpPr>
            <a:spLocks/>
          </p:cNvSpPr>
          <p:nvPr/>
        </p:nvSpPr>
        <p:spPr bwMode="auto">
          <a:xfrm>
            <a:off x="0" y="1315597"/>
            <a:ext cx="4645926" cy="5077926"/>
          </a:xfrm>
          <a:prstGeom prst="rect">
            <a:avLst/>
          </a:prstGeom>
          <a:solidFill>
            <a:schemeClr val="bg1">
              <a:alpha val="42000"/>
            </a:schemeClr>
          </a:solidFill>
          <a:ln w="6350">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765" noProof="0">
              <a:solidFill>
                <a:srgbClr val="FFFFFF"/>
              </a:solidFill>
              <a:latin typeface="Segoe Sans Display"/>
            </a:endParaRPr>
          </a:p>
        </p:txBody>
      </p:sp>
      <p:pic>
        <p:nvPicPr>
          <p:cNvPr id="22" name="Picture 21">
            <a:extLst>
              <a:ext uri="{FF2B5EF4-FFF2-40B4-BE49-F238E27FC236}">
                <a16:creationId xmlns:a16="http://schemas.microsoft.com/office/drawing/2014/main" id="{7D77F2C3-1F22-3AEB-5263-BBB49D80EB0C}"/>
              </a:ext>
              <a:ext uri="{C183D7F6-B498-43B3-948B-1728B52AA6E4}">
                <adec:decorative xmlns:adec="http://schemas.microsoft.com/office/drawing/2017/decorative" val="1"/>
              </a:ext>
            </a:extLst>
          </p:cNvPr>
          <p:cNvPicPr>
            <a:picLocks noChangeAspect="1"/>
          </p:cNvPicPr>
          <p:nvPr/>
        </p:nvPicPr>
        <p:blipFill rotWithShape="1">
          <a:blip r:embed="rId4">
            <a:alphaModFix amt="24000"/>
          </a:blip>
          <a:srcRect l="-1513" t="-1628" r="1513" b="42888"/>
          <a:stretch>
            <a:fillRect/>
          </a:stretch>
        </p:blipFill>
        <p:spPr>
          <a:xfrm>
            <a:off x="2438400" y="5096826"/>
            <a:ext cx="2207526" cy="1296697"/>
          </a:xfrm>
          <a:prstGeom prst="rect">
            <a:avLst/>
          </a:prstGeom>
        </p:spPr>
      </p:pic>
      <p:sp>
        <p:nvSpPr>
          <p:cNvPr id="12" name="Text ">
            <a:extLst>
              <a:ext uri="{FF2B5EF4-FFF2-40B4-BE49-F238E27FC236}">
                <a16:creationId xmlns:a16="http://schemas.microsoft.com/office/drawing/2014/main" id="{9D2CEB53-A782-02FA-DAB3-E4E49ABE4FBE}"/>
              </a:ext>
            </a:extLst>
          </p:cNvPr>
          <p:cNvSpPr>
            <a:spLocks/>
          </p:cNvSpPr>
          <p:nvPr/>
        </p:nvSpPr>
        <p:spPr>
          <a:xfrm>
            <a:off x="608327" y="1585368"/>
            <a:ext cx="3639065" cy="4154984"/>
          </a:xfrm>
          <a:prstGeom prst="rect">
            <a:avLst/>
          </a:prstGeom>
          <a:noFill/>
          <a:ln/>
        </p:spPr>
        <p:txBody>
          <a:bodyPr wrap="square" lIns="0" tIns="0" rIns="0" bIns="0" rtlCol="0" anchor="t">
            <a:spAutoFit/>
          </a:bodyPr>
          <a:lstStyle/>
          <a:p>
            <a:pPr marL="0" marR="0" lvl="0" indent="0" algn="l" defTabSz="457010" rtl="0" eaLnBrk="1" fontAlgn="auto" latinLnBrk="0" hangingPunct="1">
              <a:lnSpc>
                <a:spcPct val="100000"/>
              </a:lnSpc>
              <a:spcBef>
                <a:spcPts val="0"/>
              </a:spcBef>
              <a:spcAft>
                <a:spcPts val="900"/>
              </a:spcAft>
              <a:buClrTx/>
              <a:buSzTx/>
              <a:buFontTx/>
              <a:buNone/>
              <a:tabLst/>
              <a:defRPr/>
            </a:pPr>
            <a:r>
              <a:rPr kumimoji="0" lang="en-US" b="0" i="0" u="none" strike="noStrike" kern="1200" cap="none" spc="0" normalizeH="0" baseline="0" noProof="0">
                <a:ln>
                  <a:noFill/>
                </a:ln>
                <a:effectLst/>
                <a:uLnTx/>
                <a:uFillTx/>
              </a:rPr>
              <a:t>This Adoption Guide provides organizations a framework for implementing the Employee Self-Service (ESS) Agent within Microsoft 365 Copilot, ensuring that adoption efforts are aligned with business objectives. It emphasizes the importance of integrating ESS into existing workflows to enhance employee experience and operational efficiency, ultimately driving measurable outcomes such as cost savings, productivity gains, and improved employee satisfaction.</a:t>
            </a:r>
          </a:p>
        </p:txBody>
      </p:sp>
      <p:sp>
        <p:nvSpPr>
          <p:cNvPr id="23" name="Rectangle: Rounded Corners 22">
            <a:extLst>
              <a:ext uri="{FF2B5EF4-FFF2-40B4-BE49-F238E27FC236}">
                <a16:creationId xmlns:a16="http://schemas.microsoft.com/office/drawing/2014/main" id="{BC5EC028-9C69-BD91-5ADC-C0E709F7A65F}"/>
              </a:ext>
              <a:ext uri="{C183D7F6-B498-43B3-948B-1728B52AA6E4}">
                <adec:decorative xmlns:adec="http://schemas.microsoft.com/office/drawing/2017/decorative" val="1"/>
              </a:ext>
            </a:extLst>
          </p:cNvPr>
          <p:cNvSpPr>
            <a:spLocks/>
          </p:cNvSpPr>
          <p:nvPr/>
        </p:nvSpPr>
        <p:spPr bwMode="auto">
          <a:xfrm>
            <a:off x="4508765" y="1178437"/>
            <a:ext cx="7094909" cy="5352246"/>
          </a:xfrm>
          <a:prstGeom prst="roundRect">
            <a:avLst>
              <a:gd name="adj" fmla="val 2066"/>
            </a:avLst>
          </a:prstGeom>
          <a:solidFill>
            <a:schemeClr val="bg1"/>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765" noProof="0"/>
          </a:p>
        </p:txBody>
      </p:sp>
      <p:sp>
        <p:nvSpPr>
          <p:cNvPr id="24" name="Rectangle: Rounded Corners 10">
            <a:extLst>
              <a:ext uri="{FF2B5EF4-FFF2-40B4-BE49-F238E27FC236}">
                <a16:creationId xmlns:a16="http://schemas.microsoft.com/office/drawing/2014/main" id="{2A5C2E8B-C466-8DAB-6715-D145D2F4C623}"/>
              </a:ext>
            </a:extLst>
          </p:cNvPr>
          <p:cNvSpPr>
            <a:spLocks/>
          </p:cNvSpPr>
          <p:nvPr/>
        </p:nvSpPr>
        <p:spPr>
          <a:xfrm>
            <a:off x="4691645" y="1361317"/>
            <a:ext cx="6729149" cy="515632"/>
          </a:xfrm>
          <a:prstGeom prst="roundRect">
            <a:avLst>
              <a:gd name="adj" fmla="val 17056"/>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noProof="0">
                <a:ln w="3175">
                  <a:noFill/>
                </a:ln>
                <a:solidFill>
                  <a:schemeClr val="bg1"/>
                </a:solidFill>
                <a:latin typeface="+mj-lt"/>
                <a:ea typeface="+mj-ea"/>
                <a:cs typeface="+mj-cs"/>
              </a:rPr>
              <a:t>The main goals of this Adoption Guide are to</a:t>
            </a:r>
          </a:p>
        </p:txBody>
      </p:sp>
      <p:sp>
        <p:nvSpPr>
          <p:cNvPr id="27" name="TextBox 26">
            <a:extLst>
              <a:ext uri="{FF2B5EF4-FFF2-40B4-BE49-F238E27FC236}">
                <a16:creationId xmlns:a16="http://schemas.microsoft.com/office/drawing/2014/main" id="{39EA1741-4090-FEBE-F6B5-DF944B774F33}"/>
              </a:ext>
            </a:extLst>
          </p:cNvPr>
          <p:cNvSpPr txBox="1">
            <a:spLocks/>
          </p:cNvSpPr>
          <p:nvPr/>
        </p:nvSpPr>
        <p:spPr>
          <a:xfrm>
            <a:off x="5295019" y="2150889"/>
            <a:ext cx="6125775" cy="492443"/>
          </a:xfrm>
          <a:prstGeom prst="rect">
            <a:avLst/>
          </a:prstGeom>
          <a:noFill/>
        </p:spPr>
        <p:txBody>
          <a:bodyPr wrap="square" lIns="0" tIns="0" rIns="0" bIns="0">
            <a:spAutoFit/>
          </a:bodyPr>
          <a:lstStyle/>
          <a:p>
            <a:pPr marR="0" lvl="0" algn="l" defTabSz="914400" rtl="0" eaLnBrk="0" fontAlgn="base" latinLnBrk="0" hangingPunct="0">
              <a:lnSpc>
                <a:spcPct val="100000"/>
              </a:lnSpc>
              <a:spcBef>
                <a:spcPct val="0"/>
              </a:spcBef>
              <a:spcAft>
                <a:spcPts val="800"/>
              </a:spcAft>
              <a:buClrTx/>
              <a:buSzTx/>
              <a:tabLst/>
            </a:pPr>
            <a:r>
              <a:rPr kumimoji="0" lang="en-US" sz="1600" i="0" u="none" strike="noStrike" cap="none" normalizeH="0" baseline="0" noProof="0">
                <a:ln>
                  <a:noFill/>
                </a:ln>
                <a:solidFill>
                  <a:schemeClr val="tx1"/>
                </a:solidFill>
                <a:effectLst/>
              </a:rPr>
              <a:t>Provide a high-level guide for organizations to successfully adopt ESS and maximize business value.</a:t>
            </a:r>
            <a:endParaRPr lang="en-US" sz="1600" i="0" u="none" strike="noStrike" cap="none" normalizeH="0" baseline="0" noProof="0">
              <a:ln>
                <a:noFill/>
              </a:ln>
              <a:effectLst/>
            </a:endParaRPr>
          </a:p>
        </p:txBody>
      </p:sp>
      <p:sp>
        <p:nvSpPr>
          <p:cNvPr id="15" name="Oval 14">
            <a:extLst>
              <a:ext uri="{FF2B5EF4-FFF2-40B4-BE49-F238E27FC236}">
                <a16:creationId xmlns:a16="http://schemas.microsoft.com/office/drawing/2014/main" id="{6EF1F60E-D9BB-6ABE-59CA-CD77AF7B537F}"/>
              </a:ext>
              <a:ext uri="{C183D7F6-B498-43B3-948B-1728B52AA6E4}">
                <adec:decorative xmlns:adec="http://schemas.microsoft.com/office/drawing/2017/decorative" val="1"/>
              </a:ext>
            </a:extLst>
          </p:cNvPr>
          <p:cNvSpPr>
            <a:spLocks/>
          </p:cNvSpPr>
          <p:nvPr/>
        </p:nvSpPr>
        <p:spPr bwMode="auto">
          <a:xfrm>
            <a:off x="4691645" y="2186863"/>
            <a:ext cx="420494" cy="420494"/>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28" name="TextBox 27">
            <a:extLst>
              <a:ext uri="{FF2B5EF4-FFF2-40B4-BE49-F238E27FC236}">
                <a16:creationId xmlns:a16="http://schemas.microsoft.com/office/drawing/2014/main" id="{CE547034-2000-0562-6888-E3AECE0635CE}"/>
              </a:ext>
            </a:extLst>
          </p:cNvPr>
          <p:cNvSpPr txBox="1">
            <a:spLocks/>
          </p:cNvSpPr>
          <p:nvPr/>
        </p:nvSpPr>
        <p:spPr>
          <a:xfrm>
            <a:off x="5295019" y="3191212"/>
            <a:ext cx="6125775" cy="984885"/>
          </a:xfrm>
          <a:prstGeom prst="rect">
            <a:avLst/>
          </a:prstGeom>
          <a:noFill/>
        </p:spPr>
        <p:txBody>
          <a:bodyPr wrap="square" lIns="0" tIns="0" rIns="0" bIns="0" anchor="t">
            <a:spAutoFit/>
          </a:bodyPr>
          <a:lstStyle/>
          <a:p>
            <a:pPr eaLnBrk="0" fontAlgn="base" hangingPunct="0">
              <a:spcBef>
                <a:spcPct val="0"/>
              </a:spcBef>
              <a:spcAft>
                <a:spcPts val="800"/>
              </a:spcAft>
            </a:pPr>
            <a:r>
              <a:rPr kumimoji="0" lang="en-US" sz="1600" i="0" u="none" strike="noStrike" cap="none" normalizeH="0" baseline="0" noProof="0">
                <a:ln>
                  <a:noFill/>
                </a:ln>
                <a:effectLst/>
              </a:rPr>
              <a:t>Outline the key phases of ESS rollout: </a:t>
            </a:r>
            <a:r>
              <a:rPr lang="en-US" sz="1600"/>
              <a:t>Get Ready, Onboard &amp; Engage, Deliver Impact, Extend &amp; Optimize;</a:t>
            </a:r>
            <a:r>
              <a:rPr kumimoji="0" lang="en-US" sz="1600" i="0" u="none" strike="noStrike" cap="none" normalizeH="0" baseline="0" noProof="0">
                <a:ln>
                  <a:noFill/>
                </a:ln>
                <a:effectLst/>
              </a:rPr>
              <a:t> and describe how this phased approach helps organizations manage change effectively and deliver value at every stage.</a:t>
            </a:r>
            <a:endParaRPr lang="en-US" sz="1600" i="0" u="none" strike="noStrike" cap="none" normalizeH="0" baseline="0" noProof="0">
              <a:ln>
                <a:noFill/>
              </a:ln>
              <a:effectLst/>
            </a:endParaRPr>
          </a:p>
        </p:txBody>
      </p:sp>
      <p:sp>
        <p:nvSpPr>
          <p:cNvPr id="31" name="Oval 30">
            <a:extLst>
              <a:ext uri="{FF2B5EF4-FFF2-40B4-BE49-F238E27FC236}">
                <a16:creationId xmlns:a16="http://schemas.microsoft.com/office/drawing/2014/main" id="{E257E506-F44C-BE65-038F-570E7D428942}"/>
              </a:ext>
              <a:ext uri="{C183D7F6-B498-43B3-948B-1728B52AA6E4}">
                <adec:decorative xmlns:adec="http://schemas.microsoft.com/office/drawing/2017/decorative" val="1"/>
              </a:ext>
            </a:extLst>
          </p:cNvPr>
          <p:cNvSpPr>
            <a:spLocks/>
          </p:cNvSpPr>
          <p:nvPr/>
        </p:nvSpPr>
        <p:spPr bwMode="auto">
          <a:xfrm>
            <a:off x="4691646" y="3191212"/>
            <a:ext cx="420494" cy="420494"/>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29" name="TextBox 28">
            <a:extLst>
              <a:ext uri="{FF2B5EF4-FFF2-40B4-BE49-F238E27FC236}">
                <a16:creationId xmlns:a16="http://schemas.microsoft.com/office/drawing/2014/main" id="{09BF4B02-4B19-C9C2-57B5-38F2A4BAEE86}"/>
              </a:ext>
            </a:extLst>
          </p:cNvPr>
          <p:cNvSpPr txBox="1">
            <a:spLocks/>
          </p:cNvSpPr>
          <p:nvPr/>
        </p:nvSpPr>
        <p:spPr>
          <a:xfrm>
            <a:off x="5295019" y="4723977"/>
            <a:ext cx="6125775" cy="492443"/>
          </a:xfrm>
          <a:prstGeom prst="rect">
            <a:avLst/>
          </a:prstGeom>
          <a:noFill/>
        </p:spPr>
        <p:txBody>
          <a:bodyPr wrap="square" lIns="0" tIns="0" rIns="0" bIns="0">
            <a:spAutoFit/>
          </a:bodyPr>
          <a:lstStyle/>
          <a:p>
            <a:pPr marR="0" lvl="0" algn="l" defTabSz="914400" rtl="0" eaLnBrk="0" fontAlgn="base" latinLnBrk="0" hangingPunct="0">
              <a:lnSpc>
                <a:spcPct val="100000"/>
              </a:lnSpc>
              <a:spcBef>
                <a:spcPct val="0"/>
              </a:spcBef>
              <a:spcAft>
                <a:spcPts val="800"/>
              </a:spcAft>
              <a:buClrTx/>
              <a:buSzTx/>
              <a:tabLst/>
            </a:pPr>
            <a:r>
              <a:rPr kumimoji="0" lang="en-US" sz="1600" i="0" u="none" strike="noStrike" cap="none" normalizeH="0" baseline="0" noProof="0">
                <a:ln>
                  <a:noFill/>
                </a:ln>
                <a:solidFill>
                  <a:schemeClr val="tx1"/>
                </a:solidFill>
                <a:effectLst/>
              </a:rPr>
              <a:t>Define roles, responsibilities, and technical prerequisites for stakeholders involved in ESS implementation. </a:t>
            </a:r>
            <a:endParaRPr lang="en-US" sz="1600" i="0" u="none" strike="noStrike" cap="none" normalizeH="0" baseline="0" noProof="0">
              <a:ln>
                <a:noFill/>
              </a:ln>
              <a:effectLst/>
            </a:endParaRPr>
          </a:p>
        </p:txBody>
      </p:sp>
      <p:sp>
        <p:nvSpPr>
          <p:cNvPr id="32" name="Oval 31">
            <a:extLst>
              <a:ext uri="{FF2B5EF4-FFF2-40B4-BE49-F238E27FC236}">
                <a16:creationId xmlns:a16="http://schemas.microsoft.com/office/drawing/2014/main" id="{A7B211B5-203C-9090-C188-615983E676D6}"/>
              </a:ext>
              <a:ext uri="{C183D7F6-B498-43B3-948B-1728B52AA6E4}">
                <adec:decorative xmlns:adec="http://schemas.microsoft.com/office/drawing/2017/decorative" val="1"/>
              </a:ext>
            </a:extLst>
          </p:cNvPr>
          <p:cNvSpPr>
            <a:spLocks/>
          </p:cNvSpPr>
          <p:nvPr/>
        </p:nvSpPr>
        <p:spPr bwMode="auto">
          <a:xfrm>
            <a:off x="4691646" y="4759951"/>
            <a:ext cx="420494" cy="420494"/>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30" name="TextBox 29">
            <a:extLst>
              <a:ext uri="{FF2B5EF4-FFF2-40B4-BE49-F238E27FC236}">
                <a16:creationId xmlns:a16="http://schemas.microsoft.com/office/drawing/2014/main" id="{4A10305F-49BB-37E4-D947-6682F934F535}"/>
              </a:ext>
            </a:extLst>
          </p:cNvPr>
          <p:cNvSpPr txBox="1">
            <a:spLocks/>
          </p:cNvSpPr>
          <p:nvPr/>
        </p:nvSpPr>
        <p:spPr>
          <a:xfrm>
            <a:off x="5295019" y="5764300"/>
            <a:ext cx="6125775" cy="492443"/>
          </a:xfrm>
          <a:prstGeom prst="rect">
            <a:avLst/>
          </a:prstGeom>
          <a:noFill/>
        </p:spPr>
        <p:txBody>
          <a:bodyPr wrap="square" lIns="0" tIns="0" rIns="0" bIns="0">
            <a:spAutoFit/>
          </a:bodyPr>
          <a:lstStyle/>
          <a:p>
            <a:pPr marR="0" lvl="0" algn="l" defTabSz="914400" rtl="0" eaLnBrk="0" fontAlgn="base" latinLnBrk="0" hangingPunct="0">
              <a:lnSpc>
                <a:spcPct val="100000"/>
              </a:lnSpc>
              <a:spcBef>
                <a:spcPct val="0"/>
              </a:spcBef>
              <a:spcAft>
                <a:spcPts val="800"/>
              </a:spcAft>
              <a:buClrTx/>
              <a:buSzTx/>
              <a:tabLst/>
            </a:pPr>
            <a:r>
              <a:rPr kumimoji="0" lang="en-US" sz="1600" i="0" u="none" strike="noStrike" cap="none" normalizeH="0" baseline="0" noProof="0">
                <a:ln>
                  <a:noFill/>
                </a:ln>
                <a:solidFill>
                  <a:schemeClr val="tx1"/>
                </a:solidFill>
                <a:effectLst/>
              </a:rPr>
              <a:t>Share best practices to roll out and track user adoption and engagement. </a:t>
            </a:r>
            <a:endParaRPr lang="en-US" sz="1600" i="0" u="none" strike="noStrike" cap="none" normalizeH="0" baseline="0" noProof="0">
              <a:ln>
                <a:noFill/>
              </a:ln>
              <a:effectLst/>
            </a:endParaRPr>
          </a:p>
        </p:txBody>
      </p:sp>
      <p:sp>
        <p:nvSpPr>
          <p:cNvPr id="33" name="Oval 32">
            <a:extLst>
              <a:ext uri="{FF2B5EF4-FFF2-40B4-BE49-F238E27FC236}">
                <a16:creationId xmlns:a16="http://schemas.microsoft.com/office/drawing/2014/main" id="{B33B02C6-6BB9-D25A-4726-BB20964E5DA0}"/>
              </a:ext>
              <a:ext uri="{C183D7F6-B498-43B3-948B-1728B52AA6E4}">
                <adec:decorative xmlns:adec="http://schemas.microsoft.com/office/drawing/2017/decorative" val="1"/>
              </a:ext>
            </a:extLst>
          </p:cNvPr>
          <p:cNvSpPr>
            <a:spLocks/>
          </p:cNvSpPr>
          <p:nvPr/>
        </p:nvSpPr>
        <p:spPr bwMode="auto">
          <a:xfrm>
            <a:off x="4691646" y="5800274"/>
            <a:ext cx="420494" cy="420494"/>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cxnSp>
        <p:nvCxnSpPr>
          <p:cNvPr id="43" name="Straight Connector 42">
            <a:extLst>
              <a:ext uri="{FF2B5EF4-FFF2-40B4-BE49-F238E27FC236}">
                <a16:creationId xmlns:a16="http://schemas.microsoft.com/office/drawing/2014/main" id="{ACC1197D-A8F5-1D9F-96E6-24C35D368F98}"/>
              </a:ext>
            </a:extLst>
          </p:cNvPr>
          <p:cNvCxnSpPr>
            <a:cxnSpLocks/>
          </p:cNvCxnSpPr>
          <p:nvPr/>
        </p:nvCxnSpPr>
        <p:spPr>
          <a:xfrm>
            <a:off x="5295019" y="2917272"/>
            <a:ext cx="6125775"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467EDFB-44DC-37F7-5C03-83B959941462}"/>
              </a:ext>
            </a:extLst>
          </p:cNvPr>
          <p:cNvCxnSpPr>
            <a:cxnSpLocks/>
          </p:cNvCxnSpPr>
          <p:nvPr/>
        </p:nvCxnSpPr>
        <p:spPr>
          <a:xfrm>
            <a:off x="5295019" y="4450037"/>
            <a:ext cx="6125775"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9FAB850-937A-6FE4-1546-BD0A8B151752}"/>
              </a:ext>
            </a:extLst>
          </p:cNvPr>
          <p:cNvCxnSpPr>
            <a:cxnSpLocks/>
          </p:cNvCxnSpPr>
          <p:nvPr/>
        </p:nvCxnSpPr>
        <p:spPr>
          <a:xfrm>
            <a:off x="5295019" y="5490360"/>
            <a:ext cx="6125775"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Graphic 4">
            <a:extLst>
              <a:ext uri="{FF2B5EF4-FFF2-40B4-BE49-F238E27FC236}">
                <a16:creationId xmlns:a16="http://schemas.microsoft.com/office/drawing/2014/main" id="{5BF3E17A-CF8F-8282-809C-8E9DB712F883}"/>
              </a:ext>
            </a:extLst>
          </p:cNvPr>
          <p:cNvSpPr/>
          <p:nvPr/>
        </p:nvSpPr>
        <p:spPr>
          <a:xfrm>
            <a:off x="4808408" y="2283797"/>
            <a:ext cx="186968" cy="226626"/>
          </a:xfrm>
          <a:custGeom>
            <a:avLst/>
            <a:gdLst>
              <a:gd name="connsiteX0" fmla="*/ 31450 w 207570"/>
              <a:gd name="connsiteY0" fmla="*/ 0 h 251600"/>
              <a:gd name="connsiteX1" fmla="*/ 0 w 207570"/>
              <a:gd name="connsiteY1" fmla="*/ 31450 h 251600"/>
              <a:gd name="connsiteX2" fmla="*/ 0 w 207570"/>
              <a:gd name="connsiteY2" fmla="*/ 220150 h 251600"/>
              <a:gd name="connsiteX3" fmla="*/ 31450 w 207570"/>
              <a:gd name="connsiteY3" fmla="*/ 251600 h 251600"/>
              <a:gd name="connsiteX4" fmla="*/ 198135 w 207570"/>
              <a:gd name="connsiteY4" fmla="*/ 251600 h 251600"/>
              <a:gd name="connsiteX5" fmla="*/ 207570 w 207570"/>
              <a:gd name="connsiteY5" fmla="*/ 242165 h 251600"/>
              <a:gd name="connsiteX6" fmla="*/ 198135 w 207570"/>
              <a:gd name="connsiteY6" fmla="*/ 232730 h 251600"/>
              <a:gd name="connsiteX7" fmla="*/ 31450 w 207570"/>
              <a:gd name="connsiteY7" fmla="*/ 232730 h 251600"/>
              <a:gd name="connsiteX8" fmla="*/ 18870 w 207570"/>
              <a:gd name="connsiteY8" fmla="*/ 220150 h 251600"/>
              <a:gd name="connsiteX9" fmla="*/ 198135 w 207570"/>
              <a:gd name="connsiteY9" fmla="*/ 220150 h 251600"/>
              <a:gd name="connsiteX10" fmla="*/ 207570 w 207570"/>
              <a:gd name="connsiteY10" fmla="*/ 210715 h 251600"/>
              <a:gd name="connsiteX11" fmla="*/ 207570 w 207570"/>
              <a:gd name="connsiteY11" fmla="*/ 31450 h 251600"/>
              <a:gd name="connsiteX12" fmla="*/ 176120 w 207570"/>
              <a:gd name="connsiteY12" fmla="*/ 0 h 251600"/>
              <a:gd name="connsiteX13" fmla="*/ 31450 w 207570"/>
              <a:gd name="connsiteY13" fmla="*/ 0 h 251600"/>
              <a:gd name="connsiteX14" fmla="*/ 50320 w 207570"/>
              <a:gd name="connsiteY14" fmla="*/ 37740 h 251600"/>
              <a:gd name="connsiteX15" fmla="*/ 150960 w 207570"/>
              <a:gd name="connsiteY15" fmla="*/ 37740 h 251600"/>
              <a:gd name="connsiteX16" fmla="*/ 163540 w 207570"/>
              <a:gd name="connsiteY16" fmla="*/ 50320 h 251600"/>
              <a:gd name="connsiteX17" fmla="*/ 163540 w 207570"/>
              <a:gd name="connsiteY17" fmla="*/ 62900 h 251600"/>
              <a:gd name="connsiteX18" fmla="*/ 150960 w 207570"/>
              <a:gd name="connsiteY18" fmla="*/ 75480 h 251600"/>
              <a:gd name="connsiteX19" fmla="*/ 50320 w 207570"/>
              <a:gd name="connsiteY19" fmla="*/ 75480 h 251600"/>
              <a:gd name="connsiteX20" fmla="*/ 37740 w 207570"/>
              <a:gd name="connsiteY20" fmla="*/ 62900 h 251600"/>
              <a:gd name="connsiteX21" fmla="*/ 37740 w 207570"/>
              <a:gd name="connsiteY21" fmla="*/ 50320 h 251600"/>
              <a:gd name="connsiteX22" fmla="*/ 50320 w 207570"/>
              <a:gd name="connsiteY22" fmla="*/ 37740 h 25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7570" h="251600">
                <a:moveTo>
                  <a:pt x="31450" y="0"/>
                </a:moveTo>
                <a:cubicBezTo>
                  <a:pt x="14081" y="0"/>
                  <a:pt x="0" y="14081"/>
                  <a:pt x="0" y="31450"/>
                </a:cubicBezTo>
                <a:lnTo>
                  <a:pt x="0" y="220150"/>
                </a:lnTo>
                <a:cubicBezTo>
                  <a:pt x="0" y="237519"/>
                  <a:pt x="14081" y="251600"/>
                  <a:pt x="31450" y="251600"/>
                </a:cubicBezTo>
                <a:lnTo>
                  <a:pt x="198135" y="251600"/>
                </a:lnTo>
                <a:cubicBezTo>
                  <a:pt x="203346" y="251600"/>
                  <a:pt x="207570" y="247376"/>
                  <a:pt x="207570" y="242165"/>
                </a:cubicBezTo>
                <a:cubicBezTo>
                  <a:pt x="207570" y="236954"/>
                  <a:pt x="203346" y="232730"/>
                  <a:pt x="198135" y="232730"/>
                </a:cubicBezTo>
                <a:lnTo>
                  <a:pt x="31450" y="232730"/>
                </a:lnTo>
                <a:cubicBezTo>
                  <a:pt x="24502" y="232730"/>
                  <a:pt x="18870" y="227098"/>
                  <a:pt x="18870" y="220150"/>
                </a:cubicBezTo>
                <a:lnTo>
                  <a:pt x="198135" y="220150"/>
                </a:lnTo>
                <a:cubicBezTo>
                  <a:pt x="203346" y="220150"/>
                  <a:pt x="207570" y="215926"/>
                  <a:pt x="207570" y="210715"/>
                </a:cubicBezTo>
                <a:lnTo>
                  <a:pt x="207570" y="31450"/>
                </a:lnTo>
                <a:cubicBezTo>
                  <a:pt x="207570" y="14081"/>
                  <a:pt x="193489" y="0"/>
                  <a:pt x="176120" y="0"/>
                </a:cubicBezTo>
                <a:lnTo>
                  <a:pt x="31450" y="0"/>
                </a:lnTo>
                <a:close/>
                <a:moveTo>
                  <a:pt x="50320" y="37740"/>
                </a:moveTo>
                <a:lnTo>
                  <a:pt x="150960" y="37740"/>
                </a:lnTo>
                <a:cubicBezTo>
                  <a:pt x="157908" y="37740"/>
                  <a:pt x="163540" y="43372"/>
                  <a:pt x="163540" y="50320"/>
                </a:cubicBezTo>
                <a:lnTo>
                  <a:pt x="163540" y="62900"/>
                </a:lnTo>
                <a:cubicBezTo>
                  <a:pt x="163540" y="69848"/>
                  <a:pt x="157908" y="75480"/>
                  <a:pt x="150960" y="75480"/>
                </a:cubicBezTo>
                <a:lnTo>
                  <a:pt x="50320" y="75480"/>
                </a:lnTo>
                <a:cubicBezTo>
                  <a:pt x="43372" y="75480"/>
                  <a:pt x="37740" y="69848"/>
                  <a:pt x="37740" y="62900"/>
                </a:cubicBezTo>
                <a:lnTo>
                  <a:pt x="37740" y="50320"/>
                </a:lnTo>
                <a:cubicBezTo>
                  <a:pt x="37740" y="43372"/>
                  <a:pt x="43372" y="37740"/>
                  <a:pt x="50320" y="37740"/>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8" name="Graphic 6">
            <a:extLst>
              <a:ext uri="{FF2B5EF4-FFF2-40B4-BE49-F238E27FC236}">
                <a16:creationId xmlns:a16="http://schemas.microsoft.com/office/drawing/2014/main" id="{97C48B2C-0B0F-0298-7179-F40A005C2BE2}"/>
              </a:ext>
            </a:extLst>
          </p:cNvPr>
          <p:cNvSpPr/>
          <p:nvPr/>
        </p:nvSpPr>
        <p:spPr>
          <a:xfrm>
            <a:off x="4791487" y="3291053"/>
            <a:ext cx="214985" cy="214988"/>
          </a:xfrm>
          <a:custGeom>
            <a:avLst/>
            <a:gdLst>
              <a:gd name="connsiteX0" fmla="*/ 87163 w 214985"/>
              <a:gd name="connsiteY0" fmla="*/ 0 h 214988"/>
              <a:gd name="connsiteX1" fmla="*/ 174328 w 214985"/>
              <a:gd name="connsiteY1" fmla="*/ 87159 h 214988"/>
              <a:gd name="connsiteX2" fmla="*/ 156474 w 214985"/>
              <a:gd name="connsiteY2" fmla="*/ 140018 h 214988"/>
              <a:gd name="connsiteX3" fmla="*/ 211596 w 214985"/>
              <a:gd name="connsiteY3" fmla="*/ 195163 h 214988"/>
              <a:gd name="connsiteX4" fmla="*/ 211568 w 214985"/>
              <a:gd name="connsiteY4" fmla="*/ 211598 h 214988"/>
              <a:gd name="connsiteX5" fmla="*/ 196255 w 214985"/>
              <a:gd name="connsiteY5" fmla="*/ 212560 h 214988"/>
              <a:gd name="connsiteX6" fmla="*/ 195163 w 214985"/>
              <a:gd name="connsiteY6" fmla="*/ 211596 h 214988"/>
              <a:gd name="connsiteX7" fmla="*/ 140018 w 214985"/>
              <a:gd name="connsiteY7" fmla="*/ 156474 h 214988"/>
              <a:gd name="connsiteX8" fmla="*/ 17856 w 214985"/>
              <a:gd name="connsiteY8" fmla="*/ 140013 h 214988"/>
              <a:gd name="connsiteX9" fmla="*/ 34316 w 214985"/>
              <a:gd name="connsiteY9" fmla="*/ 17851 h 214988"/>
              <a:gd name="connsiteX10" fmla="*/ 87163 w 214985"/>
              <a:gd name="connsiteY10" fmla="*/ 0 h 214988"/>
              <a:gd name="connsiteX11" fmla="*/ 87163 w 214985"/>
              <a:gd name="connsiteY11" fmla="*/ 23243 h 214988"/>
              <a:gd name="connsiteX12" fmla="*/ 23243 w 214985"/>
              <a:gd name="connsiteY12" fmla="*/ 87163 h 214988"/>
              <a:gd name="connsiteX13" fmla="*/ 87163 w 214985"/>
              <a:gd name="connsiteY13" fmla="*/ 151082 h 214988"/>
              <a:gd name="connsiteX14" fmla="*/ 151082 w 214985"/>
              <a:gd name="connsiteY14" fmla="*/ 87163 h 214988"/>
              <a:gd name="connsiteX15" fmla="*/ 87163 w 214985"/>
              <a:gd name="connsiteY15" fmla="*/ 23243 h 21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985" h="214988">
                <a:moveTo>
                  <a:pt x="87163" y="0"/>
                </a:moveTo>
                <a:cubicBezTo>
                  <a:pt x="135301" y="-2"/>
                  <a:pt x="174326" y="39020"/>
                  <a:pt x="174328" y="87159"/>
                </a:cubicBezTo>
                <a:cubicBezTo>
                  <a:pt x="174330" y="106259"/>
                  <a:pt x="168056" y="124831"/>
                  <a:pt x="156474" y="140018"/>
                </a:cubicBezTo>
                <a:lnTo>
                  <a:pt x="211596" y="195163"/>
                </a:lnTo>
                <a:cubicBezTo>
                  <a:pt x="216127" y="199709"/>
                  <a:pt x="216114" y="207068"/>
                  <a:pt x="211568" y="211598"/>
                </a:cubicBezTo>
                <a:cubicBezTo>
                  <a:pt x="207430" y="215721"/>
                  <a:pt x="200876" y="216133"/>
                  <a:pt x="196255" y="212560"/>
                </a:cubicBezTo>
                <a:lnTo>
                  <a:pt x="195163" y="211596"/>
                </a:lnTo>
                <a:lnTo>
                  <a:pt x="140018" y="156474"/>
                </a:lnTo>
                <a:cubicBezTo>
                  <a:pt x="101738" y="185663"/>
                  <a:pt x="47044" y="178293"/>
                  <a:pt x="17856" y="140013"/>
                </a:cubicBezTo>
                <a:cubicBezTo>
                  <a:pt x="-11333" y="101734"/>
                  <a:pt x="-3963" y="47040"/>
                  <a:pt x="34316" y="17851"/>
                </a:cubicBezTo>
                <a:cubicBezTo>
                  <a:pt x="49501" y="6273"/>
                  <a:pt x="68067" y="1"/>
                  <a:pt x="87163" y="0"/>
                </a:cubicBezTo>
                <a:close/>
                <a:moveTo>
                  <a:pt x="87163" y="23243"/>
                </a:moveTo>
                <a:cubicBezTo>
                  <a:pt x="51861" y="23243"/>
                  <a:pt x="23243" y="51861"/>
                  <a:pt x="23243" y="87163"/>
                </a:cubicBezTo>
                <a:cubicBezTo>
                  <a:pt x="23243" y="122464"/>
                  <a:pt x="51861" y="151082"/>
                  <a:pt x="87163" y="151082"/>
                </a:cubicBezTo>
                <a:cubicBezTo>
                  <a:pt x="122464" y="151082"/>
                  <a:pt x="151082" y="122464"/>
                  <a:pt x="151082" y="87163"/>
                </a:cubicBezTo>
                <a:cubicBezTo>
                  <a:pt x="151082" y="51861"/>
                  <a:pt x="122464" y="23243"/>
                  <a:pt x="87163" y="23243"/>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en-US" noProof="0">
              <a:solidFill>
                <a:schemeClr val="lt1"/>
              </a:solidFill>
            </a:endParaRPr>
          </a:p>
        </p:txBody>
      </p:sp>
      <p:sp>
        <p:nvSpPr>
          <p:cNvPr id="10" name="Graphic 8">
            <a:extLst>
              <a:ext uri="{FF2B5EF4-FFF2-40B4-BE49-F238E27FC236}">
                <a16:creationId xmlns:a16="http://schemas.microsoft.com/office/drawing/2014/main" id="{43658D38-BDD9-A9B4-8F3B-D6379D68845A}"/>
              </a:ext>
            </a:extLst>
          </p:cNvPr>
          <p:cNvSpPr/>
          <p:nvPr/>
        </p:nvSpPr>
        <p:spPr>
          <a:xfrm>
            <a:off x="4798750" y="4875227"/>
            <a:ext cx="211046" cy="200494"/>
          </a:xfrm>
          <a:custGeom>
            <a:avLst/>
            <a:gdLst>
              <a:gd name="connsiteX0" fmla="*/ 15829 w 211046"/>
              <a:gd name="connsiteY0" fmla="*/ 116076 h 200494"/>
              <a:gd name="connsiteX1" fmla="*/ 121352 w 211046"/>
              <a:gd name="connsiteY1" fmla="*/ 116086 h 200494"/>
              <a:gd name="connsiteX2" fmla="*/ 137106 w 211046"/>
              <a:gd name="connsiteY2" fmla="*/ 130395 h 200494"/>
              <a:gd name="connsiteX3" fmla="*/ 137180 w 211046"/>
              <a:gd name="connsiteY3" fmla="*/ 131904 h 200494"/>
              <a:gd name="connsiteX4" fmla="*/ 137180 w 211046"/>
              <a:gd name="connsiteY4" fmla="*/ 153009 h 200494"/>
              <a:gd name="connsiteX5" fmla="*/ 68590 w 211046"/>
              <a:gd name="connsiteY5" fmla="*/ 200494 h 200494"/>
              <a:gd name="connsiteX6" fmla="*/ 53 w 211046"/>
              <a:gd name="connsiteY6" fmla="*/ 155436 h 200494"/>
              <a:gd name="connsiteX7" fmla="*/ 0 w 211046"/>
              <a:gd name="connsiteY7" fmla="*/ 153009 h 200494"/>
              <a:gd name="connsiteX8" fmla="*/ 0 w 211046"/>
              <a:gd name="connsiteY8" fmla="*/ 131904 h 200494"/>
              <a:gd name="connsiteX9" fmla="*/ 14309 w 211046"/>
              <a:gd name="connsiteY9" fmla="*/ 116150 h 200494"/>
              <a:gd name="connsiteX10" fmla="*/ 15829 w 211046"/>
              <a:gd name="connsiteY10" fmla="*/ 116076 h 200494"/>
              <a:gd name="connsiteX11" fmla="*/ 142330 w 211046"/>
              <a:gd name="connsiteY11" fmla="*/ 116076 h 200494"/>
              <a:gd name="connsiteX12" fmla="*/ 195218 w 211046"/>
              <a:gd name="connsiteY12" fmla="*/ 116076 h 200494"/>
              <a:gd name="connsiteX13" fmla="*/ 210973 w 211046"/>
              <a:gd name="connsiteY13" fmla="*/ 130374 h 200494"/>
              <a:gd name="connsiteX14" fmla="*/ 211047 w 211046"/>
              <a:gd name="connsiteY14" fmla="*/ 131904 h 200494"/>
              <a:gd name="connsiteX15" fmla="*/ 211047 w 211046"/>
              <a:gd name="connsiteY15" fmla="*/ 147733 h 200494"/>
              <a:gd name="connsiteX16" fmla="*/ 158285 w 211046"/>
              <a:gd name="connsiteY16" fmla="*/ 189942 h 200494"/>
              <a:gd name="connsiteX17" fmla="*/ 135703 w 211046"/>
              <a:gd name="connsiteY17" fmla="*/ 186544 h 200494"/>
              <a:gd name="connsiteX18" fmla="*/ 147659 w 211046"/>
              <a:gd name="connsiteY18" fmla="*/ 155964 h 200494"/>
              <a:gd name="connsiteX19" fmla="*/ 147733 w 211046"/>
              <a:gd name="connsiteY19" fmla="*/ 153009 h 200494"/>
              <a:gd name="connsiteX20" fmla="*/ 147733 w 211046"/>
              <a:gd name="connsiteY20" fmla="*/ 131904 h 200494"/>
              <a:gd name="connsiteX21" fmla="*/ 143522 w 211046"/>
              <a:gd name="connsiteY21" fmla="*/ 117785 h 200494"/>
              <a:gd name="connsiteX22" fmla="*/ 142330 w 211046"/>
              <a:gd name="connsiteY22" fmla="*/ 116076 h 200494"/>
              <a:gd name="connsiteX23" fmla="*/ 195218 w 211046"/>
              <a:gd name="connsiteY23" fmla="*/ 116076 h 200494"/>
              <a:gd name="connsiteX24" fmla="*/ 142330 w 211046"/>
              <a:gd name="connsiteY24" fmla="*/ 116076 h 200494"/>
              <a:gd name="connsiteX25" fmla="*/ 68590 w 211046"/>
              <a:gd name="connsiteY25" fmla="*/ 0 h 200494"/>
              <a:gd name="connsiteX26" fmla="*/ 116076 w 211046"/>
              <a:gd name="connsiteY26" fmla="*/ 47486 h 200494"/>
              <a:gd name="connsiteX27" fmla="*/ 68590 w 211046"/>
              <a:gd name="connsiteY27" fmla="*/ 94971 h 200494"/>
              <a:gd name="connsiteX28" fmla="*/ 21105 w 211046"/>
              <a:gd name="connsiteY28" fmla="*/ 47486 h 200494"/>
              <a:gd name="connsiteX29" fmla="*/ 68590 w 211046"/>
              <a:gd name="connsiteY29" fmla="*/ 0 h 200494"/>
              <a:gd name="connsiteX30" fmla="*/ 163561 w 211046"/>
              <a:gd name="connsiteY30" fmla="*/ 21105 h 200494"/>
              <a:gd name="connsiteX31" fmla="*/ 200494 w 211046"/>
              <a:gd name="connsiteY31" fmla="*/ 58038 h 200494"/>
              <a:gd name="connsiteX32" fmla="*/ 163561 w 211046"/>
              <a:gd name="connsiteY32" fmla="*/ 94971 h 200494"/>
              <a:gd name="connsiteX33" fmla="*/ 126628 w 211046"/>
              <a:gd name="connsiteY33" fmla="*/ 58038 h 200494"/>
              <a:gd name="connsiteX34" fmla="*/ 163561 w 211046"/>
              <a:gd name="connsiteY34" fmla="*/ 21105 h 20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046" h="200494">
                <a:moveTo>
                  <a:pt x="15829" y="116076"/>
                </a:moveTo>
                <a:lnTo>
                  <a:pt x="121352" y="116086"/>
                </a:lnTo>
                <a:cubicBezTo>
                  <a:pt x="129505" y="116086"/>
                  <a:pt x="136323" y="122279"/>
                  <a:pt x="137106" y="130395"/>
                </a:cubicBezTo>
                <a:lnTo>
                  <a:pt x="137180" y="131904"/>
                </a:lnTo>
                <a:lnTo>
                  <a:pt x="137180" y="153009"/>
                </a:lnTo>
                <a:cubicBezTo>
                  <a:pt x="137170" y="189942"/>
                  <a:pt x="97968" y="200494"/>
                  <a:pt x="68590" y="200494"/>
                </a:cubicBezTo>
                <a:cubicBezTo>
                  <a:pt x="39867" y="200494"/>
                  <a:pt x="1741" y="190406"/>
                  <a:pt x="53" y="155436"/>
                </a:cubicBezTo>
                <a:lnTo>
                  <a:pt x="0" y="153009"/>
                </a:lnTo>
                <a:lnTo>
                  <a:pt x="0" y="131904"/>
                </a:lnTo>
                <a:cubicBezTo>
                  <a:pt x="0" y="123751"/>
                  <a:pt x="6194" y="116933"/>
                  <a:pt x="14309" y="116150"/>
                </a:cubicBezTo>
                <a:lnTo>
                  <a:pt x="15829" y="116076"/>
                </a:lnTo>
                <a:close/>
                <a:moveTo>
                  <a:pt x="142330" y="116076"/>
                </a:moveTo>
                <a:lnTo>
                  <a:pt x="195218" y="116076"/>
                </a:lnTo>
                <a:cubicBezTo>
                  <a:pt x="203368" y="116076"/>
                  <a:pt x="210185" y="122263"/>
                  <a:pt x="210973" y="130374"/>
                </a:cubicBezTo>
                <a:lnTo>
                  <a:pt x="211047" y="131904"/>
                </a:lnTo>
                <a:lnTo>
                  <a:pt x="211047" y="147733"/>
                </a:lnTo>
                <a:cubicBezTo>
                  <a:pt x="211036" y="180044"/>
                  <a:pt x="180888" y="189942"/>
                  <a:pt x="158285" y="189942"/>
                </a:cubicBezTo>
                <a:cubicBezTo>
                  <a:pt x="150629" y="189960"/>
                  <a:pt x="143015" y="188814"/>
                  <a:pt x="135703" y="186544"/>
                </a:cubicBezTo>
                <a:cubicBezTo>
                  <a:pt x="142594" y="178630"/>
                  <a:pt x="147057" y="168574"/>
                  <a:pt x="147659" y="155964"/>
                </a:cubicBezTo>
                <a:lnTo>
                  <a:pt x="147733" y="153009"/>
                </a:lnTo>
                <a:lnTo>
                  <a:pt x="147733" y="131904"/>
                </a:lnTo>
                <a:cubicBezTo>
                  <a:pt x="147733" y="126691"/>
                  <a:pt x="146150" y="121869"/>
                  <a:pt x="143522" y="117785"/>
                </a:cubicBezTo>
                <a:lnTo>
                  <a:pt x="142330" y="116076"/>
                </a:lnTo>
                <a:lnTo>
                  <a:pt x="195218" y="116076"/>
                </a:lnTo>
                <a:lnTo>
                  <a:pt x="142330" y="116076"/>
                </a:lnTo>
                <a:close/>
                <a:moveTo>
                  <a:pt x="68590" y="0"/>
                </a:moveTo>
                <a:cubicBezTo>
                  <a:pt x="94816" y="0"/>
                  <a:pt x="116076" y="21260"/>
                  <a:pt x="116076" y="47486"/>
                </a:cubicBezTo>
                <a:cubicBezTo>
                  <a:pt x="116076" y="73711"/>
                  <a:pt x="94816" y="94971"/>
                  <a:pt x="68590" y="94971"/>
                </a:cubicBezTo>
                <a:cubicBezTo>
                  <a:pt x="42365" y="94971"/>
                  <a:pt x="21105" y="73711"/>
                  <a:pt x="21105" y="47486"/>
                </a:cubicBezTo>
                <a:cubicBezTo>
                  <a:pt x="21105" y="21260"/>
                  <a:pt x="42365" y="0"/>
                  <a:pt x="68590" y="0"/>
                </a:cubicBezTo>
                <a:close/>
                <a:moveTo>
                  <a:pt x="163561" y="21105"/>
                </a:moveTo>
                <a:cubicBezTo>
                  <a:pt x="183959" y="21105"/>
                  <a:pt x="200494" y="37640"/>
                  <a:pt x="200494" y="58038"/>
                </a:cubicBezTo>
                <a:cubicBezTo>
                  <a:pt x="200494" y="78435"/>
                  <a:pt x="183959" y="94971"/>
                  <a:pt x="163561" y="94971"/>
                </a:cubicBezTo>
                <a:cubicBezTo>
                  <a:pt x="143164" y="94971"/>
                  <a:pt x="126628" y="78435"/>
                  <a:pt x="126628" y="58038"/>
                </a:cubicBezTo>
                <a:cubicBezTo>
                  <a:pt x="126628" y="37640"/>
                  <a:pt x="143164" y="21105"/>
                  <a:pt x="163561" y="21105"/>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en-US" noProof="0">
              <a:solidFill>
                <a:schemeClr val="lt1"/>
              </a:solidFill>
            </a:endParaRPr>
          </a:p>
        </p:txBody>
      </p:sp>
      <p:sp>
        <p:nvSpPr>
          <p:cNvPr id="13" name="Graphic 10">
            <a:extLst>
              <a:ext uri="{FF2B5EF4-FFF2-40B4-BE49-F238E27FC236}">
                <a16:creationId xmlns:a16="http://schemas.microsoft.com/office/drawing/2014/main" id="{85136FCF-2EEC-1721-A085-0CB7587CF25A}"/>
              </a:ext>
            </a:extLst>
          </p:cNvPr>
          <p:cNvSpPr/>
          <p:nvPr/>
        </p:nvSpPr>
        <p:spPr>
          <a:xfrm>
            <a:off x="4797242" y="5905899"/>
            <a:ext cx="209241" cy="209190"/>
          </a:xfrm>
          <a:custGeom>
            <a:avLst/>
            <a:gdLst>
              <a:gd name="connsiteX0" fmla="*/ 65880 w 209241"/>
              <a:gd name="connsiteY0" fmla="*/ 148028 h 209190"/>
              <a:gd name="connsiteX1" fmla="*/ 75596 w 209241"/>
              <a:gd name="connsiteY1" fmla="*/ 151096 h 209190"/>
              <a:gd name="connsiteX2" fmla="*/ 75596 w 209241"/>
              <a:gd name="connsiteY2" fmla="*/ 151050 h 209190"/>
              <a:gd name="connsiteX3" fmla="*/ 91018 w 209241"/>
              <a:gd name="connsiteY3" fmla="*/ 140916 h 209190"/>
              <a:gd name="connsiteX4" fmla="*/ 98142 w 209241"/>
              <a:gd name="connsiteY4" fmla="*/ 119253 h 209190"/>
              <a:gd name="connsiteX5" fmla="*/ 119259 w 209241"/>
              <a:gd name="connsiteY5" fmla="*/ 98194 h 209190"/>
              <a:gd name="connsiteX6" fmla="*/ 139922 w 209241"/>
              <a:gd name="connsiteY6" fmla="*/ 91477 h 209190"/>
              <a:gd name="connsiteX7" fmla="*/ 150185 w 209241"/>
              <a:gd name="connsiteY7" fmla="*/ 70096 h 209190"/>
              <a:gd name="connsiteX8" fmla="*/ 139318 w 209241"/>
              <a:gd name="connsiteY8" fmla="*/ 59634 h 209190"/>
              <a:gd name="connsiteX9" fmla="*/ 118922 w 209241"/>
              <a:gd name="connsiteY9" fmla="*/ 53009 h 209190"/>
              <a:gd name="connsiteX10" fmla="*/ 97747 w 209241"/>
              <a:gd name="connsiteY10" fmla="*/ 31823 h 209190"/>
              <a:gd name="connsiteX11" fmla="*/ 91030 w 209241"/>
              <a:gd name="connsiteY11" fmla="*/ 11171 h 209190"/>
              <a:gd name="connsiteX12" fmla="*/ 69560 w 209241"/>
              <a:gd name="connsiteY12" fmla="*/ 979 h 209190"/>
              <a:gd name="connsiteX13" fmla="*/ 59279 w 209241"/>
              <a:gd name="connsiteY13" fmla="*/ 11427 h 209190"/>
              <a:gd name="connsiteX14" fmla="*/ 52504 w 209241"/>
              <a:gd name="connsiteY14" fmla="*/ 32253 h 209190"/>
              <a:gd name="connsiteX15" fmla="*/ 31933 w 209241"/>
              <a:gd name="connsiteY15" fmla="*/ 53009 h 209190"/>
              <a:gd name="connsiteX16" fmla="*/ 11282 w 209241"/>
              <a:gd name="connsiteY16" fmla="*/ 59645 h 209190"/>
              <a:gd name="connsiteX17" fmla="*/ 933 w 209241"/>
              <a:gd name="connsiteY17" fmla="*/ 81003 h 209190"/>
              <a:gd name="connsiteX18" fmla="*/ 11479 w 209241"/>
              <a:gd name="connsiteY18" fmla="*/ 91419 h 209190"/>
              <a:gd name="connsiteX19" fmla="*/ 31864 w 209241"/>
              <a:gd name="connsiteY19" fmla="*/ 98032 h 209190"/>
              <a:gd name="connsiteX20" fmla="*/ 53038 w 209241"/>
              <a:gd name="connsiteY20" fmla="*/ 119253 h 209190"/>
              <a:gd name="connsiteX21" fmla="*/ 59756 w 209241"/>
              <a:gd name="connsiteY21" fmla="*/ 139881 h 209190"/>
              <a:gd name="connsiteX22" fmla="*/ 65880 w 209241"/>
              <a:gd name="connsiteY22" fmla="*/ 148016 h 209190"/>
              <a:gd name="connsiteX23" fmla="*/ 154984 w 209241"/>
              <a:gd name="connsiteY23" fmla="*/ 206683 h 209190"/>
              <a:gd name="connsiteX24" fmla="*/ 150219 w 209241"/>
              <a:gd name="connsiteY24" fmla="*/ 200302 h 209190"/>
              <a:gd name="connsiteX25" fmla="*/ 146407 w 209241"/>
              <a:gd name="connsiteY25" fmla="*/ 188599 h 209190"/>
              <a:gd name="connsiteX26" fmla="*/ 136865 w 209241"/>
              <a:gd name="connsiteY26" fmla="*/ 179035 h 209190"/>
              <a:gd name="connsiteX27" fmla="*/ 125348 w 209241"/>
              <a:gd name="connsiteY27" fmla="*/ 175281 h 209190"/>
              <a:gd name="connsiteX28" fmla="*/ 116272 w 209241"/>
              <a:gd name="connsiteY28" fmla="*/ 162695 h 209190"/>
              <a:gd name="connsiteX29" fmla="*/ 125232 w 209241"/>
              <a:gd name="connsiteY29" fmla="*/ 150143 h 209190"/>
              <a:gd name="connsiteX30" fmla="*/ 136924 w 209241"/>
              <a:gd name="connsiteY30" fmla="*/ 146354 h 209190"/>
              <a:gd name="connsiteX31" fmla="*/ 146221 w 209241"/>
              <a:gd name="connsiteY31" fmla="*/ 136836 h 209190"/>
              <a:gd name="connsiteX32" fmla="*/ 149986 w 209241"/>
              <a:gd name="connsiteY32" fmla="*/ 125308 h 209190"/>
              <a:gd name="connsiteX33" fmla="*/ 166839 w 209241"/>
              <a:gd name="connsiteY33" fmla="*/ 117006 h 209190"/>
              <a:gd name="connsiteX34" fmla="*/ 175054 w 209241"/>
              <a:gd name="connsiteY34" fmla="*/ 125064 h 209190"/>
              <a:gd name="connsiteX35" fmla="*/ 178878 w 209241"/>
              <a:gd name="connsiteY35" fmla="*/ 136848 h 209190"/>
              <a:gd name="connsiteX36" fmla="*/ 188408 w 209241"/>
              <a:gd name="connsiteY36" fmla="*/ 146331 h 209190"/>
              <a:gd name="connsiteX37" fmla="*/ 199936 w 209241"/>
              <a:gd name="connsiteY37" fmla="*/ 150085 h 209190"/>
              <a:gd name="connsiteX38" fmla="*/ 208634 w 209241"/>
              <a:gd name="connsiteY38" fmla="*/ 166699 h 209190"/>
              <a:gd name="connsiteX39" fmla="*/ 200389 w 209241"/>
              <a:gd name="connsiteY39" fmla="*/ 175246 h 209190"/>
              <a:gd name="connsiteX40" fmla="*/ 188605 w 209241"/>
              <a:gd name="connsiteY40" fmla="*/ 179069 h 209190"/>
              <a:gd name="connsiteX41" fmla="*/ 179099 w 209241"/>
              <a:gd name="connsiteY41" fmla="*/ 188622 h 209190"/>
              <a:gd name="connsiteX42" fmla="*/ 175356 w 209241"/>
              <a:gd name="connsiteY42" fmla="*/ 200116 h 209190"/>
              <a:gd name="connsiteX43" fmla="*/ 170417 w 209241"/>
              <a:gd name="connsiteY43" fmla="*/ 206741 h 209190"/>
              <a:gd name="connsiteX44" fmla="*/ 154984 w 209241"/>
              <a:gd name="connsiteY44" fmla="*/ 206683 h 20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9241" h="209190">
                <a:moveTo>
                  <a:pt x="65880" y="148028"/>
                </a:moveTo>
                <a:cubicBezTo>
                  <a:pt x="68728" y="150039"/>
                  <a:pt x="72121" y="151108"/>
                  <a:pt x="75596" y="151096"/>
                </a:cubicBezTo>
                <a:lnTo>
                  <a:pt x="75596" y="151050"/>
                </a:lnTo>
                <a:cubicBezTo>
                  <a:pt x="82301" y="151061"/>
                  <a:pt x="88367" y="147075"/>
                  <a:pt x="91018" y="140916"/>
                </a:cubicBezTo>
                <a:lnTo>
                  <a:pt x="98142" y="119253"/>
                </a:lnTo>
                <a:cubicBezTo>
                  <a:pt x="101480" y="109305"/>
                  <a:pt x="109301" y="101504"/>
                  <a:pt x="119259" y="98194"/>
                </a:cubicBezTo>
                <a:lnTo>
                  <a:pt x="139922" y="91477"/>
                </a:lnTo>
                <a:cubicBezTo>
                  <a:pt x="148660" y="88406"/>
                  <a:pt x="153255" y="78834"/>
                  <a:pt x="150185" y="70096"/>
                </a:cubicBezTo>
                <a:cubicBezTo>
                  <a:pt x="148424" y="65084"/>
                  <a:pt x="144393" y="61203"/>
                  <a:pt x="139318" y="59634"/>
                </a:cubicBezTo>
                <a:lnTo>
                  <a:pt x="118922" y="53009"/>
                </a:lnTo>
                <a:cubicBezTo>
                  <a:pt x="108916" y="49682"/>
                  <a:pt x="101068" y="41830"/>
                  <a:pt x="97747" y="31823"/>
                </a:cubicBezTo>
                <a:lnTo>
                  <a:pt x="91030" y="11171"/>
                </a:lnTo>
                <a:cubicBezTo>
                  <a:pt x="87916" y="2428"/>
                  <a:pt x="78303" y="-2135"/>
                  <a:pt x="69560" y="979"/>
                </a:cubicBezTo>
                <a:cubicBezTo>
                  <a:pt x="64715" y="2704"/>
                  <a:pt x="60927" y="6554"/>
                  <a:pt x="59279" y="11427"/>
                </a:cubicBezTo>
                <a:lnTo>
                  <a:pt x="52504" y="32253"/>
                </a:lnTo>
                <a:cubicBezTo>
                  <a:pt x="49193" y="41960"/>
                  <a:pt x="41611" y="49612"/>
                  <a:pt x="31933" y="53009"/>
                </a:cubicBezTo>
                <a:lnTo>
                  <a:pt x="11282" y="59645"/>
                </a:lnTo>
                <a:cubicBezTo>
                  <a:pt x="2526" y="62685"/>
                  <a:pt x="-2107" y="72247"/>
                  <a:pt x="933" y="81003"/>
                </a:cubicBezTo>
                <a:cubicBezTo>
                  <a:pt x="2642" y="85923"/>
                  <a:pt x="6538" y="89772"/>
                  <a:pt x="11479" y="91419"/>
                </a:cubicBezTo>
                <a:lnTo>
                  <a:pt x="31864" y="98032"/>
                </a:lnTo>
                <a:cubicBezTo>
                  <a:pt x="41865" y="101383"/>
                  <a:pt x="49708" y="109244"/>
                  <a:pt x="53038" y="119253"/>
                </a:cubicBezTo>
                <a:lnTo>
                  <a:pt x="59756" y="139881"/>
                </a:lnTo>
                <a:cubicBezTo>
                  <a:pt x="60906" y="143170"/>
                  <a:pt x="63045" y="146017"/>
                  <a:pt x="65880" y="148016"/>
                </a:cubicBezTo>
                <a:close/>
                <a:moveTo>
                  <a:pt x="154984" y="206683"/>
                </a:moveTo>
                <a:cubicBezTo>
                  <a:pt x="152770" y="205104"/>
                  <a:pt x="151103" y="202873"/>
                  <a:pt x="150219" y="200302"/>
                </a:cubicBezTo>
                <a:lnTo>
                  <a:pt x="146407" y="188599"/>
                </a:lnTo>
                <a:cubicBezTo>
                  <a:pt x="144919" y="184081"/>
                  <a:pt x="141380" y="180533"/>
                  <a:pt x="136865" y="179035"/>
                </a:cubicBezTo>
                <a:lnTo>
                  <a:pt x="125348" y="175281"/>
                </a:lnTo>
                <a:cubicBezTo>
                  <a:pt x="119943" y="173457"/>
                  <a:pt x="116295" y="168398"/>
                  <a:pt x="116272" y="162695"/>
                </a:cubicBezTo>
                <a:cubicBezTo>
                  <a:pt x="116275" y="157028"/>
                  <a:pt x="119873" y="151987"/>
                  <a:pt x="125232" y="150143"/>
                </a:cubicBezTo>
                <a:lnTo>
                  <a:pt x="136924" y="146354"/>
                </a:lnTo>
                <a:cubicBezTo>
                  <a:pt x="141328" y="144790"/>
                  <a:pt x="144761" y="141276"/>
                  <a:pt x="146221" y="136836"/>
                </a:cubicBezTo>
                <a:lnTo>
                  <a:pt x="149986" y="125308"/>
                </a:lnTo>
                <a:cubicBezTo>
                  <a:pt x="152348" y="118361"/>
                  <a:pt x="159893" y="114645"/>
                  <a:pt x="166839" y="117006"/>
                </a:cubicBezTo>
                <a:cubicBezTo>
                  <a:pt x="170659" y="118304"/>
                  <a:pt x="173682" y="121269"/>
                  <a:pt x="175054" y="125064"/>
                </a:cubicBezTo>
                <a:lnTo>
                  <a:pt x="178878" y="136848"/>
                </a:lnTo>
                <a:cubicBezTo>
                  <a:pt x="180396" y="141326"/>
                  <a:pt x="183922" y="144835"/>
                  <a:pt x="188408" y="146331"/>
                </a:cubicBezTo>
                <a:lnTo>
                  <a:pt x="199936" y="150085"/>
                </a:lnTo>
                <a:cubicBezTo>
                  <a:pt x="206925" y="152271"/>
                  <a:pt x="210820" y="159709"/>
                  <a:pt x="208634" y="166699"/>
                </a:cubicBezTo>
                <a:cubicBezTo>
                  <a:pt x="207387" y="170688"/>
                  <a:pt x="204332" y="173856"/>
                  <a:pt x="200389" y="175246"/>
                </a:cubicBezTo>
                <a:lnTo>
                  <a:pt x="188605" y="179069"/>
                </a:lnTo>
                <a:cubicBezTo>
                  <a:pt x="184113" y="180586"/>
                  <a:pt x="180593" y="184123"/>
                  <a:pt x="179099" y="188622"/>
                </a:cubicBezTo>
                <a:lnTo>
                  <a:pt x="175356" y="200116"/>
                </a:lnTo>
                <a:cubicBezTo>
                  <a:pt x="174450" y="202789"/>
                  <a:pt x="172730" y="205114"/>
                  <a:pt x="170417" y="206741"/>
                </a:cubicBezTo>
                <a:cubicBezTo>
                  <a:pt x="165792" y="210030"/>
                  <a:pt x="159585" y="210005"/>
                  <a:pt x="154984" y="206683"/>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en-US" noProof="0">
              <a:solidFill>
                <a:schemeClr val="lt1"/>
              </a:solidFill>
            </a:endParaRPr>
          </a:p>
        </p:txBody>
      </p:sp>
    </p:spTree>
    <p:extLst>
      <p:ext uri="{BB962C8B-B14F-4D97-AF65-F5344CB8AC3E}">
        <p14:creationId xmlns:p14="http://schemas.microsoft.com/office/powerpoint/2010/main" val="590685362"/>
      </p:ext>
    </p:extLst>
  </p:cSld>
  <p:clrMapOvr>
    <a:masterClrMapping/>
  </p:clrMapOvr>
  <p:transition>
    <p:fade/>
  </p:transition>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19A3242-5E6F-E782-E934-F3E0B247F0FF}"/>
              </a:ext>
              <a:ext uri="{C183D7F6-B498-43B3-948B-1728B52AA6E4}">
                <adec:decorative xmlns:adec="http://schemas.microsoft.com/office/drawing/2017/decorative" val="1"/>
              </a:ext>
            </a:extLst>
          </p:cNvPr>
          <p:cNvSpPr>
            <a:spLocks/>
          </p:cNvSpPr>
          <p:nvPr/>
        </p:nvSpPr>
        <p:spPr bwMode="auto">
          <a:xfrm>
            <a:off x="0" y="991637"/>
            <a:ext cx="3543300" cy="5077926"/>
          </a:xfrm>
          <a:prstGeom prst="rect">
            <a:avLst/>
          </a:prstGeom>
          <a:solidFill>
            <a:schemeClr val="bg1">
              <a:alpha val="42000"/>
            </a:schemeClr>
          </a:solidFill>
          <a:ln w="6350">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765" noProof="0">
              <a:solidFill>
                <a:srgbClr val="FFFFFF"/>
              </a:solidFill>
              <a:latin typeface="Segoe Sans Display"/>
            </a:endParaRPr>
          </a:p>
        </p:txBody>
      </p:sp>
      <p:pic>
        <p:nvPicPr>
          <p:cNvPr id="15" name="Picture 14">
            <a:extLst>
              <a:ext uri="{FF2B5EF4-FFF2-40B4-BE49-F238E27FC236}">
                <a16:creationId xmlns:a16="http://schemas.microsoft.com/office/drawing/2014/main" id="{75016D2C-C594-7797-AEB9-BECFC6369A41}"/>
              </a:ext>
              <a:ext uri="{C183D7F6-B498-43B3-948B-1728B52AA6E4}">
                <adec:decorative xmlns:adec="http://schemas.microsoft.com/office/drawing/2017/decorative" val="1"/>
              </a:ext>
            </a:extLst>
          </p:cNvPr>
          <p:cNvPicPr>
            <a:picLocks noChangeAspect="1"/>
          </p:cNvPicPr>
          <p:nvPr/>
        </p:nvPicPr>
        <p:blipFill rotWithShape="1">
          <a:blip r:embed="rId4">
            <a:alphaModFix amt="24000"/>
          </a:blip>
          <a:srcRect l="7587" t="2670" r="-7587" b="38590"/>
          <a:stretch>
            <a:fillRect/>
          </a:stretch>
        </p:blipFill>
        <p:spPr>
          <a:xfrm>
            <a:off x="1466850" y="4849861"/>
            <a:ext cx="2076450" cy="1219702"/>
          </a:xfrm>
          <a:prstGeom prst="rect">
            <a:avLst/>
          </a:prstGeom>
        </p:spPr>
      </p:pic>
      <p:sp>
        <p:nvSpPr>
          <p:cNvPr id="2" name="Title 1">
            <a:extLst>
              <a:ext uri="{FF2B5EF4-FFF2-40B4-BE49-F238E27FC236}">
                <a16:creationId xmlns:a16="http://schemas.microsoft.com/office/drawing/2014/main" id="{620F937A-E3BA-0676-132E-77CC1C28D43D}"/>
              </a:ext>
            </a:extLst>
          </p:cNvPr>
          <p:cNvSpPr>
            <a:spLocks noGrp="1"/>
          </p:cNvSpPr>
          <p:nvPr>
            <p:ph type="title"/>
          </p:nvPr>
        </p:nvSpPr>
        <p:spPr>
          <a:xfrm>
            <a:off x="588963" y="2671802"/>
            <a:ext cx="2528641" cy="1107996"/>
          </a:xfrm>
        </p:spPr>
        <p:txBody>
          <a:bodyPr wrap="none"/>
          <a:lstStyle/>
          <a:p>
            <a:pPr defTabSz="914400">
              <a:lnSpc>
                <a:spcPct val="90000"/>
              </a:lnSpc>
              <a:spcBef>
                <a:spcPts val="0"/>
              </a:spcBef>
              <a:defRPr/>
            </a:pPr>
            <a:r>
              <a:rPr lang="en-US" sz="4000" noProof="0">
                <a:gradFill>
                  <a:gsLst>
                    <a:gs pos="2874">
                      <a:schemeClr val="accent1"/>
                    </a:gs>
                    <a:gs pos="71000">
                      <a:schemeClr val="accent4"/>
                    </a:gs>
                    <a:gs pos="100000">
                      <a:schemeClr val="accent2"/>
                    </a:gs>
                  </a:gsLst>
                  <a:lin ang="0" scaled="1"/>
                </a:gradFill>
                <a:ea typeface="+mj-ea"/>
                <a:cs typeface="+mj-cs"/>
              </a:rPr>
              <a:t>Customize </a:t>
            </a:r>
            <a:br>
              <a:rPr lang="en-US" sz="4000" noProof="0">
                <a:gradFill>
                  <a:gsLst>
                    <a:gs pos="2874">
                      <a:schemeClr val="accent1"/>
                    </a:gs>
                    <a:gs pos="71000">
                      <a:schemeClr val="accent4"/>
                    </a:gs>
                    <a:gs pos="100000">
                      <a:schemeClr val="accent2"/>
                    </a:gs>
                  </a:gsLst>
                  <a:lin ang="0" scaled="1"/>
                </a:gradFill>
                <a:ea typeface="+mj-ea"/>
                <a:cs typeface="+mj-cs"/>
              </a:rPr>
            </a:br>
            <a:r>
              <a:rPr lang="en-US" sz="4000" noProof="0">
                <a:gradFill>
                  <a:gsLst>
                    <a:gs pos="2874">
                      <a:schemeClr val="accent1"/>
                    </a:gs>
                    <a:gs pos="71000">
                      <a:schemeClr val="accent4"/>
                    </a:gs>
                    <a:gs pos="100000">
                      <a:schemeClr val="accent2"/>
                    </a:gs>
                  </a:gsLst>
                  <a:lin ang="0" scaled="1"/>
                </a:gradFill>
                <a:ea typeface="+mj-ea"/>
                <a:cs typeface="+mj-cs"/>
              </a:rPr>
              <a:t>the Agent</a:t>
            </a:r>
          </a:p>
        </p:txBody>
      </p:sp>
      <p:sp>
        <p:nvSpPr>
          <p:cNvPr id="17" name="Rectangle: Rounded Corners 16">
            <a:extLst>
              <a:ext uri="{FF2B5EF4-FFF2-40B4-BE49-F238E27FC236}">
                <a16:creationId xmlns:a16="http://schemas.microsoft.com/office/drawing/2014/main" id="{9EDF9199-3154-E223-4F0B-FD798E147FEC}"/>
              </a:ext>
              <a:ext uri="{C183D7F6-B498-43B3-948B-1728B52AA6E4}">
                <adec:decorative xmlns:adec="http://schemas.microsoft.com/office/drawing/2017/decorative" val="1"/>
              </a:ext>
            </a:extLst>
          </p:cNvPr>
          <p:cNvSpPr>
            <a:spLocks/>
          </p:cNvSpPr>
          <p:nvPr/>
        </p:nvSpPr>
        <p:spPr bwMode="auto">
          <a:xfrm>
            <a:off x="3302002" y="592362"/>
            <a:ext cx="8585200" cy="5978618"/>
          </a:xfrm>
          <a:prstGeom prst="roundRect">
            <a:avLst>
              <a:gd name="adj" fmla="val 2066"/>
            </a:avLst>
          </a:prstGeom>
          <a:solidFill>
            <a:schemeClr val="bg1"/>
          </a:solidFill>
          <a:ln w="9525">
            <a:no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765" noProof="0"/>
          </a:p>
        </p:txBody>
      </p:sp>
      <p:sp>
        <p:nvSpPr>
          <p:cNvPr id="9" name="TextBox 8">
            <a:extLst>
              <a:ext uri="{FF2B5EF4-FFF2-40B4-BE49-F238E27FC236}">
                <a16:creationId xmlns:a16="http://schemas.microsoft.com/office/drawing/2014/main" id="{5B7A229C-4482-9CF2-AC51-8C70F792500A}"/>
              </a:ext>
            </a:extLst>
          </p:cNvPr>
          <p:cNvSpPr txBox="1"/>
          <p:nvPr/>
        </p:nvSpPr>
        <p:spPr>
          <a:xfrm>
            <a:off x="3302002" y="701174"/>
            <a:ext cx="8585200" cy="696954"/>
          </a:xfrm>
          <a:prstGeom prst="rect">
            <a:avLst/>
          </a:prstGeom>
          <a:solidFill>
            <a:schemeClr val="accent2">
              <a:lumMod val="20000"/>
              <a:lumOff val="80000"/>
              <a:alpha val="30000"/>
            </a:schemeClr>
          </a:solidFill>
        </p:spPr>
        <p:txBody>
          <a:bodyPr wrap="square" lIns="182880" tIns="0" rIns="0" bIns="0" anchor="ctr">
            <a:noAutofit/>
          </a:bodyPr>
          <a:lstStyle/>
          <a:p>
            <a:r>
              <a:rPr lang="en-US" sz="1600" noProof="0">
                <a:latin typeface="+mj-lt"/>
                <a:ea typeface="+mj-ea"/>
                <a:cs typeface="+mj-cs"/>
              </a:rPr>
              <a:t>The below if a checklist of items to customize so the ESS experience is personalized and extended based on your organization’s requirements</a:t>
            </a:r>
          </a:p>
        </p:txBody>
      </p:sp>
      <p:sp>
        <p:nvSpPr>
          <p:cNvPr id="26" name="Rectangle 25">
            <a:extLst>
              <a:ext uri="{FF2B5EF4-FFF2-40B4-BE49-F238E27FC236}">
                <a16:creationId xmlns:a16="http://schemas.microsoft.com/office/drawing/2014/main" id="{1D1C8BB4-F0D2-C419-476E-B989F8265731}"/>
              </a:ext>
            </a:extLst>
          </p:cNvPr>
          <p:cNvSpPr>
            <a:spLocks/>
          </p:cNvSpPr>
          <p:nvPr/>
        </p:nvSpPr>
        <p:spPr bwMode="auto">
          <a:xfrm>
            <a:off x="3589181" y="1398128"/>
            <a:ext cx="45720" cy="4754880"/>
          </a:xfrm>
          <a:prstGeom prst="rect">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chemeClr val="bg1"/>
              </a:solidFill>
              <a:cs typeface="Segoe UI" pitchFamily="34" charset="0"/>
            </a:endParaRPr>
          </a:p>
        </p:txBody>
      </p:sp>
      <p:sp>
        <p:nvSpPr>
          <p:cNvPr id="27" name="Oval 26">
            <a:extLst>
              <a:ext uri="{FF2B5EF4-FFF2-40B4-BE49-F238E27FC236}">
                <a16:creationId xmlns:a16="http://schemas.microsoft.com/office/drawing/2014/main" id="{99152444-5FB9-53DD-5D57-401FECECC6D7}"/>
              </a:ext>
              <a:ext uri="{C183D7F6-B498-43B3-948B-1728B52AA6E4}">
                <adec:decorative xmlns:adec="http://schemas.microsoft.com/office/drawing/2017/decorative" val="1"/>
              </a:ext>
            </a:extLst>
          </p:cNvPr>
          <p:cNvSpPr>
            <a:spLocks/>
          </p:cNvSpPr>
          <p:nvPr/>
        </p:nvSpPr>
        <p:spPr bwMode="auto">
          <a:xfrm>
            <a:off x="3543635" y="1578549"/>
            <a:ext cx="136812" cy="13681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28" name="Oval 27">
            <a:extLst>
              <a:ext uri="{FF2B5EF4-FFF2-40B4-BE49-F238E27FC236}">
                <a16:creationId xmlns:a16="http://schemas.microsoft.com/office/drawing/2014/main" id="{F8E73A1A-95E9-CAC8-9EC4-521716C0DFFF}"/>
              </a:ext>
              <a:ext uri="{C183D7F6-B498-43B3-948B-1728B52AA6E4}">
                <adec:decorative xmlns:adec="http://schemas.microsoft.com/office/drawing/2017/decorative" val="1"/>
              </a:ext>
            </a:extLst>
          </p:cNvPr>
          <p:cNvSpPr>
            <a:spLocks/>
          </p:cNvSpPr>
          <p:nvPr/>
        </p:nvSpPr>
        <p:spPr bwMode="auto">
          <a:xfrm>
            <a:off x="3543635" y="3412457"/>
            <a:ext cx="136812" cy="13681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29" name="Oval 28">
            <a:extLst>
              <a:ext uri="{FF2B5EF4-FFF2-40B4-BE49-F238E27FC236}">
                <a16:creationId xmlns:a16="http://schemas.microsoft.com/office/drawing/2014/main" id="{4CDF6FBE-426B-E363-7F89-530E0F73A375}"/>
              </a:ext>
              <a:ext uri="{C183D7F6-B498-43B3-948B-1728B52AA6E4}">
                <adec:decorative xmlns:adec="http://schemas.microsoft.com/office/drawing/2017/decorative" val="1"/>
              </a:ext>
            </a:extLst>
          </p:cNvPr>
          <p:cNvSpPr>
            <a:spLocks/>
          </p:cNvSpPr>
          <p:nvPr/>
        </p:nvSpPr>
        <p:spPr bwMode="auto">
          <a:xfrm>
            <a:off x="3543635" y="2926761"/>
            <a:ext cx="136812" cy="13681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31" name="Oval 30">
            <a:extLst>
              <a:ext uri="{FF2B5EF4-FFF2-40B4-BE49-F238E27FC236}">
                <a16:creationId xmlns:a16="http://schemas.microsoft.com/office/drawing/2014/main" id="{25821468-A98B-29E6-466B-2503653EA568}"/>
              </a:ext>
              <a:ext uri="{C183D7F6-B498-43B3-948B-1728B52AA6E4}">
                <adec:decorative xmlns:adec="http://schemas.microsoft.com/office/drawing/2017/decorative" val="1"/>
              </a:ext>
            </a:extLst>
          </p:cNvPr>
          <p:cNvSpPr>
            <a:spLocks/>
          </p:cNvSpPr>
          <p:nvPr/>
        </p:nvSpPr>
        <p:spPr bwMode="auto">
          <a:xfrm>
            <a:off x="3543635" y="6036327"/>
            <a:ext cx="136812" cy="13681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32" name="Oval 31">
            <a:extLst>
              <a:ext uri="{FF2B5EF4-FFF2-40B4-BE49-F238E27FC236}">
                <a16:creationId xmlns:a16="http://schemas.microsoft.com/office/drawing/2014/main" id="{0DAADAEB-2D98-B6CF-580B-792EC2FB9CEE}"/>
              </a:ext>
              <a:ext uri="{C183D7F6-B498-43B3-948B-1728B52AA6E4}">
                <adec:decorative xmlns:adec="http://schemas.microsoft.com/office/drawing/2017/decorative" val="1"/>
              </a:ext>
            </a:extLst>
          </p:cNvPr>
          <p:cNvSpPr>
            <a:spLocks/>
          </p:cNvSpPr>
          <p:nvPr/>
        </p:nvSpPr>
        <p:spPr bwMode="auto">
          <a:xfrm>
            <a:off x="3543635" y="5550629"/>
            <a:ext cx="136812" cy="13681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33" name="Oval 32">
            <a:extLst>
              <a:ext uri="{FF2B5EF4-FFF2-40B4-BE49-F238E27FC236}">
                <a16:creationId xmlns:a16="http://schemas.microsoft.com/office/drawing/2014/main" id="{B5B1C481-776B-E8C9-555E-7F363398F248}"/>
              </a:ext>
              <a:ext uri="{C183D7F6-B498-43B3-948B-1728B52AA6E4}">
                <adec:decorative xmlns:adec="http://schemas.microsoft.com/office/drawing/2017/decorative" val="1"/>
              </a:ext>
            </a:extLst>
          </p:cNvPr>
          <p:cNvSpPr>
            <a:spLocks/>
          </p:cNvSpPr>
          <p:nvPr/>
        </p:nvSpPr>
        <p:spPr bwMode="auto">
          <a:xfrm>
            <a:off x="3543635" y="4269981"/>
            <a:ext cx="136812" cy="13681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34" name="Oval 33">
            <a:extLst>
              <a:ext uri="{FF2B5EF4-FFF2-40B4-BE49-F238E27FC236}">
                <a16:creationId xmlns:a16="http://schemas.microsoft.com/office/drawing/2014/main" id="{A1B9A0F4-7241-5F9C-F3A2-2ADCEBD67A87}"/>
              </a:ext>
              <a:ext uri="{C183D7F6-B498-43B3-948B-1728B52AA6E4}">
                <adec:decorative xmlns:adec="http://schemas.microsoft.com/office/drawing/2017/decorative" val="1"/>
              </a:ext>
            </a:extLst>
          </p:cNvPr>
          <p:cNvSpPr>
            <a:spLocks/>
          </p:cNvSpPr>
          <p:nvPr/>
        </p:nvSpPr>
        <p:spPr bwMode="auto">
          <a:xfrm>
            <a:off x="3543635" y="2251407"/>
            <a:ext cx="136812" cy="13681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8" name="Content Placeholder 2 - 6">
            <a:extLst>
              <a:ext uri="{FF2B5EF4-FFF2-40B4-BE49-F238E27FC236}">
                <a16:creationId xmlns:a16="http://schemas.microsoft.com/office/drawing/2014/main" id="{0EAB0A59-4258-10CF-4148-900D5E457ABE}"/>
              </a:ext>
            </a:extLst>
          </p:cNvPr>
          <p:cNvSpPr txBox="1">
            <a:spLocks/>
          </p:cNvSpPr>
          <p:nvPr/>
        </p:nvSpPr>
        <p:spPr>
          <a:xfrm>
            <a:off x="3852672" y="1557118"/>
            <a:ext cx="7816814" cy="369332"/>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200" cap="none" noProof="0">
                <a:latin typeface="+mj-lt"/>
                <a:ea typeface="+mj-ea"/>
                <a:cs typeface="+mj-cs"/>
              </a:rPr>
              <a:t>Branding: </a:t>
            </a:r>
            <a:r>
              <a:rPr lang="en-US" sz="1200" cap="none" noProof="0">
                <a:cs typeface="+mn-cs"/>
              </a:rPr>
              <a:t>You can brand the ESS agent based on your branding guidelines. </a:t>
            </a:r>
            <a:r>
              <a:rPr lang="en-US" sz="1200" cap="none" noProof="0">
                <a:solidFill>
                  <a:schemeClr val="accent1"/>
                </a:solidFill>
                <a:ea typeface="+mn-lt"/>
                <a:cs typeface="+mn-lt"/>
                <a:hlinkClick r:id="rId5">
                  <a:extLst>
                    <a:ext uri="{A12FA001-AC4F-418D-AE19-62706E023703}">
                      <ahyp:hlinkClr xmlns:ahyp="http://schemas.microsoft.com/office/drawing/2018/hyperlinkcolor" val="tx"/>
                    </a:ext>
                  </a:extLst>
                </a:hlinkClick>
              </a:rPr>
              <a:t>Customize the Employee Self-Service agent | Microsoft Learn</a:t>
            </a:r>
            <a:endParaRPr lang="en-US" sz="1200" cap="none" noProof="0">
              <a:solidFill>
                <a:schemeClr val="accent1"/>
              </a:solidFill>
              <a:highlight>
                <a:srgbClr val="FF0000"/>
              </a:highlight>
            </a:endParaRPr>
          </a:p>
        </p:txBody>
      </p:sp>
      <p:sp>
        <p:nvSpPr>
          <p:cNvPr id="20" name="Content Placeholder 2 - 5">
            <a:extLst>
              <a:ext uri="{FF2B5EF4-FFF2-40B4-BE49-F238E27FC236}">
                <a16:creationId xmlns:a16="http://schemas.microsoft.com/office/drawing/2014/main" id="{395CEC0F-D3C4-546D-66E7-CE9BA55877A8}"/>
              </a:ext>
            </a:extLst>
          </p:cNvPr>
          <p:cNvSpPr txBox="1">
            <a:spLocks/>
          </p:cNvSpPr>
          <p:nvPr/>
        </p:nvSpPr>
        <p:spPr>
          <a:xfrm>
            <a:off x="3852672" y="2229976"/>
            <a:ext cx="7816814" cy="369332"/>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200" cap="none" noProof="0">
                <a:latin typeface="+mj-lt"/>
                <a:ea typeface="+mj-ea"/>
                <a:cs typeface="+mj-cs"/>
              </a:rPr>
              <a:t>Agent instructions: </a:t>
            </a:r>
            <a:r>
              <a:rPr lang="en-US" sz="1200" cap="none" noProof="0">
                <a:cs typeface="+mn-cs"/>
              </a:rPr>
              <a:t>Agent instructions are a high-quality description for each of its topics, actions, and knowledge sources. </a:t>
            </a:r>
            <a:r>
              <a:rPr lang="en-US" sz="1200" cap="none">
                <a:ea typeface="+mn-lt"/>
                <a:cs typeface="+mn-lt"/>
                <a:hlinkClick r:id="rId6"/>
              </a:rPr>
              <a:t>Design guidance and best practices | Microsoft Learn</a:t>
            </a:r>
            <a:endParaRPr lang="en-US" sz="1200" cap="none" noProof="0">
              <a:solidFill>
                <a:schemeClr val="accent1"/>
              </a:solidFill>
              <a:cs typeface="Segoe Sans Display"/>
            </a:endParaRPr>
          </a:p>
        </p:txBody>
      </p:sp>
      <p:sp>
        <p:nvSpPr>
          <p:cNvPr id="21" name="Content Placeholder 2 - 4">
            <a:extLst>
              <a:ext uri="{FF2B5EF4-FFF2-40B4-BE49-F238E27FC236}">
                <a16:creationId xmlns:a16="http://schemas.microsoft.com/office/drawing/2014/main" id="{9DB8F113-72A3-9467-A33E-217893FAE16D}"/>
              </a:ext>
            </a:extLst>
          </p:cNvPr>
          <p:cNvSpPr txBox="1">
            <a:spLocks/>
          </p:cNvSpPr>
          <p:nvPr/>
        </p:nvSpPr>
        <p:spPr>
          <a:xfrm>
            <a:off x="3852672" y="2902834"/>
            <a:ext cx="7816814" cy="353943"/>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200" cap="none">
                <a:latin typeface="Segoe Sans Display Semibold"/>
                <a:cs typeface="Segoe Sans Display Semibold"/>
                <a:hlinkClick r:id="rId7"/>
              </a:rPr>
              <a:t>Emotional Intelligence &amp; ambiguity</a:t>
            </a:r>
            <a:r>
              <a:rPr lang="en-US" sz="1200" cap="none">
                <a:latin typeface="Segoe Sans Display Semibold"/>
                <a:cs typeface="Segoe Sans Display Semibold"/>
              </a:rPr>
              <a:t>: </a:t>
            </a:r>
            <a:r>
              <a:rPr lang="en-US" sz="1200" cap="none">
                <a:solidFill>
                  <a:srgbClr val="091F2C"/>
                </a:solidFill>
                <a:latin typeface="Segoe Sans Display Semibold"/>
                <a:cs typeface="Segoe Sans Display Semibold"/>
              </a:rPr>
              <a:t> </a:t>
            </a:r>
            <a:r>
              <a:rPr lang="en-US" sz="1100" cap="none">
                <a:solidFill>
                  <a:srgbClr val="161616"/>
                </a:solidFill>
                <a:latin typeface="Segoe UI"/>
                <a:cs typeface="Segoe UI"/>
              </a:rPr>
              <a:t>EQ &amp; Ambiguity topics can be customized or disabled in Copilot Studio. The article outlines best practices recommending testing for effectiveness before deployment.</a:t>
            </a:r>
            <a:endParaRPr lang="en-US" sz="1200" cap="none" noProof="0">
              <a:latin typeface="Segoe Sans Display Semibold"/>
              <a:cs typeface="Segoe Sans Display Semibold"/>
            </a:endParaRPr>
          </a:p>
        </p:txBody>
      </p:sp>
      <p:sp>
        <p:nvSpPr>
          <p:cNvPr id="22" name="Content Placeholder 2 - 3">
            <a:extLst>
              <a:ext uri="{FF2B5EF4-FFF2-40B4-BE49-F238E27FC236}">
                <a16:creationId xmlns:a16="http://schemas.microsoft.com/office/drawing/2014/main" id="{C5ED7846-456F-D462-A3DE-101FB6A47433}"/>
              </a:ext>
            </a:extLst>
          </p:cNvPr>
          <p:cNvSpPr txBox="1">
            <a:spLocks/>
          </p:cNvSpPr>
          <p:nvPr/>
        </p:nvSpPr>
        <p:spPr>
          <a:xfrm>
            <a:off x="3852672" y="3391026"/>
            <a:ext cx="7613205" cy="55399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200" cap="none" noProof="0">
                <a:latin typeface="+mj-lt"/>
                <a:ea typeface="+mj-ea"/>
                <a:cs typeface="+mj-cs"/>
              </a:rPr>
              <a:t>Topics: </a:t>
            </a:r>
            <a:r>
              <a:rPr lang="en-US" sz="1200" cap="none" noProof="0">
                <a:cs typeface="Segoe UI"/>
              </a:rPr>
              <a:t>The employee self-service agent comes with several out-of-the-box topics to get you started like the “[system] – response preparation“, “Microsoft the self help“ and the “agent handoff“ topics. The maker can customize each of these topics.</a:t>
            </a:r>
            <a:r>
              <a:rPr lang="en-US" sz="1200" cap="none" noProof="0">
                <a:cs typeface="+mn-cs"/>
              </a:rPr>
              <a:t> </a:t>
            </a:r>
            <a:r>
              <a:rPr lang="en-US" sz="1200" cap="none" noProof="0">
                <a:solidFill>
                  <a:schemeClr val="accent1"/>
                </a:solidFill>
                <a:cs typeface="+mn-cs"/>
                <a:hlinkClick r:id="rId8">
                  <a:extLst>
                    <a:ext uri="{A12FA001-AC4F-418D-AE19-62706E023703}">
                      <ahyp:hlinkClr xmlns:ahyp="http://schemas.microsoft.com/office/drawing/2018/hyperlinkcolor" val="tx"/>
                    </a:ext>
                  </a:extLst>
                </a:hlinkClick>
              </a:rPr>
              <a:t>Customize the Employee Self-Service agent | Microsoft Learn</a:t>
            </a:r>
            <a:endParaRPr lang="en-US" sz="1200" cap="none" noProof="0">
              <a:solidFill>
                <a:schemeClr val="accent1"/>
              </a:solidFill>
              <a:cs typeface="+mn-cs"/>
            </a:endParaRPr>
          </a:p>
        </p:txBody>
      </p:sp>
      <p:sp>
        <p:nvSpPr>
          <p:cNvPr id="23" name="Content Placeholder 2 - 2">
            <a:extLst>
              <a:ext uri="{FF2B5EF4-FFF2-40B4-BE49-F238E27FC236}">
                <a16:creationId xmlns:a16="http://schemas.microsoft.com/office/drawing/2014/main" id="{C8C44352-933C-9337-F8EE-E58839574D33}"/>
              </a:ext>
            </a:extLst>
          </p:cNvPr>
          <p:cNvSpPr txBox="1">
            <a:spLocks/>
          </p:cNvSpPr>
          <p:nvPr/>
        </p:nvSpPr>
        <p:spPr>
          <a:xfrm>
            <a:off x="3852672" y="4248550"/>
            <a:ext cx="7816814" cy="97462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200" cap="none" noProof="0">
                <a:latin typeface="+mj-lt"/>
                <a:ea typeface="+mj-ea"/>
                <a:cs typeface="+mj-cs"/>
              </a:rPr>
              <a:t>Knowledge sources: </a:t>
            </a:r>
            <a:r>
              <a:rPr lang="en-US" sz="1200" cap="none" noProof="0">
                <a:cs typeface="Segoe UI"/>
              </a:rPr>
              <a:t>When knowledge sources are added, agents can use enterprise data from power platform, dynamics 365 data, websites, and external systems </a:t>
            </a:r>
            <a:r>
              <a:rPr lang="en-US" sz="1200" cap="none" noProof="0">
                <a:solidFill>
                  <a:schemeClr val="accent1"/>
                </a:solidFill>
                <a:cs typeface="+mn-cs"/>
                <a:hlinkClick r:id="rId9">
                  <a:extLst>
                    <a:ext uri="{A12FA001-AC4F-418D-AE19-62706E023703}">
                      <ahyp:hlinkClr xmlns:ahyp="http://schemas.microsoft.com/office/drawing/2018/hyperlinkcolor" val="tx"/>
                    </a:ext>
                  </a:extLst>
                </a:hlinkClick>
              </a:rPr>
              <a:t>Knowledge sources summary – Microsoft Copilot Studio | Microsoft learn</a:t>
            </a:r>
            <a:r>
              <a:rPr lang="en-US" sz="1200" cap="none" noProof="0">
                <a:solidFill>
                  <a:schemeClr val="accent1"/>
                </a:solidFill>
                <a:cs typeface="+mn-cs"/>
              </a:rPr>
              <a:t> </a:t>
            </a:r>
          </a:p>
          <a:p>
            <a:pPr lvl="1" indent="-152400">
              <a:spcBef>
                <a:spcPts val="400"/>
              </a:spcBef>
              <a:buSzPct val="100000"/>
              <a:buFont typeface="Arial" panose="020B0604020202020204" pitchFamily="34" charset="0"/>
              <a:buChar char="•"/>
            </a:pPr>
            <a:r>
              <a:rPr lang="en-US" sz="1200" noProof="0"/>
              <a:t>SPO knowledge filtering: At times you need to filter knowledge content from SharePoint personalized to the employee. </a:t>
            </a:r>
            <a:r>
              <a:rPr lang="en-US" sz="1200">
                <a:ea typeface="+mn-lt"/>
                <a:cs typeface="+mn-lt"/>
                <a:hlinkClick r:id="rId10"/>
              </a:rPr>
              <a:t>Use SharePoint advanced filtering for Employee Self-Service agents | Microsoft Learn</a:t>
            </a:r>
            <a:endParaRPr lang="en-US" sz="1200" noProof="0">
              <a:solidFill>
                <a:schemeClr val="accent1"/>
              </a:solidFill>
              <a:cs typeface="Segoe Sans Display"/>
            </a:endParaRPr>
          </a:p>
        </p:txBody>
      </p:sp>
      <p:sp>
        <p:nvSpPr>
          <p:cNvPr id="24" name="Content Placeholder 2 - 1">
            <a:extLst>
              <a:ext uri="{FF2B5EF4-FFF2-40B4-BE49-F238E27FC236}">
                <a16:creationId xmlns:a16="http://schemas.microsoft.com/office/drawing/2014/main" id="{FCC95D5B-3137-EFC6-0FBA-242D2542B9C5}"/>
              </a:ext>
            </a:extLst>
          </p:cNvPr>
          <p:cNvSpPr txBox="1">
            <a:spLocks/>
          </p:cNvSpPr>
          <p:nvPr/>
        </p:nvSpPr>
        <p:spPr>
          <a:xfrm>
            <a:off x="3852672" y="5526702"/>
            <a:ext cx="7816814" cy="18466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200" cap="none">
                <a:latin typeface="+mj-lt"/>
                <a:ea typeface="+mj-ea"/>
                <a:cs typeface="+mj-cs"/>
              </a:rPr>
              <a:t>Customize</a:t>
            </a:r>
            <a:r>
              <a:rPr lang="en-US" sz="1200" cap="none" noProof="0">
                <a:latin typeface="+mj-lt"/>
                <a:ea typeface="+mj-ea"/>
                <a:cs typeface="+mj-cs"/>
              </a:rPr>
              <a:t> disclaimers: </a:t>
            </a:r>
            <a:r>
              <a:rPr lang="en-US" sz="1200" cap="none">
                <a:solidFill>
                  <a:schemeClr val="accent1"/>
                </a:solidFill>
                <a:ea typeface="+mn-lt"/>
                <a:cs typeface="+mn-lt"/>
                <a:hlinkClick r:id="rId11">
                  <a:extLst>
                    <a:ext uri="{A12FA001-AC4F-418D-AE19-62706E023703}">
                      <ahyp:hlinkClr xmlns:ahyp="http://schemas.microsoft.com/office/drawing/2018/hyperlinkcolor" val="tx"/>
                    </a:ext>
                  </a:extLst>
                </a:hlinkClick>
              </a:rPr>
              <a:t>Add an organization specific disclaimer</a:t>
            </a:r>
            <a:r>
              <a:rPr lang="en-US" sz="1200" cap="none" noProof="0">
                <a:solidFill>
                  <a:schemeClr val="accent1"/>
                </a:solidFill>
                <a:ea typeface="+mn-lt"/>
                <a:cs typeface="+mn-lt"/>
                <a:hlinkClick r:id="rId11">
                  <a:extLst>
                    <a:ext uri="{A12FA001-AC4F-418D-AE19-62706E023703}">
                      <ahyp:hlinkClr xmlns:ahyp="http://schemas.microsoft.com/office/drawing/2018/hyperlinkcolor" val="tx"/>
                    </a:ext>
                  </a:extLst>
                </a:hlinkClick>
              </a:rPr>
              <a:t> | Microsoft Learn</a:t>
            </a:r>
          </a:p>
        </p:txBody>
      </p:sp>
      <p:sp>
        <p:nvSpPr>
          <p:cNvPr id="25" name="Content Placeholder 2">
            <a:extLst>
              <a:ext uri="{FF2B5EF4-FFF2-40B4-BE49-F238E27FC236}">
                <a16:creationId xmlns:a16="http://schemas.microsoft.com/office/drawing/2014/main" id="{2FBED1CA-3AC9-9F1F-45EC-E6D3DE865462}"/>
              </a:ext>
            </a:extLst>
          </p:cNvPr>
          <p:cNvSpPr txBox="1">
            <a:spLocks/>
          </p:cNvSpPr>
          <p:nvPr/>
        </p:nvSpPr>
        <p:spPr>
          <a:xfrm>
            <a:off x="3852672" y="6014896"/>
            <a:ext cx="7816814" cy="369332"/>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200" cap="none" noProof="0">
                <a:latin typeface="+mj-lt"/>
                <a:ea typeface="+mj-ea"/>
                <a:cs typeface="+mj-cs"/>
              </a:rPr>
              <a:t>Starter prompts: </a:t>
            </a:r>
            <a:r>
              <a:rPr lang="en-US" sz="1200" cap="none" noProof="0">
                <a:cs typeface="+mn-cs"/>
              </a:rPr>
              <a:t>Starter prompts help you roll out the ESS agent efficiently to your organization. </a:t>
            </a:r>
            <a:r>
              <a:rPr lang="en-US" sz="1200" cap="none" noProof="0">
                <a:solidFill>
                  <a:schemeClr val="accent1"/>
                </a:solidFill>
                <a:ea typeface="+mn-lt"/>
                <a:cs typeface="+mn-lt"/>
                <a:hlinkClick r:id="rId12">
                  <a:extLst>
                    <a:ext uri="{A12FA001-AC4F-418D-AE19-62706E023703}">
                      <ahyp:hlinkClr xmlns:ahyp="http://schemas.microsoft.com/office/drawing/2018/hyperlinkcolor" val="tx"/>
                    </a:ext>
                  </a:extLst>
                </a:hlinkClick>
              </a:rPr>
              <a:t>Customize </a:t>
            </a:r>
            <a:r>
              <a:rPr lang="en-US" sz="1200" cap="none">
                <a:solidFill>
                  <a:schemeClr val="accent1"/>
                </a:solidFill>
                <a:ea typeface="+mn-lt"/>
                <a:cs typeface="+mn-lt"/>
                <a:hlinkClick r:id="rId12">
                  <a:extLst>
                    <a:ext uri="{A12FA001-AC4F-418D-AE19-62706E023703}">
                      <ahyp:hlinkClr xmlns:ahyp="http://schemas.microsoft.com/office/drawing/2018/hyperlinkcolor" val="tx"/>
                    </a:ext>
                  </a:extLst>
                </a:hlinkClick>
              </a:rPr>
              <a:t>Starter Prompts</a:t>
            </a:r>
            <a:r>
              <a:rPr lang="en-US" sz="1200" cap="none" noProof="0">
                <a:solidFill>
                  <a:schemeClr val="accent1"/>
                </a:solidFill>
                <a:ea typeface="+mn-lt"/>
                <a:cs typeface="+mn-lt"/>
                <a:hlinkClick r:id="rId12">
                  <a:extLst>
                    <a:ext uri="{A12FA001-AC4F-418D-AE19-62706E023703}">
                      <ahyp:hlinkClr xmlns:ahyp="http://schemas.microsoft.com/office/drawing/2018/hyperlinkcolor" val="tx"/>
                    </a:ext>
                  </a:extLst>
                </a:hlinkClick>
              </a:rPr>
              <a:t> | Microsoft Learn</a:t>
            </a:r>
            <a:endParaRPr lang="en-US" sz="1200" cap="none" noProof="0">
              <a:solidFill>
                <a:schemeClr val="accent1"/>
              </a:solidFill>
            </a:endParaRPr>
          </a:p>
        </p:txBody>
      </p:sp>
      <p:cxnSp>
        <p:nvCxnSpPr>
          <p:cNvPr id="35" name="Straight Connector 34">
            <a:extLst>
              <a:ext uri="{FF2B5EF4-FFF2-40B4-BE49-F238E27FC236}">
                <a16:creationId xmlns:a16="http://schemas.microsoft.com/office/drawing/2014/main" id="{74A6077D-49DD-9FE2-48B8-93C48A543808}"/>
              </a:ext>
              <a:ext uri="{C183D7F6-B498-43B3-948B-1728B52AA6E4}">
                <adec:decorative xmlns:adec="http://schemas.microsoft.com/office/drawing/2017/decorative" val="1"/>
              </a:ext>
            </a:extLst>
          </p:cNvPr>
          <p:cNvCxnSpPr>
            <a:cxnSpLocks/>
          </p:cNvCxnSpPr>
          <p:nvPr/>
        </p:nvCxnSpPr>
        <p:spPr>
          <a:xfrm>
            <a:off x="3852672" y="4096787"/>
            <a:ext cx="7816814"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7DA9CB-849D-AA78-5365-03C44FF76A01}"/>
              </a:ext>
              <a:ext uri="{C183D7F6-B498-43B3-948B-1728B52AA6E4}">
                <adec:decorative xmlns:adec="http://schemas.microsoft.com/office/drawing/2017/decorative" val="1"/>
              </a:ext>
            </a:extLst>
          </p:cNvPr>
          <p:cNvCxnSpPr>
            <a:cxnSpLocks/>
          </p:cNvCxnSpPr>
          <p:nvPr/>
        </p:nvCxnSpPr>
        <p:spPr>
          <a:xfrm>
            <a:off x="3852672" y="3239263"/>
            <a:ext cx="7816814"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43E3F6A-9A85-9EDE-64CF-3AA62C403843}"/>
              </a:ext>
              <a:ext uri="{C183D7F6-B498-43B3-948B-1728B52AA6E4}">
                <adec:decorative xmlns:adec="http://schemas.microsoft.com/office/drawing/2017/decorative" val="1"/>
              </a:ext>
            </a:extLst>
          </p:cNvPr>
          <p:cNvCxnSpPr>
            <a:cxnSpLocks/>
          </p:cNvCxnSpPr>
          <p:nvPr/>
        </p:nvCxnSpPr>
        <p:spPr>
          <a:xfrm>
            <a:off x="3852672" y="2751071"/>
            <a:ext cx="7816814"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0CB2E9D-EE2E-8B2F-377A-1664E3C8707F}"/>
              </a:ext>
              <a:ext uri="{C183D7F6-B498-43B3-948B-1728B52AA6E4}">
                <adec:decorative xmlns:adec="http://schemas.microsoft.com/office/drawing/2017/decorative" val="1"/>
              </a:ext>
            </a:extLst>
          </p:cNvPr>
          <p:cNvCxnSpPr>
            <a:cxnSpLocks/>
          </p:cNvCxnSpPr>
          <p:nvPr/>
        </p:nvCxnSpPr>
        <p:spPr>
          <a:xfrm>
            <a:off x="3852672" y="2078213"/>
            <a:ext cx="7816814"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83AE5DC-2B34-C164-483F-04BF42A0A54C}"/>
              </a:ext>
              <a:ext uri="{C183D7F6-B498-43B3-948B-1728B52AA6E4}">
                <adec:decorative xmlns:adec="http://schemas.microsoft.com/office/drawing/2017/decorative" val="1"/>
              </a:ext>
            </a:extLst>
          </p:cNvPr>
          <p:cNvCxnSpPr>
            <a:cxnSpLocks/>
          </p:cNvCxnSpPr>
          <p:nvPr/>
        </p:nvCxnSpPr>
        <p:spPr>
          <a:xfrm>
            <a:off x="3852672" y="5374939"/>
            <a:ext cx="7816814"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E8EA717-F6A9-E0B2-D272-1DC5CF4B6D12}"/>
              </a:ext>
              <a:ext uri="{C183D7F6-B498-43B3-948B-1728B52AA6E4}">
                <adec:decorative xmlns:adec="http://schemas.microsoft.com/office/drawing/2017/decorative" val="1"/>
              </a:ext>
            </a:extLst>
          </p:cNvPr>
          <p:cNvCxnSpPr>
            <a:cxnSpLocks/>
          </p:cNvCxnSpPr>
          <p:nvPr/>
        </p:nvCxnSpPr>
        <p:spPr>
          <a:xfrm>
            <a:off x="3852672" y="5863131"/>
            <a:ext cx="7816814"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2" name="Rectangle: Rounded Corners 41">
            <a:hlinkClick r:id="rId13" action="ppaction://hlinksldjump"/>
            <a:extLst>
              <a:ext uri="{FF2B5EF4-FFF2-40B4-BE49-F238E27FC236}">
                <a16:creationId xmlns:a16="http://schemas.microsoft.com/office/drawing/2014/main" id="{CF93CCC6-FDFF-F0CB-1E96-A2F7F2B7C393}"/>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43" name="Rectangle: Rounded Corners 42">
            <a:hlinkClick r:id="rId14" action="ppaction://hlinksldjump"/>
            <a:extLst>
              <a:ext uri="{FF2B5EF4-FFF2-40B4-BE49-F238E27FC236}">
                <a16:creationId xmlns:a16="http://schemas.microsoft.com/office/drawing/2014/main" id="{FBA983BD-CCF9-9FCD-91A9-9E761C7F991B}"/>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44" name="Rectangle: Rounded Corners 43">
            <a:hlinkClick r:id="rId15" action="ppaction://hlinksldjump"/>
            <a:extLst>
              <a:ext uri="{FF2B5EF4-FFF2-40B4-BE49-F238E27FC236}">
                <a16:creationId xmlns:a16="http://schemas.microsoft.com/office/drawing/2014/main" id="{4EE924EA-44EF-27E8-D304-5CF46250575E}"/>
              </a:ext>
            </a:extLst>
          </p:cNvPr>
          <p:cNvSpPr>
            <a:spLocks/>
          </p:cNvSpPr>
          <p:nvPr/>
        </p:nvSpPr>
        <p:spPr bwMode="auto">
          <a:xfrm>
            <a:off x="4927697"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Onboard &amp; Engage</a:t>
            </a:r>
          </a:p>
        </p:txBody>
      </p:sp>
      <p:sp>
        <p:nvSpPr>
          <p:cNvPr id="45" name="Rectangle: Rounded Corners 44">
            <a:hlinkClick r:id="rId16" action="ppaction://hlinksldjump"/>
            <a:extLst>
              <a:ext uri="{FF2B5EF4-FFF2-40B4-BE49-F238E27FC236}">
                <a16:creationId xmlns:a16="http://schemas.microsoft.com/office/drawing/2014/main" id="{D50BCEBD-39D8-6A31-16BD-7E90B5609A26}"/>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46" name="Rectangle: Rounded Corners 45">
            <a:hlinkClick r:id="rId17" action="ppaction://hlinksldjump"/>
            <a:extLst>
              <a:ext uri="{FF2B5EF4-FFF2-40B4-BE49-F238E27FC236}">
                <a16:creationId xmlns:a16="http://schemas.microsoft.com/office/drawing/2014/main" id="{1F395C7C-E875-B878-D7A8-F1C233DFBD83}"/>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Tree>
    <p:extLst>
      <p:ext uri="{BB962C8B-B14F-4D97-AF65-F5344CB8AC3E}">
        <p14:creationId xmlns:p14="http://schemas.microsoft.com/office/powerpoint/2010/main" val="549329430"/>
      </p:ext>
    </p:extLst>
  </p:cSld>
  <p:clrMapOvr>
    <a:masterClrMapping/>
  </p:clrMapOvr>
  <p:transition>
    <p:fade/>
  </p:transition>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919196C-6EDF-84F0-73AE-3641DD29F476}"/>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AE3786FB-D365-BC47-7F25-50DCD2820C80}"/>
              </a:ext>
              <a:ext uri="{C183D7F6-B498-43B3-948B-1728B52AA6E4}">
                <adec:decorative xmlns:adec="http://schemas.microsoft.com/office/drawing/2017/decorative" val="1"/>
              </a:ext>
            </a:extLst>
          </p:cNvPr>
          <p:cNvPicPr>
            <a:picLocks/>
          </p:cNvPicPr>
          <p:nvPr/>
        </p:nvPicPr>
        <p:blipFill rotWithShape="1">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32339" r="32339"/>
          <a:stretch>
            <a:fillRect/>
          </a:stretch>
        </p:blipFill>
        <p:spPr>
          <a:xfrm>
            <a:off x="1" y="383458"/>
            <a:ext cx="4065588" cy="6474542"/>
          </a:xfrm>
          <a:custGeom>
            <a:avLst/>
            <a:gdLst>
              <a:gd name="connsiteX0" fmla="*/ 0 w 4065588"/>
              <a:gd name="connsiteY0" fmla="*/ 0 h 6858000"/>
              <a:gd name="connsiteX1" fmla="*/ 4065588 w 4065588"/>
              <a:gd name="connsiteY1" fmla="*/ 0 h 6858000"/>
              <a:gd name="connsiteX2" fmla="*/ 4065588 w 4065588"/>
              <a:gd name="connsiteY2" fmla="*/ 6858000 h 6858000"/>
              <a:gd name="connsiteX3" fmla="*/ 0 w 4065588"/>
              <a:gd name="connsiteY3" fmla="*/ 6858000 h 6858000"/>
              <a:gd name="connsiteX4" fmla="*/ 0 w 406558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5588" h="6858000">
                <a:moveTo>
                  <a:pt x="0" y="0"/>
                </a:moveTo>
                <a:lnTo>
                  <a:pt x="4065588" y="0"/>
                </a:lnTo>
                <a:lnTo>
                  <a:pt x="4065588" y="6858000"/>
                </a:lnTo>
                <a:lnTo>
                  <a:pt x="0" y="6858000"/>
                </a:lnTo>
                <a:lnTo>
                  <a:pt x="0" y="0"/>
                </a:lnTo>
                <a:close/>
              </a:path>
            </a:pathLst>
          </a:custGeom>
          <a:ln>
            <a:solidFill>
              <a:schemeClr val="bg2"/>
            </a:solidFill>
          </a:ln>
        </p:spPr>
      </p:pic>
      <p:sp>
        <p:nvSpPr>
          <p:cNvPr id="27" name="Freeform: Shape 26">
            <a:extLst>
              <a:ext uri="{FF2B5EF4-FFF2-40B4-BE49-F238E27FC236}">
                <a16:creationId xmlns:a16="http://schemas.microsoft.com/office/drawing/2014/main" id="{AA3988B3-2455-CB14-A610-54A2A72029DD}"/>
              </a:ext>
              <a:ext uri="{C183D7F6-B498-43B3-948B-1728B52AA6E4}">
                <adec:decorative xmlns:adec="http://schemas.microsoft.com/office/drawing/2017/decorative" val="1"/>
              </a:ext>
            </a:extLst>
          </p:cNvPr>
          <p:cNvSpPr>
            <a:spLocks/>
          </p:cNvSpPr>
          <p:nvPr/>
        </p:nvSpPr>
        <p:spPr bwMode="auto">
          <a:xfrm>
            <a:off x="1" y="383458"/>
            <a:ext cx="4065588" cy="6474542"/>
          </a:xfrm>
          <a:custGeom>
            <a:avLst/>
            <a:gdLst>
              <a:gd name="connsiteX0" fmla="*/ 119439 w 11049003"/>
              <a:gd name="connsiteY0" fmla="*/ 0 h 1193800"/>
              <a:gd name="connsiteX1" fmla="*/ 10929566 w 11049003"/>
              <a:gd name="connsiteY1" fmla="*/ 0 h 1193800"/>
              <a:gd name="connsiteX2" fmla="*/ 11049003 w 11049003"/>
              <a:gd name="connsiteY2" fmla="*/ 119437 h 1193800"/>
              <a:gd name="connsiteX3" fmla="*/ 11049003 w 11049003"/>
              <a:gd name="connsiteY3" fmla="*/ 1193800 h 1193800"/>
              <a:gd name="connsiteX4" fmla="*/ 0 w 11049003"/>
              <a:gd name="connsiteY4" fmla="*/ 1193800 h 1193800"/>
              <a:gd name="connsiteX5" fmla="*/ 0 w 11049003"/>
              <a:gd name="connsiteY5" fmla="*/ 988973 h 1193800"/>
              <a:gd name="connsiteX6" fmla="*/ 1 w 11049003"/>
              <a:gd name="connsiteY6" fmla="*/ 988973 h 1193800"/>
              <a:gd name="connsiteX7" fmla="*/ 1 w 11049003"/>
              <a:gd name="connsiteY7" fmla="*/ 119437 h 1193800"/>
              <a:gd name="connsiteX8" fmla="*/ 119439 w 11049003"/>
              <a:gd name="connsiteY8"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9003" h="1193800">
                <a:moveTo>
                  <a:pt x="119439" y="0"/>
                </a:moveTo>
                <a:lnTo>
                  <a:pt x="10929566" y="0"/>
                </a:lnTo>
                <a:cubicBezTo>
                  <a:pt x="10995529" y="0"/>
                  <a:pt x="11049003" y="53474"/>
                  <a:pt x="11049003" y="119437"/>
                </a:cubicBezTo>
                <a:lnTo>
                  <a:pt x="11049003" y="1193800"/>
                </a:lnTo>
                <a:lnTo>
                  <a:pt x="0" y="1193800"/>
                </a:lnTo>
                <a:lnTo>
                  <a:pt x="0" y="988973"/>
                </a:lnTo>
                <a:lnTo>
                  <a:pt x="1" y="988973"/>
                </a:lnTo>
                <a:lnTo>
                  <a:pt x="1" y="119437"/>
                </a:lnTo>
                <a:cubicBezTo>
                  <a:pt x="1" y="53474"/>
                  <a:pt x="53476" y="0"/>
                  <a:pt x="119439" y="0"/>
                </a:cubicBez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28" name="Rectangle 27">
            <a:extLst>
              <a:ext uri="{FF2B5EF4-FFF2-40B4-BE49-F238E27FC236}">
                <a16:creationId xmlns:a16="http://schemas.microsoft.com/office/drawing/2014/main" id="{FFA79227-101C-AA1A-2C35-C17B71656BCF}"/>
              </a:ext>
            </a:extLst>
          </p:cNvPr>
          <p:cNvSpPr>
            <a:spLocks/>
          </p:cNvSpPr>
          <p:nvPr/>
        </p:nvSpPr>
        <p:spPr bwMode="auto">
          <a:xfrm>
            <a:off x="0" y="2324418"/>
            <a:ext cx="4065588" cy="2209164"/>
          </a:xfrm>
          <a:prstGeom prst="rect">
            <a:avLst/>
          </a:prstGeom>
          <a:solidFill>
            <a:schemeClr val="bg1">
              <a:alpha val="85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pic>
        <p:nvPicPr>
          <p:cNvPr id="29" name="Picture 28">
            <a:extLst>
              <a:ext uri="{FF2B5EF4-FFF2-40B4-BE49-F238E27FC236}">
                <a16:creationId xmlns:a16="http://schemas.microsoft.com/office/drawing/2014/main" id="{3B6DC47A-2BBC-7A7A-8A41-F4EA91FFDDDA}"/>
              </a:ext>
              <a:ext uri="{C183D7F6-B498-43B3-948B-1728B52AA6E4}">
                <adec:decorative xmlns:adec="http://schemas.microsoft.com/office/drawing/2017/decorative" val="1"/>
              </a:ext>
            </a:extLst>
          </p:cNvPr>
          <p:cNvPicPr>
            <a:picLocks/>
          </p:cNvPicPr>
          <p:nvPr/>
        </p:nvPicPr>
        <p:blipFill>
          <a:blip r:embed="rId5"/>
          <a:stretch>
            <a:fillRect/>
          </a:stretch>
        </p:blipFill>
        <p:spPr>
          <a:xfrm rot="5400000" flipH="1">
            <a:off x="805458" y="3597869"/>
            <a:ext cx="6474542" cy="45720"/>
          </a:xfrm>
          <a:prstGeom prst="rect">
            <a:avLst/>
          </a:prstGeom>
        </p:spPr>
      </p:pic>
      <p:sp>
        <p:nvSpPr>
          <p:cNvPr id="32" name="Rounded Rectangle 80 - 1">
            <a:extLst>
              <a:ext uri="{FF2B5EF4-FFF2-40B4-BE49-F238E27FC236}">
                <a16:creationId xmlns:a16="http://schemas.microsoft.com/office/drawing/2014/main" id="{E9294F2F-58C6-F72C-FC7E-AD067C26DD23}"/>
              </a:ext>
              <a:ext uri="{C183D7F6-B498-43B3-948B-1728B52AA6E4}">
                <adec:decorative xmlns:adec="http://schemas.microsoft.com/office/drawing/2017/decorative" val="1"/>
              </a:ext>
            </a:extLst>
          </p:cNvPr>
          <p:cNvSpPr>
            <a:spLocks/>
          </p:cNvSpPr>
          <p:nvPr/>
        </p:nvSpPr>
        <p:spPr bwMode="auto">
          <a:xfrm>
            <a:off x="4401821" y="713781"/>
            <a:ext cx="7233952" cy="5792473"/>
          </a:xfrm>
          <a:prstGeom prst="roundRect">
            <a:avLst>
              <a:gd name="adj" fmla="val 3027"/>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24" name="Title 1">
            <a:extLst>
              <a:ext uri="{FF2B5EF4-FFF2-40B4-BE49-F238E27FC236}">
                <a16:creationId xmlns:a16="http://schemas.microsoft.com/office/drawing/2014/main" id="{14E0A22A-31F8-9DAD-8FCC-891E5DE441AF}"/>
              </a:ext>
            </a:extLst>
          </p:cNvPr>
          <p:cNvSpPr txBox="1">
            <a:spLocks/>
          </p:cNvSpPr>
          <p:nvPr/>
        </p:nvSpPr>
        <p:spPr>
          <a:xfrm>
            <a:off x="556227" y="2875002"/>
            <a:ext cx="2243137" cy="110799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defTabSz="914400">
              <a:lnSpc>
                <a:spcPct val="90000"/>
              </a:lnSpc>
              <a:spcBef>
                <a:spcPts val="0"/>
              </a:spcBef>
              <a:defRPr/>
            </a:pPr>
            <a:r>
              <a:rPr lang="en-US" sz="4000" noProof="0">
                <a:gradFill>
                  <a:gsLst>
                    <a:gs pos="2874">
                      <a:schemeClr val="accent1"/>
                    </a:gs>
                    <a:gs pos="71000">
                      <a:schemeClr val="accent4"/>
                    </a:gs>
                    <a:gs pos="100000">
                      <a:schemeClr val="accent2"/>
                    </a:gs>
                  </a:gsLst>
                  <a:lin ang="0" scaled="1"/>
                </a:gradFill>
                <a:ea typeface="+mj-ea"/>
                <a:cs typeface="+mj-cs"/>
              </a:rPr>
              <a:t>Publish the Agent</a:t>
            </a:r>
          </a:p>
        </p:txBody>
      </p:sp>
      <p:sp>
        <p:nvSpPr>
          <p:cNvPr id="52" name="Rectangle 51">
            <a:extLst>
              <a:ext uri="{FF2B5EF4-FFF2-40B4-BE49-F238E27FC236}">
                <a16:creationId xmlns:a16="http://schemas.microsoft.com/office/drawing/2014/main" id="{E21AFA48-AF65-E2FC-C033-A5720249BC7A}"/>
              </a:ext>
            </a:extLst>
          </p:cNvPr>
          <p:cNvSpPr/>
          <p:nvPr/>
        </p:nvSpPr>
        <p:spPr bwMode="auto">
          <a:xfrm>
            <a:off x="13431519" y="1599349"/>
            <a:ext cx="182880" cy="1828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33" name="Rectangle: Top Corners Rounded 32">
            <a:extLst>
              <a:ext uri="{FF2B5EF4-FFF2-40B4-BE49-F238E27FC236}">
                <a16:creationId xmlns:a16="http://schemas.microsoft.com/office/drawing/2014/main" id="{A7B94FF1-7296-3644-E36F-4FB51260B328}"/>
              </a:ext>
            </a:extLst>
          </p:cNvPr>
          <p:cNvSpPr>
            <a:spLocks/>
          </p:cNvSpPr>
          <p:nvPr/>
        </p:nvSpPr>
        <p:spPr bwMode="auto">
          <a:xfrm rot="5400000">
            <a:off x="4613061" y="1196375"/>
            <a:ext cx="1173482" cy="1321644"/>
          </a:xfrm>
          <a:prstGeom prst="round2SameRect">
            <a:avLst>
              <a:gd name="adj1" fmla="val 50000"/>
              <a:gd name="adj2" fmla="val 0"/>
            </a:avLst>
          </a:prstGeom>
          <a:solidFill>
            <a:schemeClr val="bg1">
              <a:lumMod val="95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chemeClr val="bg1"/>
              </a:solidFill>
              <a:cs typeface="Segoe UI" pitchFamily="34" charset="0"/>
            </a:endParaRPr>
          </a:p>
        </p:txBody>
      </p:sp>
      <p:sp>
        <p:nvSpPr>
          <p:cNvPr id="51" name="TextBox 50">
            <a:extLst>
              <a:ext uri="{FF2B5EF4-FFF2-40B4-BE49-F238E27FC236}">
                <a16:creationId xmlns:a16="http://schemas.microsoft.com/office/drawing/2014/main" id="{2EEDC805-7417-B004-B091-9AE82868DE91}"/>
              </a:ext>
            </a:extLst>
          </p:cNvPr>
          <p:cNvSpPr txBox="1"/>
          <p:nvPr/>
        </p:nvSpPr>
        <p:spPr>
          <a:xfrm flipH="1">
            <a:off x="4401817" y="1042142"/>
            <a:ext cx="7233951" cy="1630110"/>
          </a:xfrm>
          <a:prstGeom prst="rect">
            <a:avLst/>
          </a:prstGeom>
          <a:solidFill>
            <a:schemeClr val="accent2">
              <a:lumMod val="20000"/>
              <a:lumOff val="80000"/>
              <a:alpha val="29000"/>
            </a:schemeClr>
          </a:solidFill>
        </p:spPr>
        <p:txBody>
          <a:bodyPr wrap="square" lIns="1005840" tIns="0" rIns="548640" bIns="0" rtlCol="0" anchor="ctr">
            <a:noAutofit/>
          </a:bodyPr>
          <a:lstStyle/>
          <a:p>
            <a:pPr algn="l">
              <a:spcAft>
                <a:spcPts val="600"/>
              </a:spcAft>
            </a:pPr>
            <a:endParaRPr lang="en-US" sz="2000" noProof="0"/>
          </a:p>
        </p:txBody>
      </p:sp>
      <p:sp>
        <p:nvSpPr>
          <p:cNvPr id="5" name="TextBox 4">
            <a:extLst>
              <a:ext uri="{FF2B5EF4-FFF2-40B4-BE49-F238E27FC236}">
                <a16:creationId xmlns:a16="http://schemas.microsoft.com/office/drawing/2014/main" id="{4B1298D4-2AFF-F634-D924-D7C41BCD74C5}"/>
              </a:ext>
            </a:extLst>
          </p:cNvPr>
          <p:cNvSpPr txBox="1"/>
          <p:nvPr/>
        </p:nvSpPr>
        <p:spPr>
          <a:xfrm>
            <a:off x="4584697" y="1295043"/>
            <a:ext cx="6852921" cy="1231106"/>
          </a:xfrm>
          <a:prstGeom prst="rect">
            <a:avLst/>
          </a:prstGeom>
          <a:noFill/>
        </p:spPr>
        <p:txBody>
          <a:bodyPr wrap="square" lIns="0" tIns="0" rIns="0" bIns="0">
            <a:spAutoFit/>
          </a:bodyPr>
          <a:lstStyle/>
          <a:p>
            <a:r>
              <a:rPr lang="en-US" sz="1600" noProof="0"/>
              <a:t>Once the installation, customization &amp; connector set up (based on the domain/scenario of choice) is completed, the agent is now ready to be published. The documentation linked will provide you context on how to do the following: </a:t>
            </a:r>
            <a:r>
              <a:rPr lang="en-US" sz="1600" noProof="0">
                <a:solidFill>
                  <a:schemeClr val="accent1"/>
                </a:solidFill>
                <a:hlinkClick r:id="rId6">
                  <a:extLst>
                    <a:ext uri="{A12FA001-AC4F-418D-AE19-62706E023703}">
                      <ahyp:hlinkClr xmlns:ahyp="http://schemas.microsoft.com/office/drawing/2018/hyperlinkcolor" val="tx"/>
                    </a:ext>
                  </a:extLst>
                </a:hlinkClick>
              </a:rPr>
              <a:t>Publish the Employee Self-Service agent to your organization | Microsoft Learn </a:t>
            </a:r>
            <a:endParaRPr lang="en-US" sz="1600" noProof="0">
              <a:solidFill>
                <a:schemeClr val="accent1"/>
              </a:solidFill>
            </a:endParaRPr>
          </a:p>
        </p:txBody>
      </p:sp>
      <p:sp>
        <p:nvSpPr>
          <p:cNvPr id="17" name="Rectangle 16">
            <a:extLst>
              <a:ext uri="{FF2B5EF4-FFF2-40B4-BE49-F238E27FC236}">
                <a16:creationId xmlns:a16="http://schemas.microsoft.com/office/drawing/2014/main" id="{BA3074B7-298B-FEE2-FAF3-255E203E89E9}"/>
              </a:ext>
            </a:extLst>
          </p:cNvPr>
          <p:cNvSpPr/>
          <p:nvPr/>
        </p:nvSpPr>
        <p:spPr bwMode="auto">
          <a:xfrm>
            <a:off x="4649894" y="2672252"/>
            <a:ext cx="45720" cy="3474720"/>
          </a:xfrm>
          <a:prstGeom prst="rect">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chemeClr val="bg1"/>
              </a:solidFill>
              <a:cs typeface="Segoe UI" pitchFamily="34" charset="0"/>
            </a:endParaRPr>
          </a:p>
        </p:txBody>
      </p:sp>
      <p:sp>
        <p:nvSpPr>
          <p:cNvPr id="18" name="Oval 17">
            <a:extLst>
              <a:ext uri="{FF2B5EF4-FFF2-40B4-BE49-F238E27FC236}">
                <a16:creationId xmlns:a16="http://schemas.microsoft.com/office/drawing/2014/main" id="{FFBB0841-20AB-BCE0-87E0-0677B78DA335}"/>
              </a:ext>
              <a:ext uri="{C183D7F6-B498-43B3-948B-1728B52AA6E4}">
                <adec:decorative xmlns:adec="http://schemas.microsoft.com/office/drawing/2017/decorative" val="1"/>
              </a:ext>
            </a:extLst>
          </p:cNvPr>
          <p:cNvSpPr>
            <a:spLocks/>
          </p:cNvSpPr>
          <p:nvPr/>
        </p:nvSpPr>
        <p:spPr bwMode="auto">
          <a:xfrm>
            <a:off x="4605831" y="2905168"/>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10" name="TextBox 5, chunk 1">
            <a:extLst>
              <a:ext uri="{FF2B5EF4-FFF2-40B4-BE49-F238E27FC236}">
                <a16:creationId xmlns:a16="http://schemas.microsoft.com/office/drawing/2014/main" id="{BE419633-42D8-4985-24B6-82ECC3AFA2D7}"/>
              </a:ext>
            </a:extLst>
          </p:cNvPr>
          <p:cNvSpPr txBox="1">
            <a:spLocks/>
          </p:cNvSpPr>
          <p:nvPr/>
        </p:nvSpPr>
        <p:spPr>
          <a:xfrm>
            <a:off x="4943687" y="2850637"/>
            <a:ext cx="6493931" cy="246221"/>
          </a:xfrm>
          <a:prstGeom prst="rect">
            <a:avLst/>
          </a:prstGeom>
          <a:noFill/>
        </p:spPr>
        <p:txBody>
          <a:bodyPr wrap="square" lIns="0" tIns="0" rIns="0" bIns="0" numCol="1">
            <a:spAutoFit/>
          </a:bodyPr>
          <a:lstStyle>
            <a:defPPr>
              <a:defRPr lang="en-US"/>
            </a:defPPr>
            <a:lvl1pPr marL="285750" indent="-285750">
              <a:buFont typeface="Arial" panose="020B0604020202020204" pitchFamily="34" charset="0"/>
              <a:buChar char="•"/>
            </a:lvl1pPr>
          </a:lstStyle>
          <a:p>
            <a:pPr marL="0" indent="0">
              <a:buNone/>
              <a:defRPr/>
            </a:pPr>
            <a:r>
              <a:rPr kumimoji="0" lang="en-US" sz="1600" b="0" i="0" u="none" strike="noStrike" kern="1200" cap="none" spc="0" normalizeH="0" baseline="0" noProof="0">
                <a:ln>
                  <a:noFill/>
                </a:ln>
                <a:solidFill>
                  <a:srgbClr val="091F2C"/>
                </a:solidFill>
                <a:effectLst/>
                <a:uLnTx/>
                <a:uFillTx/>
              </a:rPr>
              <a:t>Deploy customization solution to TEST/UAT/PROD as Managed Solution</a:t>
            </a:r>
          </a:p>
        </p:txBody>
      </p:sp>
      <p:sp>
        <p:nvSpPr>
          <p:cNvPr id="11" name="TextBox 5, chunk 2">
            <a:extLst>
              <a:ext uri="{FF2B5EF4-FFF2-40B4-BE49-F238E27FC236}">
                <a16:creationId xmlns:a16="http://schemas.microsoft.com/office/drawing/2014/main" id="{333F2AFD-ACBB-8098-14D4-97D87E789525}"/>
              </a:ext>
            </a:extLst>
          </p:cNvPr>
          <p:cNvSpPr txBox="1">
            <a:spLocks/>
          </p:cNvSpPr>
          <p:nvPr/>
        </p:nvSpPr>
        <p:spPr>
          <a:xfrm>
            <a:off x="4943687" y="3364143"/>
            <a:ext cx="6493931" cy="246221"/>
          </a:xfrm>
          <a:prstGeom prst="rect">
            <a:avLst/>
          </a:prstGeom>
          <a:noFill/>
        </p:spPr>
        <p:txBody>
          <a:bodyPr wrap="square" lIns="0" tIns="0" rIns="0" bIns="0" numCol="1">
            <a:spAutoFit/>
          </a:bodyPr>
          <a:lstStyle>
            <a:defPPr>
              <a:defRPr lang="en-US"/>
            </a:defPPr>
            <a:lvl1pPr marL="285750" indent="-285750">
              <a:buFont typeface="Arial" panose="020B0604020202020204" pitchFamily="34" charset="0"/>
              <a:buChar char="•"/>
            </a:lvl1pPr>
          </a:lstStyle>
          <a:p>
            <a:pPr marL="0" indent="0">
              <a:buNone/>
              <a:defRPr/>
            </a:pPr>
            <a:r>
              <a:rPr kumimoji="0" lang="en-US" sz="1600" b="0" i="0" u="none" strike="noStrike" kern="1200" cap="none" spc="0" normalizeH="0" baseline="0" noProof="0">
                <a:ln>
                  <a:noFill/>
                </a:ln>
                <a:solidFill>
                  <a:srgbClr val="091F2C"/>
                </a:solidFill>
                <a:effectLst/>
                <a:uLnTx/>
                <a:uFillTx/>
              </a:rPr>
              <a:t>Set up authentication</a:t>
            </a:r>
          </a:p>
        </p:txBody>
      </p:sp>
      <p:sp>
        <p:nvSpPr>
          <p:cNvPr id="12" name="TextBox 5, chunk 3">
            <a:extLst>
              <a:ext uri="{FF2B5EF4-FFF2-40B4-BE49-F238E27FC236}">
                <a16:creationId xmlns:a16="http://schemas.microsoft.com/office/drawing/2014/main" id="{3B82EC86-B436-7F5C-CC53-3758733490A3}"/>
              </a:ext>
            </a:extLst>
          </p:cNvPr>
          <p:cNvSpPr txBox="1">
            <a:spLocks/>
          </p:cNvSpPr>
          <p:nvPr/>
        </p:nvSpPr>
        <p:spPr>
          <a:xfrm>
            <a:off x="4943687" y="3877649"/>
            <a:ext cx="6493931" cy="246221"/>
          </a:xfrm>
          <a:prstGeom prst="rect">
            <a:avLst/>
          </a:prstGeom>
          <a:noFill/>
        </p:spPr>
        <p:txBody>
          <a:bodyPr wrap="square" lIns="0" tIns="0" rIns="0" bIns="0" numCol="1">
            <a:spAutoFit/>
          </a:bodyPr>
          <a:lstStyle>
            <a:defPPr>
              <a:defRPr lang="en-US"/>
            </a:defPPr>
            <a:lvl1pPr marL="285750" indent="-285750">
              <a:buFont typeface="Arial" panose="020B0604020202020204" pitchFamily="34" charset="0"/>
              <a:buChar char="•"/>
            </a:lvl1pPr>
          </a:lstStyle>
          <a:p>
            <a:pPr marL="0" indent="0">
              <a:buNone/>
              <a:defRPr/>
            </a:pPr>
            <a:r>
              <a:rPr kumimoji="0" lang="en-US" sz="1600" b="0" i="0" u="none" strike="noStrike" kern="1200" cap="none" spc="0" normalizeH="0" baseline="0" noProof="0">
                <a:ln>
                  <a:noFill/>
                </a:ln>
                <a:solidFill>
                  <a:srgbClr val="091F2C"/>
                </a:solidFill>
                <a:effectLst/>
                <a:uLnTx/>
                <a:uFillTx/>
              </a:rPr>
              <a:t>Publish the ESS agent</a:t>
            </a:r>
          </a:p>
        </p:txBody>
      </p:sp>
      <p:sp>
        <p:nvSpPr>
          <p:cNvPr id="13" name="TextBox 5, chunk 4">
            <a:extLst>
              <a:ext uri="{FF2B5EF4-FFF2-40B4-BE49-F238E27FC236}">
                <a16:creationId xmlns:a16="http://schemas.microsoft.com/office/drawing/2014/main" id="{DDCD63DB-CCC8-6475-B737-16A55B050D8B}"/>
              </a:ext>
            </a:extLst>
          </p:cNvPr>
          <p:cNvSpPr txBox="1"/>
          <p:nvPr/>
        </p:nvSpPr>
        <p:spPr>
          <a:xfrm>
            <a:off x="4943687" y="4391155"/>
            <a:ext cx="6493931" cy="246221"/>
          </a:xfrm>
          <a:prstGeom prst="rect">
            <a:avLst/>
          </a:prstGeom>
          <a:noFill/>
        </p:spPr>
        <p:txBody>
          <a:bodyPr wrap="square" lIns="0" tIns="0" rIns="0" bIns="0" numCol="1">
            <a:spAutoFit/>
          </a:bodyPr>
          <a:lstStyle>
            <a:defPPr>
              <a:defRPr lang="en-US"/>
            </a:defPPr>
            <a:lvl1pPr marL="285750" indent="-285750">
              <a:buFont typeface="Arial" panose="020B0604020202020204" pitchFamily="34" charset="0"/>
              <a:buChar char="•"/>
            </a:lvl1pPr>
          </a:lstStyle>
          <a:p>
            <a:pPr marL="0" indent="0">
              <a:buNone/>
              <a:defRPr/>
            </a:pPr>
            <a:r>
              <a:rPr kumimoji="0" lang="en-US" sz="1600" b="0" i="0" u="none" strike="noStrike" kern="1200" cap="none" spc="0" normalizeH="0" baseline="0" noProof="0">
                <a:ln>
                  <a:noFill/>
                </a:ln>
                <a:solidFill>
                  <a:srgbClr val="091F2C"/>
                </a:solidFill>
                <a:effectLst/>
                <a:uLnTx/>
                <a:uFillTx/>
              </a:rPr>
              <a:t>Approve the ESS agent in Integrated apps as an admin</a:t>
            </a:r>
          </a:p>
        </p:txBody>
      </p:sp>
      <p:sp>
        <p:nvSpPr>
          <p:cNvPr id="14" name="TextBox 5, chunk 5">
            <a:extLst>
              <a:ext uri="{FF2B5EF4-FFF2-40B4-BE49-F238E27FC236}">
                <a16:creationId xmlns:a16="http://schemas.microsoft.com/office/drawing/2014/main" id="{79F82450-5C86-4939-CF0C-6F3EAA9727C7}"/>
              </a:ext>
            </a:extLst>
          </p:cNvPr>
          <p:cNvSpPr txBox="1">
            <a:spLocks/>
          </p:cNvSpPr>
          <p:nvPr/>
        </p:nvSpPr>
        <p:spPr>
          <a:xfrm>
            <a:off x="4943687" y="4904661"/>
            <a:ext cx="6493931" cy="246221"/>
          </a:xfrm>
          <a:prstGeom prst="rect">
            <a:avLst/>
          </a:prstGeom>
          <a:noFill/>
        </p:spPr>
        <p:txBody>
          <a:bodyPr wrap="square" lIns="0" tIns="0" rIns="0" bIns="0" numCol="1">
            <a:spAutoFit/>
          </a:bodyPr>
          <a:lstStyle>
            <a:defPPr>
              <a:defRPr lang="en-US"/>
            </a:defPPr>
            <a:lvl1pPr marL="285750" indent="-285750">
              <a:buFont typeface="Arial" panose="020B0604020202020204" pitchFamily="34" charset="0"/>
              <a:buChar char="•"/>
            </a:lvl1pPr>
          </a:lstStyle>
          <a:p>
            <a:pPr marL="0" indent="0">
              <a:buNone/>
              <a:defRPr/>
            </a:pPr>
            <a:r>
              <a:rPr kumimoji="0" lang="en-US" sz="1600" b="0" i="0" u="none" strike="noStrike" kern="1200" cap="none" spc="0" normalizeH="0" baseline="0" noProof="0">
                <a:ln>
                  <a:noFill/>
                </a:ln>
                <a:solidFill>
                  <a:srgbClr val="091F2C"/>
                </a:solidFill>
                <a:effectLst/>
                <a:uLnTx/>
                <a:uFillTx/>
              </a:rPr>
              <a:t>Workaround if publishing takes more than 48 hours</a:t>
            </a:r>
          </a:p>
        </p:txBody>
      </p:sp>
      <p:sp>
        <p:nvSpPr>
          <p:cNvPr id="15" name="TextBox 5, chunk 6">
            <a:extLst>
              <a:ext uri="{FF2B5EF4-FFF2-40B4-BE49-F238E27FC236}">
                <a16:creationId xmlns:a16="http://schemas.microsoft.com/office/drawing/2014/main" id="{92C57D66-4EED-A659-D195-3353C1FA1488}"/>
              </a:ext>
            </a:extLst>
          </p:cNvPr>
          <p:cNvSpPr txBox="1">
            <a:spLocks/>
          </p:cNvSpPr>
          <p:nvPr/>
        </p:nvSpPr>
        <p:spPr>
          <a:xfrm>
            <a:off x="4943687" y="5418167"/>
            <a:ext cx="6493931" cy="246221"/>
          </a:xfrm>
          <a:prstGeom prst="rect">
            <a:avLst/>
          </a:prstGeom>
          <a:noFill/>
        </p:spPr>
        <p:txBody>
          <a:bodyPr wrap="square" lIns="0" tIns="0" rIns="0" bIns="0" numCol="1">
            <a:spAutoFit/>
          </a:bodyPr>
          <a:lstStyle>
            <a:defPPr>
              <a:defRPr lang="en-US"/>
            </a:defPPr>
            <a:lvl1pPr marL="285750" indent="-285750">
              <a:buFont typeface="Arial" panose="020B0604020202020204" pitchFamily="34" charset="0"/>
              <a:buChar char="•"/>
            </a:lvl1pPr>
          </a:lstStyle>
          <a:p>
            <a:pPr marL="0" indent="0">
              <a:buNone/>
              <a:defRPr/>
            </a:pPr>
            <a:r>
              <a:rPr kumimoji="0" lang="en-US" sz="1600" b="0" i="0" u="none" strike="noStrike" kern="1200" cap="none" spc="0" normalizeH="0" baseline="0" noProof="0">
                <a:ln>
                  <a:noFill/>
                </a:ln>
                <a:solidFill>
                  <a:srgbClr val="091F2C"/>
                </a:solidFill>
                <a:effectLst/>
                <a:uLnTx/>
                <a:uFillTx/>
              </a:rPr>
              <a:t>Publishing checklist</a:t>
            </a:r>
          </a:p>
        </p:txBody>
      </p:sp>
      <p:sp>
        <p:nvSpPr>
          <p:cNvPr id="16" name="TextBox 5, chunk 7">
            <a:extLst>
              <a:ext uri="{FF2B5EF4-FFF2-40B4-BE49-F238E27FC236}">
                <a16:creationId xmlns:a16="http://schemas.microsoft.com/office/drawing/2014/main" id="{5E2E4434-B0B0-C815-2D01-E95CB6E8CA6E}"/>
              </a:ext>
            </a:extLst>
          </p:cNvPr>
          <p:cNvSpPr txBox="1">
            <a:spLocks/>
          </p:cNvSpPr>
          <p:nvPr/>
        </p:nvSpPr>
        <p:spPr>
          <a:xfrm>
            <a:off x="4943687" y="5931673"/>
            <a:ext cx="6493931" cy="246221"/>
          </a:xfrm>
          <a:prstGeom prst="rect">
            <a:avLst/>
          </a:prstGeom>
          <a:noFill/>
        </p:spPr>
        <p:txBody>
          <a:bodyPr wrap="square" lIns="0" tIns="0" rIns="0" bIns="0" numCol="1">
            <a:spAutoFit/>
          </a:bodyPr>
          <a:lstStyle>
            <a:defPPr>
              <a:defRPr lang="en-US"/>
            </a:defPPr>
            <a:lvl1pPr marL="285750" indent="-285750">
              <a:buFont typeface="Arial" panose="020B0604020202020204" pitchFamily="34" charset="0"/>
              <a:buChar char="•"/>
            </a:lvl1pPr>
          </a:lstStyle>
          <a:p>
            <a:pPr marL="0" indent="0">
              <a:buNone/>
            </a:pPr>
            <a:r>
              <a:rPr kumimoji="0" lang="en-US" sz="1600" b="0" i="0" u="none" strike="noStrike" kern="1200" cap="none" spc="0" normalizeH="0" baseline="0" noProof="0">
                <a:ln>
                  <a:noFill/>
                </a:ln>
                <a:solidFill>
                  <a:srgbClr val="091F2C"/>
                </a:solidFill>
                <a:effectLst/>
                <a:uLnTx/>
                <a:uFillTx/>
              </a:rPr>
              <a:t>Uninstall the ESS agent</a:t>
            </a:r>
            <a:endParaRPr lang="en-US" sz="1600" noProof="0"/>
          </a:p>
        </p:txBody>
      </p:sp>
      <p:sp>
        <p:nvSpPr>
          <p:cNvPr id="56" name="Oval 55">
            <a:extLst>
              <a:ext uri="{FF2B5EF4-FFF2-40B4-BE49-F238E27FC236}">
                <a16:creationId xmlns:a16="http://schemas.microsoft.com/office/drawing/2014/main" id="{1C82E830-1978-A031-7FCC-0845411C0ECA}"/>
              </a:ext>
              <a:ext uri="{C183D7F6-B498-43B3-948B-1728B52AA6E4}">
                <adec:decorative xmlns:adec="http://schemas.microsoft.com/office/drawing/2017/decorative" val="1"/>
              </a:ext>
            </a:extLst>
          </p:cNvPr>
          <p:cNvSpPr>
            <a:spLocks/>
          </p:cNvSpPr>
          <p:nvPr/>
        </p:nvSpPr>
        <p:spPr bwMode="auto">
          <a:xfrm>
            <a:off x="4605831" y="3418674"/>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57" name="Oval 56">
            <a:extLst>
              <a:ext uri="{FF2B5EF4-FFF2-40B4-BE49-F238E27FC236}">
                <a16:creationId xmlns:a16="http://schemas.microsoft.com/office/drawing/2014/main" id="{36239A0A-EA67-BD4E-8BDF-71F87DB6F8EF}"/>
              </a:ext>
              <a:ext uri="{C183D7F6-B498-43B3-948B-1728B52AA6E4}">
                <adec:decorative xmlns:adec="http://schemas.microsoft.com/office/drawing/2017/decorative" val="1"/>
              </a:ext>
            </a:extLst>
          </p:cNvPr>
          <p:cNvSpPr>
            <a:spLocks/>
          </p:cNvSpPr>
          <p:nvPr/>
        </p:nvSpPr>
        <p:spPr bwMode="auto">
          <a:xfrm>
            <a:off x="4605831" y="3932179"/>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58" name="Oval 57">
            <a:extLst>
              <a:ext uri="{FF2B5EF4-FFF2-40B4-BE49-F238E27FC236}">
                <a16:creationId xmlns:a16="http://schemas.microsoft.com/office/drawing/2014/main" id="{0F96A5EA-1AE0-518F-D3D7-D6F3F564133D}"/>
              </a:ext>
              <a:ext uri="{C183D7F6-B498-43B3-948B-1728B52AA6E4}">
                <adec:decorative xmlns:adec="http://schemas.microsoft.com/office/drawing/2017/decorative" val="1"/>
              </a:ext>
            </a:extLst>
          </p:cNvPr>
          <p:cNvSpPr>
            <a:spLocks/>
          </p:cNvSpPr>
          <p:nvPr/>
        </p:nvSpPr>
        <p:spPr bwMode="auto">
          <a:xfrm>
            <a:off x="4605831" y="4445686"/>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59" name="Oval 58">
            <a:extLst>
              <a:ext uri="{FF2B5EF4-FFF2-40B4-BE49-F238E27FC236}">
                <a16:creationId xmlns:a16="http://schemas.microsoft.com/office/drawing/2014/main" id="{5E30EE15-9ECC-D503-0E48-448B1FDED707}"/>
              </a:ext>
              <a:ext uri="{C183D7F6-B498-43B3-948B-1728B52AA6E4}">
                <adec:decorative xmlns:adec="http://schemas.microsoft.com/office/drawing/2017/decorative" val="1"/>
              </a:ext>
            </a:extLst>
          </p:cNvPr>
          <p:cNvSpPr>
            <a:spLocks/>
          </p:cNvSpPr>
          <p:nvPr/>
        </p:nvSpPr>
        <p:spPr bwMode="auto">
          <a:xfrm>
            <a:off x="4605831" y="4959192"/>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60" name="Oval 59">
            <a:extLst>
              <a:ext uri="{FF2B5EF4-FFF2-40B4-BE49-F238E27FC236}">
                <a16:creationId xmlns:a16="http://schemas.microsoft.com/office/drawing/2014/main" id="{000AD77A-62E3-121F-CBE6-EAC6A0E26C63}"/>
              </a:ext>
              <a:ext uri="{C183D7F6-B498-43B3-948B-1728B52AA6E4}">
                <adec:decorative xmlns:adec="http://schemas.microsoft.com/office/drawing/2017/decorative" val="1"/>
              </a:ext>
            </a:extLst>
          </p:cNvPr>
          <p:cNvSpPr>
            <a:spLocks/>
          </p:cNvSpPr>
          <p:nvPr/>
        </p:nvSpPr>
        <p:spPr bwMode="auto">
          <a:xfrm>
            <a:off x="4605831" y="5472697"/>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61" name="Oval 60">
            <a:extLst>
              <a:ext uri="{FF2B5EF4-FFF2-40B4-BE49-F238E27FC236}">
                <a16:creationId xmlns:a16="http://schemas.microsoft.com/office/drawing/2014/main" id="{2A65B509-61FE-A11C-4F75-D6FDB6D9839F}"/>
              </a:ext>
              <a:ext uri="{C183D7F6-B498-43B3-948B-1728B52AA6E4}">
                <adec:decorative xmlns:adec="http://schemas.microsoft.com/office/drawing/2017/decorative" val="1"/>
              </a:ext>
            </a:extLst>
          </p:cNvPr>
          <p:cNvSpPr>
            <a:spLocks/>
          </p:cNvSpPr>
          <p:nvPr/>
        </p:nvSpPr>
        <p:spPr bwMode="auto">
          <a:xfrm>
            <a:off x="4605831" y="5986203"/>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53" name="Rectangle: Rounded Corners 52">
            <a:hlinkClick r:id="rId7" action="ppaction://hlinksldjump"/>
            <a:extLst>
              <a:ext uri="{FF2B5EF4-FFF2-40B4-BE49-F238E27FC236}">
                <a16:creationId xmlns:a16="http://schemas.microsoft.com/office/drawing/2014/main" id="{DA70EA9C-E43C-757D-8939-77C863E6F289}"/>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62" name="Rectangle: Rounded Corners 61">
            <a:hlinkClick r:id="rId8" action="ppaction://hlinksldjump"/>
            <a:extLst>
              <a:ext uri="{FF2B5EF4-FFF2-40B4-BE49-F238E27FC236}">
                <a16:creationId xmlns:a16="http://schemas.microsoft.com/office/drawing/2014/main" id="{8756EF22-63B5-E683-525E-8FDFD2867E66}"/>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63" name="Rectangle: Rounded Corners 62">
            <a:hlinkClick r:id="rId9" action="ppaction://hlinksldjump"/>
            <a:extLst>
              <a:ext uri="{FF2B5EF4-FFF2-40B4-BE49-F238E27FC236}">
                <a16:creationId xmlns:a16="http://schemas.microsoft.com/office/drawing/2014/main" id="{BD7E77F4-5D88-65DF-DD90-2D2F930C0317}"/>
              </a:ext>
            </a:extLst>
          </p:cNvPr>
          <p:cNvSpPr>
            <a:spLocks/>
          </p:cNvSpPr>
          <p:nvPr/>
        </p:nvSpPr>
        <p:spPr bwMode="auto">
          <a:xfrm>
            <a:off x="4927697"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Onboard &amp; Engage</a:t>
            </a:r>
          </a:p>
        </p:txBody>
      </p:sp>
      <p:sp>
        <p:nvSpPr>
          <p:cNvPr id="64" name="Rectangle: Rounded Corners 63">
            <a:hlinkClick r:id="rId10" action="ppaction://hlinksldjump"/>
            <a:extLst>
              <a:ext uri="{FF2B5EF4-FFF2-40B4-BE49-F238E27FC236}">
                <a16:creationId xmlns:a16="http://schemas.microsoft.com/office/drawing/2014/main" id="{D378995F-EC3F-5DF7-F940-7FC0B2FFE9DB}"/>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65" name="Rectangle: Rounded Corners 64">
            <a:hlinkClick r:id="rId11" action="ppaction://hlinksldjump"/>
            <a:extLst>
              <a:ext uri="{FF2B5EF4-FFF2-40B4-BE49-F238E27FC236}">
                <a16:creationId xmlns:a16="http://schemas.microsoft.com/office/drawing/2014/main" id="{C07B4055-C32A-5744-2DAB-F292530056F1}"/>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Tree>
    <p:extLst>
      <p:ext uri="{BB962C8B-B14F-4D97-AF65-F5344CB8AC3E}">
        <p14:creationId xmlns:p14="http://schemas.microsoft.com/office/powerpoint/2010/main" val="44939941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A8527-0702-61C6-6A43-2993420A7845}"/>
            </a:ext>
          </a:extLst>
        </p:cNvPr>
        <p:cNvGrpSpPr/>
        <p:nvPr/>
      </p:nvGrpSpPr>
      <p:grpSpPr>
        <a:xfrm>
          <a:off x="0" y="0"/>
          <a:ext cx="0" cy="0"/>
          <a:chOff x="0" y="0"/>
          <a:chExt cx="0" cy="0"/>
        </a:xfrm>
      </p:grpSpPr>
      <p:pic>
        <p:nvPicPr>
          <p:cNvPr id="3" name="Picture 2" descr="A white and pink background&#10;&#10;AI-generated content may be incorrect.">
            <a:extLst>
              <a:ext uri="{FF2B5EF4-FFF2-40B4-BE49-F238E27FC236}">
                <a16:creationId xmlns:a16="http://schemas.microsoft.com/office/drawing/2014/main" id="{7AB77824-4971-7FA1-9281-62C980D1C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 y="0"/>
            <a:ext cx="12192627" cy="6858352"/>
          </a:xfrm>
          <a:prstGeom prst="rect">
            <a:avLst/>
          </a:prstGeom>
        </p:spPr>
      </p:pic>
      <p:sp>
        <p:nvSpPr>
          <p:cNvPr id="4" name="Rectangle 3">
            <a:extLst>
              <a:ext uri="{FF2B5EF4-FFF2-40B4-BE49-F238E27FC236}">
                <a16:creationId xmlns:a16="http://schemas.microsoft.com/office/drawing/2014/main" id="{C14DD81E-1510-3D19-4FE6-A3B15DF9A705}"/>
              </a:ext>
            </a:extLst>
          </p:cNvPr>
          <p:cNvSpPr/>
          <p:nvPr/>
        </p:nvSpPr>
        <p:spPr bwMode="auto">
          <a:xfrm>
            <a:off x="0" y="1937656"/>
            <a:ext cx="12192000" cy="2823030"/>
          </a:xfrm>
          <a:prstGeom prst="rect">
            <a:avLst/>
          </a:prstGeom>
          <a:gradFill flip="none" rotWithShape="1">
            <a:gsLst>
              <a:gs pos="59000">
                <a:schemeClr val="bg1">
                  <a:alpha val="3000"/>
                </a:schemeClr>
              </a:gs>
              <a:gs pos="99000">
                <a:schemeClr val="bg1">
                  <a:alpha val="55000"/>
                </a:schemeClr>
              </a:gs>
              <a:gs pos="99000">
                <a:schemeClr val="bg1">
                  <a:alpha val="36000"/>
                </a:schemeClr>
              </a:gs>
              <a:gs pos="100000">
                <a:schemeClr val="bg1"/>
              </a:gs>
            </a:gsLst>
            <a:path path="shape">
              <a:fillToRect l="50000" t="50000" r="50000" b="50000"/>
            </a:path>
            <a:tileRect/>
          </a:gradFill>
          <a:ln>
            <a:noFill/>
            <a:headEnd type="none" w="med" len="med"/>
            <a:tailEnd type="none" w="med" len="med"/>
          </a:ln>
          <a:effectLst>
            <a:outerShdw blurRad="152400" algn="ctr" rotWithShape="0">
              <a:schemeClr val="bg2">
                <a:lumMod val="75000"/>
                <a:alpha val="2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5" name="Title 1">
            <a:extLst>
              <a:ext uri="{FF2B5EF4-FFF2-40B4-BE49-F238E27FC236}">
                <a16:creationId xmlns:a16="http://schemas.microsoft.com/office/drawing/2014/main" id="{A5E5DC9B-EA22-BC7B-A7F1-E00C76C0260E}"/>
              </a:ext>
            </a:extLst>
          </p:cNvPr>
          <p:cNvSpPr txBox="1">
            <a:spLocks/>
          </p:cNvSpPr>
          <p:nvPr/>
        </p:nvSpPr>
        <p:spPr>
          <a:xfrm>
            <a:off x="571500" y="3016772"/>
            <a:ext cx="3975960" cy="664797"/>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defTabSz="914400">
              <a:lnSpc>
                <a:spcPct val="90000"/>
              </a:lnSpc>
              <a:spcBef>
                <a:spcPts val="0"/>
              </a:spcBef>
              <a:defRPr/>
            </a:pPr>
            <a:r>
              <a:rPr lang="en-US" sz="4800" noProof="0">
                <a:gradFill>
                  <a:gsLst>
                    <a:gs pos="2874">
                      <a:schemeClr val="accent1"/>
                    </a:gs>
                    <a:gs pos="71000">
                      <a:schemeClr val="accent4"/>
                    </a:gs>
                    <a:gs pos="100000">
                      <a:schemeClr val="accent2"/>
                    </a:gs>
                  </a:gsLst>
                  <a:lin ang="0" scaled="1"/>
                </a:gradFill>
                <a:ea typeface="+mj-ea"/>
                <a:cs typeface="+mj-cs"/>
              </a:rPr>
              <a:t>Deliver Impact</a:t>
            </a:r>
          </a:p>
        </p:txBody>
      </p:sp>
      <p:pic>
        <p:nvPicPr>
          <p:cNvPr id="6" name="Picture 5">
            <a:extLst>
              <a:ext uri="{FF2B5EF4-FFF2-40B4-BE49-F238E27FC236}">
                <a16:creationId xmlns:a16="http://schemas.microsoft.com/office/drawing/2014/main" id="{14B38EAE-B0E7-D550-2754-43F71C2C0AF4}"/>
              </a:ext>
            </a:extLst>
          </p:cNvPr>
          <p:cNvPicPr>
            <a:picLocks noChangeAspect="1"/>
          </p:cNvPicPr>
          <p:nvPr/>
        </p:nvPicPr>
        <p:blipFill>
          <a:blip r:embed="rId4">
            <a:alphaModFix amt="37000"/>
            <a:extLst>
              <a:ext uri="{28A0092B-C50C-407E-A947-70E740481C1C}">
                <a14:useLocalDpi xmlns:a14="http://schemas.microsoft.com/office/drawing/2010/main" val="0"/>
              </a:ext>
            </a:extLst>
          </a:blip>
          <a:srcRect b="43330"/>
          <a:stretch>
            <a:fillRect/>
          </a:stretch>
        </p:blipFill>
        <p:spPr>
          <a:xfrm>
            <a:off x="3587044" y="2017713"/>
            <a:ext cx="8604956" cy="2742973"/>
          </a:xfrm>
          <a:custGeom>
            <a:avLst/>
            <a:gdLst>
              <a:gd name="connsiteX0" fmla="*/ 0 w 8604956"/>
              <a:gd name="connsiteY0" fmla="*/ 0 h 2742973"/>
              <a:gd name="connsiteX1" fmla="*/ 8604956 w 8604956"/>
              <a:gd name="connsiteY1" fmla="*/ 0 h 2742973"/>
              <a:gd name="connsiteX2" fmla="*/ 8604956 w 8604956"/>
              <a:gd name="connsiteY2" fmla="*/ 2742973 h 2742973"/>
              <a:gd name="connsiteX3" fmla="*/ 0 w 8604956"/>
              <a:gd name="connsiteY3" fmla="*/ 2742973 h 2742973"/>
            </a:gdLst>
            <a:ahLst/>
            <a:cxnLst>
              <a:cxn ang="0">
                <a:pos x="connsiteX0" y="connsiteY0"/>
              </a:cxn>
              <a:cxn ang="0">
                <a:pos x="connsiteX1" y="connsiteY1"/>
              </a:cxn>
              <a:cxn ang="0">
                <a:pos x="connsiteX2" y="connsiteY2"/>
              </a:cxn>
              <a:cxn ang="0">
                <a:pos x="connsiteX3" y="connsiteY3"/>
              </a:cxn>
            </a:cxnLst>
            <a:rect l="l" t="t" r="r" b="b"/>
            <a:pathLst>
              <a:path w="8604956" h="2742973">
                <a:moveTo>
                  <a:pt x="0" y="0"/>
                </a:moveTo>
                <a:lnTo>
                  <a:pt x="8604956" y="0"/>
                </a:lnTo>
                <a:lnTo>
                  <a:pt x="8604956" y="2742973"/>
                </a:lnTo>
                <a:lnTo>
                  <a:pt x="0" y="2742973"/>
                </a:lnTo>
                <a:close/>
              </a:path>
            </a:pathLst>
          </a:custGeom>
        </p:spPr>
      </p:pic>
      <p:pic>
        <p:nvPicPr>
          <p:cNvPr id="8" name="Picture 7">
            <a:extLst>
              <a:ext uri="{FF2B5EF4-FFF2-40B4-BE49-F238E27FC236}">
                <a16:creationId xmlns:a16="http://schemas.microsoft.com/office/drawing/2014/main" id="{CBCD7A68-C11E-24D0-C1A3-CCE75E103B08}"/>
              </a:ext>
            </a:extLst>
          </p:cNvPr>
          <p:cNvPicPr>
            <a:picLocks noChangeAspect="1"/>
          </p:cNvPicPr>
          <p:nvPr/>
        </p:nvPicPr>
        <p:blipFill>
          <a:blip r:embed="rId4">
            <a:alphaModFix amt="60000"/>
            <a:extLst>
              <a:ext uri="{28A0092B-C50C-407E-A947-70E740481C1C}">
                <a14:useLocalDpi xmlns:a14="http://schemas.microsoft.com/office/drawing/2010/main" val="0"/>
              </a:ext>
            </a:extLst>
          </a:blip>
          <a:srcRect t="56670"/>
          <a:stretch>
            <a:fillRect/>
          </a:stretch>
        </p:blipFill>
        <p:spPr>
          <a:xfrm>
            <a:off x="3587044" y="4760686"/>
            <a:ext cx="8604956" cy="2097314"/>
          </a:xfrm>
          <a:custGeom>
            <a:avLst/>
            <a:gdLst>
              <a:gd name="connsiteX0" fmla="*/ 0 w 8604956"/>
              <a:gd name="connsiteY0" fmla="*/ 0 h 2097314"/>
              <a:gd name="connsiteX1" fmla="*/ 8604956 w 8604956"/>
              <a:gd name="connsiteY1" fmla="*/ 0 h 2097314"/>
              <a:gd name="connsiteX2" fmla="*/ 8604956 w 8604956"/>
              <a:gd name="connsiteY2" fmla="*/ 2097314 h 2097314"/>
              <a:gd name="connsiteX3" fmla="*/ 0 w 8604956"/>
              <a:gd name="connsiteY3" fmla="*/ 2097314 h 2097314"/>
            </a:gdLst>
            <a:ahLst/>
            <a:cxnLst>
              <a:cxn ang="0">
                <a:pos x="connsiteX0" y="connsiteY0"/>
              </a:cxn>
              <a:cxn ang="0">
                <a:pos x="connsiteX1" y="connsiteY1"/>
              </a:cxn>
              <a:cxn ang="0">
                <a:pos x="connsiteX2" y="connsiteY2"/>
              </a:cxn>
              <a:cxn ang="0">
                <a:pos x="connsiteX3" y="connsiteY3"/>
              </a:cxn>
            </a:cxnLst>
            <a:rect l="l" t="t" r="r" b="b"/>
            <a:pathLst>
              <a:path w="8604956" h="2097314">
                <a:moveTo>
                  <a:pt x="0" y="0"/>
                </a:moveTo>
                <a:lnTo>
                  <a:pt x="8604956" y="0"/>
                </a:lnTo>
                <a:lnTo>
                  <a:pt x="8604956" y="2097314"/>
                </a:lnTo>
                <a:lnTo>
                  <a:pt x="0" y="2097314"/>
                </a:lnTo>
                <a:close/>
              </a:path>
            </a:pathLst>
          </a:custGeom>
        </p:spPr>
      </p:pic>
      <p:sp>
        <p:nvSpPr>
          <p:cNvPr id="9" name="Freeform: Shape 8">
            <a:extLst>
              <a:ext uri="{FF2B5EF4-FFF2-40B4-BE49-F238E27FC236}">
                <a16:creationId xmlns:a16="http://schemas.microsoft.com/office/drawing/2014/main" id="{F97441B3-12BA-FBA7-DF44-3BEA2576C63B}"/>
              </a:ext>
            </a:extLst>
          </p:cNvPr>
          <p:cNvSpPr/>
          <p:nvPr/>
        </p:nvSpPr>
        <p:spPr bwMode="auto">
          <a:xfrm>
            <a:off x="330200" y="1651000"/>
            <a:ext cx="11861800" cy="3396342"/>
          </a:xfrm>
          <a:custGeom>
            <a:avLst/>
            <a:gdLst>
              <a:gd name="connsiteX0" fmla="*/ 295957 w 11861800"/>
              <a:gd name="connsiteY0" fmla="*/ 0 h 3396342"/>
              <a:gd name="connsiteX1" fmla="*/ 11861800 w 11861800"/>
              <a:gd name="connsiteY1" fmla="*/ 0 h 3396342"/>
              <a:gd name="connsiteX2" fmla="*/ 11861800 w 11861800"/>
              <a:gd name="connsiteY2" fmla="*/ 3396342 h 3396342"/>
              <a:gd name="connsiteX3" fmla="*/ 295957 w 11861800"/>
              <a:gd name="connsiteY3" fmla="*/ 3396342 h 3396342"/>
              <a:gd name="connsiteX4" fmla="*/ 0 w 11861800"/>
              <a:gd name="connsiteY4" fmla="*/ 3100385 h 3396342"/>
              <a:gd name="connsiteX5" fmla="*/ 0 w 11861800"/>
              <a:gd name="connsiteY5" fmla="*/ 295957 h 3396342"/>
              <a:gd name="connsiteX6" fmla="*/ 295957 w 11861800"/>
              <a:gd name="connsiteY6" fmla="*/ 0 h 339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1800" h="3396342">
                <a:moveTo>
                  <a:pt x="295957" y="0"/>
                </a:moveTo>
                <a:lnTo>
                  <a:pt x="11861800" y="0"/>
                </a:lnTo>
                <a:lnTo>
                  <a:pt x="11861800" y="3396342"/>
                </a:lnTo>
                <a:lnTo>
                  <a:pt x="295957" y="3396342"/>
                </a:lnTo>
                <a:cubicBezTo>
                  <a:pt x="132504" y="3396342"/>
                  <a:pt x="0" y="3263838"/>
                  <a:pt x="0" y="3100385"/>
                </a:cubicBezTo>
                <a:lnTo>
                  <a:pt x="0" y="295957"/>
                </a:lnTo>
                <a:cubicBezTo>
                  <a:pt x="0" y="132504"/>
                  <a:pt x="132504" y="0"/>
                  <a:pt x="295957" y="0"/>
                </a:cubicBezTo>
                <a:close/>
              </a:path>
            </a:pathLst>
          </a:cu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6D1BF27E-08EF-F0D0-DC0E-D0C88F4AFFA5}"/>
              </a:ext>
            </a:extLst>
          </p:cNvPr>
          <p:cNvSpPr/>
          <p:nvPr/>
        </p:nvSpPr>
        <p:spPr bwMode="auto">
          <a:xfrm>
            <a:off x="571500" y="1598500"/>
            <a:ext cx="1028698" cy="113619"/>
          </a:xfrm>
          <a:prstGeom prst="roundRect">
            <a:avLst>
              <a:gd name="adj" fmla="val 50000"/>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endParaRPr lang="en-US" sz="2000" noProof="0">
              <a:ln w="3175">
                <a:noFill/>
              </a:ln>
              <a:solidFill>
                <a:srgbClr val="FFFFFF"/>
              </a:solidFill>
              <a:latin typeface="Segoe Sans Display Semibold"/>
            </a:endParaRPr>
          </a:p>
        </p:txBody>
      </p:sp>
      <p:sp>
        <p:nvSpPr>
          <p:cNvPr id="2" name="Rectangle: Rounded Corners 1">
            <a:hlinkClick r:id="rId5" action="ppaction://hlinksldjump"/>
            <a:extLst>
              <a:ext uri="{FF2B5EF4-FFF2-40B4-BE49-F238E27FC236}">
                <a16:creationId xmlns:a16="http://schemas.microsoft.com/office/drawing/2014/main" id="{74CCD62D-244C-0E4E-2436-ABCA8E040963}"/>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7" name="Rectangle: Rounded Corners 6">
            <a:hlinkClick r:id="rId6" action="ppaction://hlinksldjump"/>
            <a:extLst>
              <a:ext uri="{FF2B5EF4-FFF2-40B4-BE49-F238E27FC236}">
                <a16:creationId xmlns:a16="http://schemas.microsoft.com/office/drawing/2014/main" id="{08ACE720-9A50-6015-1382-E31A68A1FAD0}"/>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11" name="Rectangle: Rounded Corners 10">
            <a:hlinkClick r:id="rId7" action="ppaction://hlinksldjump"/>
            <a:extLst>
              <a:ext uri="{FF2B5EF4-FFF2-40B4-BE49-F238E27FC236}">
                <a16:creationId xmlns:a16="http://schemas.microsoft.com/office/drawing/2014/main" id="{8819EE8A-CBF4-95F0-1910-6F7F485D85EC}"/>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12" name="Rectangle: Rounded Corners 11">
            <a:hlinkClick r:id="rId8" action="ppaction://hlinksldjump"/>
            <a:extLst>
              <a:ext uri="{FF2B5EF4-FFF2-40B4-BE49-F238E27FC236}">
                <a16:creationId xmlns:a16="http://schemas.microsoft.com/office/drawing/2014/main" id="{E68F5309-24F3-188A-E388-FE1AB955ECA4}"/>
              </a:ext>
            </a:extLst>
          </p:cNvPr>
          <p:cNvSpPr>
            <a:spLocks/>
          </p:cNvSpPr>
          <p:nvPr/>
        </p:nvSpPr>
        <p:spPr bwMode="auto">
          <a:xfrm>
            <a:off x="7354636"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Deliver Impact</a:t>
            </a:r>
          </a:p>
        </p:txBody>
      </p:sp>
      <p:sp>
        <p:nvSpPr>
          <p:cNvPr id="13" name="Rectangle: Rounded Corners 12">
            <a:hlinkClick r:id="rId9" action="ppaction://hlinksldjump"/>
            <a:extLst>
              <a:ext uri="{FF2B5EF4-FFF2-40B4-BE49-F238E27FC236}">
                <a16:creationId xmlns:a16="http://schemas.microsoft.com/office/drawing/2014/main" id="{2A1B022D-88FD-C07F-A71C-2B28F2A7166F}"/>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Tree>
    <p:extLst>
      <p:ext uri="{BB962C8B-B14F-4D97-AF65-F5344CB8AC3E}">
        <p14:creationId xmlns:p14="http://schemas.microsoft.com/office/powerpoint/2010/main" val="155298443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EB95099-0496-5C71-40F8-6665164EDAEA}"/>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9BBEDD8F-71D3-898C-C08F-2593A5E1ED0D}"/>
              </a:ext>
              <a:ext uri="{C183D7F6-B498-43B3-948B-1728B52AA6E4}">
                <adec:decorative xmlns:adec="http://schemas.microsoft.com/office/drawing/2017/decorative" val="1"/>
              </a:ext>
            </a:extLst>
          </p:cNvPr>
          <p:cNvPicPr>
            <a:picLocks/>
          </p:cNvPicPr>
          <p:nvPr/>
        </p:nvPicPr>
        <p:blipFill rotWithShape="1">
          <a:blip r:embed="rId4">
            <a:alphaModFix amt="9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0" y="-9"/>
            <a:ext cx="12191998" cy="6858009"/>
          </a:xfrm>
          <a:prstGeom prst="rect">
            <a:avLst/>
          </a:prstGeom>
        </p:spPr>
      </p:pic>
      <p:sp>
        <p:nvSpPr>
          <p:cNvPr id="2" name="Title 1">
            <a:extLst>
              <a:ext uri="{FF2B5EF4-FFF2-40B4-BE49-F238E27FC236}">
                <a16:creationId xmlns:a16="http://schemas.microsoft.com/office/drawing/2014/main" id="{6441ABC9-4AB3-60EB-B99E-A2BCD7CF031F}"/>
              </a:ext>
            </a:extLst>
          </p:cNvPr>
          <p:cNvSpPr>
            <a:spLocks noGrp="1"/>
          </p:cNvSpPr>
          <p:nvPr>
            <p:ph type="title"/>
          </p:nvPr>
        </p:nvSpPr>
        <p:spPr>
          <a:xfrm>
            <a:off x="588263" y="457200"/>
            <a:ext cx="11018520" cy="492443"/>
          </a:xfrm>
        </p:spPr>
        <p:txBody>
          <a:bodyPr/>
          <a:lstStyle/>
          <a:p>
            <a:r>
              <a:rPr lang="en-US" noProof="0">
                <a:ea typeface="+mj-ea"/>
                <a:cs typeface="+mj-cs"/>
              </a:rPr>
              <a:t>Start simple and iteratively increase scope</a:t>
            </a:r>
          </a:p>
        </p:txBody>
      </p:sp>
      <p:sp>
        <p:nvSpPr>
          <p:cNvPr id="12" name="Rectangle 11">
            <a:extLst>
              <a:ext uri="{FF2B5EF4-FFF2-40B4-BE49-F238E27FC236}">
                <a16:creationId xmlns:a16="http://schemas.microsoft.com/office/drawing/2014/main" id="{D57A4218-41FC-CFAF-8BBB-166CE33ECC88}"/>
              </a:ext>
            </a:extLst>
          </p:cNvPr>
          <p:cNvSpPr>
            <a:spLocks/>
          </p:cNvSpPr>
          <p:nvPr/>
        </p:nvSpPr>
        <p:spPr bwMode="auto">
          <a:xfrm>
            <a:off x="1" y="1130445"/>
            <a:ext cx="12192000" cy="1170795"/>
          </a:xfrm>
          <a:prstGeom prst="rect">
            <a:avLst/>
          </a:prstGeom>
          <a:gradFill flip="none" rotWithShape="1">
            <a:gsLst>
              <a:gs pos="59000">
                <a:schemeClr val="bg1">
                  <a:alpha val="3000"/>
                </a:schemeClr>
              </a:gs>
              <a:gs pos="99000">
                <a:schemeClr val="bg1">
                  <a:alpha val="55000"/>
                </a:schemeClr>
              </a:gs>
              <a:gs pos="99000">
                <a:schemeClr val="bg1">
                  <a:alpha val="36000"/>
                </a:schemeClr>
              </a:gs>
              <a:gs pos="100000">
                <a:schemeClr val="bg1"/>
              </a:gs>
            </a:gsLst>
            <a:path path="shape">
              <a:fillToRect l="50000" t="50000" r="50000" b="50000"/>
            </a:path>
            <a:tileRect/>
          </a:gradFill>
          <a:ln>
            <a:noFill/>
            <a:headEnd type="none" w="med" len="med"/>
            <a:tailEnd type="none" w="med" len="med"/>
          </a:ln>
          <a:effectLst>
            <a:outerShdw blurRad="152400" algn="ctr" rotWithShape="0">
              <a:schemeClr val="bg2">
                <a:lumMod val="75000"/>
                <a:alpha val="2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chemeClr val="bg1"/>
              </a:solidFill>
              <a:cs typeface="Segoe UI" pitchFamily="34" charset="0"/>
            </a:endParaRPr>
          </a:p>
        </p:txBody>
      </p:sp>
      <p:sp>
        <p:nvSpPr>
          <p:cNvPr id="13" name="Rectangle: Top Corners Rounded 12">
            <a:extLst>
              <a:ext uri="{FF2B5EF4-FFF2-40B4-BE49-F238E27FC236}">
                <a16:creationId xmlns:a16="http://schemas.microsoft.com/office/drawing/2014/main" id="{C301DBB3-0508-1786-841C-F14C4AB11987}"/>
              </a:ext>
            </a:extLst>
          </p:cNvPr>
          <p:cNvSpPr/>
          <p:nvPr/>
        </p:nvSpPr>
        <p:spPr bwMode="auto">
          <a:xfrm>
            <a:off x="585216" y="2025934"/>
            <a:ext cx="11018839" cy="676656"/>
          </a:xfrm>
          <a:prstGeom prst="round2SameRect">
            <a:avLst>
              <a:gd name="adj1" fmla="val 14874"/>
              <a:gd name="adj2" fmla="val 0"/>
            </a:avLst>
          </a:prstGeom>
          <a:gradFill flip="none" rotWithShape="1">
            <a:gsLst>
              <a:gs pos="5000">
                <a:srgbClr val="0078D4"/>
              </a:gs>
              <a:gs pos="100000">
                <a:srgbClr val="C53FCC"/>
              </a:gs>
            </a:gsLst>
            <a:lin ang="0" scaled="1"/>
            <a:tileRect/>
          </a:grad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endParaRPr lang="en-US" sz="1600" noProof="0">
              <a:ln w="3175">
                <a:noFill/>
              </a:ln>
              <a:solidFill>
                <a:schemeClr val="bg1"/>
              </a:solidFill>
              <a:latin typeface="+mj-lt"/>
              <a:ea typeface="+mj-ea"/>
              <a:cs typeface="+mj-cs"/>
            </a:endParaRPr>
          </a:p>
        </p:txBody>
      </p:sp>
      <p:sp>
        <p:nvSpPr>
          <p:cNvPr id="15" name="TextBox 14">
            <a:extLst>
              <a:ext uri="{FF2B5EF4-FFF2-40B4-BE49-F238E27FC236}">
                <a16:creationId xmlns:a16="http://schemas.microsoft.com/office/drawing/2014/main" id="{64AE296B-84A8-E8EC-851F-1694DF437836}"/>
              </a:ext>
            </a:extLst>
          </p:cNvPr>
          <p:cNvSpPr txBox="1"/>
          <p:nvPr/>
        </p:nvSpPr>
        <p:spPr>
          <a:xfrm>
            <a:off x="578360" y="1255025"/>
            <a:ext cx="11035283" cy="646331"/>
          </a:xfrm>
          <a:prstGeom prst="rect">
            <a:avLst/>
          </a:prstGeom>
          <a:noFill/>
        </p:spPr>
        <p:txBody>
          <a:bodyPr wrap="square" lIns="0" tIns="0" rIns="0" bIns="0" rtlCol="0">
            <a:spAutoFit/>
          </a:bodyPr>
          <a:lstStyle/>
          <a:p>
            <a:r>
              <a:rPr lang="en-US" sz="1400" noProof="0">
                <a:solidFill>
                  <a:srgbClr val="000000"/>
                </a:solidFill>
              </a:rPr>
              <a:t>Start with a simple approach, focusing first on foundational capabilities like knowledge retrieval, then gradually expand to actions and integrated workflows. Ensure the ESS agent delivers accurate, value-adding responses at each stage, beginning with a minimal viable scope and enhancing capabilities over time.</a:t>
            </a:r>
          </a:p>
        </p:txBody>
      </p:sp>
      <p:graphicFrame>
        <p:nvGraphicFramePr>
          <p:cNvPr id="4" name="Table 3">
            <a:extLst>
              <a:ext uri="{FF2B5EF4-FFF2-40B4-BE49-F238E27FC236}">
                <a16:creationId xmlns:a16="http://schemas.microsoft.com/office/drawing/2014/main" id="{0D017610-86F2-5E54-3BF2-254D9BC64850}"/>
              </a:ext>
            </a:extLst>
          </p:cNvPr>
          <p:cNvGraphicFramePr>
            <a:graphicFrameLocks noGrp="1"/>
          </p:cNvGraphicFramePr>
          <p:nvPr>
            <p:extLst>
              <p:ext uri="{D42A27DB-BD31-4B8C-83A1-F6EECF244321}">
                <p14:modId xmlns:p14="http://schemas.microsoft.com/office/powerpoint/2010/main" val="3801289193"/>
              </p:ext>
            </p:extLst>
          </p:nvPr>
        </p:nvGraphicFramePr>
        <p:xfrm>
          <a:off x="585216" y="2025935"/>
          <a:ext cx="11018839" cy="4358640"/>
        </p:xfrm>
        <a:graphic>
          <a:graphicData uri="http://schemas.openxmlformats.org/drawingml/2006/table">
            <a:tbl>
              <a:tblPr firstRow="1">
                <a:tableStyleId>{B301B821-A1FF-4177-AEE7-76D212191A09}</a:tableStyleId>
              </a:tblPr>
              <a:tblGrid>
                <a:gridCol w="665952">
                  <a:extLst>
                    <a:ext uri="{9D8B030D-6E8A-4147-A177-3AD203B41FA5}">
                      <a16:colId xmlns:a16="http://schemas.microsoft.com/office/drawing/2014/main" val="1545226627"/>
                    </a:ext>
                  </a:extLst>
                </a:gridCol>
                <a:gridCol w="6515485">
                  <a:extLst>
                    <a:ext uri="{9D8B030D-6E8A-4147-A177-3AD203B41FA5}">
                      <a16:colId xmlns:a16="http://schemas.microsoft.com/office/drawing/2014/main" val="3632824120"/>
                    </a:ext>
                  </a:extLst>
                </a:gridCol>
                <a:gridCol w="1882757">
                  <a:extLst>
                    <a:ext uri="{9D8B030D-6E8A-4147-A177-3AD203B41FA5}">
                      <a16:colId xmlns:a16="http://schemas.microsoft.com/office/drawing/2014/main" val="2325345758"/>
                    </a:ext>
                  </a:extLst>
                </a:gridCol>
                <a:gridCol w="1954645">
                  <a:extLst>
                    <a:ext uri="{9D8B030D-6E8A-4147-A177-3AD203B41FA5}">
                      <a16:colId xmlns:a16="http://schemas.microsoft.com/office/drawing/2014/main" val="3843616991"/>
                    </a:ext>
                  </a:extLst>
                </a:gridCol>
              </a:tblGrid>
              <a:tr h="273430">
                <a:tc>
                  <a:txBody>
                    <a:bodyPr/>
                    <a:lstStyle/>
                    <a:p>
                      <a:pPr marL="0" algn="l" defTabSz="932742" rtl="0" eaLnBrk="1" fontAlgn="base" latinLnBrk="0" hangingPunct="1">
                        <a:lnSpc>
                          <a:spcPct val="100000"/>
                        </a:lnSpc>
                        <a:spcBef>
                          <a:spcPts val="0"/>
                        </a:spcBef>
                        <a:spcAft>
                          <a:spcPts val="300"/>
                        </a:spcAft>
                        <a:buNone/>
                      </a:pPr>
                      <a:r>
                        <a:rPr lang="en-US" sz="1200" b="0" kern="1200" noProof="0">
                          <a:solidFill>
                            <a:schemeClr val="bg1"/>
                          </a:solidFill>
                          <a:latin typeface="+mj-lt"/>
                          <a:ea typeface="+mj-ea"/>
                          <a:cs typeface="+mj-cs"/>
                        </a:rPr>
                        <a:t>Phase </a:t>
                      </a:r>
                    </a:p>
                  </a:txBody>
                  <a:tcPr anchor="ctr">
                    <a:lnL w="12700" cmpd="sng">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932742" rtl="0" eaLnBrk="1" fontAlgn="base" latinLnBrk="0" hangingPunct="1">
                        <a:lnSpc>
                          <a:spcPct val="100000"/>
                        </a:lnSpc>
                        <a:spcBef>
                          <a:spcPts val="0"/>
                        </a:spcBef>
                        <a:spcAft>
                          <a:spcPts val="300"/>
                        </a:spcAft>
                        <a:buNone/>
                      </a:pPr>
                      <a:r>
                        <a:rPr lang="en-US" sz="1200" b="0" kern="1200" noProof="0">
                          <a:solidFill>
                            <a:schemeClr val="bg1"/>
                          </a:solidFill>
                          <a:latin typeface="+mj-lt"/>
                          <a:ea typeface="+mj-ea"/>
                          <a:cs typeface="+mj-cs"/>
                        </a:rPr>
                        <a:t>Focus/Scenario Examples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932742" rtl="0" eaLnBrk="1" fontAlgn="base" latinLnBrk="0" hangingPunct="1">
                        <a:lnSpc>
                          <a:spcPct val="100000"/>
                        </a:lnSpc>
                        <a:spcBef>
                          <a:spcPts val="0"/>
                        </a:spcBef>
                        <a:spcAft>
                          <a:spcPts val="300"/>
                        </a:spcAft>
                        <a:buNone/>
                      </a:pPr>
                      <a:r>
                        <a:rPr lang="en-US" sz="1200" b="0" kern="1200" noProof="0">
                          <a:solidFill>
                            <a:schemeClr val="bg1"/>
                          </a:solidFill>
                          <a:latin typeface="+mj-lt"/>
                          <a:ea typeface="+mj-ea"/>
                          <a:cs typeface="+mj-cs"/>
                        </a:rPr>
                        <a:t>Connectors/Features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932742" rtl="0" eaLnBrk="1" fontAlgn="base" latinLnBrk="0" hangingPunct="1">
                        <a:lnSpc>
                          <a:spcPct val="100000"/>
                        </a:lnSpc>
                        <a:spcBef>
                          <a:spcPts val="0"/>
                        </a:spcBef>
                        <a:spcAft>
                          <a:spcPts val="300"/>
                        </a:spcAft>
                        <a:buNone/>
                      </a:pPr>
                      <a:r>
                        <a:rPr lang="en-US" sz="1200" b="0" kern="1200" noProof="0">
                          <a:solidFill>
                            <a:schemeClr val="bg1"/>
                          </a:solidFill>
                          <a:latin typeface="+mj-lt"/>
                          <a:ea typeface="+mj-ea"/>
                          <a:cs typeface="+mj-cs"/>
                        </a:rPr>
                        <a:t>Technical Complexity </a:t>
                      </a:r>
                    </a:p>
                  </a:txBody>
                  <a:tcPr anchor="ctr">
                    <a:lnL w="63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3667018"/>
                  </a:ext>
                </a:extLst>
              </a:tr>
              <a:tr h="1383263">
                <a:tc>
                  <a:txBody>
                    <a:bodyPr/>
                    <a:lstStyle/>
                    <a:p>
                      <a:pPr algn="l" rtl="0" fontAlgn="base">
                        <a:lnSpc>
                          <a:spcPct val="100000"/>
                        </a:lnSpc>
                        <a:spcBef>
                          <a:spcPts val="0"/>
                        </a:spcBef>
                        <a:spcAft>
                          <a:spcPts val="300"/>
                        </a:spcAft>
                        <a:buNone/>
                      </a:pPr>
                      <a:r>
                        <a:rPr lang="en-US" sz="1100" b="0" noProof="0">
                          <a:effectLst/>
                          <a:latin typeface="+mj-lt"/>
                          <a:ea typeface="+mj-ea"/>
                          <a:cs typeface="+mj-cs"/>
                        </a:rPr>
                        <a:t>Phase 1</a:t>
                      </a:r>
                      <a:endParaRPr lang="en-US" sz="1100" b="0" i="0" noProof="0">
                        <a:effectLst/>
                        <a:latin typeface="+mj-lt"/>
                        <a:ea typeface="+mj-ea"/>
                        <a:cs typeface="+mj-cs"/>
                      </a:endParaRPr>
                    </a:p>
                  </a:txBody>
                  <a:tcPr>
                    <a:lnL w="12700" cmpd="sng">
                      <a:noFill/>
                    </a:lnL>
                    <a:lnR w="6350" cap="flat" cmpd="sng" algn="ctr">
                      <a:solidFill>
                        <a:schemeClr val="bg1">
                          <a:lumMod val="75000"/>
                        </a:schemeClr>
                      </a:solidFill>
                      <a:prstDash val="solid"/>
                      <a:round/>
                      <a:headEnd type="none" w="med" len="med"/>
                      <a:tailEnd type="none" w="med" len="med"/>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rtl="0" eaLnBrk="1" fontAlgn="auto" latinLnBrk="0" hangingPunct="1">
                        <a:lnSpc>
                          <a:spcPct val="100000"/>
                        </a:lnSpc>
                        <a:spcBef>
                          <a:spcPts val="0"/>
                        </a:spcBef>
                        <a:spcAft>
                          <a:spcPts val="300"/>
                        </a:spcAft>
                        <a:buClr>
                          <a:srgbClr val="000000"/>
                        </a:buClr>
                        <a:buSzTx/>
                        <a:buFont typeface="Arial"/>
                        <a:buChar char="•"/>
                      </a:pPr>
                      <a:r>
                        <a:rPr lang="en-US" sz="1000" b="0" u="none" strike="noStrike" kern="1200" noProof="0">
                          <a:solidFill>
                            <a:schemeClr val="tx1"/>
                          </a:solidFill>
                          <a:effectLst/>
                          <a:latin typeface="+mn-lt"/>
                          <a:ea typeface="+mn-ea"/>
                          <a:cs typeface="+mn-cs"/>
                        </a:rPr>
                        <a:t>Set up single vertical (IT or HR) with basic knowledge retrieval with one knowledge base source</a:t>
                      </a:r>
                      <a:endParaRPr lang="en-US" sz="1000" noProof="0">
                        <a:solidFill>
                          <a:schemeClr val="tx1"/>
                        </a:solidFill>
                        <a:latin typeface="+mn-lt"/>
                        <a:ea typeface="+mn-ea"/>
                        <a:cs typeface="+mn-cs"/>
                      </a:endParaRPr>
                    </a:p>
                    <a:p>
                      <a:pPr marL="0" marR="0" lvl="0" indent="0" algn="l" rtl="0" eaLnBrk="1" latinLnBrk="0" hangingPunct="1">
                        <a:lnSpc>
                          <a:spcPct val="100000"/>
                        </a:lnSpc>
                        <a:spcBef>
                          <a:spcPts val="0"/>
                        </a:spcBef>
                        <a:spcAft>
                          <a:spcPts val="300"/>
                        </a:spcAft>
                        <a:buClr>
                          <a:srgbClr val="000000"/>
                        </a:buClr>
                        <a:buSzTx/>
                        <a:buNone/>
                      </a:pPr>
                      <a:r>
                        <a:rPr lang="en-US" sz="1000" b="0" i="0" u="none" strike="noStrike" kern="1200" noProof="0">
                          <a:solidFill>
                            <a:schemeClr val="tx1"/>
                          </a:solidFill>
                          <a:effectLst/>
                          <a:latin typeface="+mn-lt"/>
                          <a:ea typeface="+mn-ea"/>
                          <a:cs typeface="+mn-cs"/>
                        </a:rPr>
                        <a:t>    Examples: Policy lookup, device care FAQs (IT), onboarding info (HR) </a:t>
                      </a:r>
                    </a:p>
                    <a:p>
                      <a:pPr marL="114300" marR="0" lvl="0" indent="-114300" algn="l" defTabSz="914400">
                        <a:lnSpc>
                          <a:spcPct val="100000"/>
                        </a:lnSpc>
                        <a:spcBef>
                          <a:spcPts val="0"/>
                        </a:spcBef>
                        <a:spcAft>
                          <a:spcPts val="300"/>
                        </a:spcAft>
                        <a:buClr>
                          <a:srgbClr val="000000"/>
                        </a:buClr>
                        <a:buSzTx/>
                        <a:buFont typeface="Arial"/>
                        <a:buChar char="•"/>
                      </a:pPr>
                      <a:r>
                        <a:rPr lang="en-US" sz="1000" b="0" u="none" strike="noStrike" kern="1200" noProof="0">
                          <a:solidFill>
                            <a:schemeClr val="tx1"/>
                          </a:solidFill>
                          <a:effectLst/>
                          <a:latin typeface="+mn-lt"/>
                          <a:ea typeface="+mn-ea"/>
                          <a:cs typeface="+mn-cs"/>
                        </a:rPr>
                        <a:t>Set up company-crafted responses </a:t>
                      </a:r>
                      <a:endParaRPr lang="en-US" sz="1000" noProof="0">
                        <a:solidFill>
                          <a:schemeClr val="tx1"/>
                        </a:solidFill>
                        <a:latin typeface="+mn-lt"/>
                        <a:ea typeface="+mn-ea"/>
                        <a:cs typeface="+mn-cs"/>
                      </a:endParaRPr>
                    </a:p>
                    <a:p>
                      <a:pPr marL="114300" marR="0" lvl="0" indent="-114300" algn="l" defTabSz="914400" rtl="0" eaLnBrk="1" latinLnBrk="0" hangingPunct="1">
                        <a:lnSpc>
                          <a:spcPct val="100000"/>
                        </a:lnSpc>
                        <a:spcBef>
                          <a:spcPts val="0"/>
                        </a:spcBef>
                        <a:spcAft>
                          <a:spcPts val="300"/>
                        </a:spcAft>
                        <a:buClr>
                          <a:srgbClr val="000000"/>
                        </a:buClr>
                        <a:buSzTx/>
                        <a:buFont typeface="Arial"/>
                        <a:buChar char="•"/>
                      </a:pPr>
                      <a:r>
                        <a:rPr lang="en-US" sz="1000" b="0" u="none" strike="noStrike" kern="1200" noProof="0">
                          <a:solidFill>
                            <a:schemeClr val="tx1"/>
                          </a:solidFill>
                          <a:effectLst/>
                          <a:latin typeface="+mn-lt"/>
                          <a:ea typeface="+mn-ea"/>
                          <a:cs typeface="+mn-cs"/>
                        </a:rPr>
                        <a:t>Configure the existing built-in topics (e.g., Disclaimer, Crafted response)</a:t>
                      </a:r>
                    </a:p>
                    <a:p>
                      <a:pPr marL="114300" marR="0" lvl="0" indent="-114300" algn="l" defTabSz="914400" rtl="0" eaLnBrk="1" latinLnBrk="0" hangingPunct="1">
                        <a:lnSpc>
                          <a:spcPct val="100000"/>
                        </a:lnSpc>
                        <a:spcBef>
                          <a:spcPts val="0"/>
                        </a:spcBef>
                        <a:spcAft>
                          <a:spcPts val="300"/>
                        </a:spcAft>
                        <a:buClr>
                          <a:srgbClr val="000000"/>
                        </a:buClr>
                        <a:buSzTx/>
                        <a:buFont typeface="Arial"/>
                        <a:buChar char="•"/>
                      </a:pPr>
                      <a:r>
                        <a:rPr lang="en-US" sz="1000" b="0" u="none" strike="noStrike" kern="1200" noProof="0">
                          <a:solidFill>
                            <a:schemeClr val="tx1"/>
                          </a:solidFill>
                          <a:effectLst/>
                          <a:latin typeface="+mn-lt"/>
                          <a:ea typeface="+mn-ea"/>
                          <a:cs typeface="+mn-cs"/>
                        </a:rPr>
                        <a:t>Brand your agent</a:t>
                      </a:r>
                    </a:p>
                    <a:p>
                      <a:pPr marL="114300" marR="0" lvl="0" indent="-114300" algn="l" defTabSz="914400" rtl="0" eaLnBrk="1" fontAlgn="base" latinLnBrk="0" hangingPunct="1">
                        <a:lnSpc>
                          <a:spcPct val="100000"/>
                        </a:lnSpc>
                        <a:spcBef>
                          <a:spcPts val="0"/>
                        </a:spcBef>
                        <a:spcAft>
                          <a:spcPts val="300"/>
                        </a:spcAft>
                        <a:buClr>
                          <a:srgbClr val="000000"/>
                        </a:buClr>
                        <a:buSzTx/>
                        <a:buFont typeface="Arial"/>
                        <a:buChar char="•"/>
                      </a:pPr>
                      <a:r>
                        <a:rPr lang="en-US" sz="1000" b="0" u="none" strike="noStrike" kern="1200" noProof="0">
                          <a:solidFill>
                            <a:schemeClr val="tx1"/>
                          </a:solidFill>
                          <a:effectLst/>
                          <a:latin typeface="+mn-lt"/>
                          <a:ea typeface="+mn-ea"/>
                          <a:cs typeface="+mn-cs"/>
                        </a:rPr>
                        <a:t>Customize 3–6 starter prompts</a:t>
                      </a:r>
                    </a:p>
                    <a:p>
                      <a:pPr marL="114300" marR="0" lvl="0" indent="-114300" algn="l" rtl="0" eaLnBrk="1" latinLnBrk="0" hangingPunct="1">
                        <a:lnSpc>
                          <a:spcPct val="100000"/>
                        </a:lnSpc>
                        <a:spcBef>
                          <a:spcPts val="0"/>
                        </a:spcBef>
                        <a:spcAft>
                          <a:spcPts val="300"/>
                        </a:spcAft>
                        <a:buClr>
                          <a:srgbClr val="000000"/>
                        </a:buClr>
                        <a:buSzTx/>
                        <a:buFont typeface="Arial"/>
                        <a:buChar char="•"/>
                      </a:pPr>
                      <a:r>
                        <a:rPr lang="en-US" sz="1000" b="0" u="none" strike="noStrike" kern="1200" noProof="0">
                          <a:solidFill>
                            <a:schemeClr val="tx1"/>
                          </a:solidFill>
                          <a:effectLst/>
                          <a:latin typeface="+mn-lt"/>
                          <a:ea typeface="+mn-ea"/>
                          <a:cs typeface="+mn-cs"/>
                        </a:rPr>
                        <a:t>Publish the agent to M365 Copilot and make it available for a small group of pilot users</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ase">
                        <a:lnSpc>
                          <a:spcPct val="100000"/>
                        </a:lnSpc>
                        <a:spcBef>
                          <a:spcPts val="0"/>
                        </a:spcBef>
                        <a:spcAft>
                          <a:spcPts val="300"/>
                        </a:spcAft>
                        <a:buNone/>
                      </a:pPr>
                      <a:r>
                        <a:rPr lang="en-US" sz="1000" b="0" noProof="0">
                          <a:solidFill>
                            <a:schemeClr val="tx1"/>
                          </a:solidFill>
                          <a:effectLst/>
                          <a:latin typeface="+mn-lt"/>
                          <a:ea typeface="+mn-ea"/>
                          <a:cs typeface="+mn-cs"/>
                        </a:rPr>
                        <a:t>SharePoint/Other Knowledge Sources </a:t>
                      </a:r>
                      <a:endParaRPr lang="en-US" sz="1000" b="0" i="0" noProof="0">
                        <a:solidFill>
                          <a:schemeClr val="tx1"/>
                        </a:solidFill>
                        <a:effectLst/>
                        <a:latin typeface="+mn-lt"/>
                        <a:ea typeface="+mn-ea"/>
                        <a:cs typeface="+mn-cs"/>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rtl="0" fontAlgn="base">
                        <a:lnSpc>
                          <a:spcPct val="100000"/>
                        </a:lnSpc>
                        <a:spcBef>
                          <a:spcPts val="0"/>
                        </a:spcBef>
                        <a:spcAft>
                          <a:spcPts val="300"/>
                        </a:spcAft>
                        <a:buFont typeface="Arial" panose="020B0604020202020204" pitchFamily="34" charset="0"/>
                        <a:buNone/>
                      </a:pPr>
                      <a:r>
                        <a:rPr lang="en-US" sz="1000" b="0" noProof="0">
                          <a:solidFill>
                            <a:schemeClr val="tx1"/>
                          </a:solidFill>
                          <a:effectLst/>
                          <a:latin typeface="+mn-lt"/>
                          <a:ea typeface="+mn-ea"/>
                          <a:cs typeface="+mn-cs"/>
                        </a:rPr>
                        <a:t>●  Low </a:t>
                      </a:r>
                      <a:endParaRPr lang="en-US" sz="1000" b="0" i="0" noProof="0">
                        <a:solidFill>
                          <a:schemeClr val="tx1"/>
                        </a:solidFill>
                        <a:effectLst/>
                        <a:latin typeface="+mn-lt"/>
                        <a:ea typeface="+mn-ea"/>
                        <a:cs typeface="+mn-cs"/>
                      </a:endParaRPr>
                    </a:p>
                  </a:txBody>
                  <a:tcPr>
                    <a:lnL w="6350" cap="flat" cmpd="sng" algn="ctr">
                      <a:solidFill>
                        <a:schemeClr val="bg1">
                          <a:lumMod val="75000"/>
                        </a:schemeClr>
                      </a:solidFill>
                      <a:prstDash val="solid"/>
                      <a:round/>
                      <a:headEnd type="none" w="med" len="med"/>
                      <a:tailEnd type="none" w="med" len="med"/>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9062222"/>
                  </a:ext>
                </a:extLst>
              </a:tr>
              <a:tr h="1296809">
                <a:tc>
                  <a:txBody>
                    <a:bodyPr/>
                    <a:lstStyle/>
                    <a:p>
                      <a:pPr algn="l" rtl="0" fontAlgn="base">
                        <a:lnSpc>
                          <a:spcPct val="100000"/>
                        </a:lnSpc>
                        <a:spcBef>
                          <a:spcPts val="0"/>
                        </a:spcBef>
                        <a:spcAft>
                          <a:spcPts val="300"/>
                        </a:spcAft>
                        <a:buNone/>
                      </a:pPr>
                      <a:r>
                        <a:rPr lang="en-US" sz="1100" b="0" noProof="0">
                          <a:effectLst/>
                          <a:latin typeface="+mj-lt"/>
                          <a:ea typeface="+mj-ea"/>
                          <a:cs typeface="+mj-cs"/>
                        </a:rPr>
                        <a:t>Phase 2</a:t>
                      </a:r>
                      <a:endParaRPr lang="en-US" sz="1100" b="0" i="0" noProof="0">
                        <a:effectLst/>
                        <a:latin typeface="+mj-lt"/>
                        <a:ea typeface="+mj-ea"/>
                        <a:cs typeface="+mj-cs"/>
                      </a:endParaRPr>
                    </a:p>
                  </a:txBody>
                  <a:tcP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rtl="0" eaLnBrk="1" fontAlgn="base" latinLnBrk="0" hangingPunct="1">
                        <a:lnSpc>
                          <a:spcPct val="100000"/>
                        </a:lnSpc>
                        <a:spcBef>
                          <a:spcPts val="0"/>
                        </a:spcBef>
                        <a:spcAft>
                          <a:spcPts val="300"/>
                        </a:spcAft>
                        <a:buClr>
                          <a:srgbClr val="000000"/>
                        </a:buClr>
                        <a:buSzTx/>
                        <a:buFont typeface="Arial"/>
                        <a:buChar char="•"/>
                      </a:pPr>
                      <a:r>
                        <a:rPr lang="en-US" sz="1000" b="0" u="none" strike="noStrike" kern="1200" noProof="0">
                          <a:solidFill>
                            <a:schemeClr val="tx1"/>
                          </a:solidFill>
                          <a:effectLst/>
                          <a:latin typeface="+mn-lt"/>
                          <a:ea typeface="+mn-ea"/>
                          <a:cs typeface="+mn-cs"/>
                        </a:rPr>
                        <a:t>Add Copilot Connectors </a:t>
                      </a:r>
                      <a:r>
                        <a:rPr lang="en-US" sz="1000" b="0" i="0" u="none" strike="noStrike" kern="1200" noProof="0">
                          <a:solidFill>
                            <a:schemeClr val="tx1"/>
                          </a:solidFill>
                          <a:effectLst/>
                          <a:latin typeface="+mn-lt"/>
                          <a:ea typeface="+mn-ea"/>
                          <a:cs typeface="+mn-cs"/>
                        </a:rPr>
                        <a:t>(e.g., ServiceNow KB)</a:t>
                      </a:r>
                      <a:r>
                        <a:rPr lang="en-US" sz="1000" b="0" u="none" strike="noStrike" kern="1200" noProof="0">
                          <a:solidFill>
                            <a:schemeClr val="tx1"/>
                          </a:solidFill>
                          <a:effectLst/>
                          <a:latin typeface="+mn-lt"/>
                          <a:ea typeface="+mn-ea"/>
                          <a:cs typeface="+mn-cs"/>
                        </a:rPr>
                        <a:t> and additional user context for enhanced knowledge retrieval (e.g., leave balances (HR), device requests (IT), general resource navigation) </a:t>
                      </a:r>
                      <a:endParaRPr lang="en-US" sz="1000" noProof="0">
                        <a:solidFill>
                          <a:schemeClr val="tx1"/>
                        </a:solidFill>
                        <a:latin typeface="+mn-lt"/>
                        <a:ea typeface="+mn-ea"/>
                        <a:cs typeface="+mn-cs"/>
                      </a:endParaRPr>
                    </a:p>
                    <a:p>
                      <a:pPr marL="114300" marR="0" lvl="0" indent="-114300" algn="l">
                        <a:lnSpc>
                          <a:spcPct val="100000"/>
                        </a:lnSpc>
                        <a:spcBef>
                          <a:spcPts val="0"/>
                        </a:spcBef>
                        <a:spcAft>
                          <a:spcPts val="300"/>
                        </a:spcAft>
                        <a:buClr>
                          <a:srgbClr val="000000"/>
                        </a:buClr>
                        <a:buSzTx/>
                        <a:buFont typeface="Arial"/>
                        <a:buChar char="•"/>
                      </a:pPr>
                      <a:r>
                        <a:rPr lang="en-US" sz="1000" b="0" u="none" strike="noStrike" noProof="0">
                          <a:solidFill>
                            <a:schemeClr val="tx1"/>
                          </a:solidFill>
                          <a:effectLst/>
                          <a:latin typeface="+mn-lt"/>
                          <a:ea typeface="+mn-ea"/>
                          <a:cs typeface="+mn-cs"/>
                        </a:rPr>
                        <a:t>Add External Systems packages (e.g., Workday Power Platform connector for HR)</a:t>
                      </a:r>
                    </a:p>
                    <a:p>
                      <a:pPr marL="114300" lvl="0" indent="-114300" algn="l">
                        <a:lnSpc>
                          <a:spcPct val="100000"/>
                        </a:lnSpc>
                        <a:spcBef>
                          <a:spcPts val="0"/>
                        </a:spcBef>
                        <a:spcAft>
                          <a:spcPts val="300"/>
                        </a:spcAft>
                        <a:buClr>
                          <a:srgbClr val="000000"/>
                        </a:buClr>
                        <a:buSzTx/>
                        <a:buFont typeface="Arial"/>
                        <a:buChar char="•"/>
                      </a:pPr>
                      <a:r>
                        <a:rPr lang="en-US" sz="1000" b="0" u="none" strike="noStrike" noProof="0">
                          <a:solidFill>
                            <a:schemeClr val="tx1"/>
                          </a:solidFill>
                          <a:effectLst/>
                          <a:latin typeface="+mn-lt"/>
                          <a:ea typeface="+mn-ea"/>
                          <a:cs typeface="+mn-cs"/>
                        </a:rPr>
                        <a:t>Add in workflow automation and more complex action taking scenarios (e.g.,</a:t>
                      </a:r>
                      <a:r>
                        <a:rPr lang="en-US" sz="1000" b="0" i="0" u="none" strike="noStrike" noProof="0">
                          <a:solidFill>
                            <a:schemeClr val="tx1"/>
                          </a:solidFill>
                          <a:effectLst/>
                          <a:latin typeface="+mn-lt"/>
                          <a:ea typeface="+mn-ea"/>
                          <a:cs typeface="+mn-cs"/>
                        </a:rPr>
                        <a:t> Workday integration (HR), advanced ticketing, catalog fulfilment (IT))</a:t>
                      </a:r>
                    </a:p>
                    <a:p>
                      <a:pPr marL="114300" lvl="0" indent="-114300" algn="l">
                        <a:lnSpc>
                          <a:spcPct val="100000"/>
                        </a:lnSpc>
                        <a:spcBef>
                          <a:spcPts val="0"/>
                        </a:spcBef>
                        <a:spcAft>
                          <a:spcPts val="300"/>
                        </a:spcAft>
                        <a:buClr>
                          <a:srgbClr val="000000"/>
                        </a:buClr>
                        <a:buSzTx/>
                        <a:buFont typeface="Arial"/>
                        <a:buChar char="•"/>
                      </a:pPr>
                      <a:r>
                        <a:rPr lang="en-US" sz="1000" b="0" u="none" strike="noStrike" noProof="0">
                          <a:solidFill>
                            <a:schemeClr val="tx1"/>
                          </a:solidFill>
                          <a:effectLst/>
                          <a:latin typeface="+mn-lt"/>
                          <a:ea typeface="+mn-ea"/>
                          <a:cs typeface="+mn-cs"/>
                        </a:rPr>
                        <a:t>Add Live agent handoff and/or Handoff to another agent (if needed)</a:t>
                      </a:r>
                    </a:p>
                    <a:p>
                      <a:pPr marL="114300" lvl="0" indent="-114300" algn="l">
                        <a:lnSpc>
                          <a:spcPct val="100000"/>
                        </a:lnSpc>
                        <a:spcBef>
                          <a:spcPts val="0"/>
                        </a:spcBef>
                        <a:spcAft>
                          <a:spcPts val="300"/>
                        </a:spcAft>
                        <a:buClr>
                          <a:srgbClr val="000000"/>
                        </a:buClr>
                        <a:buSzTx/>
                        <a:buFont typeface="Arial"/>
                        <a:buChar char="•"/>
                      </a:pPr>
                      <a:r>
                        <a:rPr lang="en-US" sz="1000" b="0" u="none" strike="noStrike" noProof="0">
                          <a:solidFill>
                            <a:schemeClr val="tx1"/>
                          </a:solidFill>
                          <a:effectLst/>
                          <a:latin typeface="+mn-lt"/>
                          <a:ea typeface="+mn-ea"/>
                          <a:cs typeface="+mn-cs"/>
                        </a:rPr>
                        <a:t>Expand ESS availability to a broader group or full organization</a:t>
                      </a:r>
                      <a:endParaRPr lang="en-US" sz="1000" noProof="0">
                        <a:solidFill>
                          <a:schemeClr val="tx1"/>
                        </a:solidFill>
                        <a:latin typeface="+mn-lt"/>
                        <a:ea typeface="+mn-ea"/>
                        <a:cs typeface="+mn-cs"/>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ase">
                        <a:lnSpc>
                          <a:spcPct val="100000"/>
                        </a:lnSpc>
                        <a:spcBef>
                          <a:spcPts val="0"/>
                        </a:spcBef>
                        <a:spcAft>
                          <a:spcPts val="300"/>
                        </a:spcAft>
                        <a:buNone/>
                      </a:pPr>
                      <a:r>
                        <a:rPr lang="en-US" sz="1000" b="0" noProof="0">
                          <a:solidFill>
                            <a:schemeClr val="tx1"/>
                          </a:solidFill>
                          <a:effectLst/>
                          <a:latin typeface="+mn-lt"/>
                          <a:ea typeface="+mn-ea"/>
                          <a:cs typeface="+mn-cs"/>
                        </a:rPr>
                        <a:t>External Systems packages (ServiceNow, SAP, Workday, ServiceNow Live Agent)</a:t>
                      </a:r>
                      <a:endParaRPr lang="en-US" sz="1000" b="0" i="0" noProof="0">
                        <a:solidFill>
                          <a:schemeClr val="tx1"/>
                        </a:solidFill>
                        <a:effectLst/>
                        <a:latin typeface="+mn-lt"/>
                        <a:ea typeface="+mn-ea"/>
                        <a:cs typeface="+mn-cs"/>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rtl="0" fontAlgn="base">
                        <a:lnSpc>
                          <a:spcPct val="100000"/>
                        </a:lnSpc>
                        <a:spcBef>
                          <a:spcPts val="0"/>
                        </a:spcBef>
                        <a:spcAft>
                          <a:spcPts val="300"/>
                        </a:spcAft>
                        <a:buFont typeface="Arial" panose="020B0604020202020204" pitchFamily="34" charset="0"/>
                        <a:buNone/>
                      </a:pPr>
                      <a:r>
                        <a:rPr lang="en-US" sz="1000" b="0" noProof="0">
                          <a:solidFill>
                            <a:schemeClr val="tx1"/>
                          </a:solidFill>
                          <a:effectLst/>
                          <a:latin typeface="+mn-lt"/>
                          <a:ea typeface="+mn-ea"/>
                          <a:cs typeface="+mn-cs"/>
                        </a:rPr>
                        <a:t>●  Moderate/High</a:t>
                      </a:r>
                      <a:endParaRPr lang="en-US" sz="1000" b="0" i="0" noProof="0">
                        <a:solidFill>
                          <a:schemeClr val="tx1"/>
                        </a:solidFill>
                        <a:effectLst/>
                        <a:latin typeface="+mn-lt"/>
                        <a:ea typeface="+mn-ea"/>
                        <a:cs typeface="+mn-cs"/>
                      </a:endParaRPr>
                    </a:p>
                  </a:txBody>
                  <a:tcP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1779518"/>
                  </a:ext>
                </a:extLst>
              </a:tr>
              <a:tr h="1383263">
                <a:tc>
                  <a:txBody>
                    <a:bodyPr/>
                    <a:lstStyle/>
                    <a:p>
                      <a:pPr lvl="0" algn="l">
                        <a:lnSpc>
                          <a:spcPct val="100000"/>
                        </a:lnSpc>
                        <a:spcBef>
                          <a:spcPts val="0"/>
                        </a:spcBef>
                        <a:spcAft>
                          <a:spcPts val="300"/>
                        </a:spcAft>
                        <a:buNone/>
                      </a:pPr>
                      <a:r>
                        <a:rPr lang="en-US" sz="1100" b="0" noProof="0">
                          <a:effectLst/>
                          <a:latin typeface="+mj-lt"/>
                          <a:ea typeface="+mj-ea"/>
                          <a:cs typeface="+mj-cs"/>
                        </a:rPr>
                        <a:t>Phase 3</a:t>
                      </a:r>
                      <a:endParaRPr lang="en-US" sz="1100" b="0" i="0" noProof="0">
                        <a:effectLst/>
                        <a:latin typeface="+mj-lt"/>
                        <a:ea typeface="+mj-ea"/>
                        <a:cs typeface="+mj-cs"/>
                      </a:endParaRPr>
                    </a:p>
                  </a:txBody>
                  <a:tcP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114300" marR="0" lvl="0" indent="-114300" algn="l" rtl="0" eaLnBrk="1" latinLnBrk="0" hangingPunct="1">
                        <a:lnSpc>
                          <a:spcPct val="100000"/>
                        </a:lnSpc>
                        <a:spcBef>
                          <a:spcPts val="0"/>
                        </a:spcBef>
                        <a:spcAft>
                          <a:spcPts val="300"/>
                        </a:spcAft>
                        <a:buClr>
                          <a:srgbClr val="000000"/>
                        </a:buClr>
                        <a:buSzTx/>
                        <a:buFont typeface="Arial"/>
                        <a:buChar char="•"/>
                      </a:pPr>
                      <a:r>
                        <a:rPr lang="en-US" sz="1000" b="0" u="none" strike="noStrike" kern="1200" noProof="0">
                          <a:solidFill>
                            <a:schemeClr val="tx1"/>
                          </a:solidFill>
                          <a:effectLst/>
                          <a:latin typeface="+mn-lt"/>
                          <a:ea typeface="+mn-ea"/>
                          <a:cs typeface="+mn-cs"/>
                        </a:rPr>
                        <a:t>Add custom connectors or additional tools (if needed)</a:t>
                      </a:r>
                      <a:endParaRPr lang="en-US" sz="1000" noProof="0">
                        <a:solidFill>
                          <a:schemeClr val="tx1"/>
                        </a:solidFill>
                        <a:latin typeface="+mn-lt"/>
                        <a:ea typeface="+mn-ea"/>
                        <a:cs typeface="+mn-cs"/>
                      </a:endParaRPr>
                    </a:p>
                    <a:p>
                      <a:pPr marL="114300" marR="0" lvl="0" indent="-114300" algn="l" defTabSz="914400" rtl="0" eaLnBrk="1" latinLnBrk="0" hangingPunct="1">
                        <a:lnSpc>
                          <a:spcPct val="100000"/>
                        </a:lnSpc>
                        <a:spcBef>
                          <a:spcPts val="0"/>
                        </a:spcBef>
                        <a:spcAft>
                          <a:spcPts val="300"/>
                        </a:spcAft>
                        <a:buClr>
                          <a:srgbClr val="000000"/>
                        </a:buClr>
                        <a:buSzTx/>
                        <a:buFont typeface="Arial"/>
                        <a:buChar char="•"/>
                      </a:pPr>
                      <a:r>
                        <a:rPr lang="en-US" sz="1000" b="0" u="none" strike="noStrike" kern="1200" noProof="0">
                          <a:solidFill>
                            <a:schemeClr val="tx1"/>
                          </a:solidFill>
                          <a:effectLst/>
                          <a:latin typeface="+mn-lt"/>
                          <a:ea typeface="+mn-ea"/>
                          <a:cs typeface="+mn-cs"/>
                        </a:rPr>
                        <a:t>Add custom topics to cover additional scenarios/workflows to increase ESS capabilities</a:t>
                      </a:r>
                    </a:p>
                    <a:p>
                      <a:pPr marL="114300" marR="0" lvl="0" indent="-114300" algn="l" defTabSz="914400" rtl="0" eaLnBrk="1" latinLnBrk="0" hangingPunct="1">
                        <a:lnSpc>
                          <a:spcPct val="100000"/>
                        </a:lnSpc>
                        <a:spcBef>
                          <a:spcPts val="0"/>
                        </a:spcBef>
                        <a:spcAft>
                          <a:spcPts val="300"/>
                        </a:spcAft>
                        <a:buClr>
                          <a:srgbClr val="000000"/>
                        </a:buClr>
                        <a:buSzTx/>
                        <a:buFont typeface="Arial"/>
                        <a:buChar char="•"/>
                      </a:pPr>
                      <a:r>
                        <a:rPr lang="en-US" sz="1000" b="0" u="none" strike="noStrike" kern="1200" noProof="0">
                          <a:solidFill>
                            <a:schemeClr val="tx1"/>
                          </a:solidFill>
                          <a:effectLst/>
                          <a:latin typeface="+mn-lt"/>
                          <a:ea typeface="+mn-ea"/>
                          <a:cs typeface="+mn-cs"/>
                        </a:rPr>
                        <a:t>Continuously review analytics to improve knowledge base and agent response and usefulness</a:t>
                      </a:r>
                    </a:p>
                    <a:p>
                      <a:pPr marL="114300" marR="0" lvl="0" indent="-114300" algn="l" defTabSz="914400" rtl="0" eaLnBrk="1" latinLnBrk="0" hangingPunct="1">
                        <a:lnSpc>
                          <a:spcPct val="100000"/>
                        </a:lnSpc>
                        <a:spcBef>
                          <a:spcPts val="0"/>
                        </a:spcBef>
                        <a:spcAft>
                          <a:spcPts val="300"/>
                        </a:spcAft>
                        <a:buClr>
                          <a:srgbClr val="000000"/>
                        </a:buClr>
                        <a:buSzTx/>
                        <a:buFont typeface="Arial"/>
                        <a:buChar char="•"/>
                      </a:pPr>
                      <a:r>
                        <a:rPr lang="en-US" sz="1000" b="0" u="none" strike="noStrike" kern="1200" noProof="0">
                          <a:solidFill>
                            <a:schemeClr val="tx1"/>
                          </a:solidFill>
                          <a:effectLst/>
                          <a:latin typeface="+mn-lt"/>
                          <a:ea typeface="+mn-ea"/>
                          <a:cs typeface="+mn-cs"/>
                        </a:rPr>
                        <a:t>Periodically review success metrics/outcomes to show realized value/ROI</a:t>
                      </a:r>
                    </a:p>
                    <a:p>
                      <a:pPr marL="114300" lvl="0" indent="-114300" algn="l">
                        <a:lnSpc>
                          <a:spcPct val="100000"/>
                        </a:lnSpc>
                        <a:spcBef>
                          <a:spcPts val="0"/>
                        </a:spcBef>
                        <a:spcAft>
                          <a:spcPts val="300"/>
                        </a:spcAft>
                        <a:buFont typeface="Arial"/>
                        <a:buChar char="•"/>
                      </a:pPr>
                      <a:r>
                        <a:rPr lang="en-US" sz="1000" b="0" u="none" strike="noStrike" noProof="0">
                          <a:solidFill>
                            <a:schemeClr val="tx1"/>
                          </a:solidFill>
                          <a:effectLst/>
                          <a:latin typeface="+mn-lt"/>
                          <a:ea typeface="+mn-ea"/>
                          <a:cs typeface="+mn-cs"/>
                        </a:rPr>
                        <a:t>Add additional vertical/s</a:t>
                      </a:r>
                      <a:endParaRPr lang="en-US" sz="1000" b="0" i="0" noProof="0">
                        <a:solidFill>
                          <a:schemeClr val="tx1"/>
                        </a:solidFill>
                        <a:effectLst/>
                        <a:latin typeface="+mn-lt"/>
                        <a:ea typeface="+mn-ea"/>
                        <a:cs typeface="+mn-cs"/>
                      </a:endParaRPr>
                    </a:p>
                    <a:p>
                      <a:pPr marL="114300" marR="0" lvl="0" indent="-114300" algn="l">
                        <a:lnSpc>
                          <a:spcPct val="100000"/>
                        </a:lnSpc>
                        <a:spcBef>
                          <a:spcPts val="0"/>
                        </a:spcBef>
                        <a:spcAft>
                          <a:spcPts val="300"/>
                        </a:spcAft>
                        <a:buClr>
                          <a:srgbClr val="000000"/>
                        </a:buClr>
                        <a:buFont typeface="Arial,Sans-Serif"/>
                        <a:buChar char="•"/>
                      </a:pPr>
                      <a:r>
                        <a:rPr lang="en-US" sz="1000" b="0" i="0" u="none" strike="noStrike" noProof="0">
                          <a:solidFill>
                            <a:schemeClr val="tx1"/>
                          </a:solidFill>
                          <a:effectLst/>
                          <a:latin typeface="+mn-lt"/>
                          <a:ea typeface="+mn-ea"/>
                          <a:cs typeface="+mn-cs"/>
                        </a:rPr>
                        <a:t>Expand ESS availability to full organization </a:t>
                      </a:r>
                    </a:p>
                    <a:p>
                      <a:pPr marL="114300" marR="0" lvl="0" indent="-114300" algn="l">
                        <a:lnSpc>
                          <a:spcPct val="100000"/>
                        </a:lnSpc>
                        <a:spcBef>
                          <a:spcPts val="0"/>
                        </a:spcBef>
                        <a:spcAft>
                          <a:spcPts val="300"/>
                        </a:spcAft>
                        <a:buClr>
                          <a:srgbClr val="000000"/>
                        </a:buClr>
                        <a:buFont typeface="Arial,Sans-Serif"/>
                        <a:buChar char="•"/>
                      </a:pPr>
                      <a:r>
                        <a:rPr lang="en-US" sz="1000" b="0" i="0" u="none" strike="noStrike" noProof="0">
                          <a:solidFill>
                            <a:schemeClr val="tx1"/>
                          </a:solidFill>
                          <a:effectLst/>
                          <a:latin typeface="+mn-lt"/>
                          <a:ea typeface="+mn-ea"/>
                          <a:cs typeface="+mn-cs"/>
                        </a:rPr>
                        <a:t>Maintain a long-term change management program to increase end user adoption</a:t>
                      </a: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lvl="0" algn="l">
                        <a:lnSpc>
                          <a:spcPct val="100000"/>
                        </a:lnSpc>
                        <a:spcBef>
                          <a:spcPts val="0"/>
                        </a:spcBef>
                        <a:spcAft>
                          <a:spcPts val="300"/>
                        </a:spcAft>
                        <a:buNone/>
                      </a:pPr>
                      <a:r>
                        <a:rPr lang="en-US" sz="1000" b="0" noProof="0">
                          <a:solidFill>
                            <a:schemeClr val="tx1"/>
                          </a:solidFill>
                          <a:effectLst/>
                          <a:latin typeface="+mn-lt"/>
                          <a:ea typeface="+mn-ea"/>
                          <a:cs typeface="+mn-cs"/>
                        </a:rPr>
                        <a:t>Custom connectors, </a:t>
                      </a:r>
                      <a:br>
                        <a:rPr lang="en-US" sz="1000" b="0" noProof="0">
                          <a:solidFill>
                            <a:srgbClr val="091F2C"/>
                          </a:solidFill>
                          <a:effectLst/>
                          <a:latin typeface="+mn-lt"/>
                          <a:ea typeface="+mn-ea"/>
                          <a:cs typeface="+mn-cs"/>
                        </a:rPr>
                      </a:br>
                      <a:r>
                        <a:rPr lang="en-US" sz="1000" b="0" noProof="0">
                          <a:solidFill>
                            <a:schemeClr val="tx1"/>
                          </a:solidFill>
                          <a:effectLst/>
                          <a:latin typeface="+mn-lt"/>
                          <a:ea typeface="+mn-ea"/>
                          <a:cs typeface="+mn-cs"/>
                        </a:rPr>
                        <a:t>custom topics</a:t>
                      </a:r>
                      <a:endParaRPr lang="en-US" sz="1000" b="0" i="0" noProof="0">
                        <a:solidFill>
                          <a:schemeClr val="tx1"/>
                        </a:solidFill>
                        <a:effectLst/>
                        <a:latin typeface="+mn-lt"/>
                        <a:ea typeface="+mn-ea"/>
                        <a:cs typeface="+mn-cs"/>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000" b="0" noProof="0">
                          <a:solidFill>
                            <a:schemeClr val="tx1"/>
                          </a:solidFill>
                          <a:effectLst/>
                          <a:latin typeface="+mn-lt"/>
                          <a:ea typeface="+mn-ea"/>
                          <a:cs typeface="+mn-cs"/>
                        </a:rPr>
                        <a:t>●  Moderate/High </a:t>
                      </a:r>
                    </a:p>
                    <a:p>
                      <a:pPr marL="0" lvl="0" indent="0" algn="l">
                        <a:lnSpc>
                          <a:spcPct val="100000"/>
                        </a:lnSpc>
                        <a:spcBef>
                          <a:spcPts val="0"/>
                        </a:spcBef>
                        <a:spcAft>
                          <a:spcPts val="300"/>
                        </a:spcAft>
                        <a:buFont typeface="Arial" panose="020B0604020202020204" pitchFamily="34" charset="0"/>
                        <a:buNone/>
                      </a:pPr>
                      <a:endParaRPr lang="en-US" sz="1000" b="0" i="0" noProof="0">
                        <a:solidFill>
                          <a:schemeClr val="tx1"/>
                        </a:solidFill>
                        <a:effectLst/>
                        <a:latin typeface="+mn-lt"/>
                      </a:endParaRPr>
                    </a:p>
                  </a:txBody>
                  <a:tcP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6995576"/>
                  </a:ext>
                </a:extLst>
              </a:tr>
            </a:tbl>
          </a:graphicData>
        </a:graphic>
      </p:graphicFrame>
      <p:sp>
        <p:nvSpPr>
          <p:cNvPr id="18" name="Rectangle: Rounded Corners 17">
            <a:hlinkClick r:id="rId6" action="ppaction://hlinksldjump"/>
            <a:extLst>
              <a:ext uri="{FF2B5EF4-FFF2-40B4-BE49-F238E27FC236}">
                <a16:creationId xmlns:a16="http://schemas.microsoft.com/office/drawing/2014/main" id="{6F6AD32A-CFFF-EFBC-D865-1BCF5887482B}"/>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19" name="Rectangle: Rounded Corners 18">
            <a:hlinkClick r:id="rId7" action="ppaction://hlinksldjump"/>
            <a:extLst>
              <a:ext uri="{FF2B5EF4-FFF2-40B4-BE49-F238E27FC236}">
                <a16:creationId xmlns:a16="http://schemas.microsoft.com/office/drawing/2014/main" id="{76C66A86-E88C-C8D7-4AAA-61150F07E7B1}"/>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20" name="Rectangle: Rounded Corners 19">
            <a:hlinkClick r:id="rId8" action="ppaction://hlinksldjump"/>
            <a:extLst>
              <a:ext uri="{FF2B5EF4-FFF2-40B4-BE49-F238E27FC236}">
                <a16:creationId xmlns:a16="http://schemas.microsoft.com/office/drawing/2014/main" id="{4BADBE60-295B-E9EB-53D6-C996F4A3BA62}"/>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21" name="Rectangle: Rounded Corners 20">
            <a:hlinkClick r:id="rId9" action="ppaction://hlinksldjump"/>
            <a:extLst>
              <a:ext uri="{FF2B5EF4-FFF2-40B4-BE49-F238E27FC236}">
                <a16:creationId xmlns:a16="http://schemas.microsoft.com/office/drawing/2014/main" id="{6A702018-D6CF-0C53-A9F2-03DD4DAD4BD2}"/>
              </a:ext>
            </a:extLst>
          </p:cNvPr>
          <p:cNvSpPr>
            <a:spLocks/>
          </p:cNvSpPr>
          <p:nvPr/>
        </p:nvSpPr>
        <p:spPr bwMode="auto">
          <a:xfrm>
            <a:off x="7354636"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Deliver Impact</a:t>
            </a:r>
          </a:p>
        </p:txBody>
      </p:sp>
      <p:sp>
        <p:nvSpPr>
          <p:cNvPr id="22" name="Rectangle: Rounded Corners 21">
            <a:hlinkClick r:id="rId10" action="ppaction://hlinksldjump"/>
            <a:extLst>
              <a:ext uri="{FF2B5EF4-FFF2-40B4-BE49-F238E27FC236}">
                <a16:creationId xmlns:a16="http://schemas.microsoft.com/office/drawing/2014/main" id="{58A38553-C9D0-EF19-B3ED-F85AF6AE2514}"/>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Tree>
    <p:extLst>
      <p:ext uri="{BB962C8B-B14F-4D97-AF65-F5344CB8AC3E}">
        <p14:creationId xmlns:p14="http://schemas.microsoft.com/office/powerpoint/2010/main" val="2434559646"/>
      </p:ext>
    </p:extLst>
  </p:cSld>
  <p:clrMapOvr>
    <a:masterClrMapping/>
  </p:clrMapOvr>
  <p:transition>
    <p:fade/>
  </p:transition>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8B2FC35-3901-C373-C0A6-07FAD60E5F98}"/>
              </a:ext>
              <a:ext uri="{C183D7F6-B498-43B3-948B-1728B52AA6E4}">
                <adec:decorative xmlns:adec="http://schemas.microsoft.com/office/drawing/2017/decorative" val="1"/>
              </a:ext>
            </a:extLst>
          </p:cNvPr>
          <p:cNvSpPr>
            <a:spLocks/>
          </p:cNvSpPr>
          <p:nvPr/>
        </p:nvSpPr>
        <p:spPr bwMode="auto">
          <a:xfrm>
            <a:off x="4267196" y="1212067"/>
            <a:ext cx="7353300" cy="5352246"/>
          </a:xfrm>
          <a:prstGeom prst="roundRect">
            <a:avLst>
              <a:gd name="adj" fmla="val 2066"/>
            </a:avLst>
          </a:prstGeom>
          <a:solidFill>
            <a:schemeClr val="bg1"/>
          </a:solidFill>
          <a:ln w="9525">
            <a:no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765" noProof="0"/>
          </a:p>
        </p:txBody>
      </p:sp>
      <p:sp>
        <p:nvSpPr>
          <p:cNvPr id="26" name="Title 25">
            <a:extLst>
              <a:ext uri="{FF2B5EF4-FFF2-40B4-BE49-F238E27FC236}">
                <a16:creationId xmlns:a16="http://schemas.microsoft.com/office/drawing/2014/main" id="{D747C750-86B2-740D-0C55-290FBA580EAD}"/>
              </a:ext>
            </a:extLst>
          </p:cNvPr>
          <p:cNvSpPr>
            <a:spLocks noGrp="1"/>
          </p:cNvSpPr>
          <p:nvPr>
            <p:ph type="title"/>
          </p:nvPr>
        </p:nvSpPr>
        <p:spPr/>
        <p:txBody>
          <a:bodyPr/>
          <a:lstStyle/>
          <a:p>
            <a:r>
              <a:rPr lang="en-US" noProof="0"/>
              <a:t>Craft effective instructions for the ESS Agent</a:t>
            </a:r>
          </a:p>
        </p:txBody>
      </p:sp>
      <p:sp>
        <p:nvSpPr>
          <p:cNvPr id="10" name="Rectangle 9">
            <a:extLst>
              <a:ext uri="{FF2B5EF4-FFF2-40B4-BE49-F238E27FC236}">
                <a16:creationId xmlns:a16="http://schemas.microsoft.com/office/drawing/2014/main" id="{1CAD415E-EF27-C05F-4A36-CED7ECF63554}"/>
              </a:ext>
              <a:ext uri="{C183D7F6-B498-43B3-948B-1728B52AA6E4}">
                <adec:decorative xmlns:adec="http://schemas.microsoft.com/office/drawing/2017/decorative" val="1"/>
              </a:ext>
            </a:extLst>
          </p:cNvPr>
          <p:cNvSpPr>
            <a:spLocks/>
          </p:cNvSpPr>
          <p:nvPr/>
        </p:nvSpPr>
        <p:spPr bwMode="auto">
          <a:xfrm>
            <a:off x="0" y="1349227"/>
            <a:ext cx="4267200" cy="5077926"/>
          </a:xfrm>
          <a:prstGeom prst="rect">
            <a:avLst/>
          </a:prstGeom>
          <a:solidFill>
            <a:schemeClr val="bg1">
              <a:alpha val="42000"/>
            </a:schemeClr>
          </a:solidFill>
          <a:ln w="6350">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765" noProof="0">
              <a:solidFill>
                <a:srgbClr val="FFFFFF"/>
              </a:solidFill>
              <a:latin typeface="Segoe Sans Display"/>
            </a:endParaRPr>
          </a:p>
        </p:txBody>
      </p:sp>
      <p:sp>
        <p:nvSpPr>
          <p:cNvPr id="8" name="TextBox 7">
            <a:extLst>
              <a:ext uri="{FF2B5EF4-FFF2-40B4-BE49-F238E27FC236}">
                <a16:creationId xmlns:a16="http://schemas.microsoft.com/office/drawing/2014/main" id="{C384FAD0-2C61-9E22-8DA6-199836B835F6}"/>
              </a:ext>
            </a:extLst>
          </p:cNvPr>
          <p:cNvSpPr txBox="1"/>
          <p:nvPr/>
        </p:nvSpPr>
        <p:spPr>
          <a:xfrm>
            <a:off x="601980" y="1522384"/>
            <a:ext cx="3463608" cy="3677930"/>
          </a:xfrm>
          <a:prstGeom prst="rect">
            <a:avLst/>
          </a:prstGeom>
          <a:noFill/>
        </p:spPr>
        <p:txBody>
          <a:bodyPr wrap="square" lIns="0" tIns="0" rIns="0" bIns="0">
            <a:spAutoFit/>
          </a:bodyPr>
          <a:lstStyle/>
          <a:p>
            <a:pPr marL="0" indent="0">
              <a:spcAft>
                <a:spcPts val="600"/>
              </a:spcAft>
              <a:buFont typeface="Wingdings" panose="05000000000000000000" pitchFamily="2" charset="2"/>
              <a:buNone/>
            </a:pPr>
            <a:r>
              <a:rPr lang="en-US" sz="1800" noProof="0"/>
              <a:t>Agent instructions are important as they influence the accuracy and tone of responses. A great response is accurate, actionable, and engaging to ensure we earn trust, provide useful responses, and help the user take the next step using self-service tools.</a:t>
            </a:r>
          </a:p>
          <a:p>
            <a:pPr marL="0" indent="0">
              <a:buFont typeface="Wingdings" panose="05000000000000000000" pitchFamily="2" charset="2"/>
              <a:buNone/>
            </a:pPr>
            <a:r>
              <a:rPr lang="en-US" sz="1800" noProof="0"/>
              <a:t>Out-of-the-box ESS includes default working agent instructions which should be customized to reflect your company’s culture and personality. </a:t>
            </a:r>
          </a:p>
        </p:txBody>
      </p:sp>
      <p:pic>
        <p:nvPicPr>
          <p:cNvPr id="11" name="Picture 10">
            <a:extLst>
              <a:ext uri="{FF2B5EF4-FFF2-40B4-BE49-F238E27FC236}">
                <a16:creationId xmlns:a16="http://schemas.microsoft.com/office/drawing/2014/main" id="{6E862953-B894-087A-B57E-C384B046A5A1}"/>
              </a:ext>
              <a:ext uri="{C183D7F6-B498-43B3-948B-1728B52AA6E4}">
                <adec:decorative xmlns:adec="http://schemas.microsoft.com/office/drawing/2017/decorative" val="1"/>
              </a:ext>
            </a:extLst>
          </p:cNvPr>
          <p:cNvPicPr>
            <a:picLocks noChangeAspect="1"/>
          </p:cNvPicPr>
          <p:nvPr/>
        </p:nvPicPr>
        <p:blipFill rotWithShape="1">
          <a:blip r:embed="rId4">
            <a:alphaModFix amt="24000"/>
          </a:blip>
          <a:srcRect l="-1513" t="-1628" r="1513" b="42888"/>
          <a:stretch>
            <a:fillRect/>
          </a:stretch>
        </p:blipFill>
        <p:spPr>
          <a:xfrm>
            <a:off x="2473388" y="5373471"/>
            <a:ext cx="1793812" cy="1053682"/>
          </a:xfrm>
          <a:prstGeom prst="rect">
            <a:avLst/>
          </a:prstGeom>
        </p:spPr>
      </p:pic>
      <p:sp>
        <p:nvSpPr>
          <p:cNvPr id="14" name="TextBox 13">
            <a:extLst>
              <a:ext uri="{FF2B5EF4-FFF2-40B4-BE49-F238E27FC236}">
                <a16:creationId xmlns:a16="http://schemas.microsoft.com/office/drawing/2014/main" id="{9791756D-E174-4ED5-E128-4B1906B6D80C}"/>
              </a:ext>
            </a:extLst>
          </p:cNvPr>
          <p:cNvSpPr txBox="1">
            <a:spLocks/>
          </p:cNvSpPr>
          <p:nvPr/>
        </p:nvSpPr>
        <p:spPr>
          <a:xfrm flipH="1">
            <a:off x="4268720" y="1482886"/>
            <a:ext cx="7351776" cy="658552"/>
          </a:xfrm>
          <a:prstGeom prst="rect">
            <a:avLst/>
          </a:prstGeom>
          <a:solidFill>
            <a:schemeClr val="accent2">
              <a:lumMod val="20000"/>
              <a:lumOff val="80000"/>
              <a:alpha val="29000"/>
            </a:schemeClr>
          </a:solidFill>
        </p:spPr>
        <p:txBody>
          <a:bodyPr wrap="square" lIns="1005840" tIns="0" rIns="548640" bIns="0" rtlCol="0" anchor="ctr">
            <a:noAutofit/>
          </a:bodyPr>
          <a:lstStyle/>
          <a:p>
            <a:pPr algn="l">
              <a:spcAft>
                <a:spcPts val="600"/>
              </a:spcAft>
            </a:pPr>
            <a:endParaRPr lang="en-US" sz="2000" noProof="0"/>
          </a:p>
        </p:txBody>
      </p:sp>
      <p:sp>
        <p:nvSpPr>
          <p:cNvPr id="13" name="TextBox 12">
            <a:extLst>
              <a:ext uri="{FF2B5EF4-FFF2-40B4-BE49-F238E27FC236}">
                <a16:creationId xmlns:a16="http://schemas.microsoft.com/office/drawing/2014/main" id="{F86E07C7-E0AB-5614-E410-18F3AA03B33D}"/>
              </a:ext>
            </a:extLst>
          </p:cNvPr>
          <p:cNvSpPr txBox="1">
            <a:spLocks/>
          </p:cNvSpPr>
          <p:nvPr/>
        </p:nvSpPr>
        <p:spPr>
          <a:xfrm>
            <a:off x="4458456" y="1689052"/>
            <a:ext cx="6972304" cy="246221"/>
          </a:xfrm>
          <a:prstGeom prst="rect">
            <a:avLst/>
          </a:prstGeom>
          <a:noFill/>
        </p:spPr>
        <p:txBody>
          <a:bodyPr wrap="square" lIns="0" tIns="0" rIns="0" bIns="0">
            <a:spAutoFit/>
          </a:bodyPr>
          <a:lstStyle/>
          <a:p>
            <a:r>
              <a:rPr lang="en-US" sz="1600" noProof="0">
                <a:latin typeface="+mj-lt"/>
              </a:rPr>
              <a:t>Here are the elements of the ESS agent instructions that can be customized</a:t>
            </a:r>
          </a:p>
        </p:txBody>
      </p:sp>
      <p:sp>
        <p:nvSpPr>
          <p:cNvPr id="15" name="Content Placeholder 2, chunk 1">
            <a:extLst>
              <a:ext uri="{FF2B5EF4-FFF2-40B4-BE49-F238E27FC236}">
                <a16:creationId xmlns:a16="http://schemas.microsoft.com/office/drawing/2014/main" id="{8EFD348E-A9F1-F94B-B294-C1653B01407E}"/>
              </a:ext>
            </a:extLst>
          </p:cNvPr>
          <p:cNvSpPr txBox="1">
            <a:spLocks/>
          </p:cNvSpPr>
          <p:nvPr/>
        </p:nvSpPr>
        <p:spPr>
          <a:xfrm>
            <a:off x="4792654" y="2371539"/>
            <a:ext cx="6551784" cy="430887"/>
          </a:xfrm>
          <a:prstGeom prst="rect">
            <a:avLst/>
          </a:prstGeom>
        </p:spPr>
        <p:txBody>
          <a:bodyPr vert="horz" wrap="square" lIns="0" tIns="0" rIns="0" bIns="0" numCol="1" rtlCol="0" anchor="t">
            <a:spAutoFit/>
          </a:bodyPr>
          <a:lstStyle>
            <a:defPPr>
              <a:defRPr lang="en-US"/>
            </a:defPPr>
            <a:lvl1pPr marR="0" indent="0" defTabSz="932742" fontAlgn="auto">
              <a:lnSpc>
                <a:spcPct val="100000"/>
              </a:lnSpc>
              <a:spcBef>
                <a:spcPts val="0"/>
              </a:spcBef>
              <a:spcAft>
                <a:spcPts val="600"/>
              </a:spcAft>
              <a:buClrTx/>
              <a:buSzPct val="90000"/>
              <a:buFont typeface="Wingdings" panose="05000000000000000000" pitchFamily="2" charset="2"/>
              <a:buNone/>
              <a:tabLst/>
              <a:defRPr sz="1400" spc="0" baseline="0">
                <a:solidFill>
                  <a:srgbClr val="161616"/>
                </a:solidFill>
                <a:latin typeface="+mj-lt"/>
                <a:cs typeface="Segoe UI"/>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i="0" u="none" strike="noStrike" kern="1200" cap="none" spc="0" normalizeH="0" baseline="0" noProof="0">
                <a:ln>
                  <a:noFill/>
                </a:ln>
                <a:solidFill>
                  <a:srgbClr val="161616"/>
                </a:solidFill>
                <a:effectLst/>
                <a:uLnTx/>
                <a:uFillTx/>
                <a:ea typeface="+mj-ea"/>
                <a:cs typeface="+mj-cs"/>
              </a:rPr>
              <a:t>Response Elements: </a:t>
            </a:r>
            <a:r>
              <a:rPr kumimoji="0" lang="en-US" sz="1400" b="0" i="0" u="none" strike="noStrike" kern="1200" cap="none" spc="0" normalizeH="0" baseline="0" noProof="0">
                <a:ln>
                  <a:noFill/>
                </a:ln>
                <a:solidFill>
                  <a:schemeClr val="tx1"/>
                </a:solidFill>
                <a:effectLst/>
                <a:uLnTx/>
                <a:uFillTx/>
                <a:latin typeface="+mn-lt"/>
                <a:cs typeface="+mn-cs"/>
              </a:rPr>
              <a:t>Responses are a combination of instructions, knowledge, and UI elements built on top of the Copilot language model. </a:t>
            </a:r>
            <a:r>
              <a:rPr kumimoji="0" lang="en-US" sz="1400" b="0" i="0" u="none" strike="noStrike" kern="1200" cap="none" spc="0" normalizeH="0" baseline="0" noProof="0">
                <a:ln>
                  <a:noFill/>
                </a:ln>
                <a:solidFill>
                  <a:schemeClr val="accent1"/>
                </a:solidFill>
                <a:effectLst/>
                <a:uLnTx/>
                <a:uFillTx/>
                <a:latin typeface="+mn-lt"/>
                <a:cs typeface="+mn-cs"/>
                <a:hlinkClick r:id="rId5"/>
              </a:rPr>
              <a:t>How responses are formed</a:t>
            </a:r>
          </a:p>
        </p:txBody>
      </p:sp>
      <p:sp>
        <p:nvSpPr>
          <p:cNvPr id="17" name="Content Placeholder 2, chunk 3">
            <a:extLst>
              <a:ext uri="{FF2B5EF4-FFF2-40B4-BE49-F238E27FC236}">
                <a16:creationId xmlns:a16="http://schemas.microsoft.com/office/drawing/2014/main" id="{51C2A2E0-2B4B-D449-1F39-51A1D218A086}"/>
              </a:ext>
            </a:extLst>
          </p:cNvPr>
          <p:cNvSpPr txBox="1">
            <a:spLocks/>
          </p:cNvSpPr>
          <p:nvPr/>
        </p:nvSpPr>
        <p:spPr>
          <a:xfrm>
            <a:off x="4792654" y="5216277"/>
            <a:ext cx="6551784" cy="1077218"/>
          </a:xfrm>
          <a:prstGeom prst="rect">
            <a:avLst/>
          </a:prstGeom>
        </p:spPr>
        <p:txBody>
          <a:bodyPr vert="horz" wrap="square" lIns="0" tIns="0" rIns="0" bIns="0" numCol="1" rtlCol="0" anchor="t">
            <a:spAutoFit/>
          </a:bodyPr>
          <a:lstStyle>
            <a:defPPr>
              <a:defRPr lang="en-US"/>
            </a:defPPr>
            <a:lvl1pPr marR="0" indent="0" defTabSz="932742" fontAlgn="auto">
              <a:lnSpc>
                <a:spcPct val="100000"/>
              </a:lnSpc>
              <a:spcBef>
                <a:spcPts val="0"/>
              </a:spcBef>
              <a:spcAft>
                <a:spcPts val="600"/>
              </a:spcAft>
              <a:buClrTx/>
              <a:buSzPct val="90000"/>
              <a:buFont typeface="Wingdings" panose="05000000000000000000" pitchFamily="2" charset="2"/>
              <a:buNone/>
              <a:tabLst/>
              <a:defRPr sz="1400" spc="0" baseline="0">
                <a:solidFill>
                  <a:srgbClr val="161616"/>
                </a:solidFill>
                <a:latin typeface="+mj-lt"/>
                <a:cs typeface="Segoe UI"/>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kumimoji="0" lang="en-US" sz="1400" i="0" u="none" strike="noStrike" kern="1200" cap="none" spc="0" normalizeH="0" baseline="0" noProof="0">
                <a:ln>
                  <a:noFill/>
                </a:ln>
                <a:solidFill>
                  <a:srgbClr val="161616"/>
                </a:solidFill>
                <a:effectLst/>
                <a:uLnTx/>
                <a:uFillTx/>
                <a:ea typeface="+mj-ea"/>
                <a:cs typeface="+mj-cs"/>
              </a:rPr>
              <a:t>Testing responses: </a:t>
            </a:r>
            <a:r>
              <a:rPr kumimoji="0" lang="en-US" sz="1400" b="0" i="0" u="none" strike="noStrike" kern="1200" cap="none" spc="0" normalizeH="0" baseline="0" noProof="0">
                <a:ln>
                  <a:noFill/>
                </a:ln>
                <a:solidFill>
                  <a:schemeClr val="tx1"/>
                </a:solidFill>
                <a:effectLst/>
                <a:uLnTx/>
                <a:uFillTx/>
                <a:latin typeface="+mn-lt"/>
                <a:cs typeface="+mn-cs"/>
              </a:rPr>
              <a:t>Testing response quality and setting clear benchmarks help teams identify what’s working well and where improvements are needed. </a:t>
            </a:r>
            <a:br>
              <a:rPr kumimoji="0" lang="en-US" sz="1400" b="0" i="0" u="none" strike="noStrike" kern="1200" cap="none" spc="0" normalizeH="0" baseline="0" noProof="0">
                <a:ln>
                  <a:noFill/>
                </a:ln>
                <a:solidFill>
                  <a:schemeClr val="tx1"/>
                </a:solidFill>
                <a:effectLst/>
                <a:uLnTx/>
                <a:uFillTx/>
                <a:latin typeface="+mn-lt"/>
                <a:cs typeface="+mn-cs"/>
              </a:rPr>
            </a:br>
            <a:r>
              <a:rPr kumimoji="0" lang="en-US" sz="1400" b="0" i="0" u="none" strike="noStrike" kern="1200" cap="none" spc="0" normalizeH="0" baseline="0" noProof="0">
                <a:ln>
                  <a:noFill/>
                </a:ln>
                <a:solidFill>
                  <a:schemeClr val="tx1"/>
                </a:solidFill>
                <a:effectLst/>
                <a:uLnTx/>
                <a:uFillTx/>
                <a:latin typeface="+mn-lt"/>
                <a:cs typeface="+mn-cs"/>
              </a:rPr>
              <a:t>Over time, this testing leads to more accurate, helpful, and personalized conversations that build trust and deliver better results for users. </a:t>
            </a:r>
            <a:r>
              <a:rPr kumimoji="0" lang="en-US" sz="1400" b="0" i="0" u="none" strike="noStrike" kern="1200" cap="none" spc="0" normalizeH="0" baseline="0" noProof="0">
                <a:ln>
                  <a:noFill/>
                </a:ln>
                <a:solidFill>
                  <a:schemeClr val="accent1"/>
                </a:solidFill>
                <a:effectLst/>
                <a:uLnTx/>
                <a:uFillTx/>
                <a:latin typeface="+mn-lt"/>
                <a:cs typeface="+mn-cs"/>
                <a:hlinkClick r:id="rId6">
                  <a:extLst>
                    <a:ext uri="{A12FA001-AC4F-418D-AE19-62706E023703}">
                      <ahyp:hlinkClr xmlns:ahyp="http://schemas.microsoft.com/office/drawing/2018/hyperlinkcolor" val="tx"/>
                    </a:ext>
                  </a:extLst>
                </a:hlinkClick>
              </a:rPr>
              <a:t>Test the quality of your ESS agent’s responses</a:t>
            </a:r>
            <a:endParaRPr lang="en-US" noProof="0">
              <a:solidFill>
                <a:schemeClr val="accent1"/>
              </a:solidFill>
              <a:latin typeface="+mn-lt"/>
              <a:cs typeface="+mn-cs"/>
            </a:endParaRPr>
          </a:p>
        </p:txBody>
      </p:sp>
      <p:sp>
        <p:nvSpPr>
          <p:cNvPr id="18" name="Content Placeholder 2, chunk 2, chunk 1">
            <a:extLst>
              <a:ext uri="{FF2B5EF4-FFF2-40B4-BE49-F238E27FC236}">
                <a16:creationId xmlns:a16="http://schemas.microsoft.com/office/drawing/2014/main" id="{31F76F5D-F626-CFCF-88A6-F64EC359ED53}"/>
              </a:ext>
            </a:extLst>
          </p:cNvPr>
          <p:cNvSpPr txBox="1">
            <a:spLocks/>
          </p:cNvSpPr>
          <p:nvPr/>
        </p:nvSpPr>
        <p:spPr>
          <a:xfrm>
            <a:off x="4792654" y="3032527"/>
            <a:ext cx="6551784" cy="861774"/>
          </a:xfrm>
          <a:prstGeom prst="rect">
            <a:avLst/>
          </a:prstGeom>
        </p:spPr>
        <p:txBody>
          <a:bodyPr vert="horz" wrap="square" lIns="0" tIns="0" rIns="0" bIns="0" numCol="1" rtlCol="0" anchor="t">
            <a:spAutoFit/>
          </a:bodyPr>
          <a:lstStyle>
            <a:defPPr>
              <a:defRPr lang="en-US"/>
            </a:defPPr>
            <a:lvl1pPr marR="0" lvl="0" indent="0" fontAlgn="auto">
              <a:lnSpc>
                <a:spcPct val="100000"/>
              </a:lnSpc>
              <a:spcBef>
                <a:spcPts val="0"/>
              </a:spcBef>
              <a:spcAft>
                <a:spcPts val="600"/>
              </a:spcAft>
              <a:buClrTx/>
              <a:buSzTx/>
              <a:buFontTx/>
              <a:buNone/>
              <a:tabLst/>
              <a:defRPr kumimoji="0" sz="1400" b="0" i="0" u="none" strike="noStrike" cap="none" spc="0" normalizeH="0" baseline="0">
                <a:ln>
                  <a:noFill/>
                </a:ln>
                <a:solidFill>
                  <a:srgbClr val="161616"/>
                </a:solidFill>
                <a:effectLst/>
                <a:uLnTx/>
                <a:uFillTx/>
                <a:latin typeface="Segoe Sans Display Semibold"/>
                <a:cs typeface="Segoe UI"/>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i="0" u="none" strike="noStrike" kern="1200" cap="none" spc="0" normalizeH="0" baseline="0" noProof="0">
                <a:ln>
                  <a:noFill/>
                </a:ln>
                <a:solidFill>
                  <a:srgbClr val="161616"/>
                </a:solidFill>
                <a:effectLst/>
                <a:uLnTx/>
                <a:uFillTx/>
                <a:latin typeface="+mj-lt"/>
                <a:ea typeface="+mj-ea"/>
                <a:cs typeface="+mj-cs"/>
              </a:rPr>
              <a:t>ESS Agent Instructions: </a:t>
            </a:r>
            <a:r>
              <a:rPr kumimoji="0" lang="en-US" sz="1400" b="0" i="0" u="none" strike="noStrike" kern="1200" cap="none" spc="0" normalizeH="0" baseline="0" noProof="0">
                <a:ln>
                  <a:noFill/>
                </a:ln>
                <a:solidFill>
                  <a:schemeClr val="tx1"/>
                </a:solidFill>
                <a:effectLst/>
                <a:uLnTx/>
                <a:uFillTx/>
                <a:latin typeface="+mn-lt"/>
                <a:cs typeface="+mn-cs"/>
              </a:rPr>
              <a:t>Often referred to as a meta prompt or system prompts, instructions guide the agent with context, examples, and other information relevant to a specific use case. Instructions inform the agent’s behavior, drive response quality, and can impact agent performance. </a:t>
            </a:r>
            <a:r>
              <a:rPr kumimoji="0" lang="en-US" sz="1400" b="0" i="0" u="none" strike="noStrike" kern="1200" cap="none" spc="0" normalizeH="0" baseline="0" noProof="0">
                <a:ln>
                  <a:noFill/>
                </a:ln>
                <a:solidFill>
                  <a:schemeClr val="accent1"/>
                </a:solidFill>
                <a:effectLst/>
                <a:uLnTx/>
                <a:uFillTx/>
                <a:latin typeface="+mn-lt"/>
                <a:cs typeface="+mn-cs"/>
                <a:hlinkClick r:id="rId7">
                  <a:extLst>
                    <a:ext uri="{A12FA001-AC4F-418D-AE19-62706E023703}">
                      <ahyp:hlinkClr xmlns:ahyp="http://schemas.microsoft.com/office/drawing/2018/hyperlinkcolor" val="tx"/>
                    </a:ext>
                  </a:extLst>
                </a:hlinkClick>
              </a:rPr>
              <a:t>How to write effective instructions</a:t>
            </a:r>
            <a:endParaRPr kumimoji="0" lang="en-US" sz="1400" b="0" i="0" u="none" strike="noStrike" kern="1200" cap="none" spc="0" normalizeH="0" baseline="0" noProof="0">
              <a:ln>
                <a:noFill/>
              </a:ln>
              <a:solidFill>
                <a:schemeClr val="accent1"/>
              </a:solidFill>
              <a:effectLst/>
              <a:uLnTx/>
              <a:uFillTx/>
              <a:latin typeface="+mn-lt"/>
              <a:cs typeface="+mn-cs"/>
            </a:endParaRPr>
          </a:p>
        </p:txBody>
      </p:sp>
      <p:sp>
        <p:nvSpPr>
          <p:cNvPr id="19" name="Content Placeholder 2, chunk 2, chunk 2">
            <a:extLst>
              <a:ext uri="{FF2B5EF4-FFF2-40B4-BE49-F238E27FC236}">
                <a16:creationId xmlns:a16="http://schemas.microsoft.com/office/drawing/2014/main" id="{84CCF15A-53C4-E032-6B98-FCD7A4DDEEA9}"/>
              </a:ext>
            </a:extLst>
          </p:cNvPr>
          <p:cNvSpPr txBox="1">
            <a:spLocks/>
          </p:cNvSpPr>
          <p:nvPr/>
        </p:nvSpPr>
        <p:spPr>
          <a:xfrm>
            <a:off x="4792654" y="4124402"/>
            <a:ext cx="6551784" cy="861774"/>
          </a:xfrm>
          <a:prstGeom prst="rect">
            <a:avLst/>
          </a:prstGeom>
        </p:spPr>
        <p:txBody>
          <a:bodyPr vert="horz" wrap="square" lIns="0" tIns="0" rIns="0" bIns="0" numCol="1" rtlCol="0" anchor="t">
            <a:spAutoFit/>
          </a:bodyPr>
          <a:lstStyle>
            <a:defPPr>
              <a:defRPr lang="en-US"/>
            </a:defPPr>
            <a:lvl1pPr marR="0" lvl="0" indent="0" fontAlgn="auto">
              <a:lnSpc>
                <a:spcPct val="100000"/>
              </a:lnSpc>
              <a:spcBef>
                <a:spcPts val="0"/>
              </a:spcBef>
              <a:spcAft>
                <a:spcPts val="600"/>
              </a:spcAft>
              <a:buClrTx/>
              <a:buSzTx/>
              <a:buFontTx/>
              <a:buNone/>
              <a:tabLst/>
              <a:defRPr kumimoji="0" sz="1400" b="0" i="0" u="none" strike="noStrike" cap="none" spc="0" normalizeH="0" baseline="0">
                <a:ln>
                  <a:noFill/>
                </a:ln>
                <a:solidFill>
                  <a:srgbClr val="161616"/>
                </a:solidFill>
                <a:effectLst/>
                <a:uLnTx/>
                <a:uFillTx/>
                <a:latin typeface="Segoe Sans Display Semibold"/>
                <a:cs typeface="Segoe UI"/>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kumimoji="0" lang="en-US" sz="1400" i="0" u="none" strike="noStrike" kern="1200" cap="none" spc="0" normalizeH="0" baseline="0" noProof="0">
                <a:ln>
                  <a:noFill/>
                </a:ln>
                <a:solidFill>
                  <a:srgbClr val="161616"/>
                </a:solidFill>
                <a:effectLst/>
                <a:uLnTx/>
                <a:uFillTx/>
                <a:latin typeface="+mj-lt"/>
                <a:ea typeface="+mj-ea"/>
                <a:cs typeface="+mj-cs"/>
              </a:rPr>
              <a:t>Defining ESS Agent identity: </a:t>
            </a:r>
            <a:r>
              <a:rPr kumimoji="0" lang="en-US" sz="1400" b="0" i="0" u="none" strike="noStrike" kern="1200" cap="none" spc="0" normalizeH="0" baseline="0" noProof="0">
                <a:ln>
                  <a:noFill/>
                </a:ln>
                <a:solidFill>
                  <a:schemeClr val="tx1"/>
                </a:solidFill>
                <a:effectLst/>
                <a:uLnTx/>
                <a:uFillTx/>
                <a:latin typeface="+mn-lt"/>
                <a:cs typeface="+mn-cs"/>
              </a:rPr>
              <a:t>An agent</a:t>
            </a:r>
            <a:r>
              <a:rPr lang="en-US" noProof="0">
                <a:solidFill>
                  <a:schemeClr val="tx1"/>
                </a:solidFill>
                <a:latin typeface="+mn-lt"/>
                <a:cs typeface="+mn-cs"/>
              </a:rPr>
              <a:t>’</a:t>
            </a:r>
            <a:r>
              <a:rPr kumimoji="0" lang="en-US" sz="1400" b="0" i="0" u="none" strike="noStrike" kern="1200" cap="none" spc="0" normalizeH="0" baseline="0" noProof="0">
                <a:ln>
                  <a:noFill/>
                </a:ln>
                <a:solidFill>
                  <a:schemeClr val="tx1"/>
                </a:solidFill>
                <a:effectLst/>
                <a:uLnTx/>
                <a:uFillTx/>
                <a:latin typeface="+mn-lt"/>
                <a:cs typeface="+mn-cs"/>
              </a:rPr>
              <a:t>s role and identity shape every interaction it has with users. When well-defined, the agent feels purposeful, trustworthy, and aligned with your product or service</a:t>
            </a:r>
            <a:r>
              <a:rPr kumimoji="0" lang="en-US" sz="1400" b="0" i="0" u="none" strike="noStrike" kern="1200" cap="none" spc="0" normalizeH="0" baseline="0" noProof="0">
                <a:ln>
                  <a:noFill/>
                </a:ln>
                <a:solidFill>
                  <a:schemeClr val="accent1"/>
                </a:solidFill>
                <a:effectLst/>
                <a:uLnTx/>
                <a:uFillTx/>
                <a:latin typeface="+mn-lt"/>
                <a:cs typeface="+mn-cs"/>
              </a:rPr>
              <a:t>. </a:t>
            </a:r>
            <a:r>
              <a:rPr kumimoji="0" lang="en-US" sz="1400" b="0" i="0" u="none" strike="noStrike" kern="1200" cap="none" spc="0" normalizeH="0" baseline="0" noProof="0">
                <a:ln>
                  <a:noFill/>
                </a:ln>
                <a:solidFill>
                  <a:schemeClr val="accent1"/>
                </a:solidFill>
                <a:effectLst/>
                <a:uLnTx/>
                <a:uFillTx/>
                <a:latin typeface="+mn-lt"/>
                <a:cs typeface="+mn-cs"/>
                <a:hlinkClick r:id="rId8">
                  <a:extLst>
                    <a:ext uri="{A12FA001-AC4F-418D-AE19-62706E023703}">
                      <ahyp:hlinkClr xmlns:ahyp="http://schemas.microsoft.com/office/drawing/2018/hyperlinkcolor" val="tx"/>
                    </a:ext>
                  </a:extLst>
                </a:hlinkClick>
              </a:rPr>
              <a:t>Developing agent personality to define content strategy</a:t>
            </a:r>
            <a:endParaRPr lang="en-US" noProof="0">
              <a:solidFill>
                <a:schemeClr val="accent1"/>
              </a:solidFill>
              <a:latin typeface="+mn-lt"/>
              <a:cs typeface="+mn-cs"/>
            </a:endParaRPr>
          </a:p>
        </p:txBody>
      </p:sp>
      <p:sp>
        <p:nvSpPr>
          <p:cNvPr id="20" name="Rectangle 19">
            <a:extLst>
              <a:ext uri="{FF2B5EF4-FFF2-40B4-BE49-F238E27FC236}">
                <a16:creationId xmlns:a16="http://schemas.microsoft.com/office/drawing/2014/main" id="{AA74AD91-BDC7-7D95-4A29-D618F869D054}"/>
              </a:ext>
            </a:extLst>
          </p:cNvPr>
          <p:cNvSpPr/>
          <p:nvPr/>
        </p:nvSpPr>
        <p:spPr bwMode="auto">
          <a:xfrm>
            <a:off x="4505166" y="2141438"/>
            <a:ext cx="45720" cy="3200400"/>
          </a:xfrm>
          <a:prstGeom prst="rect">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21" name="Oval 20">
            <a:extLst>
              <a:ext uri="{FF2B5EF4-FFF2-40B4-BE49-F238E27FC236}">
                <a16:creationId xmlns:a16="http://schemas.microsoft.com/office/drawing/2014/main" id="{3FE79AA8-E974-3F29-B1C8-0A5934512F52}"/>
              </a:ext>
              <a:ext uri="{C183D7F6-B498-43B3-948B-1728B52AA6E4}">
                <adec:decorative xmlns:adec="http://schemas.microsoft.com/office/drawing/2017/decorative" val="1"/>
              </a:ext>
            </a:extLst>
          </p:cNvPr>
          <p:cNvSpPr>
            <a:spLocks/>
          </p:cNvSpPr>
          <p:nvPr/>
        </p:nvSpPr>
        <p:spPr bwMode="auto">
          <a:xfrm>
            <a:off x="4459446" y="2422646"/>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22" name="Oval 21">
            <a:extLst>
              <a:ext uri="{FF2B5EF4-FFF2-40B4-BE49-F238E27FC236}">
                <a16:creationId xmlns:a16="http://schemas.microsoft.com/office/drawing/2014/main" id="{4EB7128F-E993-EE2E-58F3-56A551D21761}"/>
              </a:ext>
              <a:ext uri="{C183D7F6-B498-43B3-948B-1728B52AA6E4}">
                <adec:decorative xmlns:adec="http://schemas.microsoft.com/office/drawing/2017/decorative" val="1"/>
              </a:ext>
            </a:extLst>
          </p:cNvPr>
          <p:cNvSpPr>
            <a:spLocks/>
          </p:cNvSpPr>
          <p:nvPr/>
        </p:nvSpPr>
        <p:spPr bwMode="auto">
          <a:xfrm>
            <a:off x="4459459" y="3079805"/>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23" name="Oval 22">
            <a:extLst>
              <a:ext uri="{FF2B5EF4-FFF2-40B4-BE49-F238E27FC236}">
                <a16:creationId xmlns:a16="http://schemas.microsoft.com/office/drawing/2014/main" id="{1D3113AE-864F-21E1-9BB2-EBABF8A2D9BD}"/>
              </a:ext>
              <a:ext uri="{C183D7F6-B498-43B3-948B-1728B52AA6E4}">
                <adec:decorative xmlns:adec="http://schemas.microsoft.com/office/drawing/2017/decorative" val="1"/>
              </a:ext>
            </a:extLst>
          </p:cNvPr>
          <p:cNvSpPr>
            <a:spLocks/>
          </p:cNvSpPr>
          <p:nvPr/>
        </p:nvSpPr>
        <p:spPr bwMode="auto">
          <a:xfrm>
            <a:off x="4459459" y="4171680"/>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24" name="Oval 23">
            <a:extLst>
              <a:ext uri="{FF2B5EF4-FFF2-40B4-BE49-F238E27FC236}">
                <a16:creationId xmlns:a16="http://schemas.microsoft.com/office/drawing/2014/main" id="{F987AC5F-5069-DA00-CEFC-D31F185C7635}"/>
              </a:ext>
              <a:ext uri="{C183D7F6-B498-43B3-948B-1728B52AA6E4}">
                <adec:decorative xmlns:adec="http://schemas.microsoft.com/office/drawing/2017/decorative" val="1"/>
              </a:ext>
            </a:extLst>
          </p:cNvPr>
          <p:cNvSpPr>
            <a:spLocks/>
          </p:cNvSpPr>
          <p:nvPr/>
        </p:nvSpPr>
        <p:spPr bwMode="auto">
          <a:xfrm>
            <a:off x="4459459" y="5279057"/>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31" name="Rectangle: Rounded Corners 30">
            <a:hlinkClick r:id="rId9" action="ppaction://hlinksldjump"/>
            <a:extLst>
              <a:ext uri="{FF2B5EF4-FFF2-40B4-BE49-F238E27FC236}">
                <a16:creationId xmlns:a16="http://schemas.microsoft.com/office/drawing/2014/main" id="{CA8A7A16-EB8C-8D56-7C51-118A66BA9633}"/>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32" name="Rectangle: Rounded Corners 31">
            <a:hlinkClick r:id="rId10" action="ppaction://hlinksldjump"/>
            <a:extLst>
              <a:ext uri="{FF2B5EF4-FFF2-40B4-BE49-F238E27FC236}">
                <a16:creationId xmlns:a16="http://schemas.microsoft.com/office/drawing/2014/main" id="{F2A42E51-4E6F-F982-4FDE-5402E7D6EB20}"/>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33" name="Rectangle: Rounded Corners 32">
            <a:hlinkClick r:id="rId11" action="ppaction://hlinksldjump"/>
            <a:extLst>
              <a:ext uri="{FF2B5EF4-FFF2-40B4-BE49-F238E27FC236}">
                <a16:creationId xmlns:a16="http://schemas.microsoft.com/office/drawing/2014/main" id="{C3B24F5B-AD68-EDC0-36FD-68DB9CD33303}"/>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34" name="Rectangle: Rounded Corners 33">
            <a:hlinkClick r:id="rId12" action="ppaction://hlinksldjump"/>
            <a:extLst>
              <a:ext uri="{FF2B5EF4-FFF2-40B4-BE49-F238E27FC236}">
                <a16:creationId xmlns:a16="http://schemas.microsoft.com/office/drawing/2014/main" id="{9C43F691-50A9-B5CA-CD46-A2978924941A}"/>
              </a:ext>
            </a:extLst>
          </p:cNvPr>
          <p:cNvSpPr>
            <a:spLocks/>
          </p:cNvSpPr>
          <p:nvPr/>
        </p:nvSpPr>
        <p:spPr bwMode="auto">
          <a:xfrm>
            <a:off x="7354636"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Deliver Impact</a:t>
            </a:r>
          </a:p>
        </p:txBody>
      </p:sp>
      <p:sp>
        <p:nvSpPr>
          <p:cNvPr id="35" name="Rectangle: Rounded Corners 34">
            <a:hlinkClick r:id="rId13" action="ppaction://hlinksldjump"/>
            <a:extLst>
              <a:ext uri="{FF2B5EF4-FFF2-40B4-BE49-F238E27FC236}">
                <a16:creationId xmlns:a16="http://schemas.microsoft.com/office/drawing/2014/main" id="{D163F6E6-23DF-DC24-3BC1-0F372C645C70}"/>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Tree>
    <p:extLst>
      <p:ext uri="{BB962C8B-B14F-4D97-AF65-F5344CB8AC3E}">
        <p14:creationId xmlns:p14="http://schemas.microsoft.com/office/powerpoint/2010/main" val="1783501972"/>
      </p:ext>
    </p:extLst>
  </p:cSld>
  <p:clrMapOvr>
    <a:masterClrMapping/>
  </p:clrMapOvr>
  <p:transition>
    <p:fade/>
  </p:transition>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993E586-73B9-BB3D-0ED5-65654D25B4A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3">
            <a:alphaModFix amt="9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0" y="-9"/>
            <a:ext cx="12191998" cy="6858009"/>
          </a:xfrm>
          <a:prstGeom prst="rect">
            <a:avLst/>
          </a:prstGeom>
        </p:spPr>
      </p:pic>
      <p:sp>
        <p:nvSpPr>
          <p:cNvPr id="16" name="Freeform: Shape 15">
            <a:extLst>
              <a:ext uri="{FF2B5EF4-FFF2-40B4-BE49-F238E27FC236}">
                <a16:creationId xmlns:a16="http://schemas.microsoft.com/office/drawing/2014/main" id="{02FE1CCA-65B4-C90E-938A-1168EEF342F0}"/>
              </a:ext>
              <a:ext uri="{C183D7F6-B498-43B3-948B-1728B52AA6E4}">
                <adec:decorative xmlns:adec="http://schemas.microsoft.com/office/drawing/2017/decorative" val="1"/>
              </a:ext>
            </a:extLst>
          </p:cNvPr>
          <p:cNvSpPr>
            <a:spLocks/>
          </p:cNvSpPr>
          <p:nvPr/>
        </p:nvSpPr>
        <p:spPr bwMode="auto">
          <a:xfrm>
            <a:off x="697523" y="2446529"/>
            <a:ext cx="11017250" cy="3927395"/>
          </a:xfrm>
          <a:custGeom>
            <a:avLst/>
            <a:gdLst>
              <a:gd name="connsiteX0" fmla="*/ 0 w 11017250"/>
              <a:gd name="connsiteY0" fmla="*/ 0 h 3927395"/>
              <a:gd name="connsiteX1" fmla="*/ 11017250 w 11017250"/>
              <a:gd name="connsiteY1" fmla="*/ 0 h 3927395"/>
              <a:gd name="connsiteX2" fmla="*/ 11017250 w 11017250"/>
              <a:gd name="connsiteY2" fmla="*/ 3706052 h 3927395"/>
              <a:gd name="connsiteX3" fmla="*/ 10795907 w 11017250"/>
              <a:gd name="connsiteY3" fmla="*/ 3927395 h 3927395"/>
              <a:gd name="connsiteX4" fmla="*/ 221343 w 11017250"/>
              <a:gd name="connsiteY4" fmla="*/ 3927395 h 3927395"/>
              <a:gd name="connsiteX5" fmla="*/ 0 w 11017250"/>
              <a:gd name="connsiteY5" fmla="*/ 3706052 h 392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7250" h="3927395">
                <a:moveTo>
                  <a:pt x="0" y="0"/>
                </a:moveTo>
                <a:lnTo>
                  <a:pt x="11017250" y="0"/>
                </a:lnTo>
                <a:lnTo>
                  <a:pt x="11017250" y="3706052"/>
                </a:lnTo>
                <a:cubicBezTo>
                  <a:pt x="11017250" y="3828296"/>
                  <a:pt x="10918151" y="3927395"/>
                  <a:pt x="10795907" y="3927395"/>
                </a:cubicBezTo>
                <a:lnTo>
                  <a:pt x="221343" y="3927395"/>
                </a:lnTo>
                <a:cubicBezTo>
                  <a:pt x="99099" y="3927395"/>
                  <a:pt x="0" y="3828296"/>
                  <a:pt x="0" y="3706052"/>
                </a:cubicBezTo>
                <a:close/>
              </a:path>
            </a:pathLst>
          </a:cu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914367"/>
            <a:endParaRPr lang="en-US" sz="1765" noProof="0"/>
          </a:p>
        </p:txBody>
      </p:sp>
      <p:sp>
        <p:nvSpPr>
          <p:cNvPr id="8" name="Rectangle 7">
            <a:extLst>
              <a:ext uri="{FF2B5EF4-FFF2-40B4-BE49-F238E27FC236}">
                <a16:creationId xmlns:a16="http://schemas.microsoft.com/office/drawing/2014/main" id="{2E09E9A0-7629-E460-1AD5-78F7CD64BE49}"/>
              </a:ext>
            </a:extLst>
          </p:cNvPr>
          <p:cNvSpPr>
            <a:spLocks/>
          </p:cNvSpPr>
          <p:nvPr/>
        </p:nvSpPr>
        <p:spPr bwMode="auto">
          <a:xfrm>
            <a:off x="1" y="1206645"/>
            <a:ext cx="12192000" cy="1239883"/>
          </a:xfrm>
          <a:prstGeom prst="rect">
            <a:avLst/>
          </a:prstGeom>
          <a:solidFill>
            <a:schemeClr val="bg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BEAA44B4-9659-D5E0-3182-CF8755BC4E2C}"/>
              </a:ext>
            </a:extLst>
          </p:cNvPr>
          <p:cNvSpPr>
            <a:spLocks noGrp="1"/>
          </p:cNvSpPr>
          <p:nvPr>
            <p:ph type="title"/>
          </p:nvPr>
        </p:nvSpPr>
        <p:spPr>
          <a:xfrm>
            <a:off x="588263" y="457200"/>
            <a:ext cx="11018520" cy="492443"/>
          </a:xfrm>
        </p:spPr>
        <p:txBody>
          <a:bodyPr/>
          <a:lstStyle/>
          <a:p>
            <a:r>
              <a:rPr lang="en-US" noProof="0"/>
              <a:t>Setup the External Systems Connectors</a:t>
            </a:r>
          </a:p>
        </p:txBody>
      </p:sp>
      <p:sp>
        <p:nvSpPr>
          <p:cNvPr id="4" name="TextBox 3">
            <a:extLst>
              <a:ext uri="{FF2B5EF4-FFF2-40B4-BE49-F238E27FC236}">
                <a16:creationId xmlns:a16="http://schemas.microsoft.com/office/drawing/2014/main" id="{19745B81-24E3-DB5E-26F7-8B8C9248CF3A}"/>
              </a:ext>
            </a:extLst>
          </p:cNvPr>
          <p:cNvSpPr txBox="1"/>
          <p:nvPr/>
        </p:nvSpPr>
        <p:spPr>
          <a:xfrm>
            <a:off x="697523" y="1549587"/>
            <a:ext cx="10905514" cy="553998"/>
          </a:xfrm>
          <a:prstGeom prst="rect">
            <a:avLst/>
          </a:prstGeom>
          <a:noFill/>
        </p:spPr>
        <p:txBody>
          <a:bodyPr wrap="square" lIns="0" tIns="0" rIns="0" bIns="0" rtlCol="0">
            <a:spAutoFit/>
          </a:bodyPr>
          <a:lstStyle/>
          <a:p>
            <a:r>
              <a:rPr lang="en-US" noProof="0"/>
              <a:t>Based on the vertical identified in the discovery phase and your application infrastructure, select the appropriate connectors to set up</a:t>
            </a:r>
          </a:p>
        </p:txBody>
      </p:sp>
      <p:pic>
        <p:nvPicPr>
          <p:cNvPr id="9" name="Picture 8">
            <a:extLst>
              <a:ext uri="{FF2B5EF4-FFF2-40B4-BE49-F238E27FC236}">
                <a16:creationId xmlns:a16="http://schemas.microsoft.com/office/drawing/2014/main" id="{23A6A634-1666-504B-3D58-729245859AD3}"/>
              </a:ext>
              <a:ext uri="{C183D7F6-B498-43B3-948B-1728B52AA6E4}">
                <adec:decorative xmlns:adec="http://schemas.microsoft.com/office/drawing/2017/decorative" val="1"/>
              </a:ext>
            </a:extLst>
          </p:cNvPr>
          <p:cNvPicPr>
            <a:picLocks/>
          </p:cNvPicPr>
          <p:nvPr/>
        </p:nvPicPr>
        <p:blipFill>
          <a:blip r:embed="rId5"/>
          <a:stretch>
            <a:fillRect/>
          </a:stretch>
        </p:blipFill>
        <p:spPr>
          <a:xfrm flipH="1">
            <a:off x="1" y="2446528"/>
            <a:ext cx="12192000" cy="27432"/>
          </a:xfrm>
          <a:prstGeom prst="rect">
            <a:avLst/>
          </a:prstGeom>
        </p:spPr>
      </p:pic>
      <p:sp>
        <p:nvSpPr>
          <p:cNvPr id="6" name="TextBox 5">
            <a:extLst>
              <a:ext uri="{FF2B5EF4-FFF2-40B4-BE49-F238E27FC236}">
                <a16:creationId xmlns:a16="http://schemas.microsoft.com/office/drawing/2014/main" id="{0A8176EC-BA06-B923-8F1E-96B38CB0446B}"/>
              </a:ext>
            </a:extLst>
          </p:cNvPr>
          <p:cNvSpPr txBox="1"/>
          <p:nvPr/>
        </p:nvSpPr>
        <p:spPr>
          <a:xfrm>
            <a:off x="1047298" y="3451340"/>
            <a:ext cx="5912217" cy="2708434"/>
          </a:xfrm>
          <a:prstGeom prst="rect">
            <a:avLst/>
          </a:prstGeom>
          <a:noFill/>
        </p:spPr>
        <p:txBody>
          <a:bodyPr wrap="square" lIns="0" tIns="0" rIns="0" bIns="0">
            <a:spAutoFit/>
          </a:bodyPr>
          <a:lstStyle/>
          <a:p>
            <a:pPr fontAlgn="base">
              <a:spcAft>
                <a:spcPts val="300"/>
              </a:spcAft>
              <a:defRPr/>
            </a:pPr>
            <a:r>
              <a:rPr lang="en-US" sz="1600" noProof="0">
                <a:ln w="3175">
                  <a:noFill/>
                </a:ln>
                <a:gradFill>
                  <a:gsLst>
                    <a:gs pos="2874">
                      <a:schemeClr val="accent1"/>
                    </a:gs>
                    <a:gs pos="71000">
                      <a:schemeClr val="accent4"/>
                    </a:gs>
                    <a:gs pos="100000">
                      <a:schemeClr val="accent2"/>
                    </a:gs>
                  </a:gsLst>
                  <a:lin ang="0" scaled="1"/>
                </a:gradFill>
                <a:latin typeface="+mj-lt"/>
                <a:ea typeface="+mj-ea"/>
                <a:cs typeface="+mj-cs"/>
              </a:rPr>
              <a:t>For HR vertical:</a:t>
            </a:r>
          </a:p>
          <a:p>
            <a:pPr marL="314325" lvl="1" indent="-200025" fontAlgn="base">
              <a:spcAft>
                <a:spcPts val="600"/>
              </a:spcAft>
              <a:buFont typeface="Arial" panose="020B0604020202020204" pitchFamily="34" charset="0"/>
              <a:buChar char="•"/>
            </a:pPr>
            <a:r>
              <a:rPr lang="en-US" sz="1400" noProof="0"/>
              <a:t>SNOW HRSM </a:t>
            </a:r>
            <a:br>
              <a:rPr lang="en-US" sz="1400" noProof="0"/>
            </a:br>
            <a:r>
              <a:rPr lang="en-US" sz="1400" u="sng" noProof="0">
                <a:solidFill>
                  <a:schemeClr val="accent1"/>
                </a:solidFill>
                <a:hlinkClick r:id="rId6">
                  <a:extLst>
                    <a:ext uri="{A12FA001-AC4F-418D-AE19-62706E023703}">
                      <ahyp:hlinkClr xmlns:ahyp="http://schemas.microsoft.com/office/drawing/2018/hyperlinkcolor" val="tx"/>
                    </a:ext>
                  </a:extLst>
                </a:hlinkClick>
              </a:rPr>
              <a:t>Integrate ServiceNow HRSD and ITSM with your Employee Self-Service deployment | Microsoft Learn</a:t>
            </a:r>
            <a:r>
              <a:rPr lang="en-US" sz="1400" u="sng" noProof="0">
                <a:solidFill>
                  <a:schemeClr val="accent1"/>
                </a:solidFill>
              </a:rPr>
              <a:t> </a:t>
            </a:r>
            <a:r>
              <a:rPr lang="en-US" sz="1400" u="sng" noProof="0">
                <a:solidFill>
                  <a:schemeClr val="accent1"/>
                </a:solidFill>
                <a:hlinkClick r:id="rId7">
                  <a:extLst>
                    <a:ext uri="{A12FA001-AC4F-418D-AE19-62706E023703}">
                      <ahyp:hlinkClr xmlns:ahyp="http://schemas.microsoft.com/office/drawing/2018/hyperlinkcolor" val="tx"/>
                    </a:ext>
                  </a:extLst>
                </a:hlinkClick>
              </a:rPr>
              <a:t>Install ServiceNow HRSD extension pack</a:t>
            </a:r>
            <a:r>
              <a:rPr lang="en-US" sz="1400" noProof="0">
                <a:solidFill>
                  <a:schemeClr val="accent1"/>
                </a:solidFill>
              </a:rPr>
              <a:t> </a:t>
            </a:r>
          </a:p>
          <a:p>
            <a:pPr marL="314325" lvl="1" indent="-200025" fontAlgn="base">
              <a:spcAft>
                <a:spcPts val="600"/>
              </a:spcAft>
              <a:buFont typeface="Arial" panose="020B0604020202020204" pitchFamily="34" charset="0"/>
              <a:buChar char="•"/>
            </a:pPr>
            <a:r>
              <a:rPr lang="en-US" sz="1400" noProof="0"/>
              <a:t>SAPSuccessFactors:</a:t>
            </a:r>
            <a:br>
              <a:rPr lang="en-US" sz="1400" noProof="0"/>
            </a:br>
            <a:r>
              <a:rPr lang="en-US" sz="1400" u="sng" noProof="0">
                <a:solidFill>
                  <a:schemeClr val="accent1"/>
                </a:solidFill>
                <a:hlinkClick r:id="rId8">
                  <a:extLst>
                    <a:ext uri="{A12FA001-AC4F-418D-AE19-62706E023703}">
                      <ahyp:hlinkClr xmlns:ahyp="http://schemas.microsoft.com/office/drawing/2018/hyperlinkcolor" val="tx"/>
                    </a:ext>
                  </a:extLst>
                </a:hlinkClick>
              </a:rPr>
              <a:t>Integrate SAP SuccessFactors with your Employee Self-Service deployment | Microsoft Learn</a:t>
            </a:r>
            <a:r>
              <a:rPr lang="en-US" sz="1400" noProof="0">
                <a:solidFill>
                  <a:schemeClr val="accent1"/>
                </a:solidFill>
              </a:rPr>
              <a:t> </a:t>
            </a:r>
          </a:p>
          <a:p>
            <a:pPr marL="314325" lvl="1" indent="-200025" fontAlgn="base">
              <a:spcAft>
                <a:spcPts val="600"/>
              </a:spcAft>
              <a:buFont typeface="Arial" panose="020B0604020202020204" pitchFamily="34" charset="0"/>
              <a:buChar char="•"/>
            </a:pPr>
            <a:r>
              <a:rPr lang="en-US" sz="1400" noProof="0"/>
              <a:t>Workday:</a:t>
            </a:r>
            <a:br>
              <a:rPr lang="en-US" sz="1400" noProof="0"/>
            </a:br>
            <a:r>
              <a:rPr lang="en-US" sz="1400" u="sng" noProof="0">
                <a:solidFill>
                  <a:schemeClr val="accent1"/>
                </a:solidFill>
                <a:hlinkClick r:id="rId9">
                  <a:extLst>
                    <a:ext uri="{A12FA001-AC4F-418D-AE19-62706E023703}">
                      <ahyp:hlinkClr xmlns:ahyp="http://schemas.microsoft.com/office/drawing/2018/hyperlinkcolor" val="tx"/>
                    </a:ext>
                  </a:extLst>
                </a:hlinkClick>
              </a:rPr>
              <a:t>Integrate Workday with your Employee Self-Service deployment | Microsoft Learn</a:t>
            </a:r>
            <a:r>
              <a:rPr lang="en-US" sz="1400" noProof="0">
                <a:solidFill>
                  <a:schemeClr val="accent1"/>
                </a:solidFill>
              </a:rPr>
              <a:t> </a:t>
            </a:r>
          </a:p>
          <a:p>
            <a:pPr marL="314325" lvl="1" indent="-200025" fontAlgn="base">
              <a:spcAft>
                <a:spcPts val="600"/>
              </a:spcAft>
              <a:buClr>
                <a:schemeClr val="tx1"/>
              </a:buClr>
              <a:buFont typeface="Arial" panose="020B0604020202020204" pitchFamily="34" charset="0"/>
              <a:buChar char="•"/>
            </a:pPr>
            <a:r>
              <a:rPr lang="en-US" sz="1400" u="sng" noProof="0">
                <a:solidFill>
                  <a:schemeClr val="accent1"/>
                </a:solidFill>
                <a:hlinkClick r:id="rId10">
                  <a:extLst>
                    <a:ext uri="{A12FA001-AC4F-418D-AE19-62706E023703}">
                      <ahyp:hlinkClr xmlns:ahyp="http://schemas.microsoft.com/office/drawing/2018/hyperlinkcolor" val="tx"/>
                    </a:ext>
                  </a:extLst>
                </a:hlinkClick>
              </a:rPr>
              <a:t>Live Agent</a:t>
            </a:r>
            <a:r>
              <a:rPr lang="en-US" sz="1400" u="sng" noProof="0">
                <a:solidFill>
                  <a:schemeClr val="accent1"/>
                </a:solidFill>
              </a:rPr>
              <a:t> </a:t>
            </a:r>
            <a:endParaRPr lang="en-US" sz="1600" noProof="0">
              <a:solidFill>
                <a:schemeClr val="accent1"/>
              </a:solidFill>
            </a:endParaRPr>
          </a:p>
        </p:txBody>
      </p:sp>
      <p:sp>
        <p:nvSpPr>
          <p:cNvPr id="11" name="TextBox 10">
            <a:extLst>
              <a:ext uri="{FF2B5EF4-FFF2-40B4-BE49-F238E27FC236}">
                <a16:creationId xmlns:a16="http://schemas.microsoft.com/office/drawing/2014/main" id="{860F5068-8105-5B8D-B347-A56731CC99E0}"/>
              </a:ext>
            </a:extLst>
          </p:cNvPr>
          <p:cNvSpPr txBox="1"/>
          <p:nvPr/>
        </p:nvSpPr>
        <p:spPr>
          <a:xfrm>
            <a:off x="7659065" y="3451340"/>
            <a:ext cx="3705934" cy="1438855"/>
          </a:xfrm>
          <a:prstGeom prst="rect">
            <a:avLst/>
          </a:prstGeom>
          <a:noFill/>
        </p:spPr>
        <p:txBody>
          <a:bodyPr wrap="square" lIns="0" tIns="0" rIns="0" bIns="0" anchor="t">
            <a:spAutoFit/>
          </a:bodyPr>
          <a:lstStyle/>
          <a:p>
            <a:pPr fontAlgn="base">
              <a:spcAft>
                <a:spcPts val="300"/>
              </a:spcAft>
              <a:defRPr/>
            </a:pPr>
            <a:r>
              <a:rPr lang="en-US" sz="1600">
                <a:ln w="3175">
                  <a:noFill/>
                </a:ln>
                <a:gradFill>
                  <a:gsLst>
                    <a:gs pos="2874">
                      <a:schemeClr val="accent1"/>
                    </a:gs>
                    <a:gs pos="71000">
                      <a:schemeClr val="accent4"/>
                    </a:gs>
                    <a:gs pos="100000">
                      <a:schemeClr val="accent2"/>
                    </a:gs>
                  </a:gsLst>
                  <a:lin ang="0" scaled="1"/>
                </a:gradFill>
                <a:latin typeface="+mj-lt"/>
                <a:ea typeface="+mj-ea"/>
                <a:cs typeface="+mj-cs"/>
              </a:rPr>
              <a:t>For</a:t>
            </a:r>
            <a:r>
              <a:rPr lang="en-US" sz="1600" noProof="0">
                <a:ln w="3175">
                  <a:noFill/>
                </a:ln>
                <a:gradFill>
                  <a:gsLst>
                    <a:gs pos="2874">
                      <a:schemeClr val="accent1"/>
                    </a:gs>
                    <a:gs pos="71000">
                      <a:schemeClr val="accent4"/>
                    </a:gs>
                    <a:gs pos="100000">
                      <a:schemeClr val="accent2"/>
                    </a:gs>
                  </a:gsLst>
                  <a:lin ang="0" scaled="1"/>
                </a:gradFill>
                <a:latin typeface="+mj-lt"/>
                <a:ea typeface="+mj-ea"/>
                <a:cs typeface="+mj-cs"/>
              </a:rPr>
              <a:t> IT vertical:</a:t>
            </a:r>
          </a:p>
          <a:p>
            <a:pPr marL="314325" lvl="1" indent="-200025" fontAlgn="base">
              <a:spcAft>
                <a:spcPts val="600"/>
              </a:spcAft>
              <a:buFont typeface="Arial" panose="020B0604020202020204" pitchFamily="34" charset="0"/>
              <a:buChar char="•"/>
            </a:pPr>
            <a:r>
              <a:rPr lang="en-US" sz="1400" noProof="0"/>
              <a:t>ITSM</a:t>
            </a:r>
            <a:br>
              <a:rPr lang="en-US" sz="1400" noProof="0"/>
            </a:br>
            <a:r>
              <a:rPr lang="en-US" sz="1400" u="sng" noProof="0">
                <a:solidFill>
                  <a:schemeClr val="accent1"/>
                </a:solidFill>
                <a:hlinkClick r:id="rId6">
                  <a:extLst>
                    <a:ext uri="{A12FA001-AC4F-418D-AE19-62706E023703}">
                      <ahyp:hlinkClr xmlns:ahyp="http://schemas.microsoft.com/office/drawing/2018/hyperlinkcolor" val="tx"/>
                    </a:ext>
                  </a:extLst>
                </a:hlinkClick>
              </a:rPr>
              <a:t>Integrate ServiceNow HRSD and ITSM with your Employee Self-Service deployment | Microsoft Learn</a:t>
            </a:r>
            <a:r>
              <a:rPr lang="en-US" sz="1400" noProof="0">
                <a:solidFill>
                  <a:schemeClr val="accent1"/>
                </a:solidFill>
              </a:rPr>
              <a:t> </a:t>
            </a:r>
            <a:endParaRPr lang="en-US" sz="1400" noProof="0">
              <a:solidFill>
                <a:schemeClr val="accent1"/>
              </a:solidFill>
              <a:cs typeface="Segoe Sans Display"/>
            </a:endParaRPr>
          </a:p>
          <a:p>
            <a:pPr marL="314325" lvl="1" indent="-200025" fontAlgn="base">
              <a:spcAft>
                <a:spcPts val="600"/>
              </a:spcAft>
              <a:buClr>
                <a:schemeClr val="tx1"/>
              </a:buClr>
              <a:buFont typeface="Arial" panose="020B0604020202020204" pitchFamily="34" charset="0"/>
              <a:buChar char="•"/>
            </a:pPr>
            <a:r>
              <a:rPr lang="en-US" sz="1400" u="sng" noProof="0">
                <a:solidFill>
                  <a:srgbClr val="0078D4"/>
                </a:solidFill>
                <a:hlinkClick r:id="rId10">
                  <a:extLst>
                    <a:ext uri="{A12FA001-AC4F-418D-AE19-62706E023703}">
                      <ahyp:hlinkClr xmlns:ahyp="http://schemas.microsoft.com/office/drawing/2018/hyperlinkcolor" val="tx"/>
                    </a:ext>
                  </a:extLst>
                </a:hlinkClick>
              </a:rPr>
              <a:t>Live </a:t>
            </a:r>
            <a:r>
              <a:rPr lang="en-US" sz="1400" u="sng" noProof="0">
                <a:solidFill>
                  <a:schemeClr val="accent1"/>
                </a:solidFill>
                <a:hlinkClick r:id="rId10">
                  <a:extLst>
                    <a:ext uri="{A12FA001-AC4F-418D-AE19-62706E023703}">
                      <ahyp:hlinkClr xmlns:ahyp="http://schemas.microsoft.com/office/drawing/2018/hyperlinkcolor" val="tx"/>
                    </a:ext>
                  </a:extLst>
                </a:hlinkClick>
              </a:rPr>
              <a:t>Agent</a:t>
            </a:r>
            <a:r>
              <a:rPr lang="en-US" sz="1400" u="sng" noProof="0">
                <a:solidFill>
                  <a:schemeClr val="accent1"/>
                </a:solidFill>
              </a:rPr>
              <a:t> </a:t>
            </a:r>
            <a:endParaRPr lang="en-US" sz="1400" noProof="0">
              <a:solidFill>
                <a:schemeClr val="accent1"/>
              </a:solidFill>
            </a:endParaRPr>
          </a:p>
        </p:txBody>
      </p:sp>
      <p:cxnSp>
        <p:nvCxnSpPr>
          <p:cNvPr id="15" name="Straight Connector 14">
            <a:extLst>
              <a:ext uri="{FF2B5EF4-FFF2-40B4-BE49-F238E27FC236}">
                <a16:creationId xmlns:a16="http://schemas.microsoft.com/office/drawing/2014/main" id="{0263A1A5-04AB-07F8-7E02-6A28DD327561}"/>
              </a:ext>
            </a:extLst>
          </p:cNvPr>
          <p:cNvCxnSpPr>
            <a:cxnSpLocks/>
          </p:cNvCxnSpPr>
          <p:nvPr/>
        </p:nvCxnSpPr>
        <p:spPr>
          <a:xfrm>
            <a:off x="7309290" y="3343468"/>
            <a:ext cx="0" cy="2669962"/>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96D394D-007F-1DC7-9AF3-D3B9B7EA1F1E}"/>
              </a:ext>
              <a:ext uri="{C183D7F6-B498-43B3-948B-1728B52AA6E4}">
                <adec:decorative xmlns:adec="http://schemas.microsoft.com/office/drawing/2017/decorative" val="1"/>
              </a:ext>
            </a:extLst>
          </p:cNvPr>
          <p:cNvSpPr>
            <a:spLocks/>
          </p:cNvSpPr>
          <p:nvPr/>
        </p:nvSpPr>
        <p:spPr bwMode="auto">
          <a:xfrm>
            <a:off x="1047298" y="2698551"/>
            <a:ext cx="549084" cy="549084"/>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21" name="Oval 20">
            <a:extLst>
              <a:ext uri="{FF2B5EF4-FFF2-40B4-BE49-F238E27FC236}">
                <a16:creationId xmlns:a16="http://schemas.microsoft.com/office/drawing/2014/main" id="{3181D57D-345C-D43A-B7F1-40FCF8177E7B}"/>
              </a:ext>
              <a:ext uri="{C183D7F6-B498-43B3-948B-1728B52AA6E4}">
                <adec:decorative xmlns:adec="http://schemas.microsoft.com/office/drawing/2017/decorative" val="1"/>
              </a:ext>
            </a:extLst>
          </p:cNvPr>
          <p:cNvSpPr>
            <a:spLocks/>
          </p:cNvSpPr>
          <p:nvPr/>
        </p:nvSpPr>
        <p:spPr bwMode="auto">
          <a:xfrm>
            <a:off x="7659065" y="2698551"/>
            <a:ext cx="549084" cy="549084"/>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23" name="Rectangle: Rounded Corners 22">
            <a:hlinkClick r:id="rId11" action="ppaction://hlinksldjump"/>
            <a:extLst>
              <a:ext uri="{FF2B5EF4-FFF2-40B4-BE49-F238E27FC236}">
                <a16:creationId xmlns:a16="http://schemas.microsoft.com/office/drawing/2014/main" id="{F53C590C-9149-EC83-9192-AB4C2E3CD098}"/>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24" name="Rectangle: Rounded Corners 23">
            <a:hlinkClick r:id="rId12" action="ppaction://hlinksldjump"/>
            <a:extLst>
              <a:ext uri="{FF2B5EF4-FFF2-40B4-BE49-F238E27FC236}">
                <a16:creationId xmlns:a16="http://schemas.microsoft.com/office/drawing/2014/main" id="{2754F437-550A-5227-A6FA-75E95D53A29B}"/>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25" name="Rectangle: Rounded Corners 24">
            <a:hlinkClick r:id="rId13" action="ppaction://hlinksldjump"/>
            <a:extLst>
              <a:ext uri="{FF2B5EF4-FFF2-40B4-BE49-F238E27FC236}">
                <a16:creationId xmlns:a16="http://schemas.microsoft.com/office/drawing/2014/main" id="{BFE8FAE5-8DBF-08AA-BDDA-E8AB41F33FEF}"/>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26" name="Rectangle: Rounded Corners 25">
            <a:hlinkClick r:id="rId14" action="ppaction://hlinksldjump"/>
            <a:extLst>
              <a:ext uri="{FF2B5EF4-FFF2-40B4-BE49-F238E27FC236}">
                <a16:creationId xmlns:a16="http://schemas.microsoft.com/office/drawing/2014/main" id="{C81A4FF4-0E59-05EF-9C84-6B877391FCD3}"/>
              </a:ext>
            </a:extLst>
          </p:cNvPr>
          <p:cNvSpPr>
            <a:spLocks/>
          </p:cNvSpPr>
          <p:nvPr/>
        </p:nvSpPr>
        <p:spPr bwMode="auto">
          <a:xfrm>
            <a:off x="7354636"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Deliver Impact</a:t>
            </a:r>
          </a:p>
        </p:txBody>
      </p:sp>
      <p:sp>
        <p:nvSpPr>
          <p:cNvPr id="27" name="Rectangle: Rounded Corners 26">
            <a:hlinkClick r:id="rId15" action="ppaction://hlinksldjump"/>
            <a:extLst>
              <a:ext uri="{FF2B5EF4-FFF2-40B4-BE49-F238E27FC236}">
                <a16:creationId xmlns:a16="http://schemas.microsoft.com/office/drawing/2014/main" id="{9049476B-6880-85C4-4C84-088E52C5C54B}"/>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
        <p:nvSpPr>
          <p:cNvPr id="3" name="Graphic 27">
            <a:extLst>
              <a:ext uri="{FF2B5EF4-FFF2-40B4-BE49-F238E27FC236}">
                <a16:creationId xmlns:a16="http://schemas.microsoft.com/office/drawing/2014/main" id="{366884D2-8656-AAE2-8C72-18FDF7574C87}"/>
              </a:ext>
            </a:extLst>
          </p:cNvPr>
          <p:cNvSpPr/>
          <p:nvPr/>
        </p:nvSpPr>
        <p:spPr>
          <a:xfrm>
            <a:off x="1178058" y="2843689"/>
            <a:ext cx="287563" cy="273185"/>
          </a:xfrm>
          <a:custGeom>
            <a:avLst/>
            <a:gdLst>
              <a:gd name="connsiteX0" fmla="*/ 21567 w 287563"/>
              <a:gd name="connsiteY0" fmla="*/ 158160 h 273185"/>
              <a:gd name="connsiteX1" fmla="*/ 165349 w 287563"/>
              <a:gd name="connsiteY1" fmla="*/ 158174 h 273185"/>
              <a:gd name="connsiteX2" fmla="*/ 186816 w 287563"/>
              <a:gd name="connsiteY2" fmla="*/ 177671 h 273185"/>
              <a:gd name="connsiteX3" fmla="*/ 186916 w 287563"/>
              <a:gd name="connsiteY3" fmla="*/ 179727 h 273185"/>
              <a:gd name="connsiteX4" fmla="*/ 186916 w 287563"/>
              <a:gd name="connsiteY4" fmla="*/ 208483 h 273185"/>
              <a:gd name="connsiteX5" fmla="*/ 93458 w 287563"/>
              <a:gd name="connsiteY5" fmla="*/ 273185 h 273185"/>
              <a:gd name="connsiteX6" fmla="*/ 72 w 287563"/>
              <a:gd name="connsiteY6" fmla="*/ 211790 h 273185"/>
              <a:gd name="connsiteX7" fmla="*/ 0 w 287563"/>
              <a:gd name="connsiteY7" fmla="*/ 208483 h 273185"/>
              <a:gd name="connsiteX8" fmla="*/ 0 w 287563"/>
              <a:gd name="connsiteY8" fmla="*/ 179727 h 273185"/>
              <a:gd name="connsiteX9" fmla="*/ 19497 w 287563"/>
              <a:gd name="connsiteY9" fmla="*/ 158260 h 273185"/>
              <a:gd name="connsiteX10" fmla="*/ 21567 w 287563"/>
              <a:gd name="connsiteY10" fmla="*/ 158160 h 273185"/>
              <a:gd name="connsiteX11" fmla="*/ 193933 w 287563"/>
              <a:gd name="connsiteY11" fmla="*/ 158160 h 273185"/>
              <a:gd name="connsiteX12" fmla="*/ 265996 w 287563"/>
              <a:gd name="connsiteY12" fmla="*/ 158160 h 273185"/>
              <a:gd name="connsiteX13" fmla="*/ 287463 w 287563"/>
              <a:gd name="connsiteY13" fmla="*/ 177642 h 273185"/>
              <a:gd name="connsiteX14" fmla="*/ 287563 w 287563"/>
              <a:gd name="connsiteY14" fmla="*/ 179727 h 273185"/>
              <a:gd name="connsiteX15" fmla="*/ 287563 w 287563"/>
              <a:gd name="connsiteY15" fmla="*/ 201294 h 273185"/>
              <a:gd name="connsiteX16" fmla="*/ 215673 w 287563"/>
              <a:gd name="connsiteY16" fmla="*/ 258807 h 273185"/>
              <a:gd name="connsiteX17" fmla="*/ 184903 w 287563"/>
              <a:gd name="connsiteY17" fmla="*/ 254177 h 273185"/>
              <a:gd name="connsiteX18" fmla="*/ 201194 w 287563"/>
              <a:gd name="connsiteY18" fmla="*/ 212509 h 273185"/>
              <a:gd name="connsiteX19" fmla="*/ 201294 w 287563"/>
              <a:gd name="connsiteY19" fmla="*/ 208483 h 273185"/>
              <a:gd name="connsiteX20" fmla="*/ 201294 w 287563"/>
              <a:gd name="connsiteY20" fmla="*/ 179727 h 273185"/>
              <a:gd name="connsiteX21" fmla="*/ 195557 w 287563"/>
              <a:gd name="connsiteY21" fmla="*/ 160489 h 273185"/>
              <a:gd name="connsiteX22" fmla="*/ 193933 w 287563"/>
              <a:gd name="connsiteY22" fmla="*/ 158160 h 273185"/>
              <a:gd name="connsiteX23" fmla="*/ 265996 w 287563"/>
              <a:gd name="connsiteY23" fmla="*/ 158160 h 273185"/>
              <a:gd name="connsiteX24" fmla="*/ 193933 w 287563"/>
              <a:gd name="connsiteY24" fmla="*/ 158160 h 273185"/>
              <a:gd name="connsiteX25" fmla="*/ 93458 w 287563"/>
              <a:gd name="connsiteY25" fmla="*/ 0 h 273185"/>
              <a:gd name="connsiteX26" fmla="*/ 158160 w 287563"/>
              <a:gd name="connsiteY26" fmla="*/ 64702 h 273185"/>
              <a:gd name="connsiteX27" fmla="*/ 93458 w 287563"/>
              <a:gd name="connsiteY27" fmla="*/ 129404 h 273185"/>
              <a:gd name="connsiteX28" fmla="*/ 28756 w 287563"/>
              <a:gd name="connsiteY28" fmla="*/ 64702 h 273185"/>
              <a:gd name="connsiteX29" fmla="*/ 93458 w 287563"/>
              <a:gd name="connsiteY29" fmla="*/ 0 h 273185"/>
              <a:gd name="connsiteX30" fmla="*/ 222862 w 287563"/>
              <a:gd name="connsiteY30" fmla="*/ 28756 h 273185"/>
              <a:gd name="connsiteX31" fmla="*/ 273185 w 287563"/>
              <a:gd name="connsiteY31" fmla="*/ 79080 h 273185"/>
              <a:gd name="connsiteX32" fmla="*/ 222862 w 287563"/>
              <a:gd name="connsiteY32" fmla="*/ 129404 h 273185"/>
              <a:gd name="connsiteX33" fmla="*/ 172538 w 287563"/>
              <a:gd name="connsiteY33" fmla="*/ 79080 h 273185"/>
              <a:gd name="connsiteX34" fmla="*/ 222862 w 287563"/>
              <a:gd name="connsiteY34" fmla="*/ 28756 h 27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7563" h="273185">
                <a:moveTo>
                  <a:pt x="21567" y="158160"/>
                </a:moveTo>
                <a:lnTo>
                  <a:pt x="165349" y="158174"/>
                </a:lnTo>
                <a:cubicBezTo>
                  <a:pt x="176457" y="158174"/>
                  <a:pt x="185749" y="166613"/>
                  <a:pt x="186816" y="177671"/>
                </a:cubicBezTo>
                <a:lnTo>
                  <a:pt x="186916" y="179727"/>
                </a:lnTo>
                <a:lnTo>
                  <a:pt x="186916" y="208483"/>
                </a:lnTo>
                <a:cubicBezTo>
                  <a:pt x="186902" y="258807"/>
                  <a:pt x="133487" y="273185"/>
                  <a:pt x="93458" y="273185"/>
                </a:cubicBezTo>
                <a:cubicBezTo>
                  <a:pt x="54321" y="273185"/>
                  <a:pt x="2372" y="259440"/>
                  <a:pt x="72" y="211790"/>
                </a:cubicBezTo>
                <a:lnTo>
                  <a:pt x="0" y="208483"/>
                </a:lnTo>
                <a:lnTo>
                  <a:pt x="0" y="179727"/>
                </a:lnTo>
                <a:cubicBezTo>
                  <a:pt x="1" y="168619"/>
                  <a:pt x="8439" y="159327"/>
                  <a:pt x="19497" y="158260"/>
                </a:cubicBezTo>
                <a:lnTo>
                  <a:pt x="21567" y="158160"/>
                </a:lnTo>
                <a:close/>
                <a:moveTo>
                  <a:pt x="193933" y="158160"/>
                </a:moveTo>
                <a:lnTo>
                  <a:pt x="265996" y="158160"/>
                </a:lnTo>
                <a:cubicBezTo>
                  <a:pt x="277100" y="158160"/>
                  <a:pt x="286389" y="166590"/>
                  <a:pt x="287463" y="177642"/>
                </a:cubicBezTo>
                <a:lnTo>
                  <a:pt x="287563" y="179727"/>
                </a:lnTo>
                <a:lnTo>
                  <a:pt x="287563" y="201294"/>
                </a:lnTo>
                <a:cubicBezTo>
                  <a:pt x="287549" y="245320"/>
                  <a:pt x="246471" y="258807"/>
                  <a:pt x="215673" y="258807"/>
                </a:cubicBezTo>
                <a:cubicBezTo>
                  <a:pt x="205241" y="258831"/>
                  <a:pt x="194866" y="257270"/>
                  <a:pt x="184903" y="254177"/>
                </a:cubicBezTo>
                <a:cubicBezTo>
                  <a:pt x="194292" y="243394"/>
                  <a:pt x="200374" y="229691"/>
                  <a:pt x="201194" y="212509"/>
                </a:cubicBezTo>
                <a:lnTo>
                  <a:pt x="201294" y="208483"/>
                </a:lnTo>
                <a:lnTo>
                  <a:pt x="201294" y="179727"/>
                </a:lnTo>
                <a:cubicBezTo>
                  <a:pt x="201294" y="172624"/>
                  <a:pt x="199138" y="166053"/>
                  <a:pt x="195557" y="160489"/>
                </a:cubicBezTo>
                <a:lnTo>
                  <a:pt x="193933" y="158160"/>
                </a:lnTo>
                <a:lnTo>
                  <a:pt x="265996" y="158160"/>
                </a:lnTo>
                <a:lnTo>
                  <a:pt x="193933" y="158160"/>
                </a:lnTo>
                <a:close/>
                <a:moveTo>
                  <a:pt x="93458" y="0"/>
                </a:moveTo>
                <a:cubicBezTo>
                  <a:pt x="129192" y="0"/>
                  <a:pt x="158160" y="28968"/>
                  <a:pt x="158160" y="64702"/>
                </a:cubicBezTo>
                <a:cubicBezTo>
                  <a:pt x="158160" y="100436"/>
                  <a:pt x="129192" y="129404"/>
                  <a:pt x="93458" y="129404"/>
                </a:cubicBezTo>
                <a:cubicBezTo>
                  <a:pt x="57724" y="129404"/>
                  <a:pt x="28756" y="100436"/>
                  <a:pt x="28756" y="64702"/>
                </a:cubicBezTo>
                <a:cubicBezTo>
                  <a:pt x="28756" y="28968"/>
                  <a:pt x="57724" y="0"/>
                  <a:pt x="93458" y="0"/>
                </a:cubicBezTo>
                <a:close/>
                <a:moveTo>
                  <a:pt x="222862" y="28756"/>
                </a:moveTo>
                <a:cubicBezTo>
                  <a:pt x="250655" y="28756"/>
                  <a:pt x="273185" y="51287"/>
                  <a:pt x="273185" y="79080"/>
                </a:cubicBezTo>
                <a:cubicBezTo>
                  <a:pt x="273185" y="106873"/>
                  <a:pt x="250655" y="129404"/>
                  <a:pt x="222862" y="129404"/>
                </a:cubicBezTo>
                <a:cubicBezTo>
                  <a:pt x="195069" y="129404"/>
                  <a:pt x="172538" y="106873"/>
                  <a:pt x="172538" y="79080"/>
                </a:cubicBezTo>
                <a:cubicBezTo>
                  <a:pt x="172538" y="51287"/>
                  <a:pt x="195069" y="28756"/>
                  <a:pt x="222862" y="28756"/>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5" name="Graphic 28">
            <a:extLst>
              <a:ext uri="{FF2B5EF4-FFF2-40B4-BE49-F238E27FC236}">
                <a16:creationId xmlns:a16="http://schemas.microsoft.com/office/drawing/2014/main" id="{6B3AB6E4-1EFF-5CFA-516A-87F9A321E0DF}"/>
              </a:ext>
            </a:extLst>
          </p:cNvPr>
          <p:cNvSpPr/>
          <p:nvPr/>
        </p:nvSpPr>
        <p:spPr>
          <a:xfrm>
            <a:off x="7782300" y="2815492"/>
            <a:ext cx="302661" cy="315192"/>
          </a:xfrm>
          <a:custGeom>
            <a:avLst/>
            <a:gdLst>
              <a:gd name="connsiteX0" fmla="*/ 151500 w 302661"/>
              <a:gd name="connsiteY0" fmla="*/ 0 h 315192"/>
              <a:gd name="connsiteX1" fmla="*/ 186771 w 302661"/>
              <a:gd name="connsiteY1" fmla="*/ 4090 h 315192"/>
              <a:gd name="connsiteX2" fmla="*/ 196178 w 302661"/>
              <a:gd name="connsiteY2" fmla="*/ 14580 h 315192"/>
              <a:gd name="connsiteX3" fmla="*/ 198926 w 302661"/>
              <a:gd name="connsiteY3" fmla="*/ 39263 h 315192"/>
              <a:gd name="connsiteX4" fmla="*/ 223638 w 302661"/>
              <a:gd name="connsiteY4" fmla="*/ 59017 h 315192"/>
              <a:gd name="connsiteX5" fmla="*/ 230074 w 302661"/>
              <a:gd name="connsiteY5" fmla="*/ 57302 h 315192"/>
              <a:gd name="connsiteX6" fmla="*/ 252721 w 302661"/>
              <a:gd name="connsiteY6" fmla="*/ 47361 h 315192"/>
              <a:gd name="connsiteX7" fmla="*/ 266460 w 302661"/>
              <a:gd name="connsiteY7" fmla="*/ 50174 h 315192"/>
              <a:gd name="connsiteX8" fmla="*/ 302086 w 302661"/>
              <a:gd name="connsiteY8" fmla="*/ 111468 h 315192"/>
              <a:gd name="connsiteX9" fmla="*/ 297705 w 302661"/>
              <a:gd name="connsiteY9" fmla="*/ 124804 h 315192"/>
              <a:gd name="connsiteX10" fmla="*/ 277629 w 302661"/>
              <a:gd name="connsiteY10" fmla="*/ 139610 h 315192"/>
              <a:gd name="connsiteX11" fmla="*/ 272855 w 302661"/>
              <a:gd name="connsiteY11" fmla="*/ 170816 h 315192"/>
              <a:gd name="connsiteX12" fmla="*/ 277629 w 302661"/>
              <a:gd name="connsiteY12" fmla="*/ 175591 h 315192"/>
              <a:gd name="connsiteX13" fmla="*/ 297722 w 302661"/>
              <a:gd name="connsiteY13" fmla="*/ 190382 h 315192"/>
              <a:gd name="connsiteX14" fmla="*/ 302118 w 302661"/>
              <a:gd name="connsiteY14" fmla="*/ 203733 h 315192"/>
              <a:gd name="connsiteX15" fmla="*/ 266492 w 302661"/>
              <a:gd name="connsiteY15" fmla="*/ 265028 h 315192"/>
              <a:gd name="connsiteX16" fmla="*/ 252785 w 302661"/>
              <a:gd name="connsiteY16" fmla="*/ 267856 h 315192"/>
              <a:gd name="connsiteX17" fmla="*/ 230042 w 302661"/>
              <a:gd name="connsiteY17" fmla="*/ 257883 h 315192"/>
              <a:gd name="connsiteX18" fmla="*/ 200656 w 302661"/>
              <a:gd name="connsiteY18" fmla="*/ 269355 h 315192"/>
              <a:gd name="connsiteX19" fmla="*/ 198910 w 302661"/>
              <a:gd name="connsiteY19" fmla="*/ 275890 h 315192"/>
              <a:gd name="connsiteX20" fmla="*/ 196178 w 302661"/>
              <a:gd name="connsiteY20" fmla="*/ 300557 h 315192"/>
              <a:gd name="connsiteX21" fmla="*/ 186932 w 302661"/>
              <a:gd name="connsiteY21" fmla="*/ 311015 h 315192"/>
              <a:gd name="connsiteX22" fmla="*/ 115713 w 302661"/>
              <a:gd name="connsiteY22" fmla="*/ 311015 h 315192"/>
              <a:gd name="connsiteX23" fmla="*/ 106467 w 302661"/>
              <a:gd name="connsiteY23" fmla="*/ 300557 h 315192"/>
              <a:gd name="connsiteX24" fmla="*/ 103752 w 302661"/>
              <a:gd name="connsiteY24" fmla="*/ 275922 h 315192"/>
              <a:gd name="connsiteX25" fmla="*/ 79026 w 302661"/>
              <a:gd name="connsiteY25" fmla="*/ 256259 h 315192"/>
              <a:gd name="connsiteX26" fmla="*/ 72619 w 302661"/>
              <a:gd name="connsiteY26" fmla="*/ 257980 h 315192"/>
              <a:gd name="connsiteX27" fmla="*/ 49893 w 302661"/>
              <a:gd name="connsiteY27" fmla="*/ 267937 h 315192"/>
              <a:gd name="connsiteX28" fmla="*/ 36169 w 302661"/>
              <a:gd name="connsiteY28" fmla="*/ 265108 h 315192"/>
              <a:gd name="connsiteX29" fmla="*/ 543 w 302661"/>
              <a:gd name="connsiteY29" fmla="*/ 203749 h 315192"/>
              <a:gd name="connsiteX30" fmla="*/ 4940 w 302661"/>
              <a:gd name="connsiteY30" fmla="*/ 190398 h 315192"/>
              <a:gd name="connsiteX31" fmla="*/ 25032 w 302661"/>
              <a:gd name="connsiteY31" fmla="*/ 175591 h 315192"/>
              <a:gd name="connsiteX32" fmla="*/ 29835 w 302661"/>
              <a:gd name="connsiteY32" fmla="*/ 144412 h 315192"/>
              <a:gd name="connsiteX33" fmla="*/ 25032 w 302661"/>
              <a:gd name="connsiteY33" fmla="*/ 139610 h 315192"/>
              <a:gd name="connsiteX34" fmla="*/ 4940 w 302661"/>
              <a:gd name="connsiteY34" fmla="*/ 124836 h 315192"/>
              <a:gd name="connsiteX35" fmla="*/ 559 w 302661"/>
              <a:gd name="connsiteY35" fmla="*/ 111484 h 315192"/>
              <a:gd name="connsiteX36" fmla="*/ 36185 w 302661"/>
              <a:gd name="connsiteY36" fmla="*/ 50190 h 315192"/>
              <a:gd name="connsiteX37" fmla="*/ 49925 w 302661"/>
              <a:gd name="connsiteY37" fmla="*/ 47377 h 315192"/>
              <a:gd name="connsiteX38" fmla="*/ 72555 w 302661"/>
              <a:gd name="connsiteY38" fmla="*/ 57318 h 315192"/>
              <a:gd name="connsiteX39" fmla="*/ 102042 w 302661"/>
              <a:gd name="connsiteY39" fmla="*/ 45665 h 315192"/>
              <a:gd name="connsiteX40" fmla="*/ 103752 w 302661"/>
              <a:gd name="connsiteY40" fmla="*/ 39247 h 315192"/>
              <a:gd name="connsiteX41" fmla="*/ 106499 w 302661"/>
              <a:gd name="connsiteY41" fmla="*/ 14580 h 315192"/>
              <a:gd name="connsiteX42" fmla="*/ 115923 w 302661"/>
              <a:gd name="connsiteY42" fmla="*/ 4073 h 315192"/>
              <a:gd name="connsiteX43" fmla="*/ 151500 w 302661"/>
              <a:gd name="connsiteY43" fmla="*/ 0 h 315192"/>
              <a:gd name="connsiteX44" fmla="*/ 151307 w 302661"/>
              <a:gd name="connsiteY44" fmla="*/ 109108 h 315192"/>
              <a:gd name="connsiteX45" fmla="*/ 102814 w 302661"/>
              <a:gd name="connsiteY45" fmla="*/ 157601 h 315192"/>
              <a:gd name="connsiteX46" fmla="*/ 151307 w 302661"/>
              <a:gd name="connsiteY46" fmla="*/ 206093 h 315192"/>
              <a:gd name="connsiteX47" fmla="*/ 199799 w 302661"/>
              <a:gd name="connsiteY47" fmla="*/ 157601 h 315192"/>
              <a:gd name="connsiteX48" fmla="*/ 151307 w 302661"/>
              <a:gd name="connsiteY48" fmla="*/ 109108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2661" h="315192">
                <a:moveTo>
                  <a:pt x="151500" y="0"/>
                </a:moveTo>
                <a:cubicBezTo>
                  <a:pt x="163365" y="129"/>
                  <a:pt x="175181" y="1503"/>
                  <a:pt x="186771" y="4090"/>
                </a:cubicBezTo>
                <a:cubicBezTo>
                  <a:pt x="191825" y="5218"/>
                  <a:pt x="195604" y="9433"/>
                  <a:pt x="196178" y="14580"/>
                </a:cubicBezTo>
                <a:lnTo>
                  <a:pt x="198926" y="39263"/>
                </a:lnTo>
                <a:cubicBezTo>
                  <a:pt x="200295" y="51542"/>
                  <a:pt x="211360" y="60386"/>
                  <a:pt x="223638" y="59017"/>
                </a:cubicBezTo>
                <a:cubicBezTo>
                  <a:pt x="225857" y="58770"/>
                  <a:pt x="228026" y="58192"/>
                  <a:pt x="230074" y="57302"/>
                </a:cubicBezTo>
                <a:lnTo>
                  <a:pt x="252721" y="47361"/>
                </a:lnTo>
                <a:cubicBezTo>
                  <a:pt x="257432" y="45286"/>
                  <a:pt x="262943" y="46413"/>
                  <a:pt x="266460" y="50174"/>
                </a:cubicBezTo>
                <a:cubicBezTo>
                  <a:pt x="282817" y="67648"/>
                  <a:pt x="294998" y="88606"/>
                  <a:pt x="302086" y="111468"/>
                </a:cubicBezTo>
                <a:cubicBezTo>
                  <a:pt x="303609" y="116393"/>
                  <a:pt x="301851" y="121742"/>
                  <a:pt x="297705" y="124804"/>
                </a:cubicBezTo>
                <a:lnTo>
                  <a:pt x="277629" y="139610"/>
                </a:lnTo>
                <a:cubicBezTo>
                  <a:pt x="267693" y="146908"/>
                  <a:pt x="265555" y="160880"/>
                  <a:pt x="272855" y="170816"/>
                </a:cubicBezTo>
                <a:cubicBezTo>
                  <a:pt x="274195" y="172640"/>
                  <a:pt x="275805" y="174251"/>
                  <a:pt x="277629" y="175591"/>
                </a:cubicBezTo>
                <a:lnTo>
                  <a:pt x="297722" y="190382"/>
                </a:lnTo>
                <a:cubicBezTo>
                  <a:pt x="301881" y="193441"/>
                  <a:pt x="303646" y="198800"/>
                  <a:pt x="302118" y="203733"/>
                </a:cubicBezTo>
                <a:cubicBezTo>
                  <a:pt x="295027" y="226594"/>
                  <a:pt x="282847" y="247551"/>
                  <a:pt x="266492" y="265028"/>
                </a:cubicBezTo>
                <a:cubicBezTo>
                  <a:pt x="262983" y="268779"/>
                  <a:pt x="257492" y="269913"/>
                  <a:pt x="252785" y="267856"/>
                </a:cubicBezTo>
                <a:lnTo>
                  <a:pt x="230042" y="257883"/>
                </a:lnTo>
                <a:cubicBezTo>
                  <a:pt x="218760" y="252935"/>
                  <a:pt x="205602" y="258072"/>
                  <a:pt x="200656" y="269355"/>
                </a:cubicBezTo>
                <a:cubicBezTo>
                  <a:pt x="199746" y="271432"/>
                  <a:pt x="199156" y="273635"/>
                  <a:pt x="198910" y="275890"/>
                </a:cubicBezTo>
                <a:lnTo>
                  <a:pt x="196178" y="300557"/>
                </a:lnTo>
                <a:cubicBezTo>
                  <a:pt x="195614" y="305645"/>
                  <a:pt x="191914" y="309832"/>
                  <a:pt x="186932" y="311015"/>
                </a:cubicBezTo>
                <a:cubicBezTo>
                  <a:pt x="163519" y="316585"/>
                  <a:pt x="139127" y="316585"/>
                  <a:pt x="115713" y="311015"/>
                </a:cubicBezTo>
                <a:cubicBezTo>
                  <a:pt x="110732" y="309832"/>
                  <a:pt x="107031" y="305645"/>
                  <a:pt x="106467" y="300557"/>
                </a:cubicBezTo>
                <a:lnTo>
                  <a:pt x="103752" y="275922"/>
                </a:lnTo>
                <a:cubicBezTo>
                  <a:pt x="102354" y="263665"/>
                  <a:pt x="91283" y="254860"/>
                  <a:pt x="79026" y="256259"/>
                </a:cubicBezTo>
                <a:cubicBezTo>
                  <a:pt x="76816" y="256511"/>
                  <a:pt x="74657" y="257091"/>
                  <a:pt x="72619" y="257980"/>
                </a:cubicBezTo>
                <a:lnTo>
                  <a:pt x="49893" y="267937"/>
                </a:lnTo>
                <a:cubicBezTo>
                  <a:pt x="45181" y="270001"/>
                  <a:pt x="39680" y="268867"/>
                  <a:pt x="36169" y="265108"/>
                </a:cubicBezTo>
                <a:cubicBezTo>
                  <a:pt x="19806" y="247612"/>
                  <a:pt x="7625" y="226633"/>
                  <a:pt x="543" y="203749"/>
                </a:cubicBezTo>
                <a:cubicBezTo>
                  <a:pt x="-984" y="198816"/>
                  <a:pt x="780" y="193458"/>
                  <a:pt x="4940" y="190398"/>
                </a:cubicBezTo>
                <a:lnTo>
                  <a:pt x="25032" y="175591"/>
                </a:lnTo>
                <a:cubicBezTo>
                  <a:pt x="34968" y="168308"/>
                  <a:pt x="37118" y="154348"/>
                  <a:pt x="29835" y="144412"/>
                </a:cubicBezTo>
                <a:cubicBezTo>
                  <a:pt x="28489" y="142576"/>
                  <a:pt x="26869" y="140956"/>
                  <a:pt x="25032" y="139610"/>
                </a:cubicBezTo>
                <a:lnTo>
                  <a:pt x="4940" y="124836"/>
                </a:lnTo>
                <a:cubicBezTo>
                  <a:pt x="786" y="121772"/>
                  <a:pt x="-972" y="116414"/>
                  <a:pt x="559" y="111484"/>
                </a:cubicBezTo>
                <a:cubicBezTo>
                  <a:pt x="7648" y="88622"/>
                  <a:pt x="19829" y="67665"/>
                  <a:pt x="36185" y="50190"/>
                </a:cubicBezTo>
                <a:cubicBezTo>
                  <a:pt x="39703" y="46429"/>
                  <a:pt x="45213" y="45302"/>
                  <a:pt x="49925" y="47377"/>
                </a:cubicBezTo>
                <a:lnTo>
                  <a:pt x="72555" y="57318"/>
                </a:lnTo>
                <a:cubicBezTo>
                  <a:pt x="83915" y="62243"/>
                  <a:pt x="97117" y="57025"/>
                  <a:pt x="102042" y="45665"/>
                </a:cubicBezTo>
                <a:cubicBezTo>
                  <a:pt x="102927" y="43622"/>
                  <a:pt x="103503" y="41459"/>
                  <a:pt x="103752" y="39247"/>
                </a:cubicBezTo>
                <a:lnTo>
                  <a:pt x="106499" y="14580"/>
                </a:lnTo>
                <a:cubicBezTo>
                  <a:pt x="107068" y="9422"/>
                  <a:pt x="110857" y="5198"/>
                  <a:pt x="115923" y="4073"/>
                </a:cubicBezTo>
                <a:cubicBezTo>
                  <a:pt x="127513" y="1503"/>
                  <a:pt x="139361" y="145"/>
                  <a:pt x="151500" y="0"/>
                </a:cubicBezTo>
                <a:close/>
                <a:moveTo>
                  <a:pt x="151307" y="109108"/>
                </a:moveTo>
                <a:cubicBezTo>
                  <a:pt x="124524" y="109108"/>
                  <a:pt x="102814" y="130818"/>
                  <a:pt x="102814" y="157601"/>
                </a:cubicBezTo>
                <a:cubicBezTo>
                  <a:pt x="102814" y="184383"/>
                  <a:pt x="124524" y="206093"/>
                  <a:pt x="151307" y="206093"/>
                </a:cubicBezTo>
                <a:cubicBezTo>
                  <a:pt x="178089" y="206093"/>
                  <a:pt x="199799" y="184383"/>
                  <a:pt x="199799" y="157601"/>
                </a:cubicBezTo>
                <a:cubicBezTo>
                  <a:pt x="199799" y="130818"/>
                  <a:pt x="178089" y="109108"/>
                  <a:pt x="151307" y="109108"/>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Tree>
    <p:extLst>
      <p:ext uri="{BB962C8B-B14F-4D97-AF65-F5344CB8AC3E}">
        <p14:creationId xmlns:p14="http://schemas.microsoft.com/office/powerpoint/2010/main" val="263497817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61651-A375-0354-4B05-A99046FAF3C7}"/>
              </a:ext>
            </a:extLst>
          </p:cNvPr>
          <p:cNvSpPr>
            <a:spLocks noGrp="1"/>
          </p:cNvSpPr>
          <p:nvPr>
            <p:ph type="title"/>
          </p:nvPr>
        </p:nvSpPr>
        <p:spPr>
          <a:xfrm>
            <a:off x="588263" y="457200"/>
            <a:ext cx="11018520" cy="492443"/>
          </a:xfrm>
        </p:spPr>
        <p:txBody>
          <a:bodyPr/>
          <a:lstStyle/>
          <a:p>
            <a:r>
              <a:rPr lang="en-US" noProof="0">
                <a:ea typeface="+mj-ea"/>
                <a:cs typeface="+mj-cs"/>
              </a:rPr>
              <a:t>Pilot ESS to gather feedback for your rollout</a:t>
            </a:r>
          </a:p>
        </p:txBody>
      </p:sp>
      <p:sp>
        <p:nvSpPr>
          <p:cNvPr id="13" name="Rectangle: Rounded Corners 12">
            <a:extLst>
              <a:ext uri="{FF2B5EF4-FFF2-40B4-BE49-F238E27FC236}">
                <a16:creationId xmlns:a16="http://schemas.microsoft.com/office/drawing/2014/main" id="{7F262295-9FDD-66DE-117F-4397975D6F63}"/>
              </a:ext>
              <a:ext uri="{C183D7F6-B498-43B3-948B-1728B52AA6E4}">
                <adec:decorative xmlns:adec="http://schemas.microsoft.com/office/drawing/2017/decorative" val="1"/>
              </a:ext>
            </a:extLst>
          </p:cNvPr>
          <p:cNvSpPr>
            <a:spLocks/>
          </p:cNvSpPr>
          <p:nvPr/>
        </p:nvSpPr>
        <p:spPr bwMode="auto">
          <a:xfrm>
            <a:off x="584200" y="1143000"/>
            <a:ext cx="11049002" cy="5219699"/>
          </a:xfrm>
          <a:prstGeom prst="roundRect">
            <a:avLst>
              <a:gd name="adj" fmla="val 3714"/>
            </a:avLst>
          </a:prstGeom>
          <a:solidFill>
            <a:schemeClr val="bg1">
              <a:alpha val="50000"/>
            </a:schemeClr>
          </a:solidFill>
          <a:ln w="9525">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 name="Rectangle: Rounded Corners 13">
            <a:extLst>
              <a:ext uri="{FF2B5EF4-FFF2-40B4-BE49-F238E27FC236}">
                <a16:creationId xmlns:a16="http://schemas.microsoft.com/office/drawing/2014/main" id="{DFE7BB3F-B9F9-6BE4-2A88-FF0CF3F10EE2}"/>
              </a:ext>
              <a:ext uri="{C183D7F6-B498-43B3-948B-1728B52AA6E4}">
                <adec:decorative xmlns:adec="http://schemas.microsoft.com/office/drawing/2017/decorative" val="1"/>
              </a:ext>
            </a:extLst>
          </p:cNvPr>
          <p:cNvSpPr>
            <a:spLocks/>
          </p:cNvSpPr>
          <p:nvPr/>
        </p:nvSpPr>
        <p:spPr bwMode="auto">
          <a:xfrm>
            <a:off x="721358" y="1965961"/>
            <a:ext cx="10774683" cy="4259577"/>
          </a:xfrm>
          <a:prstGeom prst="roundRect">
            <a:avLst>
              <a:gd name="adj" fmla="val 2951"/>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marL="0" marR="0" lvl="0" indent="0" algn="ctr" defTabSz="932472" rtl="0" eaLnBrk="1" fontAlgn="base" latinLnBrk="0" hangingPunct="1">
              <a:spcBef>
                <a:spcPts val="600"/>
              </a:spcBef>
              <a:spcAft>
                <a:spcPts val="600"/>
              </a:spcAft>
              <a:buClrTx/>
              <a:buSzTx/>
              <a:buFontTx/>
              <a:buNone/>
              <a:tabLst/>
              <a:defRPr/>
            </a:pPr>
            <a:endParaRPr kumimoji="0" lang="en-US" sz="28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15" name="Rectangle: Rounded Corners 14">
            <a:extLst>
              <a:ext uri="{FF2B5EF4-FFF2-40B4-BE49-F238E27FC236}">
                <a16:creationId xmlns:a16="http://schemas.microsoft.com/office/drawing/2014/main" id="{32D2C0D7-B0D2-9B92-7632-D09D4DEBA663}"/>
              </a:ext>
              <a:ext uri="{C183D7F6-B498-43B3-948B-1728B52AA6E4}">
                <adec:decorative xmlns:adec="http://schemas.microsoft.com/office/drawing/2017/decorative" val="1"/>
              </a:ext>
            </a:extLst>
          </p:cNvPr>
          <p:cNvSpPr>
            <a:spLocks/>
          </p:cNvSpPr>
          <p:nvPr/>
        </p:nvSpPr>
        <p:spPr bwMode="auto">
          <a:xfrm>
            <a:off x="721360" y="1280161"/>
            <a:ext cx="10774681" cy="548640"/>
          </a:xfrm>
          <a:prstGeom prst="roundRect">
            <a:avLst>
              <a:gd name="adj" fmla="val 16407"/>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spcBef>
                <a:spcPct val="0"/>
              </a:spcBef>
              <a:spcAft>
                <a:spcPts val="800"/>
              </a:spcAft>
            </a:pPr>
            <a:r>
              <a:rPr lang="en-US" sz="2000" noProof="0">
                <a:ln w="3175">
                  <a:noFill/>
                </a:ln>
                <a:solidFill>
                  <a:schemeClr val="bg1"/>
                </a:solidFill>
                <a:latin typeface="+mj-lt"/>
                <a:ea typeface="+mj-ea"/>
                <a:cs typeface="+mj-cs"/>
              </a:rPr>
              <a:t>Here are the suggested steps for your Pilot approach</a:t>
            </a:r>
          </a:p>
        </p:txBody>
      </p:sp>
      <p:sp>
        <p:nvSpPr>
          <p:cNvPr id="29" name="TextBox 28">
            <a:extLst>
              <a:ext uri="{FF2B5EF4-FFF2-40B4-BE49-F238E27FC236}">
                <a16:creationId xmlns:a16="http://schemas.microsoft.com/office/drawing/2014/main" id="{E0589805-5198-D602-E8C5-38E90EAE4371}"/>
              </a:ext>
            </a:extLst>
          </p:cNvPr>
          <p:cNvSpPr txBox="1"/>
          <p:nvPr/>
        </p:nvSpPr>
        <p:spPr>
          <a:xfrm>
            <a:off x="1496604" y="4996298"/>
            <a:ext cx="9820818" cy="1084912"/>
          </a:xfrm>
          <a:prstGeom prst="rect">
            <a:avLst/>
          </a:prstGeom>
          <a:noFill/>
        </p:spPr>
        <p:txBody>
          <a:bodyPr wrap="square" lIns="0" tIns="0" rIns="0" bIns="0">
            <a:spAutoFit/>
          </a:bodyPr>
          <a:lstStyle/>
          <a:p>
            <a:pPr eaLnBrk="0" fontAlgn="base" hangingPunct="0">
              <a:spcAft>
                <a:spcPts val="300"/>
              </a:spcAft>
            </a:pPr>
            <a:r>
              <a:rPr lang="en-US" sz="1600" noProof="0">
                <a:solidFill>
                  <a:schemeClr val="accent1"/>
                </a:solidFill>
                <a:latin typeface="+mj-lt"/>
                <a:ea typeface="+mj-ea"/>
                <a:cs typeface="+mj-cs"/>
              </a:rPr>
              <a:t>Circulate concise user surveys to capture feedback focusing on:</a:t>
            </a:r>
          </a:p>
          <a:p>
            <a:pPr marL="304800" lvl="1" indent="-165100" eaLnBrk="0" fontAlgn="base" hangingPunct="0">
              <a:spcBef>
                <a:spcPct val="0"/>
              </a:spcBef>
              <a:spcAft>
                <a:spcPts val="600"/>
              </a:spcAft>
              <a:buSzTx/>
              <a:buFont typeface="Arial" panose="020B0604020202020204" pitchFamily="34" charset="0"/>
              <a:buChar char="•"/>
            </a:pPr>
            <a:r>
              <a:rPr lang="en-US" sz="1400" noProof="0"/>
              <a:t>Response accuracy, quality, usability.</a:t>
            </a:r>
          </a:p>
          <a:p>
            <a:pPr marL="304800" lvl="1" indent="-165100" eaLnBrk="0" fontAlgn="base" hangingPunct="0">
              <a:spcBef>
                <a:spcPct val="0"/>
              </a:spcBef>
              <a:spcAft>
                <a:spcPts val="600"/>
              </a:spcAft>
              <a:buSzTx/>
              <a:buFont typeface="Arial" panose="020B0604020202020204" pitchFamily="34" charset="0"/>
              <a:buChar char="•"/>
            </a:pPr>
            <a:r>
              <a:rPr lang="en-US" sz="1400" noProof="0"/>
              <a:t>Value realization against program specific goals and KPIs.</a:t>
            </a:r>
          </a:p>
          <a:p>
            <a:pPr marL="304800" lvl="1" indent="-165100" eaLnBrk="0" fontAlgn="base" hangingPunct="0">
              <a:spcBef>
                <a:spcPct val="0"/>
              </a:spcBef>
              <a:spcAft>
                <a:spcPts val="600"/>
              </a:spcAft>
              <a:buSzTx/>
              <a:buFont typeface="Arial" panose="020B0604020202020204" pitchFamily="34" charset="0"/>
              <a:buChar char="•"/>
            </a:pPr>
            <a:r>
              <a:rPr lang="en-US" sz="1400" noProof="0"/>
              <a:t>Use survey results to inform further iterations and customization of the agent.</a:t>
            </a:r>
          </a:p>
        </p:txBody>
      </p:sp>
      <p:sp>
        <p:nvSpPr>
          <p:cNvPr id="103" name="Oval 102">
            <a:extLst>
              <a:ext uri="{FF2B5EF4-FFF2-40B4-BE49-F238E27FC236}">
                <a16:creationId xmlns:a16="http://schemas.microsoft.com/office/drawing/2014/main" id="{2E24A9DD-C75A-26A8-54BB-12B239610196}"/>
              </a:ext>
              <a:ext uri="{C183D7F6-B498-43B3-948B-1728B52AA6E4}">
                <adec:decorative xmlns:adec="http://schemas.microsoft.com/office/drawing/2017/decorative" val="1"/>
              </a:ext>
            </a:extLst>
          </p:cNvPr>
          <p:cNvSpPr>
            <a:spLocks/>
          </p:cNvSpPr>
          <p:nvPr/>
        </p:nvSpPr>
        <p:spPr bwMode="auto">
          <a:xfrm>
            <a:off x="907234" y="2155685"/>
            <a:ext cx="401648" cy="40164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tx1"/>
                </a:solidFill>
                <a:latin typeface="+mj-lt"/>
                <a:ea typeface="+mj-ea"/>
                <a:cs typeface="+mj-cs"/>
              </a:rPr>
              <a:t>1</a:t>
            </a:r>
          </a:p>
        </p:txBody>
      </p:sp>
      <p:sp>
        <p:nvSpPr>
          <p:cNvPr id="104" name="Oval 103">
            <a:extLst>
              <a:ext uri="{FF2B5EF4-FFF2-40B4-BE49-F238E27FC236}">
                <a16:creationId xmlns:a16="http://schemas.microsoft.com/office/drawing/2014/main" id="{3F165715-A48E-428C-8BBB-5784DEB5A640}"/>
              </a:ext>
              <a:ext uri="{C183D7F6-B498-43B3-948B-1728B52AA6E4}">
                <adec:decorative xmlns:adec="http://schemas.microsoft.com/office/drawing/2017/decorative" val="1"/>
              </a:ext>
            </a:extLst>
          </p:cNvPr>
          <p:cNvSpPr>
            <a:spLocks/>
          </p:cNvSpPr>
          <p:nvPr/>
        </p:nvSpPr>
        <p:spPr bwMode="auto">
          <a:xfrm>
            <a:off x="907234" y="2920198"/>
            <a:ext cx="401648" cy="40164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tx1"/>
                </a:solidFill>
                <a:latin typeface="+mj-lt"/>
                <a:ea typeface="+mj-ea"/>
                <a:cs typeface="+mj-cs"/>
              </a:rPr>
              <a:t>2</a:t>
            </a:r>
          </a:p>
        </p:txBody>
      </p:sp>
      <p:sp>
        <p:nvSpPr>
          <p:cNvPr id="105" name="Oval 104">
            <a:extLst>
              <a:ext uri="{FF2B5EF4-FFF2-40B4-BE49-F238E27FC236}">
                <a16:creationId xmlns:a16="http://schemas.microsoft.com/office/drawing/2014/main" id="{69820608-5934-B4D2-A386-322F6617D3FD}"/>
              </a:ext>
              <a:ext uri="{C183D7F6-B498-43B3-948B-1728B52AA6E4}">
                <adec:decorative xmlns:adec="http://schemas.microsoft.com/office/drawing/2017/decorative" val="1"/>
              </a:ext>
            </a:extLst>
          </p:cNvPr>
          <p:cNvSpPr>
            <a:spLocks/>
          </p:cNvSpPr>
          <p:nvPr/>
        </p:nvSpPr>
        <p:spPr bwMode="auto">
          <a:xfrm>
            <a:off x="907234" y="3639315"/>
            <a:ext cx="401648" cy="40164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tx1"/>
                </a:solidFill>
                <a:latin typeface="+mj-lt"/>
                <a:ea typeface="+mj-ea"/>
                <a:cs typeface="+mj-cs"/>
              </a:rPr>
              <a:t>3</a:t>
            </a:r>
          </a:p>
        </p:txBody>
      </p:sp>
      <p:sp>
        <p:nvSpPr>
          <p:cNvPr id="106" name="Oval 105">
            <a:extLst>
              <a:ext uri="{FF2B5EF4-FFF2-40B4-BE49-F238E27FC236}">
                <a16:creationId xmlns:a16="http://schemas.microsoft.com/office/drawing/2014/main" id="{BC7BD6CB-0056-E3E0-B61D-FDB06413092C}"/>
              </a:ext>
              <a:ext uri="{C183D7F6-B498-43B3-948B-1728B52AA6E4}">
                <adec:decorative xmlns:adec="http://schemas.microsoft.com/office/drawing/2017/decorative" val="1"/>
              </a:ext>
            </a:extLst>
          </p:cNvPr>
          <p:cNvSpPr>
            <a:spLocks/>
          </p:cNvSpPr>
          <p:nvPr/>
        </p:nvSpPr>
        <p:spPr bwMode="auto">
          <a:xfrm>
            <a:off x="907234" y="4996298"/>
            <a:ext cx="401648" cy="40164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tx1"/>
                </a:solidFill>
                <a:latin typeface="+mj-lt"/>
                <a:ea typeface="+mj-ea"/>
                <a:cs typeface="+mj-cs"/>
              </a:rPr>
              <a:t>4</a:t>
            </a:r>
          </a:p>
        </p:txBody>
      </p:sp>
      <p:sp>
        <p:nvSpPr>
          <p:cNvPr id="108" name="TextBox 107">
            <a:extLst>
              <a:ext uri="{FF2B5EF4-FFF2-40B4-BE49-F238E27FC236}">
                <a16:creationId xmlns:a16="http://schemas.microsoft.com/office/drawing/2014/main" id="{FF73CAA7-611C-BA71-4B49-C77402525FDE}"/>
              </a:ext>
            </a:extLst>
          </p:cNvPr>
          <p:cNvSpPr txBox="1">
            <a:spLocks/>
          </p:cNvSpPr>
          <p:nvPr/>
        </p:nvSpPr>
        <p:spPr>
          <a:xfrm>
            <a:off x="1496604" y="2110287"/>
            <a:ext cx="9820818" cy="492443"/>
          </a:xfrm>
          <a:prstGeom prst="rect">
            <a:avLst/>
          </a:prstGeom>
          <a:noFill/>
        </p:spPr>
        <p:txBody>
          <a:bodyPr wrap="square" lIns="0" tIns="0" rIns="0" bIns="0">
            <a:spAutoFit/>
          </a:bodyPr>
          <a:lstStyle/>
          <a:p>
            <a:pPr defTabSz="914400" eaLnBrk="0" fontAlgn="base" hangingPunct="0">
              <a:spcBef>
                <a:spcPct val="0"/>
              </a:spcBef>
              <a:spcAft>
                <a:spcPct val="0"/>
              </a:spcAft>
              <a:buSzTx/>
            </a:pPr>
            <a:r>
              <a:rPr lang="en-US" sz="1600" cap="none" noProof="0">
                <a:solidFill>
                  <a:schemeClr val="accent1"/>
                </a:solidFill>
                <a:latin typeface="+mj-lt"/>
                <a:ea typeface="+mj-ea"/>
                <a:cs typeface="+mj-cs"/>
              </a:rPr>
              <a:t>Start with a targeted subset of users </a:t>
            </a:r>
            <a:r>
              <a:rPr lang="en-US" sz="1600" cap="none" noProof="0"/>
              <a:t>based on the domain of choice. </a:t>
            </a:r>
            <a:r>
              <a:rPr lang="en-US" sz="1600" noProof="0"/>
              <a:t>For example, if piloting HR, include those handling HR support requests; for IT, include IT support staff and leaders.</a:t>
            </a:r>
          </a:p>
        </p:txBody>
      </p:sp>
      <p:sp>
        <p:nvSpPr>
          <p:cNvPr id="110" name="TextBox 109">
            <a:extLst>
              <a:ext uri="{FF2B5EF4-FFF2-40B4-BE49-F238E27FC236}">
                <a16:creationId xmlns:a16="http://schemas.microsoft.com/office/drawing/2014/main" id="{A3769DA7-98D8-B79E-AE4A-AD019D6DA944}"/>
              </a:ext>
            </a:extLst>
          </p:cNvPr>
          <p:cNvSpPr txBox="1"/>
          <p:nvPr/>
        </p:nvSpPr>
        <p:spPr>
          <a:xfrm>
            <a:off x="1496604" y="2874801"/>
            <a:ext cx="9820818" cy="492443"/>
          </a:xfrm>
          <a:prstGeom prst="rect">
            <a:avLst/>
          </a:prstGeom>
          <a:noFill/>
        </p:spPr>
        <p:txBody>
          <a:bodyPr wrap="square" lIns="0" tIns="0" rIns="0" bIns="0">
            <a:spAutoFit/>
          </a:bodyPr>
          <a:lstStyle/>
          <a:p>
            <a:pPr defTabSz="914400" eaLnBrk="0" fontAlgn="base" hangingPunct="0">
              <a:spcBef>
                <a:spcPts val="1200"/>
              </a:spcBef>
              <a:spcAft>
                <a:spcPct val="0"/>
              </a:spcAft>
              <a:buSzTx/>
            </a:pPr>
            <a:r>
              <a:rPr lang="en-US" sz="1600" cap="none" noProof="0">
                <a:solidFill>
                  <a:schemeClr val="accent1"/>
                </a:solidFill>
                <a:latin typeface="+mj-lt"/>
                <a:ea typeface="+mj-ea"/>
                <a:cs typeface="+mj-cs"/>
              </a:rPr>
              <a:t>Expand to additional populations </a:t>
            </a:r>
            <a:r>
              <a:rPr lang="en-US" sz="1600" cap="none" noProof="0"/>
              <a:t>only after validating success and incorporating feedback, preparing for an organization-wide rollout.</a:t>
            </a:r>
          </a:p>
        </p:txBody>
      </p:sp>
      <p:sp>
        <p:nvSpPr>
          <p:cNvPr id="112" name="TextBox 111">
            <a:extLst>
              <a:ext uri="{FF2B5EF4-FFF2-40B4-BE49-F238E27FC236}">
                <a16:creationId xmlns:a16="http://schemas.microsoft.com/office/drawing/2014/main" id="{11CA537C-0F60-9FC8-2DC8-7FCAF5A11667}"/>
              </a:ext>
            </a:extLst>
          </p:cNvPr>
          <p:cNvSpPr txBox="1"/>
          <p:nvPr/>
        </p:nvSpPr>
        <p:spPr>
          <a:xfrm>
            <a:off x="1496604" y="3639315"/>
            <a:ext cx="9820818" cy="1084912"/>
          </a:xfrm>
          <a:prstGeom prst="rect">
            <a:avLst/>
          </a:prstGeom>
          <a:noFill/>
        </p:spPr>
        <p:txBody>
          <a:bodyPr wrap="square" lIns="0" tIns="0" rIns="0" bIns="0">
            <a:spAutoFit/>
          </a:bodyPr>
          <a:lstStyle/>
          <a:p>
            <a:pPr defTabSz="914400" eaLnBrk="0" fontAlgn="base" hangingPunct="0">
              <a:spcAft>
                <a:spcPts val="300"/>
              </a:spcAft>
              <a:buSzTx/>
            </a:pPr>
            <a:r>
              <a:rPr lang="en-US" sz="1600" cap="none" noProof="0">
                <a:solidFill>
                  <a:schemeClr val="accent1"/>
                </a:solidFill>
                <a:latin typeface="+mj-lt"/>
                <a:ea typeface="+mj-ea"/>
                <a:cs typeface="+mj-cs"/>
              </a:rPr>
              <a:t>Document the pilot experience thoroughly:</a:t>
            </a:r>
          </a:p>
          <a:p>
            <a:pPr marL="304800" lvl="1" indent="-165100" eaLnBrk="0" fontAlgn="base" hangingPunct="0">
              <a:spcBef>
                <a:spcPct val="0"/>
              </a:spcBef>
              <a:spcAft>
                <a:spcPts val="600"/>
              </a:spcAft>
              <a:buSzTx/>
              <a:buFont typeface="Arial" panose="020B0604020202020204" pitchFamily="34" charset="0"/>
              <a:buChar char="•"/>
            </a:pPr>
            <a:r>
              <a:rPr lang="en-US" sz="1400" noProof="0"/>
              <a:t>Provide clear instructions for pilot users on how to access the agent. </a:t>
            </a:r>
          </a:p>
          <a:p>
            <a:pPr marL="304800" lvl="1" indent="-165100" eaLnBrk="0" fontAlgn="base" hangingPunct="0">
              <a:spcBef>
                <a:spcPct val="0"/>
              </a:spcBef>
              <a:spcAft>
                <a:spcPts val="600"/>
              </a:spcAft>
              <a:buSzTx/>
              <a:buFont typeface="Arial" panose="020B0604020202020204" pitchFamily="34" charset="0"/>
              <a:buChar char="•"/>
            </a:pPr>
            <a:r>
              <a:rPr lang="en-US" sz="1400" noProof="0"/>
              <a:t>Specify the scenarios and workflows to be tested. </a:t>
            </a:r>
          </a:p>
          <a:p>
            <a:pPr marL="304800" lvl="1" indent="-165100" eaLnBrk="0" fontAlgn="base" hangingPunct="0">
              <a:spcBef>
                <a:spcPct val="0"/>
              </a:spcBef>
              <a:spcAft>
                <a:spcPts val="600"/>
              </a:spcAft>
              <a:buSzTx/>
              <a:buFont typeface="Arial" panose="020B0604020202020204" pitchFamily="34" charset="0"/>
              <a:buChar char="•"/>
            </a:pPr>
            <a:r>
              <a:rPr lang="en-US" sz="1400" noProof="0"/>
              <a:t>Set up a central location (e.g., Teams channel, SharePoint site) to capture feedback and outcomes.</a:t>
            </a:r>
          </a:p>
        </p:txBody>
      </p:sp>
      <p:cxnSp>
        <p:nvCxnSpPr>
          <p:cNvPr id="114" name="Straight Connector 113">
            <a:extLst>
              <a:ext uri="{FF2B5EF4-FFF2-40B4-BE49-F238E27FC236}">
                <a16:creationId xmlns:a16="http://schemas.microsoft.com/office/drawing/2014/main" id="{37F686D5-3CCA-38A0-BAFC-9C7E4D7048BE}"/>
              </a:ext>
            </a:extLst>
          </p:cNvPr>
          <p:cNvCxnSpPr>
            <a:cxnSpLocks/>
          </p:cNvCxnSpPr>
          <p:nvPr/>
        </p:nvCxnSpPr>
        <p:spPr>
          <a:xfrm flipV="1">
            <a:off x="1496604" y="4851972"/>
            <a:ext cx="9820818" cy="16581"/>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EDC2467B-36EC-BB87-0004-DCFE17500917}"/>
              </a:ext>
            </a:extLst>
          </p:cNvPr>
          <p:cNvCxnSpPr>
            <a:cxnSpLocks/>
          </p:cNvCxnSpPr>
          <p:nvPr/>
        </p:nvCxnSpPr>
        <p:spPr>
          <a:xfrm flipV="1">
            <a:off x="1496604" y="3494989"/>
            <a:ext cx="9820818" cy="16581"/>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45F4F8B-9C16-F2CE-371D-C4D55A19CD25}"/>
              </a:ext>
            </a:extLst>
          </p:cNvPr>
          <p:cNvCxnSpPr>
            <a:cxnSpLocks/>
          </p:cNvCxnSpPr>
          <p:nvPr/>
        </p:nvCxnSpPr>
        <p:spPr>
          <a:xfrm flipV="1">
            <a:off x="1496604" y="2730475"/>
            <a:ext cx="9820818" cy="16581"/>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1" name="Rectangle: Rounded Corners 120">
            <a:hlinkClick r:id="rId4" action="ppaction://hlinksldjump"/>
            <a:extLst>
              <a:ext uri="{FF2B5EF4-FFF2-40B4-BE49-F238E27FC236}">
                <a16:creationId xmlns:a16="http://schemas.microsoft.com/office/drawing/2014/main" id="{D8B3A370-072C-59AD-505D-579382DDAC4E}"/>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122" name="Rectangle: Rounded Corners 121">
            <a:hlinkClick r:id="rId5" action="ppaction://hlinksldjump"/>
            <a:extLst>
              <a:ext uri="{FF2B5EF4-FFF2-40B4-BE49-F238E27FC236}">
                <a16:creationId xmlns:a16="http://schemas.microsoft.com/office/drawing/2014/main" id="{B2BE83C5-F54D-8C52-9256-E3EBEBBFF055}"/>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123" name="Rectangle: Rounded Corners 122">
            <a:hlinkClick r:id="rId6" action="ppaction://hlinksldjump"/>
            <a:extLst>
              <a:ext uri="{FF2B5EF4-FFF2-40B4-BE49-F238E27FC236}">
                <a16:creationId xmlns:a16="http://schemas.microsoft.com/office/drawing/2014/main" id="{19F3DB27-EAF6-5744-879D-2EAE87B58221}"/>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124" name="Rectangle: Rounded Corners 123">
            <a:hlinkClick r:id="rId7" action="ppaction://hlinksldjump"/>
            <a:extLst>
              <a:ext uri="{FF2B5EF4-FFF2-40B4-BE49-F238E27FC236}">
                <a16:creationId xmlns:a16="http://schemas.microsoft.com/office/drawing/2014/main" id="{5FA0CDAF-7D4F-65EB-3D0B-DB07156B0B6A}"/>
              </a:ext>
            </a:extLst>
          </p:cNvPr>
          <p:cNvSpPr>
            <a:spLocks/>
          </p:cNvSpPr>
          <p:nvPr/>
        </p:nvSpPr>
        <p:spPr bwMode="auto">
          <a:xfrm>
            <a:off x="7354636"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Deliver Impact</a:t>
            </a:r>
          </a:p>
        </p:txBody>
      </p:sp>
      <p:sp>
        <p:nvSpPr>
          <p:cNvPr id="125" name="Rectangle: Rounded Corners 124">
            <a:hlinkClick r:id="rId8" action="ppaction://hlinksldjump"/>
            <a:extLst>
              <a:ext uri="{FF2B5EF4-FFF2-40B4-BE49-F238E27FC236}">
                <a16:creationId xmlns:a16="http://schemas.microsoft.com/office/drawing/2014/main" id="{0762451C-243C-CFBE-5125-13282C61CAFC}"/>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Tree>
    <p:extLst>
      <p:ext uri="{BB962C8B-B14F-4D97-AF65-F5344CB8AC3E}">
        <p14:creationId xmlns:p14="http://schemas.microsoft.com/office/powerpoint/2010/main" val="3464934691"/>
      </p:ext>
    </p:extLst>
  </p:cSld>
  <p:clrMapOvr>
    <a:masterClrMapping/>
  </p:clrMapOvr>
  <p:transition>
    <p:fade/>
  </p:transition>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C7946-A4C6-7F27-D90B-E0957DC38AF2}"/>
            </a:ext>
          </a:extLst>
        </p:cNvPr>
        <p:cNvGrpSpPr/>
        <p:nvPr/>
      </p:nvGrpSpPr>
      <p:grpSpPr>
        <a:xfrm>
          <a:off x="0" y="0"/>
          <a:ext cx="0" cy="0"/>
          <a:chOff x="0" y="0"/>
          <a:chExt cx="0" cy="0"/>
        </a:xfrm>
      </p:grpSpPr>
      <p:pic>
        <p:nvPicPr>
          <p:cNvPr id="3" name="Picture 2" descr="A white and pink background&#10;&#10;AI-generated content may be incorrect.">
            <a:extLst>
              <a:ext uri="{FF2B5EF4-FFF2-40B4-BE49-F238E27FC236}">
                <a16:creationId xmlns:a16="http://schemas.microsoft.com/office/drawing/2014/main" id="{A11F8225-2564-378B-499E-A87729103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 y="0"/>
            <a:ext cx="12192627" cy="6858352"/>
          </a:xfrm>
          <a:prstGeom prst="rect">
            <a:avLst/>
          </a:prstGeom>
        </p:spPr>
      </p:pic>
      <p:sp>
        <p:nvSpPr>
          <p:cNvPr id="4" name="Rectangle 3">
            <a:extLst>
              <a:ext uri="{FF2B5EF4-FFF2-40B4-BE49-F238E27FC236}">
                <a16:creationId xmlns:a16="http://schemas.microsoft.com/office/drawing/2014/main" id="{1FB17FAC-21AF-D0FB-B3A9-86192975F820}"/>
              </a:ext>
            </a:extLst>
          </p:cNvPr>
          <p:cNvSpPr/>
          <p:nvPr/>
        </p:nvSpPr>
        <p:spPr bwMode="auto">
          <a:xfrm>
            <a:off x="0" y="1937656"/>
            <a:ext cx="12192000" cy="2823030"/>
          </a:xfrm>
          <a:prstGeom prst="rect">
            <a:avLst/>
          </a:prstGeom>
          <a:gradFill flip="none" rotWithShape="1">
            <a:gsLst>
              <a:gs pos="59000">
                <a:schemeClr val="bg1">
                  <a:alpha val="3000"/>
                </a:schemeClr>
              </a:gs>
              <a:gs pos="99000">
                <a:schemeClr val="bg1">
                  <a:alpha val="55000"/>
                </a:schemeClr>
              </a:gs>
              <a:gs pos="99000">
                <a:schemeClr val="bg1">
                  <a:alpha val="36000"/>
                </a:schemeClr>
              </a:gs>
              <a:gs pos="100000">
                <a:schemeClr val="bg1"/>
              </a:gs>
            </a:gsLst>
            <a:path path="shape">
              <a:fillToRect l="50000" t="50000" r="50000" b="50000"/>
            </a:path>
            <a:tileRect/>
          </a:gradFill>
          <a:ln>
            <a:noFill/>
            <a:headEnd type="none" w="med" len="med"/>
            <a:tailEnd type="none" w="med" len="med"/>
          </a:ln>
          <a:effectLst>
            <a:outerShdw blurRad="152400" algn="ctr" rotWithShape="0">
              <a:schemeClr val="bg2">
                <a:lumMod val="75000"/>
                <a:alpha val="2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8" name="Title 1">
            <a:extLst>
              <a:ext uri="{FF2B5EF4-FFF2-40B4-BE49-F238E27FC236}">
                <a16:creationId xmlns:a16="http://schemas.microsoft.com/office/drawing/2014/main" id="{54CE62CC-EDBE-19C4-AB76-55E7DF16B891}"/>
              </a:ext>
            </a:extLst>
          </p:cNvPr>
          <p:cNvSpPr txBox="1">
            <a:spLocks/>
          </p:cNvSpPr>
          <p:nvPr/>
        </p:nvSpPr>
        <p:spPr>
          <a:xfrm>
            <a:off x="571500" y="3016772"/>
            <a:ext cx="5080943" cy="664797"/>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defTabSz="914400">
              <a:lnSpc>
                <a:spcPct val="90000"/>
              </a:lnSpc>
              <a:spcBef>
                <a:spcPts val="0"/>
              </a:spcBef>
              <a:defRPr/>
            </a:pPr>
            <a:r>
              <a:rPr lang="en-US" sz="4800" noProof="0">
                <a:gradFill>
                  <a:gsLst>
                    <a:gs pos="2874">
                      <a:schemeClr val="accent1"/>
                    </a:gs>
                    <a:gs pos="71000">
                      <a:schemeClr val="accent4"/>
                    </a:gs>
                    <a:gs pos="100000">
                      <a:schemeClr val="accent2"/>
                    </a:gs>
                  </a:gsLst>
                  <a:lin ang="0" scaled="1"/>
                </a:gradFill>
                <a:ea typeface="+mj-ea"/>
                <a:cs typeface="+mj-cs"/>
              </a:rPr>
              <a:t>Extend &amp; Optimize</a:t>
            </a:r>
          </a:p>
        </p:txBody>
      </p:sp>
      <p:pic>
        <p:nvPicPr>
          <p:cNvPr id="9" name="Picture 8">
            <a:extLst>
              <a:ext uri="{FF2B5EF4-FFF2-40B4-BE49-F238E27FC236}">
                <a16:creationId xmlns:a16="http://schemas.microsoft.com/office/drawing/2014/main" id="{66932B53-A608-9500-080E-C3576229F3B6}"/>
              </a:ext>
            </a:extLst>
          </p:cNvPr>
          <p:cNvPicPr>
            <a:picLocks noChangeAspect="1"/>
          </p:cNvPicPr>
          <p:nvPr/>
        </p:nvPicPr>
        <p:blipFill>
          <a:blip r:embed="rId4">
            <a:alphaModFix amt="37000"/>
            <a:extLst>
              <a:ext uri="{28A0092B-C50C-407E-A947-70E740481C1C}">
                <a14:useLocalDpi xmlns:a14="http://schemas.microsoft.com/office/drawing/2010/main" val="0"/>
              </a:ext>
            </a:extLst>
          </a:blip>
          <a:srcRect b="43330"/>
          <a:stretch>
            <a:fillRect/>
          </a:stretch>
        </p:blipFill>
        <p:spPr>
          <a:xfrm>
            <a:off x="3587044" y="2017713"/>
            <a:ext cx="8604956" cy="2742973"/>
          </a:xfrm>
          <a:custGeom>
            <a:avLst/>
            <a:gdLst>
              <a:gd name="connsiteX0" fmla="*/ 0 w 8604956"/>
              <a:gd name="connsiteY0" fmla="*/ 0 h 2742973"/>
              <a:gd name="connsiteX1" fmla="*/ 8604956 w 8604956"/>
              <a:gd name="connsiteY1" fmla="*/ 0 h 2742973"/>
              <a:gd name="connsiteX2" fmla="*/ 8604956 w 8604956"/>
              <a:gd name="connsiteY2" fmla="*/ 2742973 h 2742973"/>
              <a:gd name="connsiteX3" fmla="*/ 0 w 8604956"/>
              <a:gd name="connsiteY3" fmla="*/ 2742973 h 2742973"/>
            </a:gdLst>
            <a:ahLst/>
            <a:cxnLst>
              <a:cxn ang="0">
                <a:pos x="connsiteX0" y="connsiteY0"/>
              </a:cxn>
              <a:cxn ang="0">
                <a:pos x="connsiteX1" y="connsiteY1"/>
              </a:cxn>
              <a:cxn ang="0">
                <a:pos x="connsiteX2" y="connsiteY2"/>
              </a:cxn>
              <a:cxn ang="0">
                <a:pos x="connsiteX3" y="connsiteY3"/>
              </a:cxn>
            </a:cxnLst>
            <a:rect l="l" t="t" r="r" b="b"/>
            <a:pathLst>
              <a:path w="8604956" h="2742973">
                <a:moveTo>
                  <a:pt x="0" y="0"/>
                </a:moveTo>
                <a:lnTo>
                  <a:pt x="8604956" y="0"/>
                </a:lnTo>
                <a:lnTo>
                  <a:pt x="8604956" y="2742973"/>
                </a:lnTo>
                <a:lnTo>
                  <a:pt x="0" y="2742973"/>
                </a:lnTo>
                <a:close/>
              </a:path>
            </a:pathLst>
          </a:custGeom>
        </p:spPr>
      </p:pic>
      <p:pic>
        <p:nvPicPr>
          <p:cNvPr id="10" name="Picture 9">
            <a:extLst>
              <a:ext uri="{FF2B5EF4-FFF2-40B4-BE49-F238E27FC236}">
                <a16:creationId xmlns:a16="http://schemas.microsoft.com/office/drawing/2014/main" id="{5BFB7439-ABDB-767E-8A02-11E9A6C5AA0C}"/>
              </a:ext>
            </a:extLst>
          </p:cNvPr>
          <p:cNvPicPr>
            <a:picLocks noChangeAspect="1"/>
          </p:cNvPicPr>
          <p:nvPr/>
        </p:nvPicPr>
        <p:blipFill>
          <a:blip r:embed="rId4">
            <a:alphaModFix amt="60000"/>
            <a:extLst>
              <a:ext uri="{28A0092B-C50C-407E-A947-70E740481C1C}">
                <a14:useLocalDpi xmlns:a14="http://schemas.microsoft.com/office/drawing/2010/main" val="0"/>
              </a:ext>
            </a:extLst>
          </a:blip>
          <a:srcRect t="56670"/>
          <a:stretch>
            <a:fillRect/>
          </a:stretch>
        </p:blipFill>
        <p:spPr>
          <a:xfrm>
            <a:off x="3587044" y="4760686"/>
            <a:ext cx="8604956" cy="2097314"/>
          </a:xfrm>
          <a:custGeom>
            <a:avLst/>
            <a:gdLst>
              <a:gd name="connsiteX0" fmla="*/ 0 w 8604956"/>
              <a:gd name="connsiteY0" fmla="*/ 0 h 2097314"/>
              <a:gd name="connsiteX1" fmla="*/ 8604956 w 8604956"/>
              <a:gd name="connsiteY1" fmla="*/ 0 h 2097314"/>
              <a:gd name="connsiteX2" fmla="*/ 8604956 w 8604956"/>
              <a:gd name="connsiteY2" fmla="*/ 2097314 h 2097314"/>
              <a:gd name="connsiteX3" fmla="*/ 0 w 8604956"/>
              <a:gd name="connsiteY3" fmla="*/ 2097314 h 2097314"/>
            </a:gdLst>
            <a:ahLst/>
            <a:cxnLst>
              <a:cxn ang="0">
                <a:pos x="connsiteX0" y="connsiteY0"/>
              </a:cxn>
              <a:cxn ang="0">
                <a:pos x="connsiteX1" y="connsiteY1"/>
              </a:cxn>
              <a:cxn ang="0">
                <a:pos x="connsiteX2" y="connsiteY2"/>
              </a:cxn>
              <a:cxn ang="0">
                <a:pos x="connsiteX3" y="connsiteY3"/>
              </a:cxn>
            </a:cxnLst>
            <a:rect l="l" t="t" r="r" b="b"/>
            <a:pathLst>
              <a:path w="8604956" h="2097314">
                <a:moveTo>
                  <a:pt x="0" y="0"/>
                </a:moveTo>
                <a:lnTo>
                  <a:pt x="8604956" y="0"/>
                </a:lnTo>
                <a:lnTo>
                  <a:pt x="8604956" y="2097314"/>
                </a:lnTo>
                <a:lnTo>
                  <a:pt x="0" y="2097314"/>
                </a:lnTo>
                <a:close/>
              </a:path>
            </a:pathLst>
          </a:custGeom>
        </p:spPr>
      </p:pic>
      <p:sp>
        <p:nvSpPr>
          <p:cNvPr id="11" name="Freeform: Shape 10">
            <a:extLst>
              <a:ext uri="{FF2B5EF4-FFF2-40B4-BE49-F238E27FC236}">
                <a16:creationId xmlns:a16="http://schemas.microsoft.com/office/drawing/2014/main" id="{1F342570-C952-DB2F-CEA7-E1A43E8144B5}"/>
              </a:ext>
            </a:extLst>
          </p:cNvPr>
          <p:cNvSpPr/>
          <p:nvPr/>
        </p:nvSpPr>
        <p:spPr bwMode="auto">
          <a:xfrm>
            <a:off x="330200" y="1651000"/>
            <a:ext cx="11861800" cy="3396342"/>
          </a:xfrm>
          <a:custGeom>
            <a:avLst/>
            <a:gdLst>
              <a:gd name="connsiteX0" fmla="*/ 295957 w 11861800"/>
              <a:gd name="connsiteY0" fmla="*/ 0 h 3396342"/>
              <a:gd name="connsiteX1" fmla="*/ 11861800 w 11861800"/>
              <a:gd name="connsiteY1" fmla="*/ 0 h 3396342"/>
              <a:gd name="connsiteX2" fmla="*/ 11861800 w 11861800"/>
              <a:gd name="connsiteY2" fmla="*/ 3396342 h 3396342"/>
              <a:gd name="connsiteX3" fmla="*/ 295957 w 11861800"/>
              <a:gd name="connsiteY3" fmla="*/ 3396342 h 3396342"/>
              <a:gd name="connsiteX4" fmla="*/ 0 w 11861800"/>
              <a:gd name="connsiteY4" fmla="*/ 3100385 h 3396342"/>
              <a:gd name="connsiteX5" fmla="*/ 0 w 11861800"/>
              <a:gd name="connsiteY5" fmla="*/ 295957 h 3396342"/>
              <a:gd name="connsiteX6" fmla="*/ 295957 w 11861800"/>
              <a:gd name="connsiteY6" fmla="*/ 0 h 339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1800" h="3396342">
                <a:moveTo>
                  <a:pt x="295957" y="0"/>
                </a:moveTo>
                <a:lnTo>
                  <a:pt x="11861800" y="0"/>
                </a:lnTo>
                <a:lnTo>
                  <a:pt x="11861800" y="3396342"/>
                </a:lnTo>
                <a:lnTo>
                  <a:pt x="295957" y="3396342"/>
                </a:lnTo>
                <a:cubicBezTo>
                  <a:pt x="132504" y="3396342"/>
                  <a:pt x="0" y="3263838"/>
                  <a:pt x="0" y="3100385"/>
                </a:cubicBezTo>
                <a:lnTo>
                  <a:pt x="0" y="295957"/>
                </a:lnTo>
                <a:cubicBezTo>
                  <a:pt x="0" y="132504"/>
                  <a:pt x="132504" y="0"/>
                  <a:pt x="295957" y="0"/>
                </a:cubicBezTo>
                <a:close/>
              </a:path>
            </a:pathLst>
          </a:cu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5703C8D6-1C54-C099-74CC-6421E2A1DBD9}"/>
              </a:ext>
            </a:extLst>
          </p:cNvPr>
          <p:cNvSpPr/>
          <p:nvPr/>
        </p:nvSpPr>
        <p:spPr bwMode="auto">
          <a:xfrm>
            <a:off x="571500" y="1598500"/>
            <a:ext cx="1028698" cy="113619"/>
          </a:xfrm>
          <a:prstGeom prst="roundRect">
            <a:avLst>
              <a:gd name="adj" fmla="val 50000"/>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endParaRPr lang="en-US" sz="2000" noProof="0">
              <a:ln w="3175">
                <a:noFill/>
              </a:ln>
              <a:solidFill>
                <a:srgbClr val="FFFFFF"/>
              </a:solidFill>
              <a:latin typeface="Segoe Sans Display Semibold"/>
            </a:endParaRPr>
          </a:p>
        </p:txBody>
      </p:sp>
      <p:sp>
        <p:nvSpPr>
          <p:cNvPr id="2" name="Rectangle: Rounded Corners 1">
            <a:hlinkClick r:id="rId5" action="ppaction://hlinksldjump"/>
            <a:extLst>
              <a:ext uri="{FF2B5EF4-FFF2-40B4-BE49-F238E27FC236}">
                <a16:creationId xmlns:a16="http://schemas.microsoft.com/office/drawing/2014/main" id="{BE2D1010-3198-3491-2C0E-5D47DA397BB3}"/>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5" name="Rectangle: Rounded Corners 4">
            <a:hlinkClick r:id="rId6" action="ppaction://hlinksldjump"/>
            <a:extLst>
              <a:ext uri="{FF2B5EF4-FFF2-40B4-BE49-F238E27FC236}">
                <a16:creationId xmlns:a16="http://schemas.microsoft.com/office/drawing/2014/main" id="{42DB989D-7FF2-820C-A671-3CE357B1F754}"/>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6" name="Rectangle: Rounded Corners 5">
            <a:hlinkClick r:id="rId7" action="ppaction://hlinksldjump"/>
            <a:extLst>
              <a:ext uri="{FF2B5EF4-FFF2-40B4-BE49-F238E27FC236}">
                <a16:creationId xmlns:a16="http://schemas.microsoft.com/office/drawing/2014/main" id="{4E6BCDFF-A943-9D79-3C86-588542B1F74F}"/>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7" name="Rectangle: Rounded Corners 6">
            <a:hlinkClick r:id="rId8" action="ppaction://hlinksldjump"/>
            <a:extLst>
              <a:ext uri="{FF2B5EF4-FFF2-40B4-BE49-F238E27FC236}">
                <a16:creationId xmlns:a16="http://schemas.microsoft.com/office/drawing/2014/main" id="{AD2CEE10-63E3-C232-C5D3-5F1DCBF64969}"/>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13" name="Rectangle: Rounded Corners 12">
            <a:hlinkClick r:id="rId9" action="ppaction://hlinksldjump"/>
            <a:extLst>
              <a:ext uri="{FF2B5EF4-FFF2-40B4-BE49-F238E27FC236}">
                <a16:creationId xmlns:a16="http://schemas.microsoft.com/office/drawing/2014/main" id="{01BC61AD-AA4A-E131-A081-4A318716D1A6}"/>
              </a:ext>
            </a:extLst>
          </p:cNvPr>
          <p:cNvSpPr>
            <a:spLocks/>
          </p:cNvSpPr>
          <p:nvPr/>
        </p:nvSpPr>
        <p:spPr bwMode="auto">
          <a:xfrm>
            <a:off x="9781575"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Extend &amp; Optimize</a:t>
            </a:r>
          </a:p>
        </p:txBody>
      </p:sp>
    </p:spTree>
    <p:extLst>
      <p:ext uri="{BB962C8B-B14F-4D97-AF65-F5344CB8AC3E}">
        <p14:creationId xmlns:p14="http://schemas.microsoft.com/office/powerpoint/2010/main" val="305980994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DCFFB4A-9997-E97C-54D6-46CB667501AB}"/>
              </a:ext>
              <a:ext uri="{C183D7F6-B498-43B3-948B-1728B52AA6E4}">
                <adec:decorative xmlns:adec="http://schemas.microsoft.com/office/drawing/2017/decorative" val="1"/>
              </a:ext>
            </a:extLst>
          </p:cNvPr>
          <p:cNvSpPr>
            <a:spLocks/>
          </p:cNvSpPr>
          <p:nvPr/>
        </p:nvSpPr>
        <p:spPr bwMode="auto">
          <a:xfrm>
            <a:off x="571501" y="1436688"/>
            <a:ext cx="11048998" cy="4832350"/>
          </a:xfrm>
          <a:prstGeom prst="roundRect">
            <a:avLst>
              <a:gd name="adj" fmla="val 5888"/>
            </a:avLst>
          </a:prstGeom>
          <a:solidFill>
            <a:schemeClr val="bg1">
              <a:alpha val="50000"/>
            </a:schemeClr>
          </a:solidFill>
          <a:ln w="9525">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E3BB19E1-72D1-0CD9-8CAE-9A100484F4F9}"/>
              </a:ext>
            </a:extLst>
          </p:cNvPr>
          <p:cNvSpPr>
            <a:spLocks noGrp="1"/>
          </p:cNvSpPr>
          <p:nvPr>
            <p:ph type="title"/>
          </p:nvPr>
        </p:nvSpPr>
        <p:spPr>
          <a:xfrm>
            <a:off x="588263" y="457200"/>
            <a:ext cx="11018520" cy="492443"/>
          </a:xfrm>
        </p:spPr>
        <p:txBody>
          <a:bodyPr/>
          <a:lstStyle/>
          <a:p>
            <a:r>
              <a:rPr lang="en-US" noProof="0">
                <a:ea typeface="+mj-ea"/>
                <a:cs typeface="+mj-cs"/>
              </a:rPr>
              <a:t>Roll-out ESS across your organization</a:t>
            </a:r>
          </a:p>
        </p:txBody>
      </p:sp>
      <p:sp>
        <p:nvSpPr>
          <p:cNvPr id="8" name="TextBox 7">
            <a:extLst>
              <a:ext uri="{FF2B5EF4-FFF2-40B4-BE49-F238E27FC236}">
                <a16:creationId xmlns:a16="http://schemas.microsoft.com/office/drawing/2014/main" id="{4E3710BF-661C-4A02-F0CE-3EA8CF104921}"/>
              </a:ext>
            </a:extLst>
          </p:cNvPr>
          <p:cNvSpPr txBox="1"/>
          <p:nvPr/>
        </p:nvSpPr>
        <p:spPr>
          <a:xfrm>
            <a:off x="708661" y="1573848"/>
            <a:ext cx="10774678" cy="548640"/>
          </a:xfrm>
          <a:prstGeom prst="roundRect">
            <a:avLst>
              <a:gd name="adj" fmla="val 50000"/>
            </a:avLst>
          </a:prstGeom>
          <a:gradFill flip="none" rotWithShape="1">
            <a:gsLst>
              <a:gs pos="500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594360" tIns="45720" rIns="91440" bIns="45720" numCol="1" spcCol="0" rtlCol="0" fromWordArt="0" anchor="ctr" anchorCtr="0" forceAA="0" compatLnSpc="1">
            <a:prstTxWarp prst="textNoShape">
              <a:avLst/>
            </a:prstTxWarp>
            <a:noAutofit/>
          </a:bodyPr>
          <a:lstStyle>
            <a:defPPr>
              <a:defRPr lang="en-US"/>
            </a:defPPr>
            <a:lvl1pPr defTabSz="457200">
              <a:lnSpc>
                <a:spcPct val="100000"/>
              </a:lnSpc>
              <a:spcBef>
                <a:spcPct val="0"/>
              </a:spcBef>
              <a:spcAft>
                <a:spcPts val="800"/>
              </a:spcAft>
              <a:buNone/>
              <a:defRPr sz="1600" b="0" cap="none" spc="0" baseline="0">
                <a:ln w="3175">
                  <a:noFill/>
                </a:ln>
                <a:solidFill>
                  <a:schemeClr val="bg1"/>
                </a:solidFill>
                <a:effectLst/>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noProof="0"/>
              <a:t>In preparing for your ESS rollout</a:t>
            </a:r>
          </a:p>
        </p:txBody>
      </p:sp>
      <p:sp>
        <p:nvSpPr>
          <p:cNvPr id="10" name="Rounded Rectangle 80">
            <a:extLst>
              <a:ext uri="{FF2B5EF4-FFF2-40B4-BE49-F238E27FC236}">
                <a16:creationId xmlns:a16="http://schemas.microsoft.com/office/drawing/2014/main" id="{105FAB45-E6EF-6A7D-DEF9-5C857F676714}"/>
              </a:ext>
              <a:ext uri="{C183D7F6-B498-43B3-948B-1728B52AA6E4}">
                <adec:decorative xmlns:adec="http://schemas.microsoft.com/office/drawing/2017/decorative" val="1"/>
              </a:ext>
            </a:extLst>
          </p:cNvPr>
          <p:cNvSpPr>
            <a:spLocks/>
          </p:cNvSpPr>
          <p:nvPr/>
        </p:nvSpPr>
        <p:spPr bwMode="auto">
          <a:xfrm>
            <a:off x="708661" y="2259649"/>
            <a:ext cx="10774678" cy="3872230"/>
          </a:xfrm>
          <a:prstGeom prst="roundRect">
            <a:avLst>
              <a:gd name="adj" fmla="val 4719"/>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13" name="Oval 12">
            <a:extLst>
              <a:ext uri="{FF2B5EF4-FFF2-40B4-BE49-F238E27FC236}">
                <a16:creationId xmlns:a16="http://schemas.microsoft.com/office/drawing/2014/main" id="{244F1C80-8FB6-A5AF-1400-226E18B76AF4}"/>
              </a:ext>
              <a:ext uri="{C183D7F6-B498-43B3-948B-1728B52AA6E4}">
                <adec:decorative xmlns:adec="http://schemas.microsoft.com/office/drawing/2017/decorative" val="1"/>
              </a:ext>
            </a:extLst>
          </p:cNvPr>
          <p:cNvSpPr>
            <a:spLocks/>
          </p:cNvSpPr>
          <p:nvPr/>
        </p:nvSpPr>
        <p:spPr bwMode="auto">
          <a:xfrm>
            <a:off x="770938" y="1616418"/>
            <a:ext cx="463502" cy="463500"/>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sp>
        <p:nvSpPr>
          <p:cNvPr id="16" name="TextBox 15">
            <a:extLst>
              <a:ext uri="{FF2B5EF4-FFF2-40B4-BE49-F238E27FC236}">
                <a16:creationId xmlns:a16="http://schemas.microsoft.com/office/drawing/2014/main" id="{23BFB554-A109-C445-04EC-249037317404}"/>
              </a:ext>
            </a:extLst>
          </p:cNvPr>
          <p:cNvSpPr txBox="1">
            <a:spLocks/>
          </p:cNvSpPr>
          <p:nvPr/>
        </p:nvSpPr>
        <p:spPr>
          <a:xfrm>
            <a:off x="1231106" y="2395539"/>
            <a:ext cx="10076974" cy="246221"/>
          </a:xfrm>
          <a:prstGeom prst="rect">
            <a:avLst/>
          </a:prstGeom>
          <a:noFill/>
        </p:spPr>
        <p:txBody>
          <a:bodyPr wrap="square" lIns="0" tIns="0" rIns="0" bIns="0" anchor="ctr">
            <a:spAutoFit/>
          </a:bodyPr>
          <a:lstStyle/>
          <a:p>
            <a:pPr marR="0" lvl="0" algn="l" defTabSz="914400" rtl="0" eaLnBrk="0" fontAlgn="base" latinLnBrk="0" hangingPunct="0">
              <a:lnSpc>
                <a:spcPct val="100000"/>
              </a:lnSpc>
              <a:spcBef>
                <a:spcPct val="0"/>
              </a:spcBef>
              <a:spcAft>
                <a:spcPct val="0"/>
              </a:spcAft>
              <a:buClrTx/>
              <a:buSzTx/>
              <a:tabLst/>
            </a:pPr>
            <a:r>
              <a:rPr lang="en-US" sz="1600" noProof="0"/>
              <a:t>Leverage insights from the pilot to refine your rollout strategy in order to maximize value realization</a:t>
            </a:r>
          </a:p>
        </p:txBody>
      </p:sp>
      <p:sp>
        <p:nvSpPr>
          <p:cNvPr id="20" name="TextBox 19">
            <a:extLst>
              <a:ext uri="{FF2B5EF4-FFF2-40B4-BE49-F238E27FC236}">
                <a16:creationId xmlns:a16="http://schemas.microsoft.com/office/drawing/2014/main" id="{BDFF1807-565E-AB34-78F0-239EEADE7AD7}"/>
              </a:ext>
            </a:extLst>
          </p:cNvPr>
          <p:cNvSpPr txBox="1">
            <a:spLocks/>
          </p:cNvSpPr>
          <p:nvPr/>
        </p:nvSpPr>
        <p:spPr>
          <a:xfrm>
            <a:off x="1231106" y="2913540"/>
            <a:ext cx="10076974" cy="492443"/>
          </a:xfrm>
          <a:prstGeom prst="rect">
            <a:avLst/>
          </a:prstGeom>
          <a:noFill/>
        </p:spPr>
        <p:txBody>
          <a:bodyPr wrap="square" lIns="0" tIns="0" rIns="0" bIns="0" anchor="ctr">
            <a:spAutoFit/>
          </a:bodyPr>
          <a:lstStyle/>
          <a:p>
            <a:pPr marR="0" lvl="0" algn="l" defTabSz="914400" rtl="0" eaLnBrk="0" fontAlgn="base" latinLnBrk="0" hangingPunct="0">
              <a:lnSpc>
                <a:spcPct val="100000"/>
              </a:lnSpc>
              <a:spcBef>
                <a:spcPct val="0"/>
              </a:spcBef>
              <a:spcAft>
                <a:spcPct val="0"/>
              </a:spcAft>
              <a:buClrTx/>
              <a:buSzTx/>
              <a:tabLst/>
            </a:pPr>
            <a:r>
              <a:rPr lang="en-US" sz="1600" noProof="0"/>
              <a:t>Confirm technical readiness: ESS agent installed, connectors configured (e.g., Workday, ServiceNow), crafted responses in place, Pilot test runs have been completed with key stakeholders, and the feedback is positive </a:t>
            </a:r>
          </a:p>
        </p:txBody>
      </p:sp>
      <p:sp>
        <p:nvSpPr>
          <p:cNvPr id="24" name="TextBox 23">
            <a:extLst>
              <a:ext uri="{FF2B5EF4-FFF2-40B4-BE49-F238E27FC236}">
                <a16:creationId xmlns:a16="http://schemas.microsoft.com/office/drawing/2014/main" id="{44600214-B4C9-B01B-2B7B-87FC35AF5009}"/>
              </a:ext>
            </a:extLst>
          </p:cNvPr>
          <p:cNvSpPr txBox="1">
            <a:spLocks/>
          </p:cNvSpPr>
          <p:nvPr/>
        </p:nvSpPr>
        <p:spPr>
          <a:xfrm>
            <a:off x="1231106" y="3677763"/>
            <a:ext cx="10076974" cy="246221"/>
          </a:xfrm>
          <a:prstGeom prst="rect">
            <a:avLst/>
          </a:prstGeom>
          <a:noFill/>
        </p:spPr>
        <p:txBody>
          <a:bodyPr wrap="square" lIns="0" tIns="0" rIns="0" bIns="0" anchor="ctr">
            <a:spAutoFit/>
          </a:bodyPr>
          <a:lstStyle/>
          <a:p>
            <a:pPr marR="0" lvl="0" algn="l" defTabSz="914400" rtl="0" eaLnBrk="0" fontAlgn="base" latinLnBrk="0" hangingPunct="0">
              <a:lnSpc>
                <a:spcPct val="100000"/>
              </a:lnSpc>
              <a:spcBef>
                <a:spcPct val="0"/>
              </a:spcBef>
              <a:spcAft>
                <a:spcPct val="0"/>
              </a:spcAft>
              <a:buClrTx/>
              <a:buSzTx/>
              <a:tabLst/>
            </a:pPr>
            <a:r>
              <a:rPr lang="en-US" sz="1600" noProof="0"/>
              <a:t>Validate security and compliance reviews are complete</a:t>
            </a:r>
          </a:p>
        </p:txBody>
      </p:sp>
      <p:sp>
        <p:nvSpPr>
          <p:cNvPr id="27" name="TextBox 26">
            <a:extLst>
              <a:ext uri="{FF2B5EF4-FFF2-40B4-BE49-F238E27FC236}">
                <a16:creationId xmlns:a16="http://schemas.microsoft.com/office/drawing/2014/main" id="{E030ACCE-319F-F528-7B51-C7DC3A6EEDB9}"/>
              </a:ext>
            </a:extLst>
          </p:cNvPr>
          <p:cNvSpPr txBox="1">
            <a:spLocks/>
          </p:cNvSpPr>
          <p:nvPr/>
        </p:nvSpPr>
        <p:spPr>
          <a:xfrm>
            <a:off x="1231106" y="4195764"/>
            <a:ext cx="10076974" cy="246221"/>
          </a:xfrm>
          <a:prstGeom prst="rect">
            <a:avLst/>
          </a:prstGeom>
          <a:noFill/>
        </p:spPr>
        <p:txBody>
          <a:bodyPr wrap="square" lIns="0" tIns="0" rIns="0" bIns="0" anchor="ctr">
            <a:spAutoFit/>
          </a:bodyPr>
          <a:lstStyle/>
          <a:p>
            <a:pPr marR="0" lvl="0" algn="l" defTabSz="914400" rtl="0" eaLnBrk="0" fontAlgn="base" latinLnBrk="0" hangingPunct="0">
              <a:lnSpc>
                <a:spcPct val="100000"/>
              </a:lnSpc>
              <a:spcBef>
                <a:spcPct val="0"/>
              </a:spcBef>
              <a:spcAft>
                <a:spcPct val="0"/>
              </a:spcAft>
              <a:buClrTx/>
              <a:buSzTx/>
              <a:tabLst/>
            </a:pPr>
            <a:r>
              <a:rPr lang="en-US" sz="1600" noProof="0"/>
              <a:t>Ensure support model is defined (who handles escalations, FAQs, and feedback from end users)</a:t>
            </a:r>
          </a:p>
        </p:txBody>
      </p:sp>
      <p:sp>
        <p:nvSpPr>
          <p:cNvPr id="30" name="TextBox 29">
            <a:extLst>
              <a:ext uri="{FF2B5EF4-FFF2-40B4-BE49-F238E27FC236}">
                <a16:creationId xmlns:a16="http://schemas.microsoft.com/office/drawing/2014/main" id="{AA1298CA-54D2-C457-713F-91CE8622A833}"/>
              </a:ext>
            </a:extLst>
          </p:cNvPr>
          <p:cNvSpPr txBox="1">
            <a:spLocks/>
          </p:cNvSpPr>
          <p:nvPr/>
        </p:nvSpPr>
        <p:spPr>
          <a:xfrm>
            <a:off x="1231106" y="4713765"/>
            <a:ext cx="10076974" cy="246221"/>
          </a:xfrm>
          <a:prstGeom prst="rect">
            <a:avLst/>
          </a:prstGeom>
          <a:noFill/>
        </p:spPr>
        <p:txBody>
          <a:bodyPr wrap="square" lIns="0" tIns="0" rIns="0" bIns="0" anchor="ctr">
            <a:spAutoFit/>
          </a:bodyPr>
          <a:lstStyle/>
          <a:p>
            <a:pPr marR="0" lvl="0" algn="l" defTabSz="914400" rtl="0" eaLnBrk="0" fontAlgn="base" latinLnBrk="0" hangingPunct="0">
              <a:lnSpc>
                <a:spcPct val="100000"/>
              </a:lnSpc>
              <a:spcBef>
                <a:spcPct val="0"/>
              </a:spcBef>
              <a:spcAft>
                <a:spcPct val="0"/>
              </a:spcAft>
              <a:buClrTx/>
              <a:buSzTx/>
              <a:tabLst/>
            </a:pPr>
            <a:r>
              <a:rPr lang="en-US" sz="1600" noProof="0"/>
              <a:t>Provide training and quick reference guides to end users</a:t>
            </a:r>
          </a:p>
        </p:txBody>
      </p:sp>
      <p:sp>
        <p:nvSpPr>
          <p:cNvPr id="33" name="TextBox 32">
            <a:extLst>
              <a:ext uri="{FF2B5EF4-FFF2-40B4-BE49-F238E27FC236}">
                <a16:creationId xmlns:a16="http://schemas.microsoft.com/office/drawing/2014/main" id="{EE99C18E-479F-FCE4-E154-FFA6878665BF}"/>
              </a:ext>
            </a:extLst>
          </p:cNvPr>
          <p:cNvSpPr txBox="1">
            <a:spLocks/>
          </p:cNvSpPr>
          <p:nvPr/>
        </p:nvSpPr>
        <p:spPr>
          <a:xfrm>
            <a:off x="1231106" y="5231766"/>
            <a:ext cx="10076974" cy="246221"/>
          </a:xfrm>
          <a:prstGeom prst="rect">
            <a:avLst/>
          </a:prstGeom>
          <a:noFill/>
        </p:spPr>
        <p:txBody>
          <a:bodyPr wrap="square" lIns="0" tIns="0" rIns="0" bIns="0" anchor="ctr">
            <a:spAutoFit/>
          </a:bodyPr>
          <a:lstStyle/>
          <a:p>
            <a:pPr marR="0" lvl="0" algn="l" defTabSz="914400" rtl="0" eaLnBrk="0" fontAlgn="base" latinLnBrk="0" hangingPunct="0">
              <a:lnSpc>
                <a:spcPct val="100000"/>
              </a:lnSpc>
              <a:spcBef>
                <a:spcPct val="0"/>
              </a:spcBef>
              <a:spcAft>
                <a:spcPct val="0"/>
              </a:spcAft>
              <a:buClrTx/>
              <a:buSzTx/>
              <a:tabLst/>
            </a:pPr>
            <a:r>
              <a:rPr lang="en-US" sz="1600" noProof="0"/>
              <a:t>Ensure you have a robust communication strategy for the target users</a:t>
            </a:r>
          </a:p>
        </p:txBody>
      </p:sp>
      <p:sp>
        <p:nvSpPr>
          <p:cNvPr id="36" name="TextBox 35">
            <a:extLst>
              <a:ext uri="{FF2B5EF4-FFF2-40B4-BE49-F238E27FC236}">
                <a16:creationId xmlns:a16="http://schemas.microsoft.com/office/drawing/2014/main" id="{5705235E-FBDF-629A-891D-9A1318CE0453}"/>
              </a:ext>
            </a:extLst>
          </p:cNvPr>
          <p:cNvSpPr txBox="1">
            <a:spLocks/>
          </p:cNvSpPr>
          <p:nvPr/>
        </p:nvSpPr>
        <p:spPr>
          <a:xfrm>
            <a:off x="1231106" y="5749767"/>
            <a:ext cx="10076974" cy="246221"/>
          </a:xfrm>
          <a:prstGeom prst="rect">
            <a:avLst/>
          </a:prstGeom>
          <a:noFill/>
        </p:spPr>
        <p:txBody>
          <a:bodyPr wrap="square" lIns="0" tIns="0" rIns="0" bIns="0" anchor="ctr">
            <a:spAutoFit/>
          </a:bodyPr>
          <a:lstStyle/>
          <a:p>
            <a:pPr marR="0" lvl="0" algn="l" defTabSz="914400" rtl="0" eaLnBrk="0" fontAlgn="base" latinLnBrk="0" hangingPunct="0">
              <a:lnSpc>
                <a:spcPct val="100000"/>
              </a:lnSpc>
              <a:spcBef>
                <a:spcPct val="0"/>
              </a:spcBef>
              <a:spcAft>
                <a:spcPct val="0"/>
              </a:spcAft>
              <a:buClrTx/>
              <a:buSzTx/>
              <a:tabLst/>
            </a:pPr>
            <a:r>
              <a:rPr lang="en-US" sz="1600" noProof="0"/>
              <a:t>Consider how you will measure value realization and KPIs during your rollout and ongoing</a:t>
            </a:r>
          </a:p>
        </p:txBody>
      </p:sp>
      <p:cxnSp>
        <p:nvCxnSpPr>
          <p:cNvPr id="43" name="Straight Connector 42">
            <a:extLst>
              <a:ext uri="{FF2B5EF4-FFF2-40B4-BE49-F238E27FC236}">
                <a16:creationId xmlns:a16="http://schemas.microsoft.com/office/drawing/2014/main" id="{3293DA99-9354-DA20-E00D-67E4B5ACD0DA}"/>
              </a:ext>
            </a:extLst>
          </p:cNvPr>
          <p:cNvCxnSpPr>
            <a:cxnSpLocks/>
          </p:cNvCxnSpPr>
          <p:nvPr/>
        </p:nvCxnSpPr>
        <p:spPr>
          <a:xfrm>
            <a:off x="1231106" y="2777650"/>
            <a:ext cx="10076974"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D7EA7BE-91D9-CE1E-9849-623DC71D32E8}"/>
              </a:ext>
            </a:extLst>
          </p:cNvPr>
          <p:cNvCxnSpPr>
            <a:cxnSpLocks/>
          </p:cNvCxnSpPr>
          <p:nvPr/>
        </p:nvCxnSpPr>
        <p:spPr>
          <a:xfrm>
            <a:off x="1231106" y="3541873"/>
            <a:ext cx="10076974"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B64459A-7D17-5830-A2B4-E3E48A8A86B6}"/>
              </a:ext>
            </a:extLst>
          </p:cNvPr>
          <p:cNvCxnSpPr>
            <a:cxnSpLocks/>
          </p:cNvCxnSpPr>
          <p:nvPr/>
        </p:nvCxnSpPr>
        <p:spPr>
          <a:xfrm>
            <a:off x="1231106" y="4059874"/>
            <a:ext cx="10076974"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1C2478E-771B-4670-A489-F3A53F6E6ABA}"/>
              </a:ext>
            </a:extLst>
          </p:cNvPr>
          <p:cNvCxnSpPr>
            <a:cxnSpLocks/>
          </p:cNvCxnSpPr>
          <p:nvPr/>
        </p:nvCxnSpPr>
        <p:spPr>
          <a:xfrm>
            <a:off x="1231106" y="4577875"/>
            <a:ext cx="10076974"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24EE1BD-B74A-D019-F082-C997430EA844}"/>
              </a:ext>
            </a:extLst>
          </p:cNvPr>
          <p:cNvCxnSpPr>
            <a:cxnSpLocks/>
          </p:cNvCxnSpPr>
          <p:nvPr/>
        </p:nvCxnSpPr>
        <p:spPr>
          <a:xfrm>
            <a:off x="1231106" y="5095876"/>
            <a:ext cx="10076974"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88B63D9-595E-84BD-0071-29D3D9E9361A}"/>
              </a:ext>
            </a:extLst>
          </p:cNvPr>
          <p:cNvCxnSpPr>
            <a:cxnSpLocks/>
          </p:cNvCxnSpPr>
          <p:nvPr/>
        </p:nvCxnSpPr>
        <p:spPr>
          <a:xfrm>
            <a:off x="1231106" y="5613877"/>
            <a:ext cx="10076974"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Graphic 57" descr="Icon of a gear">
            <a:extLst>
              <a:ext uri="{FF2B5EF4-FFF2-40B4-BE49-F238E27FC236}">
                <a16:creationId xmlns:a16="http://schemas.microsoft.com/office/drawing/2014/main" id="{F293605F-5682-4288-B85C-F4FECC88510B}"/>
              </a:ext>
            </a:extLst>
          </p:cNvPr>
          <p:cNvSpPr/>
          <p:nvPr/>
        </p:nvSpPr>
        <p:spPr>
          <a:xfrm>
            <a:off x="881428" y="1721887"/>
            <a:ext cx="242522" cy="252562"/>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1 w 178348"/>
              <a:gd name="connsiteY3" fmla="*/ 23136 h 185732"/>
              <a:gd name="connsiteX4" fmla="*/ 131783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8 w 178348"/>
              <a:gd name="connsiteY23" fmla="*/ 177108 h 185732"/>
              <a:gd name="connsiteX24" fmla="*/ 61137 w 178348"/>
              <a:gd name="connsiteY24" fmla="*/ 162592 h 185732"/>
              <a:gd name="connsiteX25" fmla="*/ 46567 w 178348"/>
              <a:gd name="connsiteY25" fmla="*/ 151004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8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160 w 178348"/>
              <a:gd name="connsiteY44" fmla="*/ 64294 h 185732"/>
              <a:gd name="connsiteX45" fmla="*/ 60585 w 178348"/>
              <a:gd name="connsiteY45" fmla="*/ 92869 h 185732"/>
              <a:gd name="connsiteX46" fmla="*/ 89160 w 178348"/>
              <a:gd name="connsiteY46" fmla="*/ 121444 h 185732"/>
              <a:gd name="connsiteX47" fmla="*/ 117735 w 178348"/>
              <a:gd name="connsiteY47" fmla="*/ 92869 h 185732"/>
              <a:gd name="connsiteX48" fmla="*/ 89160 w 178348"/>
              <a:gd name="connsiteY48" fmla="*/ 64294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8348" h="185732">
                <a:moveTo>
                  <a:pt x="89274" y="0"/>
                </a:moveTo>
                <a:cubicBezTo>
                  <a:pt x="96266" y="76"/>
                  <a:pt x="103228" y="886"/>
                  <a:pt x="110058" y="2410"/>
                </a:cubicBezTo>
                <a:cubicBezTo>
                  <a:pt x="113036" y="3075"/>
                  <a:pt x="115264" y="5558"/>
                  <a:pt x="115601" y="8592"/>
                </a:cubicBezTo>
                <a:lnTo>
                  <a:pt x="117221" y="23136"/>
                </a:lnTo>
                <a:cubicBezTo>
                  <a:pt x="118027" y="30372"/>
                  <a:pt x="124547" y="35584"/>
                  <a:pt x="131783" y="34777"/>
                </a:cubicBezTo>
                <a:cubicBezTo>
                  <a:pt x="133090" y="34631"/>
                  <a:pt x="134369" y="34290"/>
                  <a:pt x="135575" y="33766"/>
                </a:cubicBezTo>
                <a:lnTo>
                  <a:pt x="148920" y="27908"/>
                </a:lnTo>
                <a:cubicBezTo>
                  <a:pt x="151697" y="26685"/>
                  <a:pt x="154943" y="27350"/>
                  <a:pt x="157016" y="29566"/>
                </a:cubicBezTo>
                <a:cubicBezTo>
                  <a:pt x="166655" y="39863"/>
                  <a:pt x="173832" y="52212"/>
                  <a:pt x="178009" y="65684"/>
                </a:cubicBezTo>
                <a:cubicBezTo>
                  <a:pt x="178907" y="68586"/>
                  <a:pt x="177871" y="71738"/>
                  <a:pt x="175428" y="73543"/>
                </a:cubicBezTo>
                <a:lnTo>
                  <a:pt x="163598" y="82267"/>
                </a:lnTo>
                <a:cubicBezTo>
                  <a:pt x="157743" y="86568"/>
                  <a:pt x="156483" y="94801"/>
                  <a:pt x="160784" y="100656"/>
                </a:cubicBezTo>
                <a:cubicBezTo>
                  <a:pt x="161573" y="101731"/>
                  <a:pt x="162522" y="102680"/>
                  <a:pt x="163598" y="103470"/>
                </a:cubicBezTo>
                <a:lnTo>
                  <a:pt x="175437" y="112185"/>
                </a:lnTo>
                <a:cubicBezTo>
                  <a:pt x="177888" y="113989"/>
                  <a:pt x="178928" y="117146"/>
                  <a:pt x="178028" y="120053"/>
                </a:cubicBezTo>
                <a:cubicBezTo>
                  <a:pt x="173850" y="133525"/>
                  <a:pt x="166672" y="145874"/>
                  <a:pt x="157035" y="156172"/>
                </a:cubicBezTo>
                <a:cubicBezTo>
                  <a:pt x="154968" y="158383"/>
                  <a:pt x="151731" y="159050"/>
                  <a:pt x="148958" y="157839"/>
                </a:cubicBezTo>
                <a:lnTo>
                  <a:pt x="135556" y="151962"/>
                </a:lnTo>
                <a:cubicBezTo>
                  <a:pt x="128908" y="149047"/>
                  <a:pt x="121155" y="152073"/>
                  <a:pt x="118240" y="158722"/>
                </a:cubicBezTo>
                <a:cubicBezTo>
                  <a:pt x="117703" y="159946"/>
                  <a:pt x="117356" y="161244"/>
                  <a:pt x="117211" y="162573"/>
                </a:cubicBezTo>
                <a:lnTo>
                  <a:pt x="115601" y="177108"/>
                </a:lnTo>
                <a:cubicBezTo>
                  <a:pt x="115269" y="180106"/>
                  <a:pt x="113088" y="182573"/>
                  <a:pt x="110153" y="183271"/>
                </a:cubicBezTo>
                <a:cubicBezTo>
                  <a:pt x="96356" y="186553"/>
                  <a:pt x="81982" y="186553"/>
                  <a:pt x="68186" y="183271"/>
                </a:cubicBezTo>
                <a:cubicBezTo>
                  <a:pt x="65251" y="182573"/>
                  <a:pt x="63070" y="180106"/>
                  <a:pt x="62738" y="177108"/>
                </a:cubicBezTo>
                <a:lnTo>
                  <a:pt x="61137" y="162592"/>
                </a:lnTo>
                <a:cubicBezTo>
                  <a:pt x="60314" y="155369"/>
                  <a:pt x="53790" y="150181"/>
                  <a:pt x="46567" y="151004"/>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6" y="99178"/>
                  <a:pt x="21873" y="90953"/>
                  <a:pt x="17581" y="85098"/>
                </a:cubicBezTo>
                <a:cubicBezTo>
                  <a:pt x="16787" y="84015"/>
                  <a:pt x="15833" y="83061"/>
                  <a:pt x="14751" y="82267"/>
                </a:cubicBezTo>
                <a:lnTo>
                  <a:pt x="2911" y="73562"/>
                </a:lnTo>
                <a:cubicBezTo>
                  <a:pt x="463" y="71756"/>
                  <a:pt x="-572"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160" y="64294"/>
                </a:moveTo>
                <a:cubicBezTo>
                  <a:pt x="73378" y="64294"/>
                  <a:pt x="60585" y="77087"/>
                  <a:pt x="60585" y="92869"/>
                </a:cubicBezTo>
                <a:cubicBezTo>
                  <a:pt x="60585" y="108650"/>
                  <a:pt x="73378" y="121444"/>
                  <a:pt x="89160" y="121444"/>
                </a:cubicBezTo>
                <a:cubicBezTo>
                  <a:pt x="104941" y="121444"/>
                  <a:pt x="117735" y="108650"/>
                  <a:pt x="117735" y="92869"/>
                </a:cubicBezTo>
                <a:cubicBezTo>
                  <a:pt x="117735" y="77087"/>
                  <a:pt x="104941" y="64294"/>
                  <a:pt x="89160" y="64294"/>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en-US" noProof="0"/>
          </a:p>
        </p:txBody>
      </p:sp>
      <p:sp>
        <p:nvSpPr>
          <p:cNvPr id="4" name="Rectangle: Rounded Corners 3">
            <a:hlinkClick r:id="rId4" action="ppaction://hlinksldjump"/>
            <a:extLst>
              <a:ext uri="{FF2B5EF4-FFF2-40B4-BE49-F238E27FC236}">
                <a16:creationId xmlns:a16="http://schemas.microsoft.com/office/drawing/2014/main" id="{57360AE9-ED10-9338-606C-EB158548B535}"/>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5" name="Rectangle: Rounded Corners 4">
            <a:hlinkClick r:id="rId5" action="ppaction://hlinksldjump"/>
            <a:extLst>
              <a:ext uri="{FF2B5EF4-FFF2-40B4-BE49-F238E27FC236}">
                <a16:creationId xmlns:a16="http://schemas.microsoft.com/office/drawing/2014/main" id="{296D04E0-FFE9-308B-A9E3-0E876D9AD366}"/>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6" name="Rectangle: Rounded Corners 5">
            <a:hlinkClick r:id="rId6" action="ppaction://hlinksldjump"/>
            <a:extLst>
              <a:ext uri="{FF2B5EF4-FFF2-40B4-BE49-F238E27FC236}">
                <a16:creationId xmlns:a16="http://schemas.microsoft.com/office/drawing/2014/main" id="{09B00652-9F65-2AB4-AB79-7CB04F72D1EF}"/>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7" name="Rectangle: Rounded Corners 6">
            <a:hlinkClick r:id="rId7" action="ppaction://hlinksldjump"/>
            <a:extLst>
              <a:ext uri="{FF2B5EF4-FFF2-40B4-BE49-F238E27FC236}">
                <a16:creationId xmlns:a16="http://schemas.microsoft.com/office/drawing/2014/main" id="{5E775934-8290-78C6-658B-49E4CB0EAE77}"/>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11" name="Rectangle: Rounded Corners 10">
            <a:hlinkClick r:id="rId8" action="ppaction://hlinksldjump"/>
            <a:extLst>
              <a:ext uri="{FF2B5EF4-FFF2-40B4-BE49-F238E27FC236}">
                <a16:creationId xmlns:a16="http://schemas.microsoft.com/office/drawing/2014/main" id="{6CBCB907-E5B1-9DA2-E642-817B57A4231A}"/>
              </a:ext>
            </a:extLst>
          </p:cNvPr>
          <p:cNvSpPr>
            <a:spLocks/>
          </p:cNvSpPr>
          <p:nvPr/>
        </p:nvSpPr>
        <p:spPr bwMode="auto">
          <a:xfrm>
            <a:off x="9781575"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Extend &amp; Optimize</a:t>
            </a:r>
          </a:p>
        </p:txBody>
      </p:sp>
      <p:sp>
        <p:nvSpPr>
          <p:cNvPr id="23" name="Rectangle 22">
            <a:extLst>
              <a:ext uri="{FF2B5EF4-FFF2-40B4-BE49-F238E27FC236}">
                <a16:creationId xmlns:a16="http://schemas.microsoft.com/office/drawing/2014/main" id="{3F38DE2C-B345-0AAF-CBC0-3F50D87F5B86}"/>
              </a:ext>
            </a:extLst>
          </p:cNvPr>
          <p:cNvSpPr>
            <a:spLocks/>
          </p:cNvSpPr>
          <p:nvPr/>
        </p:nvSpPr>
        <p:spPr bwMode="auto">
          <a:xfrm>
            <a:off x="979829" y="2259649"/>
            <a:ext cx="45720" cy="3657600"/>
          </a:xfrm>
          <a:prstGeom prst="rect">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0712A2F6-98E0-A012-2822-B0D9322832A6}"/>
              </a:ext>
              <a:ext uri="{C183D7F6-B498-43B3-948B-1728B52AA6E4}">
                <adec:decorative xmlns:adec="http://schemas.microsoft.com/office/drawing/2017/decorative" val="1"/>
              </a:ext>
            </a:extLst>
          </p:cNvPr>
          <p:cNvSpPr>
            <a:spLocks/>
          </p:cNvSpPr>
          <p:nvPr/>
        </p:nvSpPr>
        <p:spPr bwMode="auto">
          <a:xfrm>
            <a:off x="915718" y="2431678"/>
            <a:ext cx="173942" cy="17394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sp>
        <p:nvSpPr>
          <p:cNvPr id="19" name="Oval 18">
            <a:extLst>
              <a:ext uri="{FF2B5EF4-FFF2-40B4-BE49-F238E27FC236}">
                <a16:creationId xmlns:a16="http://schemas.microsoft.com/office/drawing/2014/main" id="{41DCBCE6-0F7F-115A-D83B-2E0E01079B57}"/>
              </a:ext>
              <a:ext uri="{C183D7F6-B498-43B3-948B-1728B52AA6E4}">
                <adec:decorative xmlns:adec="http://schemas.microsoft.com/office/drawing/2017/decorative" val="1"/>
              </a:ext>
            </a:extLst>
          </p:cNvPr>
          <p:cNvSpPr>
            <a:spLocks/>
          </p:cNvSpPr>
          <p:nvPr/>
        </p:nvSpPr>
        <p:spPr bwMode="auto">
          <a:xfrm>
            <a:off x="915718" y="2954815"/>
            <a:ext cx="173942" cy="17394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sp>
        <p:nvSpPr>
          <p:cNvPr id="22" name="Oval 21">
            <a:extLst>
              <a:ext uri="{FF2B5EF4-FFF2-40B4-BE49-F238E27FC236}">
                <a16:creationId xmlns:a16="http://schemas.microsoft.com/office/drawing/2014/main" id="{906BA0B0-439B-D671-287F-06C3A5C0B421}"/>
              </a:ext>
              <a:ext uri="{C183D7F6-B498-43B3-948B-1728B52AA6E4}">
                <adec:decorative xmlns:adec="http://schemas.microsoft.com/office/drawing/2017/decorative" val="1"/>
              </a:ext>
            </a:extLst>
          </p:cNvPr>
          <p:cNvSpPr>
            <a:spLocks/>
          </p:cNvSpPr>
          <p:nvPr/>
        </p:nvSpPr>
        <p:spPr bwMode="auto">
          <a:xfrm>
            <a:off x="915718" y="3713902"/>
            <a:ext cx="173942" cy="17394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sp>
        <p:nvSpPr>
          <p:cNvPr id="26" name="Oval 25">
            <a:extLst>
              <a:ext uri="{FF2B5EF4-FFF2-40B4-BE49-F238E27FC236}">
                <a16:creationId xmlns:a16="http://schemas.microsoft.com/office/drawing/2014/main" id="{B4DC9A89-77D6-AFDA-9232-E39F0E7D5AA7}"/>
              </a:ext>
              <a:ext uri="{C183D7F6-B498-43B3-948B-1728B52AA6E4}">
                <adec:decorative xmlns:adec="http://schemas.microsoft.com/office/drawing/2017/decorative" val="1"/>
              </a:ext>
            </a:extLst>
          </p:cNvPr>
          <p:cNvSpPr>
            <a:spLocks/>
          </p:cNvSpPr>
          <p:nvPr/>
        </p:nvSpPr>
        <p:spPr bwMode="auto">
          <a:xfrm>
            <a:off x="915718" y="4231903"/>
            <a:ext cx="173942" cy="17394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sp>
        <p:nvSpPr>
          <p:cNvPr id="29" name="Oval 28">
            <a:extLst>
              <a:ext uri="{FF2B5EF4-FFF2-40B4-BE49-F238E27FC236}">
                <a16:creationId xmlns:a16="http://schemas.microsoft.com/office/drawing/2014/main" id="{702C9D4F-04B4-ECB9-F4D7-1055CE090800}"/>
              </a:ext>
              <a:ext uri="{C183D7F6-B498-43B3-948B-1728B52AA6E4}">
                <adec:decorative xmlns:adec="http://schemas.microsoft.com/office/drawing/2017/decorative" val="1"/>
              </a:ext>
            </a:extLst>
          </p:cNvPr>
          <p:cNvSpPr>
            <a:spLocks/>
          </p:cNvSpPr>
          <p:nvPr/>
        </p:nvSpPr>
        <p:spPr bwMode="auto">
          <a:xfrm>
            <a:off x="915718" y="4749904"/>
            <a:ext cx="173942" cy="17394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sp>
        <p:nvSpPr>
          <p:cNvPr id="32" name="Oval 31">
            <a:extLst>
              <a:ext uri="{FF2B5EF4-FFF2-40B4-BE49-F238E27FC236}">
                <a16:creationId xmlns:a16="http://schemas.microsoft.com/office/drawing/2014/main" id="{FB3F3C7D-9967-716E-D630-3B3DDC86E223}"/>
              </a:ext>
              <a:ext uri="{C183D7F6-B498-43B3-948B-1728B52AA6E4}">
                <adec:decorative xmlns:adec="http://schemas.microsoft.com/office/drawing/2017/decorative" val="1"/>
              </a:ext>
            </a:extLst>
          </p:cNvPr>
          <p:cNvSpPr>
            <a:spLocks/>
          </p:cNvSpPr>
          <p:nvPr/>
        </p:nvSpPr>
        <p:spPr bwMode="auto">
          <a:xfrm>
            <a:off x="915718" y="5267905"/>
            <a:ext cx="173942" cy="17394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sp>
        <p:nvSpPr>
          <p:cNvPr id="35" name="Oval 34">
            <a:extLst>
              <a:ext uri="{FF2B5EF4-FFF2-40B4-BE49-F238E27FC236}">
                <a16:creationId xmlns:a16="http://schemas.microsoft.com/office/drawing/2014/main" id="{1BB6BB0B-9EF4-EB84-627A-7F45423B011F}"/>
              </a:ext>
              <a:ext uri="{C183D7F6-B498-43B3-948B-1728B52AA6E4}">
                <adec:decorative xmlns:adec="http://schemas.microsoft.com/office/drawing/2017/decorative" val="1"/>
              </a:ext>
            </a:extLst>
          </p:cNvPr>
          <p:cNvSpPr>
            <a:spLocks/>
          </p:cNvSpPr>
          <p:nvPr/>
        </p:nvSpPr>
        <p:spPr bwMode="auto">
          <a:xfrm>
            <a:off x="915718" y="5785906"/>
            <a:ext cx="173942" cy="17394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spTree>
    <p:extLst>
      <p:ext uri="{BB962C8B-B14F-4D97-AF65-F5344CB8AC3E}">
        <p14:creationId xmlns:p14="http://schemas.microsoft.com/office/powerpoint/2010/main" val="529125140"/>
      </p:ext>
    </p:extLst>
  </p:cSld>
  <p:clrMapOvr>
    <a:masterClrMapping/>
  </p:clrMapOvr>
  <p:transition>
    <p:fade/>
  </p:transition>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8F5"/>
        </a:solidFill>
        <a:effectLst/>
      </p:bgPr>
    </p:bg>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19E6F3BF-2BAC-30A6-1B5E-D79B0924BDBA}"/>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3">
            <a:alphaModFix amt="9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7493" t="8264" r="36456" b="35683"/>
          <a:stretch>
            <a:fillRect/>
          </a:stretch>
        </p:blipFill>
        <p:spPr>
          <a:xfrm>
            <a:off x="1" y="0"/>
            <a:ext cx="12191997" cy="6858000"/>
          </a:xfrm>
          <a:custGeom>
            <a:avLst/>
            <a:gdLst>
              <a:gd name="connsiteX0" fmla="*/ 0 w 12191997"/>
              <a:gd name="connsiteY0" fmla="*/ 0 h 6858000"/>
              <a:gd name="connsiteX1" fmla="*/ 12191997 w 12191997"/>
              <a:gd name="connsiteY1" fmla="*/ 0 h 6858000"/>
              <a:gd name="connsiteX2" fmla="*/ 12191997 w 12191997"/>
              <a:gd name="connsiteY2" fmla="*/ 6858000 h 6858000"/>
              <a:gd name="connsiteX3" fmla="*/ 0 w 1219199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7" h="6858000">
                <a:moveTo>
                  <a:pt x="0" y="0"/>
                </a:moveTo>
                <a:lnTo>
                  <a:pt x="12191997" y="0"/>
                </a:lnTo>
                <a:lnTo>
                  <a:pt x="12191997" y="6858000"/>
                </a:lnTo>
                <a:lnTo>
                  <a:pt x="0" y="6858000"/>
                </a:lnTo>
                <a:close/>
              </a:path>
            </a:pathLst>
          </a:custGeom>
        </p:spPr>
      </p:pic>
      <p:sp>
        <p:nvSpPr>
          <p:cNvPr id="45" name="Rectangle: Rounded Corners 44">
            <a:extLst>
              <a:ext uri="{FF2B5EF4-FFF2-40B4-BE49-F238E27FC236}">
                <a16:creationId xmlns:a16="http://schemas.microsoft.com/office/drawing/2014/main" id="{309EBBE5-C2CB-2282-8678-7A62C0BD22C4}"/>
              </a:ext>
              <a:ext uri="{C183D7F6-B498-43B3-948B-1728B52AA6E4}">
                <adec:decorative xmlns:adec="http://schemas.microsoft.com/office/drawing/2017/decorative" val="1"/>
              </a:ext>
            </a:extLst>
          </p:cNvPr>
          <p:cNvSpPr>
            <a:spLocks/>
          </p:cNvSpPr>
          <p:nvPr/>
        </p:nvSpPr>
        <p:spPr bwMode="auto">
          <a:xfrm>
            <a:off x="588963" y="2966540"/>
            <a:ext cx="3550497" cy="3157581"/>
          </a:xfrm>
          <a:prstGeom prst="roundRect">
            <a:avLst>
              <a:gd name="adj" fmla="val 4684"/>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765" noProof="0"/>
          </a:p>
        </p:txBody>
      </p:sp>
      <p:sp>
        <p:nvSpPr>
          <p:cNvPr id="46" name="Rectangle: Rounded Corners 45">
            <a:extLst>
              <a:ext uri="{FF2B5EF4-FFF2-40B4-BE49-F238E27FC236}">
                <a16:creationId xmlns:a16="http://schemas.microsoft.com/office/drawing/2014/main" id="{357E30F1-39C9-51A7-BC0A-36C7D6751B74}"/>
              </a:ext>
              <a:ext uri="{C183D7F6-B498-43B3-948B-1728B52AA6E4}">
                <adec:decorative xmlns:adec="http://schemas.microsoft.com/office/drawing/2017/decorative" val="1"/>
              </a:ext>
            </a:extLst>
          </p:cNvPr>
          <p:cNvSpPr>
            <a:spLocks/>
          </p:cNvSpPr>
          <p:nvPr/>
        </p:nvSpPr>
        <p:spPr bwMode="auto">
          <a:xfrm>
            <a:off x="4322340" y="2966540"/>
            <a:ext cx="3550497" cy="3157581"/>
          </a:xfrm>
          <a:prstGeom prst="roundRect">
            <a:avLst>
              <a:gd name="adj" fmla="val 4684"/>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765" noProof="0"/>
          </a:p>
        </p:txBody>
      </p:sp>
      <p:sp>
        <p:nvSpPr>
          <p:cNvPr id="47" name="Rectangle: Rounded Corners 46">
            <a:extLst>
              <a:ext uri="{FF2B5EF4-FFF2-40B4-BE49-F238E27FC236}">
                <a16:creationId xmlns:a16="http://schemas.microsoft.com/office/drawing/2014/main" id="{040F4F6C-5102-F3B0-D146-97FE7D1360BE}"/>
              </a:ext>
              <a:ext uri="{C183D7F6-B498-43B3-948B-1728B52AA6E4}">
                <adec:decorative xmlns:adec="http://schemas.microsoft.com/office/drawing/2017/decorative" val="1"/>
              </a:ext>
            </a:extLst>
          </p:cNvPr>
          <p:cNvSpPr>
            <a:spLocks/>
          </p:cNvSpPr>
          <p:nvPr/>
        </p:nvSpPr>
        <p:spPr bwMode="auto">
          <a:xfrm>
            <a:off x="8055717" y="2966540"/>
            <a:ext cx="3550497" cy="3157581"/>
          </a:xfrm>
          <a:prstGeom prst="roundRect">
            <a:avLst>
              <a:gd name="adj" fmla="val 4684"/>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765" noProof="0"/>
          </a:p>
        </p:txBody>
      </p:sp>
      <p:sp>
        <p:nvSpPr>
          <p:cNvPr id="60" name="Rounded Rectangle 80">
            <a:extLst>
              <a:ext uri="{FF2B5EF4-FFF2-40B4-BE49-F238E27FC236}">
                <a16:creationId xmlns:a16="http://schemas.microsoft.com/office/drawing/2014/main" id="{10723C83-AD5D-B1E0-18EC-0DC46CD9677D}"/>
              </a:ext>
              <a:ext uri="{C183D7F6-B498-43B3-948B-1728B52AA6E4}">
                <adec:decorative xmlns:adec="http://schemas.microsoft.com/office/drawing/2017/decorative" val="1"/>
              </a:ext>
            </a:extLst>
          </p:cNvPr>
          <p:cNvSpPr>
            <a:spLocks/>
          </p:cNvSpPr>
          <p:nvPr/>
        </p:nvSpPr>
        <p:spPr bwMode="auto">
          <a:xfrm>
            <a:off x="680404" y="3711454"/>
            <a:ext cx="3367616" cy="2321228"/>
          </a:xfrm>
          <a:prstGeom prst="roundRect">
            <a:avLst>
              <a:gd name="adj" fmla="val 3693"/>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62" name="Rounded Rectangle 80">
            <a:extLst>
              <a:ext uri="{FF2B5EF4-FFF2-40B4-BE49-F238E27FC236}">
                <a16:creationId xmlns:a16="http://schemas.microsoft.com/office/drawing/2014/main" id="{62F4E40B-5417-FF10-1CA0-E6EE294D8D23}"/>
              </a:ext>
              <a:ext uri="{C183D7F6-B498-43B3-948B-1728B52AA6E4}">
                <adec:decorative xmlns:adec="http://schemas.microsoft.com/office/drawing/2017/decorative" val="1"/>
              </a:ext>
            </a:extLst>
          </p:cNvPr>
          <p:cNvSpPr>
            <a:spLocks/>
          </p:cNvSpPr>
          <p:nvPr/>
        </p:nvSpPr>
        <p:spPr bwMode="auto">
          <a:xfrm>
            <a:off x="4413780" y="3711454"/>
            <a:ext cx="3367616" cy="2321228"/>
          </a:xfrm>
          <a:prstGeom prst="roundRect">
            <a:avLst>
              <a:gd name="adj" fmla="val 3693"/>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63" name="Rounded Rectangle 80">
            <a:extLst>
              <a:ext uri="{FF2B5EF4-FFF2-40B4-BE49-F238E27FC236}">
                <a16:creationId xmlns:a16="http://schemas.microsoft.com/office/drawing/2014/main" id="{5B257871-423E-ED3E-FD73-0664F3F5332B}"/>
              </a:ext>
              <a:ext uri="{C183D7F6-B498-43B3-948B-1728B52AA6E4}">
                <adec:decorative xmlns:adec="http://schemas.microsoft.com/office/drawing/2017/decorative" val="1"/>
              </a:ext>
            </a:extLst>
          </p:cNvPr>
          <p:cNvSpPr>
            <a:spLocks/>
          </p:cNvSpPr>
          <p:nvPr/>
        </p:nvSpPr>
        <p:spPr bwMode="auto">
          <a:xfrm>
            <a:off x="8147157" y="3711454"/>
            <a:ext cx="3367616" cy="2321228"/>
          </a:xfrm>
          <a:prstGeom prst="roundRect">
            <a:avLst>
              <a:gd name="adj" fmla="val 3693"/>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9" name="Title 8">
            <a:extLst>
              <a:ext uri="{FF2B5EF4-FFF2-40B4-BE49-F238E27FC236}">
                <a16:creationId xmlns:a16="http://schemas.microsoft.com/office/drawing/2014/main" id="{BFD78C7E-DF14-0330-9276-85F84273E2E9}"/>
              </a:ext>
            </a:extLst>
          </p:cNvPr>
          <p:cNvSpPr>
            <a:spLocks noGrp="1"/>
          </p:cNvSpPr>
          <p:nvPr>
            <p:ph type="title"/>
          </p:nvPr>
        </p:nvSpPr>
        <p:spPr>
          <a:xfrm>
            <a:off x="588963" y="457200"/>
            <a:ext cx="11017250" cy="492125"/>
          </a:xfrm>
        </p:spPr>
        <p:txBody>
          <a:bodyPr/>
          <a:lstStyle/>
          <a:p>
            <a:r>
              <a:rPr lang="en-US" noProof="0">
                <a:ea typeface="+mj-ea"/>
                <a:cs typeface="+mj-cs"/>
              </a:rPr>
              <a:t>Track ESS adoption</a:t>
            </a:r>
          </a:p>
        </p:txBody>
      </p:sp>
      <p:sp>
        <p:nvSpPr>
          <p:cNvPr id="69" name="Freeform: Shape 68">
            <a:extLst>
              <a:ext uri="{FF2B5EF4-FFF2-40B4-BE49-F238E27FC236}">
                <a16:creationId xmlns:a16="http://schemas.microsoft.com/office/drawing/2014/main" id="{04C7953D-CB37-8A2E-2A70-15E672EA8333}"/>
              </a:ext>
            </a:extLst>
          </p:cNvPr>
          <p:cNvSpPr>
            <a:spLocks/>
          </p:cNvSpPr>
          <p:nvPr/>
        </p:nvSpPr>
        <p:spPr bwMode="auto">
          <a:xfrm>
            <a:off x="588963" y="1568595"/>
            <a:ext cx="11603037" cy="1057584"/>
          </a:xfrm>
          <a:custGeom>
            <a:avLst/>
            <a:gdLst>
              <a:gd name="connsiteX0" fmla="*/ 0 w 11603037"/>
              <a:gd name="connsiteY0" fmla="*/ 528791 h 1057584"/>
              <a:gd name="connsiteX1" fmla="*/ 0 w 11603037"/>
              <a:gd name="connsiteY1" fmla="*/ 528792 h 1057584"/>
              <a:gd name="connsiteX2" fmla="*/ 0 w 11603037"/>
              <a:gd name="connsiteY2" fmla="*/ 528792 h 1057584"/>
              <a:gd name="connsiteX3" fmla="*/ 528792 w 11603037"/>
              <a:gd name="connsiteY3" fmla="*/ 0 h 1057584"/>
              <a:gd name="connsiteX4" fmla="*/ 11603037 w 11603037"/>
              <a:gd name="connsiteY4" fmla="*/ 0 h 1057584"/>
              <a:gd name="connsiteX5" fmla="*/ 11603037 w 11603037"/>
              <a:gd name="connsiteY5" fmla="*/ 1057584 h 1057584"/>
              <a:gd name="connsiteX6" fmla="*/ 528792 w 11603037"/>
              <a:gd name="connsiteY6" fmla="*/ 1057583 h 1057584"/>
              <a:gd name="connsiteX7" fmla="*/ 10743 w 11603037"/>
              <a:gd name="connsiteY7" fmla="*/ 635361 h 1057584"/>
              <a:gd name="connsiteX8" fmla="*/ 0 w 11603037"/>
              <a:gd name="connsiteY8" fmla="*/ 528792 h 1057584"/>
              <a:gd name="connsiteX9" fmla="*/ 10743 w 11603037"/>
              <a:gd name="connsiteY9" fmla="*/ 422222 h 1057584"/>
              <a:gd name="connsiteX10" fmla="*/ 528792 w 11603037"/>
              <a:gd name="connsiteY10" fmla="*/ 0 h 105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3037" h="1057584">
                <a:moveTo>
                  <a:pt x="0" y="528791"/>
                </a:moveTo>
                <a:lnTo>
                  <a:pt x="0" y="528792"/>
                </a:lnTo>
                <a:lnTo>
                  <a:pt x="0" y="528792"/>
                </a:lnTo>
                <a:close/>
                <a:moveTo>
                  <a:pt x="528792" y="0"/>
                </a:moveTo>
                <a:lnTo>
                  <a:pt x="11603037" y="0"/>
                </a:lnTo>
                <a:lnTo>
                  <a:pt x="11603037" y="1057584"/>
                </a:lnTo>
                <a:lnTo>
                  <a:pt x="528792" y="1057583"/>
                </a:lnTo>
                <a:cubicBezTo>
                  <a:pt x="273254" y="1057583"/>
                  <a:pt x="60051" y="876323"/>
                  <a:pt x="10743" y="635361"/>
                </a:cubicBezTo>
                <a:lnTo>
                  <a:pt x="0" y="528792"/>
                </a:lnTo>
                <a:lnTo>
                  <a:pt x="10743" y="422222"/>
                </a:lnTo>
                <a:cubicBezTo>
                  <a:pt x="60051" y="181260"/>
                  <a:pt x="273254" y="0"/>
                  <a:pt x="528792" y="0"/>
                </a:cubicBezTo>
                <a:close/>
              </a:path>
            </a:pathLst>
          </a:custGeom>
          <a:gradFill>
            <a:gsLst>
              <a:gs pos="0">
                <a:srgbClr val="FBF4FC"/>
              </a:gs>
              <a:gs pos="100000">
                <a:schemeClr val="accent2">
                  <a:lumMod val="20000"/>
                  <a:lumOff val="80000"/>
                  <a:alpha val="0"/>
                </a:schemeClr>
              </a:gs>
            </a:gsLst>
            <a:lin ang="0" scaled="1"/>
          </a:gradFill>
          <a:ln w="952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endParaRPr lang="en-US" noProof="0">
              <a:ln w="3175">
                <a:noFill/>
              </a:ln>
              <a:solidFill>
                <a:schemeClr val="bg1"/>
              </a:solidFill>
              <a:latin typeface="+mj-lt"/>
              <a:ea typeface="+mj-ea"/>
              <a:cs typeface="+mj-cs"/>
            </a:endParaRPr>
          </a:p>
        </p:txBody>
      </p:sp>
      <p:sp>
        <p:nvSpPr>
          <p:cNvPr id="16" name="Text ">
            <a:extLst>
              <a:ext uri="{FF2B5EF4-FFF2-40B4-BE49-F238E27FC236}">
                <a16:creationId xmlns:a16="http://schemas.microsoft.com/office/drawing/2014/main" id="{42A12734-807C-3BE9-C35A-2FFAA3953EB1}"/>
              </a:ext>
            </a:extLst>
          </p:cNvPr>
          <p:cNvSpPr>
            <a:spLocks/>
          </p:cNvSpPr>
          <p:nvPr/>
        </p:nvSpPr>
        <p:spPr>
          <a:xfrm>
            <a:off x="1822678" y="1681889"/>
            <a:ext cx="9780360" cy="830997"/>
          </a:xfrm>
          <a:prstGeom prst="rect">
            <a:avLst/>
          </a:prstGeom>
          <a:noFill/>
          <a:ln/>
        </p:spPr>
        <p:txBody>
          <a:bodyPr wrap="square" lIns="0" tIns="0" rIns="0" bIns="0" rtlCol="0" anchor="t">
            <a:spAutoFit/>
          </a:bodyPr>
          <a:lstStyle/>
          <a:p>
            <a:pPr defTabSz="457010">
              <a:spcAft>
                <a:spcPts val="900"/>
              </a:spcAft>
            </a:pPr>
            <a:r>
              <a:rPr lang="en-US" noProof="0"/>
              <a:t>In order to track your organization’s adoption of ESS you should monitor ESS agent usage using the available tools. More details can be found here on how to do that:</a:t>
            </a:r>
            <a:br>
              <a:rPr lang="en-US" noProof="0"/>
            </a:br>
            <a:r>
              <a:rPr lang="en-US" noProof="0">
                <a:solidFill>
                  <a:schemeClr val="accent1"/>
                </a:solidFill>
                <a:hlinkClick r:id="rId5">
                  <a:extLst>
                    <a:ext uri="{A12FA001-AC4F-418D-AE19-62706E023703}">
                      <ahyp:hlinkClr xmlns:ahyp="http://schemas.microsoft.com/office/drawing/2018/hyperlinkcolor" val="tx"/>
                    </a:ext>
                  </a:extLst>
                </a:hlinkClick>
              </a:rPr>
              <a:t>Usage analytics for the Employee Self-Service agent | Microsoft Learn</a:t>
            </a:r>
            <a:r>
              <a:rPr lang="en-US" noProof="0">
                <a:solidFill>
                  <a:schemeClr val="accent1"/>
                </a:solidFill>
              </a:rPr>
              <a:t> </a:t>
            </a:r>
          </a:p>
        </p:txBody>
      </p:sp>
      <p:sp>
        <p:nvSpPr>
          <p:cNvPr id="23" name="Freeform: Shape 22">
            <a:extLst>
              <a:ext uri="{FF2B5EF4-FFF2-40B4-BE49-F238E27FC236}">
                <a16:creationId xmlns:a16="http://schemas.microsoft.com/office/drawing/2014/main" id="{68856E9D-6EA6-ADD3-B7E1-5ECF7F4A226A}"/>
              </a:ext>
            </a:extLst>
          </p:cNvPr>
          <p:cNvSpPr>
            <a:spLocks/>
          </p:cNvSpPr>
          <p:nvPr/>
        </p:nvSpPr>
        <p:spPr bwMode="auto">
          <a:xfrm>
            <a:off x="588964" y="3053738"/>
            <a:ext cx="10920869" cy="567614"/>
          </a:xfrm>
          <a:custGeom>
            <a:avLst/>
            <a:gdLst>
              <a:gd name="connsiteX0" fmla="*/ 0 w 10920869"/>
              <a:gd name="connsiteY0" fmla="*/ 0 h 567614"/>
              <a:gd name="connsiteX1" fmla="*/ 10637062 w 10920869"/>
              <a:gd name="connsiteY1" fmla="*/ 0 h 567614"/>
              <a:gd name="connsiteX2" fmla="*/ 10920869 w 10920869"/>
              <a:gd name="connsiteY2" fmla="*/ 283807 h 567614"/>
              <a:gd name="connsiteX3" fmla="*/ 10637062 w 10920869"/>
              <a:gd name="connsiteY3" fmla="*/ 567614 h 567614"/>
              <a:gd name="connsiteX4" fmla="*/ 0 w 10920869"/>
              <a:gd name="connsiteY4" fmla="*/ 567614 h 567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0869" h="567614">
                <a:moveTo>
                  <a:pt x="0" y="0"/>
                </a:moveTo>
                <a:lnTo>
                  <a:pt x="10637062" y="0"/>
                </a:lnTo>
                <a:cubicBezTo>
                  <a:pt x="10793804" y="0"/>
                  <a:pt x="10920869" y="127065"/>
                  <a:pt x="10920869" y="283807"/>
                </a:cubicBezTo>
                <a:cubicBezTo>
                  <a:pt x="10920869" y="440549"/>
                  <a:pt x="10793804" y="567614"/>
                  <a:pt x="10637062" y="567614"/>
                </a:cubicBezTo>
                <a:lnTo>
                  <a:pt x="0" y="567614"/>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endParaRPr lang="en-US" noProof="0">
              <a:ln w="3175">
                <a:noFill/>
              </a:ln>
              <a:solidFill>
                <a:schemeClr val="bg1"/>
              </a:solidFill>
              <a:latin typeface="+mj-lt"/>
              <a:ea typeface="+mj-ea"/>
              <a:cs typeface="+mj-cs"/>
            </a:endParaRPr>
          </a:p>
        </p:txBody>
      </p:sp>
      <p:sp>
        <p:nvSpPr>
          <p:cNvPr id="55" name="Oval 54">
            <a:extLst>
              <a:ext uri="{FF2B5EF4-FFF2-40B4-BE49-F238E27FC236}">
                <a16:creationId xmlns:a16="http://schemas.microsoft.com/office/drawing/2014/main" id="{51A39397-4C52-BC80-9436-C41CCBBB0C8A}"/>
              </a:ext>
              <a:ext uri="{C183D7F6-B498-43B3-948B-1728B52AA6E4}">
                <adec:decorative xmlns:adec="http://schemas.microsoft.com/office/drawing/2017/decorative" val="1"/>
              </a:ext>
            </a:extLst>
          </p:cNvPr>
          <p:cNvSpPr>
            <a:spLocks/>
          </p:cNvSpPr>
          <p:nvPr/>
        </p:nvSpPr>
        <p:spPr bwMode="auto">
          <a:xfrm>
            <a:off x="717598" y="1675138"/>
            <a:ext cx="844502" cy="84449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sp>
        <p:nvSpPr>
          <p:cNvPr id="59" name="Rectangle 58">
            <a:extLst>
              <a:ext uri="{FF2B5EF4-FFF2-40B4-BE49-F238E27FC236}">
                <a16:creationId xmlns:a16="http://schemas.microsoft.com/office/drawing/2014/main" id="{E6C5F2E7-D0BB-ECA7-9A83-4F6C24DA1BCC}"/>
              </a:ext>
            </a:extLst>
          </p:cNvPr>
          <p:cNvSpPr>
            <a:spLocks/>
          </p:cNvSpPr>
          <p:nvPr/>
        </p:nvSpPr>
        <p:spPr bwMode="auto">
          <a:xfrm>
            <a:off x="3470006" y="3183657"/>
            <a:ext cx="5158784" cy="307777"/>
          </a:xfrm>
          <a:prstGeom prst="rect">
            <a:avLst/>
          </a:prstGeom>
          <a:no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defTabSz="457200">
              <a:spcBef>
                <a:spcPct val="0"/>
              </a:spcBef>
              <a:spcAft>
                <a:spcPts val="800"/>
              </a:spcAft>
            </a:pPr>
            <a:r>
              <a:rPr lang="en-US" sz="2000" noProof="0">
                <a:ln w="3175">
                  <a:noFill/>
                </a:ln>
                <a:solidFill>
                  <a:schemeClr val="bg1"/>
                </a:solidFill>
                <a:latin typeface="+mj-lt"/>
                <a:ea typeface="+mj-ea"/>
                <a:cs typeface="+mj-cs"/>
              </a:rPr>
              <a:t>The following is covered in the linked article </a:t>
            </a:r>
          </a:p>
        </p:txBody>
      </p:sp>
      <p:sp>
        <p:nvSpPr>
          <p:cNvPr id="2" name="Graphic 8" descr="Icon of a magnifying glass">
            <a:extLst>
              <a:ext uri="{FF2B5EF4-FFF2-40B4-BE49-F238E27FC236}">
                <a16:creationId xmlns:a16="http://schemas.microsoft.com/office/drawing/2014/main" id="{D3CCDA35-AC4B-A5F9-6C5F-113741F9D9E7}"/>
              </a:ext>
            </a:extLst>
          </p:cNvPr>
          <p:cNvSpPr>
            <a:spLocks/>
          </p:cNvSpPr>
          <p:nvPr/>
        </p:nvSpPr>
        <p:spPr>
          <a:xfrm>
            <a:off x="928412" y="1885950"/>
            <a:ext cx="422874" cy="422874"/>
          </a:xfrm>
          <a:custGeom>
            <a:avLst/>
            <a:gdLst>
              <a:gd name="connsiteX0" fmla="*/ 71438 w 176200"/>
              <a:gd name="connsiteY0" fmla="*/ 0 h 176202"/>
              <a:gd name="connsiteX1" fmla="*/ 142878 w 176200"/>
              <a:gd name="connsiteY1" fmla="*/ 71435 h 176202"/>
              <a:gd name="connsiteX2" fmla="*/ 128245 w 176200"/>
              <a:gd name="connsiteY2" fmla="*/ 114757 h 176202"/>
              <a:gd name="connsiteX3" fmla="*/ 173422 w 176200"/>
              <a:gd name="connsiteY3" fmla="*/ 159953 h 176202"/>
              <a:gd name="connsiteX4" fmla="*/ 173399 w 176200"/>
              <a:gd name="connsiteY4" fmla="*/ 173424 h 176202"/>
              <a:gd name="connsiteX5" fmla="*/ 160849 w 176200"/>
              <a:gd name="connsiteY5" fmla="*/ 174212 h 176202"/>
              <a:gd name="connsiteX6" fmla="*/ 159953 w 176200"/>
              <a:gd name="connsiteY6" fmla="*/ 173422 h 176202"/>
              <a:gd name="connsiteX7" fmla="*/ 114757 w 176200"/>
              <a:gd name="connsiteY7" fmla="*/ 128245 h 176202"/>
              <a:gd name="connsiteX8" fmla="*/ 14634 w 176200"/>
              <a:gd name="connsiteY8" fmla="*/ 114753 h 176202"/>
              <a:gd name="connsiteX9" fmla="*/ 28125 w 176200"/>
              <a:gd name="connsiteY9" fmla="*/ 14630 h 176202"/>
              <a:gd name="connsiteX10" fmla="*/ 71438 w 176200"/>
              <a:gd name="connsiteY10" fmla="*/ 0 h 176202"/>
              <a:gd name="connsiteX11" fmla="*/ 71438 w 176200"/>
              <a:gd name="connsiteY11" fmla="*/ 19050 h 176202"/>
              <a:gd name="connsiteX12" fmla="*/ 19050 w 176200"/>
              <a:gd name="connsiteY12" fmla="*/ 71438 h 176202"/>
              <a:gd name="connsiteX13" fmla="*/ 71438 w 176200"/>
              <a:gd name="connsiteY13" fmla="*/ 123825 h 176202"/>
              <a:gd name="connsiteX14" fmla="*/ 123825 w 176200"/>
              <a:gd name="connsiteY14" fmla="*/ 71438 h 176202"/>
              <a:gd name="connsiteX15" fmla="*/ 71438 w 176200"/>
              <a:gd name="connsiteY15" fmla="*/ 19050 h 17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200" h="176202">
                <a:moveTo>
                  <a:pt x="71438" y="0"/>
                </a:moveTo>
                <a:cubicBezTo>
                  <a:pt x="110891" y="-2"/>
                  <a:pt x="142876" y="31981"/>
                  <a:pt x="142878" y="71435"/>
                </a:cubicBezTo>
                <a:cubicBezTo>
                  <a:pt x="142879" y="87089"/>
                  <a:pt x="137737" y="102310"/>
                  <a:pt x="128245" y="114757"/>
                </a:cubicBezTo>
                <a:lnTo>
                  <a:pt x="173422" y="159953"/>
                </a:lnTo>
                <a:cubicBezTo>
                  <a:pt x="177135" y="163680"/>
                  <a:pt x="177125" y="169711"/>
                  <a:pt x="173399" y="173424"/>
                </a:cubicBezTo>
                <a:cubicBezTo>
                  <a:pt x="170008" y="176803"/>
                  <a:pt x="164636" y="177140"/>
                  <a:pt x="160849" y="174212"/>
                </a:cubicBezTo>
                <a:lnTo>
                  <a:pt x="159953" y="173422"/>
                </a:lnTo>
                <a:lnTo>
                  <a:pt x="114757" y="128245"/>
                </a:lnTo>
                <a:cubicBezTo>
                  <a:pt x="83384" y="152168"/>
                  <a:pt x="38557" y="146127"/>
                  <a:pt x="14634" y="114753"/>
                </a:cubicBezTo>
                <a:cubicBezTo>
                  <a:pt x="-9289" y="83380"/>
                  <a:pt x="-3248" y="38553"/>
                  <a:pt x="28125" y="14630"/>
                </a:cubicBezTo>
                <a:cubicBezTo>
                  <a:pt x="40570" y="5141"/>
                  <a:pt x="55787" y="1"/>
                  <a:pt x="71438" y="0"/>
                </a:cubicBezTo>
                <a:close/>
                <a:moveTo>
                  <a:pt x="71438" y="19050"/>
                </a:moveTo>
                <a:cubicBezTo>
                  <a:pt x="42505" y="19050"/>
                  <a:pt x="19050" y="42505"/>
                  <a:pt x="19050" y="71438"/>
                </a:cubicBezTo>
                <a:cubicBezTo>
                  <a:pt x="19050" y="100371"/>
                  <a:pt x="42505" y="123825"/>
                  <a:pt x="71438" y="123825"/>
                </a:cubicBezTo>
                <a:cubicBezTo>
                  <a:pt x="100371" y="123825"/>
                  <a:pt x="123825" y="100371"/>
                  <a:pt x="123825" y="71438"/>
                </a:cubicBezTo>
                <a:cubicBezTo>
                  <a:pt x="123825" y="42505"/>
                  <a:pt x="100371" y="19050"/>
                  <a:pt x="71438" y="19050"/>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21" name="TextBox 20">
            <a:extLst>
              <a:ext uri="{FF2B5EF4-FFF2-40B4-BE49-F238E27FC236}">
                <a16:creationId xmlns:a16="http://schemas.microsoft.com/office/drawing/2014/main" id="{F27403EC-6509-8DE9-3D87-6BF2AEBDAC9F}"/>
              </a:ext>
            </a:extLst>
          </p:cNvPr>
          <p:cNvSpPr txBox="1">
            <a:spLocks/>
          </p:cNvSpPr>
          <p:nvPr/>
        </p:nvSpPr>
        <p:spPr>
          <a:xfrm>
            <a:off x="879704" y="5024523"/>
            <a:ext cx="2969014" cy="553998"/>
          </a:xfrm>
          <a:prstGeom prst="rect">
            <a:avLst/>
          </a:prstGeom>
          <a:noFill/>
        </p:spPr>
        <p:txBody>
          <a:bodyPr wrap="square" lIns="0" tIns="0" rIns="0" bIns="0" rtlCol="0" anchor="ctr">
            <a:spAutoFit/>
          </a:bodyPr>
          <a:lstStyle/>
          <a:p>
            <a:pPr algn="ctr"/>
            <a:r>
              <a:rPr lang="en-US" noProof="0">
                <a:solidFill>
                  <a:srgbClr val="0078D4"/>
                </a:solidFill>
                <a:hlinkClick r:id="rId6">
                  <a:extLst>
                    <a:ext uri="{A12FA001-AC4F-418D-AE19-62706E023703}">
                      <ahyp:hlinkClr xmlns:ahyp="http://schemas.microsoft.com/office/drawing/2018/hyperlinkcolor" val="tx"/>
                    </a:ext>
                  </a:extLst>
                </a:hlinkClick>
              </a:rPr>
              <a:t>Analyze conversational</a:t>
            </a:r>
            <a:br>
              <a:rPr lang="en-US" noProof="0">
                <a:solidFill>
                  <a:srgbClr val="0078D4"/>
                </a:solidFill>
                <a:hlinkClick r:id="rId6">
                  <a:extLst>
                    <a:ext uri="{A12FA001-AC4F-418D-AE19-62706E023703}">
                      <ahyp:hlinkClr xmlns:ahyp="http://schemas.microsoft.com/office/drawing/2018/hyperlinkcolor" val="tx"/>
                    </a:ext>
                  </a:extLst>
                </a:hlinkClick>
              </a:rPr>
            </a:br>
            <a:r>
              <a:rPr lang="en-US" noProof="0">
                <a:solidFill>
                  <a:srgbClr val="0078D4"/>
                </a:solidFill>
                <a:hlinkClick r:id="rId6">
                  <a:extLst>
                    <a:ext uri="{A12FA001-AC4F-418D-AE19-62706E023703}">
                      <ahyp:hlinkClr xmlns:ahyp="http://schemas.microsoft.com/office/drawing/2018/hyperlinkcolor" val="tx"/>
                    </a:ext>
                  </a:extLst>
                </a:hlinkClick>
              </a:rPr>
              <a:t>agent effectiveness</a:t>
            </a:r>
            <a:endParaRPr lang="en-US" noProof="0">
              <a:solidFill>
                <a:schemeClr val="accent1"/>
              </a:solidFill>
              <a:hlinkClick r:id="rId6">
                <a:extLst>
                  <a:ext uri="{A12FA001-AC4F-418D-AE19-62706E023703}">
                    <ahyp:hlinkClr xmlns:ahyp="http://schemas.microsoft.com/office/drawing/2018/hyperlinkcolor" val="tx"/>
                  </a:ext>
                </a:extLst>
              </a:hlinkClick>
            </a:endParaRPr>
          </a:p>
        </p:txBody>
      </p:sp>
      <p:sp>
        <p:nvSpPr>
          <p:cNvPr id="22" name="TextBox 21">
            <a:extLst>
              <a:ext uri="{FF2B5EF4-FFF2-40B4-BE49-F238E27FC236}">
                <a16:creationId xmlns:a16="http://schemas.microsoft.com/office/drawing/2014/main" id="{91FE274D-B5BB-08E8-7414-1AE6A6124B3B}"/>
              </a:ext>
            </a:extLst>
          </p:cNvPr>
          <p:cNvSpPr txBox="1">
            <a:spLocks/>
          </p:cNvSpPr>
          <p:nvPr/>
        </p:nvSpPr>
        <p:spPr>
          <a:xfrm>
            <a:off x="4613081" y="5024523"/>
            <a:ext cx="2969014" cy="276999"/>
          </a:xfrm>
          <a:prstGeom prst="rect">
            <a:avLst/>
          </a:prstGeom>
          <a:noFill/>
        </p:spPr>
        <p:txBody>
          <a:bodyPr wrap="square" lIns="0" tIns="0" rIns="0" bIns="0" rtlCol="0" anchor="ctr">
            <a:spAutoFit/>
          </a:bodyPr>
          <a:lstStyle/>
          <a:p>
            <a:pPr algn="ctr"/>
            <a:r>
              <a:rPr lang="en-US" noProof="0">
                <a:solidFill>
                  <a:schemeClr val="accent1"/>
                </a:solidFill>
                <a:hlinkClick r:id="rId7">
                  <a:extLst>
                    <a:ext uri="{A12FA001-AC4F-418D-AE19-62706E023703}">
                      <ahyp:hlinkClr xmlns:ahyp="http://schemas.microsoft.com/office/drawing/2018/hyperlinkcolor" val="tx"/>
                    </a:ext>
                  </a:extLst>
                </a:hlinkClick>
              </a:rPr>
              <a:t>Provide feedback</a:t>
            </a:r>
            <a:endParaRPr lang="en-US" noProof="0">
              <a:solidFill>
                <a:schemeClr val="accent1"/>
              </a:solidFill>
            </a:endParaRPr>
          </a:p>
        </p:txBody>
      </p:sp>
      <p:sp>
        <p:nvSpPr>
          <p:cNvPr id="24" name="TextBox 23">
            <a:extLst>
              <a:ext uri="{FF2B5EF4-FFF2-40B4-BE49-F238E27FC236}">
                <a16:creationId xmlns:a16="http://schemas.microsoft.com/office/drawing/2014/main" id="{E5EBE571-7D14-27ED-4540-6A28C1FA41E9}"/>
              </a:ext>
            </a:extLst>
          </p:cNvPr>
          <p:cNvSpPr txBox="1">
            <a:spLocks/>
          </p:cNvSpPr>
          <p:nvPr/>
        </p:nvSpPr>
        <p:spPr>
          <a:xfrm>
            <a:off x="8346458" y="5024523"/>
            <a:ext cx="2969014" cy="276999"/>
          </a:xfrm>
          <a:prstGeom prst="rect">
            <a:avLst/>
          </a:prstGeom>
          <a:noFill/>
        </p:spPr>
        <p:txBody>
          <a:bodyPr wrap="square" lIns="0" tIns="0" rIns="0" bIns="0" rtlCol="0" anchor="ctr">
            <a:spAutoFit/>
          </a:bodyPr>
          <a:lstStyle/>
          <a:p>
            <a:pPr algn="ctr"/>
            <a:r>
              <a:rPr lang="en-US" noProof="0">
                <a:solidFill>
                  <a:schemeClr val="accent1"/>
                </a:solidFill>
                <a:hlinkClick r:id="rId8">
                  <a:extLst>
                    <a:ext uri="{A12FA001-AC4F-418D-AE19-62706E023703}">
                      <ahyp:hlinkClr xmlns:ahyp="http://schemas.microsoft.com/office/drawing/2018/hyperlinkcolor" val="tx"/>
                    </a:ext>
                  </a:extLst>
                </a:hlinkClick>
              </a:rPr>
              <a:t>Auditing and logging</a:t>
            </a:r>
            <a:endParaRPr lang="en-US" noProof="0">
              <a:solidFill>
                <a:schemeClr val="accent1"/>
              </a:solidFill>
            </a:endParaRPr>
          </a:p>
        </p:txBody>
      </p:sp>
      <p:sp>
        <p:nvSpPr>
          <p:cNvPr id="50" name="Oval 49">
            <a:extLst>
              <a:ext uri="{FF2B5EF4-FFF2-40B4-BE49-F238E27FC236}">
                <a16:creationId xmlns:a16="http://schemas.microsoft.com/office/drawing/2014/main" id="{EAEC342E-F86C-4D04-6047-E8B230458415}"/>
              </a:ext>
              <a:ext uri="{C183D7F6-B498-43B3-948B-1728B52AA6E4}">
                <adec:decorative xmlns:adec="http://schemas.microsoft.com/office/drawing/2017/decorative" val="1"/>
              </a:ext>
            </a:extLst>
          </p:cNvPr>
          <p:cNvSpPr>
            <a:spLocks/>
          </p:cNvSpPr>
          <p:nvPr/>
        </p:nvSpPr>
        <p:spPr bwMode="auto">
          <a:xfrm>
            <a:off x="2016525" y="4165616"/>
            <a:ext cx="695372" cy="69536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sp>
        <p:nvSpPr>
          <p:cNvPr id="51" name="Oval 50">
            <a:extLst>
              <a:ext uri="{FF2B5EF4-FFF2-40B4-BE49-F238E27FC236}">
                <a16:creationId xmlns:a16="http://schemas.microsoft.com/office/drawing/2014/main" id="{3E921FF2-D455-5F5D-A66E-C10BC6530262}"/>
              </a:ext>
              <a:ext uri="{C183D7F6-B498-43B3-948B-1728B52AA6E4}">
                <adec:decorative xmlns:adec="http://schemas.microsoft.com/office/drawing/2017/decorative" val="1"/>
              </a:ext>
            </a:extLst>
          </p:cNvPr>
          <p:cNvSpPr>
            <a:spLocks/>
          </p:cNvSpPr>
          <p:nvPr/>
        </p:nvSpPr>
        <p:spPr bwMode="auto">
          <a:xfrm>
            <a:off x="5749902" y="4165616"/>
            <a:ext cx="695372" cy="69536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sp>
        <p:nvSpPr>
          <p:cNvPr id="52" name="Oval 51">
            <a:extLst>
              <a:ext uri="{FF2B5EF4-FFF2-40B4-BE49-F238E27FC236}">
                <a16:creationId xmlns:a16="http://schemas.microsoft.com/office/drawing/2014/main" id="{F7130416-715F-D4BC-EB47-DE7668A1B1DA}"/>
              </a:ext>
              <a:ext uri="{C183D7F6-B498-43B3-948B-1728B52AA6E4}">
                <adec:decorative xmlns:adec="http://schemas.microsoft.com/office/drawing/2017/decorative" val="1"/>
              </a:ext>
            </a:extLst>
          </p:cNvPr>
          <p:cNvSpPr>
            <a:spLocks/>
          </p:cNvSpPr>
          <p:nvPr/>
        </p:nvSpPr>
        <p:spPr bwMode="auto">
          <a:xfrm>
            <a:off x="9483279" y="4165616"/>
            <a:ext cx="695372" cy="695368"/>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sp>
        <p:nvSpPr>
          <p:cNvPr id="3" name="Graphic 18" descr="Icon of a chat bubble">
            <a:extLst>
              <a:ext uri="{FF2B5EF4-FFF2-40B4-BE49-F238E27FC236}">
                <a16:creationId xmlns:a16="http://schemas.microsoft.com/office/drawing/2014/main" id="{067D0CC2-F129-4027-4167-23F83475A7F9}"/>
              </a:ext>
            </a:extLst>
          </p:cNvPr>
          <p:cNvSpPr>
            <a:spLocks/>
          </p:cNvSpPr>
          <p:nvPr/>
        </p:nvSpPr>
        <p:spPr>
          <a:xfrm>
            <a:off x="5903913" y="4339503"/>
            <a:ext cx="387350" cy="347594"/>
          </a:xfrm>
          <a:custGeom>
            <a:avLst/>
            <a:gdLst>
              <a:gd name="connsiteX0" fmla="*/ 71458 w 191141"/>
              <a:gd name="connsiteY0" fmla="*/ 0 h 171485"/>
              <a:gd name="connsiteX1" fmla="*/ 0 w 191141"/>
              <a:gd name="connsiteY1" fmla="*/ 71417 h 171485"/>
              <a:gd name="connsiteX2" fmla="*/ 6717 w 191141"/>
              <a:gd name="connsiteY2" fmla="*/ 101679 h 171485"/>
              <a:gd name="connsiteX3" fmla="*/ 230 w 191141"/>
              <a:gd name="connsiteY3" fmla="*/ 131607 h 171485"/>
              <a:gd name="connsiteX4" fmla="*/ 7739 w 191141"/>
              <a:gd name="connsiteY4" fmla="*/ 142725 h 171485"/>
              <a:gd name="connsiteX5" fmla="*/ 11213 w 191141"/>
              <a:gd name="connsiteY5" fmla="*/ 142751 h 171485"/>
              <a:gd name="connsiteX6" fmla="*/ 42036 w 191141"/>
              <a:gd name="connsiteY6" fmla="*/ 136560 h 171485"/>
              <a:gd name="connsiteX7" fmla="*/ 136525 w 191141"/>
              <a:gd name="connsiteY7" fmla="*/ 100804 h 171485"/>
              <a:gd name="connsiteX8" fmla="*/ 100769 w 191141"/>
              <a:gd name="connsiteY8" fmla="*/ 6315 h 171485"/>
              <a:gd name="connsiteX9" fmla="*/ 71458 w 191141"/>
              <a:gd name="connsiteY9" fmla="*/ 0 h 171485"/>
              <a:gd name="connsiteX10" fmla="*/ 71096 w 191141"/>
              <a:gd name="connsiteY10" fmla="*/ 152400 h 171485"/>
              <a:gd name="connsiteX11" fmla="*/ 119674 w 191141"/>
              <a:gd name="connsiteY11" fmla="*/ 171450 h 171485"/>
              <a:gd name="connsiteX12" fmla="*/ 149087 w 191141"/>
              <a:gd name="connsiteY12" fmla="*/ 165135 h 171485"/>
              <a:gd name="connsiteX13" fmla="*/ 176833 w 191141"/>
              <a:gd name="connsiteY13" fmla="*/ 171231 h 171485"/>
              <a:gd name="connsiteX14" fmla="*/ 190864 w 191141"/>
              <a:gd name="connsiteY14" fmla="*/ 162068 h 171485"/>
              <a:gd name="connsiteX15" fmla="*/ 190807 w 191141"/>
              <a:gd name="connsiteY15" fmla="*/ 156943 h 171485"/>
              <a:gd name="connsiteX16" fmla="*/ 184415 w 191141"/>
              <a:gd name="connsiteY16" fmla="*/ 130245 h 171485"/>
              <a:gd name="connsiteX17" fmla="*/ 149889 w 191141"/>
              <a:gd name="connsiteY17" fmla="*/ 35257 h 171485"/>
              <a:gd name="connsiteX18" fmla="*/ 143039 w 191141"/>
              <a:gd name="connsiteY18" fmla="*/ 32480 h 171485"/>
              <a:gd name="connsiteX19" fmla="*/ 150659 w 191141"/>
              <a:gd name="connsiteY19" fmla="*/ 51987 h 171485"/>
              <a:gd name="connsiteX20" fmla="*/ 176824 w 191141"/>
              <a:gd name="connsiteY20" fmla="*/ 100013 h 171485"/>
              <a:gd name="connsiteX21" fmla="*/ 170490 w 191141"/>
              <a:gd name="connsiteY21" fmla="*/ 126178 h 171485"/>
              <a:gd name="connsiteX22" fmla="*/ 169252 w 191141"/>
              <a:gd name="connsiteY22" fmla="*/ 128588 h 171485"/>
              <a:gd name="connsiteX23" fmla="*/ 169918 w 191141"/>
              <a:gd name="connsiteY23" fmla="*/ 131216 h 171485"/>
              <a:gd name="connsiteX24" fmla="*/ 176033 w 191141"/>
              <a:gd name="connsiteY24" fmla="*/ 156458 h 171485"/>
              <a:gd name="connsiteX25" fmla="*/ 149935 w 191141"/>
              <a:gd name="connsiteY25" fmla="*/ 150647 h 171485"/>
              <a:gd name="connsiteX26" fmla="*/ 147420 w 191141"/>
              <a:gd name="connsiteY26" fmla="*/ 150057 h 171485"/>
              <a:gd name="connsiteX27" fmla="*/ 145106 w 191141"/>
              <a:gd name="connsiteY27" fmla="*/ 151209 h 171485"/>
              <a:gd name="connsiteX28" fmla="*/ 119674 w 191141"/>
              <a:gd name="connsiteY28" fmla="*/ 157163 h 171485"/>
              <a:gd name="connsiteX29" fmla="*/ 91861 w 191141"/>
              <a:gd name="connsiteY29" fmla="*/ 149962 h 171485"/>
              <a:gd name="connsiteX30" fmla="*/ 71096 w 191141"/>
              <a:gd name="connsiteY30" fmla="*/ 152400 h 17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141" h="171485">
                <a:moveTo>
                  <a:pt x="71458" y="0"/>
                </a:moveTo>
                <a:cubicBezTo>
                  <a:pt x="32004" y="-12"/>
                  <a:pt x="12" y="31963"/>
                  <a:pt x="0" y="71417"/>
                </a:cubicBezTo>
                <a:cubicBezTo>
                  <a:pt x="-3" y="81874"/>
                  <a:pt x="2290" y="92205"/>
                  <a:pt x="6717" y="101679"/>
                </a:cubicBezTo>
                <a:cubicBezTo>
                  <a:pt x="4319" y="111603"/>
                  <a:pt x="2157" y="121582"/>
                  <a:pt x="230" y="131607"/>
                </a:cubicBezTo>
                <a:cubicBezTo>
                  <a:pt x="-767" y="136750"/>
                  <a:pt x="2595" y="141729"/>
                  <a:pt x="7739" y="142725"/>
                </a:cubicBezTo>
                <a:cubicBezTo>
                  <a:pt x="8885" y="142948"/>
                  <a:pt x="10063" y="142957"/>
                  <a:pt x="11213" y="142751"/>
                </a:cubicBezTo>
                <a:cubicBezTo>
                  <a:pt x="17147" y="141703"/>
                  <a:pt x="30053" y="139322"/>
                  <a:pt x="42036" y="136560"/>
                </a:cubicBezTo>
                <a:cubicBezTo>
                  <a:pt x="78002" y="152778"/>
                  <a:pt x="120305" y="136770"/>
                  <a:pt x="136525" y="100804"/>
                </a:cubicBezTo>
                <a:cubicBezTo>
                  <a:pt x="152743" y="64838"/>
                  <a:pt x="136734" y="22534"/>
                  <a:pt x="100769" y="6315"/>
                </a:cubicBezTo>
                <a:cubicBezTo>
                  <a:pt x="91555" y="2160"/>
                  <a:pt x="81565" y="8"/>
                  <a:pt x="71458" y="0"/>
                </a:cubicBezTo>
                <a:close/>
                <a:moveTo>
                  <a:pt x="71096" y="152400"/>
                </a:moveTo>
                <a:cubicBezTo>
                  <a:pt x="84294" y="164670"/>
                  <a:pt x="101654" y="171478"/>
                  <a:pt x="119674" y="171450"/>
                </a:cubicBezTo>
                <a:cubicBezTo>
                  <a:pt x="130151" y="171450"/>
                  <a:pt x="140105" y="169193"/>
                  <a:pt x="149087" y="165135"/>
                </a:cubicBezTo>
                <a:cubicBezTo>
                  <a:pt x="159022" y="167459"/>
                  <a:pt x="169909" y="169783"/>
                  <a:pt x="176833" y="171231"/>
                </a:cubicBezTo>
                <a:cubicBezTo>
                  <a:pt x="183238" y="172575"/>
                  <a:pt x="189520" y="168473"/>
                  <a:pt x="190864" y="162068"/>
                </a:cubicBezTo>
                <a:cubicBezTo>
                  <a:pt x="191219" y="160376"/>
                  <a:pt x="191199" y="158627"/>
                  <a:pt x="190807" y="156943"/>
                </a:cubicBezTo>
                <a:cubicBezTo>
                  <a:pt x="189264" y="150247"/>
                  <a:pt x="186825" y="139846"/>
                  <a:pt x="184415" y="130245"/>
                </a:cubicBezTo>
                <a:cubicBezTo>
                  <a:pt x="201112" y="94480"/>
                  <a:pt x="185654" y="51953"/>
                  <a:pt x="149889" y="35257"/>
                </a:cubicBezTo>
                <a:cubicBezTo>
                  <a:pt x="147656" y="34214"/>
                  <a:pt x="145369" y="33287"/>
                  <a:pt x="143039" y="32480"/>
                </a:cubicBezTo>
                <a:cubicBezTo>
                  <a:pt x="146418" y="38623"/>
                  <a:pt x="148980" y="45181"/>
                  <a:pt x="150659" y="51987"/>
                </a:cubicBezTo>
                <a:cubicBezTo>
                  <a:pt x="166978" y="62506"/>
                  <a:pt x="176834" y="80597"/>
                  <a:pt x="176824" y="100013"/>
                </a:cubicBezTo>
                <a:cubicBezTo>
                  <a:pt x="176824" y="109461"/>
                  <a:pt x="174538" y="118348"/>
                  <a:pt x="170490" y="126178"/>
                </a:cubicBezTo>
                <a:lnTo>
                  <a:pt x="169252" y="128588"/>
                </a:lnTo>
                <a:lnTo>
                  <a:pt x="169918" y="131216"/>
                </a:lnTo>
                <a:cubicBezTo>
                  <a:pt x="172090" y="139741"/>
                  <a:pt x="174366" y="149314"/>
                  <a:pt x="176033" y="156458"/>
                </a:cubicBezTo>
                <a:cubicBezTo>
                  <a:pt x="168661" y="154905"/>
                  <a:pt x="158717" y="152743"/>
                  <a:pt x="149935" y="150647"/>
                </a:cubicBezTo>
                <a:lnTo>
                  <a:pt x="147420" y="150057"/>
                </a:lnTo>
                <a:lnTo>
                  <a:pt x="145106" y="151209"/>
                </a:lnTo>
                <a:cubicBezTo>
                  <a:pt x="137448" y="155019"/>
                  <a:pt x="128818" y="157163"/>
                  <a:pt x="119674" y="157163"/>
                </a:cubicBezTo>
                <a:cubicBezTo>
                  <a:pt x="109939" y="157181"/>
                  <a:pt x="100363" y="154701"/>
                  <a:pt x="91861" y="149962"/>
                </a:cubicBezTo>
                <a:cubicBezTo>
                  <a:pt x="85073" y="151667"/>
                  <a:pt x="78094" y="152487"/>
                  <a:pt x="71096" y="152400"/>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5" name="Freeform: Shape 4" descr="Icon of a document with a lifeline">
            <a:extLst>
              <a:ext uri="{FF2B5EF4-FFF2-40B4-BE49-F238E27FC236}">
                <a16:creationId xmlns:a16="http://schemas.microsoft.com/office/drawing/2014/main" id="{C5A97B69-CE80-A75A-1500-50D2D2A847DA}"/>
              </a:ext>
            </a:extLst>
          </p:cNvPr>
          <p:cNvSpPr>
            <a:spLocks/>
          </p:cNvSpPr>
          <p:nvPr/>
        </p:nvSpPr>
        <p:spPr>
          <a:xfrm>
            <a:off x="2201325" y="4332315"/>
            <a:ext cx="325772" cy="361970"/>
          </a:xfrm>
          <a:custGeom>
            <a:avLst/>
            <a:gdLst>
              <a:gd name="connsiteX0" fmla="*/ 48627 w 171424"/>
              <a:gd name="connsiteY0" fmla="*/ 67703 h 190500"/>
              <a:gd name="connsiteX1" fmla="*/ 58447 w 171424"/>
              <a:gd name="connsiteY1" fmla="*/ 70075 h 190500"/>
              <a:gd name="connsiteX2" fmla="*/ 58504 w 171424"/>
              <a:gd name="connsiteY2" fmla="*/ 70170 h 190500"/>
              <a:gd name="connsiteX3" fmla="*/ 58981 w 171424"/>
              <a:gd name="connsiteY3" fmla="*/ 71151 h 190500"/>
              <a:gd name="connsiteX4" fmla="*/ 81965 w 171424"/>
              <a:gd name="connsiteY4" fmla="*/ 128568 h 190500"/>
              <a:gd name="connsiteX5" fmla="*/ 95557 w 171424"/>
              <a:gd name="connsiteY5" fmla="*/ 108565 h 190500"/>
              <a:gd name="connsiteX6" fmla="*/ 100757 w 171424"/>
              <a:gd name="connsiteY6" fmla="*/ 104860 h 190500"/>
              <a:gd name="connsiteX7" fmla="*/ 100853 w 171424"/>
              <a:gd name="connsiteY7" fmla="*/ 104841 h 190500"/>
              <a:gd name="connsiteX8" fmla="*/ 101862 w 171424"/>
              <a:gd name="connsiteY8" fmla="*/ 104775 h 190500"/>
              <a:gd name="connsiteX9" fmla="*/ 120912 w 171424"/>
              <a:gd name="connsiteY9" fmla="*/ 104775 h 190500"/>
              <a:gd name="connsiteX10" fmla="*/ 127944 w 171424"/>
              <a:gd name="connsiteY10" fmla="*/ 110815 h 190500"/>
              <a:gd name="connsiteX11" fmla="*/ 121989 w 171424"/>
              <a:gd name="connsiteY11" fmla="*/ 118976 h 190500"/>
              <a:gd name="connsiteX12" fmla="*/ 121893 w 171424"/>
              <a:gd name="connsiteY12" fmla="*/ 118995 h 190500"/>
              <a:gd name="connsiteX13" fmla="*/ 120912 w 171424"/>
              <a:gd name="connsiteY13" fmla="*/ 119062 h 190500"/>
              <a:gd name="connsiteX14" fmla="*/ 106110 w 171424"/>
              <a:gd name="connsiteY14" fmla="*/ 119062 h 190500"/>
              <a:gd name="connsiteX15" fmla="*/ 87260 w 171424"/>
              <a:gd name="connsiteY15" fmla="*/ 148532 h 190500"/>
              <a:gd name="connsiteX16" fmla="*/ 84632 w 171424"/>
              <a:gd name="connsiteY16" fmla="*/ 151331 h 190500"/>
              <a:gd name="connsiteX17" fmla="*/ 74821 w 171424"/>
              <a:gd name="connsiteY17" fmla="*/ 148923 h 190500"/>
              <a:gd name="connsiteX18" fmla="*/ 74773 w 171424"/>
              <a:gd name="connsiteY18" fmla="*/ 148828 h 190500"/>
              <a:gd name="connsiteX19" fmla="*/ 74306 w 171424"/>
              <a:gd name="connsiteY19" fmla="*/ 147866 h 190500"/>
              <a:gd name="connsiteX20" fmla="*/ 52046 w 171424"/>
              <a:gd name="connsiteY20" fmla="*/ 92287 h 190500"/>
              <a:gd name="connsiteX21" fmla="*/ 42198 w 171424"/>
              <a:gd name="connsiteY21" fmla="*/ 114785 h 190500"/>
              <a:gd name="connsiteX22" fmla="*/ 36816 w 171424"/>
              <a:gd name="connsiteY22" fmla="*/ 118967 h 190500"/>
              <a:gd name="connsiteX23" fmla="*/ 36702 w 171424"/>
              <a:gd name="connsiteY23" fmla="*/ 118986 h 190500"/>
              <a:gd name="connsiteX24" fmla="*/ 35644 w 171424"/>
              <a:gd name="connsiteY24" fmla="*/ 119062 h 190500"/>
              <a:gd name="connsiteX25" fmla="*/ 7117 w 171424"/>
              <a:gd name="connsiteY25" fmla="*/ 119062 h 190500"/>
              <a:gd name="connsiteX26" fmla="*/ 86 w 171424"/>
              <a:gd name="connsiteY26" fmla="*/ 113021 h 190500"/>
              <a:gd name="connsiteX27" fmla="*/ 6041 w 171424"/>
              <a:gd name="connsiteY27" fmla="*/ 104860 h 190500"/>
              <a:gd name="connsiteX28" fmla="*/ 6136 w 171424"/>
              <a:gd name="connsiteY28" fmla="*/ 104841 h 190500"/>
              <a:gd name="connsiteX29" fmla="*/ 7117 w 171424"/>
              <a:gd name="connsiteY29" fmla="*/ 104775 h 190500"/>
              <a:gd name="connsiteX30" fmla="*/ 30977 w 171424"/>
              <a:gd name="connsiteY30" fmla="*/ 104775 h 190500"/>
              <a:gd name="connsiteX31" fmla="*/ 45808 w 171424"/>
              <a:gd name="connsiteY31" fmla="*/ 70932 h 190500"/>
              <a:gd name="connsiteX32" fmla="*/ 48627 w 171424"/>
              <a:gd name="connsiteY32" fmla="*/ 67703 h 190500"/>
              <a:gd name="connsiteX33" fmla="*/ 109511 w 171424"/>
              <a:gd name="connsiteY33" fmla="*/ 4762 h 190500"/>
              <a:gd name="connsiteX34" fmla="*/ 166661 w 171424"/>
              <a:gd name="connsiteY34" fmla="*/ 61912 h 190500"/>
              <a:gd name="connsiteX35" fmla="*/ 114273 w 171424"/>
              <a:gd name="connsiteY35" fmla="*/ 61912 h 190500"/>
              <a:gd name="connsiteX36" fmla="*/ 109511 w 171424"/>
              <a:gd name="connsiteY36" fmla="*/ 57150 h 190500"/>
              <a:gd name="connsiteX37" fmla="*/ 38074 w 171424"/>
              <a:gd name="connsiteY37" fmla="*/ 0 h 190500"/>
              <a:gd name="connsiteX38" fmla="*/ 95224 w 171424"/>
              <a:gd name="connsiteY38" fmla="*/ 0 h 190500"/>
              <a:gd name="connsiteX39" fmla="*/ 95224 w 171424"/>
              <a:gd name="connsiteY39" fmla="*/ 57188 h 190500"/>
              <a:gd name="connsiteX40" fmla="*/ 114274 w 171424"/>
              <a:gd name="connsiteY40" fmla="*/ 76200 h 190500"/>
              <a:gd name="connsiteX41" fmla="*/ 171424 w 171424"/>
              <a:gd name="connsiteY41" fmla="*/ 76200 h 190500"/>
              <a:gd name="connsiteX42" fmla="*/ 171424 w 171424"/>
              <a:gd name="connsiteY42" fmla="*/ 171450 h 190500"/>
              <a:gd name="connsiteX43" fmla="*/ 152374 w 171424"/>
              <a:gd name="connsiteY43" fmla="*/ 190500 h 190500"/>
              <a:gd name="connsiteX44" fmla="*/ 38074 w 171424"/>
              <a:gd name="connsiteY44" fmla="*/ 190500 h 190500"/>
              <a:gd name="connsiteX45" fmla="*/ 19024 w 171424"/>
              <a:gd name="connsiteY45" fmla="*/ 171450 h 190500"/>
              <a:gd name="connsiteX46" fmla="*/ 19024 w 171424"/>
              <a:gd name="connsiteY46" fmla="*/ 128588 h 190500"/>
              <a:gd name="connsiteX47" fmla="*/ 35998 w 171424"/>
              <a:gd name="connsiteY47" fmla="*/ 128588 h 190500"/>
              <a:gd name="connsiteX48" fmla="*/ 37836 w 171424"/>
              <a:gd name="connsiteY48" fmla="*/ 128454 h 190500"/>
              <a:gd name="connsiteX49" fmla="*/ 38369 w 171424"/>
              <a:gd name="connsiteY49" fmla="*/ 128368 h 190500"/>
              <a:gd name="connsiteX50" fmla="*/ 50914 w 171424"/>
              <a:gd name="connsiteY50" fmla="*/ 118615 h 190500"/>
              <a:gd name="connsiteX51" fmla="*/ 51657 w 171424"/>
              <a:gd name="connsiteY51" fmla="*/ 116919 h 190500"/>
              <a:gd name="connsiteX52" fmla="*/ 65582 w 171424"/>
              <a:gd name="connsiteY52" fmla="*/ 151714 h 190500"/>
              <a:gd name="connsiteX53" fmla="*/ 66373 w 171424"/>
              <a:gd name="connsiteY53" fmla="*/ 153353 h 190500"/>
              <a:gd name="connsiteX54" fmla="*/ 66639 w 171424"/>
              <a:gd name="connsiteY54" fmla="*/ 153791 h 190500"/>
              <a:gd name="connsiteX55" fmla="*/ 95472 w 171424"/>
              <a:gd name="connsiteY55" fmla="*/ 153381 h 190500"/>
              <a:gd name="connsiteX56" fmla="*/ 111331 w 171424"/>
              <a:gd name="connsiteY56" fmla="*/ 128588 h 190500"/>
              <a:gd name="connsiteX57" fmla="*/ 121237 w 171424"/>
              <a:gd name="connsiteY57" fmla="*/ 128588 h 190500"/>
              <a:gd name="connsiteX58" fmla="*/ 122923 w 171424"/>
              <a:gd name="connsiteY58" fmla="*/ 128473 h 190500"/>
              <a:gd name="connsiteX59" fmla="*/ 123418 w 171424"/>
              <a:gd name="connsiteY59" fmla="*/ 128397 h 190500"/>
              <a:gd name="connsiteX60" fmla="*/ 137574 w 171424"/>
              <a:gd name="connsiteY60" fmla="*/ 111926 h 190500"/>
              <a:gd name="connsiteX61" fmla="*/ 120913 w 171424"/>
              <a:gd name="connsiteY61" fmla="*/ 95250 h 190500"/>
              <a:gd name="connsiteX62" fmla="*/ 101530 w 171424"/>
              <a:gd name="connsiteY62" fmla="*/ 95250 h 190500"/>
              <a:gd name="connsiteX63" fmla="*/ 99777 w 171424"/>
              <a:gd name="connsiteY63" fmla="*/ 95374 h 190500"/>
              <a:gd name="connsiteX64" fmla="*/ 99263 w 171424"/>
              <a:gd name="connsiteY64" fmla="*/ 95450 h 190500"/>
              <a:gd name="connsiteX65" fmla="*/ 87452 w 171424"/>
              <a:gd name="connsiteY65" fmla="*/ 103546 h 190500"/>
              <a:gd name="connsiteX66" fmla="*/ 84156 w 171424"/>
              <a:gd name="connsiteY66" fmla="*/ 108404 h 190500"/>
              <a:gd name="connsiteX67" fmla="*/ 67697 w 171424"/>
              <a:gd name="connsiteY67" fmla="*/ 67313 h 190500"/>
              <a:gd name="connsiteX68" fmla="*/ 66887 w 171424"/>
              <a:gd name="connsiteY68" fmla="*/ 65637 h 190500"/>
              <a:gd name="connsiteX69" fmla="*/ 66611 w 171424"/>
              <a:gd name="connsiteY69" fmla="*/ 65180 h 190500"/>
              <a:gd name="connsiteX70" fmla="*/ 37083 w 171424"/>
              <a:gd name="connsiteY70" fmla="*/ 67123 h 190500"/>
              <a:gd name="connsiteX71" fmla="*/ 24758 w 171424"/>
              <a:gd name="connsiteY71" fmla="*/ 95250 h 190500"/>
              <a:gd name="connsiteX72" fmla="*/ 19024 w 171424"/>
              <a:gd name="connsiteY72" fmla="*/ 95250 h 190500"/>
              <a:gd name="connsiteX73" fmla="*/ 19024 w 171424"/>
              <a:gd name="connsiteY73" fmla="*/ 19050 h 190500"/>
              <a:gd name="connsiteX74" fmla="*/ 38074 w 171424"/>
              <a:gd name="connsiteY74"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71424" h="190500">
                <a:moveTo>
                  <a:pt x="48627" y="67703"/>
                </a:moveTo>
                <a:cubicBezTo>
                  <a:pt x="51994" y="65646"/>
                  <a:pt x="56391" y="66708"/>
                  <a:pt x="58447" y="70075"/>
                </a:cubicBezTo>
                <a:lnTo>
                  <a:pt x="58504" y="70170"/>
                </a:lnTo>
                <a:lnTo>
                  <a:pt x="58981" y="71151"/>
                </a:lnTo>
                <a:lnTo>
                  <a:pt x="81965" y="128568"/>
                </a:lnTo>
                <a:lnTo>
                  <a:pt x="95557" y="108565"/>
                </a:lnTo>
                <a:cubicBezTo>
                  <a:pt x="96611" y="106581"/>
                  <a:pt x="98538" y="105209"/>
                  <a:pt x="100757" y="104860"/>
                </a:cubicBezTo>
                <a:lnTo>
                  <a:pt x="100853" y="104841"/>
                </a:lnTo>
                <a:lnTo>
                  <a:pt x="101862" y="104775"/>
                </a:lnTo>
                <a:lnTo>
                  <a:pt x="120912" y="104775"/>
                </a:lnTo>
                <a:cubicBezTo>
                  <a:pt x="124421" y="104788"/>
                  <a:pt x="127402" y="107348"/>
                  <a:pt x="127944" y="110815"/>
                </a:cubicBezTo>
                <a:cubicBezTo>
                  <a:pt x="128553" y="114713"/>
                  <a:pt x="125886" y="118367"/>
                  <a:pt x="121989" y="118976"/>
                </a:cubicBezTo>
                <a:lnTo>
                  <a:pt x="121893" y="118995"/>
                </a:lnTo>
                <a:lnTo>
                  <a:pt x="120912" y="119062"/>
                </a:lnTo>
                <a:lnTo>
                  <a:pt x="106110" y="119062"/>
                </a:lnTo>
                <a:lnTo>
                  <a:pt x="87260" y="148532"/>
                </a:lnTo>
                <a:cubicBezTo>
                  <a:pt x="86657" y="149688"/>
                  <a:pt x="85747" y="150655"/>
                  <a:pt x="84632" y="151331"/>
                </a:cubicBezTo>
                <a:cubicBezTo>
                  <a:pt x="81258" y="153375"/>
                  <a:pt x="76865" y="152298"/>
                  <a:pt x="74821" y="148923"/>
                </a:cubicBezTo>
                <a:lnTo>
                  <a:pt x="74773" y="148828"/>
                </a:lnTo>
                <a:lnTo>
                  <a:pt x="74306" y="147866"/>
                </a:lnTo>
                <a:lnTo>
                  <a:pt x="52046" y="92287"/>
                </a:lnTo>
                <a:lnTo>
                  <a:pt x="42198" y="114785"/>
                </a:lnTo>
                <a:cubicBezTo>
                  <a:pt x="41227" y="117000"/>
                  <a:pt x="39202" y="118573"/>
                  <a:pt x="36816" y="118967"/>
                </a:cubicBezTo>
                <a:lnTo>
                  <a:pt x="36702" y="118986"/>
                </a:lnTo>
                <a:lnTo>
                  <a:pt x="35644" y="119062"/>
                </a:lnTo>
                <a:lnTo>
                  <a:pt x="7117" y="119062"/>
                </a:lnTo>
                <a:cubicBezTo>
                  <a:pt x="3608" y="119049"/>
                  <a:pt x="628" y="116488"/>
                  <a:pt x="86" y="113021"/>
                </a:cubicBezTo>
                <a:cubicBezTo>
                  <a:pt x="-524" y="109124"/>
                  <a:pt x="2143" y="105470"/>
                  <a:pt x="6041" y="104860"/>
                </a:cubicBezTo>
                <a:lnTo>
                  <a:pt x="6136" y="104841"/>
                </a:lnTo>
                <a:lnTo>
                  <a:pt x="7117" y="104775"/>
                </a:lnTo>
                <a:lnTo>
                  <a:pt x="30977" y="104775"/>
                </a:lnTo>
                <a:lnTo>
                  <a:pt x="45808" y="70932"/>
                </a:lnTo>
                <a:cubicBezTo>
                  <a:pt x="46395" y="69592"/>
                  <a:pt x="47379" y="68465"/>
                  <a:pt x="48627" y="67703"/>
                </a:cubicBezTo>
                <a:close/>
                <a:moveTo>
                  <a:pt x="109511" y="4762"/>
                </a:moveTo>
                <a:lnTo>
                  <a:pt x="166661" y="61912"/>
                </a:lnTo>
                <a:lnTo>
                  <a:pt x="114273" y="61912"/>
                </a:lnTo>
                <a:cubicBezTo>
                  <a:pt x="111643" y="61912"/>
                  <a:pt x="109511" y="59780"/>
                  <a:pt x="109511" y="57150"/>
                </a:cubicBezTo>
                <a:close/>
                <a:moveTo>
                  <a:pt x="38074" y="0"/>
                </a:moveTo>
                <a:lnTo>
                  <a:pt x="95224" y="0"/>
                </a:lnTo>
                <a:lnTo>
                  <a:pt x="95224" y="57188"/>
                </a:lnTo>
                <a:cubicBezTo>
                  <a:pt x="95245" y="67694"/>
                  <a:pt x="103768" y="76200"/>
                  <a:pt x="114274" y="76200"/>
                </a:cubicBezTo>
                <a:lnTo>
                  <a:pt x="171424" y="76200"/>
                </a:lnTo>
                <a:lnTo>
                  <a:pt x="171424" y="171450"/>
                </a:lnTo>
                <a:cubicBezTo>
                  <a:pt x="171424" y="181971"/>
                  <a:pt x="162895" y="190500"/>
                  <a:pt x="152374" y="190500"/>
                </a:cubicBezTo>
                <a:lnTo>
                  <a:pt x="38074" y="190500"/>
                </a:lnTo>
                <a:cubicBezTo>
                  <a:pt x="27553" y="190500"/>
                  <a:pt x="19024" y="181971"/>
                  <a:pt x="19024" y="171450"/>
                </a:cubicBezTo>
                <a:lnTo>
                  <a:pt x="19024" y="128588"/>
                </a:lnTo>
                <a:lnTo>
                  <a:pt x="35998" y="128588"/>
                </a:lnTo>
                <a:lnTo>
                  <a:pt x="37836" y="128454"/>
                </a:lnTo>
                <a:lnTo>
                  <a:pt x="38369" y="128368"/>
                </a:lnTo>
                <a:cubicBezTo>
                  <a:pt x="43931" y="127447"/>
                  <a:pt x="48651" y="123778"/>
                  <a:pt x="50914" y="118615"/>
                </a:cubicBezTo>
                <a:lnTo>
                  <a:pt x="51657" y="116919"/>
                </a:lnTo>
                <a:lnTo>
                  <a:pt x="65582" y="151714"/>
                </a:lnTo>
                <a:lnTo>
                  <a:pt x="66373" y="153353"/>
                </a:lnTo>
                <a:lnTo>
                  <a:pt x="66639" y="153791"/>
                </a:lnTo>
                <a:cubicBezTo>
                  <a:pt x="73078" y="164592"/>
                  <a:pt x="89147" y="164697"/>
                  <a:pt x="95472" y="153381"/>
                </a:cubicBezTo>
                <a:lnTo>
                  <a:pt x="111331" y="128588"/>
                </a:lnTo>
                <a:lnTo>
                  <a:pt x="121237" y="128588"/>
                </a:lnTo>
                <a:lnTo>
                  <a:pt x="122923" y="128473"/>
                </a:lnTo>
                <a:lnTo>
                  <a:pt x="123418" y="128397"/>
                </a:lnTo>
                <a:cubicBezTo>
                  <a:pt x="131556" y="127156"/>
                  <a:pt x="137570" y="120159"/>
                  <a:pt x="137574" y="111926"/>
                </a:cubicBezTo>
                <a:cubicBezTo>
                  <a:pt x="137578" y="102720"/>
                  <a:pt x="130119" y="95255"/>
                  <a:pt x="120913" y="95250"/>
                </a:cubicBezTo>
                <a:lnTo>
                  <a:pt x="101530" y="95250"/>
                </a:lnTo>
                <a:lnTo>
                  <a:pt x="99777" y="95374"/>
                </a:lnTo>
                <a:lnTo>
                  <a:pt x="99263" y="95450"/>
                </a:lnTo>
                <a:cubicBezTo>
                  <a:pt x="94308" y="96234"/>
                  <a:pt x="89970" y="99208"/>
                  <a:pt x="87452" y="103546"/>
                </a:cubicBezTo>
                <a:lnTo>
                  <a:pt x="84156" y="108404"/>
                </a:lnTo>
                <a:lnTo>
                  <a:pt x="67697" y="67313"/>
                </a:lnTo>
                <a:lnTo>
                  <a:pt x="66887" y="65637"/>
                </a:lnTo>
                <a:lnTo>
                  <a:pt x="66611" y="65180"/>
                </a:lnTo>
                <a:cubicBezTo>
                  <a:pt x="59848" y="53902"/>
                  <a:pt x="42636" y="54464"/>
                  <a:pt x="37083" y="67123"/>
                </a:cubicBezTo>
                <a:lnTo>
                  <a:pt x="24758" y="95250"/>
                </a:lnTo>
                <a:lnTo>
                  <a:pt x="19024" y="95250"/>
                </a:lnTo>
                <a:lnTo>
                  <a:pt x="19024" y="19050"/>
                </a:lnTo>
                <a:cubicBezTo>
                  <a:pt x="19024" y="8529"/>
                  <a:pt x="27553" y="0"/>
                  <a:pt x="38074" y="0"/>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6" name="Graphic 38" descr="Icon of a bulleted clipboard">
            <a:extLst>
              <a:ext uri="{FF2B5EF4-FFF2-40B4-BE49-F238E27FC236}">
                <a16:creationId xmlns:a16="http://schemas.microsoft.com/office/drawing/2014/main" id="{4653AE95-568F-C9B5-3717-B150D7D5392C}"/>
              </a:ext>
            </a:extLst>
          </p:cNvPr>
          <p:cNvSpPr>
            <a:spLocks/>
          </p:cNvSpPr>
          <p:nvPr/>
        </p:nvSpPr>
        <p:spPr>
          <a:xfrm>
            <a:off x="9693175" y="4329579"/>
            <a:ext cx="275580" cy="367442"/>
          </a:xfrm>
          <a:custGeom>
            <a:avLst/>
            <a:gdLst>
              <a:gd name="connsiteX0" fmla="*/ 201463 w 783559"/>
              <a:gd name="connsiteY0" fmla="*/ 65297 h 1044745"/>
              <a:gd name="connsiteX1" fmla="*/ 97945 w 783559"/>
              <a:gd name="connsiteY1" fmla="*/ 65297 h 1044745"/>
              <a:gd name="connsiteX2" fmla="*/ 0 w 783559"/>
              <a:gd name="connsiteY2" fmla="*/ 163242 h 1044745"/>
              <a:gd name="connsiteX3" fmla="*/ 0 w 783559"/>
              <a:gd name="connsiteY3" fmla="*/ 946801 h 1044745"/>
              <a:gd name="connsiteX4" fmla="*/ 97945 w 783559"/>
              <a:gd name="connsiteY4" fmla="*/ 1044746 h 1044745"/>
              <a:gd name="connsiteX5" fmla="*/ 685614 w 783559"/>
              <a:gd name="connsiteY5" fmla="*/ 1044746 h 1044745"/>
              <a:gd name="connsiteX6" fmla="*/ 783559 w 783559"/>
              <a:gd name="connsiteY6" fmla="*/ 946801 h 1044745"/>
              <a:gd name="connsiteX7" fmla="*/ 783559 w 783559"/>
              <a:gd name="connsiteY7" fmla="*/ 163242 h 1044745"/>
              <a:gd name="connsiteX8" fmla="*/ 685614 w 783559"/>
              <a:gd name="connsiteY8" fmla="*/ 65297 h 1044745"/>
              <a:gd name="connsiteX9" fmla="*/ 582093 w 783559"/>
              <a:gd name="connsiteY9" fmla="*/ 65297 h 1044745"/>
              <a:gd name="connsiteX10" fmla="*/ 489725 w 783559"/>
              <a:gd name="connsiteY10" fmla="*/ 0 h 1044745"/>
              <a:gd name="connsiteX11" fmla="*/ 293835 w 783559"/>
              <a:gd name="connsiteY11" fmla="*/ 0 h 1044745"/>
              <a:gd name="connsiteX12" fmla="*/ 201463 w 783559"/>
              <a:gd name="connsiteY12" fmla="*/ 65297 h 1044745"/>
              <a:gd name="connsiteX13" fmla="*/ 293835 w 783559"/>
              <a:gd name="connsiteY13" fmla="*/ 65297 h 1044745"/>
              <a:gd name="connsiteX14" fmla="*/ 489725 w 783559"/>
              <a:gd name="connsiteY14" fmla="*/ 65297 h 1044745"/>
              <a:gd name="connsiteX15" fmla="*/ 522373 w 783559"/>
              <a:gd name="connsiteY15" fmla="*/ 97945 h 1044745"/>
              <a:gd name="connsiteX16" fmla="*/ 489725 w 783559"/>
              <a:gd name="connsiteY16" fmla="*/ 130593 h 1044745"/>
              <a:gd name="connsiteX17" fmla="*/ 293835 w 783559"/>
              <a:gd name="connsiteY17" fmla="*/ 130593 h 1044745"/>
              <a:gd name="connsiteX18" fmla="*/ 261186 w 783559"/>
              <a:gd name="connsiteY18" fmla="*/ 97945 h 1044745"/>
              <a:gd name="connsiteX19" fmla="*/ 293835 w 783559"/>
              <a:gd name="connsiteY19" fmla="*/ 65297 h 1044745"/>
              <a:gd name="connsiteX20" fmla="*/ 326483 w 783559"/>
              <a:gd name="connsiteY20" fmla="*/ 424428 h 1044745"/>
              <a:gd name="connsiteX21" fmla="*/ 359131 w 783559"/>
              <a:gd name="connsiteY21" fmla="*/ 391780 h 1044745"/>
              <a:gd name="connsiteX22" fmla="*/ 587669 w 783559"/>
              <a:gd name="connsiteY22" fmla="*/ 391780 h 1044745"/>
              <a:gd name="connsiteX23" fmla="*/ 620318 w 783559"/>
              <a:gd name="connsiteY23" fmla="*/ 424428 h 1044745"/>
              <a:gd name="connsiteX24" fmla="*/ 587669 w 783559"/>
              <a:gd name="connsiteY24" fmla="*/ 457076 h 1044745"/>
              <a:gd name="connsiteX25" fmla="*/ 359131 w 783559"/>
              <a:gd name="connsiteY25" fmla="*/ 457076 h 1044745"/>
              <a:gd name="connsiteX26" fmla="*/ 326483 w 783559"/>
              <a:gd name="connsiteY26" fmla="*/ 424428 h 1044745"/>
              <a:gd name="connsiteX27" fmla="*/ 326483 w 783559"/>
              <a:gd name="connsiteY27" fmla="*/ 620318 h 1044745"/>
              <a:gd name="connsiteX28" fmla="*/ 359131 w 783559"/>
              <a:gd name="connsiteY28" fmla="*/ 587669 h 1044745"/>
              <a:gd name="connsiteX29" fmla="*/ 587669 w 783559"/>
              <a:gd name="connsiteY29" fmla="*/ 587669 h 1044745"/>
              <a:gd name="connsiteX30" fmla="*/ 620318 w 783559"/>
              <a:gd name="connsiteY30" fmla="*/ 620318 h 1044745"/>
              <a:gd name="connsiteX31" fmla="*/ 587669 w 783559"/>
              <a:gd name="connsiteY31" fmla="*/ 652966 h 1044745"/>
              <a:gd name="connsiteX32" fmla="*/ 359131 w 783559"/>
              <a:gd name="connsiteY32" fmla="*/ 652966 h 1044745"/>
              <a:gd name="connsiteX33" fmla="*/ 326483 w 783559"/>
              <a:gd name="connsiteY33" fmla="*/ 620318 h 1044745"/>
              <a:gd name="connsiteX34" fmla="*/ 326483 w 783559"/>
              <a:gd name="connsiteY34" fmla="*/ 816208 h 1044745"/>
              <a:gd name="connsiteX35" fmla="*/ 359131 w 783559"/>
              <a:gd name="connsiteY35" fmla="*/ 783559 h 1044745"/>
              <a:gd name="connsiteX36" fmla="*/ 587669 w 783559"/>
              <a:gd name="connsiteY36" fmla="*/ 783559 h 1044745"/>
              <a:gd name="connsiteX37" fmla="*/ 620318 w 783559"/>
              <a:gd name="connsiteY37" fmla="*/ 816208 h 1044745"/>
              <a:gd name="connsiteX38" fmla="*/ 587669 w 783559"/>
              <a:gd name="connsiteY38" fmla="*/ 848856 h 1044745"/>
              <a:gd name="connsiteX39" fmla="*/ 359131 w 783559"/>
              <a:gd name="connsiteY39" fmla="*/ 848856 h 1044745"/>
              <a:gd name="connsiteX40" fmla="*/ 326483 w 783559"/>
              <a:gd name="connsiteY40" fmla="*/ 816208 h 1044745"/>
              <a:gd name="connsiteX41" fmla="*/ 261186 w 783559"/>
              <a:gd name="connsiteY41" fmla="*/ 424428 h 1044745"/>
              <a:gd name="connsiteX42" fmla="*/ 212214 w 783559"/>
              <a:gd name="connsiteY42" fmla="*/ 473400 h 1044745"/>
              <a:gd name="connsiteX43" fmla="*/ 163242 w 783559"/>
              <a:gd name="connsiteY43" fmla="*/ 424428 h 1044745"/>
              <a:gd name="connsiteX44" fmla="*/ 212214 w 783559"/>
              <a:gd name="connsiteY44" fmla="*/ 375455 h 1044745"/>
              <a:gd name="connsiteX45" fmla="*/ 261186 w 783559"/>
              <a:gd name="connsiteY45" fmla="*/ 424428 h 1044745"/>
              <a:gd name="connsiteX46" fmla="*/ 261186 w 783559"/>
              <a:gd name="connsiteY46" fmla="*/ 620318 h 1044745"/>
              <a:gd name="connsiteX47" fmla="*/ 212214 w 783559"/>
              <a:gd name="connsiteY47" fmla="*/ 669290 h 1044745"/>
              <a:gd name="connsiteX48" fmla="*/ 163242 w 783559"/>
              <a:gd name="connsiteY48" fmla="*/ 620318 h 1044745"/>
              <a:gd name="connsiteX49" fmla="*/ 212214 w 783559"/>
              <a:gd name="connsiteY49" fmla="*/ 571345 h 1044745"/>
              <a:gd name="connsiteX50" fmla="*/ 261186 w 783559"/>
              <a:gd name="connsiteY50" fmla="*/ 620318 h 1044745"/>
              <a:gd name="connsiteX51" fmla="*/ 212214 w 783559"/>
              <a:gd name="connsiteY51" fmla="*/ 865180 h 1044745"/>
              <a:gd name="connsiteX52" fmla="*/ 163242 w 783559"/>
              <a:gd name="connsiteY52" fmla="*/ 816208 h 1044745"/>
              <a:gd name="connsiteX53" fmla="*/ 212214 w 783559"/>
              <a:gd name="connsiteY53" fmla="*/ 767235 h 1044745"/>
              <a:gd name="connsiteX54" fmla="*/ 261186 w 783559"/>
              <a:gd name="connsiteY54" fmla="*/ 816208 h 1044745"/>
              <a:gd name="connsiteX55" fmla="*/ 212214 w 783559"/>
              <a:gd name="connsiteY55" fmla="*/ 865180 h 104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83559" h="1044745">
                <a:moveTo>
                  <a:pt x="201463" y="65297"/>
                </a:moveTo>
                <a:lnTo>
                  <a:pt x="97945" y="65297"/>
                </a:lnTo>
                <a:cubicBezTo>
                  <a:pt x="43851" y="65297"/>
                  <a:pt x="0" y="109148"/>
                  <a:pt x="0" y="163242"/>
                </a:cubicBezTo>
                <a:lnTo>
                  <a:pt x="0" y="946801"/>
                </a:lnTo>
                <a:cubicBezTo>
                  <a:pt x="0" y="1000892"/>
                  <a:pt x="43851" y="1044746"/>
                  <a:pt x="97945" y="1044746"/>
                </a:cubicBezTo>
                <a:lnTo>
                  <a:pt x="685614" y="1044746"/>
                </a:lnTo>
                <a:cubicBezTo>
                  <a:pt x="739706" y="1044746"/>
                  <a:pt x="783559" y="1000892"/>
                  <a:pt x="783559" y="946801"/>
                </a:cubicBezTo>
                <a:lnTo>
                  <a:pt x="783559" y="163242"/>
                </a:lnTo>
                <a:cubicBezTo>
                  <a:pt x="783559" y="109148"/>
                  <a:pt x="739706" y="65297"/>
                  <a:pt x="685614" y="65297"/>
                </a:cubicBezTo>
                <a:lnTo>
                  <a:pt x="582093" y="65297"/>
                </a:lnTo>
                <a:cubicBezTo>
                  <a:pt x="568649" y="27255"/>
                  <a:pt x="532370" y="0"/>
                  <a:pt x="489725" y="0"/>
                </a:cubicBezTo>
                <a:lnTo>
                  <a:pt x="293835" y="0"/>
                </a:lnTo>
                <a:cubicBezTo>
                  <a:pt x="251189" y="0"/>
                  <a:pt x="214909" y="27255"/>
                  <a:pt x="201463" y="65297"/>
                </a:cubicBezTo>
                <a:close/>
                <a:moveTo>
                  <a:pt x="293835" y="65297"/>
                </a:moveTo>
                <a:lnTo>
                  <a:pt x="489725" y="65297"/>
                </a:lnTo>
                <a:cubicBezTo>
                  <a:pt x="507753" y="65297"/>
                  <a:pt x="522373" y="79914"/>
                  <a:pt x="522373" y="97945"/>
                </a:cubicBezTo>
                <a:cubicBezTo>
                  <a:pt x="522373" y="115976"/>
                  <a:pt x="507753" y="130593"/>
                  <a:pt x="489725" y="130593"/>
                </a:cubicBezTo>
                <a:lnTo>
                  <a:pt x="293835" y="130593"/>
                </a:lnTo>
                <a:cubicBezTo>
                  <a:pt x="275804" y="130593"/>
                  <a:pt x="261186" y="115976"/>
                  <a:pt x="261186" y="97945"/>
                </a:cubicBezTo>
                <a:cubicBezTo>
                  <a:pt x="261186" y="79914"/>
                  <a:pt x="275804" y="65297"/>
                  <a:pt x="293835" y="65297"/>
                </a:cubicBezTo>
                <a:close/>
                <a:moveTo>
                  <a:pt x="326483" y="424428"/>
                </a:moveTo>
                <a:cubicBezTo>
                  <a:pt x="326483" y="406397"/>
                  <a:pt x="341100" y="391780"/>
                  <a:pt x="359131" y="391780"/>
                </a:cubicBezTo>
                <a:lnTo>
                  <a:pt x="587669" y="391780"/>
                </a:lnTo>
                <a:cubicBezTo>
                  <a:pt x="605698" y="391780"/>
                  <a:pt x="620318" y="406397"/>
                  <a:pt x="620318" y="424428"/>
                </a:cubicBezTo>
                <a:cubicBezTo>
                  <a:pt x="620318" y="442459"/>
                  <a:pt x="605698" y="457076"/>
                  <a:pt x="587669" y="457076"/>
                </a:cubicBezTo>
                <a:lnTo>
                  <a:pt x="359131" y="457076"/>
                </a:lnTo>
                <a:cubicBezTo>
                  <a:pt x="341100" y="457076"/>
                  <a:pt x="326483" y="442459"/>
                  <a:pt x="326483" y="424428"/>
                </a:cubicBezTo>
                <a:close/>
                <a:moveTo>
                  <a:pt x="326483" y="620318"/>
                </a:moveTo>
                <a:cubicBezTo>
                  <a:pt x="326483" y="602289"/>
                  <a:pt x="341100" y="587669"/>
                  <a:pt x="359131" y="587669"/>
                </a:cubicBezTo>
                <a:lnTo>
                  <a:pt x="587669" y="587669"/>
                </a:lnTo>
                <a:cubicBezTo>
                  <a:pt x="605698" y="587669"/>
                  <a:pt x="620318" y="602289"/>
                  <a:pt x="620318" y="620318"/>
                </a:cubicBezTo>
                <a:cubicBezTo>
                  <a:pt x="620318" y="638346"/>
                  <a:pt x="605698" y="652966"/>
                  <a:pt x="587669" y="652966"/>
                </a:cubicBezTo>
                <a:lnTo>
                  <a:pt x="359131" y="652966"/>
                </a:lnTo>
                <a:cubicBezTo>
                  <a:pt x="341100" y="652966"/>
                  <a:pt x="326483" y="638346"/>
                  <a:pt x="326483" y="620318"/>
                </a:cubicBezTo>
                <a:close/>
                <a:moveTo>
                  <a:pt x="326483" y="816208"/>
                </a:moveTo>
                <a:cubicBezTo>
                  <a:pt x="326483" y="798179"/>
                  <a:pt x="341100" y="783559"/>
                  <a:pt x="359131" y="783559"/>
                </a:cubicBezTo>
                <a:lnTo>
                  <a:pt x="587669" y="783559"/>
                </a:lnTo>
                <a:cubicBezTo>
                  <a:pt x="605698" y="783559"/>
                  <a:pt x="620318" y="798179"/>
                  <a:pt x="620318" y="816208"/>
                </a:cubicBezTo>
                <a:cubicBezTo>
                  <a:pt x="620318" y="834236"/>
                  <a:pt x="605698" y="848856"/>
                  <a:pt x="587669" y="848856"/>
                </a:cubicBezTo>
                <a:lnTo>
                  <a:pt x="359131" y="848856"/>
                </a:lnTo>
                <a:cubicBezTo>
                  <a:pt x="341100" y="848856"/>
                  <a:pt x="326483" y="834236"/>
                  <a:pt x="326483" y="816208"/>
                </a:cubicBezTo>
                <a:close/>
                <a:moveTo>
                  <a:pt x="261186" y="424428"/>
                </a:moveTo>
                <a:cubicBezTo>
                  <a:pt x="261186" y="451474"/>
                  <a:pt x="239260" y="473400"/>
                  <a:pt x="212214" y="473400"/>
                </a:cubicBezTo>
                <a:cubicBezTo>
                  <a:pt x="185167" y="473400"/>
                  <a:pt x="163242" y="451474"/>
                  <a:pt x="163242" y="424428"/>
                </a:cubicBezTo>
                <a:cubicBezTo>
                  <a:pt x="163242" y="397381"/>
                  <a:pt x="185167" y="375455"/>
                  <a:pt x="212214" y="375455"/>
                </a:cubicBezTo>
                <a:cubicBezTo>
                  <a:pt x="239260" y="375455"/>
                  <a:pt x="261186" y="397381"/>
                  <a:pt x="261186" y="424428"/>
                </a:cubicBezTo>
                <a:close/>
                <a:moveTo>
                  <a:pt x="261186" y="620318"/>
                </a:moveTo>
                <a:cubicBezTo>
                  <a:pt x="261186" y="647364"/>
                  <a:pt x="239260" y="669290"/>
                  <a:pt x="212214" y="669290"/>
                </a:cubicBezTo>
                <a:cubicBezTo>
                  <a:pt x="185167" y="669290"/>
                  <a:pt x="163242" y="647364"/>
                  <a:pt x="163242" y="620318"/>
                </a:cubicBezTo>
                <a:cubicBezTo>
                  <a:pt x="163242" y="593272"/>
                  <a:pt x="185167" y="571345"/>
                  <a:pt x="212214" y="571345"/>
                </a:cubicBezTo>
                <a:cubicBezTo>
                  <a:pt x="239260" y="571345"/>
                  <a:pt x="261186" y="593272"/>
                  <a:pt x="261186" y="620318"/>
                </a:cubicBezTo>
                <a:close/>
                <a:moveTo>
                  <a:pt x="212214" y="865180"/>
                </a:moveTo>
                <a:cubicBezTo>
                  <a:pt x="185167" y="865180"/>
                  <a:pt x="163242" y="843253"/>
                  <a:pt x="163242" y="816208"/>
                </a:cubicBezTo>
                <a:cubicBezTo>
                  <a:pt x="163242" y="789162"/>
                  <a:pt x="185167" y="767235"/>
                  <a:pt x="212214" y="767235"/>
                </a:cubicBezTo>
                <a:cubicBezTo>
                  <a:pt x="239260" y="767235"/>
                  <a:pt x="261186" y="789162"/>
                  <a:pt x="261186" y="816208"/>
                </a:cubicBezTo>
                <a:cubicBezTo>
                  <a:pt x="261186" y="843253"/>
                  <a:pt x="239260" y="865180"/>
                  <a:pt x="212214" y="865180"/>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7" name="Rectangle: Rounded Corners 6">
            <a:hlinkClick r:id="rId9" action="ppaction://hlinksldjump"/>
            <a:extLst>
              <a:ext uri="{FF2B5EF4-FFF2-40B4-BE49-F238E27FC236}">
                <a16:creationId xmlns:a16="http://schemas.microsoft.com/office/drawing/2014/main" id="{58709777-CA79-AC87-ABE8-AA48D05DF594}"/>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8" name="Rectangle: Rounded Corners 7">
            <a:hlinkClick r:id="rId10" action="ppaction://hlinksldjump"/>
            <a:extLst>
              <a:ext uri="{FF2B5EF4-FFF2-40B4-BE49-F238E27FC236}">
                <a16:creationId xmlns:a16="http://schemas.microsoft.com/office/drawing/2014/main" id="{28F6A33B-FFCA-115F-B8AA-0AB29DB9C3AB}"/>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10" name="Rectangle: Rounded Corners 9">
            <a:hlinkClick r:id="rId11" action="ppaction://hlinksldjump"/>
            <a:extLst>
              <a:ext uri="{FF2B5EF4-FFF2-40B4-BE49-F238E27FC236}">
                <a16:creationId xmlns:a16="http://schemas.microsoft.com/office/drawing/2014/main" id="{B1C040CA-07E9-CCDC-2B44-191C55B05887}"/>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11" name="Rectangle: Rounded Corners 10">
            <a:hlinkClick r:id="rId12" action="ppaction://hlinksldjump"/>
            <a:extLst>
              <a:ext uri="{FF2B5EF4-FFF2-40B4-BE49-F238E27FC236}">
                <a16:creationId xmlns:a16="http://schemas.microsoft.com/office/drawing/2014/main" id="{DFE0C1F4-EE56-9DC0-3F55-188F1DD92CDE}"/>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12" name="Rectangle: Rounded Corners 11">
            <a:hlinkClick r:id="rId13" action="ppaction://hlinksldjump"/>
            <a:extLst>
              <a:ext uri="{FF2B5EF4-FFF2-40B4-BE49-F238E27FC236}">
                <a16:creationId xmlns:a16="http://schemas.microsoft.com/office/drawing/2014/main" id="{30E0982A-9D45-2B98-4DE3-850389FE22A1}"/>
              </a:ext>
            </a:extLst>
          </p:cNvPr>
          <p:cNvSpPr>
            <a:spLocks/>
          </p:cNvSpPr>
          <p:nvPr/>
        </p:nvSpPr>
        <p:spPr bwMode="auto">
          <a:xfrm>
            <a:off x="9781575"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Extend &amp; Optimize</a:t>
            </a:r>
          </a:p>
        </p:txBody>
      </p:sp>
    </p:spTree>
    <p:extLst>
      <p:ext uri="{BB962C8B-B14F-4D97-AF65-F5344CB8AC3E}">
        <p14:creationId xmlns:p14="http://schemas.microsoft.com/office/powerpoint/2010/main" val="11514972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extBox 5" hidden="1">
            <a:extLst>
              <a:ext uri="{FF2B5EF4-FFF2-40B4-BE49-F238E27FC236}">
                <a16:creationId xmlns:a16="http://schemas.microsoft.com/office/drawing/2014/main" id="{6BFBACD9-BF7A-5BFB-31BF-29CEAE69B6DA}"/>
              </a:ext>
            </a:extLst>
          </p:cNvPr>
          <p:cNvSpPr txBox="1"/>
          <p:nvPr/>
        </p:nvSpPr>
        <p:spPr>
          <a:xfrm>
            <a:off x="3992446" y="-2075528"/>
            <a:ext cx="6814456" cy="369332"/>
          </a:xfrm>
          <a:prstGeom prst="rect">
            <a:avLst/>
          </a:prstGeom>
          <a:noFill/>
        </p:spPr>
        <p:txBody>
          <a:bodyPr wrap="square">
            <a:spAutoFit/>
          </a:bodyPr>
          <a:lstStyle/>
          <a:p>
            <a:pPr marL="457200" indent="-457200">
              <a:buFont typeface="+mj-lt"/>
              <a:buAutoNum type="arabicPeriod"/>
            </a:pPr>
            <a:endParaRPr lang="en-US" sz="1800" noProof="0">
              <a:latin typeface="Segoe Sans Display" pitchFamily="2" charset="0"/>
            </a:endParaRPr>
          </a:p>
        </p:txBody>
      </p:sp>
      <p:pic>
        <p:nvPicPr>
          <p:cNvPr id="7" name="Picture 6">
            <a:extLst>
              <a:ext uri="{FF2B5EF4-FFF2-40B4-BE49-F238E27FC236}">
                <a16:creationId xmlns:a16="http://schemas.microsoft.com/office/drawing/2014/main" id="{AA8E2BDA-3B02-C9CC-D06B-659CC4272D19}"/>
              </a:ext>
              <a:ext uri="{C183D7F6-B498-43B3-948B-1728B52AA6E4}">
                <adec:decorative xmlns:adec="http://schemas.microsoft.com/office/drawing/2017/decorative" val="1"/>
              </a:ext>
            </a:extLst>
          </p:cNvPr>
          <p:cNvPicPr>
            <a:picLocks/>
          </p:cNvPicPr>
          <p:nvPr/>
        </p:nvPicPr>
        <p:blipFill rotWithShape="1">
          <a:blip r:embed="rId3">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28607" r="40131" b="6250"/>
          <a:stretch>
            <a:fillRect/>
          </a:stretch>
        </p:blipFill>
        <p:spPr>
          <a:xfrm>
            <a:off x="1" y="0"/>
            <a:ext cx="4065588" cy="6858000"/>
          </a:xfrm>
          <a:custGeom>
            <a:avLst/>
            <a:gdLst>
              <a:gd name="connsiteX0" fmla="*/ 0 w 4065588"/>
              <a:gd name="connsiteY0" fmla="*/ 0 h 6858000"/>
              <a:gd name="connsiteX1" fmla="*/ 4065588 w 4065588"/>
              <a:gd name="connsiteY1" fmla="*/ 0 h 6858000"/>
              <a:gd name="connsiteX2" fmla="*/ 4065588 w 4065588"/>
              <a:gd name="connsiteY2" fmla="*/ 6858000 h 6858000"/>
              <a:gd name="connsiteX3" fmla="*/ 0 w 4065588"/>
              <a:gd name="connsiteY3" fmla="*/ 6858000 h 6858000"/>
              <a:gd name="connsiteX4" fmla="*/ 0 w 406558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5588" h="6858000">
                <a:moveTo>
                  <a:pt x="0" y="0"/>
                </a:moveTo>
                <a:lnTo>
                  <a:pt x="4065588" y="0"/>
                </a:lnTo>
                <a:lnTo>
                  <a:pt x="4065588" y="6858000"/>
                </a:lnTo>
                <a:lnTo>
                  <a:pt x="0" y="6858000"/>
                </a:lnTo>
                <a:lnTo>
                  <a:pt x="0" y="0"/>
                </a:lnTo>
                <a:close/>
              </a:path>
            </a:pathLst>
          </a:custGeom>
          <a:ln>
            <a:solidFill>
              <a:schemeClr val="bg2"/>
            </a:solidFill>
          </a:ln>
        </p:spPr>
      </p:pic>
      <p:sp>
        <p:nvSpPr>
          <p:cNvPr id="8" name="Freeform: Shape 7">
            <a:extLst>
              <a:ext uri="{FF2B5EF4-FFF2-40B4-BE49-F238E27FC236}">
                <a16:creationId xmlns:a16="http://schemas.microsoft.com/office/drawing/2014/main" id="{B7A415F6-2799-AF3A-0B1C-D9A79565290C}"/>
              </a:ext>
              <a:ext uri="{C183D7F6-B498-43B3-948B-1728B52AA6E4}">
                <adec:decorative xmlns:adec="http://schemas.microsoft.com/office/drawing/2017/decorative" val="1"/>
              </a:ext>
            </a:extLst>
          </p:cNvPr>
          <p:cNvSpPr>
            <a:spLocks/>
          </p:cNvSpPr>
          <p:nvPr/>
        </p:nvSpPr>
        <p:spPr bwMode="auto">
          <a:xfrm>
            <a:off x="1" y="0"/>
            <a:ext cx="4065588" cy="6858000"/>
          </a:xfrm>
          <a:custGeom>
            <a:avLst/>
            <a:gdLst>
              <a:gd name="connsiteX0" fmla="*/ 119439 w 11049003"/>
              <a:gd name="connsiteY0" fmla="*/ 0 h 1193800"/>
              <a:gd name="connsiteX1" fmla="*/ 10929566 w 11049003"/>
              <a:gd name="connsiteY1" fmla="*/ 0 h 1193800"/>
              <a:gd name="connsiteX2" fmla="*/ 11049003 w 11049003"/>
              <a:gd name="connsiteY2" fmla="*/ 119437 h 1193800"/>
              <a:gd name="connsiteX3" fmla="*/ 11049003 w 11049003"/>
              <a:gd name="connsiteY3" fmla="*/ 1193800 h 1193800"/>
              <a:gd name="connsiteX4" fmla="*/ 0 w 11049003"/>
              <a:gd name="connsiteY4" fmla="*/ 1193800 h 1193800"/>
              <a:gd name="connsiteX5" fmla="*/ 0 w 11049003"/>
              <a:gd name="connsiteY5" fmla="*/ 988973 h 1193800"/>
              <a:gd name="connsiteX6" fmla="*/ 1 w 11049003"/>
              <a:gd name="connsiteY6" fmla="*/ 988973 h 1193800"/>
              <a:gd name="connsiteX7" fmla="*/ 1 w 11049003"/>
              <a:gd name="connsiteY7" fmla="*/ 119437 h 1193800"/>
              <a:gd name="connsiteX8" fmla="*/ 119439 w 11049003"/>
              <a:gd name="connsiteY8"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9003" h="1193800">
                <a:moveTo>
                  <a:pt x="119439" y="0"/>
                </a:moveTo>
                <a:lnTo>
                  <a:pt x="10929566" y="0"/>
                </a:lnTo>
                <a:cubicBezTo>
                  <a:pt x="10995529" y="0"/>
                  <a:pt x="11049003" y="53474"/>
                  <a:pt x="11049003" y="119437"/>
                </a:cubicBezTo>
                <a:lnTo>
                  <a:pt x="11049003" y="1193800"/>
                </a:lnTo>
                <a:lnTo>
                  <a:pt x="0" y="1193800"/>
                </a:lnTo>
                <a:lnTo>
                  <a:pt x="0" y="988973"/>
                </a:lnTo>
                <a:lnTo>
                  <a:pt x="1" y="988973"/>
                </a:lnTo>
                <a:lnTo>
                  <a:pt x="1" y="119437"/>
                </a:lnTo>
                <a:cubicBezTo>
                  <a:pt x="1" y="53474"/>
                  <a:pt x="53476" y="0"/>
                  <a:pt x="119439" y="0"/>
                </a:cubicBez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9" name="Rectangle 8">
            <a:extLst>
              <a:ext uri="{FF2B5EF4-FFF2-40B4-BE49-F238E27FC236}">
                <a16:creationId xmlns:a16="http://schemas.microsoft.com/office/drawing/2014/main" id="{24F94655-8E26-70AE-FA93-DFA8D5B5CB29}"/>
              </a:ext>
            </a:extLst>
          </p:cNvPr>
          <p:cNvSpPr>
            <a:spLocks/>
          </p:cNvSpPr>
          <p:nvPr/>
        </p:nvSpPr>
        <p:spPr bwMode="auto">
          <a:xfrm>
            <a:off x="0" y="2324418"/>
            <a:ext cx="4065588" cy="2209164"/>
          </a:xfrm>
          <a:prstGeom prst="rect">
            <a:avLst/>
          </a:prstGeom>
          <a:solidFill>
            <a:schemeClr val="bg1">
              <a:alpha val="85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pic>
        <p:nvPicPr>
          <p:cNvPr id="10" name="Picture 9">
            <a:extLst>
              <a:ext uri="{FF2B5EF4-FFF2-40B4-BE49-F238E27FC236}">
                <a16:creationId xmlns:a16="http://schemas.microsoft.com/office/drawing/2014/main" id="{76199B21-0CEE-5C7C-5B46-1A738B5AEF83}"/>
              </a:ext>
              <a:ext uri="{C183D7F6-B498-43B3-948B-1728B52AA6E4}">
                <adec:decorative xmlns:adec="http://schemas.microsoft.com/office/drawing/2017/decorative" val="1"/>
              </a:ext>
            </a:extLst>
          </p:cNvPr>
          <p:cNvPicPr>
            <a:picLocks/>
          </p:cNvPicPr>
          <p:nvPr/>
        </p:nvPicPr>
        <p:blipFill>
          <a:blip r:embed="rId5"/>
          <a:stretch>
            <a:fillRect/>
          </a:stretch>
        </p:blipFill>
        <p:spPr>
          <a:xfrm rot="5400000" flipH="1">
            <a:off x="613729" y="3406140"/>
            <a:ext cx="6858000" cy="45720"/>
          </a:xfrm>
          <a:prstGeom prst="rect">
            <a:avLst/>
          </a:prstGeom>
        </p:spPr>
      </p:pic>
      <p:sp>
        <p:nvSpPr>
          <p:cNvPr id="11" name="TextBox 10">
            <a:extLst>
              <a:ext uri="{FF2B5EF4-FFF2-40B4-BE49-F238E27FC236}">
                <a16:creationId xmlns:a16="http://schemas.microsoft.com/office/drawing/2014/main" id="{BF0954BE-A361-E3CA-CB95-BF983A1482CD}"/>
              </a:ext>
            </a:extLst>
          </p:cNvPr>
          <p:cNvSpPr txBox="1">
            <a:spLocks/>
          </p:cNvSpPr>
          <p:nvPr/>
        </p:nvSpPr>
        <p:spPr>
          <a:xfrm>
            <a:off x="571500" y="2819603"/>
            <a:ext cx="3183636" cy="1218795"/>
          </a:xfrm>
          <a:prstGeom prst="rect">
            <a:avLst/>
          </a:prstGeom>
          <a:noFill/>
        </p:spPr>
        <p:txBody>
          <a:bodyPr wrap="square" lIns="0" tIns="0" rIns="0" bIns="0" rtlCol="0" anchor="t">
            <a:spAutoFit/>
          </a:bodyPr>
          <a:lstStyle/>
          <a:p>
            <a:pPr>
              <a:lnSpc>
                <a:spcPct val="90000"/>
              </a:lnSpc>
              <a:defRPr/>
            </a:pPr>
            <a:r>
              <a:rPr lang="en-US" sz="4400" spc="-50" noProof="0">
                <a:ln w="3175">
                  <a:noFill/>
                </a:ln>
                <a:gradFill>
                  <a:gsLst>
                    <a:gs pos="2874">
                      <a:schemeClr val="accent1"/>
                    </a:gs>
                    <a:gs pos="71000">
                      <a:schemeClr val="accent4"/>
                    </a:gs>
                    <a:gs pos="100000">
                      <a:schemeClr val="accent2"/>
                    </a:gs>
                  </a:gsLst>
                  <a:lin ang="0" scaled="1"/>
                </a:gradFill>
                <a:latin typeface="+mj-lt"/>
                <a:ea typeface="+mj-ea"/>
                <a:cs typeface="+mj-cs"/>
              </a:rPr>
              <a:t>Table of contents</a:t>
            </a:r>
          </a:p>
        </p:txBody>
      </p:sp>
      <p:sp>
        <p:nvSpPr>
          <p:cNvPr id="12" name="Rectangle: Rounded Corners 11">
            <a:extLst>
              <a:ext uri="{FF2B5EF4-FFF2-40B4-BE49-F238E27FC236}">
                <a16:creationId xmlns:a16="http://schemas.microsoft.com/office/drawing/2014/main" id="{6CB6BBDD-4F4B-06DF-B62D-695966C18107}"/>
              </a:ext>
              <a:ext uri="{C183D7F6-B498-43B3-948B-1728B52AA6E4}">
                <adec:decorative xmlns:adec="http://schemas.microsoft.com/office/drawing/2017/decorative" val="1"/>
              </a:ext>
            </a:extLst>
          </p:cNvPr>
          <p:cNvSpPr>
            <a:spLocks/>
          </p:cNvSpPr>
          <p:nvPr/>
        </p:nvSpPr>
        <p:spPr bwMode="auto">
          <a:xfrm>
            <a:off x="4356100" y="588961"/>
            <a:ext cx="7264400" cy="5680078"/>
          </a:xfrm>
          <a:prstGeom prst="roundRect">
            <a:avLst>
              <a:gd name="adj" fmla="val 3678"/>
            </a:avLst>
          </a:prstGeom>
          <a:solidFill>
            <a:schemeClr val="bg1">
              <a:alpha val="42000"/>
            </a:schemeClr>
          </a:solidFill>
          <a:ln w="6350">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765" noProof="0"/>
          </a:p>
        </p:txBody>
      </p:sp>
      <p:sp>
        <p:nvSpPr>
          <p:cNvPr id="13" name="Rounded Rectangle 80 - 1">
            <a:extLst>
              <a:ext uri="{FF2B5EF4-FFF2-40B4-BE49-F238E27FC236}">
                <a16:creationId xmlns:a16="http://schemas.microsoft.com/office/drawing/2014/main" id="{E06195D2-6152-8D48-E56A-BDB0CA7647B9}"/>
              </a:ext>
              <a:ext uri="{C183D7F6-B498-43B3-948B-1728B52AA6E4}">
                <adec:decorative xmlns:adec="http://schemas.microsoft.com/office/drawing/2017/decorative" val="1"/>
              </a:ext>
            </a:extLst>
          </p:cNvPr>
          <p:cNvSpPr>
            <a:spLocks/>
          </p:cNvSpPr>
          <p:nvPr/>
        </p:nvSpPr>
        <p:spPr bwMode="auto">
          <a:xfrm>
            <a:off x="4538979" y="771840"/>
            <a:ext cx="6898642" cy="5314320"/>
          </a:xfrm>
          <a:prstGeom prst="roundRect">
            <a:avLst>
              <a:gd name="adj" fmla="val 3027"/>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15" name="Rectangle: Top Corners Rounded 14">
            <a:extLst>
              <a:ext uri="{FF2B5EF4-FFF2-40B4-BE49-F238E27FC236}">
                <a16:creationId xmlns:a16="http://schemas.microsoft.com/office/drawing/2014/main" id="{7896B71C-F118-71DF-2C28-C4404DC9AD82}"/>
              </a:ext>
            </a:extLst>
          </p:cNvPr>
          <p:cNvSpPr>
            <a:spLocks/>
          </p:cNvSpPr>
          <p:nvPr/>
        </p:nvSpPr>
        <p:spPr bwMode="auto">
          <a:xfrm rot="5400000">
            <a:off x="4613061" y="1226608"/>
            <a:ext cx="1173482" cy="1321644"/>
          </a:xfrm>
          <a:prstGeom prst="round2SameRect">
            <a:avLst>
              <a:gd name="adj1" fmla="val 50000"/>
              <a:gd name="adj2" fmla="val 0"/>
            </a:avLst>
          </a:prstGeom>
          <a:solidFill>
            <a:schemeClr val="bg1">
              <a:lumMod val="95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chemeClr val="bg1"/>
              </a:solidFill>
              <a:cs typeface="Segoe UI" pitchFamily="34" charset="0"/>
            </a:endParaRPr>
          </a:p>
        </p:txBody>
      </p:sp>
      <p:sp>
        <p:nvSpPr>
          <p:cNvPr id="18" name="TextBox 17">
            <a:extLst>
              <a:ext uri="{FF2B5EF4-FFF2-40B4-BE49-F238E27FC236}">
                <a16:creationId xmlns:a16="http://schemas.microsoft.com/office/drawing/2014/main" id="{5EF7AF54-6F5F-A962-113A-E01D6E036C70}"/>
              </a:ext>
            </a:extLst>
          </p:cNvPr>
          <p:cNvSpPr txBox="1"/>
          <p:nvPr/>
        </p:nvSpPr>
        <p:spPr>
          <a:xfrm>
            <a:off x="5655885" y="1030034"/>
            <a:ext cx="2964586" cy="369332"/>
          </a:xfrm>
          <a:prstGeom prst="rect">
            <a:avLst/>
          </a:prstGeom>
          <a:noFill/>
        </p:spPr>
        <p:txBody>
          <a:bodyPr wrap="square" lIns="0" tIns="0" rIns="0" bIns="0">
            <a:spAutoFit/>
          </a:bodyPr>
          <a:lstStyle/>
          <a:p>
            <a:r>
              <a:rPr lang="en-US" sz="2400" noProof="0"/>
              <a:t>Overview</a:t>
            </a:r>
          </a:p>
        </p:txBody>
      </p:sp>
      <p:sp>
        <p:nvSpPr>
          <p:cNvPr id="25" name="Oval 24">
            <a:extLst>
              <a:ext uri="{FF2B5EF4-FFF2-40B4-BE49-F238E27FC236}">
                <a16:creationId xmlns:a16="http://schemas.microsoft.com/office/drawing/2014/main" id="{CD1AFBE5-DAE4-B39F-45E3-FF84F1768481}"/>
              </a:ext>
              <a:ext uri="{C183D7F6-B498-43B3-948B-1728B52AA6E4}">
                <adec:decorative xmlns:adec="http://schemas.microsoft.com/office/drawing/2017/decorative" val="1"/>
              </a:ext>
            </a:extLst>
          </p:cNvPr>
          <p:cNvSpPr>
            <a:spLocks/>
          </p:cNvSpPr>
          <p:nvPr/>
        </p:nvSpPr>
        <p:spPr bwMode="auto">
          <a:xfrm>
            <a:off x="4813299" y="963240"/>
            <a:ext cx="502920" cy="502920"/>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a:ln w="3175">
                  <a:noFill/>
                </a:ln>
                <a:solidFill>
                  <a:schemeClr val="tx1"/>
                </a:solidFill>
                <a:latin typeface="+mj-lt"/>
                <a:ea typeface="+mj-ea"/>
                <a:cs typeface="+mj-cs"/>
              </a:rPr>
              <a:t>1</a:t>
            </a:r>
          </a:p>
        </p:txBody>
      </p:sp>
      <p:cxnSp>
        <p:nvCxnSpPr>
          <p:cNvPr id="26" name="Straight Connector 25">
            <a:extLst>
              <a:ext uri="{FF2B5EF4-FFF2-40B4-BE49-F238E27FC236}">
                <a16:creationId xmlns:a16="http://schemas.microsoft.com/office/drawing/2014/main" id="{367B3BBA-7DB1-1813-DFAA-7B6090F119E7}"/>
              </a:ext>
            </a:extLst>
          </p:cNvPr>
          <p:cNvCxnSpPr>
            <a:cxnSpLocks/>
          </p:cNvCxnSpPr>
          <p:nvPr/>
        </p:nvCxnSpPr>
        <p:spPr>
          <a:xfrm>
            <a:off x="5655885" y="1657560"/>
            <a:ext cx="5512970"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4338194-78DF-FCAF-CF58-407F8594B791}"/>
              </a:ext>
            </a:extLst>
          </p:cNvPr>
          <p:cNvSpPr txBox="1"/>
          <p:nvPr/>
        </p:nvSpPr>
        <p:spPr>
          <a:xfrm>
            <a:off x="5655885" y="1915754"/>
            <a:ext cx="2964586" cy="369332"/>
          </a:xfrm>
          <a:prstGeom prst="rect">
            <a:avLst/>
          </a:prstGeom>
          <a:noFill/>
        </p:spPr>
        <p:txBody>
          <a:bodyPr wrap="square" lIns="0" tIns="0" rIns="0" bIns="0" anchor="t">
            <a:spAutoFit/>
          </a:bodyPr>
          <a:lstStyle/>
          <a:p>
            <a:r>
              <a:rPr lang="en-US" sz="2400"/>
              <a:t>Get Ready</a:t>
            </a:r>
            <a:endParaRPr lang="en-US"/>
          </a:p>
        </p:txBody>
      </p:sp>
      <p:sp>
        <p:nvSpPr>
          <p:cNvPr id="31" name="Oval 30">
            <a:extLst>
              <a:ext uri="{FF2B5EF4-FFF2-40B4-BE49-F238E27FC236}">
                <a16:creationId xmlns:a16="http://schemas.microsoft.com/office/drawing/2014/main" id="{5D2876CB-0D9B-006F-B38B-4239E0802B09}"/>
              </a:ext>
              <a:ext uri="{C183D7F6-B498-43B3-948B-1728B52AA6E4}">
                <adec:decorative xmlns:adec="http://schemas.microsoft.com/office/drawing/2017/decorative" val="1"/>
              </a:ext>
            </a:extLst>
          </p:cNvPr>
          <p:cNvSpPr>
            <a:spLocks/>
          </p:cNvSpPr>
          <p:nvPr/>
        </p:nvSpPr>
        <p:spPr bwMode="auto">
          <a:xfrm>
            <a:off x="4813299" y="1848960"/>
            <a:ext cx="502920" cy="502920"/>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a:solidFill>
                  <a:schemeClr val="tx1"/>
                </a:solidFill>
                <a:latin typeface="+mj-lt"/>
                <a:ea typeface="+mj-ea"/>
                <a:cs typeface="+mj-cs"/>
              </a:rPr>
              <a:t>2</a:t>
            </a:r>
          </a:p>
        </p:txBody>
      </p:sp>
      <p:sp>
        <p:nvSpPr>
          <p:cNvPr id="20" name="TextBox 19">
            <a:extLst>
              <a:ext uri="{FF2B5EF4-FFF2-40B4-BE49-F238E27FC236}">
                <a16:creationId xmlns:a16="http://schemas.microsoft.com/office/drawing/2014/main" id="{6E6B6885-B371-EB78-E2E8-1BACBD9F7D4B}"/>
              </a:ext>
            </a:extLst>
          </p:cNvPr>
          <p:cNvSpPr txBox="1"/>
          <p:nvPr/>
        </p:nvSpPr>
        <p:spPr>
          <a:xfrm>
            <a:off x="5655885" y="2801474"/>
            <a:ext cx="2964586" cy="369332"/>
          </a:xfrm>
          <a:prstGeom prst="rect">
            <a:avLst/>
          </a:prstGeom>
          <a:noFill/>
        </p:spPr>
        <p:txBody>
          <a:bodyPr wrap="square" lIns="0" tIns="0" rIns="0" bIns="0" anchor="t">
            <a:spAutoFit/>
          </a:bodyPr>
          <a:lstStyle/>
          <a:p>
            <a:r>
              <a:rPr lang="en-US" sz="2400"/>
              <a:t>Onboard &amp; Engage</a:t>
            </a:r>
            <a:endParaRPr lang="en-US" sz="2400" noProof="0"/>
          </a:p>
        </p:txBody>
      </p:sp>
      <p:sp>
        <p:nvSpPr>
          <p:cNvPr id="32" name="Oval 31">
            <a:extLst>
              <a:ext uri="{FF2B5EF4-FFF2-40B4-BE49-F238E27FC236}">
                <a16:creationId xmlns:a16="http://schemas.microsoft.com/office/drawing/2014/main" id="{A600CFB6-11B8-5F95-8653-AF030EA6F728}"/>
              </a:ext>
              <a:ext uri="{C183D7F6-B498-43B3-948B-1728B52AA6E4}">
                <adec:decorative xmlns:adec="http://schemas.microsoft.com/office/drawing/2017/decorative" val="1"/>
              </a:ext>
            </a:extLst>
          </p:cNvPr>
          <p:cNvSpPr>
            <a:spLocks/>
          </p:cNvSpPr>
          <p:nvPr/>
        </p:nvSpPr>
        <p:spPr bwMode="auto">
          <a:xfrm>
            <a:off x="4813299" y="2734680"/>
            <a:ext cx="502920" cy="502920"/>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a:solidFill>
                  <a:schemeClr val="tx1"/>
                </a:solidFill>
                <a:latin typeface="+mj-lt"/>
                <a:ea typeface="+mj-ea"/>
                <a:cs typeface="+mj-cs"/>
              </a:rPr>
              <a:t>3</a:t>
            </a:r>
          </a:p>
        </p:txBody>
      </p:sp>
      <p:sp>
        <p:nvSpPr>
          <p:cNvPr id="21" name="TextBox 20">
            <a:extLst>
              <a:ext uri="{FF2B5EF4-FFF2-40B4-BE49-F238E27FC236}">
                <a16:creationId xmlns:a16="http://schemas.microsoft.com/office/drawing/2014/main" id="{0E37B7CD-7365-2575-2D56-DCC57023DE47}"/>
              </a:ext>
            </a:extLst>
          </p:cNvPr>
          <p:cNvSpPr txBox="1"/>
          <p:nvPr/>
        </p:nvSpPr>
        <p:spPr>
          <a:xfrm>
            <a:off x="5655885" y="3687194"/>
            <a:ext cx="2964586" cy="369332"/>
          </a:xfrm>
          <a:prstGeom prst="rect">
            <a:avLst/>
          </a:prstGeom>
          <a:noFill/>
        </p:spPr>
        <p:txBody>
          <a:bodyPr wrap="square" lIns="0" tIns="0" rIns="0" bIns="0" anchor="t">
            <a:spAutoFit/>
          </a:bodyPr>
          <a:lstStyle/>
          <a:p>
            <a:r>
              <a:rPr lang="en-US" sz="2400"/>
              <a:t>Deliver Impact</a:t>
            </a:r>
            <a:endParaRPr lang="en-US"/>
          </a:p>
        </p:txBody>
      </p:sp>
      <p:sp>
        <p:nvSpPr>
          <p:cNvPr id="33" name="Oval 32">
            <a:extLst>
              <a:ext uri="{FF2B5EF4-FFF2-40B4-BE49-F238E27FC236}">
                <a16:creationId xmlns:a16="http://schemas.microsoft.com/office/drawing/2014/main" id="{3EC8DCAB-E18D-D6BD-F4D5-9E61CFC4185C}"/>
              </a:ext>
              <a:ext uri="{C183D7F6-B498-43B3-948B-1728B52AA6E4}">
                <adec:decorative xmlns:adec="http://schemas.microsoft.com/office/drawing/2017/decorative" val="1"/>
              </a:ext>
            </a:extLst>
          </p:cNvPr>
          <p:cNvSpPr>
            <a:spLocks/>
          </p:cNvSpPr>
          <p:nvPr/>
        </p:nvSpPr>
        <p:spPr bwMode="auto">
          <a:xfrm>
            <a:off x="4813299" y="3620400"/>
            <a:ext cx="502920" cy="502920"/>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a:solidFill>
                  <a:schemeClr val="tx1"/>
                </a:solidFill>
                <a:latin typeface="+mj-lt"/>
                <a:ea typeface="+mj-ea"/>
                <a:cs typeface="+mj-cs"/>
              </a:rPr>
              <a:t>4</a:t>
            </a:r>
          </a:p>
        </p:txBody>
      </p:sp>
      <p:sp>
        <p:nvSpPr>
          <p:cNvPr id="22" name="TextBox 21">
            <a:extLst>
              <a:ext uri="{FF2B5EF4-FFF2-40B4-BE49-F238E27FC236}">
                <a16:creationId xmlns:a16="http://schemas.microsoft.com/office/drawing/2014/main" id="{541F4F4C-B36E-1AF6-0902-C768AE97C5D5}"/>
              </a:ext>
            </a:extLst>
          </p:cNvPr>
          <p:cNvSpPr txBox="1"/>
          <p:nvPr/>
        </p:nvSpPr>
        <p:spPr>
          <a:xfrm>
            <a:off x="5655885" y="4572914"/>
            <a:ext cx="2964586" cy="369332"/>
          </a:xfrm>
          <a:prstGeom prst="rect">
            <a:avLst/>
          </a:prstGeom>
          <a:noFill/>
        </p:spPr>
        <p:txBody>
          <a:bodyPr wrap="square" lIns="0" tIns="0" rIns="0" bIns="0" anchor="t">
            <a:spAutoFit/>
          </a:bodyPr>
          <a:lstStyle/>
          <a:p>
            <a:r>
              <a:rPr lang="en-US" sz="2400"/>
              <a:t>Extend &amp; Optimize</a:t>
            </a:r>
            <a:endParaRPr lang="en-US"/>
          </a:p>
        </p:txBody>
      </p:sp>
      <p:sp>
        <p:nvSpPr>
          <p:cNvPr id="34" name="Oval 33">
            <a:extLst>
              <a:ext uri="{FF2B5EF4-FFF2-40B4-BE49-F238E27FC236}">
                <a16:creationId xmlns:a16="http://schemas.microsoft.com/office/drawing/2014/main" id="{27B24C9A-BB8C-F49E-D78C-F873E2A4043E}"/>
              </a:ext>
              <a:ext uri="{C183D7F6-B498-43B3-948B-1728B52AA6E4}">
                <adec:decorative xmlns:adec="http://schemas.microsoft.com/office/drawing/2017/decorative" val="1"/>
              </a:ext>
            </a:extLst>
          </p:cNvPr>
          <p:cNvSpPr>
            <a:spLocks/>
          </p:cNvSpPr>
          <p:nvPr/>
        </p:nvSpPr>
        <p:spPr bwMode="auto">
          <a:xfrm>
            <a:off x="4813299" y="4506120"/>
            <a:ext cx="502920" cy="502920"/>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a:solidFill>
                  <a:schemeClr val="tx1"/>
                </a:solidFill>
                <a:latin typeface="+mj-lt"/>
                <a:ea typeface="+mj-ea"/>
                <a:cs typeface="+mj-cs"/>
              </a:rPr>
              <a:t>5</a:t>
            </a:r>
          </a:p>
        </p:txBody>
      </p:sp>
      <p:sp>
        <p:nvSpPr>
          <p:cNvPr id="23" name="TextBox 22">
            <a:extLst>
              <a:ext uri="{FF2B5EF4-FFF2-40B4-BE49-F238E27FC236}">
                <a16:creationId xmlns:a16="http://schemas.microsoft.com/office/drawing/2014/main" id="{E6236673-C8C6-8B06-C198-3288E579E000}"/>
              </a:ext>
            </a:extLst>
          </p:cNvPr>
          <p:cNvSpPr txBox="1"/>
          <p:nvPr/>
        </p:nvSpPr>
        <p:spPr>
          <a:xfrm>
            <a:off x="5655885" y="5458634"/>
            <a:ext cx="2964586" cy="369332"/>
          </a:xfrm>
          <a:prstGeom prst="rect">
            <a:avLst/>
          </a:prstGeom>
          <a:noFill/>
        </p:spPr>
        <p:txBody>
          <a:bodyPr wrap="square" lIns="0" tIns="0" rIns="0" bIns="0">
            <a:spAutoFit/>
          </a:bodyPr>
          <a:lstStyle/>
          <a:p>
            <a:r>
              <a:rPr lang="en-US" sz="2400" noProof="0"/>
              <a:t>Other resources</a:t>
            </a:r>
          </a:p>
        </p:txBody>
      </p:sp>
      <p:sp>
        <p:nvSpPr>
          <p:cNvPr id="35" name="Oval 34">
            <a:extLst>
              <a:ext uri="{FF2B5EF4-FFF2-40B4-BE49-F238E27FC236}">
                <a16:creationId xmlns:a16="http://schemas.microsoft.com/office/drawing/2014/main" id="{75258E53-03F3-6C93-70D9-F8F64F497A41}"/>
              </a:ext>
              <a:ext uri="{C183D7F6-B498-43B3-948B-1728B52AA6E4}">
                <adec:decorative xmlns:adec="http://schemas.microsoft.com/office/drawing/2017/decorative" val="1"/>
              </a:ext>
            </a:extLst>
          </p:cNvPr>
          <p:cNvSpPr>
            <a:spLocks/>
          </p:cNvSpPr>
          <p:nvPr/>
        </p:nvSpPr>
        <p:spPr bwMode="auto">
          <a:xfrm>
            <a:off x="4813299" y="5391840"/>
            <a:ext cx="502920" cy="502920"/>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a:solidFill>
                  <a:schemeClr val="tx1"/>
                </a:solidFill>
                <a:latin typeface="+mj-lt"/>
                <a:ea typeface="+mj-ea"/>
                <a:cs typeface="+mj-cs"/>
              </a:rPr>
              <a:t>6</a:t>
            </a:r>
          </a:p>
        </p:txBody>
      </p:sp>
      <p:cxnSp>
        <p:nvCxnSpPr>
          <p:cNvPr id="41" name="Straight Connector 40">
            <a:extLst>
              <a:ext uri="{FF2B5EF4-FFF2-40B4-BE49-F238E27FC236}">
                <a16:creationId xmlns:a16="http://schemas.microsoft.com/office/drawing/2014/main" id="{6116DD0E-E7A9-7DDF-17F4-68EDF5D97DFF}"/>
              </a:ext>
            </a:extLst>
          </p:cNvPr>
          <p:cNvCxnSpPr>
            <a:cxnSpLocks/>
          </p:cNvCxnSpPr>
          <p:nvPr/>
        </p:nvCxnSpPr>
        <p:spPr>
          <a:xfrm>
            <a:off x="5655884" y="2543280"/>
            <a:ext cx="5512970"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3EA112-A1C8-8443-6A37-405AEE444BED}"/>
              </a:ext>
            </a:extLst>
          </p:cNvPr>
          <p:cNvCxnSpPr>
            <a:cxnSpLocks/>
          </p:cNvCxnSpPr>
          <p:nvPr/>
        </p:nvCxnSpPr>
        <p:spPr>
          <a:xfrm>
            <a:off x="5655884" y="3429000"/>
            <a:ext cx="5512970"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FEB4B57-FCF0-BEAE-54A7-E5D72BCB02EB}"/>
              </a:ext>
            </a:extLst>
          </p:cNvPr>
          <p:cNvCxnSpPr>
            <a:cxnSpLocks/>
          </p:cNvCxnSpPr>
          <p:nvPr/>
        </p:nvCxnSpPr>
        <p:spPr>
          <a:xfrm>
            <a:off x="5655884" y="4314720"/>
            <a:ext cx="5512970"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85CD0FD-10CA-E8C0-37DB-DA1687523C28}"/>
              </a:ext>
            </a:extLst>
          </p:cNvPr>
          <p:cNvCxnSpPr>
            <a:cxnSpLocks/>
          </p:cNvCxnSpPr>
          <p:nvPr/>
        </p:nvCxnSpPr>
        <p:spPr>
          <a:xfrm>
            <a:off x="5655884" y="5200440"/>
            <a:ext cx="5512970"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36015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65F2C35-D929-9977-8954-553FDA16DF61}"/>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6E82B3F1-6B7C-5E88-4A04-4F23E583228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3">
            <a:alphaModFix amt="9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0" y="-9"/>
            <a:ext cx="12191998" cy="6858009"/>
          </a:xfrm>
          <a:prstGeom prst="rect">
            <a:avLst/>
          </a:prstGeom>
        </p:spPr>
      </p:pic>
      <p:sp>
        <p:nvSpPr>
          <p:cNvPr id="6" name="Title 5">
            <a:extLst>
              <a:ext uri="{FF2B5EF4-FFF2-40B4-BE49-F238E27FC236}">
                <a16:creationId xmlns:a16="http://schemas.microsoft.com/office/drawing/2014/main" id="{525CAAC8-E58E-2203-A96A-F6EACCFEB148}"/>
              </a:ext>
            </a:extLst>
          </p:cNvPr>
          <p:cNvSpPr>
            <a:spLocks noGrp="1"/>
          </p:cNvSpPr>
          <p:nvPr>
            <p:ph type="title"/>
          </p:nvPr>
        </p:nvSpPr>
        <p:spPr>
          <a:xfrm>
            <a:off x="588263" y="457200"/>
            <a:ext cx="11018520" cy="492443"/>
          </a:xfrm>
        </p:spPr>
        <p:txBody>
          <a:bodyPr/>
          <a:lstStyle/>
          <a:p>
            <a:r>
              <a:rPr lang="en-US" noProof="0">
                <a:ea typeface="+mj-ea"/>
                <a:cs typeface="+mj-cs"/>
              </a:rPr>
              <a:t>Assess the realized ROI of ESS</a:t>
            </a:r>
          </a:p>
        </p:txBody>
      </p:sp>
      <p:sp>
        <p:nvSpPr>
          <p:cNvPr id="70" name="Rectangle: Rounded Corners 69">
            <a:extLst>
              <a:ext uri="{FF2B5EF4-FFF2-40B4-BE49-F238E27FC236}">
                <a16:creationId xmlns:a16="http://schemas.microsoft.com/office/drawing/2014/main" id="{18C5C520-891D-B703-B8EF-5F999DB36A8F}"/>
              </a:ext>
              <a:ext uri="{C183D7F6-B498-43B3-948B-1728B52AA6E4}">
                <adec:decorative xmlns:adec="http://schemas.microsoft.com/office/drawing/2017/decorative" val="1"/>
              </a:ext>
            </a:extLst>
          </p:cNvPr>
          <p:cNvSpPr>
            <a:spLocks/>
          </p:cNvSpPr>
          <p:nvPr/>
        </p:nvSpPr>
        <p:spPr bwMode="auto">
          <a:xfrm>
            <a:off x="571499" y="1710375"/>
            <a:ext cx="5455921" cy="2138882"/>
          </a:xfrm>
          <a:prstGeom prst="roundRect">
            <a:avLst>
              <a:gd name="adj" fmla="val 6677"/>
            </a:avLst>
          </a:prstGeom>
          <a:solidFill>
            <a:schemeClr val="bg1">
              <a:alpha val="50000"/>
            </a:schemeClr>
          </a:solidFill>
          <a:ln w="9525">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rgbClr val="FFFFFF"/>
              </a:solidFill>
              <a:latin typeface="Segoe Sans Display"/>
              <a:cs typeface="Segoe UI" pitchFamily="34" charset="0"/>
            </a:endParaRPr>
          </a:p>
        </p:txBody>
      </p:sp>
      <p:sp>
        <p:nvSpPr>
          <p:cNvPr id="22" name="Rounded Rectangle 80">
            <a:extLst>
              <a:ext uri="{FF2B5EF4-FFF2-40B4-BE49-F238E27FC236}">
                <a16:creationId xmlns:a16="http://schemas.microsoft.com/office/drawing/2014/main" id="{2DFB9B7C-0BFC-5471-1FDC-D65018A3A03D}"/>
              </a:ext>
              <a:ext uri="{C183D7F6-B498-43B3-948B-1728B52AA6E4}">
                <adec:decorative xmlns:adec="http://schemas.microsoft.com/office/drawing/2017/decorative" val="1"/>
              </a:ext>
            </a:extLst>
          </p:cNvPr>
          <p:cNvSpPr>
            <a:spLocks/>
          </p:cNvSpPr>
          <p:nvPr/>
        </p:nvSpPr>
        <p:spPr bwMode="auto">
          <a:xfrm>
            <a:off x="662940" y="2039316"/>
            <a:ext cx="5273040" cy="1718501"/>
          </a:xfrm>
          <a:prstGeom prst="roundRect">
            <a:avLst>
              <a:gd name="adj" fmla="val 4719"/>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31" name="TextBox 30">
            <a:extLst>
              <a:ext uri="{FF2B5EF4-FFF2-40B4-BE49-F238E27FC236}">
                <a16:creationId xmlns:a16="http://schemas.microsoft.com/office/drawing/2014/main" id="{0E0D9BD7-1138-DB61-C9E0-BEF5C46538A8}"/>
              </a:ext>
            </a:extLst>
          </p:cNvPr>
          <p:cNvSpPr txBox="1"/>
          <p:nvPr/>
        </p:nvSpPr>
        <p:spPr>
          <a:xfrm>
            <a:off x="833120" y="2175291"/>
            <a:ext cx="4932682" cy="1446550"/>
          </a:xfrm>
          <a:prstGeom prst="rect">
            <a:avLst/>
          </a:prstGeom>
          <a:noFill/>
        </p:spPr>
        <p:txBody>
          <a:bodyPr wrap="square" lIns="0" tIns="0" rIns="0" bIns="0" rtlCol="0" anchor="t">
            <a:noAutofit/>
          </a:bodyPr>
          <a:lstStyle/>
          <a:p>
            <a:pPr>
              <a:spcAft>
                <a:spcPts val="200"/>
              </a:spcAft>
              <a:defRPr/>
            </a:pPr>
            <a:r>
              <a:rPr lang="en-US" sz="1400" noProof="0">
                <a:sym typeface="Wingdings" pitchFamily="2" charset="2"/>
              </a:rPr>
              <a:t>Use Copilot Analytics &amp; Copilot Studio Analytics to track metrics including:</a:t>
            </a:r>
          </a:p>
          <a:p>
            <a:pPr marL="288925" lvl="1" indent="-182563">
              <a:spcAft>
                <a:spcPts val="600"/>
              </a:spcAft>
              <a:buFont typeface="Arial" panose="020B0604020202020204" pitchFamily="34" charset="0"/>
              <a:buChar char="•"/>
              <a:defRPr/>
            </a:pPr>
            <a:r>
              <a:rPr lang="en-US" sz="1400" noProof="0">
                <a:sym typeface="Wingdings" pitchFamily="2" charset="2"/>
              </a:rPr>
              <a:t>Active users</a:t>
            </a:r>
          </a:p>
          <a:p>
            <a:pPr marL="288925" lvl="1" indent="-182563">
              <a:spcAft>
                <a:spcPts val="600"/>
              </a:spcAft>
              <a:buFont typeface="Arial" panose="020B0604020202020204" pitchFamily="34" charset="0"/>
              <a:buChar char="•"/>
              <a:defRPr/>
            </a:pPr>
            <a:r>
              <a:rPr lang="en-US" sz="1400" noProof="0">
                <a:sym typeface="Wingdings" pitchFamily="2" charset="2"/>
              </a:rPr>
              <a:t>Frequency</a:t>
            </a:r>
          </a:p>
          <a:p>
            <a:pPr marL="288925" lvl="1" indent="-182563">
              <a:spcAft>
                <a:spcPts val="600"/>
              </a:spcAft>
              <a:buFont typeface="Arial" panose="020B0604020202020204" pitchFamily="34" charset="0"/>
              <a:buChar char="•"/>
              <a:defRPr/>
            </a:pPr>
            <a:r>
              <a:rPr lang="en-US" sz="1400" noProof="0">
                <a:sym typeface="Wingdings" pitchFamily="2" charset="2"/>
              </a:rPr>
              <a:t>Usage over time</a:t>
            </a:r>
          </a:p>
        </p:txBody>
      </p:sp>
      <p:sp>
        <p:nvSpPr>
          <p:cNvPr id="78" name="Title 100">
            <a:extLst>
              <a:ext uri="{FF2B5EF4-FFF2-40B4-BE49-F238E27FC236}">
                <a16:creationId xmlns:a16="http://schemas.microsoft.com/office/drawing/2014/main" id="{2CFFE25D-322F-A9DC-BD37-9D5640190E0E}"/>
              </a:ext>
            </a:extLst>
          </p:cNvPr>
          <p:cNvSpPr txBox="1">
            <a:spLocks/>
          </p:cNvSpPr>
          <p:nvPr/>
        </p:nvSpPr>
        <p:spPr bwMode="auto">
          <a:xfrm>
            <a:off x="662940" y="1480462"/>
            <a:ext cx="5273038" cy="462323"/>
          </a:xfrm>
          <a:prstGeom prst="roundRect">
            <a:avLst>
              <a:gd name="adj" fmla="val 50000"/>
            </a:avLst>
          </a:prstGeom>
          <a:gradFill flip="none" rotWithShape="1">
            <a:gsLst>
              <a:gs pos="500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429768" tIns="45720" rIns="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457200">
              <a:spcAft>
                <a:spcPts val="800"/>
              </a:spcAft>
              <a:defRPr/>
            </a:pPr>
            <a:r>
              <a:rPr lang="en-US" sz="1600" spc="0" noProof="0">
                <a:solidFill>
                  <a:schemeClr val="bg1"/>
                </a:solidFill>
                <a:latin typeface="+mj-lt"/>
                <a:ea typeface="+mj-ea"/>
                <a:cs typeface="+mj-cs"/>
              </a:rPr>
              <a:t>Track adoption of solution</a:t>
            </a:r>
          </a:p>
        </p:txBody>
      </p:sp>
      <p:sp>
        <p:nvSpPr>
          <p:cNvPr id="80" name="Oval 79">
            <a:extLst>
              <a:ext uri="{FF2B5EF4-FFF2-40B4-BE49-F238E27FC236}">
                <a16:creationId xmlns:a16="http://schemas.microsoft.com/office/drawing/2014/main" id="{3A5E3D30-32CB-EF80-867E-A8F37B0BE907}"/>
              </a:ext>
              <a:ext uri="{C183D7F6-B498-43B3-948B-1728B52AA6E4}">
                <adec:decorative xmlns:adec="http://schemas.microsoft.com/office/drawing/2017/decorative" val="1"/>
              </a:ext>
            </a:extLst>
          </p:cNvPr>
          <p:cNvSpPr>
            <a:spLocks/>
          </p:cNvSpPr>
          <p:nvPr/>
        </p:nvSpPr>
        <p:spPr bwMode="auto">
          <a:xfrm>
            <a:off x="710983" y="1530880"/>
            <a:ext cx="361488" cy="361486"/>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noProof="0">
                <a:solidFill>
                  <a:schemeClr val="tx1"/>
                </a:solidFill>
                <a:latin typeface="+mj-lt"/>
                <a:ea typeface="+mj-ea"/>
                <a:cs typeface="+mj-cs"/>
              </a:rPr>
              <a:t>1</a:t>
            </a:r>
          </a:p>
        </p:txBody>
      </p:sp>
      <p:sp>
        <p:nvSpPr>
          <p:cNvPr id="83" name="Rectangle: Rounded Corners 82">
            <a:extLst>
              <a:ext uri="{FF2B5EF4-FFF2-40B4-BE49-F238E27FC236}">
                <a16:creationId xmlns:a16="http://schemas.microsoft.com/office/drawing/2014/main" id="{9211EEEC-B057-4490-0238-B063998A2C12}"/>
              </a:ext>
              <a:ext uri="{C183D7F6-B498-43B3-948B-1728B52AA6E4}">
                <adec:decorative xmlns:adec="http://schemas.microsoft.com/office/drawing/2017/decorative" val="1"/>
              </a:ext>
            </a:extLst>
          </p:cNvPr>
          <p:cNvSpPr>
            <a:spLocks/>
          </p:cNvSpPr>
          <p:nvPr/>
        </p:nvSpPr>
        <p:spPr bwMode="auto">
          <a:xfrm>
            <a:off x="6164580" y="1710375"/>
            <a:ext cx="5455921" cy="2138882"/>
          </a:xfrm>
          <a:prstGeom prst="roundRect">
            <a:avLst>
              <a:gd name="adj" fmla="val 6677"/>
            </a:avLst>
          </a:prstGeom>
          <a:solidFill>
            <a:schemeClr val="bg1">
              <a:alpha val="50000"/>
            </a:schemeClr>
          </a:solidFill>
          <a:ln w="9525">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rgbClr val="FFFFFF"/>
              </a:solidFill>
              <a:latin typeface="Segoe Sans Display"/>
              <a:cs typeface="Segoe UI" pitchFamily="34" charset="0"/>
            </a:endParaRPr>
          </a:p>
        </p:txBody>
      </p:sp>
      <p:sp>
        <p:nvSpPr>
          <p:cNvPr id="84" name="Rounded Rectangle 80">
            <a:extLst>
              <a:ext uri="{FF2B5EF4-FFF2-40B4-BE49-F238E27FC236}">
                <a16:creationId xmlns:a16="http://schemas.microsoft.com/office/drawing/2014/main" id="{C6934054-4D4F-889A-77C6-4DDF4CF32BC9}"/>
              </a:ext>
              <a:ext uri="{C183D7F6-B498-43B3-948B-1728B52AA6E4}">
                <adec:decorative xmlns:adec="http://schemas.microsoft.com/office/drawing/2017/decorative" val="1"/>
              </a:ext>
            </a:extLst>
          </p:cNvPr>
          <p:cNvSpPr>
            <a:spLocks/>
          </p:cNvSpPr>
          <p:nvPr/>
        </p:nvSpPr>
        <p:spPr bwMode="auto">
          <a:xfrm>
            <a:off x="6256021" y="2039316"/>
            <a:ext cx="5273040" cy="1718501"/>
          </a:xfrm>
          <a:prstGeom prst="roundRect">
            <a:avLst>
              <a:gd name="adj" fmla="val 4719"/>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85" name="TextBox 84">
            <a:extLst>
              <a:ext uri="{FF2B5EF4-FFF2-40B4-BE49-F238E27FC236}">
                <a16:creationId xmlns:a16="http://schemas.microsoft.com/office/drawing/2014/main" id="{9B0FF872-B599-ABE7-550D-0FCB09B800A6}"/>
              </a:ext>
            </a:extLst>
          </p:cNvPr>
          <p:cNvSpPr txBox="1"/>
          <p:nvPr/>
        </p:nvSpPr>
        <p:spPr>
          <a:xfrm>
            <a:off x="6426201" y="2175291"/>
            <a:ext cx="4932682" cy="1446550"/>
          </a:xfrm>
          <a:prstGeom prst="rect">
            <a:avLst/>
          </a:prstGeom>
          <a:noFill/>
        </p:spPr>
        <p:txBody>
          <a:bodyPr wrap="square" lIns="0" tIns="0" rIns="0" bIns="0" rtlCol="0" anchor="t">
            <a:spAutoFit/>
          </a:bodyPr>
          <a:lstStyle/>
          <a:p>
            <a:pPr marL="174625" indent="-174625">
              <a:spcAft>
                <a:spcPts val="600"/>
              </a:spcAft>
              <a:buFont typeface="Arial" panose="020B0604020202020204" pitchFamily="34" charset="0"/>
              <a:buChar char="•"/>
              <a:defRPr/>
            </a:pPr>
            <a:r>
              <a:rPr lang="en-US" sz="1400" noProof="0"/>
              <a:t>Utilize available reporting mechanisms to gather quantitative feedback</a:t>
            </a:r>
            <a:endParaRPr lang="en-US" sz="1400" noProof="0">
              <a:sym typeface="Wingdings" pitchFamily="2" charset="2"/>
            </a:endParaRPr>
          </a:p>
          <a:p>
            <a:pPr marL="174625" marR="0" lvl="0" indent="-174625" algn="l" defTabSz="914400">
              <a:spcAft>
                <a:spcPts val="600"/>
              </a:spcAft>
              <a:buClrTx/>
              <a:buSzTx/>
              <a:buFont typeface="Arial" panose="020B0604020202020204" pitchFamily="34" charset="0"/>
              <a:buChar char="•"/>
              <a:tabLst/>
              <a:defRPr/>
            </a:pPr>
            <a:r>
              <a:rPr lang="en-US" sz="1400" noProof="0">
                <a:sym typeface="Wingdings" pitchFamily="2" charset="2"/>
              </a:rPr>
              <a:t>Measure operational KPIs and business outcomes at</a:t>
            </a:r>
            <a:br>
              <a:rPr lang="en-US" sz="1400" noProof="0">
                <a:sym typeface="Wingdings" pitchFamily="2" charset="2"/>
              </a:rPr>
            </a:br>
            <a:r>
              <a:rPr lang="en-US" sz="1400" noProof="0">
                <a:sym typeface="Wingdings" pitchFamily="2" charset="2"/>
              </a:rPr>
              <a:t>regular intervals</a:t>
            </a:r>
            <a:endParaRPr kumimoji="0" lang="en-US" sz="1400" b="0" i="0" u="none" strike="noStrike" kern="1200" cap="none" normalizeH="0" baseline="0" noProof="0">
              <a:ln>
                <a:noFill/>
              </a:ln>
              <a:effectLst/>
              <a:uLnTx/>
              <a:uFillTx/>
              <a:sym typeface="Wingdings" pitchFamily="2" charset="2"/>
            </a:endParaRPr>
          </a:p>
          <a:p>
            <a:pPr marL="174625" marR="0" lvl="0" indent="-174625" algn="l" defTabSz="914400" rtl="0" eaLnBrk="1" fontAlgn="auto" latinLnBrk="0" hangingPunct="1">
              <a:spcAft>
                <a:spcPts val="600"/>
              </a:spcAft>
              <a:buClrTx/>
              <a:buSzTx/>
              <a:buFont typeface="Arial" panose="020B0604020202020204" pitchFamily="34" charset="0"/>
              <a:buChar char="•"/>
              <a:tabLst/>
              <a:defRPr/>
            </a:pPr>
            <a:r>
              <a:rPr lang="en-US" sz="1400" noProof="0">
                <a:sym typeface="Wingdings" pitchFamily="2" charset="2"/>
              </a:rPr>
              <a:t>Compare against baseline or comparison groups to highlight improvement and causal impact of ESS</a:t>
            </a:r>
            <a:endParaRPr kumimoji="0" lang="en-US" sz="1400" b="0" i="0" u="none" strike="noStrike" kern="1200" cap="none" normalizeH="0" baseline="0" noProof="0">
              <a:ln>
                <a:noFill/>
              </a:ln>
              <a:effectLst/>
              <a:uLnTx/>
              <a:uFillTx/>
              <a:sym typeface="Wingdings" pitchFamily="2" charset="2"/>
            </a:endParaRPr>
          </a:p>
        </p:txBody>
      </p:sp>
      <p:sp>
        <p:nvSpPr>
          <p:cNvPr id="86" name="Title 100">
            <a:extLst>
              <a:ext uri="{FF2B5EF4-FFF2-40B4-BE49-F238E27FC236}">
                <a16:creationId xmlns:a16="http://schemas.microsoft.com/office/drawing/2014/main" id="{59C2CD3B-A273-E790-F3DA-E32B08BBC4A8}"/>
              </a:ext>
            </a:extLst>
          </p:cNvPr>
          <p:cNvSpPr txBox="1">
            <a:spLocks/>
          </p:cNvSpPr>
          <p:nvPr/>
        </p:nvSpPr>
        <p:spPr bwMode="auto">
          <a:xfrm>
            <a:off x="6256021" y="1480462"/>
            <a:ext cx="5273038" cy="462323"/>
          </a:xfrm>
          <a:prstGeom prst="roundRect">
            <a:avLst>
              <a:gd name="adj" fmla="val 50000"/>
            </a:avLst>
          </a:prstGeom>
          <a:gradFill flip="none" rotWithShape="1">
            <a:gsLst>
              <a:gs pos="500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429768" tIns="45720" rIns="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457200">
              <a:spcAft>
                <a:spcPts val="800"/>
              </a:spcAft>
              <a:defRPr/>
            </a:pPr>
            <a:r>
              <a:rPr lang="en-US" sz="1600" spc="0" noProof="0">
                <a:solidFill>
                  <a:schemeClr val="bg1"/>
                </a:solidFill>
                <a:latin typeface="+mj-lt"/>
                <a:ea typeface="+mj-ea"/>
                <a:cs typeface="+mj-cs"/>
              </a:rPr>
              <a:t>Monitor success metric trends over time</a:t>
            </a:r>
          </a:p>
        </p:txBody>
      </p:sp>
      <p:sp>
        <p:nvSpPr>
          <p:cNvPr id="87" name="Oval 86">
            <a:extLst>
              <a:ext uri="{FF2B5EF4-FFF2-40B4-BE49-F238E27FC236}">
                <a16:creationId xmlns:a16="http://schemas.microsoft.com/office/drawing/2014/main" id="{F411F8BF-5974-C78A-3331-4299F9740D0B}"/>
              </a:ext>
              <a:ext uri="{C183D7F6-B498-43B3-948B-1728B52AA6E4}">
                <adec:decorative xmlns:adec="http://schemas.microsoft.com/office/drawing/2017/decorative" val="1"/>
              </a:ext>
            </a:extLst>
          </p:cNvPr>
          <p:cNvSpPr>
            <a:spLocks/>
          </p:cNvSpPr>
          <p:nvPr/>
        </p:nvSpPr>
        <p:spPr bwMode="auto">
          <a:xfrm>
            <a:off x="6304064" y="1530880"/>
            <a:ext cx="361488" cy="361486"/>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noProof="0">
                <a:solidFill>
                  <a:schemeClr val="tx1"/>
                </a:solidFill>
                <a:latin typeface="+mj-lt"/>
                <a:ea typeface="+mj-ea"/>
                <a:cs typeface="+mj-cs"/>
              </a:rPr>
              <a:t>2</a:t>
            </a:r>
          </a:p>
        </p:txBody>
      </p:sp>
      <p:sp>
        <p:nvSpPr>
          <p:cNvPr id="90" name="Rectangle: Rounded Corners 89">
            <a:extLst>
              <a:ext uri="{FF2B5EF4-FFF2-40B4-BE49-F238E27FC236}">
                <a16:creationId xmlns:a16="http://schemas.microsoft.com/office/drawing/2014/main" id="{473A91F8-F474-9499-C649-BCA752A4B794}"/>
              </a:ext>
              <a:ext uri="{C183D7F6-B498-43B3-948B-1728B52AA6E4}">
                <adec:decorative xmlns:adec="http://schemas.microsoft.com/office/drawing/2017/decorative" val="1"/>
              </a:ext>
            </a:extLst>
          </p:cNvPr>
          <p:cNvSpPr>
            <a:spLocks/>
          </p:cNvSpPr>
          <p:nvPr/>
        </p:nvSpPr>
        <p:spPr bwMode="auto">
          <a:xfrm>
            <a:off x="571499" y="4216330"/>
            <a:ext cx="5455921" cy="2138882"/>
          </a:xfrm>
          <a:prstGeom prst="roundRect">
            <a:avLst>
              <a:gd name="adj" fmla="val 6677"/>
            </a:avLst>
          </a:prstGeom>
          <a:solidFill>
            <a:schemeClr val="bg1">
              <a:alpha val="50000"/>
            </a:schemeClr>
          </a:solidFill>
          <a:ln w="9525">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rgbClr val="FFFFFF"/>
              </a:solidFill>
              <a:latin typeface="Segoe Sans Display"/>
              <a:cs typeface="Segoe UI" pitchFamily="34" charset="0"/>
            </a:endParaRPr>
          </a:p>
        </p:txBody>
      </p:sp>
      <p:sp>
        <p:nvSpPr>
          <p:cNvPr id="91" name="Rounded Rectangle 80">
            <a:extLst>
              <a:ext uri="{FF2B5EF4-FFF2-40B4-BE49-F238E27FC236}">
                <a16:creationId xmlns:a16="http://schemas.microsoft.com/office/drawing/2014/main" id="{86F38D89-9A9B-C793-59A5-00B76703241C}"/>
              </a:ext>
              <a:ext uri="{C183D7F6-B498-43B3-948B-1728B52AA6E4}">
                <adec:decorative xmlns:adec="http://schemas.microsoft.com/office/drawing/2017/decorative" val="1"/>
              </a:ext>
            </a:extLst>
          </p:cNvPr>
          <p:cNvSpPr>
            <a:spLocks/>
          </p:cNvSpPr>
          <p:nvPr/>
        </p:nvSpPr>
        <p:spPr bwMode="auto">
          <a:xfrm>
            <a:off x="662940" y="4545271"/>
            <a:ext cx="5273040" cy="1718501"/>
          </a:xfrm>
          <a:prstGeom prst="roundRect">
            <a:avLst>
              <a:gd name="adj" fmla="val 4719"/>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33" name="TextBox 32">
            <a:extLst>
              <a:ext uri="{FF2B5EF4-FFF2-40B4-BE49-F238E27FC236}">
                <a16:creationId xmlns:a16="http://schemas.microsoft.com/office/drawing/2014/main" id="{E18E7975-18E9-A116-00B9-49523C49A810}"/>
              </a:ext>
            </a:extLst>
          </p:cNvPr>
          <p:cNvSpPr txBox="1"/>
          <p:nvPr/>
        </p:nvSpPr>
        <p:spPr>
          <a:xfrm>
            <a:off x="833120" y="4681246"/>
            <a:ext cx="4932682" cy="1446550"/>
          </a:xfrm>
          <a:prstGeom prst="rect">
            <a:avLst/>
          </a:prstGeom>
          <a:noFill/>
        </p:spPr>
        <p:txBody>
          <a:bodyPr wrap="square" lIns="0" tIns="0" rIns="0" bIns="0" rtlCol="0" anchor="t">
            <a:noAutofit/>
          </a:bodyPr>
          <a:lstStyle/>
          <a:p>
            <a:pPr marL="285750" indent="-285750">
              <a:spcAft>
                <a:spcPts val="600"/>
              </a:spcAft>
              <a:buFont typeface="Arial" panose="020B0604020202020204" pitchFamily="34" charset="0"/>
              <a:buChar char="•"/>
              <a:defRPr/>
            </a:pPr>
            <a:r>
              <a:rPr kumimoji="0" lang="en-US" sz="1400" b="0" i="0" u="none" strike="noStrike" kern="1200" cap="none" normalizeH="0" baseline="0" noProof="0">
                <a:ln>
                  <a:noFill/>
                </a:ln>
                <a:effectLst/>
                <a:uLnTx/>
                <a:uFillTx/>
                <a:sym typeface="Wingdings" pitchFamily="2" charset="2"/>
              </a:rPr>
              <a:t>Gather qualitative feedback </a:t>
            </a:r>
            <a:r>
              <a:rPr lang="en-US" sz="1400" noProof="0">
                <a:sym typeface="Wingdings" pitchFamily="2" charset="2"/>
              </a:rPr>
              <a:t>via user surveys</a:t>
            </a:r>
          </a:p>
          <a:p>
            <a:pPr marL="285750" indent="-285750">
              <a:spcAft>
                <a:spcPts val="600"/>
              </a:spcAft>
              <a:buFont typeface="Arial" panose="020B0604020202020204" pitchFamily="34" charset="0"/>
              <a:buChar char="•"/>
              <a:defRPr/>
            </a:pPr>
            <a:r>
              <a:rPr lang="en-US" sz="1400" noProof="0">
                <a:sym typeface="Wingdings" pitchFamily="2" charset="2"/>
              </a:rPr>
              <a:t>Encourage users to share feedback via the In-built response specific feedback mechanism in ESS</a:t>
            </a:r>
            <a:endParaRPr lang="en-US" sz="1400" noProof="0"/>
          </a:p>
          <a:p>
            <a:pPr marL="285750" marR="0" lvl="0" indent="-285750" algn="l" defTabSz="914400" rtl="0" eaLnBrk="1" fontAlgn="auto" latinLnBrk="0" hangingPunct="1">
              <a:spcAft>
                <a:spcPts val="600"/>
              </a:spcAft>
              <a:buClrTx/>
              <a:buSzTx/>
              <a:buFont typeface="Arial" panose="020B0604020202020204" pitchFamily="34" charset="0"/>
              <a:buChar char="•"/>
              <a:tabLst/>
              <a:defRPr/>
            </a:pPr>
            <a:endParaRPr kumimoji="0" lang="en-US" sz="1400" b="0" i="0" u="none" strike="noStrike" kern="1200" cap="none" normalizeH="0" baseline="0" noProof="0">
              <a:ln>
                <a:noFill/>
              </a:ln>
              <a:effectLst/>
              <a:uLnTx/>
              <a:uFillTx/>
              <a:ea typeface="Segoe UI" pitchFamily="34" charset="0"/>
              <a:cs typeface="Segoe UI" pitchFamily="34" charset="0"/>
              <a:sym typeface="Wingdings" pitchFamily="2" charset="2"/>
            </a:endParaRPr>
          </a:p>
        </p:txBody>
      </p:sp>
      <p:sp>
        <p:nvSpPr>
          <p:cNvPr id="93" name="Title 100">
            <a:extLst>
              <a:ext uri="{FF2B5EF4-FFF2-40B4-BE49-F238E27FC236}">
                <a16:creationId xmlns:a16="http://schemas.microsoft.com/office/drawing/2014/main" id="{2A50689F-4C21-D91A-ED7F-EF87FF5179B0}"/>
              </a:ext>
            </a:extLst>
          </p:cNvPr>
          <p:cNvSpPr txBox="1">
            <a:spLocks/>
          </p:cNvSpPr>
          <p:nvPr/>
        </p:nvSpPr>
        <p:spPr bwMode="auto">
          <a:xfrm>
            <a:off x="662940" y="3986417"/>
            <a:ext cx="5273038" cy="462323"/>
          </a:xfrm>
          <a:prstGeom prst="roundRect">
            <a:avLst>
              <a:gd name="adj" fmla="val 50000"/>
            </a:avLst>
          </a:prstGeom>
          <a:gradFill flip="none" rotWithShape="1">
            <a:gsLst>
              <a:gs pos="500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429768" tIns="45720" rIns="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457200">
              <a:spcAft>
                <a:spcPts val="800"/>
              </a:spcAft>
              <a:defRPr/>
            </a:pPr>
            <a:r>
              <a:rPr lang="en-US" sz="1600" spc="0" noProof="0">
                <a:solidFill>
                  <a:schemeClr val="bg1"/>
                </a:solidFill>
                <a:latin typeface="+mj-lt"/>
                <a:ea typeface="+mj-ea"/>
                <a:cs typeface="+mj-cs"/>
              </a:rPr>
              <a:t>Collect feedback to validate and refine solution</a:t>
            </a:r>
          </a:p>
        </p:txBody>
      </p:sp>
      <p:sp>
        <p:nvSpPr>
          <p:cNvPr id="94" name="Oval 93">
            <a:extLst>
              <a:ext uri="{FF2B5EF4-FFF2-40B4-BE49-F238E27FC236}">
                <a16:creationId xmlns:a16="http://schemas.microsoft.com/office/drawing/2014/main" id="{F1D0845E-9753-29C7-2577-173FA29578EF}"/>
              </a:ext>
              <a:ext uri="{C183D7F6-B498-43B3-948B-1728B52AA6E4}">
                <adec:decorative xmlns:adec="http://schemas.microsoft.com/office/drawing/2017/decorative" val="1"/>
              </a:ext>
            </a:extLst>
          </p:cNvPr>
          <p:cNvSpPr>
            <a:spLocks/>
          </p:cNvSpPr>
          <p:nvPr/>
        </p:nvSpPr>
        <p:spPr bwMode="auto">
          <a:xfrm>
            <a:off x="710983" y="4036835"/>
            <a:ext cx="361488" cy="361486"/>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noProof="0">
                <a:solidFill>
                  <a:schemeClr val="tx1"/>
                </a:solidFill>
                <a:latin typeface="+mj-lt"/>
                <a:ea typeface="+mj-ea"/>
                <a:cs typeface="+mj-cs"/>
              </a:rPr>
              <a:t>3</a:t>
            </a:r>
          </a:p>
        </p:txBody>
      </p:sp>
      <p:sp>
        <p:nvSpPr>
          <p:cNvPr id="96" name="Rectangle: Rounded Corners 95">
            <a:extLst>
              <a:ext uri="{FF2B5EF4-FFF2-40B4-BE49-F238E27FC236}">
                <a16:creationId xmlns:a16="http://schemas.microsoft.com/office/drawing/2014/main" id="{92625D3B-2145-D18E-CF1E-8B12F994F01B}"/>
              </a:ext>
              <a:ext uri="{C183D7F6-B498-43B3-948B-1728B52AA6E4}">
                <adec:decorative xmlns:adec="http://schemas.microsoft.com/office/drawing/2017/decorative" val="1"/>
              </a:ext>
            </a:extLst>
          </p:cNvPr>
          <p:cNvSpPr>
            <a:spLocks/>
          </p:cNvSpPr>
          <p:nvPr/>
        </p:nvSpPr>
        <p:spPr bwMode="auto">
          <a:xfrm>
            <a:off x="6164580" y="4216330"/>
            <a:ext cx="5455921" cy="2138882"/>
          </a:xfrm>
          <a:prstGeom prst="roundRect">
            <a:avLst>
              <a:gd name="adj" fmla="val 6677"/>
            </a:avLst>
          </a:prstGeom>
          <a:solidFill>
            <a:schemeClr val="bg1">
              <a:alpha val="50000"/>
            </a:schemeClr>
          </a:solidFill>
          <a:ln w="9525">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rgbClr val="FFFFFF"/>
              </a:solidFill>
              <a:latin typeface="Segoe Sans Display"/>
              <a:cs typeface="Segoe UI" pitchFamily="34" charset="0"/>
            </a:endParaRPr>
          </a:p>
        </p:txBody>
      </p:sp>
      <p:sp>
        <p:nvSpPr>
          <p:cNvPr id="97" name="Rounded Rectangle 80">
            <a:extLst>
              <a:ext uri="{FF2B5EF4-FFF2-40B4-BE49-F238E27FC236}">
                <a16:creationId xmlns:a16="http://schemas.microsoft.com/office/drawing/2014/main" id="{092127C0-22D7-13CA-72BC-656227721B44}"/>
              </a:ext>
              <a:ext uri="{C183D7F6-B498-43B3-948B-1728B52AA6E4}">
                <adec:decorative xmlns:adec="http://schemas.microsoft.com/office/drawing/2017/decorative" val="1"/>
              </a:ext>
            </a:extLst>
          </p:cNvPr>
          <p:cNvSpPr>
            <a:spLocks/>
          </p:cNvSpPr>
          <p:nvPr/>
        </p:nvSpPr>
        <p:spPr bwMode="auto">
          <a:xfrm>
            <a:off x="6256021" y="4545271"/>
            <a:ext cx="5273040" cy="1718501"/>
          </a:xfrm>
          <a:prstGeom prst="roundRect">
            <a:avLst>
              <a:gd name="adj" fmla="val 4719"/>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34" name="TextBox 33">
            <a:extLst>
              <a:ext uri="{FF2B5EF4-FFF2-40B4-BE49-F238E27FC236}">
                <a16:creationId xmlns:a16="http://schemas.microsoft.com/office/drawing/2014/main" id="{04623943-9EE3-81FD-5A88-26B7241AF9B5}"/>
              </a:ext>
            </a:extLst>
          </p:cNvPr>
          <p:cNvSpPr txBox="1"/>
          <p:nvPr/>
        </p:nvSpPr>
        <p:spPr>
          <a:xfrm>
            <a:off x="6426202" y="4681246"/>
            <a:ext cx="4932682" cy="1446550"/>
          </a:xfrm>
          <a:prstGeom prst="rect">
            <a:avLst/>
          </a:prstGeom>
          <a:noFill/>
        </p:spPr>
        <p:txBody>
          <a:bodyPr wrap="square" lIns="0" tIns="0" rIns="0" bIns="0" rtlCol="0" anchor="t">
            <a:noAutofit/>
          </a:bodyPr>
          <a:lstStyle/>
          <a:p>
            <a:pPr marR="0" lvl="0" algn="l" defTabSz="914400" rtl="0" eaLnBrk="1" fontAlgn="auto" latinLnBrk="0" hangingPunct="1">
              <a:spcAft>
                <a:spcPts val="600"/>
              </a:spcAft>
              <a:buClrTx/>
              <a:buSzTx/>
              <a:tabLst/>
              <a:defRPr/>
            </a:pPr>
            <a:r>
              <a:rPr lang="en-US" sz="1400" noProof="0">
                <a:sym typeface="Wingdings" pitchFamily="2" charset="2"/>
              </a:rPr>
              <a:t>Compare benefits (changes in operational KPIs and business outcomes) to actual costs to compute ROI and payback time</a:t>
            </a:r>
            <a:endParaRPr kumimoji="0" lang="en-US" sz="1400" b="0" i="0" u="none" strike="noStrike" kern="1200" cap="none" normalizeH="0" baseline="0" noProof="0">
              <a:ln>
                <a:noFill/>
              </a:ln>
              <a:effectLst/>
              <a:uLnTx/>
              <a:uFillTx/>
              <a:sym typeface="Wingdings" pitchFamily="2" charset="2"/>
            </a:endParaRPr>
          </a:p>
        </p:txBody>
      </p:sp>
      <p:sp>
        <p:nvSpPr>
          <p:cNvPr id="99" name="Title 100">
            <a:extLst>
              <a:ext uri="{FF2B5EF4-FFF2-40B4-BE49-F238E27FC236}">
                <a16:creationId xmlns:a16="http://schemas.microsoft.com/office/drawing/2014/main" id="{B053C007-9619-DFC6-F577-4B8BA812592F}"/>
              </a:ext>
            </a:extLst>
          </p:cNvPr>
          <p:cNvSpPr txBox="1">
            <a:spLocks/>
          </p:cNvSpPr>
          <p:nvPr/>
        </p:nvSpPr>
        <p:spPr bwMode="auto">
          <a:xfrm>
            <a:off x="6256021" y="3986417"/>
            <a:ext cx="5273038" cy="462323"/>
          </a:xfrm>
          <a:prstGeom prst="roundRect">
            <a:avLst>
              <a:gd name="adj" fmla="val 50000"/>
            </a:avLst>
          </a:prstGeom>
          <a:gradFill flip="none" rotWithShape="1">
            <a:gsLst>
              <a:gs pos="500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429768" tIns="45720" rIns="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457200">
              <a:spcAft>
                <a:spcPts val="800"/>
              </a:spcAft>
              <a:defRPr/>
            </a:pPr>
            <a:r>
              <a:rPr lang="en-US" sz="1600" spc="0" noProof="0">
                <a:solidFill>
                  <a:schemeClr val="bg1"/>
                </a:solidFill>
                <a:latin typeface="+mj-lt"/>
                <a:ea typeface="+mj-ea"/>
                <a:cs typeface="+mj-cs"/>
              </a:rPr>
              <a:t>Calculate realized ROI</a:t>
            </a:r>
          </a:p>
        </p:txBody>
      </p:sp>
      <p:sp>
        <p:nvSpPr>
          <p:cNvPr id="100" name="Oval 99">
            <a:extLst>
              <a:ext uri="{FF2B5EF4-FFF2-40B4-BE49-F238E27FC236}">
                <a16:creationId xmlns:a16="http://schemas.microsoft.com/office/drawing/2014/main" id="{4573C55E-257E-9C35-AF28-2931DE73C47B}"/>
              </a:ext>
              <a:ext uri="{C183D7F6-B498-43B3-948B-1728B52AA6E4}">
                <adec:decorative xmlns:adec="http://schemas.microsoft.com/office/drawing/2017/decorative" val="1"/>
              </a:ext>
            </a:extLst>
          </p:cNvPr>
          <p:cNvSpPr>
            <a:spLocks/>
          </p:cNvSpPr>
          <p:nvPr/>
        </p:nvSpPr>
        <p:spPr bwMode="auto">
          <a:xfrm>
            <a:off x="6304064" y="4036835"/>
            <a:ext cx="361488" cy="361486"/>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noProof="0">
                <a:solidFill>
                  <a:schemeClr val="tx1"/>
                </a:solidFill>
                <a:latin typeface="+mj-lt"/>
                <a:ea typeface="+mj-ea"/>
                <a:cs typeface="+mj-cs"/>
              </a:rPr>
              <a:t>4</a:t>
            </a:r>
          </a:p>
        </p:txBody>
      </p:sp>
      <p:sp>
        <p:nvSpPr>
          <p:cNvPr id="104" name="Freeform: Shape 103">
            <a:extLst>
              <a:ext uri="{FF2B5EF4-FFF2-40B4-BE49-F238E27FC236}">
                <a16:creationId xmlns:a16="http://schemas.microsoft.com/office/drawing/2014/main" id="{075558D4-B40F-1B50-2686-7D157481C668}"/>
              </a:ext>
            </a:extLst>
          </p:cNvPr>
          <p:cNvSpPr/>
          <p:nvPr/>
        </p:nvSpPr>
        <p:spPr bwMode="auto">
          <a:xfrm>
            <a:off x="10944862" y="520426"/>
            <a:ext cx="1247139" cy="635000"/>
          </a:xfrm>
          <a:custGeom>
            <a:avLst/>
            <a:gdLst>
              <a:gd name="connsiteX0" fmla="*/ 317500 w 1247139"/>
              <a:gd name="connsiteY0" fmla="*/ 0 h 635000"/>
              <a:gd name="connsiteX1" fmla="*/ 1247139 w 1247139"/>
              <a:gd name="connsiteY1" fmla="*/ 0 h 635000"/>
              <a:gd name="connsiteX2" fmla="*/ 1247139 w 1247139"/>
              <a:gd name="connsiteY2" fmla="*/ 635000 h 635000"/>
              <a:gd name="connsiteX3" fmla="*/ 317500 w 1247139"/>
              <a:gd name="connsiteY3" fmla="*/ 635000 h 635000"/>
              <a:gd name="connsiteX4" fmla="*/ 0 w 1247139"/>
              <a:gd name="connsiteY4" fmla="*/ 317500 h 635000"/>
              <a:gd name="connsiteX5" fmla="*/ 317500 w 1247139"/>
              <a:gd name="connsiteY5"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139" h="635000">
                <a:moveTo>
                  <a:pt x="317500" y="0"/>
                </a:moveTo>
                <a:lnTo>
                  <a:pt x="1247139" y="0"/>
                </a:lnTo>
                <a:lnTo>
                  <a:pt x="1247139" y="635000"/>
                </a:lnTo>
                <a:lnTo>
                  <a:pt x="317500" y="635000"/>
                </a:lnTo>
                <a:cubicBezTo>
                  <a:pt x="142150" y="635000"/>
                  <a:pt x="0" y="492850"/>
                  <a:pt x="0" y="317500"/>
                </a:cubicBezTo>
                <a:cubicBezTo>
                  <a:pt x="0" y="142150"/>
                  <a:pt x="142150" y="0"/>
                  <a:pt x="317500" y="0"/>
                </a:cubicBezTo>
                <a:close/>
              </a:path>
            </a:pathLst>
          </a:custGeom>
          <a:gradFill>
            <a:gsLst>
              <a:gs pos="0">
                <a:schemeClr val="accent1">
                  <a:lumMod val="20000"/>
                  <a:lumOff val="80000"/>
                </a:schemeClr>
              </a:gs>
              <a:gs pos="100000">
                <a:schemeClr val="accent1">
                  <a:lumMod val="20000"/>
                  <a:lumOff val="80000"/>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101" name="Oval 100">
            <a:extLst>
              <a:ext uri="{FF2B5EF4-FFF2-40B4-BE49-F238E27FC236}">
                <a16:creationId xmlns:a16="http://schemas.microsoft.com/office/drawing/2014/main" id="{BB575445-3F51-2967-6D68-06D4DFCD09EB}"/>
              </a:ext>
              <a:ext uri="{C183D7F6-B498-43B3-948B-1728B52AA6E4}">
                <adec:decorative xmlns:adec="http://schemas.microsoft.com/office/drawing/2017/decorative" val="1"/>
              </a:ext>
            </a:extLst>
          </p:cNvPr>
          <p:cNvSpPr>
            <a:spLocks/>
          </p:cNvSpPr>
          <p:nvPr/>
        </p:nvSpPr>
        <p:spPr bwMode="auto">
          <a:xfrm>
            <a:off x="11018317" y="583535"/>
            <a:ext cx="508784" cy="50878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pic>
        <p:nvPicPr>
          <p:cNvPr id="1026" name="Picture 2" descr="Copilot Logo, symbol, meaning, history, PNG, brand">
            <a:extLst>
              <a:ext uri="{FF2B5EF4-FFF2-40B4-BE49-F238E27FC236}">
                <a16:creationId xmlns:a16="http://schemas.microsoft.com/office/drawing/2014/main" id="{DC6845E5-AD4C-7A13-F7A6-D79E892BAC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333" r="18333"/>
          <a:stretch>
            <a:fillRect/>
          </a:stretch>
        </p:blipFill>
        <p:spPr bwMode="auto">
          <a:xfrm>
            <a:off x="11100785" y="685230"/>
            <a:ext cx="343848" cy="3053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6" action="ppaction://hlinksldjump"/>
            <a:extLst>
              <a:ext uri="{FF2B5EF4-FFF2-40B4-BE49-F238E27FC236}">
                <a16:creationId xmlns:a16="http://schemas.microsoft.com/office/drawing/2014/main" id="{AF27489C-677F-56E4-DC62-5373D219488B}"/>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3" name="Rectangle: Rounded Corners 2">
            <a:hlinkClick r:id="rId7" action="ppaction://hlinksldjump"/>
            <a:extLst>
              <a:ext uri="{FF2B5EF4-FFF2-40B4-BE49-F238E27FC236}">
                <a16:creationId xmlns:a16="http://schemas.microsoft.com/office/drawing/2014/main" id="{B7E8171B-C682-A8B6-0DEC-FDF330EAC36D}"/>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4" name="Rectangle: Rounded Corners 3">
            <a:hlinkClick r:id="rId8" action="ppaction://hlinksldjump"/>
            <a:extLst>
              <a:ext uri="{FF2B5EF4-FFF2-40B4-BE49-F238E27FC236}">
                <a16:creationId xmlns:a16="http://schemas.microsoft.com/office/drawing/2014/main" id="{EEF09CF4-7941-D220-3B66-508EAB9AD122}"/>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7" name="Rectangle: Rounded Corners 6">
            <a:hlinkClick r:id="rId9" action="ppaction://hlinksldjump"/>
            <a:extLst>
              <a:ext uri="{FF2B5EF4-FFF2-40B4-BE49-F238E27FC236}">
                <a16:creationId xmlns:a16="http://schemas.microsoft.com/office/drawing/2014/main" id="{19E46854-27D2-2BFD-FC67-B3E506595912}"/>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8" name="Rectangle: Rounded Corners 7">
            <a:hlinkClick r:id="rId10" action="ppaction://hlinksldjump"/>
            <a:extLst>
              <a:ext uri="{FF2B5EF4-FFF2-40B4-BE49-F238E27FC236}">
                <a16:creationId xmlns:a16="http://schemas.microsoft.com/office/drawing/2014/main" id="{8E3A9062-FAF1-A8B8-B52F-9E91D7BA40ED}"/>
              </a:ext>
            </a:extLst>
          </p:cNvPr>
          <p:cNvSpPr>
            <a:spLocks/>
          </p:cNvSpPr>
          <p:nvPr/>
        </p:nvSpPr>
        <p:spPr bwMode="auto">
          <a:xfrm>
            <a:off x="9781575"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Extend &amp; Optimize</a:t>
            </a:r>
          </a:p>
        </p:txBody>
      </p:sp>
      <p:sp>
        <p:nvSpPr>
          <p:cNvPr id="30" name="TextBox 29">
            <a:extLst>
              <a:ext uri="{FF2B5EF4-FFF2-40B4-BE49-F238E27FC236}">
                <a16:creationId xmlns:a16="http://schemas.microsoft.com/office/drawing/2014/main" id="{7A3B7228-5418-0236-7918-EAA8B7078A1C}"/>
              </a:ext>
            </a:extLst>
          </p:cNvPr>
          <p:cNvSpPr txBox="1"/>
          <p:nvPr/>
        </p:nvSpPr>
        <p:spPr>
          <a:xfrm>
            <a:off x="519768" y="6514398"/>
            <a:ext cx="11602379"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i="1">
                <a:ea typeface="+mn-lt"/>
                <a:cs typeface="+mn-lt"/>
              </a:rPr>
              <a:t>*The worksheets in the Appendix section of this document can be used to capture and communicate your organization’s ESS business value/ROI journey</a:t>
            </a:r>
            <a:endParaRPr lang="en-US" sz="1200" i="1">
              <a:cs typeface="Segoe Sans Display"/>
            </a:endParaRPr>
          </a:p>
        </p:txBody>
      </p:sp>
    </p:spTree>
    <p:extLst>
      <p:ext uri="{BB962C8B-B14F-4D97-AF65-F5344CB8AC3E}">
        <p14:creationId xmlns:p14="http://schemas.microsoft.com/office/powerpoint/2010/main" val="1457551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8.33333E-7 0.03101 L 8.33333E-7 4.44444E-6 " pathEditMode="relative" rAng="0" ptsTypes="AA">
                                      <p:cBhvr>
                                        <p:cTn id="9" dur="750" fill="hold"/>
                                        <p:tgtEl>
                                          <p:spTgt spid="30"/>
                                        </p:tgtEl>
                                        <p:attrNameLst>
                                          <p:attrName>ppt_x</p:attrName>
                                          <p:attrName>ppt_y</p:attrName>
                                        </p:attrNameLst>
                                      </p:cBhvr>
                                      <p:rCtr x="0" y="-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B94512C-1791-B934-5108-034C9DC2245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CAC1ACB-3C20-5C84-6D34-B6A6A849E034}"/>
              </a:ext>
            </a:extLst>
          </p:cNvPr>
          <p:cNvSpPr>
            <a:spLocks noGrp="1"/>
          </p:cNvSpPr>
          <p:nvPr>
            <p:ph type="title"/>
          </p:nvPr>
        </p:nvSpPr>
        <p:spPr>
          <a:xfrm>
            <a:off x="597443" y="503103"/>
            <a:ext cx="10164714" cy="938982"/>
          </a:xfrm>
        </p:spPr>
        <p:txBody>
          <a:bodyPr/>
          <a:lstStyle/>
          <a:p>
            <a:r>
              <a:rPr lang="en-US">
                <a:solidFill>
                  <a:srgbClr val="091F2C"/>
                </a:solidFill>
                <a:latin typeface="Segoe Sans Display Semibold"/>
                <a:ea typeface="+mj-ea"/>
                <a:cs typeface="Segoe Sans Display Semibold"/>
              </a:rPr>
              <a:t>Choosing a "centralized experience" strategy for Employee Self-Service</a:t>
            </a:r>
            <a:endParaRPr lang="en-US">
              <a:ea typeface="+mj-ea"/>
            </a:endParaRPr>
          </a:p>
        </p:txBody>
      </p:sp>
      <p:sp>
        <p:nvSpPr>
          <p:cNvPr id="104" name="Freeform: Shape 103">
            <a:extLst>
              <a:ext uri="{FF2B5EF4-FFF2-40B4-BE49-F238E27FC236}">
                <a16:creationId xmlns:a16="http://schemas.microsoft.com/office/drawing/2014/main" id="{FBD3230F-26F8-6AEB-3AF1-1ABA0756D819}"/>
              </a:ext>
            </a:extLst>
          </p:cNvPr>
          <p:cNvSpPr/>
          <p:nvPr/>
        </p:nvSpPr>
        <p:spPr bwMode="auto">
          <a:xfrm>
            <a:off x="10944862" y="520426"/>
            <a:ext cx="1247139" cy="635000"/>
          </a:xfrm>
          <a:custGeom>
            <a:avLst/>
            <a:gdLst>
              <a:gd name="connsiteX0" fmla="*/ 317500 w 1247139"/>
              <a:gd name="connsiteY0" fmla="*/ 0 h 635000"/>
              <a:gd name="connsiteX1" fmla="*/ 1247139 w 1247139"/>
              <a:gd name="connsiteY1" fmla="*/ 0 h 635000"/>
              <a:gd name="connsiteX2" fmla="*/ 1247139 w 1247139"/>
              <a:gd name="connsiteY2" fmla="*/ 635000 h 635000"/>
              <a:gd name="connsiteX3" fmla="*/ 317500 w 1247139"/>
              <a:gd name="connsiteY3" fmla="*/ 635000 h 635000"/>
              <a:gd name="connsiteX4" fmla="*/ 0 w 1247139"/>
              <a:gd name="connsiteY4" fmla="*/ 317500 h 635000"/>
              <a:gd name="connsiteX5" fmla="*/ 317500 w 1247139"/>
              <a:gd name="connsiteY5"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139" h="635000">
                <a:moveTo>
                  <a:pt x="317500" y="0"/>
                </a:moveTo>
                <a:lnTo>
                  <a:pt x="1247139" y="0"/>
                </a:lnTo>
                <a:lnTo>
                  <a:pt x="1247139" y="635000"/>
                </a:lnTo>
                <a:lnTo>
                  <a:pt x="317500" y="635000"/>
                </a:lnTo>
                <a:cubicBezTo>
                  <a:pt x="142150" y="635000"/>
                  <a:pt x="0" y="492850"/>
                  <a:pt x="0" y="317500"/>
                </a:cubicBezTo>
                <a:cubicBezTo>
                  <a:pt x="0" y="142150"/>
                  <a:pt x="142150" y="0"/>
                  <a:pt x="317500" y="0"/>
                </a:cubicBezTo>
                <a:close/>
              </a:path>
            </a:pathLst>
          </a:custGeom>
          <a:gradFill>
            <a:gsLst>
              <a:gs pos="0">
                <a:schemeClr val="accent1">
                  <a:lumMod val="20000"/>
                  <a:lumOff val="80000"/>
                </a:schemeClr>
              </a:gs>
              <a:gs pos="100000">
                <a:schemeClr val="accent1">
                  <a:lumMod val="20000"/>
                  <a:lumOff val="80000"/>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101" name="Oval 100">
            <a:extLst>
              <a:ext uri="{FF2B5EF4-FFF2-40B4-BE49-F238E27FC236}">
                <a16:creationId xmlns:a16="http://schemas.microsoft.com/office/drawing/2014/main" id="{7A5D7234-2D56-F2D0-A99D-0B0789FE150A}"/>
              </a:ext>
              <a:ext uri="{C183D7F6-B498-43B3-948B-1728B52AA6E4}">
                <adec:decorative xmlns:adec="http://schemas.microsoft.com/office/drawing/2017/decorative" val="1"/>
              </a:ext>
            </a:extLst>
          </p:cNvPr>
          <p:cNvSpPr>
            <a:spLocks/>
          </p:cNvSpPr>
          <p:nvPr/>
        </p:nvSpPr>
        <p:spPr bwMode="auto">
          <a:xfrm>
            <a:off x="11018317" y="583535"/>
            <a:ext cx="508784" cy="50878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pic>
        <p:nvPicPr>
          <p:cNvPr id="1026" name="Picture 2" descr="Copilot Logo, symbol, meaning, history, PNG, brand">
            <a:extLst>
              <a:ext uri="{FF2B5EF4-FFF2-40B4-BE49-F238E27FC236}">
                <a16:creationId xmlns:a16="http://schemas.microsoft.com/office/drawing/2014/main" id="{DA3EEFC1-02CE-8518-B520-4B4D190FE5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33" r="18333"/>
          <a:stretch>
            <a:fillRect/>
          </a:stretch>
        </p:blipFill>
        <p:spPr bwMode="auto">
          <a:xfrm>
            <a:off x="11100785" y="685230"/>
            <a:ext cx="343848" cy="3053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4" action="ppaction://hlinksldjump"/>
            <a:extLst>
              <a:ext uri="{FF2B5EF4-FFF2-40B4-BE49-F238E27FC236}">
                <a16:creationId xmlns:a16="http://schemas.microsoft.com/office/drawing/2014/main" id="{63C2B5C3-1792-159B-0AF0-5BA393EBE3E8}"/>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3" name="Rectangle: Rounded Corners 2">
            <a:hlinkClick r:id="rId5" action="ppaction://hlinksldjump"/>
            <a:extLst>
              <a:ext uri="{FF2B5EF4-FFF2-40B4-BE49-F238E27FC236}">
                <a16:creationId xmlns:a16="http://schemas.microsoft.com/office/drawing/2014/main" id="{1E0283E3-B434-5D55-BC82-CE0BBD6EA3F6}"/>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4" name="Rectangle: Rounded Corners 3">
            <a:hlinkClick r:id="rId6" action="ppaction://hlinksldjump"/>
            <a:extLst>
              <a:ext uri="{FF2B5EF4-FFF2-40B4-BE49-F238E27FC236}">
                <a16:creationId xmlns:a16="http://schemas.microsoft.com/office/drawing/2014/main" id="{248135F2-4247-F19E-AD2C-4384BC0C5CD8}"/>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7" name="Rectangle: Rounded Corners 6">
            <a:hlinkClick r:id="rId7" action="ppaction://hlinksldjump"/>
            <a:extLst>
              <a:ext uri="{FF2B5EF4-FFF2-40B4-BE49-F238E27FC236}">
                <a16:creationId xmlns:a16="http://schemas.microsoft.com/office/drawing/2014/main" id="{822D81B5-2FFE-452D-CF2C-9D1B52E484D1}"/>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8" name="Rectangle: Rounded Corners 7">
            <a:hlinkClick r:id="rId8" action="ppaction://hlinksldjump"/>
            <a:extLst>
              <a:ext uri="{FF2B5EF4-FFF2-40B4-BE49-F238E27FC236}">
                <a16:creationId xmlns:a16="http://schemas.microsoft.com/office/drawing/2014/main" id="{AC82C74D-43F1-DE2C-B16F-8C5AE35A6A15}"/>
              </a:ext>
            </a:extLst>
          </p:cNvPr>
          <p:cNvSpPr>
            <a:spLocks/>
          </p:cNvSpPr>
          <p:nvPr/>
        </p:nvSpPr>
        <p:spPr bwMode="auto">
          <a:xfrm>
            <a:off x="9781575"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Extend &amp; Optimize</a:t>
            </a:r>
          </a:p>
        </p:txBody>
      </p:sp>
      <p:sp>
        <p:nvSpPr>
          <p:cNvPr id="9" name="Rectangle: Rounded Corners 8">
            <a:extLst>
              <a:ext uri="{FF2B5EF4-FFF2-40B4-BE49-F238E27FC236}">
                <a16:creationId xmlns:a16="http://schemas.microsoft.com/office/drawing/2014/main" id="{044FD1FF-FC84-6D0B-F525-1AA4A2D5AC06}"/>
              </a:ext>
            </a:extLst>
          </p:cNvPr>
          <p:cNvSpPr/>
          <p:nvPr/>
        </p:nvSpPr>
        <p:spPr bwMode="auto">
          <a:xfrm>
            <a:off x="6207775" y="4885291"/>
            <a:ext cx="4572000" cy="1828800"/>
          </a:xfrm>
          <a:prstGeom prst="roundRect">
            <a:avLst/>
          </a:prstGeom>
          <a:noFill/>
          <a:ln w="28575">
            <a:solidFill>
              <a:srgbClr val="BD46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BD46C7"/>
              </a:solidFill>
              <a:effectLst/>
              <a:uLnTx/>
              <a:uFillTx/>
              <a:latin typeface="Segoe UI"/>
              <a:ea typeface="Segoe UI" pitchFamily="34" charset="0"/>
              <a:cs typeface="Segoe UI" pitchFamily="34" charset="0"/>
            </a:endParaRPr>
          </a:p>
          <a:p>
            <a:pPr marL="341313" marR="0" lvl="0" indent="-22542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1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t>Create and connect to an employee-facing parent agent.</a:t>
            </a:r>
          </a:p>
          <a:p>
            <a:pPr marL="341313" marR="0" lvl="0" indent="-22542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1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t>Perform combined user acceptance testing and deploy.</a:t>
            </a:r>
          </a:p>
          <a:p>
            <a:pPr marL="341313" marR="0" lvl="0" indent="-225425"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endParaRPr>
          </a:p>
          <a:p>
            <a:pPr marL="341313" marR="0" lvl="0" indent="-225425"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endParaRPr>
          </a:p>
          <a:p>
            <a:pPr marL="341313" marR="0" lvl="0" indent="-225425"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endParaRPr>
          </a:p>
          <a:p>
            <a:pPr marL="341313" marR="0" lvl="0" indent="-225425"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endParaRPr>
          </a:p>
          <a:p>
            <a:pPr marL="341313" marR="0" lvl="0" indent="-225425"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endParaRPr>
          </a:p>
          <a:p>
            <a:pPr marL="341313" marR="0" lvl="0" indent="-225425"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BD46C7"/>
              </a:solidFill>
              <a:effectLst/>
              <a:uLnTx/>
              <a:uFillTx/>
              <a:latin typeface="Segoe UI"/>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8B22D59F-0D55-75CC-743F-CBDA70888E10}"/>
              </a:ext>
            </a:extLst>
          </p:cNvPr>
          <p:cNvSpPr/>
          <p:nvPr/>
        </p:nvSpPr>
        <p:spPr bwMode="auto">
          <a:xfrm>
            <a:off x="452783" y="1693822"/>
            <a:ext cx="4572000" cy="45720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Will your ESS deployment include multiple verticals?</a:t>
            </a:r>
          </a:p>
        </p:txBody>
      </p:sp>
      <p:sp>
        <p:nvSpPr>
          <p:cNvPr id="13" name="Rectangle: Rounded Corners 12">
            <a:extLst>
              <a:ext uri="{FF2B5EF4-FFF2-40B4-BE49-F238E27FC236}">
                <a16:creationId xmlns:a16="http://schemas.microsoft.com/office/drawing/2014/main" id="{38ABB544-CDBA-CC3D-2BD9-2B1973F862F9}"/>
              </a:ext>
            </a:extLst>
          </p:cNvPr>
          <p:cNvSpPr/>
          <p:nvPr/>
        </p:nvSpPr>
        <p:spPr bwMode="auto">
          <a:xfrm>
            <a:off x="6230295" y="1693822"/>
            <a:ext cx="4572000" cy="457200"/>
          </a:xfrm>
          <a:prstGeom prst="roundRect">
            <a:avLst/>
          </a:prstGeom>
          <a:solidFill>
            <a:srgbClr val="BD46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ctr" anchorCtr="0" forceAA="0" compatLnSpc="1">
            <a:prstTxWarp prst="textNoShape">
              <a:avLst/>
            </a:prstTxWarp>
            <a:noAutofit/>
          </a:bodyPr>
          <a:lstStyle/>
          <a:p>
            <a:pPr marL="401638" marR="0" lvl="0" indent="-228600" algn="l" defTabSz="932472" rtl="0" eaLnBrk="1" fontAlgn="base" latinLnBrk="0" hangingPunct="1">
              <a:lnSpc>
                <a:spcPct val="100000"/>
              </a:lnSpc>
              <a:spcBef>
                <a:spcPct val="0"/>
              </a:spcBef>
              <a:spcAft>
                <a:spcPct val="0"/>
              </a:spcAft>
              <a:buClrTx/>
              <a:buSzTx/>
              <a:buFont typeface="+mj-lt"/>
              <a:buAutoNum type="arabicPeriod"/>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Choose starter focused on the intended single vertical (HR/IT). </a:t>
            </a:r>
          </a:p>
          <a:p>
            <a:pPr marL="401638" marR="0" lvl="0" indent="-228600" algn="l" defTabSz="932472" rtl="0" eaLnBrk="1" fontAlgn="base" latinLnBrk="0" hangingPunct="1">
              <a:lnSpc>
                <a:spcPct val="100000"/>
              </a:lnSpc>
              <a:spcBef>
                <a:spcPct val="0"/>
              </a:spcBef>
              <a:spcAft>
                <a:spcPct val="0"/>
              </a:spcAft>
              <a:buClrTx/>
              <a:buSzTx/>
              <a:buFont typeface="+mj-lt"/>
              <a:buAutoNum type="arabicPeriod"/>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Configure, perform acceptance testing, and deploy.</a:t>
            </a:r>
          </a:p>
        </p:txBody>
      </p:sp>
      <p:sp>
        <p:nvSpPr>
          <p:cNvPr id="15" name="Rectangle: Rounded Corners 14">
            <a:extLst>
              <a:ext uri="{FF2B5EF4-FFF2-40B4-BE49-F238E27FC236}">
                <a16:creationId xmlns:a16="http://schemas.microsoft.com/office/drawing/2014/main" id="{36C48CB2-2B13-5CCA-6CB6-D137E5BEB75C}"/>
              </a:ext>
            </a:extLst>
          </p:cNvPr>
          <p:cNvSpPr/>
          <p:nvPr/>
        </p:nvSpPr>
        <p:spPr bwMode="auto">
          <a:xfrm>
            <a:off x="452783" y="2700698"/>
            <a:ext cx="4572000" cy="160020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Planning for the next 12-18 months, do you anticipate needing the following?</a:t>
            </a:r>
          </a:p>
          <a:p>
            <a:pPr marL="454025" marR="0" lvl="0" indent="-1714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pPr marL="454025" marR="0" lvl="0" indent="-1714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Vertical-specific RBAC</a:t>
            </a:r>
          </a:p>
          <a:p>
            <a:pPr marL="454025" marR="0" lvl="0" indent="-1714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Vertical-specific telemetry &amp; analytics isolation</a:t>
            </a:r>
          </a:p>
          <a:p>
            <a:pPr marL="454025" marR="0" lvl="0" indent="-1714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&gt; 25* knowledge sources </a:t>
            </a:r>
            <a:r>
              <a:rPr kumimoji="0" lang="en-US" sz="1100" b="0" i="0" u="sng" strike="noStrike" kern="1200" cap="none" spc="0" normalizeH="0" baseline="0" noProof="0">
                <a:ln>
                  <a:noFill/>
                </a:ln>
                <a:solidFill>
                  <a:srgbClr val="FFFFFF"/>
                </a:solidFill>
                <a:effectLst/>
                <a:uLnTx/>
                <a:uFillTx/>
                <a:latin typeface="Segoe UI"/>
                <a:ea typeface="Segoe UI" pitchFamily="34" charset="0"/>
                <a:cs typeface="Segoe UI" pitchFamily="34" charset="0"/>
              </a:rPr>
              <a:t>shared across all verticals</a:t>
            </a:r>
          </a:p>
          <a:p>
            <a:pPr marL="454025" marR="0" lvl="0" indent="-1714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&gt; 60* distinct workflows </a:t>
            </a:r>
            <a:r>
              <a:rPr kumimoji="0" lang="en-US" sz="1100" b="0" i="0" u="sng" strike="noStrike" kern="1200" cap="none" spc="0" normalizeH="0" baseline="0" noProof="0">
                <a:ln>
                  <a:noFill/>
                </a:ln>
                <a:solidFill>
                  <a:srgbClr val="FFFFFF"/>
                </a:solidFill>
                <a:effectLst/>
                <a:uLnTx/>
                <a:uFillTx/>
                <a:latin typeface="Segoe UI"/>
                <a:ea typeface="Segoe UI" pitchFamily="34" charset="0"/>
                <a:cs typeface="Segoe UI" pitchFamily="34" charset="0"/>
              </a:rPr>
              <a:t>shared across all verticals</a:t>
            </a:r>
          </a:p>
          <a:p>
            <a:pPr marL="282575"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 name="Rectangle: Rounded Corners 16">
            <a:extLst>
              <a:ext uri="{FF2B5EF4-FFF2-40B4-BE49-F238E27FC236}">
                <a16:creationId xmlns:a16="http://schemas.microsoft.com/office/drawing/2014/main" id="{A9909065-2E34-7E87-B170-26B75520EE7D}"/>
              </a:ext>
            </a:extLst>
          </p:cNvPr>
          <p:cNvSpPr/>
          <p:nvPr/>
        </p:nvSpPr>
        <p:spPr bwMode="auto">
          <a:xfrm>
            <a:off x="451428" y="4990227"/>
            <a:ext cx="4572000" cy="1600200"/>
          </a:xfrm>
          <a:prstGeom prst="roundRect">
            <a:avLst/>
          </a:prstGeom>
          <a:solidFill>
            <a:srgbClr val="7B6CD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5715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Choose one or more starters (HR and/or IT).</a:t>
            </a:r>
            <a:br>
              <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br>
            <a:endParaRPr kumimoji="0" lang="en-US" sz="1200" b="0" i="0" u="none" strike="noStrike" kern="1200" cap="none" spc="0" normalizeH="0" baseline="0" noProof="0">
              <a:ln>
                <a:noFill/>
              </a:ln>
              <a:solidFill>
                <a:srgbClr val="FFFFFF"/>
              </a:solidFill>
              <a:effectLst/>
              <a:uLnTx/>
              <a:uFillTx/>
              <a:latin typeface="Segoe UI"/>
              <a:ea typeface="+mn-ea"/>
              <a:cs typeface="+mn-cs"/>
            </a:endParaRPr>
          </a:p>
          <a:p>
            <a:pPr marL="5715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Configure, keeping each vertical distinct.</a:t>
            </a:r>
          </a:p>
          <a:p>
            <a:pPr marL="571500" marR="0" lvl="0" indent="-2286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srgbClr val="FFFFFF"/>
              </a:solidFill>
              <a:effectLst/>
              <a:uLnTx/>
              <a:uFillTx/>
              <a:latin typeface="Segoe UI"/>
              <a:ea typeface="+mn-ea"/>
              <a:cs typeface="+mn-cs"/>
            </a:endParaRPr>
          </a:p>
          <a:p>
            <a:pPr marL="5715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Proceed through vertical user acceptance testing.</a:t>
            </a:r>
          </a:p>
          <a:p>
            <a:pPr marL="571500" marR="0" lvl="0" indent="-2286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5715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(Optional) Deploy first/primary vertical.</a:t>
            </a:r>
            <a:endParaRPr kumimoji="0" lang="en-US" sz="1200" b="0" i="0" u="none" strike="noStrike" kern="1200" cap="none" spc="0" normalizeH="0" baseline="0" noProof="0">
              <a:ln>
                <a:noFill/>
              </a:ln>
              <a:solidFill>
                <a:srgbClr val="FFFFFF"/>
              </a:solidFill>
              <a:effectLst/>
              <a:uLnTx/>
              <a:uFillTx/>
              <a:latin typeface="Segoe UI"/>
              <a:ea typeface="+mn-ea"/>
              <a:cs typeface="+mn-cs"/>
            </a:endParaRPr>
          </a:p>
        </p:txBody>
      </p:sp>
      <p:cxnSp>
        <p:nvCxnSpPr>
          <p:cNvPr id="19" name="Straight Arrow Connector 18">
            <a:extLst>
              <a:ext uri="{FF2B5EF4-FFF2-40B4-BE49-F238E27FC236}">
                <a16:creationId xmlns:a16="http://schemas.microsoft.com/office/drawing/2014/main" id="{9CFC85C5-C037-BC5A-6512-53F6C343318E}"/>
              </a:ext>
            </a:extLst>
          </p:cNvPr>
          <p:cNvCxnSpPr/>
          <p:nvPr/>
        </p:nvCxnSpPr>
        <p:spPr>
          <a:xfrm>
            <a:off x="5024783" y="1928772"/>
            <a:ext cx="1205512" cy="0"/>
          </a:xfrm>
          <a:prstGeom prst="straightConnector1">
            <a:avLst/>
          </a:prstGeom>
          <a:ln w="38100">
            <a:solidFill>
              <a:srgbClr val="0078D4"/>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FD24301-E39B-7E4F-D8C0-F3AC1A087D34}"/>
              </a:ext>
            </a:extLst>
          </p:cNvPr>
          <p:cNvSpPr txBox="1"/>
          <p:nvPr/>
        </p:nvSpPr>
        <p:spPr>
          <a:xfrm>
            <a:off x="5518887" y="1693822"/>
            <a:ext cx="216406" cy="18466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No</a:t>
            </a:r>
          </a:p>
        </p:txBody>
      </p:sp>
      <p:cxnSp>
        <p:nvCxnSpPr>
          <p:cNvPr id="25" name="Straight Arrow Connector 24">
            <a:extLst>
              <a:ext uri="{FF2B5EF4-FFF2-40B4-BE49-F238E27FC236}">
                <a16:creationId xmlns:a16="http://schemas.microsoft.com/office/drawing/2014/main" id="{4D6BA4BF-9A84-1826-31F6-684583BBF82A}"/>
              </a:ext>
            </a:extLst>
          </p:cNvPr>
          <p:cNvCxnSpPr>
            <a:cxnSpLocks/>
          </p:cNvCxnSpPr>
          <p:nvPr/>
        </p:nvCxnSpPr>
        <p:spPr>
          <a:xfrm>
            <a:off x="5024783" y="3500798"/>
            <a:ext cx="1183039" cy="10399"/>
          </a:xfrm>
          <a:prstGeom prst="straightConnector1">
            <a:avLst/>
          </a:prstGeom>
          <a:ln w="38100">
            <a:solidFill>
              <a:srgbClr val="0078D4"/>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6594C56-7A5A-F2C5-E2EB-8FFE4BA0484E}"/>
              </a:ext>
            </a:extLst>
          </p:cNvPr>
          <p:cNvSpPr txBox="1"/>
          <p:nvPr/>
        </p:nvSpPr>
        <p:spPr>
          <a:xfrm>
            <a:off x="5518887" y="3263900"/>
            <a:ext cx="216406"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No</a:t>
            </a:r>
          </a:p>
        </p:txBody>
      </p:sp>
      <p:grpSp>
        <p:nvGrpSpPr>
          <p:cNvPr id="32" name="Group 31">
            <a:extLst>
              <a:ext uri="{FF2B5EF4-FFF2-40B4-BE49-F238E27FC236}">
                <a16:creationId xmlns:a16="http://schemas.microsoft.com/office/drawing/2014/main" id="{364BE0BD-863D-EFA5-58B3-1F7F530B966A}"/>
              </a:ext>
            </a:extLst>
          </p:cNvPr>
          <p:cNvGrpSpPr/>
          <p:nvPr/>
        </p:nvGrpSpPr>
        <p:grpSpPr>
          <a:xfrm>
            <a:off x="2866210" y="4300898"/>
            <a:ext cx="330832" cy="689329"/>
            <a:chOff x="2737428" y="1651001"/>
            <a:chExt cx="330832" cy="689329"/>
          </a:xfrm>
        </p:grpSpPr>
        <p:cxnSp>
          <p:nvCxnSpPr>
            <p:cNvPr id="29" name="Straight Arrow Connector 28">
              <a:extLst>
                <a:ext uri="{FF2B5EF4-FFF2-40B4-BE49-F238E27FC236}">
                  <a16:creationId xmlns:a16="http://schemas.microsoft.com/office/drawing/2014/main" id="{728DB424-162C-7DA0-91F1-F22FC9F0D3B1}"/>
                </a:ext>
              </a:extLst>
            </p:cNvPr>
            <p:cNvCxnSpPr>
              <a:cxnSpLocks/>
              <a:stCxn id="19" idx="2"/>
              <a:endCxn id="20" idx="0"/>
            </p:cNvCxnSpPr>
            <p:nvPr/>
          </p:nvCxnSpPr>
          <p:spPr>
            <a:xfrm flipH="1">
              <a:off x="2737428" y="1651001"/>
              <a:ext cx="1355" cy="689329"/>
            </a:xfrm>
            <a:prstGeom prst="straightConnector1">
              <a:avLst/>
            </a:prstGeom>
            <a:ln w="38100">
              <a:solidFill>
                <a:srgbClr val="0078D4"/>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88A8BF4-0758-1616-952B-06C4F434B45D}"/>
                </a:ext>
              </a:extLst>
            </p:cNvPr>
            <p:cNvSpPr txBox="1"/>
            <p:nvPr/>
          </p:nvSpPr>
          <p:spPr>
            <a:xfrm>
              <a:off x="2838453" y="1855177"/>
              <a:ext cx="229807" cy="184666"/>
            </a:xfrm>
            <a:prstGeom prst="rect">
              <a:avLst/>
            </a:prstGeom>
            <a:ln w="38100">
              <a:noFill/>
              <a:headEnd type="none" w="lg" len="med"/>
              <a:tailEnd type="triangle"/>
            </a:ln>
          </p:spPr>
          <p:style>
            <a:lnRef idx="1">
              <a:schemeClr val="accent1"/>
            </a:lnRef>
            <a:fillRef idx="0">
              <a:schemeClr val="accent1"/>
            </a:fillRef>
            <a:effectRef idx="0">
              <a:schemeClr val="accent1"/>
            </a:effectRef>
            <a:fontRef idx="minor">
              <a:schemeClr val="tx1"/>
            </a:fontRef>
          </p:style>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Yes</a:t>
              </a:r>
            </a:p>
          </p:txBody>
        </p:sp>
      </p:grpSp>
      <p:cxnSp>
        <p:nvCxnSpPr>
          <p:cNvPr id="36" name="Straight Arrow Connector 35">
            <a:extLst>
              <a:ext uri="{FF2B5EF4-FFF2-40B4-BE49-F238E27FC236}">
                <a16:creationId xmlns:a16="http://schemas.microsoft.com/office/drawing/2014/main" id="{212F9BC1-093F-65F5-1243-708059DE83DA}"/>
              </a:ext>
            </a:extLst>
          </p:cNvPr>
          <p:cNvCxnSpPr>
            <a:cxnSpLocks/>
          </p:cNvCxnSpPr>
          <p:nvPr/>
        </p:nvCxnSpPr>
        <p:spPr>
          <a:xfrm>
            <a:off x="5023428" y="5790327"/>
            <a:ext cx="1184347" cy="9364"/>
          </a:xfrm>
          <a:prstGeom prst="straightConnector1">
            <a:avLst/>
          </a:prstGeom>
          <a:ln w="38100">
            <a:solidFill>
              <a:srgbClr val="7B6CD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74A9FD61-1CBE-BE1F-27D9-AF09422F7BEE}"/>
              </a:ext>
            </a:extLst>
          </p:cNvPr>
          <p:cNvGrpSpPr/>
          <p:nvPr/>
        </p:nvGrpSpPr>
        <p:grpSpPr>
          <a:xfrm>
            <a:off x="2868919" y="2151022"/>
            <a:ext cx="328123" cy="549676"/>
            <a:chOff x="2738783" y="1651001"/>
            <a:chExt cx="328123" cy="549676"/>
          </a:xfrm>
        </p:grpSpPr>
        <p:cxnSp>
          <p:nvCxnSpPr>
            <p:cNvPr id="38" name="Straight Arrow Connector 37">
              <a:extLst>
                <a:ext uri="{FF2B5EF4-FFF2-40B4-BE49-F238E27FC236}">
                  <a16:creationId xmlns:a16="http://schemas.microsoft.com/office/drawing/2014/main" id="{07FABE7E-47A7-77AC-E050-E071E2971796}"/>
                </a:ext>
              </a:extLst>
            </p:cNvPr>
            <p:cNvCxnSpPr>
              <a:cxnSpLocks/>
              <a:stCxn id="17" idx="2"/>
              <a:endCxn id="19" idx="0"/>
            </p:cNvCxnSpPr>
            <p:nvPr/>
          </p:nvCxnSpPr>
          <p:spPr>
            <a:xfrm>
              <a:off x="2738783" y="1651001"/>
              <a:ext cx="0" cy="549676"/>
            </a:xfrm>
            <a:prstGeom prst="straightConnector1">
              <a:avLst/>
            </a:prstGeom>
            <a:ln w="38100">
              <a:solidFill>
                <a:srgbClr val="0078D4"/>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BE15A84-46BA-C1F0-23FD-C54C9C01AA97}"/>
                </a:ext>
              </a:extLst>
            </p:cNvPr>
            <p:cNvSpPr txBox="1"/>
            <p:nvPr/>
          </p:nvSpPr>
          <p:spPr>
            <a:xfrm>
              <a:off x="2837099" y="1832657"/>
              <a:ext cx="229807" cy="18466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a:ea typeface="+mn-ea"/>
                  <a:cs typeface="+mn-cs"/>
                </a:rPr>
                <a:t>Yes</a:t>
              </a:r>
            </a:p>
          </p:txBody>
        </p:sp>
      </p:grpSp>
      <p:grpSp>
        <p:nvGrpSpPr>
          <p:cNvPr id="44" name="Group 43">
            <a:extLst>
              <a:ext uri="{FF2B5EF4-FFF2-40B4-BE49-F238E27FC236}">
                <a16:creationId xmlns:a16="http://schemas.microsoft.com/office/drawing/2014/main" id="{E6F5A278-FC43-CD7C-62D7-046D62F522D8}"/>
              </a:ext>
            </a:extLst>
          </p:cNvPr>
          <p:cNvGrpSpPr/>
          <p:nvPr/>
        </p:nvGrpSpPr>
        <p:grpSpPr>
          <a:xfrm>
            <a:off x="6149576" y="2596797"/>
            <a:ext cx="4630246" cy="1828800"/>
            <a:chOff x="5924354" y="2596797"/>
            <a:chExt cx="4630246" cy="1828800"/>
          </a:xfrm>
        </p:grpSpPr>
        <p:sp>
          <p:nvSpPr>
            <p:cNvPr id="42" name="Rectangle: Rounded Corners 41">
              <a:extLst>
                <a:ext uri="{FF2B5EF4-FFF2-40B4-BE49-F238E27FC236}">
                  <a16:creationId xmlns:a16="http://schemas.microsoft.com/office/drawing/2014/main" id="{CF28735D-5A57-DD15-F3C2-9ABA22165447}"/>
                </a:ext>
              </a:extLst>
            </p:cNvPr>
            <p:cNvSpPr/>
            <p:nvPr/>
          </p:nvSpPr>
          <p:spPr bwMode="auto">
            <a:xfrm>
              <a:off x="5982600" y="2596797"/>
              <a:ext cx="4572000" cy="1828800"/>
            </a:xfrm>
            <a:prstGeom prst="roundRect">
              <a:avLst/>
            </a:prstGeom>
            <a:solidFill>
              <a:srgbClr val="BD46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ctr" anchorCtr="0" forceAA="0" compatLnSpc="1">
              <a:prstTxWarp prst="textNoShape">
                <a:avLst/>
              </a:prstTxWarp>
              <a:noAutofit/>
            </a:bodyPr>
            <a:lstStyle/>
            <a:p>
              <a:pPr marL="341313" marR="0" lvl="0" indent="-225425"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Choose a starter focused on the first/primary vertical (HR/IT). </a:t>
              </a:r>
            </a:p>
            <a:p>
              <a:pPr marL="341313" marR="0" lvl="0" indent="-225425"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Configure accelerators, knowledge, workflows for all verticals. </a:t>
              </a:r>
            </a:p>
            <a:p>
              <a:pPr marL="341313" marR="0" lvl="0" indent="-225425"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Perform acceptance testing and deploy.</a:t>
              </a:r>
            </a:p>
            <a:p>
              <a:pPr marL="341313" marR="0" lvl="0" indent="-225425"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a:p>
              <a:pPr marL="341313" marR="0" lvl="0" indent="-225425"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a:p>
              <a:pPr marL="341313" marR="0" lvl="0" indent="-225425"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a:p>
              <a:pPr marL="341313" marR="0" lvl="0" indent="-225425"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a:p>
              <a:pPr marL="341313" marR="0" lvl="0" indent="-225425"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a:p>
              <a:pPr marL="341313" marR="0" lvl="0" indent="-225425" algn="ctr" defTabSz="9144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TextBox 42">
              <a:extLst>
                <a:ext uri="{FF2B5EF4-FFF2-40B4-BE49-F238E27FC236}">
                  <a16:creationId xmlns:a16="http://schemas.microsoft.com/office/drawing/2014/main" id="{F52E54DE-1885-6011-5838-5CCCEF97C894}"/>
                </a:ext>
              </a:extLst>
            </p:cNvPr>
            <p:cNvSpPr txBox="1"/>
            <p:nvPr/>
          </p:nvSpPr>
          <p:spPr>
            <a:xfrm>
              <a:off x="5924354" y="3359530"/>
              <a:ext cx="4527055" cy="1007127"/>
            </a:xfrm>
            <a:prstGeom prst="rect">
              <a:avLst/>
            </a:prstGeom>
            <a:noFill/>
          </p:spPr>
          <p:txBody>
            <a:bodyPr wrap="square" lIns="0" tIns="0" rIns="0" bIns="0" numCol="2" rtlCol="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Pros: </a:t>
              </a:r>
            </a:p>
            <a:p>
              <a:pPr marL="4572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Simpler ALM</a:t>
              </a:r>
            </a:p>
            <a:p>
              <a:pPr marL="4572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Faster responses</a:t>
              </a:r>
            </a:p>
            <a:p>
              <a:pPr marL="4572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Cross-vertical answers*</a:t>
              </a:r>
            </a:p>
            <a:p>
              <a:pPr marL="171450" marR="0" lvl="0" indent="-171450" algn="ctr"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100"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171450" marR="0" lvl="0" indent="-171450" algn="ctr"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100"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Cons: </a:t>
              </a:r>
            </a:p>
            <a:p>
              <a:pPr marL="3429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Less flexible / extendable</a:t>
              </a:r>
            </a:p>
            <a:p>
              <a:pPr marL="3429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Single RBAC</a:t>
              </a:r>
            </a:p>
            <a:p>
              <a:pPr marL="3429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mn-ea"/>
                  <a:cs typeface="+mn-cs"/>
                </a:rPr>
                <a:t>Single combined telemetry</a:t>
              </a:r>
            </a:p>
          </p:txBody>
        </p:sp>
      </p:grpSp>
      <p:sp>
        <p:nvSpPr>
          <p:cNvPr id="46" name="TextBox 45">
            <a:extLst>
              <a:ext uri="{FF2B5EF4-FFF2-40B4-BE49-F238E27FC236}">
                <a16:creationId xmlns:a16="http://schemas.microsoft.com/office/drawing/2014/main" id="{E18339BB-12B6-0D6C-D012-B36CFD22BD09}"/>
              </a:ext>
            </a:extLst>
          </p:cNvPr>
          <p:cNvSpPr txBox="1"/>
          <p:nvPr/>
        </p:nvSpPr>
        <p:spPr>
          <a:xfrm>
            <a:off x="6230247" y="5666337"/>
            <a:ext cx="4527055" cy="1007127"/>
          </a:xfrm>
          <a:prstGeom prst="rect">
            <a:avLst/>
          </a:prstGeom>
          <a:noFill/>
        </p:spPr>
        <p:txBody>
          <a:bodyPr wrap="square" lIns="0" tIns="0" rIns="0" bIns="0" numCol="2" rtlCol="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BD46C7"/>
                </a:solidFill>
                <a:effectLst/>
                <a:uLnTx/>
                <a:uFillTx/>
                <a:latin typeface="Segoe UI" panose="020B0502040204020203" pitchFamily="34" charset="0"/>
                <a:ea typeface="Segoe UI" panose="020B0502040204020203" pitchFamily="34" charset="0"/>
                <a:cs typeface="Segoe UI" panose="020B0502040204020203" pitchFamily="34" charset="0"/>
              </a:rPr>
              <a:t>Pros: </a:t>
            </a:r>
          </a:p>
          <a:p>
            <a:pPr marL="4572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BD46C7"/>
                </a:solidFill>
                <a:effectLst/>
                <a:uLnTx/>
                <a:uFillTx/>
                <a:latin typeface="Segoe UI" panose="020B0502040204020203" pitchFamily="34" charset="0"/>
                <a:ea typeface="Segoe UI" panose="020B0502040204020203" pitchFamily="34" charset="0"/>
                <a:cs typeface="Segoe UI" panose="020B0502040204020203" pitchFamily="34" charset="0"/>
              </a:rPr>
              <a:t>More flexible / extendable</a:t>
            </a:r>
          </a:p>
          <a:p>
            <a:pPr marL="4572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BD46C7"/>
                </a:solidFill>
                <a:effectLst/>
                <a:uLnTx/>
                <a:uFillTx/>
                <a:latin typeface="Segoe UI" panose="020B0502040204020203" pitchFamily="34" charset="0"/>
                <a:ea typeface="Segoe UI" panose="020B0502040204020203" pitchFamily="34" charset="0"/>
                <a:cs typeface="Segoe UI" panose="020B0502040204020203" pitchFamily="34" charset="0"/>
              </a:rPr>
              <a:t>More fine-grained RBAC</a:t>
            </a:r>
          </a:p>
          <a:p>
            <a:pPr marL="4572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BD46C7"/>
                </a:solidFill>
                <a:effectLst/>
                <a:uLnTx/>
                <a:uFillTx/>
                <a:latin typeface="Segoe UI" panose="020B0502040204020203" pitchFamily="34" charset="0"/>
                <a:ea typeface="Segoe UI" panose="020B0502040204020203" pitchFamily="34" charset="0"/>
                <a:cs typeface="Segoe UI" panose="020B0502040204020203" pitchFamily="34" charset="0"/>
              </a:rPr>
              <a:t>Separate vertical telemetry</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BD46C7"/>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BD46C7"/>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BD46C7"/>
                </a:solidFill>
                <a:effectLst/>
                <a:uLnTx/>
                <a:uFillTx/>
                <a:latin typeface="Segoe UI" panose="020B0502040204020203" pitchFamily="34" charset="0"/>
                <a:ea typeface="Segoe UI" panose="020B0502040204020203" pitchFamily="34" charset="0"/>
                <a:cs typeface="Segoe UI" panose="020B0502040204020203" pitchFamily="34" charset="0"/>
              </a:rPr>
              <a:t>Cons: </a:t>
            </a:r>
          </a:p>
          <a:p>
            <a:pPr marL="3429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BD46C7"/>
                </a:solidFill>
                <a:effectLst/>
                <a:uLnTx/>
                <a:uFillTx/>
                <a:latin typeface="Segoe UI" panose="020B0502040204020203" pitchFamily="34" charset="0"/>
                <a:ea typeface="+mn-ea"/>
                <a:cs typeface="Segoe UI" panose="020B0502040204020203" pitchFamily="34" charset="0"/>
              </a:rPr>
              <a:t>More complex ALM</a:t>
            </a:r>
          </a:p>
          <a:p>
            <a:pPr marL="34290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BD46C7"/>
                </a:solidFill>
                <a:effectLst/>
                <a:uLnTx/>
                <a:uFillTx/>
                <a:latin typeface="Segoe UI" panose="020B0502040204020203" pitchFamily="34" charset="0"/>
                <a:ea typeface="+mn-ea"/>
                <a:cs typeface="Segoe UI" panose="020B0502040204020203" pitchFamily="34" charset="0"/>
              </a:rPr>
              <a:t>Increased response times</a:t>
            </a:r>
          </a:p>
        </p:txBody>
      </p:sp>
      <p:sp>
        <p:nvSpPr>
          <p:cNvPr id="48" name="Rectangle: Rounded Corners 47">
            <a:extLst>
              <a:ext uri="{FF2B5EF4-FFF2-40B4-BE49-F238E27FC236}">
                <a16:creationId xmlns:a16="http://schemas.microsoft.com/office/drawing/2014/main" id="{AE773171-F09C-06AF-8D8B-26608F05BB3F}"/>
              </a:ext>
            </a:extLst>
          </p:cNvPr>
          <p:cNvSpPr/>
          <p:nvPr/>
        </p:nvSpPr>
        <p:spPr bwMode="auto">
          <a:xfrm>
            <a:off x="8021143" y="4880736"/>
            <a:ext cx="945262" cy="202617"/>
          </a:xfrm>
          <a:prstGeom prst="roundRect">
            <a:avLst/>
          </a:prstGeom>
          <a:solidFill>
            <a:srgbClr val="BD46C7"/>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IN PREVIEW</a:t>
            </a:r>
          </a:p>
        </p:txBody>
      </p:sp>
      <p:pic>
        <p:nvPicPr>
          <p:cNvPr id="50" name="Graphic 49" descr="Lights On with solid fill">
            <a:extLst>
              <a:ext uri="{FF2B5EF4-FFF2-40B4-BE49-F238E27FC236}">
                <a16:creationId xmlns:a16="http://schemas.microsoft.com/office/drawing/2014/main" id="{36EB220E-39B0-6AFE-E0D3-0B6B87D597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83988" y="2756191"/>
            <a:ext cx="215444" cy="215444"/>
          </a:xfrm>
          <a:prstGeom prst="rect">
            <a:avLst/>
          </a:prstGeom>
        </p:spPr>
      </p:pic>
      <p:sp>
        <p:nvSpPr>
          <p:cNvPr id="52" name="TextBox 51">
            <a:extLst>
              <a:ext uri="{FF2B5EF4-FFF2-40B4-BE49-F238E27FC236}">
                <a16:creationId xmlns:a16="http://schemas.microsoft.com/office/drawing/2014/main" id="{6AA05996-EE31-5A0E-E081-203DEDDCF4DF}"/>
              </a:ext>
            </a:extLst>
          </p:cNvPr>
          <p:cNvSpPr txBox="1"/>
          <p:nvPr/>
        </p:nvSpPr>
        <p:spPr>
          <a:xfrm>
            <a:off x="10838069" y="2971635"/>
            <a:ext cx="1242822" cy="584775"/>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srgbClr val="080808"/>
                </a:solidFill>
                <a:effectLst/>
                <a:uLnTx/>
                <a:uFillTx/>
                <a:latin typeface="Segoe UI"/>
                <a:ea typeface="Segoe UI" pitchFamily="34" charset="0"/>
                <a:cs typeface="Segoe UI" pitchFamily="34" charset="0"/>
              </a:rPr>
              <a:t>For many customers, this is sufficient for their planned capabilities for the next 12-18 months.</a:t>
            </a:r>
            <a:endParaRPr kumimoji="0" lang="en-US" sz="500" b="0" i="1" u="none" strike="noStrike" kern="1200" cap="none" spc="0" normalizeH="0" baseline="0" noProof="0">
              <a:ln>
                <a:noFill/>
              </a:ln>
              <a:solidFill>
                <a:srgbClr val="080808"/>
              </a:solidFill>
              <a:effectLst/>
              <a:uLnTx/>
              <a:uFillTx/>
              <a:latin typeface="Segoe UI"/>
              <a:ea typeface="Segoe UI" pitchFamily="34" charset="0"/>
              <a:cs typeface="Segoe UI" pitchFamily="34" charset="0"/>
            </a:endParaRPr>
          </a:p>
        </p:txBody>
      </p:sp>
      <p:pic>
        <p:nvPicPr>
          <p:cNvPr id="54" name="Graphic 53" descr="Lights On with solid fill">
            <a:extLst>
              <a:ext uri="{FF2B5EF4-FFF2-40B4-BE49-F238E27FC236}">
                <a16:creationId xmlns:a16="http://schemas.microsoft.com/office/drawing/2014/main" id="{78AF7B9D-3494-EA25-9222-A702472C07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86096" y="4537840"/>
            <a:ext cx="215444" cy="215444"/>
          </a:xfrm>
          <a:prstGeom prst="rect">
            <a:avLst/>
          </a:prstGeom>
        </p:spPr>
      </p:pic>
      <p:sp>
        <p:nvSpPr>
          <p:cNvPr id="56" name="TextBox 55">
            <a:extLst>
              <a:ext uri="{FF2B5EF4-FFF2-40B4-BE49-F238E27FC236}">
                <a16:creationId xmlns:a16="http://schemas.microsoft.com/office/drawing/2014/main" id="{BAAA10A0-562B-C5E3-EB72-55E85D61F358}"/>
              </a:ext>
            </a:extLst>
          </p:cNvPr>
          <p:cNvSpPr txBox="1"/>
          <p:nvPr/>
        </p:nvSpPr>
        <p:spPr>
          <a:xfrm>
            <a:off x="7725736" y="4105810"/>
            <a:ext cx="3112332" cy="200055"/>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 Depending on intended behavior, this may be desirable or undesirable</a:t>
            </a:r>
            <a:endParaRPr kumimoji="0" lang="en-US" sz="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58" name="Straight Arrow Connector 57">
            <a:extLst>
              <a:ext uri="{FF2B5EF4-FFF2-40B4-BE49-F238E27FC236}">
                <a16:creationId xmlns:a16="http://schemas.microsoft.com/office/drawing/2014/main" id="{1D229252-F331-6C47-2B34-AC8264DDEAAC}"/>
              </a:ext>
            </a:extLst>
          </p:cNvPr>
          <p:cNvCxnSpPr>
            <a:cxnSpLocks/>
          </p:cNvCxnSpPr>
          <p:nvPr/>
        </p:nvCxnSpPr>
        <p:spPr>
          <a:xfrm flipH="1">
            <a:off x="8493774" y="4425597"/>
            <a:ext cx="48" cy="455139"/>
          </a:xfrm>
          <a:prstGeom prst="straightConnector1">
            <a:avLst/>
          </a:prstGeom>
          <a:ln w="38100">
            <a:solidFill>
              <a:srgbClr val="BD46C7"/>
            </a:solidFill>
            <a:prstDash val="sysDash"/>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624B847-39CF-F900-7E8D-1DA4A04CC3C4}"/>
              </a:ext>
            </a:extLst>
          </p:cNvPr>
          <p:cNvSpPr txBox="1"/>
          <p:nvPr/>
        </p:nvSpPr>
        <p:spPr>
          <a:xfrm>
            <a:off x="5423701" y="5543030"/>
            <a:ext cx="359073"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B6CD1"/>
                </a:solidFill>
                <a:effectLst/>
                <a:uLnTx/>
                <a:uFillTx/>
                <a:latin typeface="Segoe UI"/>
                <a:ea typeface="+mn-ea"/>
                <a:cs typeface="+mn-cs"/>
              </a:rPr>
              <a:t>Then</a:t>
            </a:r>
          </a:p>
        </p:txBody>
      </p:sp>
      <p:sp>
        <p:nvSpPr>
          <p:cNvPr id="62" name="TextBox 61">
            <a:extLst>
              <a:ext uri="{FF2B5EF4-FFF2-40B4-BE49-F238E27FC236}">
                <a16:creationId xmlns:a16="http://schemas.microsoft.com/office/drawing/2014/main" id="{3FB8B422-7A66-5A33-3FAF-DDE3F5A279F9}"/>
              </a:ext>
            </a:extLst>
          </p:cNvPr>
          <p:cNvSpPr txBox="1"/>
          <p:nvPr/>
        </p:nvSpPr>
        <p:spPr>
          <a:xfrm>
            <a:off x="8752641" y="4478456"/>
            <a:ext cx="2677215" cy="338554"/>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a:ln>
                  <a:noFill/>
                </a:ln>
                <a:solidFill>
                  <a:srgbClr val="080808"/>
                </a:solidFill>
                <a:effectLst/>
                <a:uLnTx/>
                <a:uFillTx/>
                <a:latin typeface="Segoe UI"/>
                <a:ea typeface="Segoe UI" pitchFamily="34" charset="0"/>
                <a:cs typeface="Segoe UI" pitchFamily="34" charset="0"/>
              </a:rPr>
              <a:t>This path is possible but will involve moving topics and configurations into different ESS vertical agents</a:t>
            </a:r>
            <a:endParaRPr kumimoji="0" lang="en-US" sz="500" b="0" i="1" u="none" strike="noStrike" kern="1200" cap="none" spc="0" normalizeH="0" baseline="0" noProof="0">
              <a:ln>
                <a:noFill/>
              </a:ln>
              <a:solidFill>
                <a:srgbClr val="080808"/>
              </a:solidFill>
              <a:effectLst/>
              <a:uLnTx/>
              <a:uFillTx/>
              <a:latin typeface="Segoe UI"/>
              <a:ea typeface="Segoe UI" pitchFamily="34" charset="0"/>
              <a:cs typeface="Segoe UI" pitchFamily="34" charset="0"/>
            </a:endParaRPr>
          </a:p>
        </p:txBody>
      </p:sp>
      <p:pic>
        <p:nvPicPr>
          <p:cNvPr id="64" name="Graphic 63" descr="Door Open with solid fill">
            <a:extLst>
              <a:ext uri="{FF2B5EF4-FFF2-40B4-BE49-F238E27FC236}">
                <a16:creationId xmlns:a16="http://schemas.microsoft.com/office/drawing/2014/main" id="{A64142F0-0B53-C35D-6265-8D783FC5B24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19651" y="1813294"/>
            <a:ext cx="228600" cy="228600"/>
          </a:xfrm>
          <a:prstGeom prst="rect">
            <a:avLst/>
          </a:prstGeom>
        </p:spPr>
      </p:pic>
      <p:pic>
        <p:nvPicPr>
          <p:cNvPr id="66" name="Graphic 65" descr="Badge Question Mark with solid fill">
            <a:extLst>
              <a:ext uri="{FF2B5EF4-FFF2-40B4-BE49-F238E27FC236}">
                <a16:creationId xmlns:a16="http://schemas.microsoft.com/office/drawing/2014/main" id="{DBB1100B-DF00-1FA9-22D4-0535B878B70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6999" y="1814472"/>
            <a:ext cx="228600" cy="228600"/>
          </a:xfrm>
          <a:prstGeom prst="rect">
            <a:avLst/>
          </a:prstGeom>
        </p:spPr>
      </p:pic>
      <p:pic>
        <p:nvPicPr>
          <p:cNvPr id="68" name="Graphic 67" descr="Door Open with solid fill">
            <a:extLst>
              <a:ext uri="{FF2B5EF4-FFF2-40B4-BE49-F238E27FC236}">
                <a16:creationId xmlns:a16="http://schemas.microsoft.com/office/drawing/2014/main" id="{4EDF5F2C-2FAC-4EC2-A932-A93890F52F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19651" y="2899836"/>
            <a:ext cx="228600" cy="228600"/>
          </a:xfrm>
          <a:prstGeom prst="rect">
            <a:avLst/>
          </a:prstGeom>
        </p:spPr>
      </p:pic>
      <p:pic>
        <p:nvPicPr>
          <p:cNvPr id="71" name="Graphic 70" descr="Door Open with solid fill">
            <a:extLst>
              <a:ext uri="{FF2B5EF4-FFF2-40B4-BE49-F238E27FC236}">
                <a16:creationId xmlns:a16="http://schemas.microsoft.com/office/drawing/2014/main" id="{84A4EAE2-9856-FE20-6ACD-FB5130CD0A6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19651" y="5188330"/>
            <a:ext cx="228600" cy="228600"/>
          </a:xfrm>
          <a:prstGeom prst="rect">
            <a:avLst/>
          </a:prstGeom>
        </p:spPr>
      </p:pic>
      <p:pic>
        <p:nvPicPr>
          <p:cNvPr id="73" name="Graphic 72" descr="Badge Question Mark with solid fill">
            <a:extLst>
              <a:ext uri="{FF2B5EF4-FFF2-40B4-BE49-F238E27FC236}">
                <a16:creationId xmlns:a16="http://schemas.microsoft.com/office/drawing/2014/main" id="{F6DB617C-B3EF-4734-C9FF-3DED70EA44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6999" y="2893590"/>
            <a:ext cx="228600" cy="228600"/>
          </a:xfrm>
          <a:prstGeom prst="rect">
            <a:avLst/>
          </a:prstGeom>
        </p:spPr>
      </p:pic>
      <p:pic>
        <p:nvPicPr>
          <p:cNvPr id="75" name="Graphic 74" descr="Building Brick Wall with solid fill">
            <a:extLst>
              <a:ext uri="{FF2B5EF4-FFF2-40B4-BE49-F238E27FC236}">
                <a16:creationId xmlns:a16="http://schemas.microsoft.com/office/drawing/2014/main" id="{85F4A202-C8AD-3BBF-25E8-EF219C0A4EB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97011" y="5676027"/>
            <a:ext cx="228600" cy="228600"/>
          </a:xfrm>
          <a:prstGeom prst="rect">
            <a:avLst/>
          </a:prstGeom>
        </p:spPr>
      </p:pic>
      <p:sp>
        <p:nvSpPr>
          <p:cNvPr id="77" name="TextBox 76">
            <a:extLst>
              <a:ext uri="{FF2B5EF4-FFF2-40B4-BE49-F238E27FC236}">
                <a16:creationId xmlns:a16="http://schemas.microsoft.com/office/drawing/2014/main" id="{DE80E56C-3BF4-B94B-F6BD-9E2B01DC2434}"/>
              </a:ext>
            </a:extLst>
          </p:cNvPr>
          <p:cNvSpPr txBox="1"/>
          <p:nvPr/>
        </p:nvSpPr>
        <p:spPr>
          <a:xfrm>
            <a:off x="2216246" y="4069527"/>
            <a:ext cx="3112332" cy="200055"/>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 These thresholds are being finalized as architecture stabilizes</a:t>
            </a:r>
            <a:endParaRPr kumimoji="0" lang="en-US" sz="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07095622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481FBA1-0E1C-4354-C9FA-2958A4E14AF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9557C89-BC7C-D234-E3BA-D4A519ED8373}"/>
              </a:ext>
            </a:extLst>
          </p:cNvPr>
          <p:cNvSpPr>
            <a:spLocks noGrp="1"/>
          </p:cNvSpPr>
          <p:nvPr>
            <p:ph type="title"/>
          </p:nvPr>
        </p:nvSpPr>
        <p:spPr>
          <a:xfrm>
            <a:off x="597443" y="503103"/>
            <a:ext cx="10164714" cy="492443"/>
          </a:xfrm>
        </p:spPr>
        <p:txBody>
          <a:bodyPr/>
          <a:lstStyle/>
          <a:p>
            <a:r>
              <a:rPr lang="en-US">
                <a:ea typeface="+mj-ea"/>
                <a:cs typeface="Segoe Sans Display Semibold"/>
              </a:rPr>
              <a:t>Sample customer profiles for the multi vertical approach</a:t>
            </a:r>
          </a:p>
        </p:txBody>
      </p:sp>
      <p:sp>
        <p:nvSpPr>
          <p:cNvPr id="104" name="Freeform: Shape 103">
            <a:extLst>
              <a:ext uri="{FF2B5EF4-FFF2-40B4-BE49-F238E27FC236}">
                <a16:creationId xmlns:a16="http://schemas.microsoft.com/office/drawing/2014/main" id="{1D3D78EF-ECFE-1E13-71CD-06BC7F48CBD1}"/>
              </a:ext>
            </a:extLst>
          </p:cNvPr>
          <p:cNvSpPr/>
          <p:nvPr/>
        </p:nvSpPr>
        <p:spPr bwMode="auto">
          <a:xfrm>
            <a:off x="10944862" y="520426"/>
            <a:ext cx="1247139" cy="635000"/>
          </a:xfrm>
          <a:custGeom>
            <a:avLst/>
            <a:gdLst>
              <a:gd name="connsiteX0" fmla="*/ 317500 w 1247139"/>
              <a:gd name="connsiteY0" fmla="*/ 0 h 635000"/>
              <a:gd name="connsiteX1" fmla="*/ 1247139 w 1247139"/>
              <a:gd name="connsiteY1" fmla="*/ 0 h 635000"/>
              <a:gd name="connsiteX2" fmla="*/ 1247139 w 1247139"/>
              <a:gd name="connsiteY2" fmla="*/ 635000 h 635000"/>
              <a:gd name="connsiteX3" fmla="*/ 317500 w 1247139"/>
              <a:gd name="connsiteY3" fmla="*/ 635000 h 635000"/>
              <a:gd name="connsiteX4" fmla="*/ 0 w 1247139"/>
              <a:gd name="connsiteY4" fmla="*/ 317500 h 635000"/>
              <a:gd name="connsiteX5" fmla="*/ 317500 w 1247139"/>
              <a:gd name="connsiteY5"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139" h="635000">
                <a:moveTo>
                  <a:pt x="317500" y="0"/>
                </a:moveTo>
                <a:lnTo>
                  <a:pt x="1247139" y="0"/>
                </a:lnTo>
                <a:lnTo>
                  <a:pt x="1247139" y="635000"/>
                </a:lnTo>
                <a:lnTo>
                  <a:pt x="317500" y="635000"/>
                </a:lnTo>
                <a:cubicBezTo>
                  <a:pt x="142150" y="635000"/>
                  <a:pt x="0" y="492850"/>
                  <a:pt x="0" y="317500"/>
                </a:cubicBezTo>
                <a:cubicBezTo>
                  <a:pt x="0" y="142150"/>
                  <a:pt x="142150" y="0"/>
                  <a:pt x="317500" y="0"/>
                </a:cubicBezTo>
                <a:close/>
              </a:path>
            </a:pathLst>
          </a:custGeom>
          <a:gradFill>
            <a:gsLst>
              <a:gs pos="0">
                <a:schemeClr val="accent1">
                  <a:lumMod val="20000"/>
                  <a:lumOff val="80000"/>
                </a:schemeClr>
              </a:gs>
              <a:gs pos="100000">
                <a:schemeClr val="accent1">
                  <a:lumMod val="20000"/>
                  <a:lumOff val="80000"/>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101" name="Oval 100">
            <a:extLst>
              <a:ext uri="{FF2B5EF4-FFF2-40B4-BE49-F238E27FC236}">
                <a16:creationId xmlns:a16="http://schemas.microsoft.com/office/drawing/2014/main" id="{AAA35C43-9EE6-2E66-D982-26B0C9E1AD30}"/>
              </a:ext>
              <a:ext uri="{C183D7F6-B498-43B3-948B-1728B52AA6E4}">
                <adec:decorative xmlns:adec="http://schemas.microsoft.com/office/drawing/2017/decorative" val="1"/>
              </a:ext>
            </a:extLst>
          </p:cNvPr>
          <p:cNvSpPr>
            <a:spLocks/>
          </p:cNvSpPr>
          <p:nvPr/>
        </p:nvSpPr>
        <p:spPr bwMode="auto">
          <a:xfrm>
            <a:off x="11018317" y="583535"/>
            <a:ext cx="508784" cy="50878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pic>
        <p:nvPicPr>
          <p:cNvPr id="1026" name="Picture 2" descr="Copilot Logo, symbol, meaning, history, PNG, brand">
            <a:extLst>
              <a:ext uri="{FF2B5EF4-FFF2-40B4-BE49-F238E27FC236}">
                <a16:creationId xmlns:a16="http://schemas.microsoft.com/office/drawing/2014/main" id="{E44D2DDE-40A1-E605-344C-BF38C24A1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33" r="18333"/>
          <a:stretch>
            <a:fillRect/>
          </a:stretch>
        </p:blipFill>
        <p:spPr bwMode="auto">
          <a:xfrm>
            <a:off x="11100785" y="685230"/>
            <a:ext cx="343848" cy="3053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4" action="ppaction://hlinksldjump"/>
            <a:extLst>
              <a:ext uri="{FF2B5EF4-FFF2-40B4-BE49-F238E27FC236}">
                <a16:creationId xmlns:a16="http://schemas.microsoft.com/office/drawing/2014/main" id="{594FE7D4-8E60-8448-DBE1-C90464FEFD1F}"/>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3" name="Rectangle: Rounded Corners 2">
            <a:hlinkClick r:id="rId5" action="ppaction://hlinksldjump"/>
            <a:extLst>
              <a:ext uri="{FF2B5EF4-FFF2-40B4-BE49-F238E27FC236}">
                <a16:creationId xmlns:a16="http://schemas.microsoft.com/office/drawing/2014/main" id="{F0C81C61-1C87-D6C2-7510-625FD9C76973}"/>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4" name="Rectangle: Rounded Corners 3">
            <a:hlinkClick r:id="rId6" action="ppaction://hlinksldjump"/>
            <a:extLst>
              <a:ext uri="{FF2B5EF4-FFF2-40B4-BE49-F238E27FC236}">
                <a16:creationId xmlns:a16="http://schemas.microsoft.com/office/drawing/2014/main" id="{B1526594-6FF5-7FF6-B137-F274A741ED59}"/>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7" name="Rectangle: Rounded Corners 6">
            <a:hlinkClick r:id="rId7" action="ppaction://hlinksldjump"/>
            <a:extLst>
              <a:ext uri="{FF2B5EF4-FFF2-40B4-BE49-F238E27FC236}">
                <a16:creationId xmlns:a16="http://schemas.microsoft.com/office/drawing/2014/main" id="{73EC9F98-AD34-98E6-9569-6A491A9B1BEA}"/>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8" name="Rectangle: Rounded Corners 7">
            <a:hlinkClick r:id="rId8" action="ppaction://hlinksldjump"/>
            <a:extLst>
              <a:ext uri="{FF2B5EF4-FFF2-40B4-BE49-F238E27FC236}">
                <a16:creationId xmlns:a16="http://schemas.microsoft.com/office/drawing/2014/main" id="{A4A70EF0-5E0B-BAE6-BD14-F419055FA704}"/>
              </a:ext>
            </a:extLst>
          </p:cNvPr>
          <p:cNvSpPr>
            <a:spLocks/>
          </p:cNvSpPr>
          <p:nvPr/>
        </p:nvSpPr>
        <p:spPr bwMode="auto">
          <a:xfrm>
            <a:off x="9781575"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Extend &amp; Optimize</a:t>
            </a:r>
          </a:p>
        </p:txBody>
      </p:sp>
      <p:sp>
        <p:nvSpPr>
          <p:cNvPr id="10" name="Rectangle: Rounded Corners 9">
            <a:extLst>
              <a:ext uri="{FF2B5EF4-FFF2-40B4-BE49-F238E27FC236}">
                <a16:creationId xmlns:a16="http://schemas.microsoft.com/office/drawing/2014/main" id="{44273D33-01C3-9F0F-3D3D-4CDE2FF118E2}"/>
              </a:ext>
            </a:extLst>
          </p:cNvPr>
          <p:cNvSpPr/>
          <p:nvPr/>
        </p:nvSpPr>
        <p:spPr bwMode="auto">
          <a:xfrm>
            <a:off x="588263" y="1777276"/>
            <a:ext cx="3200400" cy="137160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Customer 1</a:t>
            </a:r>
            <a:br>
              <a:rPr kumimoji="0" lang="en-US" sz="16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br>
            <a:endParaRPr kumimoji="0" lang="en-US" sz="16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Primarily focused on HR</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Some simple IT scenarios </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No significant complexity anticipated</a:t>
            </a:r>
          </a:p>
        </p:txBody>
      </p:sp>
      <p:sp>
        <p:nvSpPr>
          <p:cNvPr id="14" name="Rectangle: Rounded Corners 13">
            <a:extLst>
              <a:ext uri="{FF2B5EF4-FFF2-40B4-BE49-F238E27FC236}">
                <a16:creationId xmlns:a16="http://schemas.microsoft.com/office/drawing/2014/main" id="{04BF06E8-FA3F-3BD2-3884-438DE9C25A57}"/>
              </a:ext>
            </a:extLst>
          </p:cNvPr>
          <p:cNvSpPr/>
          <p:nvPr/>
        </p:nvSpPr>
        <p:spPr bwMode="auto">
          <a:xfrm>
            <a:off x="588263" y="3311867"/>
            <a:ext cx="3200400" cy="415583"/>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 Install ESS agent HR starter.</a:t>
            </a:r>
          </a:p>
        </p:txBody>
      </p:sp>
      <p:sp>
        <p:nvSpPr>
          <p:cNvPr id="18" name="Rectangle: Rounded Corners 17">
            <a:extLst>
              <a:ext uri="{FF2B5EF4-FFF2-40B4-BE49-F238E27FC236}">
                <a16:creationId xmlns:a16="http://schemas.microsoft.com/office/drawing/2014/main" id="{331C57EF-C17F-7ABA-F0BD-44757BE26529}"/>
              </a:ext>
            </a:extLst>
          </p:cNvPr>
          <p:cNvSpPr/>
          <p:nvPr/>
        </p:nvSpPr>
        <p:spPr bwMode="auto">
          <a:xfrm>
            <a:off x="588263" y="3902417"/>
            <a:ext cx="3200400" cy="415583"/>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Configure HR knowledge, accelerators, and workflows.</a:t>
            </a:r>
          </a:p>
        </p:txBody>
      </p:sp>
      <p:sp>
        <p:nvSpPr>
          <p:cNvPr id="22" name="Rectangle: Rounded Corners 21">
            <a:extLst>
              <a:ext uri="{FF2B5EF4-FFF2-40B4-BE49-F238E27FC236}">
                <a16:creationId xmlns:a16="http://schemas.microsoft.com/office/drawing/2014/main" id="{BC3AD0ED-DBE7-BCE4-3B1C-5E15FA751954}"/>
              </a:ext>
            </a:extLst>
          </p:cNvPr>
          <p:cNvSpPr/>
          <p:nvPr/>
        </p:nvSpPr>
        <p:spPr bwMode="auto">
          <a:xfrm>
            <a:off x="588263" y="4492967"/>
            <a:ext cx="3200400" cy="415583"/>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Add IT knowledge, accelerators, and workflows.</a:t>
            </a:r>
          </a:p>
        </p:txBody>
      </p:sp>
      <p:sp>
        <p:nvSpPr>
          <p:cNvPr id="24" name="Rectangle: Rounded Corners 23">
            <a:extLst>
              <a:ext uri="{FF2B5EF4-FFF2-40B4-BE49-F238E27FC236}">
                <a16:creationId xmlns:a16="http://schemas.microsoft.com/office/drawing/2014/main" id="{A52FBD86-2113-AF6C-49BD-C15D17161062}"/>
              </a:ext>
            </a:extLst>
          </p:cNvPr>
          <p:cNvSpPr/>
          <p:nvPr/>
        </p:nvSpPr>
        <p:spPr bwMode="auto">
          <a:xfrm>
            <a:off x="588263" y="5083517"/>
            <a:ext cx="3200400" cy="415583"/>
          </a:xfrm>
          <a:prstGeom prst="roundRect">
            <a:avLst/>
          </a:prstGeom>
          <a:solidFill>
            <a:srgbClr val="BD46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Single agent deployed to employees.</a:t>
            </a:r>
          </a:p>
        </p:txBody>
      </p:sp>
      <p:sp>
        <p:nvSpPr>
          <p:cNvPr id="28" name="Rectangle: Rounded Corners 27">
            <a:extLst>
              <a:ext uri="{FF2B5EF4-FFF2-40B4-BE49-F238E27FC236}">
                <a16:creationId xmlns:a16="http://schemas.microsoft.com/office/drawing/2014/main" id="{0AB56E26-3AFF-5C66-5925-EB50F544772C}"/>
              </a:ext>
            </a:extLst>
          </p:cNvPr>
          <p:cNvSpPr/>
          <p:nvPr/>
        </p:nvSpPr>
        <p:spPr bwMode="auto">
          <a:xfrm>
            <a:off x="4480813" y="1777276"/>
            <a:ext cx="3200400" cy="137160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Customer 2</a:t>
            </a:r>
            <a:br>
              <a:rPr kumimoji="0" lang="en-US" sz="16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b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 </a:t>
            </a:r>
            <a:endParaRPr kumimoji="0" lang="en-US" sz="16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Desires HR, IT, and more (Facilities, </a:t>
            </a:r>
            <a:r>
              <a:rPr kumimoji="0" lang="en-US" sz="11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rPr>
              <a:t>etc</a:t>
            </a: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HR is primary/leading vertical</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Needs vertical-specific RBAC</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Some complexity in each vertical</a:t>
            </a:r>
          </a:p>
        </p:txBody>
      </p:sp>
      <p:sp>
        <p:nvSpPr>
          <p:cNvPr id="33" name="Rectangle: Rounded Corners 32">
            <a:extLst>
              <a:ext uri="{FF2B5EF4-FFF2-40B4-BE49-F238E27FC236}">
                <a16:creationId xmlns:a16="http://schemas.microsoft.com/office/drawing/2014/main" id="{2854F513-6D9D-B43E-3183-BCC49A4DAC3D}"/>
              </a:ext>
            </a:extLst>
          </p:cNvPr>
          <p:cNvSpPr/>
          <p:nvPr/>
        </p:nvSpPr>
        <p:spPr bwMode="auto">
          <a:xfrm>
            <a:off x="4480813" y="3311867"/>
            <a:ext cx="3200400" cy="415583"/>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 Install ESS agent HR starter &amp; configure HR knowledge, accelerators, and workflows.</a:t>
            </a:r>
          </a:p>
        </p:txBody>
      </p:sp>
      <p:sp>
        <p:nvSpPr>
          <p:cNvPr id="35" name="Rectangle: Rounded Corners 34">
            <a:extLst>
              <a:ext uri="{FF2B5EF4-FFF2-40B4-BE49-F238E27FC236}">
                <a16:creationId xmlns:a16="http://schemas.microsoft.com/office/drawing/2014/main" id="{14F33E97-1769-47F5-CDDF-091A9CFCDF8B}"/>
              </a:ext>
            </a:extLst>
          </p:cNvPr>
          <p:cNvSpPr/>
          <p:nvPr/>
        </p:nvSpPr>
        <p:spPr bwMode="auto">
          <a:xfrm>
            <a:off x="4480813" y="3902417"/>
            <a:ext cx="3200400" cy="415583"/>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 Install ESS agent IT starter &amp; configure HR knowledge, accelerators, and workflows.</a:t>
            </a:r>
          </a:p>
        </p:txBody>
      </p:sp>
      <p:sp>
        <p:nvSpPr>
          <p:cNvPr id="41" name="Rectangle: Rounded Corners 40">
            <a:extLst>
              <a:ext uri="{FF2B5EF4-FFF2-40B4-BE49-F238E27FC236}">
                <a16:creationId xmlns:a16="http://schemas.microsoft.com/office/drawing/2014/main" id="{18AB6A59-43B7-AA44-CC6C-95D99165834D}"/>
              </a:ext>
            </a:extLst>
          </p:cNvPr>
          <p:cNvSpPr/>
          <p:nvPr/>
        </p:nvSpPr>
        <p:spPr bwMode="auto">
          <a:xfrm>
            <a:off x="4480813" y="4492967"/>
            <a:ext cx="3200400" cy="415583"/>
          </a:xfrm>
          <a:prstGeom prst="roundRect">
            <a:avLst/>
          </a:prstGeom>
          <a:solidFill>
            <a:srgbClr val="BD46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Deploy HR agent to employees with combined agent name.</a:t>
            </a:r>
          </a:p>
        </p:txBody>
      </p:sp>
      <p:sp>
        <p:nvSpPr>
          <p:cNvPr id="47" name="Rectangle: Rounded Corners 46">
            <a:extLst>
              <a:ext uri="{FF2B5EF4-FFF2-40B4-BE49-F238E27FC236}">
                <a16:creationId xmlns:a16="http://schemas.microsoft.com/office/drawing/2014/main" id="{AFFCDF4D-BCE6-B848-4801-40FF456E51B6}"/>
              </a:ext>
            </a:extLst>
          </p:cNvPr>
          <p:cNvSpPr/>
          <p:nvPr/>
        </p:nvSpPr>
        <p:spPr bwMode="auto">
          <a:xfrm>
            <a:off x="4480813" y="5083517"/>
            <a:ext cx="3200400" cy="415583"/>
          </a:xfrm>
          <a:prstGeom prst="roundRect">
            <a:avLst/>
          </a:prstGeom>
          <a:noFill/>
          <a:ln w="28575">
            <a:solidFill>
              <a:srgbClr val="BD46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BD46C7"/>
                </a:solidFill>
                <a:effectLst/>
                <a:uLnTx/>
                <a:uFillTx/>
                <a:latin typeface="Segoe UI"/>
                <a:ea typeface="Segoe UI" pitchFamily="34" charset="0"/>
                <a:cs typeface="Segoe UI" pitchFamily="34" charset="0"/>
              </a:rPr>
              <a:t>When multi-agent is available, create parent agent &amp; link vertical agents.</a:t>
            </a:r>
          </a:p>
        </p:txBody>
      </p:sp>
      <p:sp>
        <p:nvSpPr>
          <p:cNvPr id="51" name="Rectangle: Rounded Corners 50">
            <a:extLst>
              <a:ext uri="{FF2B5EF4-FFF2-40B4-BE49-F238E27FC236}">
                <a16:creationId xmlns:a16="http://schemas.microsoft.com/office/drawing/2014/main" id="{D4A44680-20F2-E660-A370-713303CD1719}"/>
              </a:ext>
            </a:extLst>
          </p:cNvPr>
          <p:cNvSpPr/>
          <p:nvPr/>
        </p:nvSpPr>
        <p:spPr bwMode="auto">
          <a:xfrm>
            <a:off x="4480813" y="5674067"/>
            <a:ext cx="3200400" cy="415583"/>
          </a:xfrm>
          <a:prstGeom prst="roundRect">
            <a:avLst/>
          </a:prstGeom>
          <a:noFill/>
          <a:ln w="28575">
            <a:solidFill>
              <a:srgbClr val="BD46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BD46C7"/>
                </a:solidFill>
                <a:effectLst/>
                <a:uLnTx/>
                <a:uFillTx/>
                <a:latin typeface="Segoe UI"/>
                <a:ea typeface="Segoe UI" pitchFamily="34" charset="0"/>
                <a:cs typeface="Segoe UI" pitchFamily="34" charset="0"/>
              </a:rPr>
              <a:t>Deploy parent agent (replaces HR agent).</a:t>
            </a:r>
            <a:br>
              <a:rPr kumimoji="0" lang="en-US" sz="1100" b="0" i="0" u="none" strike="noStrike" kern="1200" cap="none" spc="0" normalizeH="0" baseline="0" noProof="0">
                <a:ln>
                  <a:noFill/>
                </a:ln>
                <a:solidFill>
                  <a:srgbClr val="BD46C7"/>
                </a:solidFill>
                <a:effectLst/>
                <a:uLnTx/>
                <a:uFillTx/>
                <a:latin typeface="Segoe UI"/>
                <a:ea typeface="Segoe UI" pitchFamily="34" charset="0"/>
                <a:cs typeface="Segoe UI" pitchFamily="34" charset="0"/>
              </a:rPr>
            </a:br>
            <a:r>
              <a:rPr kumimoji="0" lang="en-US" sz="800" b="0" i="0" u="none" strike="noStrike" kern="1200" cap="none" spc="0" normalizeH="0" baseline="0" noProof="0">
                <a:ln>
                  <a:noFill/>
                </a:ln>
                <a:solidFill>
                  <a:srgbClr val="BD46C7"/>
                </a:solidFill>
                <a:effectLst/>
                <a:uLnTx/>
                <a:uFillTx/>
                <a:latin typeface="Segoe UI"/>
                <a:ea typeface="Segoe UI" pitchFamily="34" charset="0"/>
                <a:cs typeface="Segoe UI" pitchFamily="34" charset="0"/>
              </a:rPr>
              <a:t>NOTE: One-time loss of employee conversation history.</a:t>
            </a:r>
            <a:endParaRPr kumimoji="0" lang="en-US" sz="1100" b="0" i="0" u="none" strike="noStrike" kern="1200" cap="none" spc="0" normalizeH="0" baseline="0" noProof="0">
              <a:ln>
                <a:noFill/>
              </a:ln>
              <a:solidFill>
                <a:srgbClr val="BD46C7"/>
              </a:solidFill>
              <a:effectLst/>
              <a:uLnTx/>
              <a:uFillTx/>
              <a:latin typeface="Segoe UI"/>
              <a:ea typeface="Segoe UI" pitchFamily="34" charset="0"/>
              <a:cs typeface="Segoe UI" pitchFamily="34" charset="0"/>
            </a:endParaRPr>
          </a:p>
        </p:txBody>
      </p:sp>
      <p:sp>
        <p:nvSpPr>
          <p:cNvPr id="55" name="Rectangle: Rounded Corners 54">
            <a:extLst>
              <a:ext uri="{FF2B5EF4-FFF2-40B4-BE49-F238E27FC236}">
                <a16:creationId xmlns:a16="http://schemas.microsoft.com/office/drawing/2014/main" id="{ECB4C14C-ADEB-1EA7-9FB7-AF30B84A85BE}"/>
              </a:ext>
            </a:extLst>
          </p:cNvPr>
          <p:cNvSpPr/>
          <p:nvPr/>
        </p:nvSpPr>
        <p:spPr bwMode="auto">
          <a:xfrm>
            <a:off x="8373363" y="1777276"/>
            <a:ext cx="3200400" cy="137160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Customer 3</a:t>
            </a:r>
            <a:br>
              <a:rPr kumimoji="0" lang="en-US" sz="16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b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 </a:t>
            </a:r>
            <a:endParaRPr kumimoji="0" lang="en-US" sz="16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Desires HR, IT, and more (Facilities, </a:t>
            </a:r>
            <a:r>
              <a:rPr kumimoji="0" lang="en-US" sz="11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rPr>
              <a:t>etc</a:t>
            </a: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Wants to be multi-vertical from Day 1</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Needs vertical-specific RBAC</a:t>
            </a:r>
          </a:p>
          <a:p>
            <a:pPr marL="285750" marR="0" lvl="0" indent="-28575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Some complexity in each vertical</a:t>
            </a:r>
          </a:p>
        </p:txBody>
      </p:sp>
      <p:sp>
        <p:nvSpPr>
          <p:cNvPr id="59" name="Rectangle: Rounded Corners 58">
            <a:extLst>
              <a:ext uri="{FF2B5EF4-FFF2-40B4-BE49-F238E27FC236}">
                <a16:creationId xmlns:a16="http://schemas.microsoft.com/office/drawing/2014/main" id="{E6934B3B-DC3B-489A-0288-A50881268EDF}"/>
              </a:ext>
            </a:extLst>
          </p:cNvPr>
          <p:cNvSpPr/>
          <p:nvPr/>
        </p:nvSpPr>
        <p:spPr bwMode="auto">
          <a:xfrm>
            <a:off x="8373363" y="3311867"/>
            <a:ext cx="3200400" cy="415583"/>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 Install ESS agent HR starter &amp; configure HR knowledge, accelerators, and workflows.</a:t>
            </a:r>
          </a:p>
        </p:txBody>
      </p:sp>
      <p:sp>
        <p:nvSpPr>
          <p:cNvPr id="63" name="Rectangle: Rounded Corners 62">
            <a:extLst>
              <a:ext uri="{FF2B5EF4-FFF2-40B4-BE49-F238E27FC236}">
                <a16:creationId xmlns:a16="http://schemas.microsoft.com/office/drawing/2014/main" id="{1463D0FE-8EE5-C73A-FB48-2F365C7309AA}"/>
              </a:ext>
            </a:extLst>
          </p:cNvPr>
          <p:cNvSpPr/>
          <p:nvPr/>
        </p:nvSpPr>
        <p:spPr bwMode="auto">
          <a:xfrm>
            <a:off x="8373363" y="3902417"/>
            <a:ext cx="3200400" cy="415583"/>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 Install ESS agent IT starter &amp; configure HR knowledge, accelerators, and workflows.</a:t>
            </a:r>
          </a:p>
        </p:txBody>
      </p:sp>
      <p:sp>
        <p:nvSpPr>
          <p:cNvPr id="67" name="Rectangle: Rounded Corners 66">
            <a:extLst>
              <a:ext uri="{FF2B5EF4-FFF2-40B4-BE49-F238E27FC236}">
                <a16:creationId xmlns:a16="http://schemas.microsoft.com/office/drawing/2014/main" id="{31D71101-DA0A-7439-7414-F3C90BAD952E}"/>
              </a:ext>
            </a:extLst>
          </p:cNvPr>
          <p:cNvSpPr/>
          <p:nvPr/>
        </p:nvSpPr>
        <p:spPr bwMode="auto">
          <a:xfrm>
            <a:off x="8373363" y="4492967"/>
            <a:ext cx="3200400" cy="415583"/>
          </a:xfrm>
          <a:prstGeom prst="roundRect">
            <a:avLst/>
          </a:prstGeom>
          <a:noFill/>
          <a:ln w="28575">
            <a:solidFill>
              <a:srgbClr val="BD46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BD46C7"/>
                </a:solidFill>
                <a:effectLst/>
                <a:uLnTx/>
                <a:uFillTx/>
                <a:latin typeface="Segoe UI"/>
                <a:ea typeface="Segoe UI" pitchFamily="34" charset="0"/>
                <a:cs typeface="Segoe UI" pitchFamily="34" charset="0"/>
              </a:rPr>
              <a:t>Join preview or wait until multi-agent is available.</a:t>
            </a:r>
          </a:p>
        </p:txBody>
      </p:sp>
      <p:sp>
        <p:nvSpPr>
          <p:cNvPr id="70" name="Rectangle: Rounded Corners 69">
            <a:extLst>
              <a:ext uri="{FF2B5EF4-FFF2-40B4-BE49-F238E27FC236}">
                <a16:creationId xmlns:a16="http://schemas.microsoft.com/office/drawing/2014/main" id="{0EA7A926-09BE-3D98-1353-CAD75B0E2287}"/>
              </a:ext>
            </a:extLst>
          </p:cNvPr>
          <p:cNvSpPr/>
          <p:nvPr/>
        </p:nvSpPr>
        <p:spPr bwMode="auto">
          <a:xfrm>
            <a:off x="8373363" y="5083517"/>
            <a:ext cx="3200400" cy="415583"/>
          </a:xfrm>
          <a:prstGeom prst="roundRect">
            <a:avLst/>
          </a:prstGeom>
          <a:noFill/>
          <a:ln w="28575">
            <a:solidFill>
              <a:srgbClr val="BD46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BD46C7"/>
                </a:solidFill>
                <a:effectLst/>
                <a:uLnTx/>
                <a:uFillTx/>
                <a:latin typeface="Segoe UI"/>
                <a:ea typeface="Segoe UI" pitchFamily="34" charset="0"/>
                <a:cs typeface="Segoe UI" pitchFamily="34" charset="0"/>
              </a:rPr>
              <a:t>Create parent agent &amp; link vertical agents.</a:t>
            </a:r>
          </a:p>
        </p:txBody>
      </p:sp>
      <p:sp>
        <p:nvSpPr>
          <p:cNvPr id="74" name="Rectangle: Rounded Corners 73">
            <a:extLst>
              <a:ext uri="{FF2B5EF4-FFF2-40B4-BE49-F238E27FC236}">
                <a16:creationId xmlns:a16="http://schemas.microsoft.com/office/drawing/2014/main" id="{150C6EF0-2302-A1E2-A67F-A90D9DD468A5}"/>
              </a:ext>
            </a:extLst>
          </p:cNvPr>
          <p:cNvSpPr/>
          <p:nvPr/>
        </p:nvSpPr>
        <p:spPr bwMode="auto">
          <a:xfrm>
            <a:off x="8373363" y="5674067"/>
            <a:ext cx="3200400" cy="415583"/>
          </a:xfrm>
          <a:prstGeom prst="roundRect">
            <a:avLst/>
          </a:prstGeom>
          <a:noFill/>
          <a:ln w="28575">
            <a:solidFill>
              <a:srgbClr val="BD46C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BD46C7"/>
                </a:solidFill>
                <a:effectLst/>
                <a:uLnTx/>
                <a:uFillTx/>
                <a:latin typeface="Segoe UI"/>
                <a:ea typeface="Segoe UI" pitchFamily="34" charset="0"/>
                <a:cs typeface="Segoe UI" pitchFamily="34" charset="0"/>
              </a:rPr>
              <a:t>Deploy parent agent.</a:t>
            </a:r>
          </a:p>
        </p:txBody>
      </p:sp>
    </p:spTree>
    <p:extLst>
      <p:ext uri="{BB962C8B-B14F-4D97-AF65-F5344CB8AC3E}">
        <p14:creationId xmlns:p14="http://schemas.microsoft.com/office/powerpoint/2010/main" val="99029573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0E35039-5B9A-86A2-8A98-8627105597A8}"/>
            </a:ext>
          </a:extLst>
        </p:cNvPr>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5C2E2588-436B-1D7D-9B5C-44CD4A1CA9F4}"/>
              </a:ext>
              <a:ext uri="{C183D7F6-B498-43B3-948B-1728B52AA6E4}">
                <adec:decorative xmlns:adec="http://schemas.microsoft.com/office/drawing/2017/decorative" val="1"/>
              </a:ext>
            </a:extLst>
          </p:cNvPr>
          <p:cNvSpPr>
            <a:spLocks/>
          </p:cNvSpPr>
          <p:nvPr/>
        </p:nvSpPr>
        <p:spPr bwMode="auto">
          <a:xfrm>
            <a:off x="584199" y="1436688"/>
            <a:ext cx="11017250" cy="4832350"/>
          </a:xfrm>
          <a:prstGeom prst="roundRect">
            <a:avLst>
              <a:gd name="adj" fmla="val 4879"/>
            </a:avLst>
          </a:prstGeom>
          <a:solidFill>
            <a:schemeClr val="bg1">
              <a:alpha val="50000"/>
            </a:schemeClr>
          </a:solidFill>
          <a:ln w="9525">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7" name="Rectangle: Rounded Corners 36">
            <a:extLst>
              <a:ext uri="{FF2B5EF4-FFF2-40B4-BE49-F238E27FC236}">
                <a16:creationId xmlns:a16="http://schemas.microsoft.com/office/drawing/2014/main" id="{05506176-861E-85B9-4B22-2EB201E6DF0A}"/>
              </a:ext>
              <a:ext uri="{C183D7F6-B498-43B3-948B-1728B52AA6E4}">
                <adec:decorative xmlns:adec="http://schemas.microsoft.com/office/drawing/2017/decorative" val="1"/>
              </a:ext>
            </a:extLst>
          </p:cNvPr>
          <p:cNvSpPr/>
          <p:nvPr/>
        </p:nvSpPr>
        <p:spPr bwMode="auto">
          <a:xfrm>
            <a:off x="721359" y="1573848"/>
            <a:ext cx="3792584" cy="633772"/>
          </a:xfrm>
          <a:prstGeom prst="round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5" name="Rectangle: Rounded Corners 94">
            <a:extLst>
              <a:ext uri="{FF2B5EF4-FFF2-40B4-BE49-F238E27FC236}">
                <a16:creationId xmlns:a16="http://schemas.microsoft.com/office/drawing/2014/main" id="{A51D1A35-21DD-4FBD-0A30-7A327E16847B}"/>
              </a:ext>
              <a:ext uri="{C183D7F6-B498-43B3-948B-1728B52AA6E4}">
                <adec:decorative xmlns:adec="http://schemas.microsoft.com/office/drawing/2017/decorative" val="1"/>
              </a:ext>
            </a:extLst>
          </p:cNvPr>
          <p:cNvSpPr>
            <a:spLocks/>
          </p:cNvSpPr>
          <p:nvPr/>
        </p:nvSpPr>
        <p:spPr bwMode="auto">
          <a:xfrm>
            <a:off x="721359" y="2568163"/>
            <a:ext cx="3792584" cy="1601586"/>
          </a:xfrm>
          <a:prstGeom prst="roundRect">
            <a:avLst>
              <a:gd name="adj" fmla="val 8209"/>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6" name="Rectangle: Rounded Corners 95">
            <a:extLst>
              <a:ext uri="{FF2B5EF4-FFF2-40B4-BE49-F238E27FC236}">
                <a16:creationId xmlns:a16="http://schemas.microsoft.com/office/drawing/2014/main" id="{7178223B-CB86-2DAB-402B-E7DB279BB79B}"/>
              </a:ext>
              <a:ext uri="{C183D7F6-B498-43B3-948B-1728B52AA6E4}">
                <adec:decorative xmlns:adec="http://schemas.microsoft.com/office/drawing/2017/decorative" val="1"/>
              </a:ext>
            </a:extLst>
          </p:cNvPr>
          <p:cNvSpPr>
            <a:spLocks/>
          </p:cNvSpPr>
          <p:nvPr/>
        </p:nvSpPr>
        <p:spPr bwMode="auto">
          <a:xfrm>
            <a:off x="721359" y="4530292"/>
            <a:ext cx="3792584" cy="1601586"/>
          </a:xfrm>
          <a:prstGeom prst="roundRect">
            <a:avLst>
              <a:gd name="adj" fmla="val 8209"/>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00" name="Oval 99">
            <a:extLst>
              <a:ext uri="{FF2B5EF4-FFF2-40B4-BE49-F238E27FC236}">
                <a16:creationId xmlns:a16="http://schemas.microsoft.com/office/drawing/2014/main" id="{B4E0F327-A0DE-3424-5CF9-22BD6B91168C}"/>
              </a:ext>
              <a:ext uri="{C183D7F6-B498-43B3-948B-1728B52AA6E4}">
                <adec:decorative xmlns:adec="http://schemas.microsoft.com/office/drawing/2017/decorative" val="1"/>
              </a:ext>
            </a:extLst>
          </p:cNvPr>
          <p:cNvSpPr>
            <a:spLocks/>
          </p:cNvSpPr>
          <p:nvPr/>
        </p:nvSpPr>
        <p:spPr bwMode="auto">
          <a:xfrm>
            <a:off x="812799" y="1713156"/>
            <a:ext cx="354566" cy="355157"/>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06" name="Oval 105">
            <a:extLst>
              <a:ext uri="{FF2B5EF4-FFF2-40B4-BE49-F238E27FC236}">
                <a16:creationId xmlns:a16="http://schemas.microsoft.com/office/drawing/2014/main" id="{D91E8C66-7382-DE9E-7D34-DA8173B74B6B}"/>
              </a:ext>
              <a:ext uri="{C183D7F6-B498-43B3-948B-1728B52AA6E4}">
                <adec:decorative xmlns:adec="http://schemas.microsoft.com/office/drawing/2017/decorative" val="1"/>
              </a:ext>
            </a:extLst>
          </p:cNvPr>
          <p:cNvSpPr>
            <a:spLocks/>
          </p:cNvSpPr>
          <p:nvPr/>
        </p:nvSpPr>
        <p:spPr bwMode="auto">
          <a:xfrm>
            <a:off x="812799" y="2664989"/>
            <a:ext cx="354566" cy="355157"/>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12" name="Oval 111">
            <a:extLst>
              <a:ext uri="{FF2B5EF4-FFF2-40B4-BE49-F238E27FC236}">
                <a16:creationId xmlns:a16="http://schemas.microsoft.com/office/drawing/2014/main" id="{1B8F6816-D38E-1C77-4C72-F82DC5D07E5C}"/>
              </a:ext>
              <a:ext uri="{C183D7F6-B498-43B3-948B-1728B52AA6E4}">
                <adec:decorative xmlns:adec="http://schemas.microsoft.com/office/drawing/2017/decorative" val="1"/>
              </a:ext>
            </a:extLst>
          </p:cNvPr>
          <p:cNvSpPr>
            <a:spLocks/>
          </p:cNvSpPr>
          <p:nvPr/>
        </p:nvSpPr>
        <p:spPr bwMode="auto">
          <a:xfrm>
            <a:off x="812799" y="4627118"/>
            <a:ext cx="354566" cy="355157"/>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18" name="Rectangle: Rounded Corners 117">
            <a:extLst>
              <a:ext uri="{FF2B5EF4-FFF2-40B4-BE49-F238E27FC236}">
                <a16:creationId xmlns:a16="http://schemas.microsoft.com/office/drawing/2014/main" id="{2B3CFCD1-3B43-6FB2-48B3-B9B7CDB388BC}"/>
              </a:ext>
              <a:ext uri="{C183D7F6-B498-43B3-948B-1728B52AA6E4}">
                <adec:decorative xmlns:adec="http://schemas.microsoft.com/office/drawing/2017/decorative" val="1"/>
              </a:ext>
            </a:extLst>
          </p:cNvPr>
          <p:cNvSpPr/>
          <p:nvPr/>
        </p:nvSpPr>
        <p:spPr bwMode="auto">
          <a:xfrm>
            <a:off x="5206273" y="1573848"/>
            <a:ext cx="4848080" cy="633772"/>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1" name="Oval 120">
            <a:extLst>
              <a:ext uri="{FF2B5EF4-FFF2-40B4-BE49-F238E27FC236}">
                <a16:creationId xmlns:a16="http://schemas.microsoft.com/office/drawing/2014/main" id="{14245129-FDF1-1AFB-3434-3E6EE3C4249D}"/>
              </a:ext>
              <a:ext uri="{C183D7F6-B498-43B3-948B-1728B52AA6E4}">
                <adec:decorative xmlns:adec="http://schemas.microsoft.com/office/drawing/2017/decorative" val="1"/>
              </a:ext>
            </a:extLst>
          </p:cNvPr>
          <p:cNvSpPr>
            <a:spLocks/>
          </p:cNvSpPr>
          <p:nvPr/>
        </p:nvSpPr>
        <p:spPr bwMode="auto">
          <a:xfrm>
            <a:off x="5297713" y="1713156"/>
            <a:ext cx="354566" cy="355157"/>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19" name="Rectangle: Rounded Corners 118">
            <a:extLst>
              <a:ext uri="{FF2B5EF4-FFF2-40B4-BE49-F238E27FC236}">
                <a16:creationId xmlns:a16="http://schemas.microsoft.com/office/drawing/2014/main" id="{1D644437-6B3A-8E72-277B-E07D1D14C7E5}"/>
              </a:ext>
              <a:ext uri="{C183D7F6-B498-43B3-948B-1728B52AA6E4}">
                <adec:decorative xmlns:adec="http://schemas.microsoft.com/office/drawing/2017/decorative" val="1"/>
              </a:ext>
            </a:extLst>
          </p:cNvPr>
          <p:cNvSpPr>
            <a:spLocks/>
          </p:cNvSpPr>
          <p:nvPr/>
        </p:nvSpPr>
        <p:spPr bwMode="auto">
          <a:xfrm>
            <a:off x="5206273" y="2568163"/>
            <a:ext cx="4848080" cy="1601586"/>
          </a:xfrm>
          <a:prstGeom prst="roundRect">
            <a:avLst>
              <a:gd name="adj" fmla="val 7079"/>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2" name="Oval 121">
            <a:extLst>
              <a:ext uri="{FF2B5EF4-FFF2-40B4-BE49-F238E27FC236}">
                <a16:creationId xmlns:a16="http://schemas.microsoft.com/office/drawing/2014/main" id="{D0C2D93B-FE23-4B1A-0FA1-CF85EE3BF5DB}"/>
              </a:ext>
              <a:ext uri="{C183D7F6-B498-43B3-948B-1728B52AA6E4}">
                <adec:decorative xmlns:adec="http://schemas.microsoft.com/office/drawing/2017/decorative" val="1"/>
              </a:ext>
            </a:extLst>
          </p:cNvPr>
          <p:cNvSpPr>
            <a:spLocks/>
          </p:cNvSpPr>
          <p:nvPr/>
        </p:nvSpPr>
        <p:spPr bwMode="auto">
          <a:xfrm>
            <a:off x="5297713" y="2664989"/>
            <a:ext cx="354566" cy="355157"/>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42" name="Rectangle: Rounded Corners 141">
            <a:extLst>
              <a:ext uri="{FF2B5EF4-FFF2-40B4-BE49-F238E27FC236}">
                <a16:creationId xmlns:a16="http://schemas.microsoft.com/office/drawing/2014/main" id="{B5CFC2E6-91DF-AA9A-A34D-ADC935C0FD11}"/>
              </a:ext>
              <a:ext uri="{C183D7F6-B498-43B3-948B-1728B52AA6E4}">
                <adec:decorative xmlns:adec="http://schemas.microsoft.com/office/drawing/2017/decorative" val="1"/>
              </a:ext>
            </a:extLst>
          </p:cNvPr>
          <p:cNvSpPr>
            <a:spLocks/>
          </p:cNvSpPr>
          <p:nvPr/>
        </p:nvSpPr>
        <p:spPr bwMode="auto">
          <a:xfrm>
            <a:off x="5206273" y="4530292"/>
            <a:ext cx="4848080" cy="1601586"/>
          </a:xfrm>
          <a:prstGeom prst="roundRect">
            <a:avLst>
              <a:gd name="adj" fmla="val 7079"/>
            </a:avLst>
          </a:prstGeom>
          <a:solidFill>
            <a:schemeClr val="bg1"/>
          </a:solidFill>
          <a:ln w="63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3" name="Oval 142">
            <a:extLst>
              <a:ext uri="{FF2B5EF4-FFF2-40B4-BE49-F238E27FC236}">
                <a16:creationId xmlns:a16="http://schemas.microsoft.com/office/drawing/2014/main" id="{0407FF83-206D-A2B6-073A-3DCD780FE8BB}"/>
              </a:ext>
              <a:ext uri="{C183D7F6-B498-43B3-948B-1728B52AA6E4}">
                <adec:decorative xmlns:adec="http://schemas.microsoft.com/office/drawing/2017/decorative" val="1"/>
              </a:ext>
            </a:extLst>
          </p:cNvPr>
          <p:cNvSpPr>
            <a:spLocks/>
          </p:cNvSpPr>
          <p:nvPr/>
        </p:nvSpPr>
        <p:spPr bwMode="auto">
          <a:xfrm>
            <a:off x="5297713" y="4627118"/>
            <a:ext cx="354566" cy="355157"/>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91F2C"/>
              </a:solidFill>
              <a:effectLst/>
              <a:uLnTx/>
              <a:uFillTx/>
              <a:latin typeface="Segoe Sans Display Semibold"/>
              <a:ea typeface="+mn-ea"/>
              <a:cs typeface="+mn-cs"/>
            </a:endParaRPr>
          </a:p>
        </p:txBody>
      </p:sp>
      <p:cxnSp>
        <p:nvCxnSpPr>
          <p:cNvPr id="153" name="Straight Arrow Connector 152">
            <a:extLst>
              <a:ext uri="{FF2B5EF4-FFF2-40B4-BE49-F238E27FC236}">
                <a16:creationId xmlns:a16="http://schemas.microsoft.com/office/drawing/2014/main" id="{C354C4C5-9389-0B91-CEFF-0DB9D6A4BA86}"/>
              </a:ext>
              <a:ext uri="{C183D7F6-B498-43B3-948B-1728B52AA6E4}">
                <adec:decorative xmlns:adec="http://schemas.microsoft.com/office/drawing/2017/decorative" val="1"/>
              </a:ext>
            </a:extLst>
          </p:cNvPr>
          <p:cNvCxnSpPr>
            <a:cxnSpLocks/>
          </p:cNvCxnSpPr>
          <p:nvPr/>
        </p:nvCxnSpPr>
        <p:spPr>
          <a:xfrm>
            <a:off x="7630313" y="4169749"/>
            <a:ext cx="0" cy="360543"/>
          </a:xfrm>
          <a:prstGeom prst="straightConnector1">
            <a:avLst/>
          </a:prstGeom>
          <a:ln w="12700" cap="rnd">
            <a:solidFill>
              <a:schemeClr val="bg1">
                <a:lumMod val="75000"/>
              </a:schemeClr>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04F66850-D865-703E-BF7E-46E16E3198FE}"/>
              </a:ext>
              <a:ext uri="{C183D7F6-B498-43B3-948B-1728B52AA6E4}">
                <adec:decorative xmlns:adec="http://schemas.microsoft.com/office/drawing/2017/decorative" val="1"/>
              </a:ext>
            </a:extLst>
          </p:cNvPr>
          <p:cNvCxnSpPr>
            <a:cxnSpLocks/>
          </p:cNvCxnSpPr>
          <p:nvPr/>
        </p:nvCxnSpPr>
        <p:spPr>
          <a:xfrm>
            <a:off x="4513943" y="3499761"/>
            <a:ext cx="692330" cy="0"/>
          </a:xfrm>
          <a:prstGeom prst="straightConnector1">
            <a:avLst/>
          </a:prstGeom>
          <a:ln w="12700" cap="rnd">
            <a:solidFill>
              <a:schemeClr val="bg1">
                <a:lumMod val="75000"/>
              </a:schemeClr>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FF8FCCB0-2268-64E7-D4A8-124B350EAE93}"/>
              </a:ext>
              <a:ext uri="{C183D7F6-B498-43B3-948B-1728B52AA6E4}">
                <adec:decorative xmlns:adec="http://schemas.microsoft.com/office/drawing/2017/decorative" val="1"/>
              </a:ext>
            </a:extLst>
          </p:cNvPr>
          <p:cNvCxnSpPr>
            <a:cxnSpLocks/>
          </p:cNvCxnSpPr>
          <p:nvPr/>
        </p:nvCxnSpPr>
        <p:spPr>
          <a:xfrm>
            <a:off x="4513943" y="5461890"/>
            <a:ext cx="692330" cy="0"/>
          </a:xfrm>
          <a:prstGeom prst="straightConnector1">
            <a:avLst/>
          </a:prstGeom>
          <a:ln w="12700" cap="rnd">
            <a:solidFill>
              <a:schemeClr val="bg1">
                <a:lumMod val="75000"/>
              </a:schemeClr>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7B6FA171-E77F-67B9-E7A8-97C748ADF7A7}"/>
              </a:ext>
              <a:ext uri="{C183D7F6-B498-43B3-948B-1728B52AA6E4}">
                <adec:decorative xmlns:adec="http://schemas.microsoft.com/office/drawing/2017/decorative" val="1"/>
              </a:ext>
            </a:extLst>
          </p:cNvPr>
          <p:cNvCxnSpPr>
            <a:cxnSpLocks/>
          </p:cNvCxnSpPr>
          <p:nvPr/>
        </p:nvCxnSpPr>
        <p:spPr>
          <a:xfrm>
            <a:off x="4513943" y="2021539"/>
            <a:ext cx="692330" cy="0"/>
          </a:xfrm>
          <a:prstGeom prst="straightConnector1">
            <a:avLst/>
          </a:prstGeom>
          <a:ln w="12700" cap="rnd">
            <a:solidFill>
              <a:schemeClr val="bg1">
                <a:lumMod val="75000"/>
              </a:schemeClr>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30" name="Graphic 35">
            <a:extLst>
              <a:ext uri="{FF2B5EF4-FFF2-40B4-BE49-F238E27FC236}">
                <a16:creationId xmlns:a16="http://schemas.microsoft.com/office/drawing/2014/main" id="{D373EFCE-961D-A097-5804-2BB7923D6D47}"/>
              </a:ext>
              <a:ext uri="{C183D7F6-B498-43B3-948B-1728B52AA6E4}">
                <adec:decorative xmlns:adec="http://schemas.microsoft.com/office/drawing/2017/decorative" val="1"/>
              </a:ext>
            </a:extLst>
          </p:cNvPr>
          <p:cNvSpPr>
            <a:spLocks/>
          </p:cNvSpPr>
          <p:nvPr/>
        </p:nvSpPr>
        <p:spPr>
          <a:xfrm>
            <a:off x="892700" y="2745186"/>
            <a:ext cx="194764" cy="194764"/>
          </a:xfrm>
          <a:custGeom>
            <a:avLst/>
            <a:gdLst>
              <a:gd name="connsiteX0" fmla="*/ 863389 w 1726742"/>
              <a:gd name="connsiteY0" fmla="*/ 368 h 1727114"/>
              <a:gd name="connsiteX1" fmla="*/ 1726743 w 1726742"/>
              <a:gd name="connsiteY1" fmla="*/ 863760 h 1727114"/>
              <a:gd name="connsiteX2" fmla="*/ 863360 w 1726742"/>
              <a:gd name="connsiteY2" fmla="*/ 1727115 h 1727114"/>
              <a:gd name="connsiteX3" fmla="*/ 0 w 1726742"/>
              <a:gd name="connsiteY3" fmla="*/ 863722 h 1727114"/>
              <a:gd name="connsiteX4" fmla="*/ 3565 w 1726742"/>
              <a:gd name="connsiteY4" fmla="*/ 785366 h 1727114"/>
              <a:gd name="connsiteX5" fmla="*/ 107745 w 1726742"/>
              <a:gd name="connsiteY5" fmla="*/ 698453 h 1727114"/>
              <a:gd name="connsiteX6" fmla="*/ 194658 w 1726742"/>
              <a:gd name="connsiteY6" fmla="*/ 802634 h 1727114"/>
              <a:gd name="connsiteX7" fmla="*/ 388533 w 1726742"/>
              <a:gd name="connsiteY7" fmla="*/ 1338597 h 1727114"/>
              <a:gd name="connsiteX8" fmla="*/ 507679 w 1726742"/>
              <a:gd name="connsiteY8" fmla="*/ 1433376 h 1727114"/>
              <a:gd name="connsiteX9" fmla="*/ 1432908 w 1726742"/>
              <a:gd name="connsiteY9" fmla="*/ 1219355 h 1727114"/>
              <a:gd name="connsiteX10" fmla="*/ 1218888 w 1726742"/>
              <a:gd name="connsiteY10" fmla="*/ 294125 h 1727114"/>
              <a:gd name="connsiteX11" fmla="*/ 393138 w 1726742"/>
              <a:gd name="connsiteY11" fmla="*/ 384281 h 1727114"/>
              <a:gd name="connsiteX12" fmla="*/ 527441 w 1726742"/>
              <a:gd name="connsiteY12" fmla="*/ 384377 h 1727114"/>
              <a:gd name="connsiteX13" fmla="*/ 624024 w 1726742"/>
              <a:gd name="connsiteY13" fmla="*/ 479649 h 1727114"/>
              <a:gd name="connsiteX14" fmla="*/ 538569 w 1726742"/>
              <a:gd name="connsiteY14" fmla="*/ 575662 h 1727114"/>
              <a:gd name="connsiteX15" fmla="*/ 527441 w 1726742"/>
              <a:gd name="connsiteY15" fmla="*/ 576238 h 1727114"/>
              <a:gd name="connsiteX16" fmla="*/ 143527 w 1726742"/>
              <a:gd name="connsiteY16" fmla="*/ 576238 h 1727114"/>
              <a:gd name="connsiteX17" fmla="*/ 48268 w 1726742"/>
              <a:gd name="connsiteY17" fmla="*/ 491531 h 1727114"/>
              <a:gd name="connsiteX18" fmla="*/ 47597 w 1726742"/>
              <a:gd name="connsiteY18" fmla="*/ 480307 h 1727114"/>
              <a:gd name="connsiteX19" fmla="*/ 47597 w 1726742"/>
              <a:gd name="connsiteY19" fmla="*/ 96586 h 1727114"/>
              <a:gd name="connsiteX20" fmla="*/ 142869 w 1726742"/>
              <a:gd name="connsiteY20" fmla="*/ 2 h 1727114"/>
              <a:gd name="connsiteX21" fmla="*/ 238882 w 1726742"/>
              <a:gd name="connsiteY21" fmla="*/ 85458 h 1727114"/>
              <a:gd name="connsiteX22" fmla="*/ 239458 w 1726742"/>
              <a:gd name="connsiteY22" fmla="*/ 96682 h 1727114"/>
              <a:gd name="connsiteX23" fmla="*/ 239458 w 1726742"/>
              <a:gd name="connsiteY23" fmla="*/ 266862 h 1727114"/>
              <a:gd name="connsiteX24" fmla="*/ 863389 w 1726742"/>
              <a:gd name="connsiteY24" fmla="*/ 368 h 1727114"/>
              <a:gd name="connsiteX25" fmla="*/ 791441 w 1726742"/>
              <a:gd name="connsiteY25" fmla="*/ 384089 h 1727114"/>
              <a:gd name="connsiteX26" fmla="*/ 862717 w 1726742"/>
              <a:gd name="connsiteY26" fmla="*/ 446252 h 1727114"/>
              <a:gd name="connsiteX27" fmla="*/ 863389 w 1726742"/>
              <a:gd name="connsiteY27" fmla="*/ 456037 h 1727114"/>
              <a:gd name="connsiteX28" fmla="*/ 863389 w 1726742"/>
              <a:gd name="connsiteY28" fmla="*/ 863741 h 1727114"/>
              <a:gd name="connsiteX29" fmla="*/ 1079232 w 1726742"/>
              <a:gd name="connsiteY29" fmla="*/ 863741 h 1727114"/>
              <a:gd name="connsiteX30" fmla="*/ 1151161 w 1726742"/>
              <a:gd name="connsiteY30" fmla="*/ 935708 h 1727114"/>
              <a:gd name="connsiteX31" fmla="*/ 1089017 w 1726742"/>
              <a:gd name="connsiteY31" fmla="*/ 1006965 h 1727114"/>
              <a:gd name="connsiteX32" fmla="*/ 1079232 w 1726742"/>
              <a:gd name="connsiteY32" fmla="*/ 1007637 h 1727114"/>
              <a:gd name="connsiteX33" fmla="*/ 791441 w 1726742"/>
              <a:gd name="connsiteY33" fmla="*/ 1007637 h 1727114"/>
              <a:gd name="connsiteX34" fmla="*/ 720165 w 1726742"/>
              <a:gd name="connsiteY34" fmla="*/ 945474 h 1727114"/>
              <a:gd name="connsiteX35" fmla="*/ 719493 w 1726742"/>
              <a:gd name="connsiteY35" fmla="*/ 935689 h 1727114"/>
              <a:gd name="connsiteX36" fmla="*/ 719493 w 1726742"/>
              <a:gd name="connsiteY36" fmla="*/ 456037 h 1727114"/>
              <a:gd name="connsiteX37" fmla="*/ 791441 w 1726742"/>
              <a:gd name="connsiteY37" fmla="*/ 384089 h 17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6742" h="1727114">
                <a:moveTo>
                  <a:pt x="863389" y="368"/>
                </a:moveTo>
                <a:cubicBezTo>
                  <a:pt x="1340220" y="376"/>
                  <a:pt x="1726753" y="386929"/>
                  <a:pt x="1726743" y="863760"/>
                </a:cubicBezTo>
                <a:cubicBezTo>
                  <a:pt x="1726743" y="1340582"/>
                  <a:pt x="1340182" y="1727124"/>
                  <a:pt x="863360" y="1727115"/>
                </a:cubicBezTo>
                <a:cubicBezTo>
                  <a:pt x="386530" y="1727105"/>
                  <a:pt x="-9" y="1340554"/>
                  <a:pt x="0" y="863722"/>
                </a:cubicBezTo>
                <a:cubicBezTo>
                  <a:pt x="0" y="837562"/>
                  <a:pt x="1190" y="811421"/>
                  <a:pt x="3565" y="785366"/>
                </a:cubicBezTo>
                <a:cubicBezTo>
                  <a:pt x="8333" y="732595"/>
                  <a:pt x="54976" y="693685"/>
                  <a:pt x="107745" y="698453"/>
                </a:cubicBezTo>
                <a:cubicBezTo>
                  <a:pt x="160515" y="703221"/>
                  <a:pt x="199427" y="749862"/>
                  <a:pt x="194658" y="802634"/>
                </a:cubicBezTo>
                <a:cubicBezTo>
                  <a:pt x="175981" y="1001277"/>
                  <a:pt x="247095" y="1197867"/>
                  <a:pt x="388533" y="1338597"/>
                </a:cubicBezTo>
                <a:cubicBezTo>
                  <a:pt x="424507" y="1374571"/>
                  <a:pt x="464510" y="1406419"/>
                  <a:pt x="507679" y="1433376"/>
                </a:cubicBezTo>
                <a:cubicBezTo>
                  <a:pt x="822273" y="1629774"/>
                  <a:pt x="1236520" y="1533949"/>
                  <a:pt x="1432908" y="1219355"/>
                </a:cubicBezTo>
                <a:cubicBezTo>
                  <a:pt x="1629307" y="904761"/>
                  <a:pt x="1533491" y="490521"/>
                  <a:pt x="1218888" y="294125"/>
                </a:cubicBezTo>
                <a:cubicBezTo>
                  <a:pt x="955846" y="129907"/>
                  <a:pt x="614555" y="167170"/>
                  <a:pt x="393138" y="384281"/>
                </a:cubicBezTo>
                <a:lnTo>
                  <a:pt x="527441" y="384377"/>
                </a:lnTo>
                <a:cubicBezTo>
                  <a:pt x="580420" y="384015"/>
                  <a:pt x="623663" y="426670"/>
                  <a:pt x="624024" y="479649"/>
                </a:cubicBezTo>
                <a:cubicBezTo>
                  <a:pt x="624360" y="528827"/>
                  <a:pt x="587453" y="570294"/>
                  <a:pt x="538569" y="575662"/>
                </a:cubicBezTo>
                <a:lnTo>
                  <a:pt x="527441" y="576238"/>
                </a:lnTo>
                <a:lnTo>
                  <a:pt x="143527" y="576238"/>
                </a:lnTo>
                <a:cubicBezTo>
                  <a:pt x="94892" y="576231"/>
                  <a:pt x="53959" y="539831"/>
                  <a:pt x="48268" y="491531"/>
                </a:cubicBezTo>
                <a:lnTo>
                  <a:pt x="47597" y="480307"/>
                </a:lnTo>
                <a:lnTo>
                  <a:pt x="47597" y="96586"/>
                </a:lnTo>
                <a:cubicBezTo>
                  <a:pt x="47235" y="43606"/>
                  <a:pt x="89890" y="364"/>
                  <a:pt x="142869" y="2"/>
                </a:cubicBezTo>
                <a:cubicBezTo>
                  <a:pt x="192047" y="-333"/>
                  <a:pt x="233514" y="36574"/>
                  <a:pt x="238882" y="85458"/>
                </a:cubicBezTo>
                <a:lnTo>
                  <a:pt x="239458" y="96682"/>
                </a:lnTo>
                <a:lnTo>
                  <a:pt x="239458" y="266862"/>
                </a:lnTo>
                <a:cubicBezTo>
                  <a:pt x="402245" y="96453"/>
                  <a:pt x="627721" y="146"/>
                  <a:pt x="863389" y="368"/>
                </a:cubicBezTo>
                <a:close/>
                <a:moveTo>
                  <a:pt x="791441" y="384089"/>
                </a:moveTo>
                <a:cubicBezTo>
                  <a:pt x="827396" y="384091"/>
                  <a:pt x="857825" y="410633"/>
                  <a:pt x="862717" y="446252"/>
                </a:cubicBezTo>
                <a:lnTo>
                  <a:pt x="863389" y="456037"/>
                </a:lnTo>
                <a:lnTo>
                  <a:pt x="863389" y="863741"/>
                </a:lnTo>
                <a:lnTo>
                  <a:pt x="1079232" y="863741"/>
                </a:lnTo>
                <a:cubicBezTo>
                  <a:pt x="1118966" y="863751"/>
                  <a:pt x="1151170" y="895974"/>
                  <a:pt x="1151161" y="935708"/>
                </a:cubicBezTo>
                <a:cubicBezTo>
                  <a:pt x="1151151" y="971653"/>
                  <a:pt x="1124617" y="1002063"/>
                  <a:pt x="1089017" y="1006965"/>
                </a:cubicBezTo>
                <a:lnTo>
                  <a:pt x="1079232" y="1007637"/>
                </a:lnTo>
                <a:lnTo>
                  <a:pt x="791441" y="1007637"/>
                </a:lnTo>
                <a:cubicBezTo>
                  <a:pt x="755486" y="1007637"/>
                  <a:pt x="725057" y="981093"/>
                  <a:pt x="720165" y="945474"/>
                </a:cubicBezTo>
                <a:lnTo>
                  <a:pt x="719493" y="935689"/>
                </a:lnTo>
                <a:lnTo>
                  <a:pt x="719493" y="456037"/>
                </a:lnTo>
                <a:cubicBezTo>
                  <a:pt x="719493" y="416302"/>
                  <a:pt x="751707" y="384089"/>
                  <a:pt x="791441" y="384089"/>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59" name="Graphic 23">
            <a:extLst>
              <a:ext uri="{FF2B5EF4-FFF2-40B4-BE49-F238E27FC236}">
                <a16:creationId xmlns:a16="http://schemas.microsoft.com/office/drawing/2014/main" id="{9B0B22B6-7D87-36B1-12A5-1EA134E69515}"/>
              </a:ext>
              <a:ext uri="{C183D7F6-B498-43B3-948B-1728B52AA6E4}">
                <adec:decorative xmlns:adec="http://schemas.microsoft.com/office/drawing/2017/decorative" val="1"/>
              </a:ext>
            </a:extLst>
          </p:cNvPr>
          <p:cNvSpPr>
            <a:spLocks/>
          </p:cNvSpPr>
          <p:nvPr/>
        </p:nvSpPr>
        <p:spPr>
          <a:xfrm>
            <a:off x="935720" y="1798321"/>
            <a:ext cx="108724" cy="184828"/>
          </a:xfrm>
          <a:custGeom>
            <a:avLst/>
            <a:gdLst>
              <a:gd name="connsiteX0" fmla="*/ 47625 w 95250"/>
              <a:gd name="connsiteY0" fmla="*/ 0 h 164306"/>
              <a:gd name="connsiteX1" fmla="*/ 0 w 95250"/>
              <a:gd name="connsiteY1" fmla="*/ 47625 h 164306"/>
              <a:gd name="connsiteX2" fmla="*/ 9525 w 95250"/>
              <a:gd name="connsiteY2" fmla="*/ 57150 h 164306"/>
              <a:gd name="connsiteX3" fmla="*/ 19050 w 95250"/>
              <a:gd name="connsiteY3" fmla="*/ 47625 h 164306"/>
              <a:gd name="connsiteX4" fmla="*/ 47625 w 95250"/>
              <a:gd name="connsiteY4" fmla="*/ 19050 h 164306"/>
              <a:gd name="connsiteX5" fmla="*/ 76200 w 95250"/>
              <a:gd name="connsiteY5" fmla="*/ 47625 h 164306"/>
              <a:gd name="connsiteX6" fmla="*/ 72028 w 95250"/>
              <a:gd name="connsiteY6" fmla="*/ 63141 h 164306"/>
              <a:gd name="connsiteX7" fmla="*/ 61284 w 95250"/>
              <a:gd name="connsiteY7" fmla="*/ 72523 h 164306"/>
              <a:gd name="connsiteX8" fmla="*/ 60179 w 95250"/>
              <a:gd name="connsiteY8" fmla="*/ 73266 h 164306"/>
              <a:gd name="connsiteX9" fmla="*/ 46187 w 95250"/>
              <a:gd name="connsiteY9" fmla="*/ 85144 h 164306"/>
              <a:gd name="connsiteX10" fmla="*/ 38100 w 95250"/>
              <a:gd name="connsiteY10" fmla="*/ 109538 h 164306"/>
              <a:gd name="connsiteX11" fmla="*/ 38100 w 95250"/>
              <a:gd name="connsiteY11" fmla="*/ 114300 h 164306"/>
              <a:gd name="connsiteX12" fmla="*/ 47625 w 95250"/>
              <a:gd name="connsiteY12" fmla="*/ 123825 h 164306"/>
              <a:gd name="connsiteX13" fmla="*/ 57150 w 95250"/>
              <a:gd name="connsiteY13" fmla="*/ 114300 h 164306"/>
              <a:gd name="connsiteX14" fmla="*/ 57150 w 95250"/>
              <a:gd name="connsiteY14" fmla="*/ 109538 h 164306"/>
              <a:gd name="connsiteX15" fmla="*/ 60960 w 95250"/>
              <a:gd name="connsiteY15" fmla="*/ 97165 h 164306"/>
              <a:gd name="connsiteX16" fmla="*/ 71571 w 95250"/>
              <a:gd name="connsiteY16" fmla="*/ 88563 h 164306"/>
              <a:gd name="connsiteX17" fmla="*/ 72076 w 95250"/>
              <a:gd name="connsiteY17" fmla="*/ 88211 h 164306"/>
              <a:gd name="connsiteX18" fmla="*/ 87506 w 95250"/>
              <a:gd name="connsiteY18" fmla="*/ 74228 h 164306"/>
              <a:gd name="connsiteX19" fmla="*/ 95250 w 95250"/>
              <a:gd name="connsiteY19" fmla="*/ 47625 h 164306"/>
              <a:gd name="connsiteX20" fmla="*/ 47625 w 95250"/>
              <a:gd name="connsiteY20" fmla="*/ 0 h 164306"/>
              <a:gd name="connsiteX21" fmla="*/ 47625 w 95250"/>
              <a:gd name="connsiteY21" fmla="*/ 164306 h 164306"/>
              <a:gd name="connsiteX22" fmla="*/ 59531 w 95250"/>
              <a:gd name="connsiteY22" fmla="*/ 152400 h 164306"/>
              <a:gd name="connsiteX23" fmla="*/ 47625 w 95250"/>
              <a:gd name="connsiteY23" fmla="*/ 140494 h 164306"/>
              <a:gd name="connsiteX24" fmla="*/ 35719 w 95250"/>
              <a:gd name="connsiteY24" fmla="*/ 152400 h 164306"/>
              <a:gd name="connsiteX25" fmla="*/ 47625 w 95250"/>
              <a:gd name="connsiteY25" fmla="*/ 164306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250" h="164306">
                <a:moveTo>
                  <a:pt x="47625" y="0"/>
                </a:moveTo>
                <a:cubicBezTo>
                  <a:pt x="21317" y="0"/>
                  <a:pt x="0" y="21317"/>
                  <a:pt x="0" y="47625"/>
                </a:cubicBezTo>
                <a:cubicBezTo>
                  <a:pt x="0" y="52886"/>
                  <a:pt x="4265" y="57150"/>
                  <a:pt x="9525" y="57150"/>
                </a:cubicBezTo>
                <a:cubicBezTo>
                  <a:pt x="14786" y="57150"/>
                  <a:pt x="19050" y="52886"/>
                  <a:pt x="19050" y="47625"/>
                </a:cubicBezTo>
                <a:cubicBezTo>
                  <a:pt x="19050" y="31833"/>
                  <a:pt x="31833" y="19050"/>
                  <a:pt x="47625" y="19050"/>
                </a:cubicBezTo>
                <a:cubicBezTo>
                  <a:pt x="63417" y="19050"/>
                  <a:pt x="76200" y="31833"/>
                  <a:pt x="76200" y="47625"/>
                </a:cubicBezTo>
                <a:cubicBezTo>
                  <a:pt x="76200" y="55397"/>
                  <a:pt x="74305" y="59950"/>
                  <a:pt x="72028" y="63141"/>
                </a:cubicBezTo>
                <a:cubicBezTo>
                  <a:pt x="69533" y="66618"/>
                  <a:pt x="66075" y="69218"/>
                  <a:pt x="61284" y="72523"/>
                </a:cubicBezTo>
                <a:lnTo>
                  <a:pt x="60179" y="73266"/>
                </a:lnTo>
                <a:cubicBezTo>
                  <a:pt x="55921" y="76181"/>
                  <a:pt x="50435" y="79924"/>
                  <a:pt x="46187" y="85144"/>
                </a:cubicBezTo>
                <a:cubicBezTo>
                  <a:pt x="41167" y="91316"/>
                  <a:pt x="38100" y="99117"/>
                  <a:pt x="38100" y="109538"/>
                </a:cubicBezTo>
                <a:lnTo>
                  <a:pt x="38100" y="114300"/>
                </a:lnTo>
                <a:cubicBezTo>
                  <a:pt x="38100" y="119561"/>
                  <a:pt x="42364" y="123825"/>
                  <a:pt x="47625" y="123825"/>
                </a:cubicBezTo>
                <a:cubicBezTo>
                  <a:pt x="52886" y="123825"/>
                  <a:pt x="57150" y="119561"/>
                  <a:pt x="57150" y="114300"/>
                </a:cubicBezTo>
                <a:lnTo>
                  <a:pt x="57150" y="109538"/>
                </a:lnTo>
                <a:cubicBezTo>
                  <a:pt x="57150" y="103289"/>
                  <a:pt x="58845" y="99784"/>
                  <a:pt x="60960" y="97165"/>
                </a:cubicBezTo>
                <a:cubicBezTo>
                  <a:pt x="63408" y="94174"/>
                  <a:pt x="66704" y="91907"/>
                  <a:pt x="71571" y="88563"/>
                </a:cubicBezTo>
                <a:lnTo>
                  <a:pt x="72076" y="88211"/>
                </a:lnTo>
                <a:cubicBezTo>
                  <a:pt x="76800" y="84973"/>
                  <a:pt x="82868" y="80724"/>
                  <a:pt x="87506" y="74228"/>
                </a:cubicBezTo>
                <a:cubicBezTo>
                  <a:pt x="92393" y="67447"/>
                  <a:pt x="95250" y="58893"/>
                  <a:pt x="95250" y="47625"/>
                </a:cubicBezTo>
                <a:cubicBezTo>
                  <a:pt x="95250" y="21317"/>
                  <a:pt x="73933" y="0"/>
                  <a:pt x="47625" y="0"/>
                </a:cubicBezTo>
                <a:close/>
                <a:moveTo>
                  <a:pt x="47625" y="164306"/>
                </a:moveTo>
                <a:cubicBezTo>
                  <a:pt x="54201" y="164306"/>
                  <a:pt x="59531" y="158976"/>
                  <a:pt x="59531" y="152400"/>
                </a:cubicBezTo>
                <a:cubicBezTo>
                  <a:pt x="59531" y="145824"/>
                  <a:pt x="54201" y="140494"/>
                  <a:pt x="47625" y="140494"/>
                </a:cubicBezTo>
                <a:cubicBezTo>
                  <a:pt x="41049" y="140494"/>
                  <a:pt x="35719" y="145824"/>
                  <a:pt x="35719" y="152400"/>
                </a:cubicBezTo>
                <a:cubicBezTo>
                  <a:pt x="35719" y="158976"/>
                  <a:pt x="41049" y="164306"/>
                  <a:pt x="47625" y="164306"/>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62" name="Graphic 158">
            <a:extLst>
              <a:ext uri="{FF2B5EF4-FFF2-40B4-BE49-F238E27FC236}">
                <a16:creationId xmlns:a16="http://schemas.microsoft.com/office/drawing/2014/main" id="{2C777E5E-4D42-C517-398B-AB39761CB661}"/>
              </a:ext>
              <a:ext uri="{C183D7F6-B498-43B3-948B-1728B52AA6E4}">
                <adec:decorative xmlns:adec="http://schemas.microsoft.com/office/drawing/2017/decorative" val="1"/>
              </a:ext>
            </a:extLst>
          </p:cNvPr>
          <p:cNvSpPr>
            <a:spLocks/>
          </p:cNvSpPr>
          <p:nvPr/>
        </p:nvSpPr>
        <p:spPr>
          <a:xfrm>
            <a:off x="5385011" y="4723711"/>
            <a:ext cx="179970" cy="161972"/>
          </a:xfrm>
          <a:custGeom>
            <a:avLst/>
            <a:gdLst>
              <a:gd name="connsiteX0" fmla="*/ 14309 w 190546"/>
              <a:gd name="connsiteY0" fmla="*/ 0 h 171450"/>
              <a:gd name="connsiteX1" fmla="*/ 0 w 190546"/>
              <a:gd name="connsiteY1" fmla="*/ 14266 h 171450"/>
              <a:gd name="connsiteX2" fmla="*/ 9546 w 190546"/>
              <a:gd name="connsiteY2" fmla="*/ 27765 h 171450"/>
              <a:gd name="connsiteX3" fmla="*/ 9546 w 190546"/>
              <a:gd name="connsiteY3" fmla="*/ 97631 h 171450"/>
              <a:gd name="connsiteX4" fmla="*/ 45265 w 190546"/>
              <a:gd name="connsiteY4" fmla="*/ 133350 h 171450"/>
              <a:gd name="connsiteX5" fmla="*/ 88128 w 190546"/>
              <a:gd name="connsiteY5" fmla="*/ 133350 h 171450"/>
              <a:gd name="connsiteX6" fmla="*/ 88128 w 190546"/>
              <a:gd name="connsiteY6" fmla="*/ 157163 h 171450"/>
              <a:gd name="connsiteX7" fmla="*/ 54790 w 190546"/>
              <a:gd name="connsiteY7" fmla="*/ 157163 h 171450"/>
              <a:gd name="connsiteX8" fmla="*/ 47646 w 190546"/>
              <a:gd name="connsiteY8" fmla="*/ 164306 h 171450"/>
              <a:gd name="connsiteX9" fmla="*/ 54790 w 190546"/>
              <a:gd name="connsiteY9" fmla="*/ 171450 h 171450"/>
              <a:gd name="connsiteX10" fmla="*/ 135753 w 190546"/>
              <a:gd name="connsiteY10" fmla="*/ 171450 h 171450"/>
              <a:gd name="connsiteX11" fmla="*/ 142896 w 190546"/>
              <a:gd name="connsiteY11" fmla="*/ 164306 h 171450"/>
              <a:gd name="connsiteX12" fmla="*/ 135753 w 190546"/>
              <a:gd name="connsiteY12" fmla="*/ 157163 h 171450"/>
              <a:gd name="connsiteX13" fmla="*/ 102415 w 190546"/>
              <a:gd name="connsiteY13" fmla="*/ 157163 h 171450"/>
              <a:gd name="connsiteX14" fmla="*/ 102415 w 190546"/>
              <a:gd name="connsiteY14" fmla="*/ 133350 h 171450"/>
              <a:gd name="connsiteX15" fmla="*/ 145278 w 190546"/>
              <a:gd name="connsiteY15" fmla="*/ 133350 h 171450"/>
              <a:gd name="connsiteX16" fmla="*/ 180996 w 190546"/>
              <a:gd name="connsiteY16" fmla="*/ 97631 h 171450"/>
              <a:gd name="connsiteX17" fmla="*/ 180996 w 190546"/>
              <a:gd name="connsiteY17" fmla="*/ 27765 h 171450"/>
              <a:gd name="connsiteX18" fmla="*/ 189733 w 190546"/>
              <a:gd name="connsiteY18" fmla="*/ 9546 h 171450"/>
              <a:gd name="connsiteX19" fmla="*/ 176234 w 190546"/>
              <a:gd name="connsiteY19" fmla="*/ 0 h 171450"/>
              <a:gd name="connsiteX20" fmla="*/ 14309 w 190546"/>
              <a:gd name="connsiteY20"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546" h="171450">
                <a:moveTo>
                  <a:pt x="14309" y="0"/>
                </a:moveTo>
                <a:cubicBezTo>
                  <a:pt x="6418" y="-12"/>
                  <a:pt x="12" y="6375"/>
                  <a:pt x="0" y="14266"/>
                </a:cubicBezTo>
                <a:cubicBezTo>
                  <a:pt x="-9" y="20337"/>
                  <a:pt x="3819" y="25751"/>
                  <a:pt x="9546" y="27765"/>
                </a:cubicBezTo>
                <a:lnTo>
                  <a:pt x="9546" y="97631"/>
                </a:lnTo>
                <a:cubicBezTo>
                  <a:pt x="9546" y="117358"/>
                  <a:pt x="25538" y="133350"/>
                  <a:pt x="45265" y="133350"/>
                </a:cubicBezTo>
                <a:lnTo>
                  <a:pt x="88128" y="133350"/>
                </a:lnTo>
                <a:lnTo>
                  <a:pt x="88128" y="157163"/>
                </a:lnTo>
                <a:lnTo>
                  <a:pt x="54790" y="157163"/>
                </a:lnTo>
                <a:cubicBezTo>
                  <a:pt x="50845" y="157163"/>
                  <a:pt x="47646" y="160361"/>
                  <a:pt x="47646" y="164306"/>
                </a:cubicBezTo>
                <a:cubicBezTo>
                  <a:pt x="47646" y="168252"/>
                  <a:pt x="50845" y="171450"/>
                  <a:pt x="54790" y="171450"/>
                </a:cubicBezTo>
                <a:lnTo>
                  <a:pt x="135753" y="171450"/>
                </a:lnTo>
                <a:cubicBezTo>
                  <a:pt x="139698" y="171450"/>
                  <a:pt x="142896" y="168252"/>
                  <a:pt x="142896" y="164306"/>
                </a:cubicBezTo>
                <a:cubicBezTo>
                  <a:pt x="142896" y="160361"/>
                  <a:pt x="139698" y="157163"/>
                  <a:pt x="135753" y="157163"/>
                </a:cubicBezTo>
                <a:lnTo>
                  <a:pt x="102415" y="157163"/>
                </a:lnTo>
                <a:lnTo>
                  <a:pt x="102415" y="133350"/>
                </a:lnTo>
                <a:lnTo>
                  <a:pt x="145278" y="133350"/>
                </a:lnTo>
                <a:cubicBezTo>
                  <a:pt x="165005" y="133350"/>
                  <a:pt x="180996" y="117358"/>
                  <a:pt x="180996" y="97631"/>
                </a:cubicBezTo>
                <a:lnTo>
                  <a:pt x="180996" y="27765"/>
                </a:lnTo>
                <a:cubicBezTo>
                  <a:pt x="188440" y="25147"/>
                  <a:pt x="192351" y="16990"/>
                  <a:pt x="189733" y="9546"/>
                </a:cubicBezTo>
                <a:cubicBezTo>
                  <a:pt x="187718" y="3819"/>
                  <a:pt x="182305" y="-9"/>
                  <a:pt x="176234" y="0"/>
                </a:cubicBezTo>
                <a:lnTo>
                  <a:pt x="14309" y="0"/>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63" name="Graphic 4">
            <a:extLst>
              <a:ext uri="{FF2B5EF4-FFF2-40B4-BE49-F238E27FC236}">
                <a16:creationId xmlns:a16="http://schemas.microsoft.com/office/drawing/2014/main" id="{BB2DC75D-AF05-F886-788F-2F0A9EA67732}"/>
              </a:ext>
              <a:ext uri="{C183D7F6-B498-43B3-948B-1728B52AA6E4}">
                <adec:decorative xmlns:adec="http://schemas.microsoft.com/office/drawing/2017/decorative" val="1"/>
              </a:ext>
            </a:extLst>
          </p:cNvPr>
          <p:cNvSpPr>
            <a:spLocks/>
          </p:cNvSpPr>
          <p:nvPr/>
        </p:nvSpPr>
        <p:spPr>
          <a:xfrm>
            <a:off x="905509" y="4715622"/>
            <a:ext cx="169148" cy="178150"/>
          </a:xfrm>
          <a:custGeom>
            <a:avLst/>
            <a:gdLst>
              <a:gd name="connsiteX0" fmla="*/ 92561 w 158693"/>
              <a:gd name="connsiteY0" fmla="*/ 4001 h 167136"/>
              <a:gd name="connsiteX1" fmla="*/ 153187 w 158693"/>
              <a:gd name="connsiteY1" fmla="*/ 44415 h 167136"/>
              <a:gd name="connsiteX2" fmla="*/ 155828 w 158693"/>
              <a:gd name="connsiteY2" fmla="*/ 57625 h 167136"/>
              <a:gd name="connsiteX3" fmla="*/ 153187 w 158693"/>
              <a:gd name="connsiteY3" fmla="*/ 60265 h 167136"/>
              <a:gd name="connsiteX4" fmla="*/ 92561 w 158693"/>
              <a:gd name="connsiteY4" fmla="*/ 100689 h 167136"/>
              <a:gd name="connsiteX5" fmla="*/ 66138 w 158693"/>
              <a:gd name="connsiteY5" fmla="*/ 100689 h 167136"/>
              <a:gd name="connsiteX6" fmla="*/ 5512 w 158693"/>
              <a:gd name="connsiteY6" fmla="*/ 60265 h 167136"/>
              <a:gd name="connsiteX7" fmla="*/ 2871 w 158693"/>
              <a:gd name="connsiteY7" fmla="*/ 47056 h 167136"/>
              <a:gd name="connsiteX8" fmla="*/ 5512 w 158693"/>
              <a:gd name="connsiteY8" fmla="*/ 44415 h 167136"/>
              <a:gd name="connsiteX9" fmla="*/ 66138 w 158693"/>
              <a:gd name="connsiteY9" fmla="*/ 4001 h 167136"/>
              <a:gd name="connsiteX10" fmla="*/ 92561 w 158693"/>
              <a:gd name="connsiteY10" fmla="*/ 4001 h 167136"/>
              <a:gd name="connsiteX11" fmla="*/ 155797 w 158693"/>
              <a:gd name="connsiteY11" fmla="*/ 87507 h 167136"/>
              <a:gd name="connsiteX12" fmla="*/ 150301 w 158693"/>
              <a:gd name="connsiteY12" fmla="*/ 93202 h 167136"/>
              <a:gd name="connsiteX13" fmla="*/ 92675 w 158693"/>
              <a:gd name="connsiteY13" fmla="*/ 132103 h 167136"/>
              <a:gd name="connsiteX14" fmla="*/ 66024 w 158693"/>
              <a:gd name="connsiteY14" fmla="*/ 132103 h 167136"/>
              <a:gd name="connsiteX15" fmla="*/ 8398 w 158693"/>
              <a:gd name="connsiteY15" fmla="*/ 93202 h 167136"/>
              <a:gd name="connsiteX16" fmla="*/ 978 w 158693"/>
              <a:gd name="connsiteY16" fmla="*/ 71390 h 167136"/>
              <a:gd name="connsiteX17" fmla="*/ 66138 w 158693"/>
              <a:gd name="connsiteY17" fmla="*/ 114824 h 167136"/>
              <a:gd name="connsiteX18" fmla="*/ 91027 w 158693"/>
              <a:gd name="connsiteY18" fmla="*/ 115758 h 167136"/>
              <a:gd name="connsiteX19" fmla="*/ 92551 w 158693"/>
              <a:gd name="connsiteY19" fmla="*/ 114824 h 167136"/>
              <a:gd name="connsiteX20" fmla="*/ 157712 w 158693"/>
              <a:gd name="connsiteY20" fmla="*/ 71390 h 167136"/>
              <a:gd name="connsiteX21" fmla="*/ 155797 w 158693"/>
              <a:gd name="connsiteY21" fmla="*/ 87507 h 167136"/>
              <a:gd name="connsiteX22" fmla="*/ 155797 w 158693"/>
              <a:gd name="connsiteY22" fmla="*/ 118463 h 167136"/>
              <a:gd name="connsiteX23" fmla="*/ 150301 w 158693"/>
              <a:gd name="connsiteY23" fmla="*/ 124159 h 167136"/>
              <a:gd name="connsiteX24" fmla="*/ 92675 w 158693"/>
              <a:gd name="connsiteY24" fmla="*/ 163059 h 167136"/>
              <a:gd name="connsiteX25" fmla="*/ 66024 w 158693"/>
              <a:gd name="connsiteY25" fmla="*/ 163059 h 167136"/>
              <a:gd name="connsiteX26" fmla="*/ 8398 w 158693"/>
              <a:gd name="connsiteY26" fmla="*/ 124159 h 167136"/>
              <a:gd name="connsiteX27" fmla="*/ 978 w 158693"/>
              <a:gd name="connsiteY27" fmla="*/ 102346 h 167136"/>
              <a:gd name="connsiteX28" fmla="*/ 66138 w 158693"/>
              <a:gd name="connsiteY28" fmla="*/ 145780 h 167136"/>
              <a:gd name="connsiteX29" fmla="*/ 91027 w 158693"/>
              <a:gd name="connsiteY29" fmla="*/ 146714 h 167136"/>
              <a:gd name="connsiteX30" fmla="*/ 92551 w 158693"/>
              <a:gd name="connsiteY30" fmla="*/ 145780 h 167136"/>
              <a:gd name="connsiteX31" fmla="*/ 157712 w 158693"/>
              <a:gd name="connsiteY31" fmla="*/ 102346 h 167136"/>
              <a:gd name="connsiteX32" fmla="*/ 155797 w 158693"/>
              <a:gd name="connsiteY32" fmla="*/ 118463 h 1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693" h="167136">
                <a:moveTo>
                  <a:pt x="92561" y="4001"/>
                </a:moveTo>
                <a:lnTo>
                  <a:pt x="153187" y="44415"/>
                </a:lnTo>
                <a:cubicBezTo>
                  <a:pt x="157564" y="47334"/>
                  <a:pt x="158746" y="53248"/>
                  <a:pt x="155828" y="57625"/>
                </a:cubicBezTo>
                <a:cubicBezTo>
                  <a:pt x="155130" y="58670"/>
                  <a:pt x="154233" y="59568"/>
                  <a:pt x="153187" y="60265"/>
                </a:cubicBezTo>
                <a:lnTo>
                  <a:pt x="92561" y="100689"/>
                </a:lnTo>
                <a:cubicBezTo>
                  <a:pt x="84561" y="106024"/>
                  <a:pt x="74138" y="106024"/>
                  <a:pt x="66138" y="100689"/>
                </a:cubicBezTo>
                <a:lnTo>
                  <a:pt x="5512" y="60265"/>
                </a:lnTo>
                <a:cubicBezTo>
                  <a:pt x="1135" y="57347"/>
                  <a:pt x="-47" y="51433"/>
                  <a:pt x="2871" y="47056"/>
                </a:cubicBezTo>
                <a:cubicBezTo>
                  <a:pt x="3568" y="46010"/>
                  <a:pt x="4466" y="45113"/>
                  <a:pt x="5512" y="44415"/>
                </a:cubicBezTo>
                <a:lnTo>
                  <a:pt x="66138" y="4001"/>
                </a:lnTo>
                <a:cubicBezTo>
                  <a:pt x="74138" y="-1334"/>
                  <a:pt x="84561" y="-1334"/>
                  <a:pt x="92561" y="4001"/>
                </a:cubicBezTo>
                <a:close/>
                <a:moveTo>
                  <a:pt x="155797" y="87507"/>
                </a:moveTo>
                <a:cubicBezTo>
                  <a:pt x="154384" y="89769"/>
                  <a:pt x="152511" y="91709"/>
                  <a:pt x="150301" y="93202"/>
                </a:cubicBezTo>
                <a:lnTo>
                  <a:pt x="92675" y="132103"/>
                </a:lnTo>
                <a:cubicBezTo>
                  <a:pt x="84623" y="137539"/>
                  <a:pt x="74075" y="137539"/>
                  <a:pt x="66024" y="132103"/>
                </a:cubicBezTo>
                <a:lnTo>
                  <a:pt x="8398" y="93202"/>
                </a:lnTo>
                <a:cubicBezTo>
                  <a:pt x="1310" y="88421"/>
                  <a:pt x="-1724" y="79503"/>
                  <a:pt x="978" y="71390"/>
                </a:cubicBezTo>
                <a:lnTo>
                  <a:pt x="66138" y="114824"/>
                </a:lnTo>
                <a:cubicBezTo>
                  <a:pt x="73597" y="119795"/>
                  <a:pt x="83217" y="120155"/>
                  <a:pt x="91027" y="115758"/>
                </a:cubicBezTo>
                <a:lnTo>
                  <a:pt x="92551" y="114824"/>
                </a:lnTo>
                <a:lnTo>
                  <a:pt x="157712" y="71390"/>
                </a:lnTo>
                <a:cubicBezTo>
                  <a:pt x="159514" y="76779"/>
                  <a:pt x="158812" y="82691"/>
                  <a:pt x="155797" y="87507"/>
                </a:cubicBezTo>
                <a:close/>
                <a:moveTo>
                  <a:pt x="155797" y="118463"/>
                </a:moveTo>
                <a:cubicBezTo>
                  <a:pt x="154384" y="120725"/>
                  <a:pt x="152511" y="122665"/>
                  <a:pt x="150301" y="124159"/>
                </a:cubicBezTo>
                <a:lnTo>
                  <a:pt x="92675" y="163059"/>
                </a:lnTo>
                <a:cubicBezTo>
                  <a:pt x="84623" y="168496"/>
                  <a:pt x="74075" y="168496"/>
                  <a:pt x="66024" y="163059"/>
                </a:cubicBezTo>
                <a:lnTo>
                  <a:pt x="8398" y="124159"/>
                </a:lnTo>
                <a:cubicBezTo>
                  <a:pt x="1310" y="119377"/>
                  <a:pt x="-1724" y="110459"/>
                  <a:pt x="978" y="102346"/>
                </a:cubicBezTo>
                <a:lnTo>
                  <a:pt x="66138" y="145780"/>
                </a:lnTo>
                <a:cubicBezTo>
                  <a:pt x="73597" y="150752"/>
                  <a:pt x="83217" y="151112"/>
                  <a:pt x="91027" y="146714"/>
                </a:cubicBezTo>
                <a:lnTo>
                  <a:pt x="92551" y="145780"/>
                </a:lnTo>
                <a:lnTo>
                  <a:pt x="157712" y="102346"/>
                </a:lnTo>
                <a:cubicBezTo>
                  <a:pt x="159514" y="107735"/>
                  <a:pt x="158812" y="113647"/>
                  <a:pt x="155797" y="118463"/>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64" name="Graphic 8">
            <a:extLst>
              <a:ext uri="{FF2B5EF4-FFF2-40B4-BE49-F238E27FC236}">
                <a16:creationId xmlns:a16="http://schemas.microsoft.com/office/drawing/2014/main" id="{F12C8E9A-C600-1B7C-79C5-89252A28D940}"/>
              </a:ext>
              <a:ext uri="{C183D7F6-B498-43B3-948B-1728B52AA6E4}">
                <adec:decorative xmlns:adec="http://schemas.microsoft.com/office/drawing/2017/decorative" val="1"/>
              </a:ext>
            </a:extLst>
          </p:cNvPr>
          <p:cNvSpPr>
            <a:spLocks/>
          </p:cNvSpPr>
          <p:nvPr/>
        </p:nvSpPr>
        <p:spPr>
          <a:xfrm>
            <a:off x="5387661" y="1803400"/>
            <a:ext cx="174670" cy="174670"/>
          </a:xfrm>
          <a:custGeom>
            <a:avLst/>
            <a:gdLst>
              <a:gd name="connsiteX0" fmla="*/ 71438 w 176200"/>
              <a:gd name="connsiteY0" fmla="*/ 0 h 176202"/>
              <a:gd name="connsiteX1" fmla="*/ 142878 w 176200"/>
              <a:gd name="connsiteY1" fmla="*/ 71435 h 176202"/>
              <a:gd name="connsiteX2" fmla="*/ 128245 w 176200"/>
              <a:gd name="connsiteY2" fmla="*/ 114757 h 176202"/>
              <a:gd name="connsiteX3" fmla="*/ 173422 w 176200"/>
              <a:gd name="connsiteY3" fmla="*/ 159953 h 176202"/>
              <a:gd name="connsiteX4" fmla="*/ 173399 w 176200"/>
              <a:gd name="connsiteY4" fmla="*/ 173424 h 176202"/>
              <a:gd name="connsiteX5" fmla="*/ 160849 w 176200"/>
              <a:gd name="connsiteY5" fmla="*/ 174212 h 176202"/>
              <a:gd name="connsiteX6" fmla="*/ 159953 w 176200"/>
              <a:gd name="connsiteY6" fmla="*/ 173422 h 176202"/>
              <a:gd name="connsiteX7" fmla="*/ 114757 w 176200"/>
              <a:gd name="connsiteY7" fmla="*/ 128245 h 176202"/>
              <a:gd name="connsiteX8" fmla="*/ 14634 w 176200"/>
              <a:gd name="connsiteY8" fmla="*/ 114753 h 176202"/>
              <a:gd name="connsiteX9" fmla="*/ 28125 w 176200"/>
              <a:gd name="connsiteY9" fmla="*/ 14630 h 176202"/>
              <a:gd name="connsiteX10" fmla="*/ 71438 w 176200"/>
              <a:gd name="connsiteY10" fmla="*/ 0 h 176202"/>
              <a:gd name="connsiteX11" fmla="*/ 71438 w 176200"/>
              <a:gd name="connsiteY11" fmla="*/ 19050 h 176202"/>
              <a:gd name="connsiteX12" fmla="*/ 19050 w 176200"/>
              <a:gd name="connsiteY12" fmla="*/ 71438 h 176202"/>
              <a:gd name="connsiteX13" fmla="*/ 71438 w 176200"/>
              <a:gd name="connsiteY13" fmla="*/ 123825 h 176202"/>
              <a:gd name="connsiteX14" fmla="*/ 123825 w 176200"/>
              <a:gd name="connsiteY14" fmla="*/ 71438 h 176202"/>
              <a:gd name="connsiteX15" fmla="*/ 71438 w 176200"/>
              <a:gd name="connsiteY15" fmla="*/ 19050 h 17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200" h="176202">
                <a:moveTo>
                  <a:pt x="71438" y="0"/>
                </a:moveTo>
                <a:cubicBezTo>
                  <a:pt x="110891" y="-2"/>
                  <a:pt x="142876" y="31981"/>
                  <a:pt x="142878" y="71435"/>
                </a:cubicBezTo>
                <a:cubicBezTo>
                  <a:pt x="142879" y="87089"/>
                  <a:pt x="137737" y="102310"/>
                  <a:pt x="128245" y="114757"/>
                </a:cubicBezTo>
                <a:lnTo>
                  <a:pt x="173422" y="159953"/>
                </a:lnTo>
                <a:cubicBezTo>
                  <a:pt x="177135" y="163680"/>
                  <a:pt x="177125" y="169711"/>
                  <a:pt x="173399" y="173424"/>
                </a:cubicBezTo>
                <a:cubicBezTo>
                  <a:pt x="170008" y="176803"/>
                  <a:pt x="164636" y="177140"/>
                  <a:pt x="160849" y="174212"/>
                </a:cubicBezTo>
                <a:lnTo>
                  <a:pt x="159953" y="173422"/>
                </a:lnTo>
                <a:lnTo>
                  <a:pt x="114757" y="128245"/>
                </a:lnTo>
                <a:cubicBezTo>
                  <a:pt x="83384" y="152168"/>
                  <a:pt x="38557" y="146127"/>
                  <a:pt x="14634" y="114753"/>
                </a:cubicBezTo>
                <a:cubicBezTo>
                  <a:pt x="-9289" y="83380"/>
                  <a:pt x="-3248" y="38553"/>
                  <a:pt x="28125" y="14630"/>
                </a:cubicBezTo>
                <a:cubicBezTo>
                  <a:pt x="40570" y="5141"/>
                  <a:pt x="55787" y="1"/>
                  <a:pt x="71438" y="0"/>
                </a:cubicBezTo>
                <a:close/>
                <a:moveTo>
                  <a:pt x="71438" y="19050"/>
                </a:moveTo>
                <a:cubicBezTo>
                  <a:pt x="42505" y="19050"/>
                  <a:pt x="19050" y="42505"/>
                  <a:pt x="19050" y="71438"/>
                </a:cubicBezTo>
                <a:cubicBezTo>
                  <a:pt x="19050" y="100371"/>
                  <a:pt x="42505" y="123825"/>
                  <a:pt x="71438" y="123825"/>
                </a:cubicBezTo>
                <a:cubicBezTo>
                  <a:pt x="100371" y="123825"/>
                  <a:pt x="123825" y="100371"/>
                  <a:pt x="123825" y="71438"/>
                </a:cubicBezTo>
                <a:cubicBezTo>
                  <a:pt x="123825" y="42505"/>
                  <a:pt x="100371" y="19050"/>
                  <a:pt x="71438" y="19050"/>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1400" b="0" i="1" u="none" strike="noStrike" kern="1200" cap="none" spc="0" normalizeH="0" baseline="0" noProof="0">
                <a:ln>
                  <a:noFill/>
                </a:ln>
                <a:solidFill>
                  <a:srgbClr val="FFFFFF"/>
                </a:solidFill>
                <a:effectLst/>
                <a:uLnTx/>
                <a:uFillTx/>
                <a:latin typeface="Segoe Sans Display Semibold"/>
                <a:ea typeface="+mn-ea"/>
                <a:cs typeface="+mn-cs"/>
              </a:rPr>
              <a:t> </a:t>
            </a:r>
          </a:p>
        </p:txBody>
      </p:sp>
      <p:sp>
        <p:nvSpPr>
          <p:cNvPr id="67" name="Graphic 39">
            <a:extLst>
              <a:ext uri="{FF2B5EF4-FFF2-40B4-BE49-F238E27FC236}">
                <a16:creationId xmlns:a16="http://schemas.microsoft.com/office/drawing/2014/main" id="{058E690E-20FF-446A-E913-47892CDA65AB}"/>
              </a:ext>
              <a:ext uri="{C183D7F6-B498-43B3-948B-1728B52AA6E4}">
                <adec:decorative xmlns:adec="http://schemas.microsoft.com/office/drawing/2017/decorative" val="1"/>
              </a:ext>
            </a:extLst>
          </p:cNvPr>
          <p:cNvSpPr>
            <a:spLocks/>
          </p:cNvSpPr>
          <p:nvPr/>
        </p:nvSpPr>
        <p:spPr>
          <a:xfrm>
            <a:off x="5368342" y="2737332"/>
            <a:ext cx="213308" cy="210470"/>
          </a:xfrm>
          <a:custGeom>
            <a:avLst/>
            <a:gdLst>
              <a:gd name="connsiteX0" fmla="*/ 152400 w 170015"/>
              <a:gd name="connsiteY0" fmla="*/ 76200 h 167754"/>
              <a:gd name="connsiteX1" fmla="*/ 76200 w 170015"/>
              <a:gd name="connsiteY1" fmla="*/ 0 h 167754"/>
              <a:gd name="connsiteX2" fmla="*/ 0 w 170015"/>
              <a:gd name="connsiteY2" fmla="*/ 76200 h 167754"/>
              <a:gd name="connsiteX3" fmla="*/ 76200 w 170015"/>
              <a:gd name="connsiteY3" fmla="*/ 152400 h 167754"/>
              <a:gd name="connsiteX4" fmla="*/ 81809 w 170015"/>
              <a:gd name="connsiteY4" fmla="*/ 152197 h 167754"/>
              <a:gd name="connsiteX5" fmla="*/ 76200 w 170015"/>
              <a:gd name="connsiteY5" fmla="*/ 128588 h 167754"/>
              <a:gd name="connsiteX6" fmla="*/ 78258 w 170015"/>
              <a:gd name="connsiteY6" fmla="*/ 113999 h 167754"/>
              <a:gd name="connsiteX7" fmla="*/ 76200 w 170015"/>
              <a:gd name="connsiteY7" fmla="*/ 114300 h 167754"/>
              <a:gd name="connsiteX8" fmla="*/ 69056 w 170015"/>
              <a:gd name="connsiteY8" fmla="*/ 107156 h 167754"/>
              <a:gd name="connsiteX9" fmla="*/ 76200 w 170015"/>
              <a:gd name="connsiteY9" fmla="*/ 100013 h 167754"/>
              <a:gd name="connsiteX10" fmla="*/ 82466 w 170015"/>
              <a:gd name="connsiteY10" fmla="*/ 103722 h 167754"/>
              <a:gd name="connsiteX11" fmla="*/ 128588 w 170015"/>
              <a:gd name="connsiteY11" fmla="*/ 76200 h 167754"/>
              <a:gd name="connsiteX12" fmla="*/ 152197 w 170015"/>
              <a:gd name="connsiteY12" fmla="*/ 81809 h 167754"/>
              <a:gd name="connsiteX13" fmla="*/ 152400 w 170015"/>
              <a:gd name="connsiteY13" fmla="*/ 76200 h 167754"/>
              <a:gd name="connsiteX14" fmla="*/ 71514 w 170015"/>
              <a:gd name="connsiteY14" fmla="*/ 42006 h 167754"/>
              <a:gd name="connsiteX15" fmla="*/ 76200 w 170015"/>
              <a:gd name="connsiteY15" fmla="*/ 38100 h 167754"/>
              <a:gd name="connsiteX16" fmla="*/ 80885 w 170015"/>
              <a:gd name="connsiteY16" fmla="*/ 42006 h 167754"/>
              <a:gd name="connsiteX17" fmla="*/ 80963 w 170015"/>
              <a:gd name="connsiteY17" fmla="*/ 42863 h 167754"/>
              <a:gd name="connsiteX18" fmla="*/ 80963 w 170015"/>
              <a:gd name="connsiteY18" fmla="*/ 85725 h 167754"/>
              <a:gd name="connsiteX19" fmla="*/ 80885 w 170015"/>
              <a:gd name="connsiteY19" fmla="*/ 86581 h 167754"/>
              <a:gd name="connsiteX20" fmla="*/ 76200 w 170015"/>
              <a:gd name="connsiteY20" fmla="*/ 90488 h 167754"/>
              <a:gd name="connsiteX21" fmla="*/ 71514 w 170015"/>
              <a:gd name="connsiteY21" fmla="*/ 86581 h 167754"/>
              <a:gd name="connsiteX22" fmla="*/ 71438 w 170015"/>
              <a:gd name="connsiteY22" fmla="*/ 85725 h 167754"/>
              <a:gd name="connsiteX23" fmla="*/ 71438 w 170015"/>
              <a:gd name="connsiteY23" fmla="*/ 42863 h 167754"/>
              <a:gd name="connsiteX24" fmla="*/ 71514 w 170015"/>
              <a:gd name="connsiteY24" fmla="*/ 42006 h 167754"/>
              <a:gd name="connsiteX25" fmla="*/ 91774 w 170015"/>
              <a:gd name="connsiteY25" fmla="*/ 123065 h 167754"/>
              <a:gd name="connsiteX26" fmla="*/ 105401 w 170015"/>
              <a:gd name="connsiteY26" fmla="*/ 99462 h 167754"/>
              <a:gd name="connsiteX27" fmla="*/ 103913 w 170015"/>
              <a:gd name="connsiteY27" fmla="*/ 94158 h 167754"/>
              <a:gd name="connsiteX28" fmla="*/ 111742 w 170015"/>
              <a:gd name="connsiteY28" fmla="*/ 89420 h 167754"/>
              <a:gd name="connsiteX29" fmla="*/ 114955 w 170015"/>
              <a:gd name="connsiteY29" fmla="*/ 92830 h 167754"/>
              <a:gd name="connsiteX30" fmla="*/ 142668 w 170015"/>
              <a:gd name="connsiteY30" fmla="*/ 92844 h 167754"/>
              <a:gd name="connsiteX31" fmla="*/ 145761 w 170015"/>
              <a:gd name="connsiteY31" fmla="*/ 89569 h 167754"/>
              <a:gd name="connsiteX32" fmla="*/ 153713 w 170015"/>
              <a:gd name="connsiteY32" fmla="*/ 94504 h 167754"/>
              <a:gd name="connsiteX33" fmla="*/ 152511 w 170015"/>
              <a:gd name="connsiteY33" fmla="*/ 98527 h 167754"/>
              <a:gd name="connsiteX34" fmla="*/ 166380 w 170015"/>
              <a:gd name="connsiteY34" fmla="*/ 122520 h 167754"/>
              <a:gd name="connsiteX35" fmla="*/ 169704 w 170015"/>
              <a:gd name="connsiteY35" fmla="*/ 123306 h 167754"/>
              <a:gd name="connsiteX36" fmla="*/ 170016 w 170015"/>
              <a:gd name="connsiteY36" fmla="*/ 128588 h 167754"/>
              <a:gd name="connsiteX37" fmla="*/ 169800 w 170015"/>
              <a:gd name="connsiteY37" fmla="*/ 132989 h 167754"/>
              <a:gd name="connsiteX38" fmla="*/ 165413 w 170015"/>
              <a:gd name="connsiteY38" fmla="*/ 134110 h 167754"/>
              <a:gd name="connsiteX39" fmla="*/ 151787 w 170015"/>
              <a:gd name="connsiteY39" fmla="*/ 157713 h 167754"/>
              <a:gd name="connsiteX40" fmla="*/ 153273 w 170015"/>
              <a:gd name="connsiteY40" fmla="*/ 163015 h 167754"/>
              <a:gd name="connsiteX41" fmla="*/ 145445 w 170015"/>
              <a:gd name="connsiteY41" fmla="*/ 167754 h 167754"/>
              <a:gd name="connsiteX42" fmla="*/ 142232 w 170015"/>
              <a:gd name="connsiteY42" fmla="*/ 164345 h 167754"/>
              <a:gd name="connsiteX43" fmla="*/ 114519 w 170015"/>
              <a:gd name="connsiteY43" fmla="*/ 164330 h 167754"/>
              <a:gd name="connsiteX44" fmla="*/ 111423 w 170015"/>
              <a:gd name="connsiteY44" fmla="*/ 167609 h 167754"/>
              <a:gd name="connsiteX45" fmla="*/ 103473 w 170015"/>
              <a:gd name="connsiteY45" fmla="*/ 162676 h 167754"/>
              <a:gd name="connsiteX46" fmla="*/ 104677 w 170015"/>
              <a:gd name="connsiteY46" fmla="*/ 158648 h 167754"/>
              <a:gd name="connsiteX47" fmla="*/ 90808 w 170015"/>
              <a:gd name="connsiteY47" fmla="*/ 134655 h 167754"/>
              <a:gd name="connsiteX48" fmla="*/ 87478 w 170015"/>
              <a:gd name="connsiteY48" fmla="*/ 133868 h 167754"/>
              <a:gd name="connsiteX49" fmla="*/ 87167 w 170015"/>
              <a:gd name="connsiteY49" fmla="*/ 128588 h 167754"/>
              <a:gd name="connsiteX50" fmla="*/ 87382 w 170015"/>
              <a:gd name="connsiteY50" fmla="*/ 124186 h 167754"/>
              <a:gd name="connsiteX51" fmla="*/ 91774 w 170015"/>
              <a:gd name="connsiteY51" fmla="*/ 123065 h 167754"/>
              <a:gd name="connsiteX52" fmla="*/ 138116 w 170015"/>
              <a:gd name="connsiteY52" fmla="*/ 128588 h 167754"/>
              <a:gd name="connsiteX53" fmla="*/ 128591 w 170015"/>
              <a:gd name="connsiteY53" fmla="*/ 119063 h 167754"/>
              <a:gd name="connsiteX54" fmla="*/ 119066 w 170015"/>
              <a:gd name="connsiteY54" fmla="*/ 128588 h 167754"/>
              <a:gd name="connsiteX55" fmla="*/ 128591 w 170015"/>
              <a:gd name="connsiteY55" fmla="*/ 138113 h 167754"/>
              <a:gd name="connsiteX56" fmla="*/ 138116 w 170015"/>
              <a:gd name="connsiteY56" fmla="*/ 128588 h 16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0015" h="167754">
                <a:moveTo>
                  <a:pt x="152400" y="76200"/>
                </a:moveTo>
                <a:cubicBezTo>
                  <a:pt x="152400" y="34116"/>
                  <a:pt x="118284" y="0"/>
                  <a:pt x="76200" y="0"/>
                </a:cubicBezTo>
                <a:cubicBezTo>
                  <a:pt x="34116" y="0"/>
                  <a:pt x="0" y="34116"/>
                  <a:pt x="0" y="76200"/>
                </a:cubicBezTo>
                <a:cubicBezTo>
                  <a:pt x="0" y="118284"/>
                  <a:pt x="34116" y="152400"/>
                  <a:pt x="76200" y="152400"/>
                </a:cubicBezTo>
                <a:cubicBezTo>
                  <a:pt x="78086" y="152400"/>
                  <a:pt x="79957" y="152331"/>
                  <a:pt x="81809" y="152197"/>
                </a:cubicBezTo>
                <a:cubicBezTo>
                  <a:pt x="78221" y="145102"/>
                  <a:pt x="76200" y="137081"/>
                  <a:pt x="76200" y="128588"/>
                </a:cubicBezTo>
                <a:cubicBezTo>
                  <a:pt x="76200" y="123525"/>
                  <a:pt x="76918" y="118630"/>
                  <a:pt x="78258" y="113999"/>
                </a:cubicBezTo>
                <a:cubicBezTo>
                  <a:pt x="77607" y="114195"/>
                  <a:pt x="76915" y="114300"/>
                  <a:pt x="76200" y="114300"/>
                </a:cubicBezTo>
                <a:cubicBezTo>
                  <a:pt x="72255" y="114300"/>
                  <a:pt x="69056" y="111102"/>
                  <a:pt x="69056" y="107156"/>
                </a:cubicBezTo>
                <a:cubicBezTo>
                  <a:pt x="69056" y="103211"/>
                  <a:pt x="72255" y="100013"/>
                  <a:pt x="76200" y="100013"/>
                </a:cubicBezTo>
                <a:cubicBezTo>
                  <a:pt x="78900" y="100013"/>
                  <a:pt x="81251" y="101511"/>
                  <a:pt x="82466" y="103722"/>
                </a:cubicBezTo>
                <a:cubicBezTo>
                  <a:pt x="91320" y="87334"/>
                  <a:pt x="108654" y="76200"/>
                  <a:pt x="128588" y="76200"/>
                </a:cubicBezTo>
                <a:cubicBezTo>
                  <a:pt x="137081" y="76200"/>
                  <a:pt x="145102" y="78221"/>
                  <a:pt x="152197" y="81809"/>
                </a:cubicBezTo>
                <a:cubicBezTo>
                  <a:pt x="152331" y="79957"/>
                  <a:pt x="152400" y="78086"/>
                  <a:pt x="152400" y="76200"/>
                </a:cubicBezTo>
                <a:close/>
                <a:moveTo>
                  <a:pt x="71514" y="42006"/>
                </a:moveTo>
                <a:cubicBezTo>
                  <a:pt x="71917" y="39785"/>
                  <a:pt x="73862" y="38100"/>
                  <a:pt x="76200" y="38100"/>
                </a:cubicBezTo>
                <a:cubicBezTo>
                  <a:pt x="78538" y="38100"/>
                  <a:pt x="80482" y="39785"/>
                  <a:pt x="80885" y="42006"/>
                </a:cubicBezTo>
                <a:lnTo>
                  <a:pt x="80963" y="42863"/>
                </a:lnTo>
                <a:lnTo>
                  <a:pt x="80963" y="85725"/>
                </a:lnTo>
                <a:lnTo>
                  <a:pt x="80885" y="86581"/>
                </a:lnTo>
                <a:cubicBezTo>
                  <a:pt x="80482" y="88803"/>
                  <a:pt x="78538" y="90488"/>
                  <a:pt x="76200" y="90488"/>
                </a:cubicBezTo>
                <a:cubicBezTo>
                  <a:pt x="73862" y="90488"/>
                  <a:pt x="71917" y="88803"/>
                  <a:pt x="71514" y="86581"/>
                </a:cubicBezTo>
                <a:lnTo>
                  <a:pt x="71438" y="85725"/>
                </a:lnTo>
                <a:lnTo>
                  <a:pt x="71438" y="42863"/>
                </a:lnTo>
                <a:lnTo>
                  <a:pt x="71514" y="42006"/>
                </a:lnTo>
                <a:close/>
                <a:moveTo>
                  <a:pt x="91774" y="123065"/>
                </a:moveTo>
                <a:cubicBezTo>
                  <a:pt x="102137" y="120418"/>
                  <a:pt x="108290" y="109760"/>
                  <a:pt x="105401" y="99462"/>
                </a:cubicBezTo>
                <a:lnTo>
                  <a:pt x="103913" y="94158"/>
                </a:lnTo>
                <a:cubicBezTo>
                  <a:pt x="106333" y="92298"/>
                  <a:pt x="108956" y="90705"/>
                  <a:pt x="111742" y="89420"/>
                </a:cubicBezTo>
                <a:lnTo>
                  <a:pt x="114955" y="92830"/>
                </a:lnTo>
                <a:cubicBezTo>
                  <a:pt x="122470" y="100803"/>
                  <a:pt x="135145" y="100810"/>
                  <a:pt x="142668" y="92844"/>
                </a:cubicBezTo>
                <a:lnTo>
                  <a:pt x="145761" y="89569"/>
                </a:lnTo>
                <a:cubicBezTo>
                  <a:pt x="148598" y="90909"/>
                  <a:pt x="151263" y="92568"/>
                  <a:pt x="153713" y="94504"/>
                </a:cubicBezTo>
                <a:lnTo>
                  <a:pt x="152511" y="98527"/>
                </a:lnTo>
                <a:cubicBezTo>
                  <a:pt x="149374" y="109025"/>
                  <a:pt x="155718" y="119999"/>
                  <a:pt x="166380" y="122520"/>
                </a:cubicBezTo>
                <a:lnTo>
                  <a:pt x="169704" y="123306"/>
                </a:lnTo>
                <a:cubicBezTo>
                  <a:pt x="169910" y="125037"/>
                  <a:pt x="170016" y="126800"/>
                  <a:pt x="170016" y="128588"/>
                </a:cubicBezTo>
                <a:cubicBezTo>
                  <a:pt x="170016" y="130074"/>
                  <a:pt x="169942" y="131542"/>
                  <a:pt x="169800" y="132989"/>
                </a:cubicBezTo>
                <a:lnTo>
                  <a:pt x="165413" y="134110"/>
                </a:lnTo>
                <a:cubicBezTo>
                  <a:pt x="155051" y="136757"/>
                  <a:pt x="148898" y="147415"/>
                  <a:pt x="151787" y="157713"/>
                </a:cubicBezTo>
                <a:lnTo>
                  <a:pt x="153273" y="163015"/>
                </a:lnTo>
                <a:cubicBezTo>
                  <a:pt x="150853" y="164876"/>
                  <a:pt x="148231" y="166469"/>
                  <a:pt x="145445" y="167754"/>
                </a:cubicBezTo>
                <a:lnTo>
                  <a:pt x="142232" y="164345"/>
                </a:lnTo>
                <a:cubicBezTo>
                  <a:pt x="134718" y="156371"/>
                  <a:pt x="122042" y="156364"/>
                  <a:pt x="114519" y="164330"/>
                </a:cubicBezTo>
                <a:lnTo>
                  <a:pt x="111423" y="167609"/>
                </a:lnTo>
                <a:cubicBezTo>
                  <a:pt x="108587" y="166270"/>
                  <a:pt x="105923" y="164611"/>
                  <a:pt x="103473" y="162676"/>
                </a:cubicBezTo>
                <a:lnTo>
                  <a:pt x="104677" y="158648"/>
                </a:lnTo>
                <a:cubicBezTo>
                  <a:pt x="107813" y="148150"/>
                  <a:pt x="101470" y="137176"/>
                  <a:pt x="90808" y="134655"/>
                </a:cubicBezTo>
                <a:lnTo>
                  <a:pt x="87478" y="133868"/>
                </a:lnTo>
                <a:cubicBezTo>
                  <a:pt x="87273" y="132137"/>
                  <a:pt x="87167" y="130376"/>
                  <a:pt x="87167" y="128588"/>
                </a:cubicBezTo>
                <a:cubicBezTo>
                  <a:pt x="87167" y="127103"/>
                  <a:pt x="87239" y="125634"/>
                  <a:pt x="87382" y="124186"/>
                </a:cubicBezTo>
                <a:lnTo>
                  <a:pt x="91774" y="123065"/>
                </a:lnTo>
                <a:close/>
                <a:moveTo>
                  <a:pt x="138116" y="128588"/>
                </a:moveTo>
                <a:cubicBezTo>
                  <a:pt x="138116" y="123328"/>
                  <a:pt x="133852" y="119063"/>
                  <a:pt x="128591" y="119063"/>
                </a:cubicBezTo>
                <a:cubicBezTo>
                  <a:pt x="123331" y="119063"/>
                  <a:pt x="119066" y="123328"/>
                  <a:pt x="119066" y="128588"/>
                </a:cubicBezTo>
                <a:cubicBezTo>
                  <a:pt x="119066" y="133849"/>
                  <a:pt x="123331" y="138113"/>
                  <a:pt x="128591" y="138113"/>
                </a:cubicBezTo>
                <a:cubicBezTo>
                  <a:pt x="133852" y="138113"/>
                  <a:pt x="138116" y="133849"/>
                  <a:pt x="138116" y="128588"/>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2" name="Title 1">
            <a:extLst>
              <a:ext uri="{FF2B5EF4-FFF2-40B4-BE49-F238E27FC236}">
                <a16:creationId xmlns:a16="http://schemas.microsoft.com/office/drawing/2014/main" id="{216892E9-449E-6018-77D4-7E6E5C4FE937}"/>
              </a:ext>
            </a:extLst>
          </p:cNvPr>
          <p:cNvSpPr>
            <a:spLocks noGrp="1"/>
          </p:cNvSpPr>
          <p:nvPr>
            <p:ph type="title"/>
          </p:nvPr>
        </p:nvSpPr>
        <p:spPr>
          <a:xfrm>
            <a:off x="588263" y="457200"/>
            <a:ext cx="11018520" cy="553998"/>
          </a:xfrm>
        </p:spPr>
        <p:txBody>
          <a:bodyPr wrap="square" anchor="t">
            <a:normAutofit/>
          </a:bodyPr>
          <a:lstStyle/>
          <a:p>
            <a:pPr lvl="0"/>
            <a:r>
              <a:rPr lang="en-GB" dirty="0"/>
              <a:t>Choosing a ‘centralized experience’ ESS strategy</a:t>
            </a:r>
          </a:p>
        </p:txBody>
      </p:sp>
      <p:sp>
        <p:nvSpPr>
          <p:cNvPr id="102" name="TextBox 101">
            <a:extLst>
              <a:ext uri="{FF2B5EF4-FFF2-40B4-BE49-F238E27FC236}">
                <a16:creationId xmlns:a16="http://schemas.microsoft.com/office/drawing/2014/main" id="{8137147C-BD01-5AF1-4B56-1BB4F6E2BCE2}"/>
              </a:ext>
            </a:extLst>
          </p:cNvPr>
          <p:cNvSpPr txBox="1"/>
          <p:nvPr/>
        </p:nvSpPr>
        <p:spPr>
          <a:xfrm>
            <a:off x="1167365" y="1675291"/>
            <a:ext cx="3206515" cy="430887"/>
          </a:xfrm>
          <a:prstGeom prst="rect">
            <a:avLst/>
          </a:prstGeom>
          <a:noFill/>
        </p:spPr>
        <p:txBody>
          <a:bodyPr wrap="square" anchor="ctr">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rPr>
              <a:t>Will your ESS deployment include multiple verticals?</a:t>
            </a:r>
          </a:p>
        </p:txBody>
      </p:sp>
      <p:grpSp>
        <p:nvGrpSpPr>
          <p:cNvPr id="150" name="Group 149" descr="Yes">
            <a:extLst>
              <a:ext uri="{FF2B5EF4-FFF2-40B4-BE49-F238E27FC236}">
                <a16:creationId xmlns:a16="http://schemas.microsoft.com/office/drawing/2014/main" id="{44E9B890-6B93-F83F-E85C-02C261699018}"/>
              </a:ext>
            </a:extLst>
          </p:cNvPr>
          <p:cNvGrpSpPr/>
          <p:nvPr/>
        </p:nvGrpSpPr>
        <p:grpSpPr>
          <a:xfrm>
            <a:off x="2617651" y="2207620"/>
            <a:ext cx="315151" cy="360543"/>
            <a:chOff x="2617651" y="2207620"/>
            <a:chExt cx="315151" cy="360543"/>
          </a:xfrm>
        </p:grpSpPr>
        <p:sp>
          <p:nvSpPr>
            <p:cNvPr id="43" name="TextBox 42">
              <a:extLst>
                <a:ext uri="{FF2B5EF4-FFF2-40B4-BE49-F238E27FC236}">
                  <a16:creationId xmlns:a16="http://schemas.microsoft.com/office/drawing/2014/main" id="{C1567D83-E386-E3E5-5F82-D65233484DD9}"/>
                </a:ext>
              </a:extLst>
            </p:cNvPr>
            <p:cNvSpPr txBox="1"/>
            <p:nvPr/>
          </p:nvSpPr>
          <p:spPr>
            <a:xfrm>
              <a:off x="2617651" y="2303253"/>
              <a:ext cx="315151" cy="169277"/>
            </a:xfrm>
            <a:prstGeom prst="rect">
              <a:avLst/>
            </a:prstGeom>
            <a:noFill/>
          </p:spPr>
          <p:txBody>
            <a:bodyPr wrap="none" lIns="9144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Yes</a:t>
              </a:r>
            </a:p>
          </p:txBody>
        </p:sp>
        <p:cxnSp>
          <p:nvCxnSpPr>
            <p:cNvPr id="149" name="Straight Arrow Connector 148">
              <a:extLst>
                <a:ext uri="{FF2B5EF4-FFF2-40B4-BE49-F238E27FC236}">
                  <a16:creationId xmlns:a16="http://schemas.microsoft.com/office/drawing/2014/main" id="{9EC86A6C-5F68-9E5D-6BF3-B1EA1B492CBA}"/>
                </a:ext>
              </a:extLst>
            </p:cNvPr>
            <p:cNvCxnSpPr>
              <a:stCxn id="37" idx="2"/>
              <a:endCxn id="95" idx="0"/>
            </p:cNvCxnSpPr>
            <p:nvPr/>
          </p:nvCxnSpPr>
          <p:spPr>
            <a:xfrm>
              <a:off x="2617651" y="2207620"/>
              <a:ext cx="0" cy="360543"/>
            </a:xfrm>
            <a:prstGeom prst="straightConnector1">
              <a:avLst/>
            </a:prstGeom>
            <a:ln w="12700" cap="rnd">
              <a:solidFill>
                <a:schemeClr val="bg1">
                  <a:lumMod val="75000"/>
                </a:schemeClr>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491314FE-94EA-8482-D550-3806C9762790}"/>
              </a:ext>
            </a:extLst>
          </p:cNvPr>
          <p:cNvSpPr txBox="1"/>
          <p:nvPr/>
        </p:nvSpPr>
        <p:spPr>
          <a:xfrm>
            <a:off x="1167365" y="2674992"/>
            <a:ext cx="3206515" cy="430887"/>
          </a:xfrm>
          <a:prstGeom prst="rect">
            <a:avLst/>
          </a:prstGeom>
          <a:noFill/>
        </p:spPr>
        <p:txBody>
          <a:bodyPr wrap="square" anchor="ctr">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rPr>
              <a:t>Planning for the next 12–18 months, do you anticipate needing the following?</a:t>
            </a:r>
          </a:p>
        </p:txBody>
      </p:sp>
      <p:sp>
        <p:nvSpPr>
          <p:cNvPr id="108" name="TextBox 107">
            <a:extLst>
              <a:ext uri="{FF2B5EF4-FFF2-40B4-BE49-F238E27FC236}">
                <a16:creationId xmlns:a16="http://schemas.microsoft.com/office/drawing/2014/main" id="{5A0E0B26-CDF6-576B-8090-C5B189773A7C}"/>
              </a:ext>
            </a:extLst>
          </p:cNvPr>
          <p:cNvSpPr txBox="1"/>
          <p:nvPr/>
        </p:nvSpPr>
        <p:spPr>
          <a:xfrm>
            <a:off x="812799" y="3058731"/>
            <a:ext cx="3561081" cy="892552"/>
          </a:xfrm>
          <a:prstGeom prst="rect">
            <a:avLst/>
          </a:prstGeom>
          <a:noFill/>
        </p:spPr>
        <p:txBody>
          <a:bodyPr wrap="square">
            <a:spAutoFit/>
          </a:bodyPr>
          <a:lstStyle/>
          <a:p>
            <a:pPr marL="152400" marR="0" lvl="0" indent="-152400" algn="l" defTabSz="932472"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Vertical-specific RBAC</a:t>
            </a:r>
          </a:p>
          <a:p>
            <a:pPr marL="152400" marR="0" lvl="0" indent="-152400" algn="l" defTabSz="932472"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Vertical-specific telemetry &amp; analytics isolation</a:t>
            </a:r>
          </a:p>
          <a:p>
            <a:pPr marL="152400" marR="0" lvl="0" indent="-152400" algn="l" defTabSz="932472"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&gt; 25* knowledge sources shared across all verticals</a:t>
            </a:r>
          </a:p>
          <a:p>
            <a:pPr marL="152400" marR="0" lvl="0" indent="-152400" algn="l" defTabSz="932472"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&gt; 60* distinct workflows shared across all verticals</a:t>
            </a:r>
          </a:p>
        </p:txBody>
      </p:sp>
      <p:sp>
        <p:nvSpPr>
          <p:cNvPr id="61" name="TextBox 60">
            <a:extLst>
              <a:ext uri="{FF2B5EF4-FFF2-40B4-BE49-F238E27FC236}">
                <a16:creationId xmlns:a16="http://schemas.microsoft.com/office/drawing/2014/main" id="{176AF95A-B01E-CFA1-E052-C9A3284B14BC}"/>
              </a:ext>
            </a:extLst>
          </p:cNvPr>
          <p:cNvSpPr txBox="1"/>
          <p:nvPr/>
        </p:nvSpPr>
        <p:spPr>
          <a:xfrm>
            <a:off x="1922889" y="3995352"/>
            <a:ext cx="2450991" cy="107722"/>
          </a:xfrm>
          <a:prstGeom prst="rect">
            <a:avLst/>
          </a:prstGeom>
          <a:noFill/>
        </p:spPr>
        <p:txBody>
          <a:bodyPr wrap="none" lIns="0" tIns="0" rIns="0" bIns="0">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 These thresholds are being finalized as architecture stabilizes</a:t>
            </a:r>
            <a:endParaRPr kumimoji="0" lang="en-US" sz="400" b="0" i="1"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grpSp>
        <p:nvGrpSpPr>
          <p:cNvPr id="68" name="Group 67" descr="Yes&#10;">
            <a:extLst>
              <a:ext uri="{FF2B5EF4-FFF2-40B4-BE49-F238E27FC236}">
                <a16:creationId xmlns:a16="http://schemas.microsoft.com/office/drawing/2014/main" id="{DCCEFFCC-3797-50DD-72B4-44DE167482C2}"/>
              </a:ext>
            </a:extLst>
          </p:cNvPr>
          <p:cNvGrpSpPr/>
          <p:nvPr/>
        </p:nvGrpSpPr>
        <p:grpSpPr>
          <a:xfrm>
            <a:off x="2617651" y="4170582"/>
            <a:ext cx="315151" cy="360543"/>
            <a:chOff x="2617651" y="2207620"/>
            <a:chExt cx="315151" cy="360543"/>
          </a:xfrm>
        </p:grpSpPr>
        <p:sp>
          <p:nvSpPr>
            <p:cNvPr id="69" name="TextBox 68">
              <a:extLst>
                <a:ext uri="{FF2B5EF4-FFF2-40B4-BE49-F238E27FC236}">
                  <a16:creationId xmlns:a16="http://schemas.microsoft.com/office/drawing/2014/main" id="{C85B5A6C-F4C6-0130-2617-78B31A61E82B}"/>
                </a:ext>
              </a:extLst>
            </p:cNvPr>
            <p:cNvSpPr txBox="1"/>
            <p:nvPr/>
          </p:nvSpPr>
          <p:spPr>
            <a:xfrm>
              <a:off x="2617651" y="2303253"/>
              <a:ext cx="315151" cy="169277"/>
            </a:xfrm>
            <a:prstGeom prst="rect">
              <a:avLst/>
            </a:prstGeom>
            <a:noFill/>
          </p:spPr>
          <p:txBody>
            <a:bodyPr wrap="none" lIns="9144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Yes</a:t>
              </a:r>
            </a:p>
          </p:txBody>
        </p:sp>
        <p:cxnSp>
          <p:nvCxnSpPr>
            <p:cNvPr id="70" name="Straight Arrow Connector 69">
              <a:extLst>
                <a:ext uri="{FF2B5EF4-FFF2-40B4-BE49-F238E27FC236}">
                  <a16:creationId xmlns:a16="http://schemas.microsoft.com/office/drawing/2014/main" id="{E7696EDD-9AAE-2422-4F3C-C08A7AB01ACA}"/>
                </a:ext>
              </a:extLst>
            </p:cNvPr>
            <p:cNvCxnSpPr/>
            <p:nvPr/>
          </p:nvCxnSpPr>
          <p:spPr>
            <a:xfrm>
              <a:off x="2617651" y="2207620"/>
              <a:ext cx="0" cy="360543"/>
            </a:xfrm>
            <a:prstGeom prst="straightConnector1">
              <a:avLst/>
            </a:prstGeom>
            <a:ln w="12700" cap="rnd">
              <a:solidFill>
                <a:schemeClr val="bg1">
                  <a:lumMod val="75000"/>
                </a:schemeClr>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FA517BA6-32E8-1641-2F87-51150C56C323}"/>
              </a:ext>
            </a:extLst>
          </p:cNvPr>
          <p:cNvSpPr txBox="1"/>
          <p:nvPr/>
        </p:nvSpPr>
        <p:spPr>
          <a:xfrm>
            <a:off x="812799" y="5020860"/>
            <a:ext cx="3561081" cy="892552"/>
          </a:xfrm>
          <a:prstGeom prst="rect">
            <a:avLst/>
          </a:prstGeom>
          <a:noFill/>
        </p:spPr>
        <p:txBody>
          <a:bodyPr wrap="square">
            <a:spAutoFit/>
          </a:bodyPr>
          <a:lstStyle/>
          <a:p>
            <a:pPr marL="228600" marR="0" lvl="0" indent="-228600" algn="l" defTabSz="932472" rtl="0" eaLnBrk="1" fontAlgn="base" latinLnBrk="0" hangingPunct="1">
              <a:lnSpc>
                <a:spcPct val="100000"/>
              </a:lnSpc>
              <a:spcBef>
                <a:spcPts val="200"/>
              </a:spcBef>
              <a:spcAft>
                <a:spcPts val="200"/>
              </a:spcAft>
              <a:buClrTx/>
              <a:buSzTx/>
              <a:buFont typeface="+mj-lt"/>
              <a:buAutoNum type="arabicPeriod"/>
              <a:tabLst/>
              <a:defRPr/>
            </a:pPr>
            <a:r>
              <a:rPr kumimoji="0" lang="en-US" sz="105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Choose one or more starters (HR and/or IT).</a:t>
            </a:r>
          </a:p>
          <a:p>
            <a:pPr marL="228600" marR="0" lvl="0" indent="-228600" algn="l" defTabSz="932472" rtl="0" eaLnBrk="1" fontAlgn="base" latinLnBrk="0" hangingPunct="1">
              <a:lnSpc>
                <a:spcPct val="100000"/>
              </a:lnSpc>
              <a:spcBef>
                <a:spcPts val="200"/>
              </a:spcBef>
              <a:spcAft>
                <a:spcPts val="200"/>
              </a:spcAft>
              <a:buClrTx/>
              <a:buSzTx/>
              <a:buFont typeface="+mj-lt"/>
              <a:buAutoNum type="arabicPeriod"/>
              <a:tabLst/>
              <a:defRPr/>
            </a:pPr>
            <a:r>
              <a:rPr kumimoji="0" lang="en-US" sz="105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Configure, keeping each vertical distinct.</a:t>
            </a:r>
          </a:p>
          <a:p>
            <a:pPr marL="228600" marR="0" lvl="0" indent="-228600" algn="l" defTabSz="932472" rtl="0" eaLnBrk="1" fontAlgn="base" latinLnBrk="0" hangingPunct="1">
              <a:lnSpc>
                <a:spcPct val="100000"/>
              </a:lnSpc>
              <a:spcBef>
                <a:spcPts val="200"/>
              </a:spcBef>
              <a:spcAft>
                <a:spcPts val="200"/>
              </a:spcAft>
              <a:buClrTx/>
              <a:buSzTx/>
              <a:buFont typeface="+mj-lt"/>
              <a:buAutoNum type="arabicPeriod"/>
              <a:tabLst/>
              <a:defRPr/>
            </a:pPr>
            <a:r>
              <a:rPr kumimoji="0" lang="en-US" sz="105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Proceed through vertical user acceptance testing.</a:t>
            </a:r>
          </a:p>
          <a:p>
            <a:pPr marL="228600" marR="0" lvl="0" indent="-228600" algn="l" defTabSz="932472" rtl="0" eaLnBrk="1" fontAlgn="base" latinLnBrk="0" hangingPunct="1">
              <a:lnSpc>
                <a:spcPct val="100000"/>
              </a:lnSpc>
              <a:spcBef>
                <a:spcPts val="200"/>
              </a:spcBef>
              <a:spcAft>
                <a:spcPts val="200"/>
              </a:spcAft>
              <a:buClrTx/>
              <a:buSzTx/>
              <a:buFont typeface="+mj-lt"/>
              <a:buAutoNum type="arabicPeriod"/>
              <a:tabLst/>
              <a:defRPr/>
            </a:pPr>
            <a:r>
              <a:rPr kumimoji="0" lang="en-US" sz="105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(Optional) Deploy first/primary vertical.</a:t>
            </a:r>
          </a:p>
        </p:txBody>
      </p:sp>
      <p:sp>
        <p:nvSpPr>
          <p:cNvPr id="166" name="TextBox 165">
            <a:extLst>
              <a:ext uri="{FF2B5EF4-FFF2-40B4-BE49-F238E27FC236}">
                <a16:creationId xmlns:a16="http://schemas.microsoft.com/office/drawing/2014/main" id="{71E55AC6-CC49-687E-030C-436BEE986F14}"/>
              </a:ext>
            </a:extLst>
          </p:cNvPr>
          <p:cNvSpPr txBox="1"/>
          <p:nvPr/>
        </p:nvSpPr>
        <p:spPr>
          <a:xfrm>
            <a:off x="4764729" y="1759929"/>
            <a:ext cx="190758" cy="261610"/>
          </a:xfrm>
          <a:prstGeom prst="rect">
            <a:avLst/>
          </a:prstGeom>
          <a:noFill/>
        </p:spPr>
        <p:txBody>
          <a:bodyPr wrap="none" lIns="0" tIns="0" rIns="0" bIns="9144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No</a:t>
            </a:r>
          </a:p>
        </p:txBody>
      </p:sp>
      <p:sp>
        <p:nvSpPr>
          <p:cNvPr id="123" name="TextBox 122">
            <a:extLst>
              <a:ext uri="{FF2B5EF4-FFF2-40B4-BE49-F238E27FC236}">
                <a16:creationId xmlns:a16="http://schemas.microsoft.com/office/drawing/2014/main" id="{8A83107A-FD9E-A1EE-6263-E189873DA8F8}"/>
              </a:ext>
            </a:extLst>
          </p:cNvPr>
          <p:cNvSpPr txBox="1"/>
          <p:nvPr/>
        </p:nvSpPr>
        <p:spPr>
          <a:xfrm>
            <a:off x="5652278" y="1649643"/>
            <a:ext cx="4402074" cy="482183"/>
          </a:xfrm>
          <a:prstGeom prst="rect">
            <a:avLst/>
          </a:prstGeom>
          <a:noFill/>
        </p:spPr>
        <p:txBody>
          <a:bodyPr wrap="square">
            <a:spAutoFit/>
          </a:bodyPr>
          <a:lstStyle/>
          <a:p>
            <a:pPr marL="180975" marR="0" lvl="0" indent="-180975" algn="l" defTabSz="932472" rtl="0" eaLnBrk="1" fontAlgn="base" latinLnBrk="0" hangingPunct="1">
              <a:lnSpc>
                <a:spcPct val="100000"/>
              </a:lnSpc>
              <a:spcBef>
                <a:spcPts val="20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rPr>
              <a:t>Choose starter focused on the intended single vertical (HR/IT). </a:t>
            </a:r>
          </a:p>
          <a:p>
            <a:pPr marL="180975" marR="0" lvl="0" indent="-180975" algn="l" defTabSz="932472" rtl="0" eaLnBrk="1" fontAlgn="base" latinLnBrk="0" hangingPunct="1">
              <a:lnSpc>
                <a:spcPct val="100000"/>
              </a:lnSpc>
              <a:spcBef>
                <a:spcPts val="20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091F2C"/>
                </a:solidFill>
                <a:effectLst/>
                <a:uLnTx/>
                <a:uFillTx/>
                <a:latin typeface="Segoe Sans Display Semibold"/>
                <a:ea typeface="Segoe UI" pitchFamily="34" charset="0"/>
                <a:cs typeface="Segoe UI" pitchFamily="34" charset="0"/>
              </a:rPr>
              <a:t>Configure, perform acceptance testing, and deploy.</a:t>
            </a:r>
          </a:p>
        </p:txBody>
      </p:sp>
      <p:sp>
        <p:nvSpPr>
          <p:cNvPr id="158" name="TextBox 157">
            <a:extLst>
              <a:ext uri="{FF2B5EF4-FFF2-40B4-BE49-F238E27FC236}">
                <a16:creationId xmlns:a16="http://schemas.microsoft.com/office/drawing/2014/main" id="{154A5623-8544-0E08-6942-753F521E971A}"/>
              </a:ext>
            </a:extLst>
          </p:cNvPr>
          <p:cNvSpPr txBox="1"/>
          <p:nvPr/>
        </p:nvSpPr>
        <p:spPr>
          <a:xfrm>
            <a:off x="4764729" y="3238151"/>
            <a:ext cx="190758" cy="261610"/>
          </a:xfrm>
          <a:prstGeom prst="rect">
            <a:avLst/>
          </a:prstGeom>
          <a:noFill/>
        </p:spPr>
        <p:txBody>
          <a:bodyPr wrap="none" lIns="0" tIns="0" rIns="0" bIns="9144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No</a:t>
            </a:r>
          </a:p>
        </p:txBody>
      </p:sp>
      <p:sp>
        <p:nvSpPr>
          <p:cNvPr id="124" name="TextBox 123">
            <a:extLst>
              <a:ext uri="{FF2B5EF4-FFF2-40B4-BE49-F238E27FC236}">
                <a16:creationId xmlns:a16="http://schemas.microsoft.com/office/drawing/2014/main" id="{E629BB8C-D108-41AE-95EA-C902A2DBBA39}"/>
              </a:ext>
            </a:extLst>
          </p:cNvPr>
          <p:cNvSpPr txBox="1"/>
          <p:nvPr/>
        </p:nvSpPr>
        <p:spPr>
          <a:xfrm>
            <a:off x="5652279" y="2659603"/>
            <a:ext cx="4402074" cy="702756"/>
          </a:xfrm>
          <a:prstGeom prst="rect">
            <a:avLst/>
          </a:prstGeom>
          <a:noFill/>
        </p:spPr>
        <p:txBody>
          <a:bodyPr wrap="square">
            <a:spAutoFit/>
          </a:bodyPr>
          <a:lstStyle/>
          <a:p>
            <a:pPr marL="180975" marR="0" lvl="0" indent="-180975" algn="l" defTabSz="932472" rtl="0" eaLnBrk="1" fontAlgn="base" latinLnBrk="0" hangingPunct="1">
              <a:lnSpc>
                <a:spcPct val="100000"/>
              </a:lnSpc>
              <a:spcBef>
                <a:spcPts val="20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091F2C"/>
                </a:solidFill>
                <a:effectLst/>
                <a:uLnTx/>
                <a:uFillTx/>
                <a:latin typeface="Segoe Sans Display Semibold"/>
                <a:ea typeface="+mn-ea"/>
                <a:cs typeface="Segoe UI" pitchFamily="34" charset="0"/>
              </a:rPr>
              <a:t>Choose a starter focused on the first/primary vertical (HR/IT). </a:t>
            </a:r>
          </a:p>
          <a:p>
            <a:pPr marL="180975" marR="0" lvl="0" indent="-180975" algn="l" defTabSz="932472" rtl="0" eaLnBrk="1" fontAlgn="base" latinLnBrk="0" hangingPunct="1">
              <a:lnSpc>
                <a:spcPct val="100000"/>
              </a:lnSpc>
              <a:spcBef>
                <a:spcPts val="20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091F2C"/>
                </a:solidFill>
                <a:effectLst/>
                <a:uLnTx/>
                <a:uFillTx/>
                <a:latin typeface="Segoe Sans Display Semibold"/>
                <a:ea typeface="+mn-ea"/>
                <a:cs typeface="Segoe UI" pitchFamily="34" charset="0"/>
              </a:rPr>
              <a:t>Configure accelerators, knowledge, workflows for all verticals. </a:t>
            </a:r>
          </a:p>
          <a:p>
            <a:pPr marL="180975" marR="0" lvl="0" indent="-180975" algn="l" defTabSz="932472" rtl="0" eaLnBrk="1" fontAlgn="base" latinLnBrk="0" hangingPunct="1">
              <a:lnSpc>
                <a:spcPct val="100000"/>
              </a:lnSpc>
              <a:spcBef>
                <a:spcPts val="20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091F2C"/>
                </a:solidFill>
                <a:effectLst/>
                <a:uLnTx/>
                <a:uFillTx/>
                <a:latin typeface="Segoe Sans Display Semibold"/>
                <a:ea typeface="+mn-ea"/>
                <a:cs typeface="Segoe UI" pitchFamily="34" charset="0"/>
              </a:rPr>
              <a:t>Perform acceptance testing and deploy.</a:t>
            </a:r>
          </a:p>
        </p:txBody>
      </p:sp>
      <p:sp>
        <p:nvSpPr>
          <p:cNvPr id="136" name="TextBox 135">
            <a:extLst>
              <a:ext uri="{FF2B5EF4-FFF2-40B4-BE49-F238E27FC236}">
                <a16:creationId xmlns:a16="http://schemas.microsoft.com/office/drawing/2014/main" id="{BCC606F8-84BB-BAEB-E651-76E7A8F041E4}"/>
              </a:ext>
            </a:extLst>
          </p:cNvPr>
          <p:cNvSpPr txBox="1">
            <a:spLocks/>
          </p:cNvSpPr>
          <p:nvPr/>
        </p:nvSpPr>
        <p:spPr>
          <a:xfrm>
            <a:off x="5297713" y="3289297"/>
            <a:ext cx="2232459" cy="720710"/>
          </a:xfrm>
          <a:prstGeom prst="rect">
            <a:avLst/>
          </a:prstGeom>
          <a:noFill/>
        </p:spPr>
        <p:txBody>
          <a:bodyPr wrap="square">
            <a:spAutoFit/>
          </a:bodyPr>
          <a:lstStyle/>
          <a:p>
            <a:pPr marL="0" marR="0" lvl="0" indent="0" algn="l" defTabSz="932472" rtl="0" eaLnBrk="1" fontAlgn="base" latinLnBrk="0" hangingPunct="1">
              <a:lnSpc>
                <a:spcPct val="100000"/>
              </a:lnSpc>
              <a:spcBef>
                <a:spcPts val="200"/>
              </a:spcBef>
              <a:spcAft>
                <a:spcPts val="0"/>
              </a:spcAft>
              <a:buClrTx/>
              <a:buSzTx/>
              <a:buFontTx/>
              <a:buNone/>
              <a:tabLst/>
              <a:defRPr/>
            </a:pPr>
            <a:r>
              <a:rPr kumimoji="0" lang="en-US" sz="1050" b="0" i="0" u="none" strike="noStrike" kern="1200" cap="none" spc="0" normalizeH="0" baseline="0" noProof="0">
                <a:ln>
                  <a:noFill/>
                </a:ln>
                <a:solidFill>
                  <a:srgbClr val="091F2C"/>
                </a:solidFill>
                <a:effectLst/>
                <a:uLnTx/>
                <a:uFillTx/>
                <a:latin typeface="Segoe Sans Display Semibold"/>
                <a:ea typeface="+mn-ea"/>
                <a:cs typeface="Segoe UI" pitchFamily="34" charset="0"/>
              </a:rPr>
              <a:t>Pros: </a:t>
            </a:r>
          </a:p>
          <a:p>
            <a:pPr marL="209550" marR="0" lvl="0" indent="-146050" algn="l" defTabSz="932472" rtl="0" eaLnBrk="1" fontAlgn="base" latinLnBrk="0" hangingPunct="1">
              <a:lnSpc>
                <a:spcPct val="100000"/>
              </a:lnSpc>
              <a:spcBef>
                <a:spcPts val="0"/>
              </a:spcBef>
              <a:spcAft>
                <a:spcPts val="200"/>
              </a:spcAft>
              <a:buClrTx/>
              <a:buSzTx/>
              <a:buFont typeface="+mj-lt"/>
              <a:buAutoNum type="arabicPeriod"/>
              <a:tabLst/>
              <a:defRPr/>
            </a:pPr>
            <a:r>
              <a:rPr kumimoji="0" lang="en-US" sz="900" b="0" i="0" u="none" strike="noStrike" kern="1200" cap="none" spc="0" normalizeH="0" baseline="0" noProof="0">
                <a:ln>
                  <a:noFill/>
                </a:ln>
                <a:solidFill>
                  <a:srgbClr val="091F2C"/>
                </a:solidFill>
                <a:effectLst/>
                <a:uLnTx/>
                <a:uFillTx/>
                <a:latin typeface="Segoe Sans Display"/>
                <a:ea typeface="+mn-ea"/>
                <a:cs typeface="Segoe UI" pitchFamily="34" charset="0"/>
              </a:rPr>
              <a:t>Simpler ALM</a:t>
            </a:r>
          </a:p>
          <a:p>
            <a:pPr marL="209550" marR="0" lvl="0" indent="-146050" algn="l" defTabSz="932472" rtl="0" eaLnBrk="1" fontAlgn="base" latinLnBrk="0" hangingPunct="1">
              <a:lnSpc>
                <a:spcPct val="100000"/>
              </a:lnSpc>
              <a:spcBef>
                <a:spcPts val="0"/>
              </a:spcBef>
              <a:spcAft>
                <a:spcPts val="200"/>
              </a:spcAft>
              <a:buClrTx/>
              <a:buSzTx/>
              <a:buFont typeface="+mj-lt"/>
              <a:buAutoNum type="arabicPeriod"/>
              <a:tabLst/>
              <a:defRPr/>
            </a:pPr>
            <a:r>
              <a:rPr kumimoji="0" lang="en-US" sz="900" b="0" i="0" u="none" strike="noStrike" kern="1200" cap="none" spc="0" normalizeH="0" baseline="0" noProof="0">
                <a:ln>
                  <a:noFill/>
                </a:ln>
                <a:solidFill>
                  <a:srgbClr val="091F2C"/>
                </a:solidFill>
                <a:effectLst/>
                <a:uLnTx/>
                <a:uFillTx/>
                <a:latin typeface="Segoe Sans Display"/>
                <a:ea typeface="+mn-ea"/>
                <a:cs typeface="Segoe UI" pitchFamily="34" charset="0"/>
              </a:rPr>
              <a:t>Faster responses</a:t>
            </a:r>
          </a:p>
          <a:p>
            <a:pPr marL="209550" marR="0" lvl="0" indent="-146050" algn="l" defTabSz="932472" rtl="0" eaLnBrk="1" fontAlgn="base" latinLnBrk="0" hangingPunct="1">
              <a:lnSpc>
                <a:spcPct val="100000"/>
              </a:lnSpc>
              <a:spcBef>
                <a:spcPts val="0"/>
              </a:spcBef>
              <a:spcAft>
                <a:spcPts val="200"/>
              </a:spcAft>
              <a:buClrTx/>
              <a:buSzTx/>
              <a:buFont typeface="+mj-lt"/>
              <a:buAutoNum type="arabicPeriod"/>
              <a:tabLst/>
              <a:defRPr/>
            </a:pPr>
            <a:r>
              <a:rPr kumimoji="0" lang="en-US" sz="900" b="0" i="0" u="none" strike="noStrike" kern="1200" cap="none" spc="0" normalizeH="0" baseline="0" noProof="0">
                <a:ln>
                  <a:noFill/>
                </a:ln>
                <a:solidFill>
                  <a:srgbClr val="091F2C"/>
                </a:solidFill>
                <a:effectLst/>
                <a:uLnTx/>
                <a:uFillTx/>
                <a:latin typeface="Segoe Sans Display"/>
                <a:ea typeface="+mn-ea"/>
                <a:cs typeface="Segoe UI" pitchFamily="34" charset="0"/>
              </a:rPr>
              <a:t>Cross-vertical answers*</a:t>
            </a:r>
          </a:p>
        </p:txBody>
      </p:sp>
      <p:sp>
        <p:nvSpPr>
          <p:cNvPr id="137" name="TextBox 136">
            <a:extLst>
              <a:ext uri="{FF2B5EF4-FFF2-40B4-BE49-F238E27FC236}">
                <a16:creationId xmlns:a16="http://schemas.microsoft.com/office/drawing/2014/main" id="{CCD128EE-3A5F-8672-C501-E5DDEB16D6D6}"/>
              </a:ext>
            </a:extLst>
          </p:cNvPr>
          <p:cNvSpPr txBox="1">
            <a:spLocks/>
          </p:cNvSpPr>
          <p:nvPr/>
        </p:nvSpPr>
        <p:spPr>
          <a:xfrm>
            <a:off x="7713052" y="3289297"/>
            <a:ext cx="2232459" cy="720710"/>
          </a:xfrm>
          <a:prstGeom prst="rect">
            <a:avLst/>
          </a:prstGeom>
          <a:noFill/>
        </p:spPr>
        <p:txBody>
          <a:bodyPr wrap="square">
            <a:spAutoFit/>
          </a:bodyPr>
          <a:lstStyle/>
          <a:p>
            <a:pPr marL="0" marR="0" lvl="0" indent="0" algn="l" defTabSz="932472" rtl="0" eaLnBrk="1" fontAlgn="base" latinLnBrk="0" hangingPunct="1">
              <a:lnSpc>
                <a:spcPct val="100000"/>
              </a:lnSpc>
              <a:spcBef>
                <a:spcPts val="200"/>
              </a:spcBef>
              <a:spcAft>
                <a:spcPts val="0"/>
              </a:spcAft>
              <a:buClrTx/>
              <a:buSzTx/>
              <a:buFontTx/>
              <a:buNone/>
              <a:tabLst/>
              <a:defRPr/>
            </a:pPr>
            <a:r>
              <a:rPr kumimoji="0" lang="en-US" sz="1050" b="0" i="0" u="none" strike="noStrike" kern="1200" cap="none" spc="0" normalizeH="0" baseline="0" noProof="0">
                <a:ln>
                  <a:noFill/>
                </a:ln>
                <a:solidFill>
                  <a:srgbClr val="091F2C"/>
                </a:solidFill>
                <a:effectLst/>
                <a:uLnTx/>
                <a:uFillTx/>
                <a:latin typeface="Segoe Sans Display Semibold"/>
                <a:ea typeface="+mn-ea"/>
                <a:cs typeface="Segoe UI" pitchFamily="34" charset="0"/>
              </a:rPr>
              <a:t>Cons: </a:t>
            </a:r>
          </a:p>
          <a:p>
            <a:pPr marL="209550" marR="0" lvl="0" indent="-146050" algn="l" defTabSz="932472" rtl="0" eaLnBrk="1" fontAlgn="base" latinLnBrk="0" hangingPunct="1">
              <a:lnSpc>
                <a:spcPct val="100000"/>
              </a:lnSpc>
              <a:spcBef>
                <a:spcPts val="0"/>
              </a:spcBef>
              <a:spcAft>
                <a:spcPts val="200"/>
              </a:spcAft>
              <a:buClrTx/>
              <a:buSzTx/>
              <a:buFont typeface="+mj-lt"/>
              <a:buAutoNum type="arabicPeriod"/>
              <a:tabLst/>
              <a:defRPr/>
            </a:pPr>
            <a:r>
              <a:rPr kumimoji="0" lang="en-US" sz="900" b="0" i="0" u="none" strike="noStrike" kern="1200" cap="none" spc="0" normalizeH="0" baseline="0" noProof="0">
                <a:ln>
                  <a:noFill/>
                </a:ln>
                <a:solidFill>
                  <a:srgbClr val="091F2C"/>
                </a:solidFill>
                <a:effectLst/>
                <a:uLnTx/>
                <a:uFillTx/>
                <a:latin typeface="Segoe Sans Display"/>
                <a:ea typeface="+mn-ea"/>
                <a:cs typeface="Segoe UI" pitchFamily="34" charset="0"/>
              </a:rPr>
              <a:t>Less flexible/extendable</a:t>
            </a:r>
          </a:p>
          <a:p>
            <a:pPr marL="209550" marR="0" lvl="0" indent="-146050" algn="l" defTabSz="932472" rtl="0" eaLnBrk="1" fontAlgn="base" latinLnBrk="0" hangingPunct="1">
              <a:lnSpc>
                <a:spcPct val="100000"/>
              </a:lnSpc>
              <a:spcBef>
                <a:spcPts val="0"/>
              </a:spcBef>
              <a:spcAft>
                <a:spcPts val="200"/>
              </a:spcAft>
              <a:buClrTx/>
              <a:buSzTx/>
              <a:buFont typeface="+mj-lt"/>
              <a:buAutoNum type="arabicPeriod"/>
              <a:tabLst/>
              <a:defRPr/>
            </a:pPr>
            <a:r>
              <a:rPr kumimoji="0" lang="en-US" sz="900" b="0" i="0" u="none" strike="noStrike" kern="1200" cap="none" spc="0" normalizeH="0" baseline="0" noProof="0">
                <a:ln>
                  <a:noFill/>
                </a:ln>
                <a:solidFill>
                  <a:srgbClr val="091F2C"/>
                </a:solidFill>
                <a:effectLst/>
                <a:uLnTx/>
                <a:uFillTx/>
                <a:latin typeface="Segoe Sans Display"/>
                <a:ea typeface="+mn-ea"/>
                <a:cs typeface="Segoe UI" pitchFamily="34" charset="0"/>
              </a:rPr>
              <a:t>Single RBAC</a:t>
            </a:r>
          </a:p>
          <a:p>
            <a:pPr marL="209550" marR="0" lvl="0" indent="-146050" algn="l" defTabSz="932472" rtl="0" eaLnBrk="1" fontAlgn="base" latinLnBrk="0" hangingPunct="1">
              <a:lnSpc>
                <a:spcPct val="100000"/>
              </a:lnSpc>
              <a:spcBef>
                <a:spcPts val="0"/>
              </a:spcBef>
              <a:spcAft>
                <a:spcPts val="200"/>
              </a:spcAft>
              <a:buClrTx/>
              <a:buSzTx/>
              <a:buFont typeface="+mj-lt"/>
              <a:buAutoNum type="arabicPeriod"/>
              <a:tabLst/>
              <a:defRPr/>
            </a:pPr>
            <a:r>
              <a:rPr kumimoji="0" lang="en-US" sz="900" b="0" i="0" u="none" strike="noStrike" kern="1200" cap="none" spc="0" normalizeH="0" baseline="0" noProof="0">
                <a:ln>
                  <a:noFill/>
                </a:ln>
                <a:solidFill>
                  <a:srgbClr val="091F2C"/>
                </a:solidFill>
                <a:effectLst/>
                <a:uLnTx/>
                <a:uFillTx/>
                <a:latin typeface="Segoe Sans Display"/>
                <a:ea typeface="+mn-ea"/>
                <a:cs typeface="Segoe UI" pitchFamily="34" charset="0"/>
              </a:rPr>
              <a:t>Single combined telemetry</a:t>
            </a:r>
          </a:p>
        </p:txBody>
      </p:sp>
      <p:sp>
        <p:nvSpPr>
          <p:cNvPr id="167" name="TextBox 166">
            <a:extLst>
              <a:ext uri="{FF2B5EF4-FFF2-40B4-BE49-F238E27FC236}">
                <a16:creationId xmlns:a16="http://schemas.microsoft.com/office/drawing/2014/main" id="{DE7B6F63-C593-DEEB-03EC-2F9AF9C530F6}"/>
              </a:ext>
            </a:extLst>
          </p:cNvPr>
          <p:cNvSpPr txBox="1"/>
          <p:nvPr/>
        </p:nvSpPr>
        <p:spPr>
          <a:xfrm>
            <a:off x="7122621" y="3995352"/>
            <a:ext cx="2822889" cy="107722"/>
          </a:xfrm>
          <a:prstGeom prst="rect">
            <a:avLst/>
          </a:prstGeom>
          <a:noFill/>
        </p:spPr>
        <p:txBody>
          <a:bodyPr wrap="none" lIns="0" tIns="0" rIns="0" bIns="0">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 Depending on intended behavior, this may be desirable or undesirable</a:t>
            </a:r>
            <a:endParaRPr kumimoji="0" lang="en-US" sz="400" b="0" i="1"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sp>
        <p:nvSpPr>
          <p:cNvPr id="169" name="TextBox 168">
            <a:extLst>
              <a:ext uri="{FF2B5EF4-FFF2-40B4-BE49-F238E27FC236}">
                <a16:creationId xmlns:a16="http://schemas.microsoft.com/office/drawing/2014/main" id="{20FC025C-712E-27B7-3CDD-471432FC73C9}"/>
              </a:ext>
            </a:extLst>
          </p:cNvPr>
          <p:cNvSpPr txBox="1"/>
          <p:nvPr/>
        </p:nvSpPr>
        <p:spPr>
          <a:xfrm>
            <a:off x="10145794" y="2795537"/>
            <a:ext cx="1324848" cy="553998"/>
          </a:xfrm>
          <a:prstGeom prst="rect">
            <a:avLst/>
          </a:prstGeom>
          <a:noFill/>
        </p:spPr>
        <p:txBody>
          <a:bodyPr wrap="square" lIns="0" tIns="0" rIns="0" bIns="0">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For many customers, this is sufficient for their planned capabilities for the next 12-18 months.</a:t>
            </a:r>
          </a:p>
        </p:txBody>
      </p:sp>
      <p:sp>
        <p:nvSpPr>
          <p:cNvPr id="168" name="TextBox 167">
            <a:extLst>
              <a:ext uri="{FF2B5EF4-FFF2-40B4-BE49-F238E27FC236}">
                <a16:creationId xmlns:a16="http://schemas.microsoft.com/office/drawing/2014/main" id="{3273167D-6A8E-E4F5-6573-C37E4095809A}"/>
              </a:ext>
            </a:extLst>
          </p:cNvPr>
          <p:cNvSpPr txBox="1"/>
          <p:nvPr/>
        </p:nvSpPr>
        <p:spPr>
          <a:xfrm>
            <a:off x="7797800" y="4242299"/>
            <a:ext cx="2147709" cy="215444"/>
          </a:xfrm>
          <a:prstGeom prst="rect">
            <a:avLst/>
          </a:prstGeom>
          <a:noFill/>
        </p:spPr>
        <p:txBody>
          <a:bodyPr wrap="square" lIns="0" tIns="0" rIns="0" bIns="0">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1"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rPr>
              <a:t>This path is possible but will involve moving topics and configurations into different ESS vertical agents</a:t>
            </a:r>
          </a:p>
        </p:txBody>
      </p:sp>
      <p:sp>
        <p:nvSpPr>
          <p:cNvPr id="162" name="TextBox 161">
            <a:extLst>
              <a:ext uri="{FF2B5EF4-FFF2-40B4-BE49-F238E27FC236}">
                <a16:creationId xmlns:a16="http://schemas.microsoft.com/office/drawing/2014/main" id="{305357D0-C8F0-CCC5-3BB1-319F053ADD6F}"/>
              </a:ext>
            </a:extLst>
          </p:cNvPr>
          <p:cNvSpPr txBox="1"/>
          <p:nvPr/>
        </p:nvSpPr>
        <p:spPr>
          <a:xfrm>
            <a:off x="4702212" y="5200280"/>
            <a:ext cx="315792" cy="261610"/>
          </a:xfrm>
          <a:prstGeom prst="rect">
            <a:avLst/>
          </a:prstGeom>
          <a:noFill/>
        </p:spPr>
        <p:txBody>
          <a:bodyPr wrap="none" lIns="0" tIns="0" rIns="0" bIns="9144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Sans Display Semibold"/>
                <a:ea typeface="+mn-ea"/>
                <a:cs typeface="+mn-cs"/>
              </a:rPr>
              <a:t>Then</a:t>
            </a:r>
          </a:p>
        </p:txBody>
      </p:sp>
      <p:sp>
        <p:nvSpPr>
          <p:cNvPr id="49" name="Rectangle: Top Corners Rounded 48">
            <a:extLst>
              <a:ext uri="{FF2B5EF4-FFF2-40B4-BE49-F238E27FC236}">
                <a16:creationId xmlns:a16="http://schemas.microsoft.com/office/drawing/2014/main" id="{A0D61BBA-D1ED-09EB-3888-FD44A9328921}"/>
              </a:ext>
            </a:extLst>
          </p:cNvPr>
          <p:cNvSpPr/>
          <p:nvPr/>
        </p:nvSpPr>
        <p:spPr bwMode="auto">
          <a:xfrm>
            <a:off x="7216764" y="4530292"/>
            <a:ext cx="827098" cy="132636"/>
          </a:xfrm>
          <a:prstGeom prst="round2SameRect">
            <a:avLst>
              <a:gd name="adj1" fmla="val 0"/>
              <a:gd name="adj2" fmla="val 26569"/>
            </a:avLst>
          </a:prstGeom>
          <a:solidFill>
            <a:srgbClr val="BD46C7"/>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alpha val="99000"/>
                  </a:srgbClr>
                </a:solidFill>
                <a:effectLst/>
                <a:uLnTx/>
                <a:uFillTx/>
                <a:latin typeface="Segoe Sans Display Semibold"/>
                <a:ea typeface="Segoe UI" pitchFamily="34" charset="0"/>
                <a:cs typeface="Segoe UI" pitchFamily="34" charset="0"/>
              </a:rPr>
              <a:t>IN PREVIEW</a:t>
            </a:r>
          </a:p>
        </p:txBody>
      </p:sp>
      <p:sp>
        <p:nvSpPr>
          <p:cNvPr id="144" name="TextBox 143">
            <a:extLst>
              <a:ext uri="{FF2B5EF4-FFF2-40B4-BE49-F238E27FC236}">
                <a16:creationId xmlns:a16="http://schemas.microsoft.com/office/drawing/2014/main" id="{2D01A452-F542-3714-5C42-FCF2C88DDD27}"/>
              </a:ext>
            </a:extLst>
          </p:cNvPr>
          <p:cNvSpPr txBox="1"/>
          <p:nvPr/>
        </p:nvSpPr>
        <p:spPr>
          <a:xfrm>
            <a:off x="5652280" y="4621732"/>
            <a:ext cx="4402074" cy="482183"/>
          </a:xfrm>
          <a:prstGeom prst="rect">
            <a:avLst/>
          </a:prstGeom>
          <a:noFill/>
        </p:spPr>
        <p:txBody>
          <a:bodyPr wrap="square">
            <a:spAutoFit/>
          </a:bodyPr>
          <a:lstStyle/>
          <a:p>
            <a:pPr marL="180975" marR="0" lvl="0" indent="-180975" algn="l" defTabSz="932472" rtl="0" eaLnBrk="1" fontAlgn="base" latinLnBrk="0" hangingPunct="1">
              <a:lnSpc>
                <a:spcPct val="100000"/>
              </a:lnSpc>
              <a:spcBef>
                <a:spcPts val="20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091F2C"/>
                </a:solidFill>
                <a:effectLst/>
                <a:uLnTx/>
                <a:uFillTx/>
                <a:latin typeface="Segoe Sans Display Semibold"/>
                <a:ea typeface="+mn-ea"/>
                <a:cs typeface="Segoe UI" pitchFamily="34" charset="0"/>
              </a:rPr>
              <a:t>Create and connect to an employee-facing parent agent.</a:t>
            </a:r>
          </a:p>
          <a:p>
            <a:pPr marL="180975" marR="0" lvl="0" indent="-180975" algn="l" defTabSz="932472" rtl="0" eaLnBrk="1" fontAlgn="base" latinLnBrk="0" hangingPunct="1">
              <a:lnSpc>
                <a:spcPct val="100000"/>
              </a:lnSpc>
              <a:spcBef>
                <a:spcPts val="20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091F2C"/>
                </a:solidFill>
                <a:effectLst/>
                <a:uLnTx/>
                <a:uFillTx/>
                <a:latin typeface="Segoe Sans Display Semibold"/>
                <a:ea typeface="+mn-ea"/>
                <a:cs typeface="Segoe UI" pitchFamily="34" charset="0"/>
              </a:rPr>
              <a:t>Perform combined user acceptance testing and deploy.</a:t>
            </a:r>
          </a:p>
        </p:txBody>
      </p:sp>
      <p:sp>
        <p:nvSpPr>
          <p:cNvPr id="145" name="TextBox 144">
            <a:extLst>
              <a:ext uri="{FF2B5EF4-FFF2-40B4-BE49-F238E27FC236}">
                <a16:creationId xmlns:a16="http://schemas.microsoft.com/office/drawing/2014/main" id="{FCC28A8D-91F6-79BE-CD31-7A0D36B3EC6D}"/>
              </a:ext>
            </a:extLst>
          </p:cNvPr>
          <p:cNvSpPr txBox="1">
            <a:spLocks/>
          </p:cNvSpPr>
          <p:nvPr/>
        </p:nvSpPr>
        <p:spPr>
          <a:xfrm>
            <a:off x="5297713" y="5046765"/>
            <a:ext cx="2232459" cy="720710"/>
          </a:xfrm>
          <a:prstGeom prst="rect">
            <a:avLst/>
          </a:prstGeom>
          <a:noFill/>
        </p:spPr>
        <p:txBody>
          <a:bodyPr wrap="square">
            <a:spAutoFit/>
          </a:bodyPr>
          <a:lstStyle/>
          <a:p>
            <a:pPr marL="0" marR="0" lvl="0" indent="0" algn="l" defTabSz="932472" rtl="0" eaLnBrk="1" fontAlgn="base" latinLnBrk="0" hangingPunct="1">
              <a:lnSpc>
                <a:spcPct val="100000"/>
              </a:lnSpc>
              <a:spcBef>
                <a:spcPts val="200"/>
              </a:spcBef>
              <a:spcAft>
                <a:spcPts val="0"/>
              </a:spcAft>
              <a:buClrTx/>
              <a:buSzTx/>
              <a:buFontTx/>
              <a:buNone/>
              <a:tabLst/>
              <a:defRPr/>
            </a:pPr>
            <a:r>
              <a:rPr kumimoji="0" lang="en-US" sz="1050" b="0" i="0" u="none" strike="noStrike" kern="1200" cap="none" spc="0" normalizeH="0" baseline="0" noProof="0">
                <a:ln>
                  <a:noFill/>
                </a:ln>
                <a:solidFill>
                  <a:srgbClr val="091F2C"/>
                </a:solidFill>
                <a:effectLst/>
                <a:uLnTx/>
                <a:uFillTx/>
                <a:latin typeface="Segoe Sans Display Semibold"/>
                <a:ea typeface="+mn-ea"/>
                <a:cs typeface="Segoe UI" pitchFamily="34" charset="0"/>
              </a:rPr>
              <a:t>Pros: </a:t>
            </a:r>
          </a:p>
          <a:p>
            <a:pPr marL="209550" marR="0" lvl="0" indent="-146050" algn="l" defTabSz="932472" rtl="0" eaLnBrk="1" fontAlgn="base" latinLnBrk="0" hangingPunct="1">
              <a:lnSpc>
                <a:spcPct val="100000"/>
              </a:lnSpc>
              <a:spcBef>
                <a:spcPts val="0"/>
              </a:spcBef>
              <a:spcAft>
                <a:spcPts val="200"/>
              </a:spcAft>
              <a:buClrTx/>
              <a:buSzTx/>
              <a:buFont typeface="+mj-lt"/>
              <a:buAutoNum type="arabicPeriod"/>
              <a:tabLst/>
              <a:defRPr/>
            </a:pPr>
            <a:r>
              <a:rPr kumimoji="0" lang="en-US" sz="900" b="0" i="0" u="none" strike="noStrike" kern="1200" cap="none" spc="0" normalizeH="0" baseline="0" noProof="0">
                <a:ln>
                  <a:noFill/>
                </a:ln>
                <a:solidFill>
                  <a:srgbClr val="091F2C"/>
                </a:solidFill>
                <a:effectLst/>
                <a:uLnTx/>
                <a:uFillTx/>
                <a:latin typeface="Segoe Sans Display"/>
                <a:ea typeface="+mn-ea"/>
                <a:cs typeface="Segoe UI" pitchFamily="34" charset="0"/>
              </a:rPr>
              <a:t>More flexible/extendable</a:t>
            </a:r>
          </a:p>
          <a:p>
            <a:pPr marL="209550" marR="0" lvl="0" indent="-146050" algn="l" defTabSz="932472" rtl="0" eaLnBrk="1" fontAlgn="base" latinLnBrk="0" hangingPunct="1">
              <a:lnSpc>
                <a:spcPct val="100000"/>
              </a:lnSpc>
              <a:spcBef>
                <a:spcPts val="0"/>
              </a:spcBef>
              <a:spcAft>
                <a:spcPts val="200"/>
              </a:spcAft>
              <a:buClrTx/>
              <a:buSzTx/>
              <a:buFont typeface="+mj-lt"/>
              <a:buAutoNum type="arabicPeriod"/>
              <a:tabLst/>
              <a:defRPr/>
            </a:pPr>
            <a:r>
              <a:rPr kumimoji="0" lang="en-US" sz="900" b="0" i="0" u="none" strike="noStrike" kern="1200" cap="none" spc="0" normalizeH="0" baseline="0" noProof="0">
                <a:ln>
                  <a:noFill/>
                </a:ln>
                <a:solidFill>
                  <a:srgbClr val="091F2C"/>
                </a:solidFill>
                <a:effectLst/>
                <a:uLnTx/>
                <a:uFillTx/>
                <a:latin typeface="Segoe Sans Display"/>
                <a:ea typeface="+mn-ea"/>
                <a:cs typeface="Segoe UI" pitchFamily="34" charset="0"/>
              </a:rPr>
              <a:t>More fine-grained RBAC</a:t>
            </a:r>
          </a:p>
          <a:p>
            <a:pPr marL="209550" marR="0" lvl="0" indent="-146050" algn="l" defTabSz="932472" rtl="0" eaLnBrk="1" fontAlgn="base" latinLnBrk="0" hangingPunct="1">
              <a:lnSpc>
                <a:spcPct val="100000"/>
              </a:lnSpc>
              <a:spcBef>
                <a:spcPts val="0"/>
              </a:spcBef>
              <a:spcAft>
                <a:spcPts val="200"/>
              </a:spcAft>
              <a:buClrTx/>
              <a:buSzTx/>
              <a:buFont typeface="+mj-lt"/>
              <a:buAutoNum type="arabicPeriod"/>
              <a:tabLst/>
              <a:defRPr/>
            </a:pPr>
            <a:r>
              <a:rPr kumimoji="0" lang="en-US" sz="900" b="0" i="0" u="none" strike="noStrike" kern="1200" cap="none" spc="0" normalizeH="0" baseline="0" noProof="0">
                <a:ln>
                  <a:noFill/>
                </a:ln>
                <a:solidFill>
                  <a:srgbClr val="091F2C"/>
                </a:solidFill>
                <a:effectLst/>
                <a:uLnTx/>
                <a:uFillTx/>
                <a:latin typeface="Segoe Sans Display"/>
                <a:ea typeface="+mn-ea"/>
                <a:cs typeface="Segoe UI" pitchFamily="34" charset="0"/>
              </a:rPr>
              <a:t>Separate vertical telemetry</a:t>
            </a:r>
          </a:p>
        </p:txBody>
      </p:sp>
      <p:sp>
        <p:nvSpPr>
          <p:cNvPr id="146" name="TextBox 145">
            <a:extLst>
              <a:ext uri="{FF2B5EF4-FFF2-40B4-BE49-F238E27FC236}">
                <a16:creationId xmlns:a16="http://schemas.microsoft.com/office/drawing/2014/main" id="{244F3584-9038-7BCD-D521-8AD2E9E7FA4D}"/>
              </a:ext>
            </a:extLst>
          </p:cNvPr>
          <p:cNvSpPr txBox="1">
            <a:spLocks/>
          </p:cNvSpPr>
          <p:nvPr/>
        </p:nvSpPr>
        <p:spPr>
          <a:xfrm>
            <a:off x="7713052" y="5046765"/>
            <a:ext cx="2232459" cy="556563"/>
          </a:xfrm>
          <a:prstGeom prst="rect">
            <a:avLst/>
          </a:prstGeom>
          <a:noFill/>
        </p:spPr>
        <p:txBody>
          <a:bodyPr wrap="square">
            <a:spAutoFit/>
          </a:bodyPr>
          <a:lstStyle/>
          <a:p>
            <a:pPr marL="0" marR="0" lvl="0" indent="0" algn="l" defTabSz="932472" rtl="0" eaLnBrk="1" fontAlgn="base" latinLnBrk="0" hangingPunct="1">
              <a:lnSpc>
                <a:spcPct val="100000"/>
              </a:lnSpc>
              <a:spcBef>
                <a:spcPts val="200"/>
              </a:spcBef>
              <a:spcAft>
                <a:spcPts val="0"/>
              </a:spcAft>
              <a:buClrTx/>
              <a:buSzTx/>
              <a:buFontTx/>
              <a:buNone/>
              <a:tabLst/>
              <a:defRPr/>
            </a:pPr>
            <a:r>
              <a:rPr kumimoji="0" lang="en-US" sz="1050" b="0" i="0" u="none" strike="noStrike" kern="1200" cap="none" spc="0" normalizeH="0" baseline="0" noProof="0">
                <a:ln>
                  <a:noFill/>
                </a:ln>
                <a:solidFill>
                  <a:srgbClr val="091F2C"/>
                </a:solidFill>
                <a:effectLst/>
                <a:uLnTx/>
                <a:uFillTx/>
                <a:latin typeface="Segoe Sans Display Semibold"/>
                <a:ea typeface="+mn-ea"/>
                <a:cs typeface="Segoe UI" pitchFamily="34" charset="0"/>
              </a:rPr>
              <a:t>Cons: </a:t>
            </a:r>
          </a:p>
          <a:p>
            <a:pPr marL="209550" marR="0" lvl="0" indent="-146050" algn="l" defTabSz="932472" rtl="0" eaLnBrk="1" fontAlgn="base" latinLnBrk="0" hangingPunct="1">
              <a:lnSpc>
                <a:spcPct val="100000"/>
              </a:lnSpc>
              <a:spcBef>
                <a:spcPts val="0"/>
              </a:spcBef>
              <a:spcAft>
                <a:spcPts val="200"/>
              </a:spcAft>
              <a:buClrTx/>
              <a:buSzTx/>
              <a:buFont typeface="+mj-lt"/>
              <a:buAutoNum type="arabicPeriod"/>
              <a:tabLst/>
              <a:defRPr/>
            </a:pPr>
            <a:r>
              <a:rPr kumimoji="0" lang="en-US" sz="900" b="0" i="0" u="none" strike="noStrike" kern="1200" cap="none" spc="0" normalizeH="0" baseline="0" noProof="0">
                <a:ln>
                  <a:noFill/>
                </a:ln>
                <a:solidFill>
                  <a:srgbClr val="091F2C"/>
                </a:solidFill>
                <a:effectLst/>
                <a:uLnTx/>
                <a:uFillTx/>
                <a:latin typeface="Segoe Sans Display"/>
                <a:ea typeface="+mn-ea"/>
                <a:cs typeface="Segoe UI" pitchFamily="34" charset="0"/>
              </a:rPr>
              <a:t>More complex ALM</a:t>
            </a:r>
          </a:p>
          <a:p>
            <a:pPr marL="209550" marR="0" lvl="0" indent="-146050" algn="l" defTabSz="932472" rtl="0" eaLnBrk="1" fontAlgn="base" latinLnBrk="0" hangingPunct="1">
              <a:lnSpc>
                <a:spcPct val="100000"/>
              </a:lnSpc>
              <a:spcBef>
                <a:spcPts val="0"/>
              </a:spcBef>
              <a:spcAft>
                <a:spcPts val="200"/>
              </a:spcAft>
              <a:buClrTx/>
              <a:buSzTx/>
              <a:buFont typeface="+mj-lt"/>
              <a:buAutoNum type="arabicPeriod"/>
              <a:tabLst/>
              <a:defRPr/>
            </a:pPr>
            <a:r>
              <a:rPr kumimoji="0" lang="en-US" sz="900" b="0" i="0" u="none" strike="noStrike" kern="1200" cap="none" spc="0" normalizeH="0" baseline="0" noProof="0">
                <a:ln>
                  <a:noFill/>
                </a:ln>
                <a:solidFill>
                  <a:srgbClr val="091F2C"/>
                </a:solidFill>
                <a:effectLst/>
                <a:uLnTx/>
                <a:uFillTx/>
                <a:latin typeface="Segoe Sans Display"/>
                <a:ea typeface="+mn-ea"/>
                <a:cs typeface="Segoe UI" pitchFamily="34" charset="0"/>
              </a:rPr>
              <a:t>Increased response times</a:t>
            </a:r>
          </a:p>
        </p:txBody>
      </p:sp>
      <p:sp>
        <p:nvSpPr>
          <p:cNvPr id="3" name="Freeform: Shape 2">
            <a:extLst>
              <a:ext uri="{FF2B5EF4-FFF2-40B4-BE49-F238E27FC236}">
                <a16:creationId xmlns:a16="http://schemas.microsoft.com/office/drawing/2014/main" id="{0DA326F5-5F91-D599-44A1-4224B5EB1CF3}"/>
              </a:ext>
            </a:extLst>
          </p:cNvPr>
          <p:cNvSpPr/>
          <p:nvPr/>
        </p:nvSpPr>
        <p:spPr bwMode="auto">
          <a:xfrm>
            <a:off x="10944862" y="520426"/>
            <a:ext cx="1247139" cy="635000"/>
          </a:xfrm>
          <a:custGeom>
            <a:avLst/>
            <a:gdLst>
              <a:gd name="connsiteX0" fmla="*/ 317500 w 1247139"/>
              <a:gd name="connsiteY0" fmla="*/ 0 h 635000"/>
              <a:gd name="connsiteX1" fmla="*/ 1247139 w 1247139"/>
              <a:gd name="connsiteY1" fmla="*/ 0 h 635000"/>
              <a:gd name="connsiteX2" fmla="*/ 1247139 w 1247139"/>
              <a:gd name="connsiteY2" fmla="*/ 635000 h 635000"/>
              <a:gd name="connsiteX3" fmla="*/ 317500 w 1247139"/>
              <a:gd name="connsiteY3" fmla="*/ 635000 h 635000"/>
              <a:gd name="connsiteX4" fmla="*/ 0 w 1247139"/>
              <a:gd name="connsiteY4" fmla="*/ 317500 h 635000"/>
              <a:gd name="connsiteX5" fmla="*/ 317500 w 1247139"/>
              <a:gd name="connsiteY5"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139" h="635000">
                <a:moveTo>
                  <a:pt x="317500" y="0"/>
                </a:moveTo>
                <a:lnTo>
                  <a:pt x="1247139" y="0"/>
                </a:lnTo>
                <a:lnTo>
                  <a:pt x="1247139" y="635000"/>
                </a:lnTo>
                <a:lnTo>
                  <a:pt x="317500" y="635000"/>
                </a:lnTo>
                <a:cubicBezTo>
                  <a:pt x="142150" y="635000"/>
                  <a:pt x="0" y="492850"/>
                  <a:pt x="0" y="317500"/>
                </a:cubicBezTo>
                <a:cubicBezTo>
                  <a:pt x="0" y="142150"/>
                  <a:pt x="142150" y="0"/>
                  <a:pt x="317500" y="0"/>
                </a:cubicBezTo>
                <a:close/>
              </a:path>
            </a:pathLst>
          </a:custGeom>
          <a:gradFill>
            <a:gsLst>
              <a:gs pos="0">
                <a:schemeClr val="accent1">
                  <a:lumMod val="20000"/>
                  <a:lumOff val="80000"/>
                </a:schemeClr>
              </a:gs>
              <a:gs pos="100000">
                <a:schemeClr val="accent1">
                  <a:lumMod val="20000"/>
                  <a:lumOff val="80000"/>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4" name="Oval 3">
            <a:extLst>
              <a:ext uri="{FF2B5EF4-FFF2-40B4-BE49-F238E27FC236}">
                <a16:creationId xmlns:a16="http://schemas.microsoft.com/office/drawing/2014/main" id="{FB0D714E-EA09-9C55-C790-A088A6B0811B}"/>
              </a:ext>
              <a:ext uri="{C183D7F6-B498-43B3-948B-1728B52AA6E4}">
                <adec:decorative xmlns:adec="http://schemas.microsoft.com/office/drawing/2017/decorative" val="1"/>
              </a:ext>
            </a:extLst>
          </p:cNvPr>
          <p:cNvSpPr>
            <a:spLocks/>
          </p:cNvSpPr>
          <p:nvPr/>
        </p:nvSpPr>
        <p:spPr bwMode="auto">
          <a:xfrm>
            <a:off x="11018317" y="583535"/>
            <a:ext cx="508784" cy="50878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pic>
        <p:nvPicPr>
          <p:cNvPr id="5" name="Picture 2" descr="Copilot Logo, symbol, meaning, history, PNG, brand">
            <a:extLst>
              <a:ext uri="{FF2B5EF4-FFF2-40B4-BE49-F238E27FC236}">
                <a16:creationId xmlns:a16="http://schemas.microsoft.com/office/drawing/2014/main" id="{89C700C2-7E7C-AF3A-D3D2-68D1A34EA2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33" r="18333"/>
          <a:stretch>
            <a:fillRect/>
          </a:stretch>
        </p:blipFill>
        <p:spPr bwMode="auto">
          <a:xfrm>
            <a:off x="11100785" y="685230"/>
            <a:ext cx="343848" cy="3053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hlinkClick r:id="rId4" action="ppaction://hlinksldjump"/>
            <a:extLst>
              <a:ext uri="{FF2B5EF4-FFF2-40B4-BE49-F238E27FC236}">
                <a16:creationId xmlns:a16="http://schemas.microsoft.com/office/drawing/2014/main" id="{1422BCCB-DDEB-2EF4-66AF-5CD11E828E25}"/>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7" name="Rectangle: Rounded Corners 6">
            <a:hlinkClick r:id="rId5" action="ppaction://hlinksldjump"/>
            <a:extLst>
              <a:ext uri="{FF2B5EF4-FFF2-40B4-BE49-F238E27FC236}">
                <a16:creationId xmlns:a16="http://schemas.microsoft.com/office/drawing/2014/main" id="{26AEE70C-A6AF-D018-F56F-68C832BDC777}"/>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8" name="Rectangle: Rounded Corners 7">
            <a:hlinkClick r:id="rId6" action="ppaction://hlinksldjump"/>
            <a:extLst>
              <a:ext uri="{FF2B5EF4-FFF2-40B4-BE49-F238E27FC236}">
                <a16:creationId xmlns:a16="http://schemas.microsoft.com/office/drawing/2014/main" id="{CCE89622-3B59-23BA-A964-12384AE2EA83}"/>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9" name="Rectangle: Rounded Corners 8">
            <a:hlinkClick r:id="rId7" action="ppaction://hlinksldjump"/>
            <a:extLst>
              <a:ext uri="{FF2B5EF4-FFF2-40B4-BE49-F238E27FC236}">
                <a16:creationId xmlns:a16="http://schemas.microsoft.com/office/drawing/2014/main" id="{EA36640D-ACCD-2485-6709-5A0BEC4CFC73}"/>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10" name="Rectangle: Rounded Corners 9">
            <a:hlinkClick r:id="rId8" action="ppaction://hlinksldjump"/>
            <a:extLst>
              <a:ext uri="{FF2B5EF4-FFF2-40B4-BE49-F238E27FC236}">
                <a16:creationId xmlns:a16="http://schemas.microsoft.com/office/drawing/2014/main" id="{703A1CE4-EDCA-F334-F5DC-9BEE6DC7119C}"/>
              </a:ext>
            </a:extLst>
          </p:cNvPr>
          <p:cNvSpPr>
            <a:spLocks/>
          </p:cNvSpPr>
          <p:nvPr/>
        </p:nvSpPr>
        <p:spPr bwMode="auto">
          <a:xfrm>
            <a:off x="9781575"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Extend &amp; Optimize</a:t>
            </a:r>
          </a:p>
        </p:txBody>
      </p:sp>
    </p:spTree>
    <p:extLst>
      <p:ext uri="{BB962C8B-B14F-4D97-AF65-F5344CB8AC3E}">
        <p14:creationId xmlns:p14="http://schemas.microsoft.com/office/powerpoint/2010/main" val="74134334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0E35039-5B9A-86A2-8A98-8627105597A8}"/>
            </a:ext>
          </a:extLst>
        </p:cNvPr>
        <p:cNvGrpSpPr/>
        <p:nvPr/>
      </p:nvGrpSpPr>
      <p:grpSpPr>
        <a:xfrm>
          <a:off x="0" y="0"/>
          <a:ext cx="0" cy="0"/>
          <a:chOff x="0" y="0"/>
          <a:chExt cx="0" cy="0"/>
        </a:xfrm>
      </p:grpSpPr>
      <p:sp>
        <p:nvSpPr>
          <p:cNvPr id="63" name="Rectangle: Rounded Corners 62">
            <a:extLst>
              <a:ext uri="{FF2B5EF4-FFF2-40B4-BE49-F238E27FC236}">
                <a16:creationId xmlns:a16="http://schemas.microsoft.com/office/drawing/2014/main" id="{9092C4F3-A0A5-3C45-2B4E-5D7497F738E5}"/>
              </a:ext>
              <a:ext uri="{C183D7F6-B498-43B3-948B-1728B52AA6E4}">
                <adec:decorative xmlns:adec="http://schemas.microsoft.com/office/drawing/2017/decorative" val="1"/>
              </a:ext>
            </a:extLst>
          </p:cNvPr>
          <p:cNvSpPr>
            <a:spLocks/>
          </p:cNvSpPr>
          <p:nvPr/>
        </p:nvSpPr>
        <p:spPr bwMode="auto">
          <a:xfrm>
            <a:off x="584200" y="1436688"/>
            <a:ext cx="3561081" cy="4832350"/>
          </a:xfrm>
          <a:prstGeom prst="roundRect">
            <a:avLst>
              <a:gd name="adj" fmla="val 4879"/>
            </a:avLst>
          </a:prstGeom>
          <a:solidFill>
            <a:schemeClr val="bg1">
              <a:alpha val="50000"/>
            </a:schemeClr>
          </a:solidFill>
          <a:ln w="9525">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7" name="Title 100">
            <a:extLst>
              <a:ext uri="{FF2B5EF4-FFF2-40B4-BE49-F238E27FC236}">
                <a16:creationId xmlns:a16="http://schemas.microsoft.com/office/drawing/2014/main" id="{FF4C09F5-AD8B-7EF3-0E69-A9B8F5A1515A}"/>
              </a:ext>
              <a:ext uri="{C183D7F6-B498-43B3-948B-1728B52AA6E4}">
                <adec:decorative xmlns:adec="http://schemas.microsoft.com/office/drawing/2017/decorative" val="1"/>
              </a:ext>
            </a:extLst>
          </p:cNvPr>
          <p:cNvSpPr txBox="1">
            <a:spLocks/>
          </p:cNvSpPr>
          <p:nvPr/>
        </p:nvSpPr>
        <p:spPr bwMode="auto">
          <a:xfrm>
            <a:off x="721360" y="1573849"/>
            <a:ext cx="3286761" cy="1393190"/>
          </a:xfrm>
          <a:prstGeom prst="roundRect">
            <a:avLst>
              <a:gd name="adj" fmla="val 6704"/>
            </a:avLst>
          </a:prstGeom>
          <a:solidFill>
            <a:schemeClr val="accent1">
              <a:lumMod val="20000"/>
              <a:lumOff val="80000"/>
              <a:alpha val="50000"/>
            </a:schemeClr>
          </a:solid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w="3175">
                <a:noFill/>
              </a:ln>
              <a:solidFill>
                <a:srgbClr val="FFFFFF"/>
              </a:solidFill>
              <a:effectLst/>
              <a:uLnTx/>
              <a:uFillTx/>
              <a:latin typeface="Segoe Sans Display"/>
              <a:ea typeface="+mn-ea"/>
              <a:cs typeface="+mn-cs"/>
            </a:endParaRPr>
          </a:p>
        </p:txBody>
      </p:sp>
      <p:sp>
        <p:nvSpPr>
          <p:cNvPr id="82" name="Rectangle: Rounded Corners 81">
            <a:extLst>
              <a:ext uri="{FF2B5EF4-FFF2-40B4-BE49-F238E27FC236}">
                <a16:creationId xmlns:a16="http://schemas.microsoft.com/office/drawing/2014/main" id="{31F7B598-5E5A-F795-502E-331DEB10EFC8}"/>
              </a:ext>
              <a:ext uri="{C183D7F6-B498-43B3-948B-1728B52AA6E4}">
                <adec:decorative xmlns:adec="http://schemas.microsoft.com/office/drawing/2017/decorative" val="1"/>
              </a:ext>
            </a:extLst>
          </p:cNvPr>
          <p:cNvSpPr>
            <a:spLocks/>
          </p:cNvSpPr>
          <p:nvPr/>
        </p:nvSpPr>
        <p:spPr bwMode="auto">
          <a:xfrm>
            <a:off x="4314666" y="1436688"/>
            <a:ext cx="3561081" cy="4832350"/>
          </a:xfrm>
          <a:prstGeom prst="roundRect">
            <a:avLst>
              <a:gd name="adj" fmla="val 4879"/>
            </a:avLst>
          </a:prstGeom>
          <a:solidFill>
            <a:schemeClr val="bg1">
              <a:alpha val="50000"/>
            </a:schemeClr>
          </a:solidFill>
          <a:ln w="9525">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3" name="Title 100">
            <a:extLst>
              <a:ext uri="{FF2B5EF4-FFF2-40B4-BE49-F238E27FC236}">
                <a16:creationId xmlns:a16="http://schemas.microsoft.com/office/drawing/2014/main" id="{E9C6294E-AD6F-C390-6CBB-DA25197B099A}"/>
              </a:ext>
              <a:ext uri="{C183D7F6-B498-43B3-948B-1728B52AA6E4}">
                <adec:decorative xmlns:adec="http://schemas.microsoft.com/office/drawing/2017/decorative" val="1"/>
              </a:ext>
            </a:extLst>
          </p:cNvPr>
          <p:cNvSpPr txBox="1">
            <a:spLocks/>
          </p:cNvSpPr>
          <p:nvPr/>
        </p:nvSpPr>
        <p:spPr bwMode="auto">
          <a:xfrm>
            <a:off x="4451826" y="1573849"/>
            <a:ext cx="3286761" cy="1393190"/>
          </a:xfrm>
          <a:prstGeom prst="roundRect">
            <a:avLst>
              <a:gd name="adj" fmla="val 6704"/>
            </a:avLst>
          </a:prstGeom>
          <a:solidFill>
            <a:schemeClr val="accent1">
              <a:lumMod val="20000"/>
              <a:lumOff val="80000"/>
              <a:alpha val="50000"/>
            </a:schemeClr>
          </a:solid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w="3175">
                <a:noFill/>
              </a:ln>
              <a:solidFill>
                <a:srgbClr val="FFFFFF"/>
              </a:solidFill>
              <a:effectLst/>
              <a:uLnTx/>
              <a:uFillTx/>
              <a:latin typeface="Segoe Sans Display"/>
              <a:ea typeface="+mn-ea"/>
              <a:cs typeface="+mn-cs"/>
            </a:endParaRPr>
          </a:p>
        </p:txBody>
      </p:sp>
      <p:sp>
        <p:nvSpPr>
          <p:cNvPr id="92" name="Rectangle: Rounded Corners 91">
            <a:extLst>
              <a:ext uri="{FF2B5EF4-FFF2-40B4-BE49-F238E27FC236}">
                <a16:creationId xmlns:a16="http://schemas.microsoft.com/office/drawing/2014/main" id="{19D1A3FE-F8FC-BB0D-AD10-D8BB27696D27}"/>
              </a:ext>
              <a:ext uri="{C183D7F6-B498-43B3-948B-1728B52AA6E4}">
                <adec:decorative xmlns:adec="http://schemas.microsoft.com/office/drawing/2017/decorative" val="1"/>
              </a:ext>
            </a:extLst>
          </p:cNvPr>
          <p:cNvSpPr>
            <a:spLocks/>
          </p:cNvSpPr>
          <p:nvPr/>
        </p:nvSpPr>
        <p:spPr bwMode="auto">
          <a:xfrm>
            <a:off x="8045132" y="1436688"/>
            <a:ext cx="3561081" cy="4832350"/>
          </a:xfrm>
          <a:prstGeom prst="roundRect">
            <a:avLst>
              <a:gd name="adj" fmla="val 4879"/>
            </a:avLst>
          </a:prstGeom>
          <a:solidFill>
            <a:schemeClr val="bg1">
              <a:alpha val="50000"/>
            </a:schemeClr>
          </a:solidFill>
          <a:ln w="9525">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3" name="Title 100">
            <a:extLst>
              <a:ext uri="{FF2B5EF4-FFF2-40B4-BE49-F238E27FC236}">
                <a16:creationId xmlns:a16="http://schemas.microsoft.com/office/drawing/2014/main" id="{3E507D11-B439-1602-7F3B-59823D6CA020}"/>
              </a:ext>
              <a:ext uri="{C183D7F6-B498-43B3-948B-1728B52AA6E4}">
                <adec:decorative xmlns:adec="http://schemas.microsoft.com/office/drawing/2017/decorative" val="1"/>
              </a:ext>
            </a:extLst>
          </p:cNvPr>
          <p:cNvSpPr txBox="1">
            <a:spLocks/>
          </p:cNvSpPr>
          <p:nvPr/>
        </p:nvSpPr>
        <p:spPr bwMode="auto">
          <a:xfrm>
            <a:off x="8182292" y="1573849"/>
            <a:ext cx="3286761" cy="1393190"/>
          </a:xfrm>
          <a:prstGeom prst="roundRect">
            <a:avLst>
              <a:gd name="adj" fmla="val 6704"/>
            </a:avLst>
          </a:prstGeom>
          <a:solidFill>
            <a:schemeClr val="accent1">
              <a:lumMod val="20000"/>
              <a:lumOff val="80000"/>
              <a:alpha val="50000"/>
            </a:schemeClr>
          </a:solid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w="3175">
                <a:noFill/>
              </a:ln>
              <a:solidFill>
                <a:srgbClr val="FFFFFF"/>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216892E9-449E-6018-77D4-7E6E5C4FE937}"/>
              </a:ext>
            </a:extLst>
          </p:cNvPr>
          <p:cNvSpPr>
            <a:spLocks noGrp="1"/>
          </p:cNvSpPr>
          <p:nvPr>
            <p:ph type="title"/>
          </p:nvPr>
        </p:nvSpPr>
        <p:spPr>
          <a:xfrm>
            <a:off x="588263" y="457200"/>
            <a:ext cx="11018520" cy="553998"/>
          </a:xfrm>
        </p:spPr>
        <p:txBody>
          <a:bodyPr wrap="square" anchor="t">
            <a:normAutofit/>
          </a:bodyPr>
          <a:lstStyle/>
          <a:p>
            <a:pPr lvl="0"/>
            <a:r>
              <a:rPr lang="en-GB"/>
              <a:t>Profiles in customer approaches to multi-vertical</a:t>
            </a:r>
          </a:p>
        </p:txBody>
      </p:sp>
      <p:sp>
        <p:nvSpPr>
          <p:cNvPr id="35" name="Title 100">
            <a:extLst>
              <a:ext uri="{FF2B5EF4-FFF2-40B4-BE49-F238E27FC236}">
                <a16:creationId xmlns:a16="http://schemas.microsoft.com/office/drawing/2014/main" id="{2CC227B3-623B-8644-E393-96067D3B60AF}"/>
              </a:ext>
            </a:extLst>
          </p:cNvPr>
          <p:cNvSpPr txBox="1">
            <a:spLocks/>
          </p:cNvSpPr>
          <p:nvPr/>
        </p:nvSpPr>
        <p:spPr bwMode="auto">
          <a:xfrm>
            <a:off x="721360" y="1573849"/>
            <a:ext cx="3286761" cy="425450"/>
          </a:xfrm>
          <a:prstGeom prst="roundRect">
            <a:avLst>
              <a:gd name="adj" fmla="val 24813"/>
            </a:avLst>
          </a:prstGeom>
          <a:gradFill flip="none" rotWithShape="1">
            <a:gsLst>
              <a:gs pos="500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80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Sans Display Semibold"/>
                <a:ea typeface="+mn-ea"/>
                <a:cs typeface="+mn-cs"/>
              </a:rPr>
              <a:t>Customer 1</a:t>
            </a:r>
          </a:p>
        </p:txBody>
      </p:sp>
      <p:sp>
        <p:nvSpPr>
          <p:cNvPr id="102" name="TextBox 101">
            <a:extLst>
              <a:ext uri="{FF2B5EF4-FFF2-40B4-BE49-F238E27FC236}">
                <a16:creationId xmlns:a16="http://schemas.microsoft.com/office/drawing/2014/main" id="{4B9B6A28-B5F0-64C4-9436-5A4EA0218F80}"/>
              </a:ext>
            </a:extLst>
          </p:cNvPr>
          <p:cNvSpPr txBox="1"/>
          <p:nvPr/>
        </p:nvSpPr>
        <p:spPr>
          <a:xfrm>
            <a:off x="721360" y="2009119"/>
            <a:ext cx="3286761" cy="679673"/>
          </a:xfrm>
          <a:prstGeom prst="rect">
            <a:avLst/>
          </a:prstGeom>
          <a:noFill/>
        </p:spPr>
        <p:txBody>
          <a:bodyPr wrap="square">
            <a:spAutoFit/>
          </a:bodyPr>
          <a:lstStyle/>
          <a:p>
            <a:pPr marL="166688" marR="0" lvl="0" indent="-166688" algn="l" defTabSz="932472"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Primarily focused on HR</a:t>
            </a:r>
          </a:p>
          <a:p>
            <a:pPr marL="166688" marR="0" lvl="0" indent="-166688" algn="l" defTabSz="932472"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Some simple IT scenarios </a:t>
            </a:r>
          </a:p>
          <a:p>
            <a:pPr marL="166688" marR="0" lvl="0" indent="-166688" algn="l" defTabSz="932472"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No significant complexity anticipated</a:t>
            </a:r>
          </a:p>
        </p:txBody>
      </p:sp>
      <p:sp>
        <p:nvSpPr>
          <p:cNvPr id="75" name="Title 100">
            <a:extLst>
              <a:ext uri="{FF2B5EF4-FFF2-40B4-BE49-F238E27FC236}">
                <a16:creationId xmlns:a16="http://schemas.microsoft.com/office/drawing/2014/main" id="{F5DA3340-1D69-FD2F-0D97-FC4804C26DEE}"/>
              </a:ext>
            </a:extLst>
          </p:cNvPr>
          <p:cNvSpPr txBox="1">
            <a:spLocks/>
          </p:cNvSpPr>
          <p:nvPr/>
        </p:nvSpPr>
        <p:spPr bwMode="auto">
          <a:xfrm>
            <a:off x="721360" y="3104200"/>
            <a:ext cx="3286761" cy="491316"/>
          </a:xfrm>
          <a:prstGeom prst="roundRect">
            <a:avLst/>
          </a:prstGeom>
          <a:solidFill>
            <a:schemeClr val="accent1">
              <a:lumMod val="20000"/>
              <a:lumOff val="80000"/>
              <a:alpha val="50000"/>
            </a:schemeClr>
          </a:solid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mn-cs"/>
              </a:rPr>
              <a:t> Install ESS agent HR starter.</a:t>
            </a:r>
          </a:p>
        </p:txBody>
      </p:sp>
      <p:sp>
        <p:nvSpPr>
          <p:cNvPr id="76" name="Title 100">
            <a:extLst>
              <a:ext uri="{FF2B5EF4-FFF2-40B4-BE49-F238E27FC236}">
                <a16:creationId xmlns:a16="http://schemas.microsoft.com/office/drawing/2014/main" id="{7F94D0E6-39CD-7598-9CBA-FE591A85557A}"/>
              </a:ext>
            </a:extLst>
          </p:cNvPr>
          <p:cNvSpPr txBox="1">
            <a:spLocks/>
          </p:cNvSpPr>
          <p:nvPr/>
        </p:nvSpPr>
        <p:spPr bwMode="auto">
          <a:xfrm>
            <a:off x="721360" y="3738291"/>
            <a:ext cx="3286761" cy="491316"/>
          </a:xfrm>
          <a:prstGeom prst="roundRect">
            <a:avLst/>
          </a:prstGeom>
          <a:solidFill>
            <a:schemeClr val="accent1">
              <a:lumMod val="20000"/>
              <a:lumOff val="80000"/>
              <a:alpha val="50000"/>
            </a:schemeClr>
          </a:solid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mn-cs"/>
              </a:rPr>
              <a:t>Configure HR knowledge, accelerators, </a:t>
            </a:r>
            <a:br>
              <a:rPr kumimoji="0" lang="en-US" sz="1050" b="0" i="0" u="none" strike="noStrike" kern="1200" cap="none" spc="0" normalizeH="0" baseline="0" noProof="0">
                <a:ln w="3175">
                  <a:noFill/>
                </a:ln>
                <a:solidFill>
                  <a:srgbClr val="091F2C"/>
                </a:solidFill>
                <a:effectLst/>
                <a:uLnTx/>
                <a:uFillTx/>
                <a:latin typeface="Segoe Sans Display"/>
                <a:ea typeface="+mn-ea"/>
                <a:cs typeface="+mn-cs"/>
              </a:rPr>
            </a:br>
            <a:r>
              <a:rPr kumimoji="0" lang="en-US" sz="1050" b="0" i="0" u="none" strike="noStrike" kern="1200" cap="none" spc="0" normalizeH="0" baseline="0" noProof="0">
                <a:ln w="3175">
                  <a:noFill/>
                </a:ln>
                <a:solidFill>
                  <a:srgbClr val="091F2C"/>
                </a:solidFill>
                <a:effectLst/>
                <a:uLnTx/>
                <a:uFillTx/>
                <a:latin typeface="Segoe Sans Display"/>
                <a:ea typeface="+mn-ea"/>
                <a:cs typeface="+mn-cs"/>
              </a:rPr>
              <a:t>and workflows.</a:t>
            </a:r>
          </a:p>
        </p:txBody>
      </p:sp>
      <p:sp>
        <p:nvSpPr>
          <p:cNvPr id="77" name="Title 100">
            <a:extLst>
              <a:ext uri="{FF2B5EF4-FFF2-40B4-BE49-F238E27FC236}">
                <a16:creationId xmlns:a16="http://schemas.microsoft.com/office/drawing/2014/main" id="{E4415B58-036A-077A-F881-242ECB21808D}"/>
              </a:ext>
            </a:extLst>
          </p:cNvPr>
          <p:cNvSpPr txBox="1">
            <a:spLocks/>
          </p:cNvSpPr>
          <p:nvPr/>
        </p:nvSpPr>
        <p:spPr bwMode="auto">
          <a:xfrm>
            <a:off x="721360" y="4372381"/>
            <a:ext cx="3286761" cy="491316"/>
          </a:xfrm>
          <a:prstGeom prst="roundRect">
            <a:avLst/>
          </a:prstGeom>
          <a:solidFill>
            <a:schemeClr val="accent1">
              <a:lumMod val="20000"/>
              <a:lumOff val="80000"/>
              <a:alpha val="50000"/>
            </a:schemeClr>
          </a:solid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mn-cs"/>
              </a:rPr>
              <a:t>Add IT knowledge, accelerators, and workflows.</a:t>
            </a:r>
          </a:p>
        </p:txBody>
      </p:sp>
      <p:sp>
        <p:nvSpPr>
          <p:cNvPr id="78" name="Title 100">
            <a:extLst>
              <a:ext uri="{FF2B5EF4-FFF2-40B4-BE49-F238E27FC236}">
                <a16:creationId xmlns:a16="http://schemas.microsoft.com/office/drawing/2014/main" id="{87E48D61-7406-7D6A-C10A-64E7429775B8}"/>
              </a:ext>
            </a:extLst>
          </p:cNvPr>
          <p:cNvSpPr txBox="1">
            <a:spLocks/>
          </p:cNvSpPr>
          <p:nvPr/>
        </p:nvSpPr>
        <p:spPr bwMode="auto">
          <a:xfrm>
            <a:off x="721360" y="5006472"/>
            <a:ext cx="3286761" cy="491316"/>
          </a:xfrm>
          <a:prstGeom prst="roundRect">
            <a:avLst/>
          </a:prstGeom>
          <a:solidFill>
            <a:schemeClr val="accent2">
              <a:lumMod val="20000"/>
              <a:lumOff val="80000"/>
            </a:schemeClr>
          </a:solid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mn-cs"/>
              </a:rPr>
              <a:t>Single agent deployed to employees.</a:t>
            </a:r>
          </a:p>
        </p:txBody>
      </p:sp>
      <p:sp>
        <p:nvSpPr>
          <p:cNvPr id="84" name="Title 100">
            <a:extLst>
              <a:ext uri="{FF2B5EF4-FFF2-40B4-BE49-F238E27FC236}">
                <a16:creationId xmlns:a16="http://schemas.microsoft.com/office/drawing/2014/main" id="{486D200D-7586-1DB0-12C8-40C2A9FF8572}"/>
              </a:ext>
            </a:extLst>
          </p:cNvPr>
          <p:cNvSpPr txBox="1">
            <a:spLocks/>
          </p:cNvSpPr>
          <p:nvPr/>
        </p:nvSpPr>
        <p:spPr bwMode="auto">
          <a:xfrm>
            <a:off x="4451826" y="1573849"/>
            <a:ext cx="3286761" cy="425450"/>
          </a:xfrm>
          <a:prstGeom prst="roundRect">
            <a:avLst>
              <a:gd name="adj" fmla="val 24813"/>
            </a:avLst>
          </a:prstGeom>
          <a:gradFill flip="none" rotWithShape="1">
            <a:gsLst>
              <a:gs pos="500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80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Sans Display Semibold"/>
                <a:ea typeface="+mn-ea"/>
                <a:cs typeface="+mn-cs"/>
              </a:rPr>
              <a:t>Customer 2</a:t>
            </a:r>
          </a:p>
        </p:txBody>
      </p:sp>
      <p:sp>
        <p:nvSpPr>
          <p:cNvPr id="103" name="TextBox 102">
            <a:extLst>
              <a:ext uri="{FF2B5EF4-FFF2-40B4-BE49-F238E27FC236}">
                <a16:creationId xmlns:a16="http://schemas.microsoft.com/office/drawing/2014/main" id="{853D1AB5-8E5A-7C51-E133-73436F3EF9DC}"/>
              </a:ext>
            </a:extLst>
          </p:cNvPr>
          <p:cNvSpPr txBox="1"/>
          <p:nvPr/>
        </p:nvSpPr>
        <p:spPr>
          <a:xfrm>
            <a:off x="4451826" y="2009119"/>
            <a:ext cx="3286761" cy="923330"/>
          </a:xfrm>
          <a:prstGeom prst="rect">
            <a:avLst/>
          </a:prstGeom>
          <a:noFill/>
        </p:spPr>
        <p:txBody>
          <a:bodyPr wrap="square">
            <a:spAutoFit/>
          </a:bodyPr>
          <a:lstStyle/>
          <a:p>
            <a:pPr marL="166688" marR="0" lvl="0" indent="-166688" algn="l" defTabSz="932472"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Desires HR, IT, and more (Facilities, </a:t>
            </a:r>
            <a:r>
              <a:rPr kumimoji="0" lang="en-US" sz="1050" b="0" i="0" u="none" strike="noStrike" kern="1200" cap="none" spc="0" normalizeH="0" baseline="0" noProof="0" dirty="0" err="1">
                <a:ln>
                  <a:noFill/>
                </a:ln>
                <a:solidFill>
                  <a:srgbClr val="091F2C"/>
                </a:solidFill>
                <a:effectLst/>
                <a:uLnTx/>
                <a:uFillTx/>
                <a:latin typeface="Segoe Sans Display"/>
                <a:ea typeface="+mn-ea"/>
                <a:cs typeface="+mn-cs"/>
              </a:rPr>
              <a:t>etc</a:t>
            </a: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a:t>
            </a:r>
          </a:p>
          <a:p>
            <a:pPr marL="166688" marR="0" lvl="0" indent="-166688" algn="l" defTabSz="932472"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HR is primary/leading vertical</a:t>
            </a:r>
          </a:p>
          <a:p>
            <a:pPr marL="166688" marR="0" lvl="0" indent="-166688" algn="l" defTabSz="932472"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Needs vertical-specific RBAC</a:t>
            </a:r>
          </a:p>
          <a:p>
            <a:pPr marL="166688" marR="0" lvl="0" indent="-166688" algn="l" defTabSz="932472"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Some complexity in each vertical</a:t>
            </a:r>
          </a:p>
        </p:txBody>
      </p:sp>
      <p:sp>
        <p:nvSpPr>
          <p:cNvPr id="86" name="Title 100">
            <a:extLst>
              <a:ext uri="{FF2B5EF4-FFF2-40B4-BE49-F238E27FC236}">
                <a16:creationId xmlns:a16="http://schemas.microsoft.com/office/drawing/2014/main" id="{22824D50-5D7A-58F5-24C8-9DBD5B1D0642}"/>
              </a:ext>
            </a:extLst>
          </p:cNvPr>
          <p:cNvSpPr txBox="1">
            <a:spLocks/>
          </p:cNvSpPr>
          <p:nvPr/>
        </p:nvSpPr>
        <p:spPr bwMode="auto">
          <a:xfrm>
            <a:off x="4451826" y="3104200"/>
            <a:ext cx="3286761" cy="491316"/>
          </a:xfrm>
          <a:prstGeom prst="roundRect">
            <a:avLst/>
          </a:prstGeom>
          <a:solidFill>
            <a:schemeClr val="accent1">
              <a:lumMod val="20000"/>
              <a:lumOff val="80000"/>
              <a:alpha val="50000"/>
            </a:schemeClr>
          </a:solid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mn-cs"/>
              </a:rPr>
              <a:t> Install ESS agent HR starter &amp; configure HR knowledge, accelerators, and workflows.</a:t>
            </a:r>
          </a:p>
        </p:txBody>
      </p:sp>
      <p:sp>
        <p:nvSpPr>
          <p:cNvPr id="87" name="Title 100">
            <a:extLst>
              <a:ext uri="{FF2B5EF4-FFF2-40B4-BE49-F238E27FC236}">
                <a16:creationId xmlns:a16="http://schemas.microsoft.com/office/drawing/2014/main" id="{BE9222BF-1291-06C4-D543-3F6747C058D4}"/>
              </a:ext>
            </a:extLst>
          </p:cNvPr>
          <p:cNvSpPr txBox="1">
            <a:spLocks/>
          </p:cNvSpPr>
          <p:nvPr/>
        </p:nvSpPr>
        <p:spPr bwMode="auto">
          <a:xfrm>
            <a:off x="4451826" y="3738291"/>
            <a:ext cx="3286761" cy="491316"/>
          </a:xfrm>
          <a:prstGeom prst="roundRect">
            <a:avLst/>
          </a:prstGeom>
          <a:solidFill>
            <a:schemeClr val="accent1">
              <a:lumMod val="20000"/>
              <a:lumOff val="80000"/>
              <a:alpha val="50000"/>
            </a:schemeClr>
          </a:solid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w="3175">
                  <a:noFill/>
                </a:ln>
                <a:solidFill>
                  <a:srgbClr val="091F2C"/>
                </a:solidFill>
                <a:effectLst/>
                <a:uLnTx/>
                <a:uFillTx/>
                <a:latin typeface="Segoe Sans Display"/>
                <a:ea typeface="+mn-ea"/>
                <a:cs typeface="+mn-cs"/>
              </a:rPr>
              <a:t> Install ESS agent IT starter &amp; configure IT knowledge, accelerators, and workflows.</a:t>
            </a:r>
          </a:p>
        </p:txBody>
      </p:sp>
      <p:sp>
        <p:nvSpPr>
          <p:cNvPr id="88" name="Title 100">
            <a:extLst>
              <a:ext uri="{FF2B5EF4-FFF2-40B4-BE49-F238E27FC236}">
                <a16:creationId xmlns:a16="http://schemas.microsoft.com/office/drawing/2014/main" id="{BB27CF16-EC22-7CB0-51C3-98C85AFEA6D2}"/>
              </a:ext>
            </a:extLst>
          </p:cNvPr>
          <p:cNvSpPr txBox="1">
            <a:spLocks/>
          </p:cNvSpPr>
          <p:nvPr/>
        </p:nvSpPr>
        <p:spPr bwMode="auto">
          <a:xfrm>
            <a:off x="4451826" y="4372381"/>
            <a:ext cx="3286761" cy="491316"/>
          </a:xfrm>
          <a:prstGeom prst="roundRect">
            <a:avLst/>
          </a:prstGeom>
          <a:solidFill>
            <a:schemeClr val="accent2">
              <a:lumMod val="20000"/>
              <a:lumOff val="80000"/>
            </a:schemeClr>
          </a:solid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w="3175">
                  <a:noFill/>
                </a:ln>
                <a:solidFill>
                  <a:srgbClr val="091F2C"/>
                </a:solidFill>
                <a:effectLst/>
                <a:uLnTx/>
                <a:uFillTx/>
                <a:latin typeface="Segoe Sans Display"/>
                <a:ea typeface="+mn-ea"/>
                <a:cs typeface="+mn-cs"/>
              </a:rPr>
              <a:t>Deploy HR-focused agent to employees with </a:t>
            </a:r>
            <a:br>
              <a:rPr kumimoji="0" lang="en-US" sz="1050" b="0" i="0" u="none" strike="noStrike" kern="1200" cap="none" spc="0" normalizeH="0" baseline="0" noProof="0" dirty="0">
                <a:ln w="3175">
                  <a:noFill/>
                </a:ln>
                <a:solidFill>
                  <a:srgbClr val="091F2C"/>
                </a:solidFill>
                <a:effectLst/>
                <a:uLnTx/>
                <a:uFillTx/>
                <a:latin typeface="Segoe Sans Display"/>
                <a:ea typeface="+mn-ea"/>
                <a:cs typeface="+mn-cs"/>
              </a:rPr>
            </a:br>
            <a:r>
              <a:rPr kumimoji="0" lang="en-US" sz="1050" b="0" i="0" u="none" strike="noStrike" kern="1200" cap="none" spc="0" normalizeH="0" baseline="0" noProof="0" dirty="0">
                <a:ln w="3175">
                  <a:noFill/>
                </a:ln>
                <a:solidFill>
                  <a:srgbClr val="091F2C"/>
                </a:solidFill>
                <a:effectLst/>
                <a:uLnTx/>
                <a:uFillTx/>
                <a:latin typeface="Segoe Sans Display"/>
                <a:ea typeface="+mn-ea"/>
                <a:cs typeface="+mn-cs"/>
              </a:rPr>
              <a:t>combined agent name.</a:t>
            </a:r>
          </a:p>
        </p:txBody>
      </p:sp>
      <p:sp>
        <p:nvSpPr>
          <p:cNvPr id="89" name="Title 100">
            <a:extLst>
              <a:ext uri="{FF2B5EF4-FFF2-40B4-BE49-F238E27FC236}">
                <a16:creationId xmlns:a16="http://schemas.microsoft.com/office/drawing/2014/main" id="{280A3E56-5519-A0C4-8497-771B7F01FC0A}"/>
              </a:ext>
            </a:extLst>
          </p:cNvPr>
          <p:cNvSpPr txBox="1">
            <a:spLocks/>
          </p:cNvSpPr>
          <p:nvPr/>
        </p:nvSpPr>
        <p:spPr bwMode="auto">
          <a:xfrm>
            <a:off x="4451826" y="5006472"/>
            <a:ext cx="3286761" cy="491316"/>
          </a:xfrm>
          <a:prstGeom prst="roundRect">
            <a:avLst/>
          </a:prstGeom>
          <a:solidFill>
            <a:schemeClr val="bg1"/>
          </a:solidFill>
          <a:ln w="6350" cap="flat" cmpd="sng" algn="ctr">
            <a:solidFill>
              <a:schemeClr val="accent2"/>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mn-cs"/>
              </a:rPr>
              <a:t>When multi-agent is available, create parent agent &amp; link vertical agents.</a:t>
            </a:r>
          </a:p>
        </p:txBody>
      </p:sp>
      <p:sp>
        <p:nvSpPr>
          <p:cNvPr id="90" name="Title 100">
            <a:extLst>
              <a:ext uri="{FF2B5EF4-FFF2-40B4-BE49-F238E27FC236}">
                <a16:creationId xmlns:a16="http://schemas.microsoft.com/office/drawing/2014/main" id="{FECEA439-7B11-D9E8-BC6B-58C4E3891799}"/>
              </a:ext>
            </a:extLst>
          </p:cNvPr>
          <p:cNvSpPr txBox="1">
            <a:spLocks/>
          </p:cNvSpPr>
          <p:nvPr/>
        </p:nvSpPr>
        <p:spPr bwMode="auto">
          <a:xfrm>
            <a:off x="4451826" y="5640563"/>
            <a:ext cx="3286761" cy="491316"/>
          </a:xfrm>
          <a:prstGeom prst="roundRect">
            <a:avLst/>
          </a:prstGeom>
          <a:solidFill>
            <a:schemeClr val="bg1"/>
          </a:solidFill>
          <a:ln w="6350" cap="flat" cmpd="sng" algn="ctr">
            <a:solidFill>
              <a:schemeClr val="accent2"/>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30" normalizeH="0" baseline="0" noProof="0">
                <a:ln w="3175">
                  <a:noFill/>
                </a:ln>
                <a:solidFill>
                  <a:srgbClr val="091F2C"/>
                </a:solidFill>
                <a:effectLst/>
                <a:uLnTx/>
                <a:uFillTx/>
                <a:latin typeface="Segoe Sans Display"/>
                <a:ea typeface="+mn-ea"/>
                <a:cs typeface="+mn-cs"/>
              </a:rPr>
              <a:t>Deploy parent agent (replaces HR agent).</a:t>
            </a:r>
            <a:br>
              <a:rPr kumimoji="0" lang="en-US" sz="1050" b="0" i="0" u="none" strike="noStrike" kern="1200" cap="none" spc="-30" normalizeH="0" baseline="0" noProof="0">
                <a:ln w="3175">
                  <a:noFill/>
                </a:ln>
                <a:solidFill>
                  <a:srgbClr val="091F2C"/>
                </a:solidFill>
                <a:effectLst/>
                <a:uLnTx/>
                <a:uFillTx/>
                <a:latin typeface="Segoe Sans Display"/>
                <a:ea typeface="+mn-ea"/>
                <a:cs typeface="+mn-cs"/>
              </a:rPr>
            </a:br>
            <a:r>
              <a:rPr kumimoji="0" lang="en-US" sz="1050" b="0" i="0" u="none" strike="noStrike" kern="1200" cap="none" spc="-30" normalizeH="0" baseline="0" noProof="0">
                <a:ln w="3175">
                  <a:noFill/>
                </a:ln>
                <a:solidFill>
                  <a:srgbClr val="091F2C"/>
                </a:solidFill>
                <a:effectLst/>
                <a:uLnTx/>
                <a:uFillTx/>
                <a:latin typeface="Segoe Sans Display"/>
                <a:ea typeface="+mn-ea"/>
                <a:cs typeface="+mn-cs"/>
              </a:rPr>
              <a:t>NOTE: One-time loss of employee conversation history.</a:t>
            </a:r>
          </a:p>
        </p:txBody>
      </p:sp>
      <p:sp>
        <p:nvSpPr>
          <p:cNvPr id="94" name="Title 100">
            <a:extLst>
              <a:ext uri="{FF2B5EF4-FFF2-40B4-BE49-F238E27FC236}">
                <a16:creationId xmlns:a16="http://schemas.microsoft.com/office/drawing/2014/main" id="{69D8F98D-9A0A-2188-641A-357579EE9234}"/>
              </a:ext>
            </a:extLst>
          </p:cNvPr>
          <p:cNvSpPr txBox="1">
            <a:spLocks/>
          </p:cNvSpPr>
          <p:nvPr/>
        </p:nvSpPr>
        <p:spPr bwMode="auto">
          <a:xfrm>
            <a:off x="8182292" y="1573849"/>
            <a:ext cx="3286761" cy="425450"/>
          </a:xfrm>
          <a:prstGeom prst="roundRect">
            <a:avLst>
              <a:gd name="adj" fmla="val 24813"/>
            </a:avLst>
          </a:prstGeom>
          <a:gradFill flip="none" rotWithShape="1">
            <a:gsLst>
              <a:gs pos="500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80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Sans Display Semibold"/>
                <a:ea typeface="+mn-ea"/>
                <a:cs typeface="+mn-cs"/>
              </a:rPr>
              <a:t>Customer 3</a:t>
            </a:r>
          </a:p>
        </p:txBody>
      </p:sp>
      <p:sp>
        <p:nvSpPr>
          <p:cNvPr id="104" name="TextBox 103">
            <a:extLst>
              <a:ext uri="{FF2B5EF4-FFF2-40B4-BE49-F238E27FC236}">
                <a16:creationId xmlns:a16="http://schemas.microsoft.com/office/drawing/2014/main" id="{50DD9C28-B1CC-67FB-A3A4-3E266517AC43}"/>
              </a:ext>
            </a:extLst>
          </p:cNvPr>
          <p:cNvSpPr txBox="1"/>
          <p:nvPr/>
        </p:nvSpPr>
        <p:spPr>
          <a:xfrm>
            <a:off x="8182292" y="2009119"/>
            <a:ext cx="3286761" cy="923330"/>
          </a:xfrm>
          <a:prstGeom prst="rect">
            <a:avLst/>
          </a:prstGeom>
          <a:noFill/>
        </p:spPr>
        <p:txBody>
          <a:bodyPr wrap="square">
            <a:spAutoFit/>
          </a:bodyPr>
          <a:lstStyle/>
          <a:p>
            <a:pPr marL="166688" marR="0" lvl="0" indent="-166688" algn="l" defTabSz="932472"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Desires HR, IT, and more (Facilities, </a:t>
            </a:r>
            <a:r>
              <a:rPr kumimoji="0" lang="en-US" sz="1050" b="0" i="0" u="none" strike="noStrike" kern="1200" cap="none" spc="0" normalizeH="0" baseline="0" noProof="0" dirty="0" err="1">
                <a:ln>
                  <a:noFill/>
                </a:ln>
                <a:solidFill>
                  <a:srgbClr val="091F2C"/>
                </a:solidFill>
                <a:effectLst/>
                <a:uLnTx/>
                <a:uFillTx/>
                <a:latin typeface="Segoe Sans Display"/>
                <a:ea typeface="+mn-ea"/>
                <a:cs typeface="+mn-cs"/>
              </a:rPr>
              <a:t>etc</a:t>
            </a: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a:t>
            </a:r>
          </a:p>
          <a:p>
            <a:pPr marL="166688" marR="0" lvl="0" indent="-166688" algn="l" defTabSz="932472"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Wants to be multi-vertical from Day 1</a:t>
            </a:r>
          </a:p>
          <a:p>
            <a:pPr marL="166688" marR="0" lvl="0" indent="-166688" algn="l" defTabSz="932472"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Needs vertical-specific RBAC</a:t>
            </a:r>
          </a:p>
          <a:p>
            <a:pPr marL="166688" marR="0" lvl="0" indent="-166688" algn="l" defTabSz="932472"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91F2C"/>
                </a:solidFill>
                <a:effectLst/>
                <a:uLnTx/>
                <a:uFillTx/>
                <a:latin typeface="Segoe Sans Display"/>
                <a:ea typeface="+mn-ea"/>
                <a:cs typeface="+mn-cs"/>
              </a:rPr>
              <a:t>Some complexity in each vertical</a:t>
            </a:r>
          </a:p>
        </p:txBody>
      </p:sp>
      <p:sp>
        <p:nvSpPr>
          <p:cNvPr id="96" name="Title 100">
            <a:extLst>
              <a:ext uri="{FF2B5EF4-FFF2-40B4-BE49-F238E27FC236}">
                <a16:creationId xmlns:a16="http://schemas.microsoft.com/office/drawing/2014/main" id="{C8047A33-78A8-2B32-2D09-14CB95A08B7D}"/>
              </a:ext>
            </a:extLst>
          </p:cNvPr>
          <p:cNvSpPr txBox="1">
            <a:spLocks/>
          </p:cNvSpPr>
          <p:nvPr/>
        </p:nvSpPr>
        <p:spPr bwMode="auto">
          <a:xfrm>
            <a:off x="8182292" y="3104200"/>
            <a:ext cx="3286761" cy="491316"/>
          </a:xfrm>
          <a:prstGeom prst="roundRect">
            <a:avLst/>
          </a:prstGeom>
          <a:solidFill>
            <a:schemeClr val="accent1">
              <a:lumMod val="20000"/>
              <a:lumOff val="80000"/>
              <a:alpha val="50000"/>
            </a:schemeClr>
          </a:solid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mn-cs"/>
              </a:rPr>
              <a:t> Install ESS agent HR starter &amp; configure HR knowledge, accelerators, and workflows.</a:t>
            </a:r>
          </a:p>
        </p:txBody>
      </p:sp>
      <p:sp>
        <p:nvSpPr>
          <p:cNvPr id="97" name="Title 100">
            <a:extLst>
              <a:ext uri="{FF2B5EF4-FFF2-40B4-BE49-F238E27FC236}">
                <a16:creationId xmlns:a16="http://schemas.microsoft.com/office/drawing/2014/main" id="{C0C1BB42-8F7F-3604-4772-8FE15F7FCD9A}"/>
              </a:ext>
            </a:extLst>
          </p:cNvPr>
          <p:cNvSpPr txBox="1">
            <a:spLocks/>
          </p:cNvSpPr>
          <p:nvPr/>
        </p:nvSpPr>
        <p:spPr bwMode="auto">
          <a:xfrm>
            <a:off x="8182292" y="3738291"/>
            <a:ext cx="3286761" cy="491316"/>
          </a:xfrm>
          <a:prstGeom prst="roundRect">
            <a:avLst/>
          </a:prstGeom>
          <a:solidFill>
            <a:schemeClr val="accent1">
              <a:lumMod val="20000"/>
              <a:lumOff val="80000"/>
              <a:alpha val="50000"/>
            </a:schemeClr>
          </a:solid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w="3175">
                  <a:noFill/>
                </a:ln>
                <a:solidFill>
                  <a:srgbClr val="091F2C"/>
                </a:solidFill>
                <a:effectLst/>
                <a:uLnTx/>
                <a:uFillTx/>
                <a:latin typeface="Segoe Sans Display"/>
                <a:ea typeface="+mn-ea"/>
                <a:cs typeface="+mn-cs"/>
              </a:rPr>
              <a:t> Install ESS agent IT starter &amp; configure IT knowledge, accelerators, and workflows.</a:t>
            </a:r>
          </a:p>
        </p:txBody>
      </p:sp>
      <p:sp>
        <p:nvSpPr>
          <p:cNvPr id="98" name="Title 100">
            <a:extLst>
              <a:ext uri="{FF2B5EF4-FFF2-40B4-BE49-F238E27FC236}">
                <a16:creationId xmlns:a16="http://schemas.microsoft.com/office/drawing/2014/main" id="{7A29D015-FC0B-5838-4797-18A851C1C8B8}"/>
              </a:ext>
            </a:extLst>
          </p:cNvPr>
          <p:cNvSpPr txBox="1">
            <a:spLocks/>
          </p:cNvSpPr>
          <p:nvPr/>
        </p:nvSpPr>
        <p:spPr bwMode="auto">
          <a:xfrm>
            <a:off x="8182292" y="4372381"/>
            <a:ext cx="3286761" cy="491316"/>
          </a:xfrm>
          <a:prstGeom prst="roundRect">
            <a:avLst/>
          </a:prstGeom>
          <a:solidFill>
            <a:schemeClr val="bg1"/>
          </a:solidFill>
          <a:ln w="6350" cap="flat" cmpd="sng" algn="ctr">
            <a:solidFill>
              <a:schemeClr val="accent2"/>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mn-cs"/>
              </a:rPr>
              <a:t>Join preview or wait until multi-agent is available.</a:t>
            </a:r>
          </a:p>
        </p:txBody>
      </p:sp>
      <p:sp>
        <p:nvSpPr>
          <p:cNvPr id="99" name="Title 100">
            <a:extLst>
              <a:ext uri="{FF2B5EF4-FFF2-40B4-BE49-F238E27FC236}">
                <a16:creationId xmlns:a16="http://schemas.microsoft.com/office/drawing/2014/main" id="{A83F54BC-A331-775C-41C0-DF8645B14F41}"/>
              </a:ext>
            </a:extLst>
          </p:cNvPr>
          <p:cNvSpPr txBox="1">
            <a:spLocks/>
          </p:cNvSpPr>
          <p:nvPr/>
        </p:nvSpPr>
        <p:spPr bwMode="auto">
          <a:xfrm>
            <a:off x="8182292" y="5006472"/>
            <a:ext cx="3286761" cy="491316"/>
          </a:xfrm>
          <a:prstGeom prst="roundRect">
            <a:avLst/>
          </a:prstGeom>
          <a:solidFill>
            <a:schemeClr val="bg1"/>
          </a:solidFill>
          <a:ln w="6350" cap="flat" cmpd="sng" algn="ctr">
            <a:solidFill>
              <a:schemeClr val="accent2"/>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mn-cs"/>
              </a:rPr>
              <a:t>Create parent agent &amp; link vertical agents.</a:t>
            </a:r>
          </a:p>
        </p:txBody>
      </p:sp>
      <p:sp>
        <p:nvSpPr>
          <p:cNvPr id="100" name="Title 100">
            <a:extLst>
              <a:ext uri="{FF2B5EF4-FFF2-40B4-BE49-F238E27FC236}">
                <a16:creationId xmlns:a16="http://schemas.microsoft.com/office/drawing/2014/main" id="{185E983B-F8A4-5D43-12E4-17F7BAD8F56D}"/>
              </a:ext>
            </a:extLst>
          </p:cNvPr>
          <p:cNvSpPr txBox="1">
            <a:spLocks/>
          </p:cNvSpPr>
          <p:nvPr/>
        </p:nvSpPr>
        <p:spPr bwMode="auto">
          <a:xfrm>
            <a:off x="8182292" y="5640563"/>
            <a:ext cx="3286761" cy="491316"/>
          </a:xfrm>
          <a:prstGeom prst="roundRect">
            <a:avLst/>
          </a:prstGeom>
          <a:solidFill>
            <a:schemeClr val="bg1"/>
          </a:solidFill>
          <a:ln w="6350" cap="flat" cmpd="sng" algn="ctr">
            <a:solidFill>
              <a:schemeClr val="accent2"/>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mn-cs"/>
              </a:rPr>
              <a:t>Deploy parent agent.</a:t>
            </a:r>
          </a:p>
        </p:txBody>
      </p:sp>
      <p:sp>
        <p:nvSpPr>
          <p:cNvPr id="4" name="Freeform: Shape 3">
            <a:extLst>
              <a:ext uri="{FF2B5EF4-FFF2-40B4-BE49-F238E27FC236}">
                <a16:creationId xmlns:a16="http://schemas.microsoft.com/office/drawing/2014/main" id="{16C13F40-913A-8B0D-BA01-9A6B9DB339E0}"/>
              </a:ext>
            </a:extLst>
          </p:cNvPr>
          <p:cNvSpPr/>
          <p:nvPr/>
        </p:nvSpPr>
        <p:spPr bwMode="auto">
          <a:xfrm>
            <a:off x="10944862" y="520426"/>
            <a:ext cx="1247139" cy="635000"/>
          </a:xfrm>
          <a:custGeom>
            <a:avLst/>
            <a:gdLst>
              <a:gd name="connsiteX0" fmla="*/ 317500 w 1247139"/>
              <a:gd name="connsiteY0" fmla="*/ 0 h 635000"/>
              <a:gd name="connsiteX1" fmla="*/ 1247139 w 1247139"/>
              <a:gd name="connsiteY1" fmla="*/ 0 h 635000"/>
              <a:gd name="connsiteX2" fmla="*/ 1247139 w 1247139"/>
              <a:gd name="connsiteY2" fmla="*/ 635000 h 635000"/>
              <a:gd name="connsiteX3" fmla="*/ 317500 w 1247139"/>
              <a:gd name="connsiteY3" fmla="*/ 635000 h 635000"/>
              <a:gd name="connsiteX4" fmla="*/ 0 w 1247139"/>
              <a:gd name="connsiteY4" fmla="*/ 317500 h 635000"/>
              <a:gd name="connsiteX5" fmla="*/ 317500 w 1247139"/>
              <a:gd name="connsiteY5"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139" h="635000">
                <a:moveTo>
                  <a:pt x="317500" y="0"/>
                </a:moveTo>
                <a:lnTo>
                  <a:pt x="1247139" y="0"/>
                </a:lnTo>
                <a:lnTo>
                  <a:pt x="1247139" y="635000"/>
                </a:lnTo>
                <a:lnTo>
                  <a:pt x="317500" y="635000"/>
                </a:lnTo>
                <a:cubicBezTo>
                  <a:pt x="142150" y="635000"/>
                  <a:pt x="0" y="492850"/>
                  <a:pt x="0" y="317500"/>
                </a:cubicBezTo>
                <a:cubicBezTo>
                  <a:pt x="0" y="142150"/>
                  <a:pt x="142150" y="0"/>
                  <a:pt x="317500" y="0"/>
                </a:cubicBezTo>
                <a:close/>
              </a:path>
            </a:pathLst>
          </a:custGeom>
          <a:gradFill>
            <a:gsLst>
              <a:gs pos="0">
                <a:schemeClr val="accent1">
                  <a:lumMod val="20000"/>
                  <a:lumOff val="80000"/>
                </a:schemeClr>
              </a:gs>
              <a:gs pos="100000">
                <a:schemeClr val="accent1">
                  <a:lumMod val="20000"/>
                  <a:lumOff val="80000"/>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5" name="Oval 4">
            <a:extLst>
              <a:ext uri="{FF2B5EF4-FFF2-40B4-BE49-F238E27FC236}">
                <a16:creationId xmlns:a16="http://schemas.microsoft.com/office/drawing/2014/main" id="{AE753900-FFC1-8EF5-AE56-D6DE04C1A096}"/>
              </a:ext>
              <a:ext uri="{C183D7F6-B498-43B3-948B-1728B52AA6E4}">
                <adec:decorative xmlns:adec="http://schemas.microsoft.com/office/drawing/2017/decorative" val="1"/>
              </a:ext>
            </a:extLst>
          </p:cNvPr>
          <p:cNvSpPr>
            <a:spLocks/>
          </p:cNvSpPr>
          <p:nvPr/>
        </p:nvSpPr>
        <p:spPr bwMode="auto">
          <a:xfrm>
            <a:off x="11018317" y="583535"/>
            <a:ext cx="508784" cy="50878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a:solidFill>
                <a:schemeClr val="tx1"/>
              </a:solidFill>
              <a:latin typeface="+mj-lt"/>
            </a:endParaRPr>
          </a:p>
        </p:txBody>
      </p:sp>
      <p:pic>
        <p:nvPicPr>
          <p:cNvPr id="6" name="Picture 2" descr="Copilot Logo, symbol, meaning, history, PNG, brand">
            <a:extLst>
              <a:ext uri="{FF2B5EF4-FFF2-40B4-BE49-F238E27FC236}">
                <a16:creationId xmlns:a16="http://schemas.microsoft.com/office/drawing/2014/main" id="{56EC0928-8CCB-FA1F-E48E-328994AEE1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33" r="18333"/>
          <a:stretch>
            <a:fillRect/>
          </a:stretch>
        </p:blipFill>
        <p:spPr bwMode="auto">
          <a:xfrm>
            <a:off x="11100785" y="685230"/>
            <a:ext cx="343848" cy="3053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hlinkClick r:id="rId4" action="ppaction://hlinksldjump"/>
            <a:extLst>
              <a:ext uri="{FF2B5EF4-FFF2-40B4-BE49-F238E27FC236}">
                <a16:creationId xmlns:a16="http://schemas.microsoft.com/office/drawing/2014/main" id="{8C4A4E61-C62D-7CB0-4012-93183CA6CDED}"/>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8" name="Rectangle: Rounded Corners 7">
            <a:hlinkClick r:id="rId5" action="ppaction://hlinksldjump"/>
            <a:extLst>
              <a:ext uri="{FF2B5EF4-FFF2-40B4-BE49-F238E27FC236}">
                <a16:creationId xmlns:a16="http://schemas.microsoft.com/office/drawing/2014/main" id="{70906CAE-02F5-82CE-A56C-7251EF054A93}"/>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9" name="Rectangle: Rounded Corners 8">
            <a:hlinkClick r:id="rId6" action="ppaction://hlinksldjump"/>
            <a:extLst>
              <a:ext uri="{FF2B5EF4-FFF2-40B4-BE49-F238E27FC236}">
                <a16:creationId xmlns:a16="http://schemas.microsoft.com/office/drawing/2014/main" id="{0A98067C-DD79-3AB3-6C63-09B73693BD9C}"/>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10" name="Rectangle: Rounded Corners 9">
            <a:hlinkClick r:id="rId7" action="ppaction://hlinksldjump"/>
            <a:extLst>
              <a:ext uri="{FF2B5EF4-FFF2-40B4-BE49-F238E27FC236}">
                <a16:creationId xmlns:a16="http://schemas.microsoft.com/office/drawing/2014/main" id="{1D45916F-E4B4-D7B0-0749-C9A6036FEF12}"/>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11" name="Rectangle: Rounded Corners 10">
            <a:hlinkClick r:id="rId8" action="ppaction://hlinksldjump"/>
            <a:extLst>
              <a:ext uri="{FF2B5EF4-FFF2-40B4-BE49-F238E27FC236}">
                <a16:creationId xmlns:a16="http://schemas.microsoft.com/office/drawing/2014/main" id="{B8647DD9-56AA-51EB-A3A3-B92BC2EB6B54}"/>
              </a:ext>
            </a:extLst>
          </p:cNvPr>
          <p:cNvSpPr>
            <a:spLocks/>
          </p:cNvSpPr>
          <p:nvPr/>
        </p:nvSpPr>
        <p:spPr bwMode="auto">
          <a:xfrm>
            <a:off x="9781575"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Extend &amp; Optimize</a:t>
            </a:r>
          </a:p>
        </p:txBody>
      </p:sp>
    </p:spTree>
    <p:extLst>
      <p:ext uri="{BB962C8B-B14F-4D97-AF65-F5344CB8AC3E}">
        <p14:creationId xmlns:p14="http://schemas.microsoft.com/office/powerpoint/2010/main" val="341906117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8F5"/>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67507C9-C6EE-CC75-681D-9B247D3BDA7F}"/>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l="28607" r="40131" b="6250"/>
          <a:stretch>
            <a:fillRect/>
          </a:stretch>
        </p:blipFill>
        <p:spPr>
          <a:xfrm>
            <a:off x="1" y="0"/>
            <a:ext cx="4065588" cy="6858000"/>
          </a:xfrm>
          <a:custGeom>
            <a:avLst/>
            <a:gdLst>
              <a:gd name="connsiteX0" fmla="*/ 0 w 4065588"/>
              <a:gd name="connsiteY0" fmla="*/ 0 h 6858000"/>
              <a:gd name="connsiteX1" fmla="*/ 4065588 w 4065588"/>
              <a:gd name="connsiteY1" fmla="*/ 0 h 6858000"/>
              <a:gd name="connsiteX2" fmla="*/ 4065588 w 4065588"/>
              <a:gd name="connsiteY2" fmla="*/ 6858000 h 6858000"/>
              <a:gd name="connsiteX3" fmla="*/ 0 w 4065588"/>
              <a:gd name="connsiteY3" fmla="*/ 6858000 h 6858000"/>
              <a:gd name="connsiteX4" fmla="*/ 0 w 406558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5588" h="6858000">
                <a:moveTo>
                  <a:pt x="0" y="0"/>
                </a:moveTo>
                <a:lnTo>
                  <a:pt x="4065588" y="0"/>
                </a:lnTo>
                <a:lnTo>
                  <a:pt x="4065588" y="6858000"/>
                </a:lnTo>
                <a:lnTo>
                  <a:pt x="0" y="6858000"/>
                </a:lnTo>
                <a:lnTo>
                  <a:pt x="0" y="0"/>
                </a:lnTo>
                <a:close/>
              </a:path>
            </a:pathLst>
          </a:custGeom>
          <a:ln>
            <a:solidFill>
              <a:schemeClr val="bg2"/>
            </a:solidFill>
          </a:ln>
        </p:spPr>
      </p:pic>
      <p:sp>
        <p:nvSpPr>
          <p:cNvPr id="20" name="Freeform: Shape 19">
            <a:extLst>
              <a:ext uri="{FF2B5EF4-FFF2-40B4-BE49-F238E27FC236}">
                <a16:creationId xmlns:a16="http://schemas.microsoft.com/office/drawing/2014/main" id="{BDA0172E-0902-C9BC-46CA-26C2A89C85C6}"/>
              </a:ext>
              <a:ext uri="{C183D7F6-B498-43B3-948B-1728B52AA6E4}">
                <adec:decorative xmlns:adec="http://schemas.microsoft.com/office/drawing/2017/decorative" val="1"/>
              </a:ext>
            </a:extLst>
          </p:cNvPr>
          <p:cNvSpPr>
            <a:spLocks/>
          </p:cNvSpPr>
          <p:nvPr/>
        </p:nvSpPr>
        <p:spPr bwMode="auto">
          <a:xfrm>
            <a:off x="1" y="0"/>
            <a:ext cx="4065588" cy="6858000"/>
          </a:xfrm>
          <a:custGeom>
            <a:avLst/>
            <a:gdLst>
              <a:gd name="connsiteX0" fmla="*/ 119439 w 11049003"/>
              <a:gd name="connsiteY0" fmla="*/ 0 h 1193800"/>
              <a:gd name="connsiteX1" fmla="*/ 10929566 w 11049003"/>
              <a:gd name="connsiteY1" fmla="*/ 0 h 1193800"/>
              <a:gd name="connsiteX2" fmla="*/ 11049003 w 11049003"/>
              <a:gd name="connsiteY2" fmla="*/ 119437 h 1193800"/>
              <a:gd name="connsiteX3" fmla="*/ 11049003 w 11049003"/>
              <a:gd name="connsiteY3" fmla="*/ 1193800 h 1193800"/>
              <a:gd name="connsiteX4" fmla="*/ 0 w 11049003"/>
              <a:gd name="connsiteY4" fmla="*/ 1193800 h 1193800"/>
              <a:gd name="connsiteX5" fmla="*/ 0 w 11049003"/>
              <a:gd name="connsiteY5" fmla="*/ 988973 h 1193800"/>
              <a:gd name="connsiteX6" fmla="*/ 1 w 11049003"/>
              <a:gd name="connsiteY6" fmla="*/ 988973 h 1193800"/>
              <a:gd name="connsiteX7" fmla="*/ 1 w 11049003"/>
              <a:gd name="connsiteY7" fmla="*/ 119437 h 1193800"/>
              <a:gd name="connsiteX8" fmla="*/ 119439 w 11049003"/>
              <a:gd name="connsiteY8" fmla="*/ 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9003" h="1193800">
                <a:moveTo>
                  <a:pt x="119439" y="0"/>
                </a:moveTo>
                <a:lnTo>
                  <a:pt x="10929566" y="0"/>
                </a:lnTo>
                <a:cubicBezTo>
                  <a:pt x="10995529" y="0"/>
                  <a:pt x="11049003" y="53474"/>
                  <a:pt x="11049003" y="119437"/>
                </a:cubicBezTo>
                <a:lnTo>
                  <a:pt x="11049003" y="1193800"/>
                </a:lnTo>
                <a:lnTo>
                  <a:pt x="0" y="1193800"/>
                </a:lnTo>
                <a:lnTo>
                  <a:pt x="0" y="988973"/>
                </a:lnTo>
                <a:lnTo>
                  <a:pt x="1" y="988973"/>
                </a:lnTo>
                <a:lnTo>
                  <a:pt x="1" y="119437"/>
                </a:lnTo>
                <a:cubicBezTo>
                  <a:pt x="1" y="53474"/>
                  <a:pt x="53476" y="0"/>
                  <a:pt x="119439" y="0"/>
                </a:cubicBez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2F3FCD3-A973-A2F6-FCA3-015BAB7E3508}"/>
              </a:ext>
            </a:extLst>
          </p:cNvPr>
          <p:cNvSpPr>
            <a:spLocks/>
          </p:cNvSpPr>
          <p:nvPr/>
        </p:nvSpPr>
        <p:spPr bwMode="auto">
          <a:xfrm>
            <a:off x="0" y="2619375"/>
            <a:ext cx="4065588" cy="1619250"/>
          </a:xfrm>
          <a:prstGeom prst="rect">
            <a:avLst/>
          </a:prstGeom>
          <a:solidFill>
            <a:schemeClr val="bg1">
              <a:alpha val="85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pic>
        <p:nvPicPr>
          <p:cNvPr id="22" name="Picture 21">
            <a:extLst>
              <a:ext uri="{FF2B5EF4-FFF2-40B4-BE49-F238E27FC236}">
                <a16:creationId xmlns:a16="http://schemas.microsoft.com/office/drawing/2014/main" id="{4A28C73B-6FCA-AFA0-C790-86E4877DF8C3}"/>
              </a:ext>
              <a:ext uri="{C183D7F6-B498-43B3-948B-1728B52AA6E4}">
                <adec:decorative xmlns:adec="http://schemas.microsoft.com/office/drawing/2017/decorative" val="1"/>
              </a:ext>
            </a:extLst>
          </p:cNvPr>
          <p:cNvPicPr>
            <a:picLocks/>
          </p:cNvPicPr>
          <p:nvPr/>
        </p:nvPicPr>
        <p:blipFill>
          <a:blip r:embed="rId6"/>
          <a:stretch>
            <a:fillRect/>
          </a:stretch>
        </p:blipFill>
        <p:spPr>
          <a:xfrm rot="5400000" flipH="1">
            <a:off x="613729" y="3406140"/>
            <a:ext cx="6858000" cy="45720"/>
          </a:xfrm>
          <a:prstGeom prst="rect">
            <a:avLst/>
          </a:prstGeom>
        </p:spPr>
      </p:pic>
      <p:sp>
        <p:nvSpPr>
          <p:cNvPr id="23" name="TextBox 22">
            <a:extLst>
              <a:ext uri="{FF2B5EF4-FFF2-40B4-BE49-F238E27FC236}">
                <a16:creationId xmlns:a16="http://schemas.microsoft.com/office/drawing/2014/main" id="{EAD9E7E3-3468-A317-C2EA-AF0CD39221C3}"/>
              </a:ext>
            </a:extLst>
          </p:cNvPr>
          <p:cNvSpPr txBox="1">
            <a:spLocks/>
          </p:cNvSpPr>
          <p:nvPr/>
        </p:nvSpPr>
        <p:spPr>
          <a:xfrm>
            <a:off x="571500" y="2875002"/>
            <a:ext cx="3183636" cy="1107996"/>
          </a:xfrm>
          <a:prstGeom prst="rect">
            <a:avLst/>
          </a:prstGeom>
          <a:noFill/>
        </p:spPr>
        <p:txBody>
          <a:bodyPr wrap="square" lIns="0" tIns="0" rIns="0" bIns="0" rtlCol="0" anchor="t">
            <a:spAutoFit/>
          </a:bodyPr>
          <a:lstStyle/>
          <a:p>
            <a:pPr>
              <a:lnSpc>
                <a:spcPct val="90000"/>
              </a:lnSpc>
              <a:defRPr/>
            </a:pPr>
            <a:r>
              <a:rPr lang="en-US" sz="4000" spc="-50" noProof="0">
                <a:ln w="3175">
                  <a:noFill/>
                </a:ln>
                <a:gradFill>
                  <a:gsLst>
                    <a:gs pos="2874">
                      <a:schemeClr val="accent1"/>
                    </a:gs>
                    <a:gs pos="71000">
                      <a:schemeClr val="accent4"/>
                    </a:gs>
                    <a:gs pos="100000">
                      <a:schemeClr val="accent2"/>
                    </a:gs>
                  </a:gsLst>
                  <a:lin ang="0" scaled="1"/>
                </a:gradFill>
                <a:latin typeface="+mj-lt"/>
                <a:ea typeface="+mj-ea"/>
                <a:cs typeface="+mj-cs"/>
              </a:rPr>
              <a:t>Further Resources</a:t>
            </a:r>
          </a:p>
        </p:txBody>
      </p:sp>
      <p:sp>
        <p:nvSpPr>
          <p:cNvPr id="24" name="Rectangle: Rounded Corners 23">
            <a:extLst>
              <a:ext uri="{FF2B5EF4-FFF2-40B4-BE49-F238E27FC236}">
                <a16:creationId xmlns:a16="http://schemas.microsoft.com/office/drawing/2014/main" id="{55B5D764-4F48-2C06-CE51-2359AF3F2637}"/>
              </a:ext>
              <a:ext uri="{C183D7F6-B498-43B3-948B-1728B52AA6E4}">
                <adec:decorative xmlns:adec="http://schemas.microsoft.com/office/drawing/2017/decorative" val="1"/>
              </a:ext>
            </a:extLst>
          </p:cNvPr>
          <p:cNvSpPr>
            <a:spLocks/>
          </p:cNvSpPr>
          <p:nvPr/>
        </p:nvSpPr>
        <p:spPr bwMode="auto">
          <a:xfrm>
            <a:off x="4356100" y="771841"/>
            <a:ext cx="7264400" cy="5680078"/>
          </a:xfrm>
          <a:prstGeom prst="roundRect">
            <a:avLst>
              <a:gd name="adj" fmla="val 3678"/>
            </a:avLst>
          </a:prstGeom>
          <a:solidFill>
            <a:schemeClr val="bg1">
              <a:alpha val="42000"/>
            </a:schemeClr>
          </a:solidFill>
          <a:ln w="6350">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765" noProof="0"/>
          </a:p>
        </p:txBody>
      </p:sp>
      <p:sp>
        <p:nvSpPr>
          <p:cNvPr id="25" name="Rounded Rectangle 80">
            <a:extLst>
              <a:ext uri="{FF2B5EF4-FFF2-40B4-BE49-F238E27FC236}">
                <a16:creationId xmlns:a16="http://schemas.microsoft.com/office/drawing/2014/main" id="{3B800CD8-831F-38E2-F146-8FC7579F552C}"/>
              </a:ext>
              <a:ext uri="{C183D7F6-B498-43B3-948B-1728B52AA6E4}">
                <adec:decorative xmlns:adec="http://schemas.microsoft.com/office/drawing/2017/decorative" val="1"/>
              </a:ext>
            </a:extLst>
          </p:cNvPr>
          <p:cNvSpPr>
            <a:spLocks/>
          </p:cNvSpPr>
          <p:nvPr/>
        </p:nvSpPr>
        <p:spPr bwMode="auto">
          <a:xfrm>
            <a:off x="4538980" y="954721"/>
            <a:ext cx="6898642" cy="5314320"/>
          </a:xfrm>
          <a:prstGeom prst="roundRect">
            <a:avLst>
              <a:gd name="adj" fmla="val 1952"/>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26" name="TextBox 25">
            <a:extLst>
              <a:ext uri="{FF2B5EF4-FFF2-40B4-BE49-F238E27FC236}">
                <a16:creationId xmlns:a16="http://schemas.microsoft.com/office/drawing/2014/main" id="{1D94E43C-B737-BE0C-BC09-300733380D6F}"/>
              </a:ext>
            </a:extLst>
          </p:cNvPr>
          <p:cNvSpPr txBox="1">
            <a:spLocks/>
          </p:cNvSpPr>
          <p:nvPr/>
        </p:nvSpPr>
        <p:spPr>
          <a:xfrm>
            <a:off x="5497801" y="1324902"/>
            <a:ext cx="5716290" cy="30777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spcAft>
                <a:spcPts val="1200"/>
              </a:spcAft>
            </a:pPr>
            <a:r>
              <a:rPr lang="en-US" sz="2000">
                <a:cs typeface="Segoe Sans Display"/>
                <a:hlinkClick r:id="rId7"/>
              </a:rPr>
              <a:t>ESS Adoption Hub</a:t>
            </a:r>
            <a:endParaRPr lang="en-US" sz="2000" noProof="0">
              <a:cs typeface="Segoe Sans Display"/>
            </a:endParaRPr>
          </a:p>
        </p:txBody>
      </p:sp>
      <p:sp>
        <p:nvSpPr>
          <p:cNvPr id="40" name="Oval 39">
            <a:extLst>
              <a:ext uri="{FF2B5EF4-FFF2-40B4-BE49-F238E27FC236}">
                <a16:creationId xmlns:a16="http://schemas.microsoft.com/office/drawing/2014/main" id="{A2F132F0-C018-B635-1CAD-41266659F270}"/>
              </a:ext>
              <a:ext uri="{C183D7F6-B498-43B3-948B-1728B52AA6E4}">
                <adec:decorative xmlns:adec="http://schemas.microsoft.com/office/drawing/2017/decorative" val="1"/>
              </a:ext>
            </a:extLst>
          </p:cNvPr>
          <p:cNvSpPr>
            <a:spLocks/>
          </p:cNvSpPr>
          <p:nvPr/>
        </p:nvSpPr>
        <p:spPr bwMode="auto">
          <a:xfrm>
            <a:off x="4761221" y="1207829"/>
            <a:ext cx="541020" cy="54192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32" name="TextBox 31">
            <a:extLst>
              <a:ext uri="{FF2B5EF4-FFF2-40B4-BE49-F238E27FC236}">
                <a16:creationId xmlns:a16="http://schemas.microsoft.com/office/drawing/2014/main" id="{FC3E4A53-3A0B-DD90-657C-01A5B732B6C2}"/>
              </a:ext>
            </a:extLst>
          </p:cNvPr>
          <p:cNvSpPr txBox="1">
            <a:spLocks/>
          </p:cNvSpPr>
          <p:nvPr/>
        </p:nvSpPr>
        <p:spPr>
          <a:xfrm>
            <a:off x="5499091" y="2373040"/>
            <a:ext cx="5716290" cy="30777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spcAft>
                <a:spcPts val="1200"/>
              </a:spcAft>
            </a:pPr>
            <a:r>
              <a:rPr lang="en-US" sz="2000" noProof="0">
                <a:hlinkClick r:id="rId8"/>
              </a:rPr>
              <a:t>End user demo video</a:t>
            </a:r>
            <a:endParaRPr lang="en-US" sz="2000" noProof="0">
              <a:cs typeface="Segoe Sans Display"/>
            </a:endParaRPr>
          </a:p>
        </p:txBody>
      </p:sp>
      <p:sp>
        <p:nvSpPr>
          <p:cNvPr id="41" name="Oval 40">
            <a:extLst>
              <a:ext uri="{FF2B5EF4-FFF2-40B4-BE49-F238E27FC236}">
                <a16:creationId xmlns:a16="http://schemas.microsoft.com/office/drawing/2014/main" id="{BB238D39-0276-3BF9-FD87-37E7F952E0E0}"/>
              </a:ext>
              <a:ext uri="{C183D7F6-B498-43B3-948B-1728B52AA6E4}">
                <adec:decorative xmlns:adec="http://schemas.microsoft.com/office/drawing/2017/decorative" val="1"/>
              </a:ext>
            </a:extLst>
          </p:cNvPr>
          <p:cNvSpPr>
            <a:spLocks/>
          </p:cNvSpPr>
          <p:nvPr/>
        </p:nvSpPr>
        <p:spPr bwMode="auto">
          <a:xfrm>
            <a:off x="4761221" y="2255967"/>
            <a:ext cx="541020" cy="54192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33" name="TextBox 32">
            <a:extLst>
              <a:ext uri="{FF2B5EF4-FFF2-40B4-BE49-F238E27FC236}">
                <a16:creationId xmlns:a16="http://schemas.microsoft.com/office/drawing/2014/main" id="{49743A39-FA14-996B-C2C6-2E6A9CFEC0AC}"/>
              </a:ext>
            </a:extLst>
          </p:cNvPr>
          <p:cNvSpPr txBox="1">
            <a:spLocks/>
          </p:cNvSpPr>
          <p:nvPr/>
        </p:nvSpPr>
        <p:spPr>
          <a:xfrm>
            <a:off x="5497801" y="3421178"/>
            <a:ext cx="5716290" cy="30777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spcAft>
                <a:spcPts val="1200"/>
              </a:spcAft>
            </a:pPr>
            <a:r>
              <a:rPr lang="en-US" sz="2000" noProof="0">
                <a:hlinkClick r:id="rId9"/>
              </a:rPr>
              <a:t>Maker demo video</a:t>
            </a:r>
            <a:endParaRPr lang="en-US" sz="2000" noProof="0">
              <a:cs typeface="Segoe Sans Display"/>
            </a:endParaRPr>
          </a:p>
        </p:txBody>
      </p:sp>
      <p:sp>
        <p:nvSpPr>
          <p:cNvPr id="42" name="Oval 41">
            <a:extLst>
              <a:ext uri="{FF2B5EF4-FFF2-40B4-BE49-F238E27FC236}">
                <a16:creationId xmlns:a16="http://schemas.microsoft.com/office/drawing/2014/main" id="{C5DC9824-C8EE-AE46-9640-0E1A4199D204}"/>
              </a:ext>
              <a:ext uri="{C183D7F6-B498-43B3-948B-1728B52AA6E4}">
                <adec:decorative xmlns:adec="http://schemas.microsoft.com/office/drawing/2017/decorative" val="1"/>
              </a:ext>
            </a:extLst>
          </p:cNvPr>
          <p:cNvSpPr>
            <a:spLocks/>
          </p:cNvSpPr>
          <p:nvPr/>
        </p:nvSpPr>
        <p:spPr bwMode="auto">
          <a:xfrm>
            <a:off x="4761221" y="3304105"/>
            <a:ext cx="541020" cy="54192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34" name="TextBox 33">
            <a:extLst>
              <a:ext uri="{FF2B5EF4-FFF2-40B4-BE49-F238E27FC236}">
                <a16:creationId xmlns:a16="http://schemas.microsoft.com/office/drawing/2014/main" id="{FC24AC3F-8492-5551-41C6-2AD4F720705C}"/>
              </a:ext>
            </a:extLst>
          </p:cNvPr>
          <p:cNvSpPr txBox="1">
            <a:spLocks/>
          </p:cNvSpPr>
          <p:nvPr/>
        </p:nvSpPr>
        <p:spPr>
          <a:xfrm>
            <a:off x="5497801" y="4352243"/>
            <a:ext cx="5716290" cy="61555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2000" noProof="0">
                <a:latin typeface="+mj-lt"/>
                <a:ea typeface="+mj-ea"/>
                <a:cs typeface="+mj-cs"/>
              </a:rPr>
              <a:t>Official documentation</a:t>
            </a:r>
            <a:r>
              <a:rPr lang="en-US" sz="2000" noProof="0"/>
              <a:t>: </a:t>
            </a:r>
            <a:r>
              <a:rPr lang="en-US" sz="2000" noProof="0">
                <a:solidFill>
                  <a:schemeClr val="accent1"/>
                </a:solidFill>
                <a:hlinkClick r:id="rId10">
                  <a:extLst>
                    <a:ext uri="{A12FA001-AC4F-418D-AE19-62706E023703}">
                      <ahyp:hlinkClr xmlns:ahyp="http://schemas.microsoft.com/office/drawing/2018/hyperlinkcolor" val="tx"/>
                    </a:ext>
                  </a:extLst>
                </a:hlinkClick>
              </a:rPr>
              <a:t>Overview of the Employee Self-Service agent | Microsoft Learn</a:t>
            </a:r>
            <a:endParaRPr lang="en-US" sz="2000" noProof="0">
              <a:solidFill>
                <a:schemeClr val="accent1"/>
              </a:solidFill>
            </a:endParaRPr>
          </a:p>
        </p:txBody>
      </p:sp>
      <p:sp>
        <p:nvSpPr>
          <p:cNvPr id="43" name="Oval 42">
            <a:extLst>
              <a:ext uri="{FF2B5EF4-FFF2-40B4-BE49-F238E27FC236}">
                <a16:creationId xmlns:a16="http://schemas.microsoft.com/office/drawing/2014/main" id="{481C2A71-4C95-7FF8-E081-AD2975F1B811}"/>
              </a:ext>
              <a:ext uri="{C183D7F6-B498-43B3-948B-1728B52AA6E4}">
                <adec:decorative xmlns:adec="http://schemas.microsoft.com/office/drawing/2017/decorative" val="1"/>
              </a:ext>
            </a:extLst>
          </p:cNvPr>
          <p:cNvSpPr>
            <a:spLocks/>
          </p:cNvSpPr>
          <p:nvPr/>
        </p:nvSpPr>
        <p:spPr bwMode="auto">
          <a:xfrm>
            <a:off x="4761221" y="4389058"/>
            <a:ext cx="541020" cy="54192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38" name="TextBox 37">
            <a:extLst>
              <a:ext uri="{FF2B5EF4-FFF2-40B4-BE49-F238E27FC236}">
                <a16:creationId xmlns:a16="http://schemas.microsoft.com/office/drawing/2014/main" id="{D7166E72-DA8B-2D32-70D3-2314D85E42C9}"/>
              </a:ext>
            </a:extLst>
          </p:cNvPr>
          <p:cNvSpPr txBox="1">
            <a:spLocks/>
          </p:cNvSpPr>
          <p:nvPr/>
        </p:nvSpPr>
        <p:spPr>
          <a:xfrm>
            <a:off x="5497801" y="5591085"/>
            <a:ext cx="5716290" cy="30777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2000" noProof="0">
                <a:solidFill>
                  <a:schemeClr val="accent1"/>
                </a:solidFill>
                <a:hlinkClick r:id="rId11">
                  <a:extLst>
                    <a:ext uri="{A12FA001-AC4F-418D-AE19-62706E023703}">
                      <ahyp:hlinkClr xmlns:ahyp="http://schemas.microsoft.com/office/drawing/2018/hyperlinkcolor" val="tx"/>
                    </a:ext>
                  </a:extLst>
                </a:hlinkClick>
              </a:rPr>
              <a:t>Known issues and limitations</a:t>
            </a:r>
            <a:r>
              <a:rPr lang="en-US" sz="2000" noProof="0">
                <a:solidFill>
                  <a:schemeClr val="accent1"/>
                </a:solidFill>
              </a:rPr>
              <a:t> </a:t>
            </a:r>
          </a:p>
        </p:txBody>
      </p:sp>
      <p:sp>
        <p:nvSpPr>
          <p:cNvPr id="44" name="Oval 43">
            <a:extLst>
              <a:ext uri="{FF2B5EF4-FFF2-40B4-BE49-F238E27FC236}">
                <a16:creationId xmlns:a16="http://schemas.microsoft.com/office/drawing/2014/main" id="{1D284B82-7B0F-8FE2-3043-206069E4A42E}"/>
              </a:ext>
              <a:ext uri="{C183D7F6-B498-43B3-948B-1728B52AA6E4}">
                <adec:decorative xmlns:adec="http://schemas.microsoft.com/office/drawing/2017/decorative" val="1"/>
              </a:ext>
            </a:extLst>
          </p:cNvPr>
          <p:cNvSpPr>
            <a:spLocks/>
          </p:cNvSpPr>
          <p:nvPr/>
        </p:nvSpPr>
        <p:spPr bwMode="auto">
          <a:xfrm>
            <a:off x="4761221" y="5474012"/>
            <a:ext cx="541020" cy="541922"/>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cxnSp>
        <p:nvCxnSpPr>
          <p:cNvPr id="55" name="Straight Connector 54">
            <a:extLst>
              <a:ext uri="{FF2B5EF4-FFF2-40B4-BE49-F238E27FC236}">
                <a16:creationId xmlns:a16="http://schemas.microsoft.com/office/drawing/2014/main" id="{6D6DF821-B230-5D9B-4741-EBED45142B12}"/>
              </a:ext>
            </a:extLst>
          </p:cNvPr>
          <p:cNvCxnSpPr>
            <a:cxnSpLocks/>
          </p:cNvCxnSpPr>
          <p:nvPr/>
        </p:nvCxnSpPr>
        <p:spPr>
          <a:xfrm flipH="1">
            <a:off x="5497800" y="2002859"/>
            <a:ext cx="5716290"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913D460-BFCB-0418-065E-8E80534A4711}"/>
              </a:ext>
            </a:extLst>
          </p:cNvPr>
          <p:cNvCxnSpPr>
            <a:cxnSpLocks/>
          </p:cNvCxnSpPr>
          <p:nvPr/>
        </p:nvCxnSpPr>
        <p:spPr>
          <a:xfrm flipH="1">
            <a:off x="5497800" y="3050997"/>
            <a:ext cx="5716290"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99EC6A4-57C2-2499-465A-34448990E795}"/>
              </a:ext>
            </a:extLst>
          </p:cNvPr>
          <p:cNvCxnSpPr>
            <a:cxnSpLocks/>
          </p:cNvCxnSpPr>
          <p:nvPr/>
        </p:nvCxnSpPr>
        <p:spPr>
          <a:xfrm flipH="1">
            <a:off x="5497800" y="4099135"/>
            <a:ext cx="5716290"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BC5984F-CB23-5E87-646B-F8F3811265D4}"/>
              </a:ext>
            </a:extLst>
          </p:cNvPr>
          <p:cNvCxnSpPr>
            <a:cxnSpLocks/>
          </p:cNvCxnSpPr>
          <p:nvPr/>
        </p:nvCxnSpPr>
        <p:spPr>
          <a:xfrm flipH="1">
            <a:off x="5497801" y="5220904"/>
            <a:ext cx="5716290"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Graphic 46" descr="Icon of  two curved arrows rotating clockwise">
            <a:extLst>
              <a:ext uri="{FF2B5EF4-FFF2-40B4-BE49-F238E27FC236}">
                <a16:creationId xmlns:a16="http://schemas.microsoft.com/office/drawing/2014/main" id="{25D40D38-B9A1-05BF-0D17-44ADD88F3DAA}"/>
              </a:ext>
            </a:extLst>
          </p:cNvPr>
          <p:cNvSpPr>
            <a:spLocks/>
          </p:cNvSpPr>
          <p:nvPr/>
        </p:nvSpPr>
        <p:spPr>
          <a:xfrm>
            <a:off x="4890895" y="1341475"/>
            <a:ext cx="281672" cy="274630"/>
          </a:xfrm>
          <a:custGeom>
            <a:avLst/>
            <a:gdLst>
              <a:gd name="connsiteX0" fmla="*/ 121082 w 190469"/>
              <a:gd name="connsiteY0" fmla="*/ 2792 h 190497"/>
              <a:gd name="connsiteX1" fmla="*/ 120253 w 190469"/>
              <a:gd name="connsiteY1" fmla="*/ 2049 h 190497"/>
              <a:gd name="connsiteX2" fmla="*/ 107613 w 190469"/>
              <a:gd name="connsiteY2" fmla="*/ 2792 h 190497"/>
              <a:gd name="connsiteX3" fmla="*/ 106871 w 190469"/>
              <a:gd name="connsiteY3" fmla="*/ 3621 h 190497"/>
              <a:gd name="connsiteX4" fmla="*/ 107613 w 190469"/>
              <a:gd name="connsiteY4" fmla="*/ 16251 h 190497"/>
              <a:gd name="connsiteX5" fmla="*/ 119986 w 190469"/>
              <a:gd name="connsiteY5" fmla="*/ 28605 h 190497"/>
              <a:gd name="connsiteX6" fmla="*/ 66665 w 190469"/>
              <a:gd name="connsiteY6" fmla="*/ 28605 h 190497"/>
              <a:gd name="connsiteX7" fmla="*/ 64379 w 190469"/>
              <a:gd name="connsiteY7" fmla="*/ 28643 h 190497"/>
              <a:gd name="connsiteX8" fmla="*/ 0 w 190469"/>
              <a:gd name="connsiteY8" fmla="*/ 95223 h 190497"/>
              <a:gd name="connsiteX9" fmla="*/ 11325 w 190469"/>
              <a:gd name="connsiteY9" fmla="*/ 132361 h 190497"/>
              <a:gd name="connsiteX10" fmla="*/ 24608 w 190469"/>
              <a:gd name="connsiteY10" fmla="*/ 134566 h 190497"/>
              <a:gd name="connsiteX11" fmla="*/ 26813 w 190469"/>
              <a:gd name="connsiteY11" fmla="*/ 121283 h 190497"/>
              <a:gd name="connsiteX12" fmla="*/ 25527 w 190469"/>
              <a:gd name="connsiteY12" fmla="*/ 119207 h 190497"/>
              <a:gd name="connsiteX13" fmla="*/ 42685 w 190469"/>
              <a:gd name="connsiteY13" fmla="*/ 54119 h 190497"/>
              <a:gd name="connsiteX14" fmla="*/ 66675 w 190469"/>
              <a:gd name="connsiteY14" fmla="*/ 47645 h 190497"/>
              <a:gd name="connsiteX15" fmla="*/ 119967 w 190469"/>
              <a:gd name="connsiteY15" fmla="*/ 47645 h 190497"/>
              <a:gd name="connsiteX16" fmla="*/ 107613 w 190469"/>
              <a:gd name="connsiteY16" fmla="*/ 59999 h 190497"/>
              <a:gd name="connsiteX17" fmla="*/ 106871 w 190469"/>
              <a:gd name="connsiteY17" fmla="*/ 60828 h 190497"/>
              <a:gd name="connsiteX18" fmla="*/ 108250 w 190469"/>
              <a:gd name="connsiteY18" fmla="*/ 74214 h 190497"/>
              <a:gd name="connsiteX19" fmla="*/ 121082 w 190469"/>
              <a:gd name="connsiteY19" fmla="*/ 73458 h 190497"/>
              <a:gd name="connsiteX20" fmla="*/ 149714 w 190469"/>
              <a:gd name="connsiteY20" fmla="*/ 44855 h 190497"/>
              <a:gd name="connsiteX21" fmla="*/ 150447 w 190469"/>
              <a:gd name="connsiteY21" fmla="*/ 44026 h 190497"/>
              <a:gd name="connsiteX22" fmla="*/ 149704 w 190469"/>
              <a:gd name="connsiteY22" fmla="*/ 31396 h 190497"/>
              <a:gd name="connsiteX23" fmla="*/ 121082 w 190469"/>
              <a:gd name="connsiteY23" fmla="*/ 2792 h 190497"/>
              <a:gd name="connsiteX24" fmla="*/ 178946 w 190469"/>
              <a:gd name="connsiteY24" fmla="*/ 57761 h 190497"/>
              <a:gd name="connsiteX25" fmla="*/ 165592 w 190469"/>
              <a:gd name="connsiteY25" fmla="*/ 56104 h 190497"/>
              <a:gd name="connsiteX26" fmla="*/ 161925 w 190469"/>
              <a:gd name="connsiteY26" fmla="*/ 63638 h 190497"/>
              <a:gd name="connsiteX27" fmla="*/ 163563 w 190469"/>
              <a:gd name="connsiteY27" fmla="*/ 68981 h 190497"/>
              <a:gd name="connsiteX28" fmla="*/ 150064 w 190469"/>
              <a:gd name="connsiteY28" fmla="*/ 134926 h 190497"/>
              <a:gd name="connsiteX29" fmla="*/ 123844 w 190469"/>
              <a:gd name="connsiteY29" fmla="*/ 142800 h 190497"/>
              <a:gd name="connsiteX30" fmla="*/ 70618 w 190469"/>
              <a:gd name="connsiteY30" fmla="*/ 142800 h 190497"/>
              <a:gd name="connsiteX31" fmla="*/ 82944 w 190469"/>
              <a:gd name="connsiteY31" fmla="*/ 130513 h 190497"/>
              <a:gd name="connsiteX32" fmla="*/ 83734 w 190469"/>
              <a:gd name="connsiteY32" fmla="*/ 129598 h 190497"/>
              <a:gd name="connsiteX33" fmla="*/ 83677 w 190469"/>
              <a:gd name="connsiteY33" fmla="*/ 117883 h 190497"/>
              <a:gd name="connsiteX34" fmla="*/ 82944 w 190469"/>
              <a:gd name="connsiteY34" fmla="*/ 117044 h 190497"/>
              <a:gd name="connsiteX35" fmla="*/ 82039 w 190469"/>
              <a:gd name="connsiteY35" fmla="*/ 116244 h 190497"/>
              <a:gd name="connsiteX36" fmla="*/ 70304 w 190469"/>
              <a:gd name="connsiteY36" fmla="*/ 116302 h 190497"/>
              <a:gd name="connsiteX37" fmla="*/ 69466 w 190469"/>
              <a:gd name="connsiteY37" fmla="*/ 117044 h 190497"/>
              <a:gd name="connsiteX38" fmla="*/ 40843 w 190469"/>
              <a:gd name="connsiteY38" fmla="*/ 145648 h 190497"/>
              <a:gd name="connsiteX39" fmla="*/ 40053 w 190469"/>
              <a:gd name="connsiteY39" fmla="*/ 146553 h 190497"/>
              <a:gd name="connsiteX40" fmla="*/ 40110 w 190469"/>
              <a:gd name="connsiteY40" fmla="*/ 158278 h 190497"/>
              <a:gd name="connsiteX41" fmla="*/ 40843 w 190469"/>
              <a:gd name="connsiteY41" fmla="*/ 159107 h 190497"/>
              <a:gd name="connsiteX42" fmla="*/ 69466 w 190469"/>
              <a:gd name="connsiteY42" fmla="*/ 187710 h 190497"/>
              <a:gd name="connsiteX43" fmla="*/ 70371 w 190469"/>
              <a:gd name="connsiteY43" fmla="*/ 188511 h 190497"/>
              <a:gd name="connsiteX44" fmla="*/ 83731 w 190469"/>
              <a:gd name="connsiteY44" fmla="*/ 186795 h 190497"/>
              <a:gd name="connsiteX45" fmla="*/ 83677 w 190469"/>
              <a:gd name="connsiteY45" fmla="*/ 175080 h 190497"/>
              <a:gd name="connsiteX46" fmla="*/ 82944 w 190469"/>
              <a:gd name="connsiteY46" fmla="*/ 174252 h 190497"/>
              <a:gd name="connsiteX47" fmla="*/ 70523 w 190469"/>
              <a:gd name="connsiteY47" fmla="*/ 161841 h 190497"/>
              <a:gd name="connsiteX48" fmla="*/ 123825 w 190469"/>
              <a:gd name="connsiteY48" fmla="*/ 161841 h 190497"/>
              <a:gd name="connsiteX49" fmla="*/ 126111 w 190469"/>
              <a:gd name="connsiteY49" fmla="*/ 161812 h 190497"/>
              <a:gd name="connsiteX50" fmla="*/ 190430 w 190469"/>
              <a:gd name="connsiteY50" fmla="*/ 92917 h 190497"/>
              <a:gd name="connsiteX51" fmla="*/ 178937 w 190469"/>
              <a:gd name="connsiteY51" fmla="*/ 57732 h 190497"/>
              <a:gd name="connsiteX52" fmla="*/ 178937 w 190469"/>
              <a:gd name="connsiteY52" fmla="*/ 57761 h 19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0469" h="190497">
                <a:moveTo>
                  <a:pt x="121082" y="2792"/>
                </a:moveTo>
                <a:lnTo>
                  <a:pt x="120253" y="2049"/>
                </a:lnTo>
                <a:cubicBezTo>
                  <a:pt x="116461" y="-945"/>
                  <a:pt x="111028" y="-625"/>
                  <a:pt x="107613" y="2792"/>
                </a:cubicBezTo>
                <a:lnTo>
                  <a:pt x="106871" y="3621"/>
                </a:lnTo>
                <a:cubicBezTo>
                  <a:pt x="103878" y="7410"/>
                  <a:pt x="104198" y="12839"/>
                  <a:pt x="107613" y="16251"/>
                </a:cubicBezTo>
                <a:lnTo>
                  <a:pt x="119986" y="28605"/>
                </a:lnTo>
                <a:lnTo>
                  <a:pt x="66665" y="28605"/>
                </a:lnTo>
                <a:lnTo>
                  <a:pt x="64379" y="28643"/>
                </a:lnTo>
                <a:cubicBezTo>
                  <a:pt x="28486" y="29865"/>
                  <a:pt x="15" y="59308"/>
                  <a:pt x="0" y="95223"/>
                </a:cubicBezTo>
                <a:cubicBezTo>
                  <a:pt x="0" y="108986"/>
                  <a:pt x="4172" y="121778"/>
                  <a:pt x="11325" y="132361"/>
                </a:cubicBezTo>
                <a:cubicBezTo>
                  <a:pt x="14384" y="136637"/>
                  <a:pt x="20331" y="137625"/>
                  <a:pt x="24608" y="134566"/>
                </a:cubicBezTo>
                <a:cubicBezTo>
                  <a:pt x="28885" y="131506"/>
                  <a:pt x="29872" y="125560"/>
                  <a:pt x="26813" y="121283"/>
                </a:cubicBezTo>
                <a:lnTo>
                  <a:pt x="25527" y="119207"/>
                </a:lnTo>
                <a:cubicBezTo>
                  <a:pt x="12292" y="96495"/>
                  <a:pt x="19973" y="67354"/>
                  <a:pt x="42685" y="54119"/>
                </a:cubicBezTo>
                <a:cubicBezTo>
                  <a:pt x="49967" y="49875"/>
                  <a:pt x="58246" y="47641"/>
                  <a:pt x="66675" y="47645"/>
                </a:cubicBezTo>
                <a:lnTo>
                  <a:pt x="119967" y="47645"/>
                </a:lnTo>
                <a:lnTo>
                  <a:pt x="107613" y="59999"/>
                </a:lnTo>
                <a:lnTo>
                  <a:pt x="106871" y="60828"/>
                </a:lnTo>
                <a:cubicBezTo>
                  <a:pt x="103555" y="64905"/>
                  <a:pt x="104172" y="70898"/>
                  <a:pt x="108250" y="74214"/>
                </a:cubicBezTo>
                <a:cubicBezTo>
                  <a:pt x="112077" y="77326"/>
                  <a:pt x="117647" y="76998"/>
                  <a:pt x="121082" y="73458"/>
                </a:cubicBezTo>
                <a:lnTo>
                  <a:pt x="149714" y="44855"/>
                </a:lnTo>
                <a:lnTo>
                  <a:pt x="150447" y="44026"/>
                </a:lnTo>
                <a:cubicBezTo>
                  <a:pt x="153440" y="40237"/>
                  <a:pt x="153120" y="34808"/>
                  <a:pt x="149704" y="31396"/>
                </a:cubicBezTo>
                <a:lnTo>
                  <a:pt x="121082" y="2792"/>
                </a:lnTo>
                <a:close/>
                <a:moveTo>
                  <a:pt x="178946" y="57761"/>
                </a:moveTo>
                <a:cubicBezTo>
                  <a:pt x="175716" y="53616"/>
                  <a:pt x="169737" y="52874"/>
                  <a:pt x="165592" y="56104"/>
                </a:cubicBezTo>
                <a:cubicBezTo>
                  <a:pt x="163270" y="57913"/>
                  <a:pt x="161916" y="60695"/>
                  <a:pt x="161925" y="63638"/>
                </a:cubicBezTo>
                <a:cubicBezTo>
                  <a:pt x="161925" y="65629"/>
                  <a:pt x="162535" y="67467"/>
                  <a:pt x="163563" y="68981"/>
                </a:cubicBezTo>
                <a:cubicBezTo>
                  <a:pt x="178045" y="90919"/>
                  <a:pt x="172002" y="120443"/>
                  <a:pt x="150064" y="134926"/>
                </a:cubicBezTo>
                <a:cubicBezTo>
                  <a:pt x="142284" y="140062"/>
                  <a:pt x="133166" y="142799"/>
                  <a:pt x="123844" y="142800"/>
                </a:cubicBezTo>
                <a:lnTo>
                  <a:pt x="70618" y="142800"/>
                </a:lnTo>
                <a:lnTo>
                  <a:pt x="82944" y="130513"/>
                </a:lnTo>
                <a:lnTo>
                  <a:pt x="83734" y="129598"/>
                </a:lnTo>
                <a:cubicBezTo>
                  <a:pt x="86403" y="126142"/>
                  <a:pt x="86379" y="121313"/>
                  <a:pt x="83677" y="117883"/>
                </a:cubicBezTo>
                <a:lnTo>
                  <a:pt x="82944" y="117044"/>
                </a:lnTo>
                <a:lnTo>
                  <a:pt x="82039" y="116244"/>
                </a:lnTo>
                <a:cubicBezTo>
                  <a:pt x="78577" y="113569"/>
                  <a:pt x="73739" y="113593"/>
                  <a:pt x="70304" y="116302"/>
                </a:cubicBezTo>
                <a:lnTo>
                  <a:pt x="69466" y="117044"/>
                </a:lnTo>
                <a:lnTo>
                  <a:pt x="40843" y="145648"/>
                </a:lnTo>
                <a:lnTo>
                  <a:pt x="40053" y="146553"/>
                </a:lnTo>
                <a:cubicBezTo>
                  <a:pt x="37379" y="150011"/>
                  <a:pt x="37402" y="154846"/>
                  <a:pt x="40110" y="158278"/>
                </a:cubicBezTo>
                <a:lnTo>
                  <a:pt x="40843" y="159107"/>
                </a:lnTo>
                <a:lnTo>
                  <a:pt x="69466" y="187710"/>
                </a:lnTo>
                <a:lnTo>
                  <a:pt x="70371" y="188511"/>
                </a:lnTo>
                <a:cubicBezTo>
                  <a:pt x="74534" y="191726"/>
                  <a:pt x="80516" y="190959"/>
                  <a:pt x="83731" y="186795"/>
                </a:cubicBezTo>
                <a:cubicBezTo>
                  <a:pt x="86400" y="183339"/>
                  <a:pt x="86378" y="178511"/>
                  <a:pt x="83677" y="175080"/>
                </a:cubicBezTo>
                <a:lnTo>
                  <a:pt x="82944" y="174252"/>
                </a:lnTo>
                <a:lnTo>
                  <a:pt x="70523" y="161841"/>
                </a:lnTo>
                <a:lnTo>
                  <a:pt x="123825" y="161841"/>
                </a:lnTo>
                <a:lnTo>
                  <a:pt x="126111" y="161812"/>
                </a:lnTo>
                <a:cubicBezTo>
                  <a:pt x="162898" y="160548"/>
                  <a:pt x="191693" y="129702"/>
                  <a:pt x="190430" y="92917"/>
                </a:cubicBezTo>
                <a:cubicBezTo>
                  <a:pt x="189998" y="80339"/>
                  <a:pt x="186013" y="68140"/>
                  <a:pt x="178937" y="57732"/>
                </a:cubicBezTo>
                <a:lnTo>
                  <a:pt x="178937" y="57761"/>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3" name="Graphic 57" descr="Icon of a gear">
            <a:extLst>
              <a:ext uri="{FF2B5EF4-FFF2-40B4-BE49-F238E27FC236}">
                <a16:creationId xmlns:a16="http://schemas.microsoft.com/office/drawing/2014/main" id="{A91CBCAA-D2BC-A14C-3445-3527C74D7E75}"/>
              </a:ext>
            </a:extLst>
          </p:cNvPr>
          <p:cNvSpPr/>
          <p:nvPr/>
        </p:nvSpPr>
        <p:spPr>
          <a:xfrm>
            <a:off x="4878924" y="3415933"/>
            <a:ext cx="305614" cy="318266"/>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1 w 178348"/>
              <a:gd name="connsiteY3" fmla="*/ 23136 h 185732"/>
              <a:gd name="connsiteX4" fmla="*/ 131783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8 w 178348"/>
              <a:gd name="connsiteY23" fmla="*/ 177108 h 185732"/>
              <a:gd name="connsiteX24" fmla="*/ 61137 w 178348"/>
              <a:gd name="connsiteY24" fmla="*/ 162592 h 185732"/>
              <a:gd name="connsiteX25" fmla="*/ 46567 w 178348"/>
              <a:gd name="connsiteY25" fmla="*/ 151004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8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160 w 178348"/>
              <a:gd name="connsiteY44" fmla="*/ 64294 h 185732"/>
              <a:gd name="connsiteX45" fmla="*/ 60585 w 178348"/>
              <a:gd name="connsiteY45" fmla="*/ 92869 h 185732"/>
              <a:gd name="connsiteX46" fmla="*/ 89160 w 178348"/>
              <a:gd name="connsiteY46" fmla="*/ 121444 h 185732"/>
              <a:gd name="connsiteX47" fmla="*/ 117735 w 178348"/>
              <a:gd name="connsiteY47" fmla="*/ 92869 h 185732"/>
              <a:gd name="connsiteX48" fmla="*/ 89160 w 178348"/>
              <a:gd name="connsiteY48" fmla="*/ 64294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8348" h="185732">
                <a:moveTo>
                  <a:pt x="89274" y="0"/>
                </a:moveTo>
                <a:cubicBezTo>
                  <a:pt x="96266" y="76"/>
                  <a:pt x="103228" y="886"/>
                  <a:pt x="110058" y="2410"/>
                </a:cubicBezTo>
                <a:cubicBezTo>
                  <a:pt x="113036" y="3075"/>
                  <a:pt x="115264" y="5558"/>
                  <a:pt x="115601" y="8592"/>
                </a:cubicBezTo>
                <a:lnTo>
                  <a:pt x="117221" y="23136"/>
                </a:lnTo>
                <a:cubicBezTo>
                  <a:pt x="118027" y="30372"/>
                  <a:pt x="124547" y="35584"/>
                  <a:pt x="131783" y="34777"/>
                </a:cubicBezTo>
                <a:cubicBezTo>
                  <a:pt x="133090" y="34631"/>
                  <a:pt x="134369" y="34290"/>
                  <a:pt x="135575" y="33766"/>
                </a:cubicBezTo>
                <a:lnTo>
                  <a:pt x="148920" y="27908"/>
                </a:lnTo>
                <a:cubicBezTo>
                  <a:pt x="151697" y="26685"/>
                  <a:pt x="154943" y="27350"/>
                  <a:pt x="157016" y="29566"/>
                </a:cubicBezTo>
                <a:cubicBezTo>
                  <a:pt x="166655" y="39863"/>
                  <a:pt x="173832" y="52212"/>
                  <a:pt x="178009" y="65684"/>
                </a:cubicBezTo>
                <a:cubicBezTo>
                  <a:pt x="178907" y="68586"/>
                  <a:pt x="177871" y="71738"/>
                  <a:pt x="175428" y="73543"/>
                </a:cubicBezTo>
                <a:lnTo>
                  <a:pt x="163598" y="82267"/>
                </a:lnTo>
                <a:cubicBezTo>
                  <a:pt x="157743" y="86568"/>
                  <a:pt x="156483" y="94801"/>
                  <a:pt x="160784" y="100656"/>
                </a:cubicBezTo>
                <a:cubicBezTo>
                  <a:pt x="161573" y="101731"/>
                  <a:pt x="162522" y="102680"/>
                  <a:pt x="163598" y="103470"/>
                </a:cubicBezTo>
                <a:lnTo>
                  <a:pt x="175437" y="112185"/>
                </a:lnTo>
                <a:cubicBezTo>
                  <a:pt x="177888" y="113989"/>
                  <a:pt x="178928" y="117146"/>
                  <a:pt x="178028" y="120053"/>
                </a:cubicBezTo>
                <a:cubicBezTo>
                  <a:pt x="173850" y="133525"/>
                  <a:pt x="166672" y="145874"/>
                  <a:pt x="157035" y="156172"/>
                </a:cubicBezTo>
                <a:cubicBezTo>
                  <a:pt x="154968" y="158383"/>
                  <a:pt x="151731" y="159050"/>
                  <a:pt x="148958" y="157839"/>
                </a:cubicBezTo>
                <a:lnTo>
                  <a:pt x="135556" y="151962"/>
                </a:lnTo>
                <a:cubicBezTo>
                  <a:pt x="128908" y="149047"/>
                  <a:pt x="121155" y="152073"/>
                  <a:pt x="118240" y="158722"/>
                </a:cubicBezTo>
                <a:cubicBezTo>
                  <a:pt x="117703" y="159946"/>
                  <a:pt x="117356" y="161244"/>
                  <a:pt x="117211" y="162573"/>
                </a:cubicBezTo>
                <a:lnTo>
                  <a:pt x="115601" y="177108"/>
                </a:lnTo>
                <a:cubicBezTo>
                  <a:pt x="115269" y="180106"/>
                  <a:pt x="113088" y="182573"/>
                  <a:pt x="110153" y="183271"/>
                </a:cubicBezTo>
                <a:cubicBezTo>
                  <a:pt x="96356" y="186553"/>
                  <a:pt x="81982" y="186553"/>
                  <a:pt x="68186" y="183271"/>
                </a:cubicBezTo>
                <a:cubicBezTo>
                  <a:pt x="65251" y="182573"/>
                  <a:pt x="63070" y="180106"/>
                  <a:pt x="62738" y="177108"/>
                </a:cubicBezTo>
                <a:lnTo>
                  <a:pt x="61137" y="162592"/>
                </a:lnTo>
                <a:cubicBezTo>
                  <a:pt x="60314" y="155369"/>
                  <a:pt x="53790" y="150181"/>
                  <a:pt x="46567" y="151004"/>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6" y="99178"/>
                  <a:pt x="21873" y="90953"/>
                  <a:pt x="17581" y="85098"/>
                </a:cubicBezTo>
                <a:cubicBezTo>
                  <a:pt x="16787" y="84015"/>
                  <a:pt x="15833" y="83061"/>
                  <a:pt x="14751" y="82267"/>
                </a:cubicBezTo>
                <a:lnTo>
                  <a:pt x="2911" y="73562"/>
                </a:lnTo>
                <a:cubicBezTo>
                  <a:pt x="463" y="71756"/>
                  <a:pt x="-572"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160" y="64294"/>
                </a:moveTo>
                <a:cubicBezTo>
                  <a:pt x="73378" y="64294"/>
                  <a:pt x="60585" y="77087"/>
                  <a:pt x="60585" y="92869"/>
                </a:cubicBezTo>
                <a:cubicBezTo>
                  <a:pt x="60585" y="108650"/>
                  <a:pt x="73378" y="121444"/>
                  <a:pt x="89160" y="121444"/>
                </a:cubicBezTo>
                <a:cubicBezTo>
                  <a:pt x="104941" y="121444"/>
                  <a:pt x="117735" y="108650"/>
                  <a:pt x="117735" y="92869"/>
                </a:cubicBezTo>
                <a:cubicBezTo>
                  <a:pt x="117735" y="77087"/>
                  <a:pt x="104941" y="64294"/>
                  <a:pt x="89160" y="64294"/>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en-US" noProof="0"/>
          </a:p>
        </p:txBody>
      </p:sp>
      <p:sp>
        <p:nvSpPr>
          <p:cNvPr id="4" name="Graphic 36" descr="Icon of a warning sign">
            <a:extLst>
              <a:ext uri="{FF2B5EF4-FFF2-40B4-BE49-F238E27FC236}">
                <a16:creationId xmlns:a16="http://schemas.microsoft.com/office/drawing/2014/main" id="{AE395E3D-62CB-07DD-EACF-8CF0B05677AE}"/>
              </a:ext>
            </a:extLst>
          </p:cNvPr>
          <p:cNvSpPr/>
          <p:nvPr/>
        </p:nvSpPr>
        <p:spPr>
          <a:xfrm>
            <a:off x="4893326" y="5616993"/>
            <a:ext cx="276810" cy="255960"/>
          </a:xfrm>
          <a:custGeom>
            <a:avLst/>
            <a:gdLst>
              <a:gd name="connsiteX0" fmla="*/ 84944 w 190658"/>
              <a:gd name="connsiteY0" fmla="*/ 2685 h 176297"/>
              <a:gd name="connsiteX1" fmla="*/ 113281 w 190658"/>
              <a:gd name="connsiteY1" fmla="*/ 9733 h 176297"/>
              <a:gd name="connsiteX2" fmla="*/ 114071 w 190658"/>
              <a:gd name="connsiteY2" fmla="*/ 11048 h 176297"/>
              <a:gd name="connsiteX3" fmla="*/ 187976 w 190658"/>
              <a:gd name="connsiteY3" fmla="*/ 144484 h 176297"/>
              <a:gd name="connsiteX4" fmla="*/ 179600 w 190658"/>
              <a:gd name="connsiteY4" fmla="*/ 173611 h 176297"/>
              <a:gd name="connsiteX5" fmla="*/ 170698 w 190658"/>
              <a:gd name="connsiteY5" fmla="*/ 176240 h 176297"/>
              <a:gd name="connsiteX6" fmla="*/ 169231 w 190658"/>
              <a:gd name="connsiteY6" fmla="*/ 176297 h 176297"/>
              <a:gd name="connsiteX7" fmla="*/ 21441 w 190658"/>
              <a:gd name="connsiteY7" fmla="*/ 176297 h 176297"/>
              <a:gd name="connsiteX8" fmla="*/ 0 w 190658"/>
              <a:gd name="connsiteY8" fmla="*/ 154875 h 176297"/>
              <a:gd name="connsiteX9" fmla="*/ 1991 w 190658"/>
              <a:gd name="connsiteY9" fmla="*/ 145846 h 176297"/>
              <a:gd name="connsiteX10" fmla="*/ 2677 w 190658"/>
              <a:gd name="connsiteY10" fmla="*/ 144484 h 176297"/>
              <a:gd name="connsiteX11" fmla="*/ 76571 w 190658"/>
              <a:gd name="connsiteY11" fmla="*/ 11048 h 176297"/>
              <a:gd name="connsiteX12" fmla="*/ 84944 w 190658"/>
              <a:gd name="connsiteY12" fmla="*/ 2685 h 176297"/>
              <a:gd name="connsiteX13" fmla="*/ 95336 w 190658"/>
              <a:gd name="connsiteY13" fmla="*/ 128605 h 176297"/>
              <a:gd name="connsiteX14" fmla="*/ 85524 w 190658"/>
              <a:gd name="connsiteY14" fmla="*/ 137815 h 176297"/>
              <a:gd name="connsiteX15" fmla="*/ 94734 w 190658"/>
              <a:gd name="connsiteY15" fmla="*/ 147627 h 176297"/>
              <a:gd name="connsiteX16" fmla="*/ 95336 w 190658"/>
              <a:gd name="connsiteY16" fmla="*/ 147627 h 176297"/>
              <a:gd name="connsiteX17" fmla="*/ 104545 w 190658"/>
              <a:gd name="connsiteY17" fmla="*/ 137815 h 176297"/>
              <a:gd name="connsiteX18" fmla="*/ 95336 w 190658"/>
              <a:gd name="connsiteY18" fmla="*/ 128605 h 176297"/>
              <a:gd name="connsiteX19" fmla="*/ 95317 w 190658"/>
              <a:gd name="connsiteY19" fmla="*/ 52367 h 176297"/>
              <a:gd name="connsiteX20" fmla="*/ 85858 w 190658"/>
              <a:gd name="connsiteY20" fmla="*/ 60787 h 176297"/>
              <a:gd name="connsiteX21" fmla="*/ 85811 w 190658"/>
              <a:gd name="connsiteY21" fmla="*/ 61892 h 176297"/>
              <a:gd name="connsiteX22" fmla="*/ 85811 w 190658"/>
              <a:gd name="connsiteY22" fmla="*/ 109536 h 176297"/>
              <a:gd name="connsiteX23" fmla="*/ 85877 w 190658"/>
              <a:gd name="connsiteY23" fmla="*/ 110651 h 176297"/>
              <a:gd name="connsiteX24" fmla="*/ 96424 w 190658"/>
              <a:gd name="connsiteY24" fmla="*/ 119030 h 176297"/>
              <a:gd name="connsiteX25" fmla="*/ 104804 w 190658"/>
              <a:gd name="connsiteY25" fmla="*/ 110651 h 176297"/>
              <a:gd name="connsiteX26" fmla="*/ 104861 w 190658"/>
              <a:gd name="connsiteY26" fmla="*/ 109536 h 176297"/>
              <a:gd name="connsiteX27" fmla="*/ 104861 w 190658"/>
              <a:gd name="connsiteY27" fmla="*/ 61892 h 176297"/>
              <a:gd name="connsiteX28" fmla="*/ 104794 w 190658"/>
              <a:gd name="connsiteY28" fmla="*/ 60778 h 176297"/>
              <a:gd name="connsiteX29" fmla="*/ 95326 w 190658"/>
              <a:gd name="connsiteY29" fmla="*/ 52367 h 17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658" h="176297">
                <a:moveTo>
                  <a:pt x="84944" y="2685"/>
                </a:moveTo>
                <a:cubicBezTo>
                  <a:pt x="94777" y="-2760"/>
                  <a:pt x="107145" y="317"/>
                  <a:pt x="113281" y="9733"/>
                </a:cubicBezTo>
                <a:lnTo>
                  <a:pt x="114071" y="11048"/>
                </a:lnTo>
                <a:lnTo>
                  <a:pt x="187976" y="144484"/>
                </a:lnTo>
                <a:cubicBezTo>
                  <a:pt x="193706" y="154840"/>
                  <a:pt x="189956" y="167881"/>
                  <a:pt x="179600" y="173611"/>
                </a:cubicBezTo>
                <a:cubicBezTo>
                  <a:pt x="176860" y="175127"/>
                  <a:pt x="173822" y="176025"/>
                  <a:pt x="170698" y="176240"/>
                </a:cubicBezTo>
                <a:lnTo>
                  <a:pt x="169231" y="176297"/>
                </a:lnTo>
                <a:lnTo>
                  <a:pt x="21441" y="176297"/>
                </a:lnTo>
                <a:cubicBezTo>
                  <a:pt x="9605" y="176303"/>
                  <a:pt x="5" y="166711"/>
                  <a:pt x="0" y="154875"/>
                </a:cubicBezTo>
                <a:cubicBezTo>
                  <a:pt x="-1" y="151757"/>
                  <a:pt x="678" y="148675"/>
                  <a:pt x="1991" y="145846"/>
                </a:cubicBezTo>
                <a:lnTo>
                  <a:pt x="2677" y="144484"/>
                </a:lnTo>
                <a:lnTo>
                  <a:pt x="76571" y="11048"/>
                </a:lnTo>
                <a:cubicBezTo>
                  <a:pt x="78522" y="7530"/>
                  <a:pt x="81424" y="4632"/>
                  <a:pt x="84944" y="2685"/>
                </a:cubicBezTo>
                <a:close/>
                <a:moveTo>
                  <a:pt x="95336" y="128605"/>
                </a:moveTo>
                <a:cubicBezTo>
                  <a:pt x="90083" y="128439"/>
                  <a:pt x="85691" y="132562"/>
                  <a:pt x="85524" y="137815"/>
                </a:cubicBezTo>
                <a:cubicBezTo>
                  <a:pt x="85357" y="143068"/>
                  <a:pt x="89481" y="147460"/>
                  <a:pt x="94734" y="147627"/>
                </a:cubicBezTo>
                <a:cubicBezTo>
                  <a:pt x="94935" y="147633"/>
                  <a:pt x="95135" y="147633"/>
                  <a:pt x="95336" y="147627"/>
                </a:cubicBezTo>
                <a:cubicBezTo>
                  <a:pt x="100589" y="147460"/>
                  <a:pt x="104712" y="143068"/>
                  <a:pt x="104545" y="137815"/>
                </a:cubicBezTo>
                <a:cubicBezTo>
                  <a:pt x="104386" y="132796"/>
                  <a:pt x="100354" y="128764"/>
                  <a:pt x="95336" y="128605"/>
                </a:cubicBezTo>
                <a:close/>
                <a:moveTo>
                  <a:pt x="95317" y="52367"/>
                </a:moveTo>
                <a:cubicBezTo>
                  <a:pt x="90485" y="52369"/>
                  <a:pt x="86418" y="55988"/>
                  <a:pt x="85858" y="60787"/>
                </a:cubicBezTo>
                <a:lnTo>
                  <a:pt x="85811" y="61892"/>
                </a:lnTo>
                <a:lnTo>
                  <a:pt x="85811" y="109536"/>
                </a:lnTo>
                <a:lnTo>
                  <a:pt x="85877" y="110651"/>
                </a:lnTo>
                <a:cubicBezTo>
                  <a:pt x="86477" y="115877"/>
                  <a:pt x="91198" y="119628"/>
                  <a:pt x="96424" y="119030"/>
                </a:cubicBezTo>
                <a:cubicBezTo>
                  <a:pt x="100827" y="118525"/>
                  <a:pt x="104300" y="115052"/>
                  <a:pt x="104804" y="110651"/>
                </a:cubicBezTo>
                <a:lnTo>
                  <a:pt x="104861" y="109536"/>
                </a:lnTo>
                <a:lnTo>
                  <a:pt x="104861" y="61892"/>
                </a:lnTo>
                <a:lnTo>
                  <a:pt x="104794" y="60778"/>
                </a:lnTo>
                <a:cubicBezTo>
                  <a:pt x="104228" y="55978"/>
                  <a:pt x="100159" y="52363"/>
                  <a:pt x="95326" y="52367"/>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en-US" noProof="0"/>
          </a:p>
        </p:txBody>
      </p:sp>
      <p:sp>
        <p:nvSpPr>
          <p:cNvPr id="6" name="Freeform: Shape 5" descr="Icon of a document with a pencil">
            <a:extLst>
              <a:ext uri="{FF2B5EF4-FFF2-40B4-BE49-F238E27FC236}">
                <a16:creationId xmlns:a16="http://schemas.microsoft.com/office/drawing/2014/main" id="{3A01523E-CC01-26C5-00AD-A74D13DEFE3A}"/>
              </a:ext>
            </a:extLst>
          </p:cNvPr>
          <p:cNvSpPr>
            <a:spLocks/>
          </p:cNvSpPr>
          <p:nvPr/>
        </p:nvSpPr>
        <p:spPr>
          <a:xfrm>
            <a:off x="4910458" y="4517322"/>
            <a:ext cx="256835" cy="285394"/>
          </a:xfrm>
          <a:custGeom>
            <a:avLst/>
            <a:gdLst>
              <a:gd name="connsiteX0" fmla="*/ 149677 w 171452"/>
              <a:gd name="connsiteY0" fmla="*/ 85727 h 190506"/>
              <a:gd name="connsiteX1" fmla="*/ 165073 w 171452"/>
              <a:gd name="connsiteY1" fmla="*/ 92101 h 190506"/>
              <a:gd name="connsiteX2" fmla="*/ 165078 w 171452"/>
              <a:gd name="connsiteY2" fmla="*/ 122891 h 190506"/>
              <a:gd name="connsiteX3" fmla="*/ 108852 w 171452"/>
              <a:gd name="connsiteY3" fmla="*/ 179108 h 190506"/>
              <a:gd name="connsiteX4" fmla="*/ 96974 w 171452"/>
              <a:gd name="connsiteY4" fmla="*/ 185842 h 190506"/>
              <a:gd name="connsiteX5" fmla="*/ 79534 w 171452"/>
              <a:gd name="connsiteY5" fmla="*/ 190195 h 190506"/>
              <a:gd name="connsiteX6" fmla="*/ 66980 w 171452"/>
              <a:gd name="connsiteY6" fmla="*/ 182659 h 190506"/>
              <a:gd name="connsiteX7" fmla="*/ 66980 w 171452"/>
              <a:gd name="connsiteY7" fmla="*/ 177641 h 190506"/>
              <a:gd name="connsiteX8" fmla="*/ 71333 w 171452"/>
              <a:gd name="connsiteY8" fmla="*/ 160210 h 190506"/>
              <a:gd name="connsiteX9" fmla="*/ 78067 w 171452"/>
              <a:gd name="connsiteY9" fmla="*/ 148323 h 190506"/>
              <a:gd name="connsiteX10" fmla="*/ 134283 w 171452"/>
              <a:gd name="connsiteY10" fmla="*/ 92106 h 190506"/>
              <a:gd name="connsiteX11" fmla="*/ 149677 w 171452"/>
              <a:gd name="connsiteY11" fmla="*/ 85727 h 190506"/>
              <a:gd name="connsiteX12" fmla="*/ 90487 w 171452"/>
              <a:gd name="connsiteY12" fmla="*/ 4762 h 190506"/>
              <a:gd name="connsiteX13" fmla="*/ 147637 w 171452"/>
              <a:gd name="connsiteY13" fmla="*/ 61912 h 190506"/>
              <a:gd name="connsiteX14" fmla="*/ 95250 w 171452"/>
              <a:gd name="connsiteY14" fmla="*/ 61912 h 190506"/>
              <a:gd name="connsiteX15" fmla="*/ 90487 w 171452"/>
              <a:gd name="connsiteY15" fmla="*/ 57150 h 190506"/>
              <a:gd name="connsiteX16" fmla="*/ 14288 w 171452"/>
              <a:gd name="connsiteY16" fmla="*/ 0 h 190506"/>
              <a:gd name="connsiteX17" fmla="*/ 76200 w 171452"/>
              <a:gd name="connsiteY17" fmla="*/ 0 h 190506"/>
              <a:gd name="connsiteX18" fmla="*/ 76200 w 171452"/>
              <a:gd name="connsiteY18" fmla="*/ 57150 h 190506"/>
              <a:gd name="connsiteX19" fmla="*/ 95250 w 171452"/>
              <a:gd name="connsiteY19" fmla="*/ 76200 h 190506"/>
              <a:gd name="connsiteX20" fmla="*/ 142113 w 171452"/>
              <a:gd name="connsiteY20" fmla="*/ 76200 h 190506"/>
              <a:gd name="connsiteX21" fmla="*/ 127273 w 171452"/>
              <a:gd name="connsiteY21" fmla="*/ 85439 h 190506"/>
              <a:gd name="connsiteX22" fmla="*/ 69647 w 171452"/>
              <a:gd name="connsiteY22" fmla="*/ 143466 h 190506"/>
              <a:gd name="connsiteX23" fmla="*/ 62713 w 171452"/>
              <a:gd name="connsiteY23" fmla="*/ 155648 h 190506"/>
              <a:gd name="connsiteX24" fmla="*/ 57712 w 171452"/>
              <a:gd name="connsiteY24" fmla="*/ 174984 h 190506"/>
              <a:gd name="connsiteX25" fmla="*/ 60008 w 171452"/>
              <a:gd name="connsiteY25" fmla="*/ 190500 h 190506"/>
              <a:gd name="connsiteX26" fmla="*/ 14288 w 171452"/>
              <a:gd name="connsiteY26" fmla="*/ 190500 h 190506"/>
              <a:gd name="connsiteX27" fmla="*/ 0 w 171452"/>
              <a:gd name="connsiteY27" fmla="*/ 176213 h 190506"/>
              <a:gd name="connsiteX28" fmla="*/ 0 w 171452"/>
              <a:gd name="connsiteY28" fmla="*/ 14288 h 190506"/>
              <a:gd name="connsiteX29" fmla="*/ 14288 w 171452"/>
              <a:gd name="connsiteY29" fmla="*/ 0 h 19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1452" h="190506">
                <a:moveTo>
                  <a:pt x="149677" y="85727"/>
                </a:moveTo>
                <a:cubicBezTo>
                  <a:pt x="155249" y="85726"/>
                  <a:pt x="160821" y="87851"/>
                  <a:pt x="165073" y="92101"/>
                </a:cubicBezTo>
                <a:cubicBezTo>
                  <a:pt x="173577" y="100603"/>
                  <a:pt x="173579" y="114387"/>
                  <a:pt x="165078" y="122891"/>
                </a:cubicBezTo>
                <a:lnTo>
                  <a:pt x="108852" y="179108"/>
                </a:lnTo>
                <a:cubicBezTo>
                  <a:pt x="105576" y="182388"/>
                  <a:pt x="101471" y="184715"/>
                  <a:pt x="96974" y="185842"/>
                </a:cubicBezTo>
                <a:lnTo>
                  <a:pt x="79534" y="190195"/>
                </a:lnTo>
                <a:cubicBezTo>
                  <a:pt x="73986" y="191581"/>
                  <a:pt x="68365" y="188206"/>
                  <a:pt x="66980" y="182659"/>
                </a:cubicBezTo>
                <a:cubicBezTo>
                  <a:pt x="66568" y="181011"/>
                  <a:pt x="66568" y="179288"/>
                  <a:pt x="66980" y="177641"/>
                </a:cubicBezTo>
                <a:lnTo>
                  <a:pt x="71333" y="160210"/>
                </a:lnTo>
                <a:cubicBezTo>
                  <a:pt x="72456" y="155705"/>
                  <a:pt x="74781" y="151599"/>
                  <a:pt x="78067" y="148323"/>
                </a:cubicBezTo>
                <a:lnTo>
                  <a:pt x="134283" y="92106"/>
                </a:lnTo>
                <a:cubicBezTo>
                  <a:pt x="138534" y="87854"/>
                  <a:pt x="144105" y="85728"/>
                  <a:pt x="149677" y="85727"/>
                </a:cubicBezTo>
                <a:close/>
                <a:moveTo>
                  <a:pt x="90487" y="4762"/>
                </a:moveTo>
                <a:lnTo>
                  <a:pt x="147637" y="61912"/>
                </a:lnTo>
                <a:lnTo>
                  <a:pt x="95250" y="61912"/>
                </a:lnTo>
                <a:cubicBezTo>
                  <a:pt x="92620" y="61912"/>
                  <a:pt x="90487" y="59780"/>
                  <a:pt x="90487" y="57150"/>
                </a:cubicBezTo>
                <a:close/>
                <a:moveTo>
                  <a:pt x="14288" y="0"/>
                </a:moveTo>
                <a:lnTo>
                  <a:pt x="76200" y="0"/>
                </a:lnTo>
                <a:lnTo>
                  <a:pt x="76200" y="57150"/>
                </a:lnTo>
                <a:cubicBezTo>
                  <a:pt x="76200" y="67671"/>
                  <a:pt x="84729" y="76200"/>
                  <a:pt x="95250" y="76200"/>
                </a:cubicBezTo>
                <a:lnTo>
                  <a:pt x="142113" y="76200"/>
                </a:lnTo>
                <a:cubicBezTo>
                  <a:pt x="136436" y="78296"/>
                  <a:pt x="131216" y="81477"/>
                  <a:pt x="127273" y="85439"/>
                </a:cubicBezTo>
                <a:lnTo>
                  <a:pt x="69647" y="143466"/>
                </a:lnTo>
                <a:cubicBezTo>
                  <a:pt x="66296" y="146839"/>
                  <a:pt x="63903" y="151045"/>
                  <a:pt x="62713" y="155648"/>
                </a:cubicBezTo>
                <a:lnTo>
                  <a:pt x="57712" y="174984"/>
                </a:lnTo>
                <a:cubicBezTo>
                  <a:pt x="56312" y="180251"/>
                  <a:pt x="57143" y="185863"/>
                  <a:pt x="60008" y="190500"/>
                </a:cubicBezTo>
                <a:lnTo>
                  <a:pt x="14288" y="190500"/>
                </a:lnTo>
                <a:cubicBezTo>
                  <a:pt x="6397" y="190500"/>
                  <a:pt x="0" y="184103"/>
                  <a:pt x="0" y="176213"/>
                </a:cubicBezTo>
                <a:lnTo>
                  <a:pt x="0" y="14288"/>
                </a:lnTo>
                <a:cubicBezTo>
                  <a:pt x="0" y="6397"/>
                  <a:pt x="6397" y="0"/>
                  <a:pt x="14288" y="0"/>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11" name="Graphic 9">
            <a:extLst>
              <a:ext uri="{FF2B5EF4-FFF2-40B4-BE49-F238E27FC236}">
                <a16:creationId xmlns:a16="http://schemas.microsoft.com/office/drawing/2014/main" id="{13AEAF24-A669-4DC8-9127-7EFE5D750F7D}"/>
              </a:ext>
            </a:extLst>
          </p:cNvPr>
          <p:cNvSpPr/>
          <p:nvPr/>
        </p:nvSpPr>
        <p:spPr>
          <a:xfrm>
            <a:off x="4903324" y="2412788"/>
            <a:ext cx="256815" cy="228280"/>
          </a:xfrm>
          <a:custGeom>
            <a:avLst/>
            <a:gdLst>
              <a:gd name="connsiteX0" fmla="*/ 58171 w 322180"/>
              <a:gd name="connsiteY0" fmla="*/ 0 h 286382"/>
              <a:gd name="connsiteX1" fmla="*/ 264009 w 322180"/>
              <a:gd name="connsiteY1" fmla="*/ 0 h 286382"/>
              <a:gd name="connsiteX2" fmla="*/ 322091 w 322180"/>
              <a:gd name="connsiteY2" fmla="*/ 54878 h 286382"/>
              <a:gd name="connsiteX3" fmla="*/ 322181 w 322180"/>
              <a:gd name="connsiteY3" fmla="*/ 58171 h 286382"/>
              <a:gd name="connsiteX4" fmla="*/ 322181 w 322180"/>
              <a:gd name="connsiteY4" fmla="*/ 228211 h 286382"/>
              <a:gd name="connsiteX5" fmla="*/ 267302 w 322180"/>
              <a:gd name="connsiteY5" fmla="*/ 286293 h 286382"/>
              <a:gd name="connsiteX6" fmla="*/ 264009 w 322180"/>
              <a:gd name="connsiteY6" fmla="*/ 286383 h 286382"/>
              <a:gd name="connsiteX7" fmla="*/ 58171 w 322180"/>
              <a:gd name="connsiteY7" fmla="*/ 286383 h 286382"/>
              <a:gd name="connsiteX8" fmla="*/ 89 w 322180"/>
              <a:gd name="connsiteY8" fmla="*/ 231505 h 286382"/>
              <a:gd name="connsiteX9" fmla="*/ 0 w 322180"/>
              <a:gd name="connsiteY9" fmla="*/ 228211 h 286382"/>
              <a:gd name="connsiteX10" fmla="*/ 0 w 322180"/>
              <a:gd name="connsiteY10" fmla="*/ 58171 h 286382"/>
              <a:gd name="connsiteX11" fmla="*/ 54878 w 322180"/>
              <a:gd name="connsiteY11" fmla="*/ 89 h 286382"/>
              <a:gd name="connsiteX12" fmla="*/ 58171 w 322180"/>
              <a:gd name="connsiteY12" fmla="*/ 0 h 286382"/>
              <a:gd name="connsiteX13" fmla="*/ 264009 w 322180"/>
              <a:gd name="connsiteY13" fmla="*/ 0 h 286382"/>
              <a:gd name="connsiteX14" fmla="*/ 58171 w 322180"/>
              <a:gd name="connsiteY14" fmla="*/ 0 h 286382"/>
              <a:gd name="connsiteX15" fmla="*/ 126241 w 322180"/>
              <a:gd name="connsiteY15" fmla="*/ 99965 h 286382"/>
              <a:gd name="connsiteX16" fmla="*/ 125292 w 322180"/>
              <a:gd name="connsiteY16" fmla="*/ 103993 h 286382"/>
              <a:gd name="connsiteX17" fmla="*/ 125292 w 322180"/>
              <a:gd name="connsiteY17" fmla="*/ 182426 h 286382"/>
              <a:gd name="connsiteX18" fmla="*/ 134242 w 322180"/>
              <a:gd name="connsiteY18" fmla="*/ 191375 h 286382"/>
              <a:gd name="connsiteX19" fmla="*/ 138251 w 322180"/>
              <a:gd name="connsiteY19" fmla="*/ 190427 h 286382"/>
              <a:gd name="connsiteX20" fmla="*/ 216684 w 322180"/>
              <a:gd name="connsiteY20" fmla="*/ 151228 h 286382"/>
              <a:gd name="connsiteX21" fmla="*/ 220703 w 322180"/>
              <a:gd name="connsiteY21" fmla="*/ 139227 h 286382"/>
              <a:gd name="connsiteX22" fmla="*/ 216684 w 322180"/>
              <a:gd name="connsiteY22" fmla="*/ 135208 h 286382"/>
              <a:gd name="connsiteX23" fmla="*/ 138251 w 322180"/>
              <a:gd name="connsiteY23" fmla="*/ 95992 h 286382"/>
              <a:gd name="connsiteX24" fmla="*/ 126241 w 322180"/>
              <a:gd name="connsiteY24" fmla="*/ 99983 h 286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2180" h="286382">
                <a:moveTo>
                  <a:pt x="58171" y="0"/>
                </a:moveTo>
                <a:lnTo>
                  <a:pt x="264009" y="0"/>
                </a:lnTo>
                <a:cubicBezTo>
                  <a:pt x="294858" y="-2"/>
                  <a:pt x="320344" y="24078"/>
                  <a:pt x="322091" y="54878"/>
                </a:cubicBezTo>
                <a:lnTo>
                  <a:pt x="322181" y="58171"/>
                </a:lnTo>
                <a:lnTo>
                  <a:pt x="322181" y="228211"/>
                </a:lnTo>
                <a:cubicBezTo>
                  <a:pt x="322182" y="259060"/>
                  <a:pt x="298103" y="284546"/>
                  <a:pt x="267302" y="286293"/>
                </a:cubicBezTo>
                <a:lnTo>
                  <a:pt x="264009" y="286383"/>
                </a:lnTo>
                <a:lnTo>
                  <a:pt x="58171" y="286383"/>
                </a:lnTo>
                <a:cubicBezTo>
                  <a:pt x="27322" y="286384"/>
                  <a:pt x="1836" y="262305"/>
                  <a:pt x="89" y="231505"/>
                </a:cubicBezTo>
                <a:lnTo>
                  <a:pt x="0" y="228211"/>
                </a:lnTo>
                <a:lnTo>
                  <a:pt x="0" y="58171"/>
                </a:lnTo>
                <a:cubicBezTo>
                  <a:pt x="-2" y="27322"/>
                  <a:pt x="24078" y="1836"/>
                  <a:pt x="54878" y="89"/>
                </a:cubicBezTo>
                <a:lnTo>
                  <a:pt x="58171" y="0"/>
                </a:lnTo>
                <a:lnTo>
                  <a:pt x="264009" y="0"/>
                </a:lnTo>
                <a:lnTo>
                  <a:pt x="58171" y="0"/>
                </a:lnTo>
                <a:close/>
                <a:moveTo>
                  <a:pt x="126241" y="99965"/>
                </a:moveTo>
                <a:cubicBezTo>
                  <a:pt x="125615" y="101215"/>
                  <a:pt x="125290" y="102595"/>
                  <a:pt x="125292" y="103993"/>
                </a:cubicBezTo>
                <a:lnTo>
                  <a:pt x="125292" y="182426"/>
                </a:lnTo>
                <a:cubicBezTo>
                  <a:pt x="125292" y="187368"/>
                  <a:pt x="129300" y="191375"/>
                  <a:pt x="134242" y="191375"/>
                </a:cubicBezTo>
                <a:cubicBezTo>
                  <a:pt x="135634" y="191375"/>
                  <a:pt x="137007" y="191049"/>
                  <a:pt x="138251" y="190427"/>
                </a:cubicBezTo>
                <a:lnTo>
                  <a:pt x="216684" y="151228"/>
                </a:lnTo>
                <a:cubicBezTo>
                  <a:pt x="221107" y="149023"/>
                  <a:pt x="222906" y="143650"/>
                  <a:pt x="220703" y="139227"/>
                </a:cubicBezTo>
                <a:cubicBezTo>
                  <a:pt x="219834" y="137485"/>
                  <a:pt x="218424" y="136077"/>
                  <a:pt x="216684" y="135208"/>
                </a:cubicBezTo>
                <a:lnTo>
                  <a:pt x="138251" y="95992"/>
                </a:lnTo>
                <a:cubicBezTo>
                  <a:pt x="133832" y="93778"/>
                  <a:pt x="128455" y="95565"/>
                  <a:pt x="126241" y="99983"/>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7" name="Rectangle: Rounded Corners 6">
            <a:hlinkClick r:id="rId12" action="ppaction://hlinksldjump"/>
            <a:extLst>
              <a:ext uri="{FF2B5EF4-FFF2-40B4-BE49-F238E27FC236}">
                <a16:creationId xmlns:a16="http://schemas.microsoft.com/office/drawing/2014/main" id="{41022F94-F764-943B-CD55-68FB2AD1620E}"/>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8" name="Rectangle: Rounded Corners 7">
            <a:hlinkClick r:id="rId13" action="ppaction://hlinksldjump"/>
            <a:extLst>
              <a:ext uri="{FF2B5EF4-FFF2-40B4-BE49-F238E27FC236}">
                <a16:creationId xmlns:a16="http://schemas.microsoft.com/office/drawing/2014/main" id="{91BA2A3F-5130-293D-D266-96070957DD81}"/>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9" name="Rectangle: Rounded Corners 8">
            <a:hlinkClick r:id="rId14" action="ppaction://hlinksldjump"/>
            <a:extLst>
              <a:ext uri="{FF2B5EF4-FFF2-40B4-BE49-F238E27FC236}">
                <a16:creationId xmlns:a16="http://schemas.microsoft.com/office/drawing/2014/main" id="{D2E76DB6-9DDA-B14C-75AD-E1B591151FE2}"/>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10" name="Rectangle: Rounded Corners 9">
            <a:hlinkClick r:id="rId15" action="ppaction://hlinksldjump"/>
            <a:extLst>
              <a:ext uri="{FF2B5EF4-FFF2-40B4-BE49-F238E27FC236}">
                <a16:creationId xmlns:a16="http://schemas.microsoft.com/office/drawing/2014/main" id="{CCC6768F-0C2C-0F07-2724-70B442BB6532}"/>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12" name="Rectangle: Rounded Corners 11">
            <a:hlinkClick r:id="rId16" action="ppaction://hlinksldjump"/>
            <a:extLst>
              <a:ext uri="{FF2B5EF4-FFF2-40B4-BE49-F238E27FC236}">
                <a16:creationId xmlns:a16="http://schemas.microsoft.com/office/drawing/2014/main" id="{31F30CA1-FDDA-AE15-3CA8-864D0C8B9F09}"/>
              </a:ext>
            </a:extLst>
          </p:cNvPr>
          <p:cNvSpPr>
            <a:spLocks/>
          </p:cNvSpPr>
          <p:nvPr/>
        </p:nvSpPr>
        <p:spPr bwMode="auto">
          <a:xfrm>
            <a:off x="9781575"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Extend &amp; Optimize</a:t>
            </a:r>
          </a:p>
        </p:txBody>
      </p:sp>
    </p:spTree>
    <p:extLst>
      <p:ext uri="{BB962C8B-B14F-4D97-AF65-F5344CB8AC3E}">
        <p14:creationId xmlns:p14="http://schemas.microsoft.com/office/powerpoint/2010/main" val="1610027276"/>
      </p:ext>
    </p:extLst>
  </p:cSld>
  <p:clrMapOvr>
    <a:masterClrMapping/>
  </p:clrMapOvr>
  <p:transition>
    <p:fade/>
  </p:transition>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and pink background&#10;&#10;AI-generated content may be incorrect.">
            <a:extLst>
              <a:ext uri="{FF2B5EF4-FFF2-40B4-BE49-F238E27FC236}">
                <a16:creationId xmlns:a16="http://schemas.microsoft.com/office/drawing/2014/main" id="{A3C1608C-A01B-8A5F-7DB2-5DC822ECC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 y="0"/>
            <a:ext cx="12192627" cy="6858352"/>
          </a:xfrm>
          <a:prstGeom prst="rect">
            <a:avLst/>
          </a:prstGeom>
        </p:spPr>
      </p:pic>
      <p:sp>
        <p:nvSpPr>
          <p:cNvPr id="10" name="Rectangle 9">
            <a:extLst>
              <a:ext uri="{FF2B5EF4-FFF2-40B4-BE49-F238E27FC236}">
                <a16:creationId xmlns:a16="http://schemas.microsoft.com/office/drawing/2014/main" id="{1AD2E6F0-147D-3006-FC57-2AC8BA68541D}"/>
              </a:ext>
            </a:extLst>
          </p:cNvPr>
          <p:cNvSpPr/>
          <p:nvPr/>
        </p:nvSpPr>
        <p:spPr bwMode="auto">
          <a:xfrm>
            <a:off x="0" y="1937656"/>
            <a:ext cx="12192000" cy="2823030"/>
          </a:xfrm>
          <a:prstGeom prst="rect">
            <a:avLst/>
          </a:prstGeom>
          <a:gradFill flip="none" rotWithShape="1">
            <a:gsLst>
              <a:gs pos="59000">
                <a:schemeClr val="bg1">
                  <a:alpha val="3000"/>
                </a:schemeClr>
              </a:gs>
              <a:gs pos="99000">
                <a:schemeClr val="bg1">
                  <a:alpha val="55000"/>
                </a:schemeClr>
              </a:gs>
              <a:gs pos="99000">
                <a:schemeClr val="bg1">
                  <a:alpha val="36000"/>
                </a:schemeClr>
              </a:gs>
              <a:gs pos="100000">
                <a:schemeClr val="bg1"/>
              </a:gs>
            </a:gsLst>
            <a:path path="shape">
              <a:fillToRect l="50000" t="50000" r="50000" b="50000"/>
            </a:path>
            <a:tileRect/>
          </a:gradFill>
          <a:ln>
            <a:noFill/>
            <a:headEnd type="none" w="med" len="med"/>
            <a:tailEnd type="none" w="med" len="med"/>
          </a:ln>
          <a:effectLst>
            <a:outerShdw blurRad="152400" algn="ctr" rotWithShape="0">
              <a:schemeClr val="bg2">
                <a:lumMod val="75000"/>
                <a:alpha val="2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11" name="Title 1">
            <a:extLst>
              <a:ext uri="{FF2B5EF4-FFF2-40B4-BE49-F238E27FC236}">
                <a16:creationId xmlns:a16="http://schemas.microsoft.com/office/drawing/2014/main" id="{490E5972-2843-325F-4DCD-43F9EECBE8AB}"/>
              </a:ext>
            </a:extLst>
          </p:cNvPr>
          <p:cNvSpPr txBox="1">
            <a:spLocks/>
          </p:cNvSpPr>
          <p:nvPr/>
        </p:nvSpPr>
        <p:spPr>
          <a:xfrm>
            <a:off x="571500" y="3016772"/>
            <a:ext cx="2609689" cy="664797"/>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defTabSz="914400">
              <a:lnSpc>
                <a:spcPct val="90000"/>
              </a:lnSpc>
              <a:spcBef>
                <a:spcPts val="0"/>
              </a:spcBef>
              <a:defRPr/>
            </a:pPr>
            <a:r>
              <a:rPr lang="en-US" sz="4800" noProof="0">
                <a:gradFill>
                  <a:gsLst>
                    <a:gs pos="2874">
                      <a:schemeClr val="accent1"/>
                    </a:gs>
                    <a:gs pos="71000">
                      <a:schemeClr val="accent4"/>
                    </a:gs>
                    <a:gs pos="100000">
                      <a:schemeClr val="accent2"/>
                    </a:gs>
                  </a:gsLst>
                  <a:lin ang="0" scaled="1"/>
                </a:gradFill>
                <a:ea typeface="+mj-ea"/>
                <a:cs typeface="+mj-cs"/>
              </a:rPr>
              <a:t>Appendix</a:t>
            </a:r>
          </a:p>
        </p:txBody>
      </p:sp>
      <p:pic>
        <p:nvPicPr>
          <p:cNvPr id="12" name="Picture 11">
            <a:extLst>
              <a:ext uri="{FF2B5EF4-FFF2-40B4-BE49-F238E27FC236}">
                <a16:creationId xmlns:a16="http://schemas.microsoft.com/office/drawing/2014/main" id="{875644B4-ADE0-5C68-C8D7-B66267ACA149}"/>
              </a:ext>
            </a:extLst>
          </p:cNvPr>
          <p:cNvPicPr>
            <a:picLocks noChangeAspect="1"/>
          </p:cNvPicPr>
          <p:nvPr/>
        </p:nvPicPr>
        <p:blipFill>
          <a:blip r:embed="rId4">
            <a:alphaModFix amt="37000"/>
            <a:extLst>
              <a:ext uri="{28A0092B-C50C-407E-A947-70E740481C1C}">
                <a14:useLocalDpi xmlns:a14="http://schemas.microsoft.com/office/drawing/2010/main" val="0"/>
              </a:ext>
            </a:extLst>
          </a:blip>
          <a:srcRect b="43330"/>
          <a:stretch>
            <a:fillRect/>
          </a:stretch>
        </p:blipFill>
        <p:spPr>
          <a:xfrm>
            <a:off x="3587044" y="2017713"/>
            <a:ext cx="8604956" cy="2742973"/>
          </a:xfrm>
          <a:custGeom>
            <a:avLst/>
            <a:gdLst>
              <a:gd name="connsiteX0" fmla="*/ 0 w 8604956"/>
              <a:gd name="connsiteY0" fmla="*/ 0 h 2742973"/>
              <a:gd name="connsiteX1" fmla="*/ 8604956 w 8604956"/>
              <a:gd name="connsiteY1" fmla="*/ 0 h 2742973"/>
              <a:gd name="connsiteX2" fmla="*/ 8604956 w 8604956"/>
              <a:gd name="connsiteY2" fmla="*/ 2742973 h 2742973"/>
              <a:gd name="connsiteX3" fmla="*/ 0 w 8604956"/>
              <a:gd name="connsiteY3" fmla="*/ 2742973 h 2742973"/>
            </a:gdLst>
            <a:ahLst/>
            <a:cxnLst>
              <a:cxn ang="0">
                <a:pos x="connsiteX0" y="connsiteY0"/>
              </a:cxn>
              <a:cxn ang="0">
                <a:pos x="connsiteX1" y="connsiteY1"/>
              </a:cxn>
              <a:cxn ang="0">
                <a:pos x="connsiteX2" y="connsiteY2"/>
              </a:cxn>
              <a:cxn ang="0">
                <a:pos x="connsiteX3" y="connsiteY3"/>
              </a:cxn>
            </a:cxnLst>
            <a:rect l="l" t="t" r="r" b="b"/>
            <a:pathLst>
              <a:path w="8604956" h="2742973">
                <a:moveTo>
                  <a:pt x="0" y="0"/>
                </a:moveTo>
                <a:lnTo>
                  <a:pt x="8604956" y="0"/>
                </a:lnTo>
                <a:lnTo>
                  <a:pt x="8604956" y="2742973"/>
                </a:lnTo>
                <a:lnTo>
                  <a:pt x="0" y="2742973"/>
                </a:lnTo>
                <a:close/>
              </a:path>
            </a:pathLst>
          </a:custGeom>
        </p:spPr>
      </p:pic>
      <p:pic>
        <p:nvPicPr>
          <p:cNvPr id="13" name="Picture 12">
            <a:extLst>
              <a:ext uri="{FF2B5EF4-FFF2-40B4-BE49-F238E27FC236}">
                <a16:creationId xmlns:a16="http://schemas.microsoft.com/office/drawing/2014/main" id="{ED2629E4-49CF-4AF3-CF21-7C8570D6FD49}"/>
              </a:ext>
            </a:extLst>
          </p:cNvPr>
          <p:cNvPicPr>
            <a:picLocks noChangeAspect="1"/>
          </p:cNvPicPr>
          <p:nvPr/>
        </p:nvPicPr>
        <p:blipFill>
          <a:blip r:embed="rId4">
            <a:alphaModFix amt="60000"/>
            <a:extLst>
              <a:ext uri="{28A0092B-C50C-407E-A947-70E740481C1C}">
                <a14:useLocalDpi xmlns:a14="http://schemas.microsoft.com/office/drawing/2010/main" val="0"/>
              </a:ext>
            </a:extLst>
          </a:blip>
          <a:srcRect t="56670"/>
          <a:stretch>
            <a:fillRect/>
          </a:stretch>
        </p:blipFill>
        <p:spPr>
          <a:xfrm>
            <a:off x="3587044" y="4760686"/>
            <a:ext cx="8604956" cy="2097314"/>
          </a:xfrm>
          <a:custGeom>
            <a:avLst/>
            <a:gdLst>
              <a:gd name="connsiteX0" fmla="*/ 0 w 8604956"/>
              <a:gd name="connsiteY0" fmla="*/ 0 h 2097314"/>
              <a:gd name="connsiteX1" fmla="*/ 8604956 w 8604956"/>
              <a:gd name="connsiteY1" fmla="*/ 0 h 2097314"/>
              <a:gd name="connsiteX2" fmla="*/ 8604956 w 8604956"/>
              <a:gd name="connsiteY2" fmla="*/ 2097314 h 2097314"/>
              <a:gd name="connsiteX3" fmla="*/ 0 w 8604956"/>
              <a:gd name="connsiteY3" fmla="*/ 2097314 h 2097314"/>
            </a:gdLst>
            <a:ahLst/>
            <a:cxnLst>
              <a:cxn ang="0">
                <a:pos x="connsiteX0" y="connsiteY0"/>
              </a:cxn>
              <a:cxn ang="0">
                <a:pos x="connsiteX1" y="connsiteY1"/>
              </a:cxn>
              <a:cxn ang="0">
                <a:pos x="connsiteX2" y="connsiteY2"/>
              </a:cxn>
              <a:cxn ang="0">
                <a:pos x="connsiteX3" y="connsiteY3"/>
              </a:cxn>
            </a:cxnLst>
            <a:rect l="l" t="t" r="r" b="b"/>
            <a:pathLst>
              <a:path w="8604956" h="2097314">
                <a:moveTo>
                  <a:pt x="0" y="0"/>
                </a:moveTo>
                <a:lnTo>
                  <a:pt x="8604956" y="0"/>
                </a:lnTo>
                <a:lnTo>
                  <a:pt x="8604956" y="2097314"/>
                </a:lnTo>
                <a:lnTo>
                  <a:pt x="0" y="2097314"/>
                </a:lnTo>
                <a:close/>
              </a:path>
            </a:pathLst>
          </a:custGeom>
        </p:spPr>
      </p:pic>
      <p:sp>
        <p:nvSpPr>
          <p:cNvPr id="14" name="Freeform: Shape 13">
            <a:extLst>
              <a:ext uri="{FF2B5EF4-FFF2-40B4-BE49-F238E27FC236}">
                <a16:creationId xmlns:a16="http://schemas.microsoft.com/office/drawing/2014/main" id="{DE140D8E-2263-CF5C-2A61-5299F75D5E68}"/>
              </a:ext>
            </a:extLst>
          </p:cNvPr>
          <p:cNvSpPr/>
          <p:nvPr/>
        </p:nvSpPr>
        <p:spPr bwMode="auto">
          <a:xfrm>
            <a:off x="330200" y="1651000"/>
            <a:ext cx="11861800" cy="3396342"/>
          </a:xfrm>
          <a:custGeom>
            <a:avLst/>
            <a:gdLst>
              <a:gd name="connsiteX0" fmla="*/ 295957 w 11861800"/>
              <a:gd name="connsiteY0" fmla="*/ 0 h 3396342"/>
              <a:gd name="connsiteX1" fmla="*/ 11861800 w 11861800"/>
              <a:gd name="connsiteY1" fmla="*/ 0 h 3396342"/>
              <a:gd name="connsiteX2" fmla="*/ 11861800 w 11861800"/>
              <a:gd name="connsiteY2" fmla="*/ 3396342 h 3396342"/>
              <a:gd name="connsiteX3" fmla="*/ 295957 w 11861800"/>
              <a:gd name="connsiteY3" fmla="*/ 3396342 h 3396342"/>
              <a:gd name="connsiteX4" fmla="*/ 0 w 11861800"/>
              <a:gd name="connsiteY4" fmla="*/ 3100385 h 3396342"/>
              <a:gd name="connsiteX5" fmla="*/ 0 w 11861800"/>
              <a:gd name="connsiteY5" fmla="*/ 295957 h 3396342"/>
              <a:gd name="connsiteX6" fmla="*/ 295957 w 11861800"/>
              <a:gd name="connsiteY6" fmla="*/ 0 h 339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1800" h="3396342">
                <a:moveTo>
                  <a:pt x="295957" y="0"/>
                </a:moveTo>
                <a:lnTo>
                  <a:pt x="11861800" y="0"/>
                </a:lnTo>
                <a:lnTo>
                  <a:pt x="11861800" y="3396342"/>
                </a:lnTo>
                <a:lnTo>
                  <a:pt x="295957" y="3396342"/>
                </a:lnTo>
                <a:cubicBezTo>
                  <a:pt x="132504" y="3396342"/>
                  <a:pt x="0" y="3263838"/>
                  <a:pt x="0" y="3100385"/>
                </a:cubicBezTo>
                <a:lnTo>
                  <a:pt x="0" y="295957"/>
                </a:lnTo>
                <a:cubicBezTo>
                  <a:pt x="0" y="132504"/>
                  <a:pt x="132504" y="0"/>
                  <a:pt x="295957" y="0"/>
                </a:cubicBezTo>
                <a:close/>
              </a:path>
            </a:pathLst>
          </a:cu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15" name="Rectangle: Rounded Corners 14">
            <a:extLst>
              <a:ext uri="{FF2B5EF4-FFF2-40B4-BE49-F238E27FC236}">
                <a16:creationId xmlns:a16="http://schemas.microsoft.com/office/drawing/2014/main" id="{CC4DDEB7-2ACF-BDED-2295-C678E1BB3909}"/>
              </a:ext>
            </a:extLst>
          </p:cNvPr>
          <p:cNvSpPr/>
          <p:nvPr/>
        </p:nvSpPr>
        <p:spPr bwMode="auto">
          <a:xfrm>
            <a:off x="571500" y="1598500"/>
            <a:ext cx="1028698" cy="113619"/>
          </a:xfrm>
          <a:prstGeom prst="roundRect">
            <a:avLst>
              <a:gd name="adj" fmla="val 50000"/>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endParaRPr lang="en-US" sz="2000" noProof="0">
              <a:ln w="3175">
                <a:noFill/>
              </a:ln>
              <a:solidFill>
                <a:srgbClr val="FFFFFF"/>
              </a:solidFill>
              <a:latin typeface="Segoe Sans Display Semibold"/>
            </a:endParaRPr>
          </a:p>
        </p:txBody>
      </p:sp>
    </p:spTree>
    <p:extLst>
      <p:ext uri="{BB962C8B-B14F-4D97-AF65-F5344CB8AC3E}">
        <p14:creationId xmlns:p14="http://schemas.microsoft.com/office/powerpoint/2010/main" val="39247202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FD80F16-BF28-C7DA-75AD-F19263EDC4E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D6E6847-2713-28B3-B0AB-CEDF602E224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4">
            <a:alphaModFix amt="9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0" y="-9"/>
            <a:ext cx="12191998" cy="6858009"/>
          </a:xfrm>
          <a:prstGeom prst="rect">
            <a:avLst/>
          </a:prstGeom>
        </p:spPr>
      </p:pic>
      <p:sp>
        <p:nvSpPr>
          <p:cNvPr id="17" name="Rectangle: Top Corners Rounded 16">
            <a:extLst>
              <a:ext uri="{FF2B5EF4-FFF2-40B4-BE49-F238E27FC236}">
                <a16:creationId xmlns:a16="http://schemas.microsoft.com/office/drawing/2014/main" id="{3394F2E1-86E0-690D-595D-A0210F8265A2}"/>
              </a:ext>
            </a:extLst>
          </p:cNvPr>
          <p:cNvSpPr/>
          <p:nvPr/>
        </p:nvSpPr>
        <p:spPr bwMode="auto">
          <a:xfrm>
            <a:off x="571500" y="1720500"/>
            <a:ext cx="11049000" cy="429768"/>
          </a:xfrm>
          <a:prstGeom prst="round2SameRect">
            <a:avLst>
              <a:gd name="adj1" fmla="val 22537"/>
              <a:gd name="adj2" fmla="val 0"/>
            </a:avLst>
          </a:prstGeom>
          <a:gradFill flip="none" rotWithShape="1">
            <a:gsLst>
              <a:gs pos="500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endParaRPr lang="en-US" sz="1600" noProof="0">
              <a:ln w="3175">
                <a:noFill/>
              </a:ln>
              <a:solidFill>
                <a:schemeClr val="bg1"/>
              </a:solidFill>
              <a:latin typeface="+mj-lt"/>
              <a:ea typeface="+mj-ea"/>
              <a:cs typeface="+mj-cs"/>
            </a:endParaRPr>
          </a:p>
        </p:txBody>
      </p:sp>
      <p:sp>
        <p:nvSpPr>
          <p:cNvPr id="2" name="Title 1">
            <a:extLst>
              <a:ext uri="{FF2B5EF4-FFF2-40B4-BE49-F238E27FC236}">
                <a16:creationId xmlns:a16="http://schemas.microsoft.com/office/drawing/2014/main" id="{8307DAD3-759D-5DC0-F730-783D32F95D4B}"/>
              </a:ext>
            </a:extLst>
          </p:cNvPr>
          <p:cNvSpPr>
            <a:spLocks noGrp="1"/>
          </p:cNvSpPr>
          <p:nvPr>
            <p:ph type="title"/>
          </p:nvPr>
        </p:nvSpPr>
        <p:spPr>
          <a:xfrm>
            <a:off x="588263" y="457200"/>
            <a:ext cx="11018520" cy="492443"/>
          </a:xfrm>
        </p:spPr>
        <p:txBody>
          <a:bodyPr>
            <a:normAutofit/>
          </a:bodyPr>
          <a:lstStyle/>
          <a:p>
            <a:r>
              <a:rPr lang="en-US" noProof="0">
                <a:ea typeface="+mj-ea"/>
                <a:cs typeface="+mj-cs"/>
              </a:rPr>
              <a:t>Worksheet: Stakeholder Alignment</a:t>
            </a:r>
          </a:p>
        </p:txBody>
      </p:sp>
      <p:sp>
        <p:nvSpPr>
          <p:cNvPr id="12" name="TextBox 11">
            <a:extLst>
              <a:ext uri="{FF2B5EF4-FFF2-40B4-BE49-F238E27FC236}">
                <a16:creationId xmlns:a16="http://schemas.microsoft.com/office/drawing/2014/main" id="{63B662C2-BDA6-1F02-A5A0-C3075DFDF131}"/>
              </a:ext>
            </a:extLst>
          </p:cNvPr>
          <p:cNvSpPr txBox="1">
            <a:spLocks/>
          </p:cNvSpPr>
          <p:nvPr/>
        </p:nvSpPr>
        <p:spPr>
          <a:xfrm>
            <a:off x="588263" y="979455"/>
            <a:ext cx="11018520" cy="246221"/>
          </a:xfrm>
          <a:prstGeom prst="rect">
            <a:avLst/>
          </a:prstGeom>
          <a:noFill/>
        </p:spPr>
        <p:txBody>
          <a:bodyPr wrap="square" lIns="0" tIns="0" rIns="0" bIns="0">
            <a:spAutoFit/>
          </a:bodyPr>
          <a:lstStyle/>
          <a:p>
            <a:pPr defTabSz="932742">
              <a:spcAft>
                <a:spcPts val="1200"/>
              </a:spcAft>
              <a:defRPr/>
            </a:pPr>
            <a:r>
              <a:rPr lang="en-US" sz="1600">
                <a:ln w="3175">
                  <a:noFill/>
                </a:ln>
              </a:rPr>
              <a:t>Use this worksheet to record the key stakeholders for your ESS rollout</a:t>
            </a:r>
          </a:p>
        </p:txBody>
      </p:sp>
      <p:graphicFrame>
        <p:nvGraphicFramePr>
          <p:cNvPr id="3" name="Content Placeholder 3">
            <a:extLst>
              <a:ext uri="{FF2B5EF4-FFF2-40B4-BE49-F238E27FC236}">
                <a16:creationId xmlns:a16="http://schemas.microsoft.com/office/drawing/2014/main" id="{40FEA979-36A4-7412-100A-2D6E10D89A0E}"/>
              </a:ext>
            </a:extLst>
          </p:cNvPr>
          <p:cNvGraphicFramePr>
            <a:graphicFrameLocks/>
          </p:cNvGraphicFramePr>
          <p:nvPr>
            <p:extLst>
              <p:ext uri="{D42A27DB-BD31-4B8C-83A1-F6EECF244321}">
                <p14:modId xmlns:p14="http://schemas.microsoft.com/office/powerpoint/2010/main" val="4169809040"/>
              </p:ext>
            </p:extLst>
          </p:nvPr>
        </p:nvGraphicFramePr>
        <p:xfrm>
          <a:off x="560457" y="1709457"/>
          <a:ext cx="11049000" cy="4760468"/>
        </p:xfrm>
        <a:graphic>
          <a:graphicData uri="http://schemas.openxmlformats.org/drawingml/2006/table">
            <a:tbl>
              <a:tblPr>
                <a:effectLst>
                  <a:outerShdw blurRad="114300" algn="ctr" rotWithShape="0">
                    <a:srgbClr val="000000">
                      <a:alpha val="6000"/>
                    </a:srgbClr>
                  </a:outerShdw>
                </a:effectLst>
                <a:tableStyleId>{5940675A-B579-460E-94D1-54222C63F5DA}</a:tableStyleId>
              </a:tblPr>
              <a:tblGrid>
                <a:gridCol w="3683000">
                  <a:extLst>
                    <a:ext uri="{9D8B030D-6E8A-4147-A177-3AD203B41FA5}">
                      <a16:colId xmlns:a16="http://schemas.microsoft.com/office/drawing/2014/main" val="3091092886"/>
                    </a:ext>
                  </a:extLst>
                </a:gridCol>
                <a:gridCol w="4066540">
                  <a:extLst>
                    <a:ext uri="{9D8B030D-6E8A-4147-A177-3AD203B41FA5}">
                      <a16:colId xmlns:a16="http://schemas.microsoft.com/office/drawing/2014/main" val="1204504411"/>
                    </a:ext>
                  </a:extLst>
                </a:gridCol>
                <a:gridCol w="3299460">
                  <a:extLst>
                    <a:ext uri="{9D8B030D-6E8A-4147-A177-3AD203B41FA5}">
                      <a16:colId xmlns:a16="http://schemas.microsoft.com/office/drawing/2014/main" val="2245226565"/>
                    </a:ext>
                  </a:extLst>
                </a:gridCol>
              </a:tblGrid>
              <a:tr h="429768">
                <a:tc>
                  <a:txBody>
                    <a:bodyPr/>
                    <a:lstStyle/>
                    <a:p>
                      <a:pPr lvl="0" algn="l">
                        <a:lnSpc>
                          <a:spcPct val="100000"/>
                        </a:lnSpc>
                        <a:spcAft>
                          <a:spcPts val="300"/>
                        </a:spcAft>
                        <a:buNone/>
                      </a:pPr>
                      <a:r>
                        <a:rPr lang="en-US" sz="1400" b="0" u="none" strike="noStrike" noProof="0">
                          <a:solidFill>
                            <a:schemeClr val="bg1"/>
                          </a:solidFill>
                          <a:effectLst/>
                          <a:latin typeface="+mj-lt"/>
                          <a:ea typeface="+mj-ea"/>
                          <a:cs typeface="+mj-cs"/>
                        </a:rPr>
                        <a:t>ESS Team </a:t>
                      </a:r>
                    </a:p>
                  </a:txBody>
                  <a:tcPr marL="87546" marR="87546" marT="91440" marB="91440" anchor="ctr">
                    <a:lnL w="12700" cmpd="sng">
                      <a:noFill/>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ct val="100000"/>
                        </a:lnSpc>
                        <a:spcAft>
                          <a:spcPts val="300"/>
                        </a:spcAft>
                        <a:buNone/>
                      </a:pPr>
                      <a:r>
                        <a:rPr lang="en-US" sz="1400" b="0" noProof="0">
                          <a:solidFill>
                            <a:schemeClr val="bg1"/>
                          </a:solidFill>
                          <a:effectLst/>
                          <a:latin typeface="+mj-lt"/>
                          <a:ea typeface="+mj-ea"/>
                          <a:cs typeface="+mj-cs"/>
                        </a:rPr>
                        <a:t>Responsibilities </a:t>
                      </a:r>
                    </a:p>
                  </a:txBody>
                  <a:tcPr marL="87546" marR="87546"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ct val="100000"/>
                        </a:lnSpc>
                        <a:spcAft>
                          <a:spcPts val="300"/>
                        </a:spcAft>
                        <a:buNone/>
                      </a:pPr>
                      <a:r>
                        <a:rPr lang="en-US" sz="1400" b="0" noProof="0">
                          <a:solidFill>
                            <a:schemeClr val="bg1"/>
                          </a:solidFill>
                          <a:effectLst/>
                          <a:latin typeface="+mj-lt"/>
                          <a:ea typeface="+mj-ea"/>
                          <a:cs typeface="+mj-cs"/>
                        </a:rPr>
                        <a:t>Directly Responsible Individual (DRI)</a:t>
                      </a:r>
                    </a:p>
                  </a:txBody>
                  <a:tcPr marL="87546" marR="87546" marT="91440" marB="91440" anchor="ctr">
                    <a:lnL w="6350" cap="flat" cmpd="sng" algn="ctr">
                      <a:solidFill>
                        <a:schemeClr val="bg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5100539"/>
                  </a:ext>
                </a:extLst>
              </a:tr>
              <a:tr h="0">
                <a:tc>
                  <a:txBody>
                    <a:bodyPr/>
                    <a:lstStyle/>
                    <a:p>
                      <a:pPr algn="l" rtl="0" fontAlgn="base">
                        <a:lnSpc>
                          <a:spcPct val="100000"/>
                        </a:lnSpc>
                        <a:spcAft>
                          <a:spcPts val="300"/>
                        </a:spcAft>
                      </a:pPr>
                      <a:r>
                        <a:rPr lang="en-US" sz="1100" b="0" i="0" noProof="0">
                          <a:solidFill>
                            <a:schemeClr val="tx1"/>
                          </a:solidFill>
                          <a:effectLst/>
                          <a:latin typeface="+mn-lt"/>
                          <a:ea typeface="+mn-ea"/>
                          <a:cs typeface="+mn-cs"/>
                        </a:rPr>
                        <a:t>Executive Sponsor </a:t>
                      </a:r>
                    </a:p>
                    <a:p>
                      <a:pPr algn="l" rtl="0" fontAlgn="base">
                        <a:lnSpc>
                          <a:spcPct val="100000"/>
                        </a:lnSpc>
                        <a:spcAft>
                          <a:spcPts val="300"/>
                        </a:spcAft>
                      </a:pPr>
                      <a:r>
                        <a:rPr lang="en-US" sz="1100" b="0" i="1" noProof="0">
                          <a:solidFill>
                            <a:schemeClr val="tx1"/>
                          </a:solidFill>
                          <a:effectLst/>
                          <a:latin typeface="+mn-lt"/>
                          <a:ea typeface="+mn-ea"/>
                          <a:cs typeface="+mn-cs"/>
                        </a:rPr>
                        <a:t>As needed throughout the project </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ase">
                        <a:lnSpc>
                          <a:spcPct val="100000"/>
                        </a:lnSpc>
                        <a:spcAft>
                          <a:spcPts val="300"/>
                        </a:spcAft>
                      </a:pPr>
                      <a:r>
                        <a:rPr lang="en-US" sz="1100" b="0" i="0" noProof="0">
                          <a:solidFill>
                            <a:schemeClr val="tx1"/>
                          </a:solidFill>
                          <a:effectLst/>
                          <a:latin typeface="+mn-lt"/>
                          <a:ea typeface="+mn-ea"/>
                          <a:cs typeface="+mn-cs"/>
                        </a:rPr>
                        <a:t>Provides solution vision, decision authority, and change leadership</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ase">
                        <a:lnSpc>
                          <a:spcPct val="100000"/>
                        </a:lnSpc>
                        <a:spcAft>
                          <a:spcPts val="300"/>
                        </a:spcAft>
                      </a:pPr>
                      <a:r>
                        <a:rPr lang="en-US" sz="1100" b="0" i="1" noProof="0">
                          <a:solidFill>
                            <a:schemeClr val="tx1"/>
                          </a:solidFill>
                          <a:effectLst/>
                          <a:latin typeface="+mn-lt"/>
                          <a:ea typeface="+mn-ea"/>
                          <a:cs typeface="+mn-cs"/>
                        </a:rPr>
                        <a:t>&lt;&lt;Complete this column&gt;&gt;</a:t>
                      </a: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3586368"/>
                  </a:ext>
                </a:extLst>
              </a:tr>
              <a:tr h="0">
                <a:tc>
                  <a:txBody>
                    <a:bodyPr/>
                    <a:lstStyle/>
                    <a:p>
                      <a:pPr algn="l" rtl="0" fontAlgn="base">
                        <a:lnSpc>
                          <a:spcPct val="100000"/>
                        </a:lnSpc>
                        <a:spcAft>
                          <a:spcPts val="300"/>
                        </a:spcAft>
                      </a:pPr>
                      <a:r>
                        <a:rPr lang="en-US" sz="1100" b="0" i="0" noProof="0">
                          <a:solidFill>
                            <a:schemeClr val="tx1"/>
                          </a:solidFill>
                          <a:effectLst/>
                          <a:latin typeface="+mn-lt"/>
                          <a:ea typeface="+mn-ea"/>
                          <a:cs typeface="+mn-cs"/>
                        </a:rPr>
                        <a:t>Project Manager/Program Lead</a:t>
                      </a:r>
                    </a:p>
                    <a:p>
                      <a:pPr algn="l" rtl="0" fontAlgn="base">
                        <a:lnSpc>
                          <a:spcPct val="100000"/>
                        </a:lnSpc>
                        <a:spcAft>
                          <a:spcPts val="300"/>
                        </a:spcAft>
                      </a:pPr>
                      <a:r>
                        <a:rPr lang="en-US" sz="1100" b="0" i="1" noProof="0">
                          <a:solidFill>
                            <a:schemeClr val="tx1"/>
                          </a:solidFill>
                          <a:effectLst/>
                          <a:latin typeface="+mn-lt"/>
                          <a:ea typeface="+mn-ea"/>
                          <a:cs typeface="+mn-cs"/>
                        </a:rPr>
                        <a:t>1–2 hours throughout the project </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ase">
                        <a:lnSpc>
                          <a:spcPct val="100000"/>
                        </a:lnSpc>
                        <a:spcAft>
                          <a:spcPts val="300"/>
                        </a:spcAft>
                      </a:pPr>
                      <a:r>
                        <a:rPr lang="en-US" sz="1100" b="0" i="0" noProof="0">
                          <a:solidFill>
                            <a:schemeClr val="tx1"/>
                          </a:solidFill>
                          <a:effectLst/>
                          <a:latin typeface="+mn-lt"/>
                          <a:ea typeface="+mn-ea"/>
                          <a:cs typeface="+mn-cs"/>
                        </a:rPr>
                        <a:t>Identifies test users, drives project timelines, key decisions, deliverables and rollout plan</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ase">
                        <a:lnSpc>
                          <a:spcPct val="100000"/>
                        </a:lnSpc>
                        <a:spcAft>
                          <a:spcPts val="300"/>
                        </a:spcAft>
                      </a:pPr>
                      <a:endParaRPr lang="en-US" sz="1100" b="0" i="0" noProof="0">
                        <a:solidFill>
                          <a:schemeClr val="tx1"/>
                        </a:solidFill>
                        <a:effectLst/>
                        <a:latin typeface="+mn-lt"/>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65073992"/>
                  </a:ext>
                </a:extLst>
              </a:tr>
              <a:tr h="0">
                <a:tc>
                  <a:txBody>
                    <a:bodyPr/>
                    <a:lstStyle/>
                    <a:p>
                      <a:pPr algn="l" rtl="0" fontAlgn="base">
                        <a:lnSpc>
                          <a:spcPct val="100000"/>
                        </a:lnSpc>
                        <a:spcAft>
                          <a:spcPts val="300"/>
                        </a:spcAft>
                      </a:pPr>
                      <a:r>
                        <a:rPr lang="en-US" sz="1100" b="0" i="0" noProof="0">
                          <a:solidFill>
                            <a:schemeClr val="tx1"/>
                          </a:solidFill>
                          <a:effectLst/>
                          <a:latin typeface="+mn-lt"/>
                          <a:ea typeface="+mn-ea"/>
                          <a:cs typeface="+mn-cs"/>
                        </a:rPr>
                        <a:t>HR/IT Business Leader</a:t>
                      </a:r>
                    </a:p>
                    <a:p>
                      <a:pPr algn="l" rtl="0" fontAlgn="base">
                        <a:lnSpc>
                          <a:spcPct val="100000"/>
                        </a:lnSpc>
                        <a:spcAft>
                          <a:spcPts val="300"/>
                        </a:spcAft>
                      </a:pPr>
                      <a:r>
                        <a:rPr lang="en-US" sz="1100" b="0" i="1" noProof="0">
                          <a:solidFill>
                            <a:schemeClr val="tx1"/>
                          </a:solidFill>
                          <a:effectLst/>
                          <a:latin typeface="+mn-lt"/>
                          <a:ea typeface="+mn-ea"/>
                          <a:cs typeface="+mn-cs"/>
                        </a:rPr>
                        <a:t>4–6 hours a week throughout the project </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ase">
                        <a:lnSpc>
                          <a:spcPct val="100000"/>
                        </a:lnSpc>
                        <a:spcAft>
                          <a:spcPts val="300"/>
                        </a:spcAft>
                      </a:pPr>
                      <a:r>
                        <a:rPr lang="en-US" sz="1100" b="0" i="0" noProof="0">
                          <a:solidFill>
                            <a:schemeClr val="tx1"/>
                          </a:solidFill>
                          <a:effectLst/>
                          <a:latin typeface="+mn-lt"/>
                          <a:ea typeface="+mn-ea"/>
                          <a:cs typeface="+mn-cs"/>
                        </a:rPr>
                        <a:t>Defines test scenarios, high-value prompts, success metrics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ase">
                        <a:lnSpc>
                          <a:spcPct val="100000"/>
                        </a:lnSpc>
                        <a:spcAft>
                          <a:spcPts val="300"/>
                        </a:spcAft>
                      </a:pPr>
                      <a:endParaRPr lang="en-US" sz="1100" b="0" i="0" noProof="0">
                        <a:solidFill>
                          <a:schemeClr val="tx1"/>
                        </a:solidFill>
                        <a:effectLst/>
                        <a:latin typeface="+mn-lt"/>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6170340"/>
                  </a:ext>
                </a:extLst>
              </a:tr>
              <a:tr h="0">
                <a:tc>
                  <a:txBody>
                    <a:bodyPr/>
                    <a:lstStyle/>
                    <a:p>
                      <a:pPr algn="l" rtl="0" fontAlgn="base">
                        <a:lnSpc>
                          <a:spcPct val="100000"/>
                        </a:lnSpc>
                        <a:spcAft>
                          <a:spcPts val="100"/>
                        </a:spcAft>
                      </a:pPr>
                      <a:r>
                        <a:rPr lang="en-US" sz="1100" b="0" i="0" noProof="0">
                          <a:solidFill>
                            <a:schemeClr val="tx1"/>
                          </a:solidFill>
                          <a:effectLst/>
                          <a:latin typeface="+mj-lt"/>
                          <a:ea typeface="+mj-ea"/>
                          <a:cs typeface="+mj-cs"/>
                        </a:rPr>
                        <a:t>Implementation SMEs</a:t>
                      </a:r>
                      <a:endParaRPr lang="en-US" sz="1100" b="0" noProof="0">
                        <a:solidFill>
                          <a:schemeClr val="tx1"/>
                        </a:solidFill>
                        <a:latin typeface="+mj-lt"/>
                        <a:ea typeface="+mj-ea"/>
                        <a:cs typeface="+mj-cs"/>
                      </a:endParaRPr>
                    </a:p>
                    <a:p>
                      <a:pPr algn="l" rtl="0" fontAlgn="base">
                        <a:lnSpc>
                          <a:spcPct val="100000"/>
                        </a:lnSpc>
                        <a:spcAft>
                          <a:spcPts val="100"/>
                        </a:spcAft>
                      </a:pPr>
                      <a:r>
                        <a:rPr lang="en-US" sz="1100" b="0" i="1" noProof="0">
                          <a:solidFill>
                            <a:schemeClr val="tx1"/>
                          </a:solidFill>
                          <a:effectLst/>
                          <a:latin typeface="+mn-lt"/>
                          <a:ea typeface="+mn-ea"/>
                          <a:cs typeface="+mn-cs"/>
                        </a:rPr>
                        <a:t>2–3 hours a week throughout the project</a:t>
                      </a:r>
                    </a:p>
                    <a:p>
                      <a:pPr marL="184150" indent="-104775" algn="l" rtl="0" fontAlgn="base">
                        <a:lnSpc>
                          <a:spcPct val="100000"/>
                        </a:lnSpc>
                        <a:spcAft>
                          <a:spcPts val="300"/>
                        </a:spcAft>
                        <a:buFont typeface="Arial" panose="020B0604020202020204" pitchFamily="34" charset="0"/>
                        <a:buChar char="•"/>
                      </a:pPr>
                      <a:r>
                        <a:rPr lang="en-US" sz="1100" b="0" i="1" noProof="0">
                          <a:solidFill>
                            <a:schemeClr val="tx1"/>
                          </a:solidFill>
                          <a:effectLst/>
                          <a:latin typeface="+mn-lt"/>
                          <a:ea typeface="+mn-ea"/>
                          <a:cs typeface="+mn-cs"/>
                        </a:rPr>
                        <a:t>M365 Tenant Admin </a:t>
                      </a:r>
                    </a:p>
                    <a:p>
                      <a:pPr marL="184150" indent="-104775" algn="l" rtl="0" fontAlgn="base">
                        <a:lnSpc>
                          <a:spcPct val="100000"/>
                        </a:lnSpc>
                        <a:spcAft>
                          <a:spcPts val="300"/>
                        </a:spcAft>
                        <a:buFont typeface="Arial" panose="020B0604020202020204" pitchFamily="34" charset="0"/>
                        <a:buChar char="•"/>
                      </a:pPr>
                      <a:r>
                        <a:rPr lang="en-US" sz="1100" b="0" i="1" noProof="0">
                          <a:solidFill>
                            <a:schemeClr val="tx1"/>
                          </a:solidFill>
                          <a:effectLst/>
                          <a:latin typeface="+mn-lt"/>
                          <a:ea typeface="+mn-ea"/>
                          <a:cs typeface="+mn-cs"/>
                        </a:rPr>
                        <a:t>ESS Administrator </a:t>
                      </a:r>
                    </a:p>
                    <a:p>
                      <a:pPr marL="184150" indent="-104775" algn="l" rtl="0" fontAlgn="base">
                        <a:lnSpc>
                          <a:spcPct val="100000"/>
                        </a:lnSpc>
                        <a:spcAft>
                          <a:spcPts val="300"/>
                        </a:spcAft>
                        <a:buFont typeface="Arial" panose="020B0604020202020204" pitchFamily="34" charset="0"/>
                        <a:buChar char="•"/>
                      </a:pPr>
                      <a:r>
                        <a:rPr lang="en-US" sz="1100" b="0" i="1" noProof="0">
                          <a:solidFill>
                            <a:schemeClr val="tx1"/>
                          </a:solidFill>
                          <a:effectLst/>
                          <a:latin typeface="+mn-lt"/>
                          <a:ea typeface="+mn-ea"/>
                          <a:cs typeface="+mn-cs"/>
                        </a:rPr>
                        <a:t>System Administrator </a:t>
                      </a:r>
                    </a:p>
                    <a:p>
                      <a:pPr marL="184150" indent="-104775" algn="l" rtl="0" fontAlgn="base">
                        <a:lnSpc>
                          <a:spcPct val="100000"/>
                        </a:lnSpc>
                        <a:spcAft>
                          <a:spcPts val="300"/>
                        </a:spcAft>
                        <a:buFont typeface="Arial" panose="020B0604020202020204" pitchFamily="34" charset="0"/>
                        <a:buChar char="•"/>
                      </a:pPr>
                      <a:r>
                        <a:rPr lang="en-US" sz="1100" b="0" i="1" noProof="0">
                          <a:solidFill>
                            <a:schemeClr val="tx1"/>
                          </a:solidFill>
                          <a:effectLst/>
                          <a:latin typeface="+mn-lt"/>
                          <a:ea typeface="+mn-ea"/>
                          <a:cs typeface="+mn-cs"/>
                        </a:rPr>
                        <a:t>Copilot Maker </a:t>
                      </a:r>
                    </a:p>
                    <a:p>
                      <a:pPr marL="184150" indent="-104775" algn="l" rtl="0" fontAlgn="base">
                        <a:lnSpc>
                          <a:spcPct val="100000"/>
                        </a:lnSpc>
                        <a:spcAft>
                          <a:spcPts val="300"/>
                        </a:spcAft>
                        <a:buFont typeface="Arial" panose="020B0604020202020204" pitchFamily="34" charset="0"/>
                        <a:buChar char="•"/>
                      </a:pPr>
                      <a:r>
                        <a:rPr lang="en-US" sz="1100" b="0" i="1" noProof="0">
                          <a:solidFill>
                            <a:schemeClr val="tx1"/>
                          </a:solidFill>
                          <a:effectLst/>
                          <a:latin typeface="+mn-lt"/>
                          <a:ea typeface="+mn-ea"/>
                          <a:cs typeface="+mn-cs"/>
                        </a:rPr>
                        <a:t>Connectors SME (For knowledge, HCM, Ticketing)</a:t>
                      </a:r>
                    </a:p>
                    <a:p>
                      <a:pPr marL="184150" indent="-104775" algn="l" rtl="0" fontAlgn="base">
                        <a:lnSpc>
                          <a:spcPct val="100000"/>
                        </a:lnSpc>
                        <a:spcAft>
                          <a:spcPts val="300"/>
                        </a:spcAft>
                        <a:buFont typeface="Arial" panose="020B0604020202020204" pitchFamily="34" charset="0"/>
                        <a:buChar char="•"/>
                      </a:pPr>
                      <a:r>
                        <a:rPr lang="en-US" sz="1100" b="0" i="1" noProof="0">
                          <a:solidFill>
                            <a:schemeClr val="tx1"/>
                          </a:solidFill>
                          <a:effectLst/>
                          <a:latin typeface="+mn-lt"/>
                          <a:ea typeface="+mn-ea"/>
                          <a:cs typeface="+mn-cs"/>
                        </a:rPr>
                        <a:t>HR Policy Validators </a:t>
                      </a:r>
                    </a:p>
                    <a:p>
                      <a:pPr marL="184150" indent="-104775" algn="l" rtl="0" fontAlgn="base">
                        <a:lnSpc>
                          <a:spcPct val="100000"/>
                        </a:lnSpc>
                        <a:spcAft>
                          <a:spcPts val="300"/>
                        </a:spcAft>
                        <a:buFont typeface="Arial" panose="020B0604020202020204" pitchFamily="34" charset="0"/>
                        <a:buChar char="•"/>
                      </a:pPr>
                      <a:r>
                        <a:rPr lang="en-US" sz="1100" b="0" i="1" noProof="0">
                          <a:solidFill>
                            <a:schemeClr val="tx1"/>
                          </a:solidFill>
                          <a:effectLst/>
                          <a:latin typeface="+mn-lt"/>
                          <a:ea typeface="+mn-ea"/>
                          <a:cs typeface="+mn-cs"/>
                        </a:rPr>
                        <a:t>Change Management Lead</a:t>
                      </a:r>
                    </a:p>
                    <a:p>
                      <a:pPr marL="184150" indent="-104775" algn="l" rtl="0" fontAlgn="base">
                        <a:lnSpc>
                          <a:spcPct val="100000"/>
                        </a:lnSpc>
                        <a:spcAft>
                          <a:spcPts val="300"/>
                        </a:spcAft>
                        <a:buFont typeface="Arial" panose="020B0604020202020204" pitchFamily="34" charset="0"/>
                        <a:buChar char="•"/>
                      </a:pPr>
                      <a:r>
                        <a:rPr lang="en-US" sz="1100" b="0" i="1" noProof="0">
                          <a:solidFill>
                            <a:schemeClr val="tx1"/>
                          </a:solidFill>
                          <a:effectLst/>
                          <a:latin typeface="+mn-lt"/>
                          <a:ea typeface="+mn-ea"/>
                          <a:cs typeface="+mn-cs"/>
                        </a:rPr>
                        <a:t>Privacy, Security &amp; Compliance Lead</a:t>
                      </a:r>
                    </a:p>
                    <a:p>
                      <a:pPr marL="184150" indent="-104775" algn="l" rtl="0" fontAlgn="base">
                        <a:lnSpc>
                          <a:spcPct val="100000"/>
                        </a:lnSpc>
                        <a:spcAft>
                          <a:spcPts val="300"/>
                        </a:spcAft>
                        <a:buFont typeface="Arial" panose="020B0604020202020204" pitchFamily="34" charset="0"/>
                        <a:buChar char="•"/>
                      </a:pPr>
                      <a:r>
                        <a:rPr lang="en-US" sz="1100" b="0" i="1" noProof="0">
                          <a:solidFill>
                            <a:schemeClr val="tx1"/>
                          </a:solidFill>
                          <a:effectLst/>
                          <a:latin typeface="+mn-lt"/>
                          <a:ea typeface="+mn-ea"/>
                          <a:cs typeface="+mn-cs"/>
                        </a:rPr>
                        <a:t>Responsible AI Lead</a:t>
                      </a:r>
                    </a:p>
                    <a:p>
                      <a:pPr marL="184150" indent="-104775" algn="l" rtl="0" fontAlgn="base">
                        <a:lnSpc>
                          <a:spcPct val="100000"/>
                        </a:lnSpc>
                        <a:spcAft>
                          <a:spcPts val="300"/>
                        </a:spcAft>
                        <a:buFont typeface="Arial" panose="020B0604020202020204" pitchFamily="34" charset="0"/>
                        <a:buChar char="•"/>
                      </a:pPr>
                      <a:r>
                        <a:rPr lang="en-US" sz="1100" b="0" i="1" noProof="0">
                          <a:solidFill>
                            <a:schemeClr val="tx1"/>
                          </a:solidFill>
                          <a:effectLst/>
                          <a:latin typeface="+mn-lt"/>
                          <a:ea typeface="+mn-ea"/>
                          <a:cs typeface="+mn-cs"/>
                        </a:rPr>
                        <a:t>Content management team</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lnSpc>
                          <a:spcPct val="100000"/>
                        </a:lnSpc>
                        <a:spcBef>
                          <a:spcPts val="0"/>
                        </a:spcBef>
                        <a:spcAft>
                          <a:spcPts val="300"/>
                        </a:spcAft>
                        <a:buNone/>
                      </a:pPr>
                      <a:r>
                        <a:rPr lang="en-US" sz="1100" b="0" i="0" u="none" strike="noStrike" noProof="0">
                          <a:solidFill>
                            <a:schemeClr val="tx1"/>
                          </a:solidFill>
                          <a:effectLst/>
                          <a:latin typeface="+mn-lt"/>
                          <a:ea typeface="+mn-ea"/>
                          <a:cs typeface="+mn-cs"/>
                        </a:rPr>
                        <a:t>Configures the environment; enables access, p</a:t>
                      </a:r>
                      <a:r>
                        <a:rPr lang="en-US" sz="1100" b="0" i="0" noProof="0">
                          <a:solidFill>
                            <a:schemeClr val="tx1"/>
                          </a:solidFill>
                          <a:effectLst/>
                          <a:latin typeface="+mn-lt"/>
                          <a:ea typeface="+mn-ea"/>
                          <a:cs typeface="+mn-cs"/>
                        </a:rPr>
                        <a:t>repares and integrates data with existing systems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ase">
                        <a:lnSpc>
                          <a:spcPct val="100000"/>
                        </a:lnSpc>
                        <a:spcAft>
                          <a:spcPts val="300"/>
                        </a:spcAft>
                      </a:pPr>
                      <a:endParaRPr lang="en-US" sz="1100" b="0" i="0" noProof="0">
                        <a:solidFill>
                          <a:schemeClr val="tx1"/>
                        </a:solidFill>
                        <a:effectLst/>
                        <a:latin typeface="+mn-lt"/>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0949699"/>
                  </a:ext>
                </a:extLst>
              </a:tr>
              <a:tr h="0">
                <a:tc>
                  <a:txBody>
                    <a:bodyPr/>
                    <a:lstStyle/>
                    <a:p>
                      <a:pPr algn="l" rtl="0" fontAlgn="base">
                        <a:lnSpc>
                          <a:spcPct val="100000"/>
                        </a:lnSpc>
                        <a:spcAft>
                          <a:spcPts val="300"/>
                        </a:spcAft>
                      </a:pPr>
                      <a:r>
                        <a:rPr lang="en-US" sz="1100" b="0" i="0" noProof="0">
                          <a:solidFill>
                            <a:schemeClr val="tx1"/>
                          </a:solidFill>
                          <a:effectLst/>
                          <a:latin typeface="+mn-lt"/>
                          <a:ea typeface="+mn-ea"/>
                          <a:cs typeface="+mn-cs"/>
                        </a:rPr>
                        <a:t>Test Users (Max 50)</a:t>
                      </a:r>
                    </a:p>
                    <a:p>
                      <a:pPr algn="l" rtl="0" fontAlgn="base">
                        <a:lnSpc>
                          <a:spcPct val="100000"/>
                        </a:lnSpc>
                        <a:spcAft>
                          <a:spcPts val="300"/>
                        </a:spcAft>
                      </a:pPr>
                      <a:r>
                        <a:rPr lang="en-US" sz="1100" b="0" i="1" noProof="0">
                          <a:solidFill>
                            <a:schemeClr val="tx1"/>
                          </a:solidFill>
                          <a:effectLst/>
                          <a:latin typeface="+mn-lt"/>
                          <a:ea typeface="+mn-ea"/>
                          <a:cs typeface="+mn-cs"/>
                        </a:rPr>
                        <a:t>1–2 hours a week post go-live </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rtl="0" fontAlgn="base">
                        <a:lnSpc>
                          <a:spcPct val="100000"/>
                        </a:lnSpc>
                        <a:spcAft>
                          <a:spcPts val="300"/>
                        </a:spcAft>
                      </a:pPr>
                      <a:r>
                        <a:rPr lang="en-US" sz="1100" b="0" i="0" noProof="0">
                          <a:solidFill>
                            <a:schemeClr val="tx1"/>
                          </a:solidFill>
                          <a:effectLst/>
                          <a:latin typeface="+mn-lt"/>
                          <a:ea typeface="+mn-ea"/>
                          <a:cs typeface="+mn-cs"/>
                        </a:rPr>
                        <a:t>Test and validate scenarios, provide insights, and report issues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rtl="0" fontAlgn="base">
                        <a:lnSpc>
                          <a:spcPct val="100000"/>
                        </a:lnSpc>
                        <a:spcAft>
                          <a:spcPts val="300"/>
                        </a:spcAft>
                      </a:pPr>
                      <a:endParaRPr lang="en-US" sz="1100" b="0" i="0" noProof="0">
                        <a:solidFill>
                          <a:schemeClr val="tx1"/>
                        </a:solidFill>
                        <a:effectLst/>
                        <a:latin typeface="+mn-lt"/>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1480352"/>
                  </a:ext>
                </a:extLst>
              </a:tr>
            </a:tbl>
          </a:graphicData>
        </a:graphic>
      </p:graphicFrame>
    </p:spTree>
    <p:extLst>
      <p:ext uri="{BB962C8B-B14F-4D97-AF65-F5344CB8AC3E}">
        <p14:creationId xmlns:p14="http://schemas.microsoft.com/office/powerpoint/2010/main" val="4056850294"/>
      </p:ext>
    </p:extLst>
  </p:cSld>
  <p:clrMapOvr>
    <a:masterClrMapping/>
  </p:clrMapOvr>
  <p:transition>
    <p:fade/>
  </p:transition>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D22612A-7784-E215-7BEB-CC43726E6BD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B7B0D4B-07AE-0137-B460-5C998525F54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3">
            <a:alphaModFix amt="9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0" y="-9"/>
            <a:ext cx="12191998" cy="6858009"/>
          </a:xfrm>
          <a:prstGeom prst="rect">
            <a:avLst/>
          </a:prstGeom>
        </p:spPr>
      </p:pic>
      <p:sp>
        <p:nvSpPr>
          <p:cNvPr id="17" name="Rectangle: Top Corners Rounded 16">
            <a:extLst>
              <a:ext uri="{FF2B5EF4-FFF2-40B4-BE49-F238E27FC236}">
                <a16:creationId xmlns:a16="http://schemas.microsoft.com/office/drawing/2014/main" id="{A338AEFE-4EA1-E2C6-28FB-1B54E21E9739}"/>
              </a:ext>
            </a:extLst>
          </p:cNvPr>
          <p:cNvSpPr/>
          <p:nvPr/>
        </p:nvSpPr>
        <p:spPr bwMode="auto">
          <a:xfrm>
            <a:off x="571500" y="1720500"/>
            <a:ext cx="11049000" cy="429768"/>
          </a:xfrm>
          <a:prstGeom prst="round2SameRect">
            <a:avLst>
              <a:gd name="adj1" fmla="val 22537"/>
              <a:gd name="adj2" fmla="val 0"/>
            </a:avLst>
          </a:prstGeom>
          <a:gradFill flip="none" rotWithShape="1">
            <a:gsLst>
              <a:gs pos="500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endParaRPr lang="en-US" sz="1600" noProof="0">
              <a:ln w="3175">
                <a:noFill/>
              </a:ln>
              <a:solidFill>
                <a:schemeClr val="bg1"/>
              </a:solidFill>
              <a:latin typeface="+mj-lt"/>
              <a:ea typeface="+mj-ea"/>
              <a:cs typeface="+mj-cs"/>
            </a:endParaRPr>
          </a:p>
        </p:txBody>
      </p:sp>
      <p:sp>
        <p:nvSpPr>
          <p:cNvPr id="2" name="Title 1">
            <a:extLst>
              <a:ext uri="{FF2B5EF4-FFF2-40B4-BE49-F238E27FC236}">
                <a16:creationId xmlns:a16="http://schemas.microsoft.com/office/drawing/2014/main" id="{B1B0288F-ECEA-B248-6596-A309E8D5618E}"/>
              </a:ext>
            </a:extLst>
          </p:cNvPr>
          <p:cNvSpPr>
            <a:spLocks noGrp="1"/>
          </p:cNvSpPr>
          <p:nvPr>
            <p:ph type="title"/>
          </p:nvPr>
        </p:nvSpPr>
        <p:spPr>
          <a:xfrm>
            <a:off x="588263" y="457200"/>
            <a:ext cx="11018520" cy="492443"/>
          </a:xfrm>
        </p:spPr>
        <p:txBody>
          <a:bodyPr>
            <a:normAutofit/>
          </a:bodyPr>
          <a:lstStyle/>
          <a:p>
            <a:pPr lvl="0"/>
            <a:r>
              <a:rPr lang="en-US" noProof="0">
                <a:ea typeface="+mj-ea"/>
                <a:cs typeface="+mj-cs"/>
              </a:rPr>
              <a:t>Worksheet: Define Goals &amp; KPIs</a:t>
            </a:r>
          </a:p>
        </p:txBody>
      </p:sp>
      <p:sp>
        <p:nvSpPr>
          <p:cNvPr id="10" name="TextBox 9">
            <a:extLst>
              <a:ext uri="{FF2B5EF4-FFF2-40B4-BE49-F238E27FC236}">
                <a16:creationId xmlns:a16="http://schemas.microsoft.com/office/drawing/2014/main" id="{79E05F4A-7AA8-D7D2-DA30-693CF0085A6E}"/>
              </a:ext>
            </a:extLst>
          </p:cNvPr>
          <p:cNvSpPr txBox="1">
            <a:spLocks/>
          </p:cNvSpPr>
          <p:nvPr/>
        </p:nvSpPr>
        <p:spPr>
          <a:xfrm>
            <a:off x="598846" y="1117038"/>
            <a:ext cx="11018520" cy="246221"/>
          </a:xfrm>
          <a:prstGeom prst="rect">
            <a:avLst/>
          </a:prstGeom>
          <a:noFill/>
        </p:spPr>
        <p:txBody>
          <a:bodyPr wrap="square" lIns="0" tIns="0" rIns="0" bIns="0">
            <a:spAutoFit/>
          </a:bodyPr>
          <a:lstStyle/>
          <a:p>
            <a:pPr defTabSz="932742">
              <a:spcAft>
                <a:spcPts val="1200"/>
              </a:spcAft>
              <a:defRPr/>
            </a:pPr>
            <a:r>
              <a:rPr lang="en-US" sz="1600">
                <a:ln w="3175">
                  <a:noFill/>
                </a:ln>
              </a:rPr>
              <a:t>Use this worksheet to capture Goals, KPIs &amp; current baselines that you’d like to track, examples below</a:t>
            </a:r>
          </a:p>
        </p:txBody>
      </p:sp>
      <p:graphicFrame>
        <p:nvGraphicFramePr>
          <p:cNvPr id="4" name="Table 3">
            <a:extLst>
              <a:ext uri="{FF2B5EF4-FFF2-40B4-BE49-F238E27FC236}">
                <a16:creationId xmlns:a16="http://schemas.microsoft.com/office/drawing/2014/main" id="{EC3E5B2D-414D-9C3B-5F99-F9F326CC9B8B}"/>
              </a:ext>
            </a:extLst>
          </p:cNvPr>
          <p:cNvGraphicFramePr>
            <a:graphicFrameLocks noGrp="1"/>
          </p:cNvGraphicFramePr>
          <p:nvPr>
            <p:extLst>
              <p:ext uri="{D42A27DB-BD31-4B8C-83A1-F6EECF244321}">
                <p14:modId xmlns:p14="http://schemas.microsoft.com/office/powerpoint/2010/main" val="3567943891"/>
              </p:ext>
            </p:extLst>
          </p:nvPr>
        </p:nvGraphicFramePr>
        <p:xfrm>
          <a:off x="571500" y="1720500"/>
          <a:ext cx="11049000" cy="4544568"/>
        </p:xfrm>
        <a:graphic>
          <a:graphicData uri="http://schemas.openxmlformats.org/drawingml/2006/table">
            <a:tbl>
              <a:tblPr firstRow="1" bandRow="1">
                <a:effectLst>
                  <a:outerShdw blurRad="114300" algn="ctr" rotWithShape="0">
                    <a:srgbClr val="000000">
                      <a:alpha val="6000"/>
                    </a:srgbClr>
                  </a:outerShdw>
                </a:effectLst>
                <a:tableStyleId>{5C22544A-7EE6-4342-B048-85BDC9FD1C3A}</a:tableStyleId>
              </a:tblPr>
              <a:tblGrid>
                <a:gridCol w="2762250">
                  <a:extLst>
                    <a:ext uri="{9D8B030D-6E8A-4147-A177-3AD203B41FA5}">
                      <a16:colId xmlns:a16="http://schemas.microsoft.com/office/drawing/2014/main" val="421758474"/>
                    </a:ext>
                  </a:extLst>
                </a:gridCol>
                <a:gridCol w="2762250">
                  <a:extLst>
                    <a:ext uri="{9D8B030D-6E8A-4147-A177-3AD203B41FA5}">
                      <a16:colId xmlns:a16="http://schemas.microsoft.com/office/drawing/2014/main" val="2386685966"/>
                    </a:ext>
                  </a:extLst>
                </a:gridCol>
                <a:gridCol w="2762250">
                  <a:extLst>
                    <a:ext uri="{9D8B030D-6E8A-4147-A177-3AD203B41FA5}">
                      <a16:colId xmlns:a16="http://schemas.microsoft.com/office/drawing/2014/main" val="436019719"/>
                    </a:ext>
                  </a:extLst>
                </a:gridCol>
                <a:gridCol w="2762250">
                  <a:extLst>
                    <a:ext uri="{9D8B030D-6E8A-4147-A177-3AD203B41FA5}">
                      <a16:colId xmlns:a16="http://schemas.microsoft.com/office/drawing/2014/main" val="1703262031"/>
                    </a:ext>
                  </a:extLst>
                </a:gridCol>
              </a:tblGrid>
              <a:tr h="429768">
                <a:tc>
                  <a:txBody>
                    <a:bodyPr/>
                    <a:lstStyle/>
                    <a:p>
                      <a:pPr algn="l"/>
                      <a:r>
                        <a:rPr lang="en-US" sz="1400" b="0" noProof="0">
                          <a:solidFill>
                            <a:schemeClr val="bg1"/>
                          </a:solidFill>
                          <a:latin typeface="+mj-lt"/>
                          <a:ea typeface="+mj-ea"/>
                          <a:cs typeface="+mj-cs"/>
                        </a:rPr>
                        <a:t>Challenge/Business Problem</a:t>
                      </a:r>
                    </a:p>
                  </a:txBody>
                  <a:tcPr marT="91440" marB="91440" anchor="ctr">
                    <a:lnL w="12700" cmpd="sng">
                      <a:noFill/>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noProof="0">
                          <a:solidFill>
                            <a:schemeClr val="bg1"/>
                          </a:solidFill>
                          <a:latin typeface="+mj-lt"/>
                          <a:ea typeface="+mj-ea"/>
                          <a:cs typeface="+mj-cs"/>
                        </a:rPr>
                        <a:t>Goal Definition</a:t>
                      </a: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buNone/>
                      </a:pPr>
                      <a:r>
                        <a:rPr lang="en-US" sz="1400" b="0" noProof="0">
                          <a:solidFill>
                            <a:schemeClr val="bg1"/>
                          </a:solidFill>
                          <a:latin typeface="+mj-lt"/>
                          <a:ea typeface="+mj-ea"/>
                          <a:cs typeface="+mj-cs"/>
                        </a:rPr>
                        <a:t>KPI(s)</a:t>
                      </a: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buNone/>
                      </a:pPr>
                      <a:r>
                        <a:rPr lang="en-US" sz="1400" b="0" noProof="0">
                          <a:solidFill>
                            <a:schemeClr val="bg1"/>
                          </a:solidFill>
                          <a:latin typeface="+mj-lt"/>
                          <a:ea typeface="+mj-ea"/>
                          <a:cs typeface="+mj-cs"/>
                        </a:rPr>
                        <a:t>Data Source/Baseline</a:t>
                      </a:r>
                    </a:p>
                  </a:txBody>
                  <a:tcPr marT="91440" marB="91440" anchor="ctr">
                    <a:lnL w="6350" cap="flat" cmpd="sng" algn="ctr">
                      <a:solidFill>
                        <a:schemeClr val="bg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4762156"/>
                  </a:ext>
                </a:extLst>
              </a:tr>
              <a:tr h="822960">
                <a:tc>
                  <a:txBody>
                    <a:bodyPr/>
                    <a:lstStyle/>
                    <a:p>
                      <a:pPr lvl="0" algn="l">
                        <a:buNone/>
                      </a:pPr>
                      <a:r>
                        <a:rPr lang="en-US" sz="1200" b="0" i="0" u="none" strike="noStrike" noProof="0">
                          <a:solidFill>
                            <a:schemeClr val="tx1"/>
                          </a:solidFill>
                          <a:latin typeface="+mn-lt"/>
                          <a:ea typeface="+mn-ea"/>
                          <a:cs typeface="+mn-cs"/>
                        </a:rPr>
                        <a:t>Low employee satisfaction with accessing self-service tools</a:t>
                      </a:r>
                      <a:endParaRPr lang="en-US" sz="1200" noProof="0">
                        <a:solidFill>
                          <a:schemeClr val="tx1"/>
                        </a:solidFill>
                        <a:latin typeface="+mn-lt"/>
                        <a:ea typeface="+mn-ea"/>
                        <a:cs typeface="+mn-cs"/>
                      </a:endParaRPr>
                    </a:p>
                  </a:txBody>
                  <a:tcPr marT="91440" marB="91440" anchor="ctr">
                    <a:lnL w="12700" cmpd="sng">
                      <a:noFill/>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200" noProof="0">
                          <a:solidFill>
                            <a:schemeClr val="tx1"/>
                          </a:solidFill>
                          <a:latin typeface="+mn-lt"/>
                          <a:ea typeface="+mn-ea"/>
                          <a:cs typeface="+mn-cs"/>
                        </a:rPr>
                        <a:t>Improved access to guidance on best practices aligned with company policies</a:t>
                      </a:r>
                    </a:p>
                  </a:txBody>
                  <a:tcPr marT="91440" marB="9144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r>
                        <a:rPr lang="en-US" sz="1200" b="0" i="0" u="none" strike="noStrike" noProof="0">
                          <a:solidFill>
                            <a:schemeClr val="tx1"/>
                          </a:solidFill>
                          <a:latin typeface="+mj-lt"/>
                          <a:ea typeface="+mj-ea"/>
                          <a:cs typeface="+mj-cs"/>
                        </a:rPr>
                        <a:t>Example ESAT: 20% improvement in employee satisfaction </a:t>
                      </a:r>
                      <a:r>
                        <a:rPr lang="en-US" sz="1200" b="0" i="0" u="none" strike="noStrike" noProof="0">
                          <a:solidFill>
                            <a:schemeClr val="tx1"/>
                          </a:solidFill>
                          <a:latin typeface="+mn-lt"/>
                          <a:ea typeface="+mn-ea"/>
                          <a:cs typeface="+mn-cs"/>
                        </a:rPr>
                        <a:t>surveys</a:t>
                      </a:r>
                      <a:br>
                        <a:rPr lang="en-US" sz="1200" b="0" i="0" u="none" strike="noStrike" noProof="0">
                          <a:solidFill>
                            <a:schemeClr val="tx1"/>
                          </a:solidFill>
                          <a:latin typeface="+mn-lt"/>
                          <a:ea typeface="+mn-ea"/>
                          <a:cs typeface="+mn-cs"/>
                        </a:rPr>
                      </a:br>
                      <a:r>
                        <a:rPr lang="en-US" sz="1200" b="0" i="0" u="none" strike="noStrike" noProof="0">
                          <a:solidFill>
                            <a:schemeClr val="tx1"/>
                          </a:solidFill>
                          <a:latin typeface="+mn-lt"/>
                          <a:ea typeface="+mn-ea"/>
                          <a:cs typeface="+mn-cs"/>
                        </a:rPr>
                        <a:t>within the first year</a:t>
                      </a:r>
                    </a:p>
                  </a:txBody>
                  <a:tcPr marT="91440" marB="9144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r>
                        <a:rPr lang="en-US" sz="1200" b="0" i="0" u="none" strike="noStrike" noProof="0">
                          <a:solidFill>
                            <a:schemeClr val="tx1"/>
                          </a:solidFill>
                          <a:latin typeface="+mn-lt"/>
                          <a:ea typeface="+mn-ea"/>
                          <a:cs typeface="+mn-cs"/>
                        </a:rPr>
                        <a:t>Current ESAT is 65</a:t>
                      </a:r>
                    </a:p>
                  </a:txBody>
                  <a:tcPr marT="91440" marB="91440" anchor="ctr">
                    <a:lnL w="6350" cap="flat" cmpd="sng" algn="ctr">
                      <a:solidFill>
                        <a:schemeClr val="bg1">
                          <a:lumMod val="75000"/>
                        </a:schemeClr>
                      </a:solid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5165649"/>
                  </a:ext>
                </a:extLst>
              </a:tr>
              <a:tr h="822960">
                <a:tc>
                  <a:txBody>
                    <a:bodyPr/>
                    <a:lstStyle/>
                    <a:p>
                      <a:pPr algn="l"/>
                      <a:r>
                        <a:rPr lang="en-US" sz="1200" noProof="0">
                          <a:solidFill>
                            <a:schemeClr val="tx1"/>
                          </a:solidFill>
                          <a:latin typeface="+mn-lt"/>
                          <a:ea typeface="+mn-ea"/>
                          <a:cs typeface="+mn-cs"/>
                        </a:rPr>
                        <a:t>High volume of support tickets</a:t>
                      </a:r>
                    </a:p>
                  </a:txBody>
                  <a:tcPr marT="91440" marB="91440"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r>
                        <a:rPr lang="en-US" sz="1200" noProof="0">
                          <a:solidFill>
                            <a:schemeClr val="tx1"/>
                          </a:solidFill>
                          <a:latin typeface="+mn-lt"/>
                          <a:ea typeface="+mn-ea"/>
                          <a:cs typeface="+mn-cs"/>
                        </a:rPr>
                        <a:t>Reduce support tickets</a:t>
                      </a:r>
                    </a:p>
                  </a:txBody>
                  <a:tcPr marT="91440" marB="9144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r>
                        <a:rPr lang="en-US" sz="1200" b="0" i="0" u="none" strike="noStrike" kern="1200" noProof="0">
                          <a:solidFill>
                            <a:schemeClr val="tx1"/>
                          </a:solidFill>
                          <a:latin typeface="+mj-lt"/>
                          <a:ea typeface="+mj-ea"/>
                          <a:cs typeface="+mj-cs"/>
                        </a:rPr>
                        <a:t>Example Number of employee enquiries: 50% decrease in employee inquiries </a:t>
                      </a:r>
                      <a:r>
                        <a:rPr lang="en-US" sz="1200" b="0" i="0" u="none" strike="noStrike" noProof="0">
                          <a:solidFill>
                            <a:schemeClr val="tx1"/>
                          </a:solidFill>
                          <a:latin typeface="+mn-lt"/>
                          <a:ea typeface="+mn-ea"/>
                          <a:cs typeface="+mn-cs"/>
                        </a:rPr>
                        <a:t>for issues within six months</a:t>
                      </a:r>
                      <a:endParaRPr lang="en-US" sz="1200" noProof="0">
                        <a:solidFill>
                          <a:schemeClr val="tx1"/>
                        </a:solidFill>
                        <a:latin typeface="+mn-lt"/>
                        <a:ea typeface="+mn-ea"/>
                        <a:cs typeface="+mn-cs"/>
                      </a:endParaRPr>
                    </a:p>
                  </a:txBody>
                  <a:tcPr marT="91440" marB="9144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r>
                        <a:rPr lang="en-US" sz="1200" b="0" i="0" u="none" strike="noStrike" noProof="0">
                          <a:solidFill>
                            <a:schemeClr val="tx1"/>
                          </a:solidFill>
                          <a:latin typeface="+mn-lt"/>
                          <a:ea typeface="+mn-ea"/>
                          <a:cs typeface="+mn-cs"/>
                        </a:rPr>
                        <a:t>Current Number of enquiries per month is 5,000–7,000</a:t>
                      </a:r>
                      <a:endParaRPr lang="en-US" sz="1200" noProof="0">
                        <a:solidFill>
                          <a:schemeClr val="tx1"/>
                        </a:solidFill>
                        <a:latin typeface="+mn-lt"/>
                        <a:ea typeface="+mn-ea"/>
                        <a:cs typeface="+mn-cs"/>
                      </a:endParaRPr>
                    </a:p>
                  </a:txBody>
                  <a:tcPr marT="91440" marB="9144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4014475"/>
                  </a:ext>
                </a:extLst>
              </a:tr>
              <a:tr h="822960">
                <a:tc>
                  <a:txBody>
                    <a:bodyPr/>
                    <a:lstStyle/>
                    <a:p>
                      <a:pPr marL="0" marR="0" lvl="1" indent="0" algn="l">
                        <a:lnSpc>
                          <a:spcPct val="100000"/>
                        </a:lnSpc>
                        <a:spcBef>
                          <a:spcPts val="0"/>
                        </a:spcBef>
                        <a:spcAft>
                          <a:spcPts val="1200"/>
                        </a:spcAft>
                        <a:buClr>
                          <a:srgbClr val="000000"/>
                        </a:buClr>
                        <a:buNone/>
                      </a:pPr>
                      <a:r>
                        <a:rPr lang="en-US" sz="1200" b="0" i="0" u="none" strike="noStrike" noProof="0">
                          <a:solidFill>
                            <a:schemeClr val="tx1"/>
                          </a:solidFill>
                          <a:latin typeface="+mn-lt"/>
                          <a:ea typeface="+mn-ea"/>
                          <a:cs typeface="+mn-cs"/>
                        </a:rPr>
                        <a:t>Teams overwhelmed with routine queries</a:t>
                      </a:r>
                    </a:p>
                  </a:txBody>
                  <a:tcPr marT="91440" marB="91440"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r>
                        <a:rPr lang="en-US" sz="1200" b="0" i="0" u="none" strike="noStrike" noProof="0">
                          <a:solidFill>
                            <a:schemeClr val="tx1"/>
                          </a:solidFill>
                          <a:latin typeface="+mn-lt"/>
                          <a:ea typeface="+mn-ea"/>
                          <a:cs typeface="+mn-cs"/>
                        </a:rPr>
                        <a:t>Reduce effort for teams</a:t>
                      </a:r>
                      <a:endParaRPr lang="en-US" sz="1200" noProof="0">
                        <a:solidFill>
                          <a:schemeClr val="tx1"/>
                        </a:solidFill>
                        <a:latin typeface="+mn-lt"/>
                        <a:ea typeface="+mn-ea"/>
                        <a:cs typeface="+mn-cs"/>
                      </a:endParaRPr>
                    </a:p>
                  </a:txBody>
                  <a:tcPr marT="91440" marB="9144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r>
                        <a:rPr lang="en-US" sz="1200" b="0" i="0" u="none" strike="noStrike" kern="1200" noProof="0">
                          <a:solidFill>
                            <a:schemeClr val="tx1"/>
                          </a:solidFill>
                          <a:latin typeface="+mj-lt"/>
                          <a:ea typeface="+mj-ea"/>
                          <a:cs typeface="+mj-cs"/>
                        </a:rPr>
                        <a:t>MAU: </a:t>
                      </a:r>
                      <a:r>
                        <a:rPr lang="en-US" sz="1200" b="0" i="0" u="none" strike="noStrike" noProof="0">
                          <a:solidFill>
                            <a:schemeClr val="tx1"/>
                          </a:solidFill>
                          <a:latin typeface="+mn-lt"/>
                          <a:ea typeface="+mn-ea"/>
                          <a:cs typeface="+mn-cs"/>
                        </a:rPr>
                        <a:t>Agent usage and consumption </a:t>
                      </a:r>
                    </a:p>
                  </a:txBody>
                  <a:tcPr marT="91440" marB="9144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r>
                        <a:rPr lang="en-US" sz="1200" b="0" i="0" u="none" strike="noStrike" noProof="0">
                          <a:solidFill>
                            <a:schemeClr val="tx1"/>
                          </a:solidFill>
                          <a:latin typeface="+mn-lt"/>
                          <a:ea typeface="+mn-ea"/>
                          <a:cs typeface="+mn-cs"/>
                        </a:rPr>
                        <a:t>No baseline</a:t>
                      </a:r>
                    </a:p>
                  </a:txBody>
                  <a:tcPr marT="91440" marB="9144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3143445"/>
                  </a:ext>
                </a:extLst>
              </a:tr>
              <a:tr h="822960">
                <a:tc>
                  <a:txBody>
                    <a:bodyPr/>
                    <a:lstStyle/>
                    <a:p>
                      <a:pPr lvl="0" algn="l">
                        <a:buNone/>
                      </a:pPr>
                      <a:r>
                        <a:rPr lang="en-US" sz="1200" b="0" i="0" u="none" strike="noStrike" noProof="0">
                          <a:solidFill>
                            <a:schemeClr val="tx1"/>
                          </a:solidFill>
                          <a:latin typeface="+mn-lt"/>
                          <a:ea typeface="+mn-ea"/>
                          <a:cs typeface="+mn-cs"/>
                        </a:rPr>
                        <a:t>Employees struggle to find company policies and benefits information</a:t>
                      </a:r>
                      <a:endParaRPr lang="en-US" sz="1200" noProof="0">
                        <a:solidFill>
                          <a:schemeClr val="tx1"/>
                        </a:solidFill>
                        <a:latin typeface="+mn-lt"/>
                        <a:ea typeface="+mn-ea"/>
                        <a:cs typeface="+mn-cs"/>
                      </a:endParaRPr>
                    </a:p>
                  </a:txBody>
                  <a:tcPr marT="91440" marB="91440"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r>
                        <a:rPr lang="en-US" sz="1200" b="0" i="0" u="none" strike="noStrike" noProof="0">
                          <a:solidFill>
                            <a:schemeClr val="tx1"/>
                          </a:solidFill>
                          <a:latin typeface="+mn-lt"/>
                          <a:ea typeface="+mn-ea"/>
                          <a:cs typeface="+mn-cs"/>
                        </a:rPr>
                        <a:t>Reduce search time and quicker access to information</a:t>
                      </a:r>
                    </a:p>
                  </a:txBody>
                  <a:tcPr marT="91440" marB="9144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endParaRPr lang="en-US" sz="1200" b="1" i="0" u="none" strike="noStrike" noProof="0">
                        <a:solidFill>
                          <a:schemeClr val="tx1"/>
                        </a:solidFill>
                        <a:latin typeface="+mn-lt"/>
                      </a:endParaRPr>
                    </a:p>
                  </a:txBody>
                  <a:tcPr marT="91440" marB="9144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a:buNone/>
                      </a:pPr>
                      <a:endParaRPr lang="en-US" sz="1200" b="0" i="0" u="none" strike="noStrike" noProof="0">
                        <a:solidFill>
                          <a:schemeClr val="tx1"/>
                        </a:solidFill>
                        <a:latin typeface="+mn-lt"/>
                      </a:endParaRPr>
                    </a:p>
                  </a:txBody>
                  <a:tcPr marT="91440" marB="9144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2207831"/>
                  </a:ext>
                </a:extLst>
              </a:tr>
              <a:tr h="822960">
                <a:tc>
                  <a:txBody>
                    <a:bodyPr/>
                    <a:lstStyle/>
                    <a:p>
                      <a:pPr lvl="0" algn="l">
                        <a:buNone/>
                      </a:pPr>
                      <a:r>
                        <a:rPr lang="en-US" sz="1200" b="0" i="0" u="none" strike="noStrike" noProof="0">
                          <a:solidFill>
                            <a:schemeClr val="tx1"/>
                          </a:solidFill>
                          <a:latin typeface="+mn-lt"/>
                          <a:ea typeface="+mn-ea"/>
                          <a:cs typeface="+mn-cs"/>
                        </a:rPr>
                        <a:t>Inefficiencies in leave and</a:t>
                      </a:r>
                      <a:br>
                        <a:rPr lang="en-US" sz="1200" b="0" i="0" u="none" strike="noStrike" noProof="0">
                          <a:solidFill>
                            <a:schemeClr val="tx1"/>
                          </a:solidFill>
                          <a:latin typeface="+mn-lt"/>
                          <a:ea typeface="+mn-ea"/>
                          <a:cs typeface="+mn-cs"/>
                        </a:rPr>
                      </a:br>
                      <a:r>
                        <a:rPr lang="en-US" sz="1200" b="0" i="0" u="none" strike="noStrike" noProof="0">
                          <a:solidFill>
                            <a:schemeClr val="tx1"/>
                          </a:solidFill>
                          <a:latin typeface="+mn-lt"/>
                          <a:ea typeface="+mn-ea"/>
                          <a:cs typeface="+mn-cs"/>
                        </a:rPr>
                        <a:t>payroll management processes</a:t>
                      </a:r>
                      <a:endParaRPr lang="en-US" sz="1200" noProof="0">
                        <a:solidFill>
                          <a:schemeClr val="tx1"/>
                        </a:solidFill>
                        <a:latin typeface="+mn-lt"/>
                        <a:ea typeface="+mn-ea"/>
                        <a:cs typeface="+mn-cs"/>
                      </a:endParaRPr>
                    </a:p>
                  </a:txBody>
                  <a:tcPr marT="91440" marB="91440"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lvl="0" algn="l">
                        <a:buNone/>
                      </a:pPr>
                      <a:r>
                        <a:rPr lang="en-US" sz="1200" b="0" i="0" u="none" strike="noStrike" noProof="0">
                          <a:solidFill>
                            <a:schemeClr val="tx1"/>
                          </a:solidFill>
                          <a:latin typeface="+mn-lt"/>
                          <a:ea typeface="+mn-ea"/>
                          <a:cs typeface="+mn-cs"/>
                        </a:rPr>
                        <a:t>Streamline leave and payroll management</a:t>
                      </a:r>
                      <a:endParaRPr lang="en-US" sz="1200" noProof="0">
                        <a:solidFill>
                          <a:schemeClr val="tx1"/>
                        </a:solidFill>
                        <a:latin typeface="+mn-lt"/>
                        <a:ea typeface="+mn-ea"/>
                        <a:cs typeface="+mn-cs"/>
                      </a:endParaRPr>
                    </a:p>
                  </a:txBody>
                  <a:tcPr marT="91440" marB="9144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lvl="0" algn="l">
                        <a:buNone/>
                      </a:pPr>
                      <a:r>
                        <a:rPr lang="en-US" sz="1200" b="0" i="0" u="none" strike="noStrike" kern="1200" noProof="0">
                          <a:solidFill>
                            <a:schemeClr val="tx1"/>
                          </a:solidFill>
                          <a:latin typeface="+mj-lt"/>
                          <a:ea typeface="+mj-ea"/>
                          <a:cs typeface="+mj-cs"/>
                        </a:rPr>
                        <a:t>Reduction in email volume for</a:t>
                      </a:r>
                      <a:br>
                        <a:rPr lang="en-US" sz="1200" b="0" i="0" u="none" strike="noStrike" kern="1200" noProof="0">
                          <a:solidFill>
                            <a:schemeClr val="tx1"/>
                          </a:solidFill>
                          <a:latin typeface="+mj-lt"/>
                          <a:ea typeface="+mj-ea"/>
                          <a:cs typeface="+mj-cs"/>
                        </a:rPr>
                      </a:br>
                      <a:r>
                        <a:rPr lang="en-US" sz="1200" b="0" i="0" u="none" strike="noStrike" kern="1200" noProof="0">
                          <a:solidFill>
                            <a:schemeClr val="tx1"/>
                          </a:solidFill>
                          <a:latin typeface="+mj-lt"/>
                          <a:ea typeface="+mj-ea"/>
                          <a:cs typeface="+mj-cs"/>
                        </a:rPr>
                        <a:t>payroll team</a:t>
                      </a:r>
                    </a:p>
                  </a:txBody>
                  <a:tcPr marT="91440" marB="9144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lvl="0" algn="l">
                        <a:buNone/>
                      </a:pPr>
                      <a:r>
                        <a:rPr lang="en-US" sz="1200" b="0" i="0" u="none" strike="noStrike" noProof="0">
                          <a:solidFill>
                            <a:schemeClr val="tx1"/>
                          </a:solidFill>
                          <a:latin typeface="+mn-lt"/>
                          <a:ea typeface="+mn-ea"/>
                          <a:cs typeface="+mn-cs"/>
                        </a:rPr>
                        <a:t>Current number per month is 300</a:t>
                      </a:r>
                    </a:p>
                  </a:txBody>
                  <a:tcPr marT="91440" marB="9144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505765"/>
                  </a:ext>
                </a:extLst>
              </a:tr>
            </a:tbl>
          </a:graphicData>
        </a:graphic>
      </p:graphicFrame>
      <p:sp>
        <p:nvSpPr>
          <p:cNvPr id="5" name="TextBox 4">
            <a:extLst>
              <a:ext uri="{FF2B5EF4-FFF2-40B4-BE49-F238E27FC236}">
                <a16:creationId xmlns:a16="http://schemas.microsoft.com/office/drawing/2014/main" id="{83824FF5-8A41-40DF-A3AF-3719E1E2B75F}"/>
              </a:ext>
            </a:extLst>
          </p:cNvPr>
          <p:cNvSpPr txBox="1"/>
          <p:nvPr/>
        </p:nvSpPr>
        <p:spPr>
          <a:xfrm>
            <a:off x="540935" y="6548517"/>
            <a:ext cx="11602379"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i="1">
                <a:ea typeface="+mn-lt"/>
                <a:cs typeface="+mn-lt"/>
              </a:rPr>
              <a:t>*This is a sample, please populate information specific to your organization</a:t>
            </a:r>
            <a:endParaRPr lang="en-US" i="1">
              <a:cs typeface="Segoe Sans Display"/>
            </a:endParaRPr>
          </a:p>
        </p:txBody>
      </p:sp>
    </p:spTree>
    <p:extLst>
      <p:ext uri="{BB962C8B-B14F-4D97-AF65-F5344CB8AC3E}">
        <p14:creationId xmlns:p14="http://schemas.microsoft.com/office/powerpoint/2010/main" val="3061185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8.33333E-7 0.03101 L 8.33333E-7 4.44444E-6 " pathEditMode="relative" rAng="0" ptsTypes="AA">
                                      <p:cBhvr>
                                        <p:cTn id="9" dur="750" fill="hold"/>
                                        <p:tgtEl>
                                          <p:spTgt spid="5"/>
                                        </p:tgtEl>
                                        <p:attrNameLst>
                                          <p:attrName>ppt_x</p:attrName>
                                          <p:attrName>ppt_y</p:attrName>
                                        </p:attrNameLst>
                                      </p:cBhvr>
                                      <p:rCtr x="0" y="-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F92580C-6D73-E9D8-8DC6-0CC9A448F649}"/>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E6DC284D-1F3D-17AD-A744-59EB7DB194C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3">
            <a:alphaModFix amt="9000"/>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0" y="-9"/>
            <a:ext cx="12191998" cy="6858009"/>
          </a:xfrm>
          <a:prstGeom prst="rect">
            <a:avLst/>
          </a:prstGeom>
        </p:spPr>
      </p:pic>
      <p:sp>
        <p:nvSpPr>
          <p:cNvPr id="19" name="Rectangle: Top Corners Rounded 18">
            <a:extLst>
              <a:ext uri="{FF2B5EF4-FFF2-40B4-BE49-F238E27FC236}">
                <a16:creationId xmlns:a16="http://schemas.microsoft.com/office/drawing/2014/main" id="{3B3BADB5-D2E3-9D9A-DFE3-84435958F674}"/>
              </a:ext>
            </a:extLst>
          </p:cNvPr>
          <p:cNvSpPr/>
          <p:nvPr/>
        </p:nvSpPr>
        <p:spPr bwMode="auto">
          <a:xfrm>
            <a:off x="571500" y="1720500"/>
            <a:ext cx="11049000" cy="429768"/>
          </a:xfrm>
          <a:prstGeom prst="round2SameRect">
            <a:avLst>
              <a:gd name="adj1" fmla="val 22537"/>
              <a:gd name="adj2" fmla="val 0"/>
            </a:avLst>
          </a:prstGeom>
          <a:gradFill flip="none" rotWithShape="1">
            <a:gsLst>
              <a:gs pos="500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endParaRPr lang="en-US" sz="1600" noProof="0">
              <a:ln w="3175">
                <a:noFill/>
              </a:ln>
              <a:solidFill>
                <a:schemeClr val="bg1"/>
              </a:solidFill>
              <a:latin typeface="+mj-lt"/>
              <a:ea typeface="+mj-ea"/>
              <a:cs typeface="+mj-cs"/>
            </a:endParaRPr>
          </a:p>
        </p:txBody>
      </p:sp>
      <p:sp>
        <p:nvSpPr>
          <p:cNvPr id="2" name="Title 1">
            <a:extLst>
              <a:ext uri="{FF2B5EF4-FFF2-40B4-BE49-F238E27FC236}">
                <a16:creationId xmlns:a16="http://schemas.microsoft.com/office/drawing/2014/main" id="{E0A45463-9DD8-ECFD-E14A-37E92BE3E722}"/>
              </a:ext>
            </a:extLst>
          </p:cNvPr>
          <p:cNvSpPr>
            <a:spLocks noGrp="1"/>
          </p:cNvSpPr>
          <p:nvPr>
            <p:ph type="title"/>
          </p:nvPr>
        </p:nvSpPr>
        <p:spPr>
          <a:xfrm>
            <a:off x="588263" y="457200"/>
            <a:ext cx="11018520" cy="492443"/>
          </a:xfrm>
        </p:spPr>
        <p:txBody>
          <a:bodyPr>
            <a:normAutofit/>
          </a:bodyPr>
          <a:lstStyle/>
          <a:p>
            <a:pPr lvl="0"/>
            <a:r>
              <a:rPr lang="en-US" noProof="0">
                <a:ea typeface="+mj-ea"/>
                <a:cs typeface="+mj-cs"/>
              </a:rPr>
              <a:t>Worksheet: Define Prioritized Use Cases</a:t>
            </a:r>
          </a:p>
        </p:txBody>
      </p:sp>
      <p:sp>
        <p:nvSpPr>
          <p:cNvPr id="12" name="TextBox 11">
            <a:extLst>
              <a:ext uri="{FF2B5EF4-FFF2-40B4-BE49-F238E27FC236}">
                <a16:creationId xmlns:a16="http://schemas.microsoft.com/office/drawing/2014/main" id="{B64454CE-6AD8-1F77-A1AE-3C0D2830C627}"/>
              </a:ext>
            </a:extLst>
          </p:cNvPr>
          <p:cNvSpPr txBox="1">
            <a:spLocks/>
          </p:cNvSpPr>
          <p:nvPr/>
        </p:nvSpPr>
        <p:spPr>
          <a:xfrm>
            <a:off x="588263" y="979455"/>
            <a:ext cx="11018520" cy="492443"/>
          </a:xfrm>
          <a:prstGeom prst="rect">
            <a:avLst/>
          </a:prstGeom>
          <a:noFill/>
        </p:spPr>
        <p:txBody>
          <a:bodyPr wrap="square" lIns="0" tIns="0" rIns="0" bIns="0">
            <a:spAutoFit/>
          </a:bodyPr>
          <a:lstStyle/>
          <a:p>
            <a:pPr marL="0" marR="0" lvl="0" indent="0" defTabSz="932742" rtl="0" eaLnBrk="1" fontAlgn="auto" latinLnBrk="0" hangingPunct="1">
              <a:spcBef>
                <a:spcPts val="0"/>
              </a:spcBef>
              <a:spcAft>
                <a:spcPts val="1200"/>
              </a:spcAft>
              <a:buClrTx/>
              <a:buSzTx/>
              <a:buFontTx/>
              <a:buNone/>
              <a:tabLst/>
              <a:defRPr/>
            </a:pPr>
            <a:r>
              <a:rPr kumimoji="0" lang="en-US" sz="1600" u="none" strike="noStrike" kern="1200" cap="none" normalizeH="0" baseline="0" noProof="0">
                <a:ln w="3175">
                  <a:noFill/>
                </a:ln>
                <a:effectLst/>
                <a:uLnTx/>
                <a:uFillTx/>
              </a:rPr>
              <a:t>Use this worksheet identify the vertical (HR/IT) and use cases you’d like to prioritize in the implementation phase, </a:t>
            </a:r>
            <a:br>
              <a:rPr kumimoji="0" lang="en-US" sz="1600" u="none" strike="noStrike" kern="1200" cap="none" normalizeH="0" baseline="0" noProof="0">
                <a:ln w="3175">
                  <a:noFill/>
                </a:ln>
                <a:effectLst/>
                <a:uLnTx/>
                <a:uFillTx/>
              </a:rPr>
            </a:br>
            <a:r>
              <a:rPr kumimoji="0" lang="en-US" sz="1600" u="none" strike="noStrike" kern="1200" cap="none" normalizeH="0" baseline="0" noProof="0">
                <a:ln w="3175">
                  <a:noFill/>
                </a:ln>
                <a:effectLst/>
                <a:uLnTx/>
                <a:uFillTx/>
              </a:rPr>
              <a:t>examples below</a:t>
            </a:r>
          </a:p>
        </p:txBody>
      </p:sp>
      <p:graphicFrame>
        <p:nvGraphicFramePr>
          <p:cNvPr id="3" name="Table 2">
            <a:extLst>
              <a:ext uri="{FF2B5EF4-FFF2-40B4-BE49-F238E27FC236}">
                <a16:creationId xmlns:a16="http://schemas.microsoft.com/office/drawing/2014/main" id="{B455CFA8-A20E-1C8B-8EB7-D5422D6EE80B}"/>
              </a:ext>
            </a:extLst>
          </p:cNvPr>
          <p:cNvGraphicFramePr>
            <a:graphicFrameLocks noGrp="1"/>
          </p:cNvGraphicFramePr>
          <p:nvPr>
            <p:extLst>
              <p:ext uri="{D42A27DB-BD31-4B8C-83A1-F6EECF244321}">
                <p14:modId xmlns:p14="http://schemas.microsoft.com/office/powerpoint/2010/main" val="2930893377"/>
              </p:ext>
            </p:extLst>
          </p:nvPr>
        </p:nvGraphicFramePr>
        <p:xfrm>
          <a:off x="571500" y="1727201"/>
          <a:ext cx="11049000" cy="4635500"/>
        </p:xfrm>
        <a:graphic>
          <a:graphicData uri="http://schemas.openxmlformats.org/drawingml/2006/table">
            <a:tbl>
              <a:tblPr>
                <a:effectLst>
                  <a:outerShdw blurRad="114300" algn="ctr" rotWithShape="0">
                    <a:srgbClr val="000000">
                      <a:alpha val="6000"/>
                    </a:srgbClr>
                  </a:outerShdw>
                </a:effectLst>
              </a:tblPr>
              <a:tblGrid>
                <a:gridCol w="1435100">
                  <a:extLst>
                    <a:ext uri="{9D8B030D-6E8A-4147-A177-3AD203B41FA5}">
                      <a16:colId xmlns:a16="http://schemas.microsoft.com/office/drawing/2014/main" val="1229793767"/>
                    </a:ext>
                  </a:extLst>
                </a:gridCol>
                <a:gridCol w="2108200">
                  <a:extLst>
                    <a:ext uri="{9D8B030D-6E8A-4147-A177-3AD203B41FA5}">
                      <a16:colId xmlns:a16="http://schemas.microsoft.com/office/drawing/2014/main" val="3994892230"/>
                    </a:ext>
                  </a:extLst>
                </a:gridCol>
                <a:gridCol w="2730500">
                  <a:extLst>
                    <a:ext uri="{9D8B030D-6E8A-4147-A177-3AD203B41FA5}">
                      <a16:colId xmlns:a16="http://schemas.microsoft.com/office/drawing/2014/main" val="2770170001"/>
                    </a:ext>
                  </a:extLst>
                </a:gridCol>
                <a:gridCol w="2552700">
                  <a:extLst>
                    <a:ext uri="{9D8B030D-6E8A-4147-A177-3AD203B41FA5}">
                      <a16:colId xmlns:a16="http://schemas.microsoft.com/office/drawing/2014/main" val="3453001526"/>
                    </a:ext>
                  </a:extLst>
                </a:gridCol>
                <a:gridCol w="2222500">
                  <a:extLst>
                    <a:ext uri="{9D8B030D-6E8A-4147-A177-3AD203B41FA5}">
                      <a16:colId xmlns:a16="http://schemas.microsoft.com/office/drawing/2014/main" val="4080472337"/>
                    </a:ext>
                  </a:extLst>
                </a:gridCol>
              </a:tblGrid>
              <a:tr h="425240">
                <a:tc>
                  <a:txBody>
                    <a:bodyPr/>
                    <a:lstStyle/>
                    <a:p>
                      <a:pPr algn="l" fontAlgn="base">
                        <a:lnSpc>
                          <a:spcPct val="100000"/>
                        </a:lnSpc>
                        <a:spcAft>
                          <a:spcPts val="600"/>
                        </a:spcAft>
                        <a:buNone/>
                      </a:pPr>
                      <a:r>
                        <a:rPr lang="en-US" sz="1400" b="0" i="0" noProof="0">
                          <a:solidFill>
                            <a:schemeClr val="bg1"/>
                          </a:solidFill>
                          <a:effectLst/>
                          <a:latin typeface="+mj-lt"/>
                          <a:ea typeface="+mj-ea"/>
                          <a:cs typeface="+mj-cs"/>
                        </a:rPr>
                        <a:t>Use Case​</a:t>
                      </a:r>
                    </a:p>
                  </a:txBody>
                  <a:tcPr marT="91440" marB="91440" anchor="ctr">
                    <a:lnL w="762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762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ase">
                        <a:lnSpc>
                          <a:spcPct val="100000"/>
                        </a:lnSpc>
                        <a:spcAft>
                          <a:spcPts val="600"/>
                        </a:spcAft>
                        <a:buNone/>
                      </a:pPr>
                      <a:r>
                        <a:rPr lang="en-US" sz="1400" b="0" i="0" noProof="0">
                          <a:solidFill>
                            <a:schemeClr val="bg1"/>
                          </a:solidFill>
                          <a:effectLst/>
                          <a:latin typeface="+mj-lt"/>
                          <a:ea typeface="+mj-ea"/>
                          <a:cs typeface="+mj-cs"/>
                        </a:rPr>
                        <a:t>Description​</a:t>
                      </a: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762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ase">
                        <a:lnSpc>
                          <a:spcPct val="100000"/>
                        </a:lnSpc>
                        <a:spcAft>
                          <a:spcPts val="600"/>
                        </a:spcAft>
                        <a:buNone/>
                      </a:pPr>
                      <a:r>
                        <a:rPr lang="en-US" sz="1400" b="0" i="0" noProof="0">
                          <a:solidFill>
                            <a:schemeClr val="bg1"/>
                          </a:solidFill>
                          <a:effectLst/>
                          <a:latin typeface="+mj-lt"/>
                          <a:ea typeface="+mj-ea"/>
                          <a:cs typeface="+mj-cs"/>
                        </a:rPr>
                        <a:t>Knowledge retrieval/Action​</a:t>
                      </a: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762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ase">
                        <a:lnSpc>
                          <a:spcPct val="100000"/>
                        </a:lnSpc>
                        <a:spcAft>
                          <a:spcPts val="600"/>
                        </a:spcAft>
                        <a:buNone/>
                      </a:pPr>
                      <a:r>
                        <a:rPr lang="en-US" sz="1400" b="0" i="0" noProof="0">
                          <a:solidFill>
                            <a:schemeClr val="bg1"/>
                          </a:solidFill>
                          <a:effectLst/>
                          <a:latin typeface="+mj-lt"/>
                          <a:ea typeface="+mj-ea"/>
                          <a:cs typeface="+mj-cs"/>
                        </a:rPr>
                        <a:t>System/Agent interfaces​</a:t>
                      </a:r>
                    </a:p>
                  </a:txBody>
                  <a:tcPr marT="91440" marB="9144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762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ase">
                        <a:lnSpc>
                          <a:spcPct val="100000"/>
                        </a:lnSpc>
                        <a:spcAft>
                          <a:spcPts val="600"/>
                        </a:spcAft>
                        <a:buNone/>
                      </a:pPr>
                      <a:r>
                        <a:rPr lang="en-US" sz="1400" b="0" i="0" noProof="0">
                          <a:solidFill>
                            <a:schemeClr val="bg1"/>
                          </a:solidFill>
                          <a:effectLst/>
                          <a:latin typeface="+mj-lt"/>
                          <a:ea typeface="+mj-ea"/>
                          <a:cs typeface="+mj-cs"/>
                        </a:rPr>
                        <a:t>Sample Prompts​</a:t>
                      </a:r>
                    </a:p>
                  </a:txBody>
                  <a:tcPr marT="91440" marB="91440" anchor="ctr">
                    <a:lnL w="6350" cap="flat" cmpd="sng" algn="ctr">
                      <a:solidFill>
                        <a:schemeClr val="bg1"/>
                      </a:solid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0697347"/>
                  </a:ext>
                </a:extLst>
              </a:tr>
              <a:tr h="1315398">
                <a:tc>
                  <a:txBody>
                    <a:bodyPr/>
                    <a:lstStyle/>
                    <a:p>
                      <a:pPr algn="l" fontAlgn="base">
                        <a:lnSpc>
                          <a:spcPct val="100000"/>
                        </a:lnSpc>
                        <a:spcAft>
                          <a:spcPts val="600"/>
                        </a:spcAft>
                        <a:buNone/>
                      </a:pPr>
                      <a:r>
                        <a:rPr lang="en-US" sz="1200" b="0" i="0" u="none" strike="noStrike" noProof="0">
                          <a:solidFill>
                            <a:schemeClr val="tx1"/>
                          </a:solidFill>
                          <a:effectLst/>
                          <a:latin typeface="+mn-lt"/>
                          <a:ea typeface="+mn-ea"/>
                          <a:cs typeface="+mn-cs"/>
                        </a:rPr>
                        <a:t>Update email address</a:t>
                      </a:r>
                      <a:r>
                        <a:rPr lang="en-US" sz="1200" b="0" i="0" noProof="0">
                          <a:solidFill>
                            <a:schemeClr val="tx1"/>
                          </a:solidFill>
                          <a:effectLst/>
                          <a:latin typeface="+mn-lt"/>
                          <a:ea typeface="+mn-ea"/>
                          <a:cs typeface="+mn-cs"/>
                        </a:rPr>
                        <a:t>​</a:t>
                      </a:r>
                    </a:p>
                  </a:txBody>
                  <a:tcPr anchor="ctr">
                    <a:lnL w="762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lnSpc>
                          <a:spcPct val="100000"/>
                        </a:lnSpc>
                        <a:spcAft>
                          <a:spcPts val="600"/>
                        </a:spcAft>
                        <a:buFont typeface="Arial" panose="020B0604020202020204" pitchFamily="34" charset="0"/>
                        <a:buNone/>
                      </a:pPr>
                      <a:r>
                        <a:rPr lang="en-US" sz="1200" b="0" i="0" u="none" strike="noStrike" noProof="0">
                          <a:solidFill>
                            <a:schemeClr val="tx1"/>
                          </a:solidFill>
                          <a:effectLst/>
                          <a:latin typeface="+mn-lt"/>
                          <a:ea typeface="+mn-ea"/>
                          <a:cs typeface="+mn-cs"/>
                        </a:rPr>
                        <a:t>Employee wants to update their email address in Workday</a:t>
                      </a:r>
                      <a:r>
                        <a:rPr lang="en-US" sz="1200" b="0" i="0" noProof="0">
                          <a:solidFill>
                            <a:schemeClr val="tx1"/>
                          </a:solidFill>
                          <a:effectLst/>
                          <a:latin typeface="+mn-lt"/>
                          <a:ea typeface="+mn-ea"/>
                          <a:cs typeface="+mn-cs"/>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lnSpc>
                          <a:spcPct val="100000"/>
                        </a:lnSpc>
                        <a:spcAft>
                          <a:spcPts val="600"/>
                        </a:spcAft>
                        <a:buNone/>
                      </a:pPr>
                      <a:r>
                        <a:rPr lang="en-US" sz="1200" b="0" i="0" u="none" strike="noStrike" noProof="0">
                          <a:solidFill>
                            <a:schemeClr val="tx1"/>
                          </a:solidFill>
                          <a:effectLst/>
                          <a:latin typeface="+mn-lt"/>
                          <a:ea typeface="+mn-ea"/>
                          <a:cs typeface="+mn-cs"/>
                        </a:rPr>
                        <a:t>Action taking</a:t>
                      </a:r>
                      <a:r>
                        <a:rPr lang="en-US" sz="1200" b="0" i="0" noProof="0">
                          <a:solidFill>
                            <a:schemeClr val="tx1"/>
                          </a:solidFill>
                          <a:effectLst/>
                          <a:latin typeface="+mn-lt"/>
                          <a:ea typeface="+mn-ea"/>
                          <a:cs typeface="+mn-cs"/>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lnSpc>
                          <a:spcPct val="100000"/>
                        </a:lnSpc>
                        <a:spcAft>
                          <a:spcPts val="600"/>
                        </a:spcAft>
                        <a:buNone/>
                      </a:pPr>
                      <a:r>
                        <a:rPr lang="en-US" sz="1200" b="0" i="0" u="none" strike="noStrike" noProof="0">
                          <a:solidFill>
                            <a:schemeClr val="tx1"/>
                          </a:solidFill>
                          <a:effectLst/>
                          <a:latin typeface="+mn-lt"/>
                          <a:ea typeface="+mn-ea"/>
                          <a:cs typeface="+mn-cs"/>
                        </a:rPr>
                        <a:t>Workday</a:t>
                      </a:r>
                      <a:r>
                        <a:rPr lang="en-US" sz="1200" b="0" i="0" noProof="0">
                          <a:solidFill>
                            <a:schemeClr val="tx1"/>
                          </a:solidFill>
                          <a:effectLst/>
                          <a:latin typeface="+mn-lt"/>
                          <a:ea typeface="+mn-ea"/>
                          <a:cs typeface="+mn-cs"/>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lnSpc>
                          <a:spcPct val="100000"/>
                        </a:lnSpc>
                        <a:spcAft>
                          <a:spcPts val="600"/>
                        </a:spcAft>
                        <a:buNone/>
                      </a:pPr>
                      <a:r>
                        <a:rPr lang="en-US" sz="1200" b="0" i="0" noProof="0">
                          <a:solidFill>
                            <a:schemeClr val="tx1"/>
                          </a:solidFill>
                          <a:effectLst/>
                          <a:latin typeface="+mn-lt"/>
                          <a:ea typeface="+mn-ea"/>
                          <a:cs typeface="+mn-cs"/>
                        </a:rPr>
                        <a:t>I just changed my name, can you change my email address in Workday​</a:t>
                      </a:r>
                    </a:p>
                  </a:txBody>
                  <a:tcPr anchor="ctr">
                    <a:lnL w="6350" cap="flat" cmpd="sng" algn="ctr">
                      <a:solidFill>
                        <a:schemeClr val="bg1">
                          <a:lumMod val="75000"/>
                        </a:schemeClr>
                      </a:solidFill>
                      <a:prstDash val="solid"/>
                      <a:round/>
                      <a:headEnd type="none" w="med" len="med"/>
                      <a:tailEnd type="none" w="med" len="med"/>
                    </a:lnL>
                    <a:lnR w="762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14064050"/>
                  </a:ext>
                </a:extLst>
              </a:tr>
              <a:tr h="1579464">
                <a:tc>
                  <a:txBody>
                    <a:bodyPr/>
                    <a:lstStyle/>
                    <a:p>
                      <a:pPr algn="l" fontAlgn="base">
                        <a:lnSpc>
                          <a:spcPct val="100000"/>
                        </a:lnSpc>
                        <a:spcAft>
                          <a:spcPts val="600"/>
                        </a:spcAft>
                        <a:buNone/>
                      </a:pPr>
                      <a:r>
                        <a:rPr lang="en-US" sz="1200" b="0" i="0" u="none" strike="noStrike" noProof="0">
                          <a:solidFill>
                            <a:schemeClr val="tx1"/>
                          </a:solidFill>
                          <a:effectLst/>
                          <a:latin typeface="+mn-lt"/>
                          <a:ea typeface="+mn-ea"/>
                          <a:cs typeface="+mn-cs"/>
                        </a:rPr>
                        <a:t>Employee Anniversary dates</a:t>
                      </a:r>
                      <a:r>
                        <a:rPr lang="en-US" sz="1200" b="0" i="0" noProof="0">
                          <a:solidFill>
                            <a:schemeClr val="tx1"/>
                          </a:solidFill>
                          <a:effectLst/>
                          <a:latin typeface="+mn-lt"/>
                          <a:ea typeface="+mn-ea"/>
                          <a:cs typeface="+mn-cs"/>
                        </a:rPr>
                        <a:t>​</a:t>
                      </a:r>
                    </a:p>
                  </a:txBody>
                  <a:tcPr anchor="ctr">
                    <a:lnL w="762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lnSpc>
                          <a:spcPct val="100000"/>
                        </a:lnSpc>
                        <a:spcAft>
                          <a:spcPts val="600"/>
                        </a:spcAft>
                        <a:buFont typeface="Arial" panose="020B0604020202020204" pitchFamily="34" charset="0"/>
                        <a:buNone/>
                      </a:pPr>
                      <a:r>
                        <a:rPr lang="en-US" sz="1200" b="0" i="0" u="none" strike="noStrike" noProof="0">
                          <a:solidFill>
                            <a:schemeClr val="tx1"/>
                          </a:solidFill>
                          <a:effectLst/>
                          <a:latin typeface="+mn-lt"/>
                          <a:ea typeface="+mn-ea"/>
                          <a:cs typeface="+mn-cs"/>
                        </a:rPr>
                        <a:t>Supervisor wants to know who has a work anniversary coming up</a:t>
                      </a:r>
                      <a:r>
                        <a:rPr lang="en-US" sz="1200" b="0" i="0" noProof="0">
                          <a:solidFill>
                            <a:schemeClr val="tx1"/>
                          </a:solidFill>
                          <a:effectLst/>
                          <a:latin typeface="+mn-lt"/>
                          <a:ea typeface="+mn-ea"/>
                          <a:cs typeface="+mn-cs"/>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lnSpc>
                          <a:spcPct val="100000"/>
                        </a:lnSpc>
                        <a:spcAft>
                          <a:spcPts val="600"/>
                        </a:spcAft>
                        <a:buNone/>
                      </a:pPr>
                      <a:r>
                        <a:rPr lang="en-US" sz="1200" b="0" i="0" noProof="0">
                          <a:solidFill>
                            <a:schemeClr val="tx1"/>
                          </a:solidFill>
                          <a:effectLst/>
                          <a:latin typeface="+mn-lt"/>
                          <a:ea typeface="+mn-ea"/>
                          <a:cs typeface="+mn-cs"/>
                        </a:rPr>
                        <a:t>Knowledge retrieval​</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lnSpc>
                          <a:spcPct val="100000"/>
                        </a:lnSpc>
                        <a:spcAft>
                          <a:spcPts val="600"/>
                        </a:spcAft>
                        <a:buNone/>
                      </a:pPr>
                      <a:r>
                        <a:rPr lang="en-US" sz="1200" b="0" i="0" u="none" strike="noStrike" noProof="0">
                          <a:solidFill>
                            <a:schemeClr val="tx1"/>
                          </a:solidFill>
                          <a:effectLst/>
                          <a:latin typeface="+mn-lt"/>
                          <a:ea typeface="+mn-ea"/>
                          <a:cs typeface="+mn-cs"/>
                        </a:rPr>
                        <a:t>Workday</a:t>
                      </a:r>
                      <a:r>
                        <a:rPr lang="en-US" sz="1200" b="0" i="0" noProof="0">
                          <a:solidFill>
                            <a:schemeClr val="tx1"/>
                          </a:solidFill>
                          <a:effectLst/>
                          <a:latin typeface="+mn-lt"/>
                          <a:ea typeface="+mn-ea"/>
                          <a:cs typeface="+mn-cs"/>
                        </a:rPr>
                        <a:t>​</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lnSpc>
                          <a:spcPct val="100000"/>
                        </a:lnSpc>
                        <a:spcAft>
                          <a:spcPts val="600"/>
                        </a:spcAft>
                        <a:buNone/>
                      </a:pPr>
                      <a:r>
                        <a:rPr lang="en-US" sz="1200" b="0" i="0" noProof="0">
                          <a:solidFill>
                            <a:schemeClr val="tx1"/>
                          </a:solidFill>
                          <a:effectLst/>
                          <a:latin typeface="+mn-lt"/>
                          <a:ea typeface="+mn-ea"/>
                          <a:cs typeface="+mn-cs"/>
                        </a:rPr>
                        <a:t>I want to make sure I congratulate everyone on my team who has a work anniversary this month. Can you send me a list of my team’s work service anniversary dates​</a:t>
                      </a:r>
                    </a:p>
                  </a:txBody>
                  <a:tcPr anchor="ctr">
                    <a:lnL w="6350" cap="flat" cmpd="sng" algn="ctr">
                      <a:solidFill>
                        <a:schemeClr val="bg1">
                          <a:lumMod val="75000"/>
                        </a:schemeClr>
                      </a:solidFill>
                      <a:prstDash val="solid"/>
                      <a:round/>
                      <a:headEnd type="none" w="med" len="med"/>
                      <a:tailEnd type="none" w="med" len="med"/>
                    </a:lnL>
                    <a:lnR w="762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03121542"/>
                  </a:ext>
                </a:extLst>
              </a:tr>
              <a:tr h="1315398">
                <a:tc>
                  <a:txBody>
                    <a:bodyPr/>
                    <a:lstStyle/>
                    <a:p>
                      <a:pPr algn="l" fontAlgn="base">
                        <a:lnSpc>
                          <a:spcPct val="100000"/>
                        </a:lnSpc>
                        <a:spcAft>
                          <a:spcPts val="600"/>
                        </a:spcAft>
                        <a:buNone/>
                      </a:pPr>
                      <a:r>
                        <a:rPr lang="en-US" sz="1200" b="0" i="0" u="none" strike="noStrike" noProof="0">
                          <a:solidFill>
                            <a:schemeClr val="tx1"/>
                          </a:solidFill>
                          <a:effectLst/>
                          <a:latin typeface="+mn-lt"/>
                          <a:ea typeface="+mn-ea"/>
                          <a:cs typeface="+mn-cs"/>
                        </a:rPr>
                        <a:t>Info on getting a new laptop</a:t>
                      </a:r>
                      <a:r>
                        <a:rPr lang="en-US" sz="1200" b="0" i="0" noProof="0">
                          <a:solidFill>
                            <a:schemeClr val="tx1"/>
                          </a:solidFill>
                          <a:effectLst/>
                          <a:latin typeface="+mn-lt"/>
                          <a:ea typeface="+mn-ea"/>
                          <a:cs typeface="+mn-cs"/>
                        </a:rPr>
                        <a:t>​</a:t>
                      </a:r>
                    </a:p>
                  </a:txBody>
                  <a:tcPr anchor="ctr">
                    <a:lnL w="762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lnSpc>
                          <a:spcPct val="100000"/>
                        </a:lnSpc>
                        <a:spcAft>
                          <a:spcPts val="600"/>
                        </a:spcAft>
                        <a:buFont typeface="Arial" panose="020B0604020202020204" pitchFamily="34" charset="0"/>
                        <a:buNone/>
                      </a:pPr>
                      <a:r>
                        <a:rPr lang="en-US" sz="1200" b="0" i="0" u="none" strike="noStrike" noProof="0">
                          <a:solidFill>
                            <a:schemeClr val="tx1"/>
                          </a:solidFill>
                          <a:effectLst/>
                          <a:latin typeface="+mn-lt"/>
                          <a:ea typeface="+mn-ea"/>
                          <a:cs typeface="+mn-cs"/>
                        </a:rPr>
                        <a:t>To understand the asset refresh qualification date and initiate the refresh process for a new laptop</a:t>
                      </a:r>
                      <a:endParaRPr lang="en-US" sz="1200" b="0" i="0" noProof="0">
                        <a:solidFill>
                          <a:schemeClr val="tx1"/>
                        </a:solidFill>
                        <a:effectLst/>
                        <a:latin typeface="+mn-lt"/>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lnSpc>
                          <a:spcPct val="100000"/>
                        </a:lnSpc>
                        <a:spcAft>
                          <a:spcPts val="600"/>
                        </a:spcAft>
                        <a:buNone/>
                      </a:pPr>
                      <a:r>
                        <a:rPr lang="en-US" sz="1200" b="0" i="0" noProof="0">
                          <a:solidFill>
                            <a:schemeClr val="tx1"/>
                          </a:solidFill>
                          <a:effectLst/>
                          <a:latin typeface="+mn-lt"/>
                          <a:ea typeface="+mn-ea"/>
                          <a:cs typeface="+mn-cs"/>
                        </a:rPr>
                        <a:t>Knowledge retrieval​</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lnSpc>
                          <a:spcPct val="100000"/>
                        </a:lnSpc>
                        <a:spcAft>
                          <a:spcPts val="600"/>
                        </a:spcAft>
                        <a:buNone/>
                      </a:pPr>
                      <a:r>
                        <a:rPr lang="en-US" sz="1200" b="0" i="0" noProof="0">
                          <a:solidFill>
                            <a:schemeClr val="tx1"/>
                          </a:solidFill>
                          <a:effectLst/>
                          <a:latin typeface="+mn-lt"/>
                          <a:ea typeface="+mn-ea"/>
                          <a:cs typeface="+mn-cs"/>
                        </a:rPr>
                        <a:t>ServiceNow​</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lnSpc>
                          <a:spcPct val="100000"/>
                        </a:lnSpc>
                        <a:spcAft>
                          <a:spcPts val="600"/>
                        </a:spcAft>
                        <a:buNone/>
                      </a:pPr>
                      <a:r>
                        <a:rPr lang="en-US" sz="1200" b="0" i="0" noProof="0">
                          <a:solidFill>
                            <a:schemeClr val="tx1"/>
                          </a:solidFill>
                          <a:effectLst/>
                          <a:latin typeface="+mn-lt"/>
                          <a:ea typeface="+mn-ea"/>
                          <a:cs typeface="+mn-cs"/>
                        </a:rPr>
                        <a:t>When is my laptop due for refresh and help me initiate the refresh process?​</a:t>
                      </a:r>
                    </a:p>
                  </a:txBody>
                  <a:tcPr anchor="ctr">
                    <a:lnL w="6350" cap="flat" cmpd="sng" algn="ctr">
                      <a:solidFill>
                        <a:schemeClr val="bg1">
                          <a:lumMod val="75000"/>
                        </a:schemeClr>
                      </a:solidFill>
                      <a:prstDash val="solid"/>
                      <a:round/>
                      <a:headEnd type="none" w="med" len="med"/>
                      <a:tailEnd type="none" w="med" len="med"/>
                    </a:lnL>
                    <a:lnR w="762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2585387"/>
                  </a:ext>
                </a:extLst>
              </a:tr>
            </a:tbl>
          </a:graphicData>
        </a:graphic>
      </p:graphicFrame>
      <p:sp>
        <p:nvSpPr>
          <p:cNvPr id="5" name="TextBox 4">
            <a:extLst>
              <a:ext uri="{FF2B5EF4-FFF2-40B4-BE49-F238E27FC236}">
                <a16:creationId xmlns:a16="http://schemas.microsoft.com/office/drawing/2014/main" id="{075657EC-F526-465E-4301-8800128686F0}"/>
              </a:ext>
            </a:extLst>
          </p:cNvPr>
          <p:cNvSpPr txBox="1"/>
          <p:nvPr/>
        </p:nvSpPr>
        <p:spPr>
          <a:xfrm>
            <a:off x="540935" y="6548517"/>
            <a:ext cx="11602379"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i="1">
                <a:ea typeface="+mn-lt"/>
                <a:cs typeface="+mn-lt"/>
              </a:rPr>
              <a:t>*This is a sample, please populate information specific to your organization</a:t>
            </a:r>
            <a:endParaRPr lang="en-US" i="1">
              <a:cs typeface="Segoe Sans Display"/>
            </a:endParaRPr>
          </a:p>
        </p:txBody>
      </p:sp>
    </p:spTree>
    <p:extLst>
      <p:ext uri="{BB962C8B-B14F-4D97-AF65-F5344CB8AC3E}">
        <p14:creationId xmlns:p14="http://schemas.microsoft.com/office/powerpoint/2010/main" val="2178474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8.33333E-7 0.03101 L 8.33333E-7 4.44444E-6 " pathEditMode="relative" rAng="0" ptsTypes="AA">
                                      <p:cBhvr>
                                        <p:cTn id="9" dur="750" fill="hold"/>
                                        <p:tgtEl>
                                          <p:spTgt spid="5"/>
                                        </p:tgtEl>
                                        <p:attrNameLst>
                                          <p:attrName>ppt_x</p:attrName>
                                          <p:attrName>ppt_y</p:attrName>
                                        </p:attrNameLst>
                                      </p:cBhvr>
                                      <p:rCtr x="0" y="-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pink background&#10;&#10;AI-generated content may be incorrect.">
            <a:extLst>
              <a:ext uri="{FF2B5EF4-FFF2-40B4-BE49-F238E27FC236}">
                <a16:creationId xmlns:a16="http://schemas.microsoft.com/office/drawing/2014/main" id="{BC0BC9EF-FD4D-A71E-B1A5-4F857AFC4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 y="0"/>
            <a:ext cx="12192627" cy="6858352"/>
          </a:xfrm>
          <a:prstGeom prst="rect">
            <a:avLst/>
          </a:prstGeom>
        </p:spPr>
      </p:pic>
      <p:sp>
        <p:nvSpPr>
          <p:cNvPr id="4" name="Rectangle 3">
            <a:extLst>
              <a:ext uri="{FF2B5EF4-FFF2-40B4-BE49-F238E27FC236}">
                <a16:creationId xmlns:a16="http://schemas.microsoft.com/office/drawing/2014/main" id="{5D6BCFBC-1634-6CF6-BCB5-B84FC3611C64}"/>
              </a:ext>
            </a:extLst>
          </p:cNvPr>
          <p:cNvSpPr/>
          <p:nvPr/>
        </p:nvSpPr>
        <p:spPr bwMode="auto">
          <a:xfrm>
            <a:off x="0" y="1937656"/>
            <a:ext cx="12192000" cy="2823030"/>
          </a:xfrm>
          <a:prstGeom prst="rect">
            <a:avLst/>
          </a:prstGeom>
          <a:gradFill flip="none" rotWithShape="1">
            <a:gsLst>
              <a:gs pos="59000">
                <a:schemeClr val="bg1">
                  <a:alpha val="3000"/>
                </a:schemeClr>
              </a:gs>
              <a:gs pos="99000">
                <a:schemeClr val="bg1">
                  <a:alpha val="55000"/>
                </a:schemeClr>
              </a:gs>
              <a:gs pos="99000">
                <a:schemeClr val="bg1">
                  <a:alpha val="36000"/>
                </a:schemeClr>
              </a:gs>
              <a:gs pos="100000">
                <a:schemeClr val="bg1"/>
              </a:gs>
            </a:gsLst>
            <a:path path="shape">
              <a:fillToRect l="50000" t="50000" r="50000" b="50000"/>
            </a:path>
            <a:tileRect/>
          </a:gradFill>
          <a:ln>
            <a:noFill/>
            <a:headEnd type="none" w="med" len="med"/>
            <a:tailEnd type="none" w="med" len="med"/>
          </a:ln>
          <a:effectLst>
            <a:outerShdw blurRad="152400" algn="ctr" rotWithShape="0">
              <a:schemeClr val="bg2">
                <a:lumMod val="75000"/>
                <a:alpha val="2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5" name="Title 1">
            <a:extLst>
              <a:ext uri="{FF2B5EF4-FFF2-40B4-BE49-F238E27FC236}">
                <a16:creationId xmlns:a16="http://schemas.microsoft.com/office/drawing/2014/main" id="{C88FBCB9-C0B0-61C0-269B-E92AD845BB1A}"/>
              </a:ext>
            </a:extLst>
          </p:cNvPr>
          <p:cNvSpPr txBox="1">
            <a:spLocks/>
          </p:cNvSpPr>
          <p:nvPr/>
        </p:nvSpPr>
        <p:spPr>
          <a:xfrm>
            <a:off x="571500" y="3016772"/>
            <a:ext cx="2576154" cy="664797"/>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defTabSz="914400">
              <a:lnSpc>
                <a:spcPct val="90000"/>
              </a:lnSpc>
              <a:spcBef>
                <a:spcPts val="0"/>
              </a:spcBef>
              <a:defRPr/>
            </a:pPr>
            <a:r>
              <a:rPr lang="en-US" sz="4800" noProof="0">
                <a:gradFill>
                  <a:gsLst>
                    <a:gs pos="2874">
                      <a:schemeClr val="accent1"/>
                    </a:gs>
                    <a:gs pos="71000">
                      <a:schemeClr val="accent4"/>
                    </a:gs>
                    <a:gs pos="100000">
                      <a:schemeClr val="accent2"/>
                    </a:gs>
                  </a:gsLst>
                  <a:lin ang="0" scaled="1"/>
                </a:gradFill>
                <a:ea typeface="+mj-ea"/>
                <a:cs typeface="+mj-cs"/>
              </a:rPr>
              <a:t>Overview</a:t>
            </a:r>
          </a:p>
        </p:txBody>
      </p:sp>
      <p:pic>
        <p:nvPicPr>
          <p:cNvPr id="6" name="Picture 5">
            <a:extLst>
              <a:ext uri="{FF2B5EF4-FFF2-40B4-BE49-F238E27FC236}">
                <a16:creationId xmlns:a16="http://schemas.microsoft.com/office/drawing/2014/main" id="{AF5F902A-701D-4C43-0580-5EA77C10BA62}"/>
              </a:ext>
            </a:extLst>
          </p:cNvPr>
          <p:cNvPicPr>
            <a:picLocks noChangeAspect="1"/>
          </p:cNvPicPr>
          <p:nvPr/>
        </p:nvPicPr>
        <p:blipFill>
          <a:blip r:embed="rId4">
            <a:alphaModFix amt="37000"/>
            <a:extLst>
              <a:ext uri="{28A0092B-C50C-407E-A947-70E740481C1C}">
                <a14:useLocalDpi xmlns:a14="http://schemas.microsoft.com/office/drawing/2010/main" val="0"/>
              </a:ext>
            </a:extLst>
          </a:blip>
          <a:srcRect b="43330"/>
          <a:stretch>
            <a:fillRect/>
          </a:stretch>
        </p:blipFill>
        <p:spPr>
          <a:xfrm>
            <a:off x="3587044" y="2017713"/>
            <a:ext cx="8604956" cy="2742973"/>
          </a:xfrm>
          <a:custGeom>
            <a:avLst/>
            <a:gdLst>
              <a:gd name="connsiteX0" fmla="*/ 0 w 8604956"/>
              <a:gd name="connsiteY0" fmla="*/ 0 h 2742973"/>
              <a:gd name="connsiteX1" fmla="*/ 8604956 w 8604956"/>
              <a:gd name="connsiteY1" fmla="*/ 0 h 2742973"/>
              <a:gd name="connsiteX2" fmla="*/ 8604956 w 8604956"/>
              <a:gd name="connsiteY2" fmla="*/ 2742973 h 2742973"/>
              <a:gd name="connsiteX3" fmla="*/ 0 w 8604956"/>
              <a:gd name="connsiteY3" fmla="*/ 2742973 h 2742973"/>
            </a:gdLst>
            <a:ahLst/>
            <a:cxnLst>
              <a:cxn ang="0">
                <a:pos x="connsiteX0" y="connsiteY0"/>
              </a:cxn>
              <a:cxn ang="0">
                <a:pos x="connsiteX1" y="connsiteY1"/>
              </a:cxn>
              <a:cxn ang="0">
                <a:pos x="connsiteX2" y="connsiteY2"/>
              </a:cxn>
              <a:cxn ang="0">
                <a:pos x="connsiteX3" y="connsiteY3"/>
              </a:cxn>
            </a:cxnLst>
            <a:rect l="l" t="t" r="r" b="b"/>
            <a:pathLst>
              <a:path w="8604956" h="2742973">
                <a:moveTo>
                  <a:pt x="0" y="0"/>
                </a:moveTo>
                <a:lnTo>
                  <a:pt x="8604956" y="0"/>
                </a:lnTo>
                <a:lnTo>
                  <a:pt x="8604956" y="2742973"/>
                </a:lnTo>
                <a:lnTo>
                  <a:pt x="0" y="2742973"/>
                </a:lnTo>
                <a:close/>
              </a:path>
            </a:pathLst>
          </a:custGeom>
        </p:spPr>
      </p:pic>
      <p:pic>
        <p:nvPicPr>
          <p:cNvPr id="7" name="Picture 6">
            <a:extLst>
              <a:ext uri="{FF2B5EF4-FFF2-40B4-BE49-F238E27FC236}">
                <a16:creationId xmlns:a16="http://schemas.microsoft.com/office/drawing/2014/main" id="{174ED7CA-E4F4-85B4-B0CF-7F73D7F6A4EC}"/>
              </a:ext>
            </a:extLst>
          </p:cNvPr>
          <p:cNvPicPr>
            <a:picLocks noChangeAspect="1"/>
          </p:cNvPicPr>
          <p:nvPr/>
        </p:nvPicPr>
        <p:blipFill>
          <a:blip r:embed="rId4">
            <a:alphaModFix amt="60000"/>
            <a:extLst>
              <a:ext uri="{28A0092B-C50C-407E-A947-70E740481C1C}">
                <a14:useLocalDpi xmlns:a14="http://schemas.microsoft.com/office/drawing/2010/main" val="0"/>
              </a:ext>
            </a:extLst>
          </a:blip>
          <a:srcRect t="56670"/>
          <a:stretch>
            <a:fillRect/>
          </a:stretch>
        </p:blipFill>
        <p:spPr>
          <a:xfrm>
            <a:off x="3587044" y="4760686"/>
            <a:ext cx="8604956" cy="2097314"/>
          </a:xfrm>
          <a:custGeom>
            <a:avLst/>
            <a:gdLst>
              <a:gd name="connsiteX0" fmla="*/ 0 w 8604956"/>
              <a:gd name="connsiteY0" fmla="*/ 0 h 2097314"/>
              <a:gd name="connsiteX1" fmla="*/ 8604956 w 8604956"/>
              <a:gd name="connsiteY1" fmla="*/ 0 h 2097314"/>
              <a:gd name="connsiteX2" fmla="*/ 8604956 w 8604956"/>
              <a:gd name="connsiteY2" fmla="*/ 2097314 h 2097314"/>
              <a:gd name="connsiteX3" fmla="*/ 0 w 8604956"/>
              <a:gd name="connsiteY3" fmla="*/ 2097314 h 2097314"/>
            </a:gdLst>
            <a:ahLst/>
            <a:cxnLst>
              <a:cxn ang="0">
                <a:pos x="connsiteX0" y="connsiteY0"/>
              </a:cxn>
              <a:cxn ang="0">
                <a:pos x="connsiteX1" y="connsiteY1"/>
              </a:cxn>
              <a:cxn ang="0">
                <a:pos x="connsiteX2" y="connsiteY2"/>
              </a:cxn>
              <a:cxn ang="0">
                <a:pos x="connsiteX3" y="connsiteY3"/>
              </a:cxn>
            </a:cxnLst>
            <a:rect l="l" t="t" r="r" b="b"/>
            <a:pathLst>
              <a:path w="8604956" h="2097314">
                <a:moveTo>
                  <a:pt x="0" y="0"/>
                </a:moveTo>
                <a:lnTo>
                  <a:pt x="8604956" y="0"/>
                </a:lnTo>
                <a:lnTo>
                  <a:pt x="8604956" y="2097314"/>
                </a:lnTo>
                <a:lnTo>
                  <a:pt x="0" y="2097314"/>
                </a:lnTo>
                <a:close/>
              </a:path>
            </a:pathLst>
          </a:custGeom>
        </p:spPr>
      </p:pic>
      <p:sp>
        <p:nvSpPr>
          <p:cNvPr id="8" name="Freeform: Shape 7">
            <a:extLst>
              <a:ext uri="{FF2B5EF4-FFF2-40B4-BE49-F238E27FC236}">
                <a16:creationId xmlns:a16="http://schemas.microsoft.com/office/drawing/2014/main" id="{6DFB97E6-13AD-4299-AEB7-95CD54EE2AB9}"/>
              </a:ext>
            </a:extLst>
          </p:cNvPr>
          <p:cNvSpPr/>
          <p:nvPr/>
        </p:nvSpPr>
        <p:spPr bwMode="auto">
          <a:xfrm>
            <a:off x="330200" y="1651000"/>
            <a:ext cx="11861800" cy="3396342"/>
          </a:xfrm>
          <a:custGeom>
            <a:avLst/>
            <a:gdLst>
              <a:gd name="connsiteX0" fmla="*/ 295957 w 11861800"/>
              <a:gd name="connsiteY0" fmla="*/ 0 h 3396342"/>
              <a:gd name="connsiteX1" fmla="*/ 11861800 w 11861800"/>
              <a:gd name="connsiteY1" fmla="*/ 0 h 3396342"/>
              <a:gd name="connsiteX2" fmla="*/ 11861800 w 11861800"/>
              <a:gd name="connsiteY2" fmla="*/ 3396342 h 3396342"/>
              <a:gd name="connsiteX3" fmla="*/ 295957 w 11861800"/>
              <a:gd name="connsiteY3" fmla="*/ 3396342 h 3396342"/>
              <a:gd name="connsiteX4" fmla="*/ 0 w 11861800"/>
              <a:gd name="connsiteY4" fmla="*/ 3100385 h 3396342"/>
              <a:gd name="connsiteX5" fmla="*/ 0 w 11861800"/>
              <a:gd name="connsiteY5" fmla="*/ 295957 h 3396342"/>
              <a:gd name="connsiteX6" fmla="*/ 295957 w 11861800"/>
              <a:gd name="connsiteY6" fmla="*/ 0 h 339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1800" h="3396342">
                <a:moveTo>
                  <a:pt x="295957" y="0"/>
                </a:moveTo>
                <a:lnTo>
                  <a:pt x="11861800" y="0"/>
                </a:lnTo>
                <a:lnTo>
                  <a:pt x="11861800" y="3396342"/>
                </a:lnTo>
                <a:lnTo>
                  <a:pt x="295957" y="3396342"/>
                </a:lnTo>
                <a:cubicBezTo>
                  <a:pt x="132504" y="3396342"/>
                  <a:pt x="0" y="3263838"/>
                  <a:pt x="0" y="3100385"/>
                </a:cubicBezTo>
                <a:lnTo>
                  <a:pt x="0" y="295957"/>
                </a:lnTo>
                <a:cubicBezTo>
                  <a:pt x="0" y="132504"/>
                  <a:pt x="132504" y="0"/>
                  <a:pt x="295957" y="0"/>
                </a:cubicBezTo>
                <a:close/>
              </a:path>
            </a:pathLst>
          </a:cu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7A2F6809-89FB-2CB1-A0E0-B260D903F8B6}"/>
              </a:ext>
            </a:extLst>
          </p:cNvPr>
          <p:cNvSpPr/>
          <p:nvPr/>
        </p:nvSpPr>
        <p:spPr bwMode="auto">
          <a:xfrm>
            <a:off x="571500" y="1598500"/>
            <a:ext cx="1028698" cy="113619"/>
          </a:xfrm>
          <a:prstGeom prst="roundRect">
            <a:avLst>
              <a:gd name="adj" fmla="val 50000"/>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endParaRPr lang="en-US" sz="2000" noProof="0">
              <a:ln w="3175">
                <a:noFill/>
              </a:ln>
              <a:solidFill>
                <a:srgbClr val="FFFFFF"/>
              </a:solidFill>
              <a:latin typeface="Segoe Sans Display Semibold"/>
            </a:endParaRPr>
          </a:p>
        </p:txBody>
      </p:sp>
      <p:sp>
        <p:nvSpPr>
          <p:cNvPr id="2" name="Rectangle: Rounded Corners 1">
            <a:hlinkClick r:id="rId5" action="ppaction://hlinksldjump"/>
            <a:extLst>
              <a:ext uri="{FF2B5EF4-FFF2-40B4-BE49-F238E27FC236}">
                <a16:creationId xmlns:a16="http://schemas.microsoft.com/office/drawing/2014/main" id="{8A6A0618-E981-2D63-EAFF-AAE93DA5B259}"/>
              </a:ext>
            </a:extLst>
          </p:cNvPr>
          <p:cNvSpPr>
            <a:spLocks/>
          </p:cNvSpPr>
          <p:nvPr/>
        </p:nvSpPr>
        <p:spPr bwMode="auto">
          <a:xfrm>
            <a:off x="73819"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Overview</a:t>
            </a:r>
          </a:p>
        </p:txBody>
      </p:sp>
      <p:sp>
        <p:nvSpPr>
          <p:cNvPr id="10" name="Rectangle: Rounded Corners 9">
            <a:hlinkClick r:id="rId6" action="ppaction://hlinksldjump"/>
            <a:extLst>
              <a:ext uri="{FF2B5EF4-FFF2-40B4-BE49-F238E27FC236}">
                <a16:creationId xmlns:a16="http://schemas.microsoft.com/office/drawing/2014/main" id="{524AF576-220A-6E89-C640-A6CDA484B47E}"/>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11" name="Rectangle: Rounded Corners 10">
            <a:hlinkClick r:id="rId7" action="ppaction://hlinksldjump"/>
            <a:extLst>
              <a:ext uri="{FF2B5EF4-FFF2-40B4-BE49-F238E27FC236}">
                <a16:creationId xmlns:a16="http://schemas.microsoft.com/office/drawing/2014/main" id="{C2670D3F-3ABA-9DBF-18BD-12A2DD35B660}"/>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12" name="Rectangle: Rounded Corners 11">
            <a:hlinkClick r:id="rId8" action="ppaction://hlinksldjump"/>
            <a:extLst>
              <a:ext uri="{FF2B5EF4-FFF2-40B4-BE49-F238E27FC236}">
                <a16:creationId xmlns:a16="http://schemas.microsoft.com/office/drawing/2014/main" id="{4061429A-C4FF-6A01-6750-073E5D9C4DAA}"/>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13" name="Rectangle: Rounded Corners 12">
            <a:hlinkClick r:id="rId9" action="ppaction://hlinksldjump"/>
            <a:extLst>
              <a:ext uri="{FF2B5EF4-FFF2-40B4-BE49-F238E27FC236}">
                <a16:creationId xmlns:a16="http://schemas.microsoft.com/office/drawing/2014/main" id="{7E9274AD-707A-4339-F91A-2522912BE0EF}"/>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Tree>
    <p:extLst>
      <p:ext uri="{BB962C8B-B14F-4D97-AF65-F5344CB8AC3E}">
        <p14:creationId xmlns:p14="http://schemas.microsoft.com/office/powerpoint/2010/main" val="189667329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2F3753B-DA4E-6FF9-C3A2-1DBBA74DE60B}"/>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FFEE7423-B5FE-6002-01CB-86FAB3E30FA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4">
            <a:alphaModFix amt="9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1" y="-5"/>
            <a:ext cx="12191998" cy="6858009"/>
          </a:xfrm>
          <a:prstGeom prst="rect">
            <a:avLst/>
          </a:prstGeom>
        </p:spPr>
      </p:pic>
      <p:sp>
        <p:nvSpPr>
          <p:cNvPr id="24" name="Rectangle: Rounded Corners 23">
            <a:extLst>
              <a:ext uri="{FF2B5EF4-FFF2-40B4-BE49-F238E27FC236}">
                <a16:creationId xmlns:a16="http://schemas.microsoft.com/office/drawing/2014/main" id="{234BA930-59F5-B467-B1BC-0927B8CBF7D5}"/>
              </a:ext>
              <a:ext uri="{C183D7F6-B498-43B3-948B-1728B52AA6E4}">
                <adec:decorative xmlns:adec="http://schemas.microsoft.com/office/drawing/2017/decorative" val="1"/>
              </a:ext>
            </a:extLst>
          </p:cNvPr>
          <p:cNvSpPr>
            <a:spLocks/>
          </p:cNvSpPr>
          <p:nvPr/>
        </p:nvSpPr>
        <p:spPr bwMode="auto">
          <a:xfrm>
            <a:off x="4775201" y="1422399"/>
            <a:ext cx="6836568" cy="5143183"/>
          </a:xfrm>
          <a:prstGeom prst="roundRect">
            <a:avLst>
              <a:gd name="adj" fmla="val 2872"/>
            </a:avLst>
          </a:prstGeom>
          <a:solidFill>
            <a:schemeClr val="bg1">
              <a:alpha val="85000"/>
            </a:schemeClr>
          </a:solidFill>
          <a:ln w="12700">
            <a:gradFill flip="none" rotWithShape="1">
              <a:gsLst>
                <a:gs pos="0">
                  <a:srgbClr val="0179D4">
                    <a:alpha val="75000"/>
                  </a:srgbClr>
                </a:gs>
                <a:gs pos="17000">
                  <a:srgbClr val="1494E7">
                    <a:alpha val="75000"/>
                  </a:srgbClr>
                </a:gs>
                <a:gs pos="52000">
                  <a:srgbClr val="8A89FF">
                    <a:alpha val="75000"/>
                  </a:srgbClr>
                </a:gs>
                <a:gs pos="33000">
                  <a:srgbClr val="2CB6FF">
                    <a:alpha val="75000"/>
                  </a:srgbClr>
                </a:gs>
                <a:gs pos="98131">
                  <a:srgbClr val="FEA973">
                    <a:alpha val="75000"/>
                  </a:srgbClr>
                </a:gs>
                <a:gs pos="90000">
                  <a:srgbClr val="EA83BB">
                    <a:alpha val="75000"/>
                  </a:srgbClr>
                </a:gs>
                <a:gs pos="71000">
                  <a:srgbClr val="BC6DFE">
                    <a:alpha val="75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 name="Title 13">
            <a:extLst>
              <a:ext uri="{FF2B5EF4-FFF2-40B4-BE49-F238E27FC236}">
                <a16:creationId xmlns:a16="http://schemas.microsoft.com/office/drawing/2014/main" id="{7093310C-981D-A578-752B-DC4B14E6F924}"/>
              </a:ext>
            </a:extLst>
          </p:cNvPr>
          <p:cNvSpPr>
            <a:spLocks noGrp="1"/>
          </p:cNvSpPr>
          <p:nvPr>
            <p:ph type="title"/>
          </p:nvPr>
        </p:nvSpPr>
        <p:spPr>
          <a:xfrm>
            <a:off x="496456" y="328670"/>
            <a:ext cx="11018520" cy="492443"/>
          </a:xfrm>
        </p:spPr>
        <p:txBody>
          <a:bodyPr/>
          <a:lstStyle/>
          <a:p>
            <a:r>
              <a:rPr lang="en-US" noProof="0">
                <a:ea typeface="+mj-ea"/>
                <a:cs typeface="+mj-cs"/>
              </a:rPr>
              <a:t>Worksheet: ESS ROI Forecast</a:t>
            </a:r>
          </a:p>
        </p:txBody>
      </p:sp>
      <p:graphicFrame>
        <p:nvGraphicFramePr>
          <p:cNvPr id="17" name="Table 16">
            <a:extLst>
              <a:ext uri="{FF2B5EF4-FFF2-40B4-BE49-F238E27FC236}">
                <a16:creationId xmlns:a16="http://schemas.microsoft.com/office/drawing/2014/main" id="{D43637FE-D083-E8F7-AA64-F321F44631A4}"/>
              </a:ext>
            </a:extLst>
          </p:cNvPr>
          <p:cNvGraphicFramePr>
            <a:graphicFrameLocks noGrp="1"/>
          </p:cNvGraphicFramePr>
          <p:nvPr>
            <p:extLst>
              <p:ext uri="{D42A27DB-BD31-4B8C-83A1-F6EECF244321}">
                <p14:modId xmlns:p14="http://schemas.microsoft.com/office/powerpoint/2010/main" val="3618617068"/>
              </p:ext>
            </p:extLst>
          </p:nvPr>
        </p:nvGraphicFramePr>
        <p:xfrm>
          <a:off x="4770213" y="1978343"/>
          <a:ext cx="6833523" cy="4587240"/>
        </p:xfrm>
        <a:graphic>
          <a:graphicData uri="http://schemas.openxmlformats.org/drawingml/2006/table">
            <a:tbl>
              <a:tblPr firstRow="1" bandRow="1"/>
              <a:tblGrid>
                <a:gridCol w="1625318">
                  <a:extLst>
                    <a:ext uri="{9D8B030D-6E8A-4147-A177-3AD203B41FA5}">
                      <a16:colId xmlns:a16="http://schemas.microsoft.com/office/drawing/2014/main" val="3643538190"/>
                    </a:ext>
                  </a:extLst>
                </a:gridCol>
                <a:gridCol w="1479588">
                  <a:extLst>
                    <a:ext uri="{9D8B030D-6E8A-4147-A177-3AD203B41FA5}">
                      <a16:colId xmlns:a16="http://schemas.microsoft.com/office/drawing/2014/main" val="1648774899"/>
                    </a:ext>
                  </a:extLst>
                </a:gridCol>
                <a:gridCol w="2009595">
                  <a:extLst>
                    <a:ext uri="{9D8B030D-6E8A-4147-A177-3AD203B41FA5}">
                      <a16:colId xmlns:a16="http://schemas.microsoft.com/office/drawing/2014/main" val="1110964245"/>
                    </a:ext>
                  </a:extLst>
                </a:gridCol>
                <a:gridCol w="1719022">
                  <a:extLst>
                    <a:ext uri="{9D8B030D-6E8A-4147-A177-3AD203B41FA5}">
                      <a16:colId xmlns:a16="http://schemas.microsoft.com/office/drawing/2014/main" val="614512735"/>
                    </a:ext>
                  </a:extLst>
                </a:gridCol>
              </a:tblGrid>
              <a:tr h="0">
                <a:tc>
                  <a:txBody>
                    <a:bodyPr/>
                    <a:lstStyle>
                      <a:lvl1pPr marL="0" algn="l" defTabSz="914400" rtl="0" eaLnBrk="1" latinLnBrk="0" hangingPunct="1">
                        <a:defRPr sz="1800" kern="1200">
                          <a:solidFill>
                            <a:schemeClr val="tx1"/>
                          </a:solidFill>
                          <a:latin typeface="Segoe Sans Display"/>
                        </a:defRPr>
                      </a:lvl1pPr>
                      <a:lvl2pPr marL="457200" algn="l" defTabSz="914400" rtl="0" eaLnBrk="1" latinLnBrk="0" hangingPunct="1">
                        <a:defRPr sz="1800" kern="1200">
                          <a:solidFill>
                            <a:schemeClr val="tx1"/>
                          </a:solidFill>
                          <a:latin typeface="Segoe Sans Display"/>
                        </a:defRPr>
                      </a:lvl2pPr>
                      <a:lvl3pPr marL="914400" algn="l" defTabSz="914400" rtl="0" eaLnBrk="1" latinLnBrk="0" hangingPunct="1">
                        <a:defRPr sz="1800" kern="1200">
                          <a:solidFill>
                            <a:schemeClr val="tx1"/>
                          </a:solidFill>
                          <a:latin typeface="Segoe Sans Display"/>
                        </a:defRPr>
                      </a:lvl3pPr>
                      <a:lvl4pPr marL="1371600" algn="l" defTabSz="914400" rtl="0" eaLnBrk="1" latinLnBrk="0" hangingPunct="1">
                        <a:defRPr sz="1800" kern="1200">
                          <a:solidFill>
                            <a:schemeClr val="tx1"/>
                          </a:solidFill>
                          <a:latin typeface="Segoe Sans Display"/>
                        </a:defRPr>
                      </a:lvl4pPr>
                      <a:lvl5pPr marL="1828800" algn="l" defTabSz="914400" rtl="0" eaLnBrk="1" latinLnBrk="0" hangingPunct="1">
                        <a:defRPr sz="1800" kern="1200">
                          <a:solidFill>
                            <a:schemeClr val="tx1"/>
                          </a:solidFill>
                          <a:latin typeface="Segoe Sans Display"/>
                        </a:defRPr>
                      </a:lvl5pPr>
                      <a:lvl6pPr marL="2286000" algn="l" defTabSz="914400" rtl="0" eaLnBrk="1" latinLnBrk="0" hangingPunct="1">
                        <a:defRPr sz="1800" kern="1200">
                          <a:solidFill>
                            <a:schemeClr val="tx1"/>
                          </a:solidFill>
                          <a:latin typeface="Segoe Sans Display"/>
                        </a:defRPr>
                      </a:lvl6pPr>
                      <a:lvl7pPr marL="2743200" algn="l" defTabSz="914400" rtl="0" eaLnBrk="1" latinLnBrk="0" hangingPunct="1">
                        <a:defRPr sz="1800" kern="1200">
                          <a:solidFill>
                            <a:schemeClr val="tx1"/>
                          </a:solidFill>
                          <a:latin typeface="Segoe Sans Display"/>
                        </a:defRPr>
                      </a:lvl7pPr>
                      <a:lvl8pPr marL="3200400" algn="l" defTabSz="914400" rtl="0" eaLnBrk="1" latinLnBrk="0" hangingPunct="1">
                        <a:defRPr sz="1800" kern="1200">
                          <a:solidFill>
                            <a:schemeClr val="tx1"/>
                          </a:solidFill>
                          <a:latin typeface="Segoe Sans Display"/>
                        </a:defRPr>
                      </a:lvl8pPr>
                      <a:lvl9pPr marL="3657600" algn="l" defTabSz="914400" rtl="0" eaLnBrk="1" latinLnBrk="0" hangingPunct="1">
                        <a:defRPr sz="1800" kern="1200">
                          <a:solidFill>
                            <a:schemeClr val="tx1"/>
                          </a:solidFill>
                          <a:latin typeface="Segoe Sans Display"/>
                        </a:defRPr>
                      </a:lvl9pPr>
                    </a:lstStyle>
                    <a:p>
                      <a:pPr marL="0" indent="0" algn="l" rtl="0" eaLnBrk="1" fontAlgn="b" latinLnBrk="0" hangingPunct="1">
                        <a:spcAft>
                          <a:spcPts val="200"/>
                        </a:spcAft>
                      </a:pPr>
                      <a:r>
                        <a:rPr lang="en-US" sz="1200" b="0" i="0" u="none" strike="noStrike" kern="1200" noProof="0">
                          <a:solidFill>
                            <a:schemeClr val="accent1"/>
                          </a:solidFill>
                          <a:effectLst/>
                          <a:latin typeface="+mj-lt"/>
                          <a:ea typeface="+mn-ea"/>
                          <a:cs typeface="+mn-cs"/>
                        </a:rPr>
                        <a:t>Step</a:t>
                      </a:r>
                    </a:p>
                  </a:txBody>
                  <a:tcPr marT="91440" marB="9144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0000"/>
                      </a:schemeClr>
                    </a:solid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indent="0" algn="l" defTabSz="951304" rtl="0" eaLnBrk="1" fontAlgn="b" latinLnBrk="0" hangingPunct="1">
                        <a:spcAft>
                          <a:spcPts val="200"/>
                        </a:spcAft>
                      </a:pPr>
                      <a:r>
                        <a:rPr lang="en-US" sz="1200" b="0" i="0" u="none" strike="noStrike" kern="1200" noProof="0">
                          <a:solidFill>
                            <a:schemeClr val="accent1"/>
                          </a:solidFill>
                          <a:effectLst/>
                          <a:latin typeface="+mj-lt"/>
                          <a:ea typeface="+mn-ea"/>
                          <a:cs typeface="+mn-cs"/>
                        </a:rPr>
                        <a:t>Description</a:t>
                      </a:r>
                    </a:p>
                  </a:txBody>
                  <a:tcPr marT="91440" marB="9144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0000"/>
                      </a:schemeClr>
                    </a:solidFill>
                  </a:tcPr>
                </a:tc>
                <a:tc gridSpan="2">
                  <a:txBody>
                    <a:bodyPr/>
                    <a:lstStyle>
                      <a:lvl1pPr marL="0" algn="l" defTabSz="914400" rtl="0" eaLnBrk="1" latinLnBrk="0" hangingPunct="1">
                        <a:defRPr sz="1800" kern="1200">
                          <a:solidFill>
                            <a:schemeClr val="tx1"/>
                          </a:solidFill>
                          <a:latin typeface="Segoe Sans Display"/>
                        </a:defRPr>
                      </a:lvl1pPr>
                      <a:lvl2pPr marL="457200" algn="l" defTabSz="914400" rtl="0" eaLnBrk="1" latinLnBrk="0" hangingPunct="1">
                        <a:defRPr sz="1800" kern="1200">
                          <a:solidFill>
                            <a:schemeClr val="tx1"/>
                          </a:solidFill>
                          <a:latin typeface="Segoe Sans Display"/>
                        </a:defRPr>
                      </a:lvl2pPr>
                      <a:lvl3pPr marL="914400" algn="l" defTabSz="914400" rtl="0" eaLnBrk="1" latinLnBrk="0" hangingPunct="1">
                        <a:defRPr sz="1800" kern="1200">
                          <a:solidFill>
                            <a:schemeClr val="tx1"/>
                          </a:solidFill>
                          <a:latin typeface="Segoe Sans Display"/>
                        </a:defRPr>
                      </a:lvl3pPr>
                      <a:lvl4pPr marL="1371600" algn="l" defTabSz="914400" rtl="0" eaLnBrk="1" latinLnBrk="0" hangingPunct="1">
                        <a:defRPr sz="1800" kern="1200">
                          <a:solidFill>
                            <a:schemeClr val="tx1"/>
                          </a:solidFill>
                          <a:latin typeface="Segoe Sans Display"/>
                        </a:defRPr>
                      </a:lvl4pPr>
                      <a:lvl5pPr marL="1828800" algn="l" defTabSz="914400" rtl="0" eaLnBrk="1" latinLnBrk="0" hangingPunct="1">
                        <a:defRPr sz="1800" kern="1200">
                          <a:solidFill>
                            <a:schemeClr val="tx1"/>
                          </a:solidFill>
                          <a:latin typeface="Segoe Sans Display"/>
                        </a:defRPr>
                      </a:lvl5pPr>
                      <a:lvl6pPr marL="2286000" algn="l" defTabSz="914400" rtl="0" eaLnBrk="1" latinLnBrk="0" hangingPunct="1">
                        <a:defRPr sz="1800" kern="1200">
                          <a:solidFill>
                            <a:schemeClr val="tx1"/>
                          </a:solidFill>
                          <a:latin typeface="Segoe Sans Display"/>
                        </a:defRPr>
                      </a:lvl6pPr>
                      <a:lvl7pPr marL="2743200" algn="l" defTabSz="914400" rtl="0" eaLnBrk="1" latinLnBrk="0" hangingPunct="1">
                        <a:defRPr sz="1800" kern="1200">
                          <a:solidFill>
                            <a:schemeClr val="tx1"/>
                          </a:solidFill>
                          <a:latin typeface="Segoe Sans Display"/>
                        </a:defRPr>
                      </a:lvl7pPr>
                      <a:lvl8pPr marL="3200400" algn="l" defTabSz="914400" rtl="0" eaLnBrk="1" latinLnBrk="0" hangingPunct="1">
                        <a:defRPr sz="1800" kern="1200">
                          <a:solidFill>
                            <a:schemeClr val="tx1"/>
                          </a:solidFill>
                          <a:latin typeface="Segoe Sans Display"/>
                        </a:defRPr>
                      </a:lvl8pPr>
                      <a:lvl9pPr marL="3657600" algn="l" defTabSz="914400" rtl="0" eaLnBrk="1" latinLnBrk="0" hangingPunct="1">
                        <a:defRPr sz="1800" kern="1200">
                          <a:solidFill>
                            <a:schemeClr val="tx1"/>
                          </a:solidFill>
                          <a:latin typeface="Segoe Sans Display"/>
                        </a:defRPr>
                      </a:lvl9pPr>
                    </a:lstStyle>
                    <a:p>
                      <a:pPr marL="0" indent="0" algn="l" defTabSz="951304" rtl="0" eaLnBrk="1" fontAlgn="b" latinLnBrk="0" hangingPunct="1">
                        <a:spcAft>
                          <a:spcPts val="200"/>
                        </a:spcAft>
                      </a:pPr>
                      <a:r>
                        <a:rPr lang="en-US" sz="1200" b="0" i="0" u="none" strike="noStrike" kern="1200" noProof="0">
                          <a:solidFill>
                            <a:schemeClr val="accent1"/>
                          </a:solidFill>
                          <a:effectLst/>
                          <a:latin typeface="+mj-lt"/>
                          <a:ea typeface="+mn-ea"/>
                          <a:cs typeface="+mn-cs"/>
                        </a:rPr>
                        <a:t>Inputs</a:t>
                      </a:r>
                    </a:p>
                  </a:txBody>
                  <a:tcPr marT="91440" marB="91440"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50000"/>
                      </a:schemeClr>
                    </a:solidFill>
                  </a:tcPr>
                </a:tc>
                <a:tc hMerge="1">
                  <a:txBody>
                    <a:bodyPr/>
                    <a:lstStyle/>
                    <a:p>
                      <a:endParaRPr lang="en-US"/>
                    </a:p>
                  </a:txBody>
                  <a:tcPr/>
                </a:tc>
                <a:extLst>
                  <a:ext uri="{0D108BD9-81ED-4DB2-BD59-A6C34878D82A}">
                    <a16:rowId xmlns:a16="http://schemas.microsoft.com/office/drawing/2014/main" val="4145230125"/>
                  </a:ext>
                </a:extLst>
              </a:tr>
              <a:tr h="180893">
                <a:tc>
                  <a:txBody>
                    <a:bodyPr/>
                    <a:lstStyle>
                      <a:lvl1pPr marL="0" algn="l" defTabSz="914400" rtl="0" eaLnBrk="1" latinLnBrk="0" hangingPunct="1">
                        <a:defRPr sz="1800" kern="1200">
                          <a:solidFill>
                            <a:schemeClr val="tx1"/>
                          </a:solidFill>
                          <a:latin typeface="Segoe Sans Display"/>
                        </a:defRPr>
                      </a:lvl1pPr>
                      <a:lvl2pPr marL="457200" algn="l" defTabSz="914400" rtl="0" eaLnBrk="1" latinLnBrk="0" hangingPunct="1">
                        <a:defRPr sz="1800" kern="1200">
                          <a:solidFill>
                            <a:schemeClr val="tx1"/>
                          </a:solidFill>
                          <a:latin typeface="Segoe Sans Display"/>
                        </a:defRPr>
                      </a:lvl2pPr>
                      <a:lvl3pPr marL="914400" algn="l" defTabSz="914400" rtl="0" eaLnBrk="1" latinLnBrk="0" hangingPunct="1">
                        <a:defRPr sz="1800" kern="1200">
                          <a:solidFill>
                            <a:schemeClr val="tx1"/>
                          </a:solidFill>
                          <a:latin typeface="Segoe Sans Display"/>
                        </a:defRPr>
                      </a:lvl3pPr>
                      <a:lvl4pPr marL="1371600" algn="l" defTabSz="914400" rtl="0" eaLnBrk="1" latinLnBrk="0" hangingPunct="1">
                        <a:defRPr sz="1800" kern="1200">
                          <a:solidFill>
                            <a:schemeClr val="tx1"/>
                          </a:solidFill>
                          <a:latin typeface="Segoe Sans Display"/>
                        </a:defRPr>
                      </a:lvl4pPr>
                      <a:lvl5pPr marL="1828800" algn="l" defTabSz="914400" rtl="0" eaLnBrk="1" latinLnBrk="0" hangingPunct="1">
                        <a:defRPr sz="1800" kern="1200">
                          <a:solidFill>
                            <a:schemeClr val="tx1"/>
                          </a:solidFill>
                          <a:latin typeface="Segoe Sans Display"/>
                        </a:defRPr>
                      </a:lvl5pPr>
                      <a:lvl6pPr marL="2286000" algn="l" defTabSz="914400" rtl="0" eaLnBrk="1" latinLnBrk="0" hangingPunct="1">
                        <a:defRPr sz="1800" kern="1200">
                          <a:solidFill>
                            <a:schemeClr val="tx1"/>
                          </a:solidFill>
                          <a:latin typeface="Segoe Sans Display"/>
                        </a:defRPr>
                      </a:lvl6pPr>
                      <a:lvl7pPr marL="2743200" algn="l" defTabSz="914400" rtl="0" eaLnBrk="1" latinLnBrk="0" hangingPunct="1">
                        <a:defRPr sz="1800" kern="1200">
                          <a:solidFill>
                            <a:schemeClr val="tx1"/>
                          </a:solidFill>
                          <a:latin typeface="Segoe Sans Display"/>
                        </a:defRPr>
                      </a:lvl7pPr>
                      <a:lvl8pPr marL="3200400" algn="l" defTabSz="914400" rtl="0" eaLnBrk="1" latinLnBrk="0" hangingPunct="1">
                        <a:defRPr sz="1800" kern="1200">
                          <a:solidFill>
                            <a:schemeClr val="tx1"/>
                          </a:solidFill>
                          <a:latin typeface="Segoe Sans Display"/>
                        </a:defRPr>
                      </a:lvl8pPr>
                      <a:lvl9pPr marL="3657600" algn="l" defTabSz="914400" rtl="0" eaLnBrk="1" latinLnBrk="0" hangingPunct="1">
                        <a:defRPr sz="1800" kern="1200">
                          <a:solidFill>
                            <a:schemeClr val="tx1"/>
                          </a:solidFill>
                          <a:latin typeface="Segoe Sans Display"/>
                        </a:defRPr>
                      </a:lvl9pPr>
                    </a:lstStyle>
                    <a:p>
                      <a:pPr marL="0" indent="0" algn="l">
                        <a:spcAft>
                          <a:spcPts val="200"/>
                        </a:spcAft>
                      </a:pPr>
                      <a:r>
                        <a:rPr kumimoji="0" lang="en-US" sz="1000" b="0" i="0" u="none" strike="noStrike" kern="1200" cap="none" spc="0" normalizeH="0" baseline="0" noProof="0">
                          <a:ln>
                            <a:noFill/>
                          </a:ln>
                          <a:solidFill>
                            <a:schemeClr val="tx1"/>
                          </a:solidFill>
                          <a:effectLst/>
                          <a:uLnTx/>
                          <a:uFillTx/>
                          <a:latin typeface="+mj-lt"/>
                          <a:ea typeface="+mn-ea"/>
                          <a:cs typeface="+mn-cs"/>
                        </a:rPr>
                        <a:t>1. Know What You Want to Improve</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l" defTabSz="951304" rtl="0" eaLnBrk="1" fontAlgn="b" latinLnBrk="0" hangingPunct="1">
                        <a:lnSpc>
                          <a:spcPct val="100000"/>
                        </a:lnSpc>
                        <a:spcBef>
                          <a:spcPts val="0"/>
                        </a:spcBef>
                        <a:spcAft>
                          <a:spcPts val="200"/>
                        </a:spcAft>
                        <a:buClrTx/>
                        <a:buSzTx/>
                        <a:buFontTx/>
                        <a:buNone/>
                        <a:tabLst/>
                        <a:defRPr/>
                      </a:pPr>
                      <a:r>
                        <a:rPr lang="en-US" sz="1000" b="0" kern="1200" noProof="0">
                          <a:solidFill>
                            <a:schemeClr val="tx1"/>
                          </a:solidFill>
                          <a:latin typeface="+mn-lt"/>
                          <a:ea typeface="+mn-ea"/>
                          <a:cs typeface="+mn-cs"/>
                        </a:rPr>
                        <a:t>Current state of relevant KPIs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Segoe Sans Display"/>
                        </a:defRPr>
                      </a:lvl1pPr>
                      <a:lvl2pPr marL="457200" algn="l" defTabSz="914400" rtl="0" eaLnBrk="1" latinLnBrk="0" hangingPunct="1">
                        <a:defRPr sz="1800" kern="1200">
                          <a:solidFill>
                            <a:schemeClr val="tx1"/>
                          </a:solidFill>
                          <a:latin typeface="Segoe Sans Display"/>
                        </a:defRPr>
                      </a:lvl2pPr>
                      <a:lvl3pPr marL="914400" algn="l" defTabSz="914400" rtl="0" eaLnBrk="1" latinLnBrk="0" hangingPunct="1">
                        <a:defRPr sz="1800" kern="1200">
                          <a:solidFill>
                            <a:schemeClr val="tx1"/>
                          </a:solidFill>
                          <a:latin typeface="Segoe Sans Display"/>
                        </a:defRPr>
                      </a:lvl3pPr>
                      <a:lvl4pPr marL="1371600" algn="l" defTabSz="914400" rtl="0" eaLnBrk="1" latinLnBrk="0" hangingPunct="1">
                        <a:defRPr sz="1800" kern="1200">
                          <a:solidFill>
                            <a:schemeClr val="tx1"/>
                          </a:solidFill>
                          <a:latin typeface="Segoe Sans Display"/>
                        </a:defRPr>
                      </a:lvl4pPr>
                      <a:lvl5pPr marL="1828800" algn="l" defTabSz="914400" rtl="0" eaLnBrk="1" latinLnBrk="0" hangingPunct="1">
                        <a:defRPr sz="1800" kern="1200">
                          <a:solidFill>
                            <a:schemeClr val="tx1"/>
                          </a:solidFill>
                          <a:latin typeface="Segoe Sans Display"/>
                        </a:defRPr>
                      </a:lvl5pPr>
                      <a:lvl6pPr marL="2286000" algn="l" defTabSz="914400" rtl="0" eaLnBrk="1" latinLnBrk="0" hangingPunct="1">
                        <a:defRPr sz="1800" kern="1200">
                          <a:solidFill>
                            <a:schemeClr val="tx1"/>
                          </a:solidFill>
                          <a:latin typeface="Segoe Sans Display"/>
                        </a:defRPr>
                      </a:lvl6pPr>
                      <a:lvl7pPr marL="2743200" algn="l" defTabSz="914400" rtl="0" eaLnBrk="1" latinLnBrk="0" hangingPunct="1">
                        <a:defRPr sz="1800" kern="1200">
                          <a:solidFill>
                            <a:schemeClr val="tx1"/>
                          </a:solidFill>
                          <a:latin typeface="Segoe Sans Display"/>
                        </a:defRPr>
                      </a:lvl7pPr>
                      <a:lvl8pPr marL="3200400" algn="l" defTabSz="914400" rtl="0" eaLnBrk="1" latinLnBrk="0" hangingPunct="1">
                        <a:defRPr sz="1800" kern="1200">
                          <a:solidFill>
                            <a:schemeClr val="tx1"/>
                          </a:solidFill>
                          <a:latin typeface="Segoe Sans Display"/>
                        </a:defRPr>
                      </a:lvl8pPr>
                      <a:lvl9pPr marL="3657600" algn="l" defTabSz="914400" rtl="0" eaLnBrk="1" latinLnBrk="0" hangingPunct="1">
                        <a:defRPr sz="1800" kern="1200">
                          <a:solidFill>
                            <a:schemeClr val="tx1"/>
                          </a:solidFill>
                          <a:latin typeface="Segoe Sans Display"/>
                        </a:defRPr>
                      </a:lvl9pPr>
                    </a:lstStyle>
                    <a:p>
                      <a:pPr marL="0" marR="0" lvl="0" indent="0" algn="l" defTabSz="951304" rtl="0" eaLnBrk="1" fontAlgn="b" latinLnBrk="0" hangingPunct="1">
                        <a:lnSpc>
                          <a:spcPct val="100000"/>
                        </a:lnSpc>
                        <a:spcBef>
                          <a:spcPts val="0"/>
                        </a:spcBef>
                        <a:spcAft>
                          <a:spcPts val="200"/>
                        </a:spcAft>
                        <a:buClrTx/>
                        <a:buSzTx/>
                        <a:buFontTx/>
                        <a:buNone/>
                        <a:tabLst/>
                        <a:defRPr/>
                      </a:pPr>
                      <a:r>
                        <a:rPr lang="en-US" sz="1000" b="0" kern="1200" noProof="0">
                          <a:solidFill>
                            <a:schemeClr val="tx1"/>
                          </a:solidFill>
                          <a:latin typeface="+mn-lt"/>
                          <a:ea typeface="+mn-ea"/>
                          <a:cs typeface="+mn-cs"/>
                        </a:rPr>
                        <a:t>Annual HR Tier 1 Support Tickets: 24,000</a:t>
                      </a: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381820235"/>
                  </a:ext>
                </a:extLst>
              </a:tr>
              <a:tr h="250468">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indent="0" algn="l" defTabSz="914400" rtl="0" eaLnBrk="1" latinLnBrk="0" hangingPunct="1">
                        <a:spcAft>
                          <a:spcPts val="200"/>
                        </a:spcAft>
                      </a:pPr>
                      <a:r>
                        <a:rPr kumimoji="0" lang="en-US" sz="1000" b="0" i="0" u="none" strike="noStrike" kern="1200" cap="none" spc="0" normalizeH="0" baseline="0" noProof="0">
                          <a:ln>
                            <a:noFill/>
                          </a:ln>
                          <a:solidFill>
                            <a:schemeClr val="tx1"/>
                          </a:solidFill>
                          <a:effectLst/>
                          <a:uLnTx/>
                          <a:uFillTx/>
                          <a:latin typeface="+mj-lt"/>
                          <a:ea typeface="+mn-ea"/>
                          <a:cs typeface="+mn-cs"/>
                        </a:rPr>
                        <a:t>2. Assess the Potential Impact of the AI Solution</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l" defTabSz="951304" rtl="0" eaLnBrk="1" fontAlgn="b"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n-lt"/>
                          <a:ea typeface="+mn-ea"/>
                          <a:cs typeface="+mn-cs"/>
                        </a:rPr>
                        <a:t>Key attribution and impact assumptions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Segoe Sans Display"/>
                        </a:defRPr>
                      </a:lvl1pPr>
                      <a:lvl2pPr marL="457200" algn="l" defTabSz="914400" rtl="0" eaLnBrk="1" latinLnBrk="0" hangingPunct="1">
                        <a:defRPr sz="1800" kern="1200">
                          <a:solidFill>
                            <a:schemeClr val="tx1"/>
                          </a:solidFill>
                          <a:latin typeface="Segoe Sans Display"/>
                        </a:defRPr>
                      </a:lvl2pPr>
                      <a:lvl3pPr marL="914400" algn="l" defTabSz="914400" rtl="0" eaLnBrk="1" latinLnBrk="0" hangingPunct="1">
                        <a:defRPr sz="1800" kern="1200">
                          <a:solidFill>
                            <a:schemeClr val="tx1"/>
                          </a:solidFill>
                          <a:latin typeface="Segoe Sans Display"/>
                        </a:defRPr>
                      </a:lvl3pPr>
                      <a:lvl4pPr marL="1371600" algn="l" defTabSz="914400" rtl="0" eaLnBrk="1" latinLnBrk="0" hangingPunct="1">
                        <a:defRPr sz="1800" kern="1200">
                          <a:solidFill>
                            <a:schemeClr val="tx1"/>
                          </a:solidFill>
                          <a:latin typeface="Segoe Sans Display"/>
                        </a:defRPr>
                      </a:lvl4pPr>
                      <a:lvl5pPr marL="1828800" algn="l" defTabSz="914400" rtl="0" eaLnBrk="1" latinLnBrk="0" hangingPunct="1">
                        <a:defRPr sz="1800" kern="1200">
                          <a:solidFill>
                            <a:schemeClr val="tx1"/>
                          </a:solidFill>
                          <a:latin typeface="Segoe Sans Display"/>
                        </a:defRPr>
                      </a:lvl5pPr>
                      <a:lvl6pPr marL="2286000" algn="l" defTabSz="914400" rtl="0" eaLnBrk="1" latinLnBrk="0" hangingPunct="1">
                        <a:defRPr sz="1800" kern="1200">
                          <a:solidFill>
                            <a:schemeClr val="tx1"/>
                          </a:solidFill>
                          <a:latin typeface="Segoe Sans Display"/>
                        </a:defRPr>
                      </a:lvl6pPr>
                      <a:lvl7pPr marL="2743200" algn="l" defTabSz="914400" rtl="0" eaLnBrk="1" latinLnBrk="0" hangingPunct="1">
                        <a:defRPr sz="1800" kern="1200">
                          <a:solidFill>
                            <a:schemeClr val="tx1"/>
                          </a:solidFill>
                          <a:latin typeface="Segoe Sans Display"/>
                        </a:defRPr>
                      </a:lvl7pPr>
                      <a:lvl8pPr marL="3200400" algn="l" defTabSz="914400" rtl="0" eaLnBrk="1" latinLnBrk="0" hangingPunct="1">
                        <a:defRPr sz="1800" kern="1200">
                          <a:solidFill>
                            <a:schemeClr val="tx1"/>
                          </a:solidFill>
                          <a:latin typeface="Segoe Sans Display"/>
                        </a:defRPr>
                      </a:lvl8pPr>
                      <a:lvl9pPr marL="3657600" algn="l" defTabSz="914400" rtl="0" eaLnBrk="1" latinLnBrk="0" hangingPunct="1">
                        <a:defRPr sz="1800" kern="1200">
                          <a:solidFill>
                            <a:schemeClr val="tx1"/>
                          </a:solidFill>
                          <a:latin typeface="Segoe Sans Display"/>
                        </a:defRPr>
                      </a:lvl9pPr>
                    </a:lstStyle>
                    <a:p>
                      <a:pPr marL="0" marR="0" lvl="0" indent="0" algn="l" defTabSz="951304" rtl="0" eaLnBrk="1" fontAlgn="b" latinLnBrk="0" hangingPunct="1">
                        <a:lnSpc>
                          <a:spcPct val="100000"/>
                        </a:lnSpc>
                        <a:spcBef>
                          <a:spcPts val="0"/>
                        </a:spcBef>
                        <a:spcAft>
                          <a:spcPts val="200"/>
                        </a:spcAft>
                        <a:buClrTx/>
                        <a:buSzTx/>
                        <a:buFontTx/>
                        <a:buNone/>
                        <a:tabLst/>
                        <a:defRPr/>
                      </a:pPr>
                      <a:r>
                        <a:rPr lang="en-US" sz="1000" b="0" kern="1200" noProof="0">
                          <a:solidFill>
                            <a:schemeClr val="tx1"/>
                          </a:solidFill>
                          <a:latin typeface="+mn-lt"/>
                          <a:ea typeface="+mn-ea"/>
                          <a:cs typeface="+mn-cs"/>
                        </a:rPr>
                        <a:t>Copilot agent will deflect 70% of Tier 1 tickets</a:t>
                      </a: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106810132"/>
                  </a:ext>
                </a:extLst>
              </a:tr>
              <a:tr h="273659">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indent="0" algn="l" defTabSz="914400" rtl="0" eaLnBrk="1" latinLnBrk="0" hangingPunct="1">
                        <a:spcAft>
                          <a:spcPts val="200"/>
                        </a:spcAft>
                      </a:pPr>
                      <a:r>
                        <a:rPr kumimoji="0" lang="en-US" sz="1000" b="0" i="0" u="none" strike="noStrike" kern="1200" cap="none" spc="0" normalizeH="0" baseline="0" noProof="0">
                          <a:ln>
                            <a:noFill/>
                          </a:ln>
                          <a:solidFill>
                            <a:schemeClr val="tx1"/>
                          </a:solidFill>
                          <a:effectLst/>
                          <a:uLnTx/>
                          <a:uFillTx/>
                          <a:latin typeface="+mj-lt"/>
                          <a:ea typeface="+mn-ea"/>
                          <a:cs typeface="+mn-cs"/>
                        </a:rPr>
                        <a:t>3. Estimate How Fast People Will Start</a:t>
                      </a:r>
                      <a:br>
                        <a:rPr kumimoji="0" lang="en-US" sz="1000" b="0" i="0" u="none" strike="noStrike" kern="1200" cap="none" spc="0" normalizeH="0" baseline="0" noProof="0">
                          <a:ln>
                            <a:noFill/>
                          </a:ln>
                          <a:solidFill>
                            <a:schemeClr val="tx1"/>
                          </a:solidFill>
                          <a:effectLst/>
                          <a:uLnTx/>
                          <a:uFillTx/>
                          <a:latin typeface="+mj-lt"/>
                          <a:ea typeface="+mn-ea"/>
                          <a:cs typeface="+mn-cs"/>
                        </a:rPr>
                      </a:br>
                      <a:r>
                        <a:rPr kumimoji="0" lang="en-US" sz="1000" b="0" i="0" u="none" strike="noStrike" kern="1200" cap="none" spc="0" normalizeH="0" baseline="0" noProof="0">
                          <a:ln>
                            <a:noFill/>
                          </a:ln>
                          <a:solidFill>
                            <a:schemeClr val="tx1"/>
                          </a:solidFill>
                          <a:effectLst/>
                          <a:uLnTx/>
                          <a:uFillTx/>
                          <a:latin typeface="+mj-lt"/>
                          <a:ea typeface="+mn-ea"/>
                          <a:cs typeface="+mn-cs"/>
                        </a:rPr>
                        <a:t>Using It</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l" defTabSz="951304" rtl="0" eaLnBrk="1" fontAlgn="b"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n-lt"/>
                          <a:ea typeface="+mn-ea"/>
                          <a:cs typeface="+mn-cs"/>
                        </a:rPr>
                        <a:t>Adoption estimates based on rollout plan</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Segoe Sans Display"/>
                        </a:defRPr>
                      </a:lvl1pPr>
                      <a:lvl2pPr marL="457200" algn="l" defTabSz="914400" rtl="0" eaLnBrk="1" latinLnBrk="0" hangingPunct="1">
                        <a:defRPr sz="1800" kern="1200">
                          <a:solidFill>
                            <a:schemeClr val="tx1"/>
                          </a:solidFill>
                          <a:latin typeface="Segoe Sans Display"/>
                        </a:defRPr>
                      </a:lvl2pPr>
                      <a:lvl3pPr marL="914400" algn="l" defTabSz="914400" rtl="0" eaLnBrk="1" latinLnBrk="0" hangingPunct="1">
                        <a:defRPr sz="1800" kern="1200">
                          <a:solidFill>
                            <a:schemeClr val="tx1"/>
                          </a:solidFill>
                          <a:latin typeface="Segoe Sans Display"/>
                        </a:defRPr>
                      </a:lvl3pPr>
                      <a:lvl4pPr marL="1371600" algn="l" defTabSz="914400" rtl="0" eaLnBrk="1" latinLnBrk="0" hangingPunct="1">
                        <a:defRPr sz="1800" kern="1200">
                          <a:solidFill>
                            <a:schemeClr val="tx1"/>
                          </a:solidFill>
                          <a:latin typeface="Segoe Sans Display"/>
                        </a:defRPr>
                      </a:lvl4pPr>
                      <a:lvl5pPr marL="1828800" algn="l" defTabSz="914400" rtl="0" eaLnBrk="1" latinLnBrk="0" hangingPunct="1">
                        <a:defRPr sz="1800" kern="1200">
                          <a:solidFill>
                            <a:schemeClr val="tx1"/>
                          </a:solidFill>
                          <a:latin typeface="Segoe Sans Display"/>
                        </a:defRPr>
                      </a:lvl5pPr>
                      <a:lvl6pPr marL="2286000" algn="l" defTabSz="914400" rtl="0" eaLnBrk="1" latinLnBrk="0" hangingPunct="1">
                        <a:defRPr sz="1800" kern="1200">
                          <a:solidFill>
                            <a:schemeClr val="tx1"/>
                          </a:solidFill>
                          <a:latin typeface="Segoe Sans Display"/>
                        </a:defRPr>
                      </a:lvl6pPr>
                      <a:lvl7pPr marL="2743200" algn="l" defTabSz="914400" rtl="0" eaLnBrk="1" latinLnBrk="0" hangingPunct="1">
                        <a:defRPr sz="1800" kern="1200">
                          <a:solidFill>
                            <a:schemeClr val="tx1"/>
                          </a:solidFill>
                          <a:latin typeface="Segoe Sans Display"/>
                        </a:defRPr>
                      </a:lvl7pPr>
                      <a:lvl8pPr marL="3200400" algn="l" defTabSz="914400" rtl="0" eaLnBrk="1" latinLnBrk="0" hangingPunct="1">
                        <a:defRPr sz="1800" kern="1200">
                          <a:solidFill>
                            <a:schemeClr val="tx1"/>
                          </a:solidFill>
                          <a:latin typeface="Segoe Sans Display"/>
                        </a:defRPr>
                      </a:lvl8pPr>
                      <a:lvl9pPr marL="3657600" algn="l" defTabSz="914400" rtl="0" eaLnBrk="1" latinLnBrk="0" hangingPunct="1">
                        <a:defRPr sz="1800" kern="1200">
                          <a:solidFill>
                            <a:schemeClr val="tx1"/>
                          </a:solidFill>
                          <a:latin typeface="Segoe Sans Display"/>
                        </a:defRPr>
                      </a:lvl9pPr>
                    </a:lstStyle>
                    <a:p>
                      <a:pPr marL="0" marR="0" lvl="0" indent="0" algn="l" defTabSz="951304" rtl="0" eaLnBrk="1" fontAlgn="b" latinLnBrk="0" hangingPunct="1">
                        <a:lnSpc>
                          <a:spcPct val="100000"/>
                        </a:lnSpc>
                        <a:spcBef>
                          <a:spcPts val="0"/>
                        </a:spcBef>
                        <a:spcAft>
                          <a:spcPts val="200"/>
                        </a:spcAft>
                        <a:buClrTx/>
                        <a:buSzTx/>
                        <a:buFontTx/>
                        <a:buNone/>
                        <a:tabLst/>
                        <a:defRPr/>
                      </a:pPr>
                      <a:r>
                        <a:rPr lang="en-US" sz="1000" b="0" kern="1200" noProof="0">
                          <a:solidFill>
                            <a:schemeClr val="tx1"/>
                          </a:solidFill>
                          <a:latin typeface="+mn-lt"/>
                          <a:ea typeface="+mn-ea"/>
                          <a:cs typeface="+mn-cs"/>
                        </a:rPr>
                        <a:t>0–3 months: 20% adoption</a:t>
                      </a:r>
                    </a:p>
                    <a:p>
                      <a:pPr marL="0" marR="0" lvl="0" indent="0" algn="l" defTabSz="951304" rtl="0" eaLnBrk="1" fontAlgn="b" latinLnBrk="0" hangingPunct="1">
                        <a:lnSpc>
                          <a:spcPct val="100000"/>
                        </a:lnSpc>
                        <a:spcBef>
                          <a:spcPts val="0"/>
                        </a:spcBef>
                        <a:spcAft>
                          <a:spcPts val="200"/>
                        </a:spcAft>
                        <a:buClrTx/>
                        <a:buSzTx/>
                        <a:buFontTx/>
                        <a:buNone/>
                        <a:tabLst/>
                        <a:defRPr/>
                      </a:pPr>
                      <a:r>
                        <a:rPr lang="en-US" sz="1000" b="0" kern="1200" noProof="0">
                          <a:solidFill>
                            <a:schemeClr val="tx1"/>
                          </a:solidFill>
                          <a:latin typeface="+mn-lt"/>
                          <a:ea typeface="+mn-ea"/>
                          <a:cs typeface="+mn-cs"/>
                        </a:rPr>
                        <a:t>3–6 months: 50% adoption</a:t>
                      </a:r>
                    </a:p>
                    <a:p>
                      <a:pPr marL="0" marR="0" lvl="0" indent="0" algn="l" defTabSz="951304" rtl="0" eaLnBrk="1" fontAlgn="b" latinLnBrk="0" hangingPunct="1">
                        <a:lnSpc>
                          <a:spcPct val="100000"/>
                        </a:lnSpc>
                        <a:spcBef>
                          <a:spcPts val="0"/>
                        </a:spcBef>
                        <a:spcAft>
                          <a:spcPts val="200"/>
                        </a:spcAft>
                        <a:buClrTx/>
                        <a:buSzTx/>
                        <a:buFontTx/>
                        <a:buNone/>
                        <a:tabLst/>
                        <a:defRPr/>
                      </a:pPr>
                      <a:r>
                        <a:rPr lang="en-US" sz="1000" b="0" kern="1200" noProof="0">
                          <a:solidFill>
                            <a:schemeClr val="tx1"/>
                          </a:solidFill>
                          <a:latin typeface="+mn-lt"/>
                          <a:ea typeface="+mn-ea"/>
                          <a:cs typeface="+mn-cs"/>
                        </a:rPr>
                        <a:t>6–12 months: 70% adoption</a:t>
                      </a: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634610245"/>
                  </a:ext>
                </a:extLst>
              </a:tr>
              <a:tr h="180893">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indent="0" algn="l" defTabSz="914400" rtl="0" eaLnBrk="1" latinLnBrk="0" hangingPunct="1">
                        <a:spcAft>
                          <a:spcPts val="200"/>
                        </a:spcAft>
                      </a:pPr>
                      <a:r>
                        <a:rPr kumimoji="0" lang="en-US" sz="1000" b="0" i="0" u="none" strike="noStrike" kern="1200" cap="none" spc="0" normalizeH="0" baseline="0" noProof="0">
                          <a:ln>
                            <a:noFill/>
                          </a:ln>
                          <a:solidFill>
                            <a:schemeClr val="tx1"/>
                          </a:solidFill>
                          <a:effectLst/>
                          <a:uLnTx/>
                          <a:uFillTx/>
                          <a:latin typeface="+mj-lt"/>
                          <a:ea typeface="+mn-ea"/>
                          <a:cs typeface="+mn-cs"/>
                        </a:rPr>
                        <a:t>4. Predict the Improvements</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l" defTabSz="951304" rtl="0" eaLnBrk="1" fontAlgn="b" latinLnBrk="0" hangingPunct="1">
                        <a:lnSpc>
                          <a:spcPct val="100000"/>
                        </a:lnSpc>
                        <a:spcBef>
                          <a:spcPts val="0"/>
                        </a:spcBef>
                        <a:spcAft>
                          <a:spcPts val="200"/>
                        </a:spcAft>
                        <a:buClrTx/>
                        <a:buSzTx/>
                        <a:buFontTx/>
                        <a:buNone/>
                        <a:tabLst/>
                        <a:defRPr/>
                      </a:pPr>
                      <a:r>
                        <a:rPr lang="en-US" sz="1000" b="0" kern="1200" noProof="0">
                          <a:solidFill>
                            <a:schemeClr val="tx1"/>
                          </a:solidFill>
                          <a:latin typeface="+mn-lt"/>
                          <a:ea typeface="+mn-ea"/>
                          <a:cs typeface="+mn-cs"/>
                        </a:rPr>
                        <a:t>Expected impact </a:t>
                      </a:r>
                      <a:br>
                        <a:rPr lang="en-US" sz="1000" b="0" kern="1200" noProof="0">
                          <a:solidFill>
                            <a:schemeClr val="tx1"/>
                          </a:solidFill>
                          <a:latin typeface="+mn-lt"/>
                          <a:ea typeface="+mn-ea"/>
                          <a:cs typeface="+mn-cs"/>
                        </a:rPr>
                      </a:br>
                      <a:r>
                        <a:rPr lang="en-US" sz="1000" b="0" kern="1200" noProof="0">
                          <a:solidFill>
                            <a:schemeClr val="tx1"/>
                          </a:solidFill>
                          <a:latin typeface="+mn-lt"/>
                          <a:ea typeface="+mn-ea"/>
                          <a:cs typeface="+mn-cs"/>
                        </a:rPr>
                        <a:t>on KPIs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l" defTabSz="951304" rtl="0" eaLnBrk="1" fontAlgn="b" latinLnBrk="0" hangingPunct="1">
                        <a:lnSpc>
                          <a:spcPct val="100000"/>
                        </a:lnSpc>
                        <a:spcBef>
                          <a:spcPts val="0"/>
                        </a:spcBef>
                        <a:spcAft>
                          <a:spcPts val="200"/>
                        </a:spcAft>
                        <a:buClrTx/>
                        <a:buSzTx/>
                        <a:buFontTx/>
                        <a:buNone/>
                        <a:tabLst/>
                        <a:defRPr/>
                      </a:pPr>
                      <a:r>
                        <a:rPr lang="en-US" sz="1000" b="0" kern="1200" noProof="0">
                          <a:solidFill>
                            <a:schemeClr val="tx1"/>
                          </a:solidFill>
                          <a:latin typeface="+mn-lt"/>
                          <a:ea typeface="+mn-ea"/>
                          <a:cs typeface="+mn-cs"/>
                        </a:rPr>
                        <a:t>16,800 inquiries deflected annually at full adoption</a:t>
                      </a: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832832980"/>
                  </a:ext>
                </a:extLst>
              </a:tr>
              <a:tr h="262064">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l" defTabSz="914400" rtl="0" eaLnBrk="1" fontAlgn="b"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j-lt"/>
                          <a:ea typeface="+mn-ea"/>
                          <a:cs typeface="+mn-cs"/>
                        </a:rPr>
                        <a:t>5. Assess Confidence and Risks</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l" defTabSz="951304" rtl="0" eaLnBrk="1" fontAlgn="b" latinLnBrk="0" hangingPunct="1">
                        <a:lnSpc>
                          <a:spcPct val="100000"/>
                        </a:lnSpc>
                        <a:spcBef>
                          <a:spcPts val="0"/>
                        </a:spcBef>
                        <a:spcAft>
                          <a:spcPts val="200"/>
                        </a:spcAft>
                        <a:buClrTx/>
                        <a:buSzTx/>
                        <a:buFontTx/>
                        <a:buNone/>
                        <a:tabLst/>
                        <a:defRPr/>
                      </a:pPr>
                      <a:r>
                        <a:rPr lang="en-US" sz="1000" b="0" kern="1200" noProof="0">
                          <a:solidFill>
                            <a:schemeClr val="tx1"/>
                          </a:solidFill>
                          <a:latin typeface="+mn-lt"/>
                          <a:ea typeface="+mn-ea"/>
                          <a:cs typeface="+mn-cs"/>
                        </a:rPr>
                        <a:t>Flag confidence</a:t>
                      </a:r>
                      <a:br>
                        <a:rPr lang="en-US" sz="1000" b="0" kern="1200" noProof="0">
                          <a:solidFill>
                            <a:schemeClr val="tx1"/>
                          </a:solidFill>
                          <a:latin typeface="+mn-lt"/>
                          <a:ea typeface="+mn-ea"/>
                          <a:cs typeface="+mn-cs"/>
                        </a:rPr>
                      </a:br>
                      <a:r>
                        <a:rPr lang="en-US" sz="1000" b="0" kern="1200" noProof="0">
                          <a:solidFill>
                            <a:schemeClr val="tx1"/>
                          </a:solidFill>
                          <a:latin typeface="+mn-lt"/>
                          <a:ea typeface="+mn-ea"/>
                          <a:cs typeface="+mn-cs"/>
                        </a:rPr>
                        <a:t>(e.g., impact) and risks</a:t>
                      </a:r>
                      <a:br>
                        <a:rPr lang="en-US" sz="1000" b="0" kern="1200" noProof="0">
                          <a:solidFill>
                            <a:schemeClr val="tx1"/>
                          </a:solidFill>
                          <a:latin typeface="+mn-lt"/>
                          <a:ea typeface="+mn-ea"/>
                          <a:cs typeface="+mn-cs"/>
                        </a:rPr>
                      </a:br>
                      <a:r>
                        <a:rPr lang="en-US" sz="1000" b="0" kern="1200" noProof="0">
                          <a:solidFill>
                            <a:schemeClr val="tx1"/>
                          </a:solidFill>
                          <a:latin typeface="+mn-lt"/>
                          <a:ea typeface="+mn-ea"/>
                          <a:cs typeface="+mn-cs"/>
                        </a:rPr>
                        <a:t>(e.g., adoption)</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l" defTabSz="951304" rtl="0" eaLnBrk="1" fontAlgn="b" latinLnBrk="0" hangingPunct="1">
                        <a:lnSpc>
                          <a:spcPct val="100000"/>
                        </a:lnSpc>
                        <a:spcBef>
                          <a:spcPts val="0"/>
                        </a:spcBef>
                        <a:spcAft>
                          <a:spcPts val="200"/>
                        </a:spcAft>
                        <a:buClrTx/>
                        <a:buSzTx/>
                        <a:buFontTx/>
                        <a:buNone/>
                        <a:tabLst/>
                        <a:defRPr/>
                      </a:pPr>
                      <a:r>
                        <a:rPr lang="en-US" sz="1000" b="0" kern="1200" noProof="0">
                          <a:solidFill>
                            <a:schemeClr val="tx1"/>
                          </a:solidFill>
                          <a:latin typeface="+mn-lt"/>
                          <a:ea typeface="+mn-ea"/>
                          <a:cs typeface="+mn-cs"/>
                        </a:rPr>
                        <a:t>Risks: Adoption lags, agent accuracy lower than expected</a:t>
                      </a:r>
                    </a:p>
                    <a:p>
                      <a:pPr marL="0" marR="0" lvl="0" indent="0" algn="l" defTabSz="951304" rtl="0" eaLnBrk="1" fontAlgn="b" latinLnBrk="0" hangingPunct="1">
                        <a:lnSpc>
                          <a:spcPct val="100000"/>
                        </a:lnSpc>
                        <a:spcBef>
                          <a:spcPts val="0"/>
                        </a:spcBef>
                        <a:spcAft>
                          <a:spcPts val="200"/>
                        </a:spcAft>
                        <a:buClrTx/>
                        <a:buSzTx/>
                        <a:buFontTx/>
                        <a:buNone/>
                        <a:tabLst/>
                        <a:defRPr/>
                      </a:pPr>
                      <a:r>
                        <a:rPr lang="en-US" sz="1000" b="0" kern="1200" noProof="0">
                          <a:solidFill>
                            <a:schemeClr val="tx1"/>
                          </a:solidFill>
                          <a:latin typeface="+mn-lt"/>
                          <a:ea typeface="+mn-ea"/>
                          <a:cs typeface="+mn-cs"/>
                        </a:rPr>
                        <a:t>Sensitivity Check: If only 50% of inquiries deflected → 12,000 Tier 1 tickets deflected annually</a:t>
                      </a: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775455663"/>
                  </a:ext>
                </a:extLst>
              </a:tr>
              <a:tr h="430202">
                <a:tc rowSpan="2">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l" defTabSz="914400" rtl="0" eaLnBrk="1" fontAlgn="b"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j-lt"/>
                          <a:ea typeface="+mn-ea"/>
                          <a:cs typeface="+mn-cs"/>
                        </a:rPr>
                        <a:t>6. Compare Costs</a:t>
                      </a:r>
                      <a:br>
                        <a:rPr kumimoji="0" lang="en-US" sz="1000" b="0" i="0" u="none" strike="noStrike" kern="1200" cap="none" spc="0" normalizeH="0" baseline="0" noProof="0">
                          <a:ln>
                            <a:noFill/>
                          </a:ln>
                          <a:solidFill>
                            <a:schemeClr val="tx1"/>
                          </a:solidFill>
                          <a:effectLst/>
                          <a:uLnTx/>
                          <a:uFillTx/>
                          <a:latin typeface="+mj-lt"/>
                          <a:ea typeface="+mn-ea"/>
                          <a:cs typeface="+mn-cs"/>
                        </a:rPr>
                      </a:br>
                      <a:r>
                        <a:rPr kumimoji="0" lang="en-US" sz="1000" b="0" i="0" u="none" strike="noStrike" kern="1200" cap="none" spc="0" normalizeH="0" baseline="0" noProof="0">
                          <a:ln>
                            <a:noFill/>
                          </a:ln>
                          <a:solidFill>
                            <a:schemeClr val="tx1"/>
                          </a:solidFill>
                          <a:effectLst/>
                          <a:uLnTx/>
                          <a:uFillTx/>
                          <a:latin typeface="+mj-lt"/>
                          <a:ea typeface="+mn-ea"/>
                          <a:cs typeface="+mn-cs"/>
                        </a:rPr>
                        <a:t>and Benefits to </a:t>
                      </a:r>
                      <a:br>
                        <a:rPr kumimoji="0" lang="en-US" sz="1000" b="0" i="0" u="none" strike="noStrike" kern="1200" cap="none" spc="0" normalizeH="0" baseline="0" noProof="0">
                          <a:ln>
                            <a:noFill/>
                          </a:ln>
                          <a:solidFill>
                            <a:schemeClr val="tx1"/>
                          </a:solidFill>
                          <a:effectLst/>
                          <a:uLnTx/>
                          <a:uFillTx/>
                          <a:latin typeface="+mj-lt"/>
                          <a:ea typeface="+mn-ea"/>
                          <a:cs typeface="+mn-cs"/>
                        </a:rPr>
                      </a:br>
                      <a:r>
                        <a:rPr kumimoji="0" lang="en-US" sz="1000" b="0" i="0" u="none" strike="noStrike" kern="1200" cap="none" spc="0" normalizeH="0" baseline="0" noProof="0">
                          <a:ln>
                            <a:noFill/>
                          </a:ln>
                          <a:solidFill>
                            <a:schemeClr val="tx1"/>
                          </a:solidFill>
                          <a:effectLst/>
                          <a:uLnTx/>
                          <a:uFillTx/>
                          <a:latin typeface="+mj-lt"/>
                          <a:ea typeface="+mn-ea"/>
                          <a:cs typeface="+mn-cs"/>
                        </a:rPr>
                        <a:t>Estimate ROI</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marL="0" marR="0" lvl="0" indent="0" algn="l" defTabSz="951304" rtl="0" eaLnBrk="1" fontAlgn="b" latinLnBrk="0" hangingPunct="1">
                        <a:lnSpc>
                          <a:spcPct val="100000"/>
                        </a:lnSpc>
                        <a:spcBef>
                          <a:spcPts val="0"/>
                        </a:spcBef>
                        <a:spcAft>
                          <a:spcPts val="200"/>
                        </a:spcAft>
                        <a:buClrTx/>
                        <a:buSzTx/>
                        <a:buFontTx/>
                        <a:buNone/>
                        <a:tabLst/>
                        <a:defRPr/>
                      </a:pPr>
                      <a:r>
                        <a:rPr lang="en-US" sz="1000" b="0" kern="1200" noProof="0">
                          <a:solidFill>
                            <a:schemeClr val="tx1"/>
                          </a:solidFill>
                          <a:latin typeface="+mn-lt"/>
                          <a:ea typeface="+mn-ea"/>
                          <a:cs typeface="+mn-cs"/>
                        </a:rPr>
                        <a:t>Overall ROI estimate before detailed calculations (net cost savings/costs)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Aptos" panose="02110004020202020204"/>
                        </a:defRPr>
                      </a:lvl1pPr>
                      <a:lvl2pPr marL="466371" algn="l" defTabSz="932742" rtl="0" eaLnBrk="1" latinLnBrk="0" hangingPunct="1">
                        <a:defRPr sz="1800" kern="1200">
                          <a:solidFill>
                            <a:schemeClr val="tx1"/>
                          </a:solidFill>
                          <a:latin typeface="Aptos" panose="02110004020202020204"/>
                        </a:defRPr>
                      </a:lvl2pPr>
                      <a:lvl3pPr marL="932742" algn="l" defTabSz="932742" rtl="0" eaLnBrk="1" latinLnBrk="0" hangingPunct="1">
                        <a:defRPr sz="1800" kern="1200">
                          <a:solidFill>
                            <a:schemeClr val="tx1"/>
                          </a:solidFill>
                          <a:latin typeface="Aptos" panose="02110004020202020204"/>
                        </a:defRPr>
                      </a:lvl3pPr>
                      <a:lvl4pPr marL="1399113" algn="l" defTabSz="932742" rtl="0" eaLnBrk="1" latinLnBrk="0" hangingPunct="1">
                        <a:defRPr sz="1800" kern="1200">
                          <a:solidFill>
                            <a:schemeClr val="tx1"/>
                          </a:solidFill>
                          <a:latin typeface="Aptos" panose="02110004020202020204"/>
                        </a:defRPr>
                      </a:lvl4pPr>
                      <a:lvl5pPr marL="1865484" algn="l" defTabSz="932742" rtl="0" eaLnBrk="1" latinLnBrk="0" hangingPunct="1">
                        <a:defRPr sz="1800" kern="1200">
                          <a:solidFill>
                            <a:schemeClr val="tx1"/>
                          </a:solidFill>
                          <a:latin typeface="Aptos" panose="02110004020202020204"/>
                        </a:defRPr>
                      </a:lvl5pPr>
                      <a:lvl6pPr marL="2331856" algn="l" defTabSz="932742" rtl="0" eaLnBrk="1" latinLnBrk="0" hangingPunct="1">
                        <a:defRPr sz="1800" kern="1200">
                          <a:solidFill>
                            <a:schemeClr val="tx1"/>
                          </a:solidFill>
                          <a:latin typeface="Aptos" panose="02110004020202020204"/>
                        </a:defRPr>
                      </a:lvl6pPr>
                      <a:lvl7pPr marL="2798226" algn="l" defTabSz="932742" rtl="0" eaLnBrk="1" latinLnBrk="0" hangingPunct="1">
                        <a:defRPr sz="1800" kern="1200">
                          <a:solidFill>
                            <a:schemeClr val="tx1"/>
                          </a:solidFill>
                          <a:latin typeface="Aptos" panose="02110004020202020204"/>
                        </a:defRPr>
                      </a:lvl7pPr>
                      <a:lvl8pPr marL="3264597" algn="l" defTabSz="932742" rtl="0" eaLnBrk="1" latinLnBrk="0" hangingPunct="1">
                        <a:defRPr sz="1800" kern="1200">
                          <a:solidFill>
                            <a:schemeClr val="tx1"/>
                          </a:solidFill>
                          <a:latin typeface="Aptos" panose="02110004020202020204"/>
                        </a:defRPr>
                      </a:lvl8pPr>
                      <a:lvl9pPr marL="3730969" algn="l" defTabSz="932742" rtl="0" eaLnBrk="1" latinLnBrk="0" hangingPunct="1">
                        <a:defRPr sz="1800" kern="1200">
                          <a:solidFill>
                            <a:schemeClr val="tx1"/>
                          </a:solidFill>
                          <a:latin typeface="Aptos" panose="02110004020202020204"/>
                        </a:defRPr>
                      </a:lvl9pPr>
                    </a:lstStyle>
                    <a:p>
                      <a:pPr algn="l">
                        <a:spcAft>
                          <a:spcPts val="100"/>
                        </a:spcAft>
                      </a:pPr>
                      <a:r>
                        <a:rPr lang="en-US" sz="1000" b="0" kern="1200" noProof="0">
                          <a:solidFill>
                            <a:schemeClr val="tx1"/>
                          </a:solidFill>
                          <a:latin typeface="+mj-lt"/>
                          <a:ea typeface="+mn-ea"/>
                          <a:cs typeface="+mn-cs"/>
                        </a:rPr>
                        <a:t>Costs:</a:t>
                      </a:r>
                    </a:p>
                    <a:p>
                      <a:pPr marL="204788" indent="-133350" algn="l">
                        <a:spcAft>
                          <a:spcPts val="200"/>
                        </a:spcAft>
                        <a:buFont typeface="Arial" panose="020B0604020202020204" pitchFamily="34" charset="0"/>
                        <a:buChar char="•"/>
                      </a:pPr>
                      <a:r>
                        <a:rPr lang="en-US" sz="1000" b="0" kern="1200" noProof="0">
                          <a:solidFill>
                            <a:schemeClr val="tx1"/>
                          </a:solidFill>
                          <a:latin typeface="+mn-lt"/>
                          <a:ea typeface="+mn-ea"/>
                          <a:cs typeface="+mn-cs"/>
                        </a:rPr>
                        <a:t>$30K development</a:t>
                      </a:r>
                    </a:p>
                    <a:p>
                      <a:pPr marL="204788" indent="-133350" algn="l">
                        <a:spcAft>
                          <a:spcPts val="200"/>
                        </a:spcAft>
                        <a:buFont typeface="Arial" panose="020B0604020202020204" pitchFamily="34" charset="0"/>
                        <a:buChar char="•"/>
                      </a:pPr>
                      <a:r>
                        <a:rPr lang="en-US" sz="1000" b="0" kern="1200" noProof="0">
                          <a:solidFill>
                            <a:schemeClr val="tx1"/>
                          </a:solidFill>
                          <a:latin typeface="+mn-lt"/>
                          <a:ea typeface="+mn-ea"/>
                          <a:cs typeface="+mn-cs"/>
                        </a:rPr>
                        <a:t>$15K change management</a:t>
                      </a:r>
                    </a:p>
                    <a:p>
                      <a:pPr marL="204788" indent="-133350" algn="l">
                        <a:spcAft>
                          <a:spcPts val="200"/>
                        </a:spcAft>
                        <a:buFont typeface="Arial" panose="020B0604020202020204" pitchFamily="34" charset="0"/>
                        <a:buChar char="•"/>
                      </a:pPr>
                      <a:r>
                        <a:rPr lang="en-US" sz="1000" b="0" kern="1200" noProof="0">
                          <a:solidFill>
                            <a:schemeClr val="tx1"/>
                          </a:solidFill>
                          <a:latin typeface="+mn-lt"/>
                          <a:ea typeface="+mn-ea"/>
                          <a:cs typeface="+mn-cs"/>
                        </a:rPr>
                        <a:t>$15K AI platform usage</a:t>
                      </a:r>
                    </a:p>
                    <a:p>
                      <a:pPr algn="l">
                        <a:spcAft>
                          <a:spcPts val="200"/>
                        </a:spcAft>
                      </a:pPr>
                      <a:r>
                        <a:rPr lang="en-US" sz="1000" b="0" kern="1200" noProof="0">
                          <a:solidFill>
                            <a:schemeClr val="tx1"/>
                          </a:solidFill>
                          <a:latin typeface="+mn-lt"/>
                          <a:ea typeface="+mn-ea"/>
                          <a:cs typeface="+mn-cs"/>
                        </a:rPr>
                        <a:t>Total: $60K/year</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100"/>
                        </a:spcAft>
                      </a:pPr>
                      <a:r>
                        <a:rPr lang="en-US" sz="1000" b="0" noProof="0">
                          <a:latin typeface="+mj-lt"/>
                          <a:ea typeface="+mn-ea"/>
                          <a:cs typeface="+mn-cs"/>
                        </a:rPr>
                        <a:t>Benefits:</a:t>
                      </a:r>
                    </a:p>
                    <a:p>
                      <a:pPr marL="204788" indent="-133350" algn="l">
                        <a:spcAft>
                          <a:spcPts val="200"/>
                        </a:spcAft>
                        <a:buFont typeface="Arial" panose="020B0604020202020204" pitchFamily="34" charset="0"/>
                        <a:buChar char="•"/>
                      </a:pPr>
                      <a:r>
                        <a:rPr lang="en-US" sz="1000" b="0" noProof="0">
                          <a:latin typeface="+mn-lt"/>
                          <a:ea typeface="+mn-ea"/>
                          <a:cs typeface="+mn-cs"/>
                        </a:rPr>
                        <a:t>3,080 support hours × $50/hour = $154,000/year</a:t>
                      </a:r>
                    </a:p>
                  </a:txBody>
                  <a:tcP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1277720"/>
                  </a:ext>
                </a:extLst>
              </a:tr>
              <a:tr h="349032">
                <a:tc vMerge="1">
                  <a:txBody>
                    <a:bodyPr/>
                    <a:lstStyle/>
                    <a:p>
                      <a:pPr marL="0" marR="0" lvl="0" indent="0" algn="l" defTabSz="951304" rtl="0" eaLnBrk="1" fontAlgn="b"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a:ln>
                          <a:noFill/>
                        </a:ln>
                        <a:solidFill>
                          <a:schemeClr val="tx1"/>
                        </a:solidFill>
                        <a:effectLst/>
                        <a:uLnTx/>
                        <a:uFillTx/>
                        <a:latin typeface="Segoe UI"/>
                        <a:ea typeface="+mn-ea"/>
                        <a:cs typeface="+mn-cs"/>
                      </a:endParaRPr>
                    </a:p>
                  </a:txBody>
                  <a:tcPr marL="44821" marR="44821" marT="26893" marB="268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51304" rtl="0" eaLnBrk="1" fontAlgn="b" latinLnBrk="0" hangingPunct="1">
                        <a:lnSpc>
                          <a:spcPct val="100000"/>
                        </a:lnSpc>
                        <a:spcBef>
                          <a:spcPts val="0"/>
                        </a:spcBef>
                        <a:spcAft>
                          <a:spcPts val="0"/>
                        </a:spcAft>
                        <a:buClrTx/>
                        <a:buSzTx/>
                        <a:buFontTx/>
                        <a:buNone/>
                        <a:tabLst/>
                        <a:defRPr/>
                      </a:pPr>
                      <a:endParaRPr lang="en-IN" sz="1200" b="0" kern="1200">
                        <a:solidFill>
                          <a:schemeClr val="tx1"/>
                        </a:solidFill>
                        <a:latin typeface="+mn-lt"/>
                        <a:ea typeface="+mn-ea"/>
                        <a:cs typeface="Segoe Sans Display"/>
                      </a:endParaRPr>
                    </a:p>
                  </a:txBody>
                  <a:tcPr marL="44821" marR="44821" marT="26893" marB="2689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0" algn="l">
                        <a:spcAft>
                          <a:spcPts val="100"/>
                        </a:spcAft>
                        <a:buFont typeface="Wingdings" pitchFamily="2" charset="2"/>
                        <a:buNone/>
                      </a:pPr>
                      <a:r>
                        <a:rPr lang="en-US" sz="1000" b="0" kern="1200" noProof="0">
                          <a:solidFill>
                            <a:schemeClr val="tx1"/>
                          </a:solidFill>
                          <a:latin typeface="+mj-lt"/>
                          <a:ea typeface="+mn-ea"/>
                          <a:cs typeface="+mn-cs"/>
                        </a:rPr>
                        <a:t>ROI Scenarios:</a:t>
                      </a:r>
                    </a:p>
                    <a:p>
                      <a:pPr marL="204788" indent="-133350" algn="l">
                        <a:spcAft>
                          <a:spcPts val="200"/>
                        </a:spcAft>
                        <a:buFont typeface="Arial" panose="020B0604020202020204" pitchFamily="34" charset="0"/>
                        <a:buChar char="•"/>
                      </a:pPr>
                      <a:r>
                        <a:rPr lang="en-US" sz="1000" b="0" kern="1200" noProof="0">
                          <a:solidFill>
                            <a:schemeClr val="tx1"/>
                          </a:solidFill>
                          <a:latin typeface="+mn-lt"/>
                          <a:ea typeface="+mn-ea"/>
                          <a:cs typeface="+mn-cs"/>
                        </a:rPr>
                        <a:t>Low: $90K saved → ROI = 50%</a:t>
                      </a:r>
                    </a:p>
                    <a:p>
                      <a:pPr marL="204788" indent="-133350" algn="l">
                        <a:spcAft>
                          <a:spcPts val="200"/>
                        </a:spcAft>
                        <a:buFont typeface="Arial" panose="020B0604020202020204" pitchFamily="34" charset="0"/>
                        <a:buChar char="•"/>
                      </a:pPr>
                      <a:r>
                        <a:rPr lang="en-US" sz="1000" b="0" kern="1200" noProof="0">
                          <a:solidFill>
                            <a:schemeClr val="tx1"/>
                          </a:solidFill>
                          <a:latin typeface="+mn-lt"/>
                          <a:ea typeface="+mn-ea"/>
                          <a:cs typeface="+mn-cs"/>
                        </a:rPr>
                        <a:t>Medium: $120K saved → ROI = 100%</a:t>
                      </a:r>
                    </a:p>
                    <a:p>
                      <a:pPr marL="204788" indent="-133350" algn="l">
                        <a:spcAft>
                          <a:spcPts val="200"/>
                        </a:spcAft>
                        <a:buFont typeface="Arial" panose="020B0604020202020204" pitchFamily="34" charset="0"/>
                        <a:buChar char="•"/>
                      </a:pPr>
                      <a:r>
                        <a:rPr lang="en-US" sz="1000" b="0" kern="1200" noProof="0">
                          <a:solidFill>
                            <a:schemeClr val="tx1"/>
                          </a:solidFill>
                          <a:latin typeface="+mn-lt"/>
                          <a:ea typeface="+mn-ea"/>
                          <a:cs typeface="+mn-cs"/>
                        </a:rPr>
                        <a:t>High: $154K saved → ROI = 157%</a:t>
                      </a: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a:p>
                  </a:txBody>
                  <a:tcPr marL="44821" marR="44821" marT="26893" marB="26893">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70422"/>
                  </a:ext>
                </a:extLst>
              </a:tr>
            </a:tbl>
          </a:graphicData>
        </a:graphic>
      </p:graphicFrame>
      <p:sp>
        <p:nvSpPr>
          <p:cNvPr id="25" name="Title 100">
            <a:extLst>
              <a:ext uri="{FF2B5EF4-FFF2-40B4-BE49-F238E27FC236}">
                <a16:creationId xmlns:a16="http://schemas.microsoft.com/office/drawing/2014/main" id="{6346E5C7-36FA-A580-1A1F-026AF6B31CFC}"/>
              </a:ext>
            </a:extLst>
          </p:cNvPr>
          <p:cNvSpPr txBox="1">
            <a:spLocks/>
          </p:cNvSpPr>
          <p:nvPr/>
        </p:nvSpPr>
        <p:spPr bwMode="auto">
          <a:xfrm>
            <a:off x="4866642" y="1513839"/>
            <a:ext cx="6648702" cy="386081"/>
          </a:xfrm>
          <a:prstGeom prst="roundRect">
            <a:avLst>
              <a:gd name="adj" fmla="val 20395"/>
            </a:avLst>
          </a:prstGeom>
          <a:gradFill flip="none" rotWithShape="1">
            <a:gsLst>
              <a:gs pos="5000">
                <a:srgbClr val="0078D4"/>
              </a:gs>
              <a:gs pos="100000">
                <a:srgbClr val="C53FCC"/>
              </a:gs>
            </a:gsLst>
            <a:lin ang="0" scaled="1"/>
            <a:tileRect/>
          </a:gradFill>
          <a:ln w="10795" cap="flat" cmpd="sng" algn="ctr">
            <a:noFill/>
            <a:prstDash val="solid"/>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spcAft>
                <a:spcPts val="800"/>
              </a:spcAft>
              <a:defRPr/>
            </a:pPr>
            <a:r>
              <a:rPr lang="en-US" sz="1600" spc="0" noProof="0">
                <a:solidFill>
                  <a:schemeClr val="bg1"/>
                </a:solidFill>
                <a:latin typeface="+mj-lt"/>
                <a:ea typeface="+mj-ea"/>
                <a:cs typeface="+mj-cs"/>
              </a:rPr>
              <a:t>ROI Forecast</a:t>
            </a:r>
          </a:p>
        </p:txBody>
      </p:sp>
      <p:sp>
        <p:nvSpPr>
          <p:cNvPr id="36" name="Rectangle: Rounded Corners 17">
            <a:extLst>
              <a:ext uri="{FF2B5EF4-FFF2-40B4-BE49-F238E27FC236}">
                <a16:creationId xmlns:a16="http://schemas.microsoft.com/office/drawing/2014/main" id="{25AD5383-9066-4A39-4F0F-19B451E0FF03}"/>
              </a:ext>
              <a:ext uri="{C183D7F6-B498-43B3-948B-1728B52AA6E4}">
                <adec:decorative xmlns:adec="http://schemas.microsoft.com/office/drawing/2017/decorative" val="1"/>
              </a:ext>
            </a:extLst>
          </p:cNvPr>
          <p:cNvSpPr>
            <a:spLocks/>
          </p:cNvSpPr>
          <p:nvPr/>
        </p:nvSpPr>
        <p:spPr bwMode="auto">
          <a:xfrm>
            <a:off x="588263" y="4579105"/>
            <a:ext cx="3996437" cy="386081"/>
          </a:xfrm>
          <a:prstGeom prst="roundRect">
            <a:avLst>
              <a:gd name="adj" fmla="val 50000"/>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365760" tIns="44821" rIns="89642" bIns="44821" numCol="1" spcCol="0" rtlCol="0" fromWordArt="0" anchor="ctr" anchorCtr="0" forceAA="0" compatLnSpc="1">
            <a:prstTxWarp prst="textNoShape">
              <a:avLst/>
            </a:prstTxWarp>
            <a:noAutofit/>
          </a:bodyPr>
          <a:lstStyle/>
          <a:p>
            <a:pPr defTabSz="932293" fontAlgn="base">
              <a:spcBef>
                <a:spcPct val="0"/>
              </a:spcBef>
              <a:spcAft>
                <a:spcPct val="0"/>
              </a:spcAft>
              <a:defRPr/>
            </a:pPr>
            <a:r>
              <a:rPr lang="en-US" sz="1600" kern="0" noProof="0">
                <a:solidFill>
                  <a:schemeClr val="bg1"/>
                </a:solidFill>
                <a:latin typeface="+mj-lt"/>
                <a:ea typeface="+mj-ea"/>
                <a:cs typeface="+mj-cs"/>
              </a:rPr>
              <a:t>Assumptions and inputs</a:t>
            </a:r>
          </a:p>
        </p:txBody>
      </p:sp>
      <p:sp>
        <p:nvSpPr>
          <p:cNvPr id="29" name="TextBox 28">
            <a:extLst>
              <a:ext uri="{FF2B5EF4-FFF2-40B4-BE49-F238E27FC236}">
                <a16:creationId xmlns:a16="http://schemas.microsoft.com/office/drawing/2014/main" id="{FCAFD507-8518-65B8-BD0B-54E36325B0E1}"/>
              </a:ext>
            </a:extLst>
          </p:cNvPr>
          <p:cNvSpPr txBox="1"/>
          <p:nvPr/>
        </p:nvSpPr>
        <p:spPr>
          <a:xfrm>
            <a:off x="588263" y="5056626"/>
            <a:ext cx="3996437" cy="1508956"/>
          </a:xfrm>
          <a:prstGeom prst="roundRect">
            <a:avLst>
              <a:gd name="adj" fmla="val 9789"/>
            </a:avLst>
          </a:prstGeom>
          <a:solidFill>
            <a:schemeClr val="bg1"/>
          </a:solidFill>
          <a:ln>
            <a:noFill/>
          </a:ln>
        </p:spPr>
        <p:txBody>
          <a:bodyPr wrap="square" lIns="91440" tIns="91440" rIns="91440" bIns="91440" rtlCol="0" anchor="t">
            <a:noAutofit/>
          </a:bodyPr>
          <a:lstStyle/>
          <a:p>
            <a:pPr marL="171450" marR="0" lvl="0" indent="-171450" defTabSz="914400" eaLnBrk="1" fontAlgn="auto" latinLnBrk="0" hangingPunct="1">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rPr>
              <a:t>$ hourly support rate</a:t>
            </a:r>
          </a:p>
          <a:p>
            <a:pPr marL="171450" marR="0" lvl="0" indent="-171450" defTabSz="914400" eaLnBrk="1" fontAlgn="auto" latinLnBrk="0" hangingPunct="1">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rPr>
              <a:t>Average time per case ranges </a:t>
            </a:r>
          </a:p>
          <a:p>
            <a:pPr marL="171450" marR="0" lvl="0" indent="-171450" defTabSz="914400" eaLnBrk="1" fontAlgn="auto" latinLnBrk="0" hangingPunct="1">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rPr>
              <a:t>Total hours saved </a:t>
            </a:r>
          </a:p>
          <a:p>
            <a:pPr marL="171450" marR="0" lvl="0" indent="-171450" defTabSz="914400" eaLnBrk="1" fontAlgn="auto" latinLnBrk="0" hangingPunct="1">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cs typeface="Segoe UI"/>
              </a:rPr>
              <a:t>$ value of saved hours</a:t>
            </a:r>
          </a:p>
        </p:txBody>
      </p:sp>
      <p:sp>
        <p:nvSpPr>
          <p:cNvPr id="30" name="Rectangle: Rounded Corners 17">
            <a:extLst>
              <a:ext uri="{FF2B5EF4-FFF2-40B4-BE49-F238E27FC236}">
                <a16:creationId xmlns:a16="http://schemas.microsoft.com/office/drawing/2014/main" id="{EE15BE64-CCB4-9E4C-4701-E3866658BD16}"/>
              </a:ext>
              <a:ext uri="{C183D7F6-B498-43B3-948B-1728B52AA6E4}">
                <adec:decorative xmlns:adec="http://schemas.microsoft.com/office/drawing/2017/decorative" val="1"/>
              </a:ext>
            </a:extLst>
          </p:cNvPr>
          <p:cNvSpPr>
            <a:spLocks/>
          </p:cNvSpPr>
          <p:nvPr/>
        </p:nvSpPr>
        <p:spPr bwMode="auto">
          <a:xfrm>
            <a:off x="588263" y="1688461"/>
            <a:ext cx="3996437" cy="386081"/>
          </a:xfrm>
          <a:prstGeom prst="roundRect">
            <a:avLst>
              <a:gd name="adj" fmla="val 50000"/>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365760" tIns="44821" rIns="89642" bIns="44821" numCol="1" spcCol="0" rtlCol="0" fromWordArt="0" anchor="ctr" anchorCtr="0" forceAA="0" compatLnSpc="1">
            <a:prstTxWarp prst="textNoShape">
              <a:avLst/>
            </a:prstTxWarp>
            <a:noAutofit/>
          </a:bodyPr>
          <a:lstStyle/>
          <a:p>
            <a:pPr defTabSz="932293" fontAlgn="base">
              <a:spcBef>
                <a:spcPct val="0"/>
              </a:spcBef>
              <a:spcAft>
                <a:spcPct val="0"/>
              </a:spcAft>
              <a:defRPr/>
            </a:pPr>
            <a:r>
              <a:rPr lang="en-US" sz="1600" kern="0" noProof="0">
                <a:solidFill>
                  <a:schemeClr val="bg1"/>
                </a:solidFill>
                <a:latin typeface="+mj-lt"/>
                <a:ea typeface="+mj-ea"/>
                <a:cs typeface="+mj-cs"/>
              </a:rPr>
              <a:t>Scenario purpose</a:t>
            </a:r>
          </a:p>
        </p:txBody>
      </p:sp>
      <p:sp>
        <p:nvSpPr>
          <p:cNvPr id="32" name="TextBox 31">
            <a:extLst>
              <a:ext uri="{FF2B5EF4-FFF2-40B4-BE49-F238E27FC236}">
                <a16:creationId xmlns:a16="http://schemas.microsoft.com/office/drawing/2014/main" id="{C9AE2B73-512A-875F-9506-06ACEE787A58}"/>
              </a:ext>
            </a:extLst>
          </p:cNvPr>
          <p:cNvSpPr txBox="1"/>
          <p:nvPr/>
        </p:nvSpPr>
        <p:spPr>
          <a:xfrm>
            <a:off x="588263" y="2165982"/>
            <a:ext cx="3996437" cy="2236023"/>
          </a:xfrm>
          <a:prstGeom prst="roundRect">
            <a:avLst>
              <a:gd name="adj" fmla="val 6606"/>
            </a:avLst>
          </a:prstGeom>
          <a:solidFill>
            <a:schemeClr val="bg1"/>
          </a:solidFill>
          <a:ln>
            <a:noFill/>
          </a:ln>
        </p:spPr>
        <p:txBody>
          <a:bodyPr wrap="square" lIns="91440" tIns="91440" rIns="91440" bIns="91440" anchor="t">
            <a:noAutofit/>
          </a:bodyPr>
          <a:lstStyle/>
          <a:p>
            <a:pPr marL="0" marR="0" lvl="0" indent="0" algn="l" defTabSz="914400" rtl="0" eaLnBrk="1" fontAlgn="auto" latinLnBrk="0" hangingPunct="1">
              <a:spcBef>
                <a:spcPts val="0"/>
              </a:spcBef>
              <a:spcAft>
                <a:spcPts val="600"/>
              </a:spcAft>
              <a:buClrTx/>
              <a:buSzTx/>
              <a:buFontTx/>
              <a:buNone/>
              <a:tabLst/>
              <a:defRPr/>
            </a:pPr>
            <a:r>
              <a:rPr kumimoji="0" lang="en-US" sz="1400" i="0" u="none" strike="noStrike" kern="1200" cap="none" spc="0" normalizeH="0" baseline="0" noProof="0">
                <a:ln>
                  <a:noFill/>
                </a:ln>
                <a:effectLst/>
                <a:uLnTx/>
                <a:uFillTx/>
                <a:latin typeface="+mj-lt"/>
                <a:ea typeface="+mj-ea"/>
                <a:cs typeface="+mj-cs"/>
              </a:rPr>
              <a:t>Employee Self-Service (ESS) </a:t>
            </a:r>
            <a:r>
              <a:rPr kumimoji="0" lang="en-US" sz="1400" b="0" i="0" u="none" strike="noStrike" kern="1200" cap="none" spc="0" normalizeH="0" baseline="0" noProof="0">
                <a:ln>
                  <a:noFill/>
                </a:ln>
                <a:effectLst/>
                <a:uLnTx/>
                <a:uFillTx/>
              </a:rPr>
              <a:t>answers policy questions and simplifies HR and IT related tasks by connecting to employee knowledge bases, resources, and systems in HR and IT for faster resolution time and streamlined employee experience. Includes official responses, optimized workflows, direct actions (e.g., setting time off or requesting long term leave), and is available on core M365 Copilot surfaces</a:t>
            </a:r>
          </a:p>
        </p:txBody>
      </p:sp>
      <p:sp>
        <p:nvSpPr>
          <p:cNvPr id="41" name="Oval 40">
            <a:extLst>
              <a:ext uri="{FF2B5EF4-FFF2-40B4-BE49-F238E27FC236}">
                <a16:creationId xmlns:a16="http://schemas.microsoft.com/office/drawing/2014/main" id="{52DCDA84-70ED-1113-7C4C-AF6773879D6B}"/>
              </a:ext>
              <a:ext uri="{C183D7F6-B498-43B3-948B-1728B52AA6E4}">
                <adec:decorative xmlns:adec="http://schemas.microsoft.com/office/drawing/2017/decorative" val="1"/>
              </a:ext>
            </a:extLst>
          </p:cNvPr>
          <p:cNvSpPr>
            <a:spLocks/>
          </p:cNvSpPr>
          <p:nvPr/>
        </p:nvSpPr>
        <p:spPr bwMode="auto">
          <a:xfrm>
            <a:off x="642841" y="1736014"/>
            <a:ext cx="290976" cy="290974"/>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42" name="Oval 41">
            <a:extLst>
              <a:ext uri="{FF2B5EF4-FFF2-40B4-BE49-F238E27FC236}">
                <a16:creationId xmlns:a16="http://schemas.microsoft.com/office/drawing/2014/main" id="{3BF451C3-0CEA-30B4-995A-C7D251D9DF3E}"/>
              </a:ext>
              <a:ext uri="{C183D7F6-B498-43B3-948B-1728B52AA6E4}">
                <adec:decorative xmlns:adec="http://schemas.microsoft.com/office/drawing/2017/decorative" val="1"/>
              </a:ext>
            </a:extLst>
          </p:cNvPr>
          <p:cNvSpPr>
            <a:spLocks/>
          </p:cNvSpPr>
          <p:nvPr/>
        </p:nvSpPr>
        <p:spPr bwMode="auto">
          <a:xfrm>
            <a:off x="642841" y="4626658"/>
            <a:ext cx="290976" cy="290974"/>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43" name="TextBox 42">
            <a:extLst>
              <a:ext uri="{FF2B5EF4-FFF2-40B4-BE49-F238E27FC236}">
                <a16:creationId xmlns:a16="http://schemas.microsoft.com/office/drawing/2014/main" id="{F7D0EC3F-6776-1D40-F4D7-37C9F874559C}"/>
              </a:ext>
            </a:extLst>
          </p:cNvPr>
          <p:cNvSpPr txBox="1">
            <a:spLocks/>
          </p:cNvSpPr>
          <p:nvPr/>
        </p:nvSpPr>
        <p:spPr>
          <a:xfrm>
            <a:off x="588263" y="979455"/>
            <a:ext cx="11018520" cy="492443"/>
          </a:xfrm>
          <a:prstGeom prst="rect">
            <a:avLst/>
          </a:prstGeom>
          <a:noFill/>
        </p:spPr>
        <p:txBody>
          <a:bodyPr wrap="square" lIns="0" tIns="0" rIns="0" bIns="0">
            <a:spAutoFit/>
          </a:bodyPr>
          <a:lstStyle/>
          <a:p>
            <a:pPr marL="0" marR="0" lvl="0" indent="0" defTabSz="932742" rtl="0" eaLnBrk="1" fontAlgn="auto" latinLnBrk="0" hangingPunct="1">
              <a:spcBef>
                <a:spcPts val="0"/>
              </a:spcBef>
              <a:spcAft>
                <a:spcPts val="1200"/>
              </a:spcAft>
              <a:buClrTx/>
              <a:buSzTx/>
              <a:buFontTx/>
              <a:buNone/>
              <a:tabLst/>
              <a:defRPr/>
            </a:pPr>
            <a:r>
              <a:rPr kumimoji="0" lang="en-US" sz="1600" u="none" strike="noStrike" kern="1200" cap="none" normalizeH="0" baseline="0" noProof="0">
                <a:ln w="3175">
                  <a:noFill/>
                </a:ln>
                <a:effectLst/>
                <a:uLnTx/>
                <a:uFillTx/>
              </a:rPr>
              <a:t>Use this slide to capture the ROI impact &amp; modify variables based on individual use cases/goals as applicable. </a:t>
            </a:r>
            <a:br>
              <a:rPr kumimoji="0" lang="en-US" sz="1600" u="none" strike="noStrike" kern="1200" cap="none" normalizeH="0" baseline="0" noProof="0">
                <a:ln w="3175">
                  <a:noFill/>
                </a:ln>
                <a:effectLst/>
                <a:uLnTx/>
                <a:uFillTx/>
              </a:rPr>
            </a:br>
            <a:r>
              <a:rPr kumimoji="0" lang="en-US" sz="1600" u="none" strike="noStrike" kern="1200" cap="none" normalizeH="0" baseline="0" noProof="0">
                <a:ln w="3175">
                  <a:noFill/>
                </a:ln>
                <a:effectLst/>
                <a:uLnTx/>
                <a:uFillTx/>
              </a:rPr>
              <a:t>The below is a sample</a:t>
            </a:r>
          </a:p>
        </p:txBody>
      </p:sp>
      <p:sp>
        <p:nvSpPr>
          <p:cNvPr id="5" name="Graphic 8" descr="Icon of a magnifying glass">
            <a:extLst>
              <a:ext uri="{FF2B5EF4-FFF2-40B4-BE49-F238E27FC236}">
                <a16:creationId xmlns:a16="http://schemas.microsoft.com/office/drawing/2014/main" id="{B2631DCE-B55F-FF23-64BA-2FB346D4F828}"/>
              </a:ext>
            </a:extLst>
          </p:cNvPr>
          <p:cNvSpPr>
            <a:spLocks/>
          </p:cNvSpPr>
          <p:nvPr/>
        </p:nvSpPr>
        <p:spPr>
          <a:xfrm>
            <a:off x="710624" y="1803796"/>
            <a:ext cx="155410" cy="155410"/>
          </a:xfrm>
          <a:custGeom>
            <a:avLst/>
            <a:gdLst>
              <a:gd name="connsiteX0" fmla="*/ 71438 w 176200"/>
              <a:gd name="connsiteY0" fmla="*/ 0 h 176202"/>
              <a:gd name="connsiteX1" fmla="*/ 142878 w 176200"/>
              <a:gd name="connsiteY1" fmla="*/ 71435 h 176202"/>
              <a:gd name="connsiteX2" fmla="*/ 128245 w 176200"/>
              <a:gd name="connsiteY2" fmla="*/ 114757 h 176202"/>
              <a:gd name="connsiteX3" fmla="*/ 173422 w 176200"/>
              <a:gd name="connsiteY3" fmla="*/ 159953 h 176202"/>
              <a:gd name="connsiteX4" fmla="*/ 173399 w 176200"/>
              <a:gd name="connsiteY4" fmla="*/ 173424 h 176202"/>
              <a:gd name="connsiteX5" fmla="*/ 160849 w 176200"/>
              <a:gd name="connsiteY5" fmla="*/ 174212 h 176202"/>
              <a:gd name="connsiteX6" fmla="*/ 159953 w 176200"/>
              <a:gd name="connsiteY6" fmla="*/ 173422 h 176202"/>
              <a:gd name="connsiteX7" fmla="*/ 114757 w 176200"/>
              <a:gd name="connsiteY7" fmla="*/ 128245 h 176202"/>
              <a:gd name="connsiteX8" fmla="*/ 14634 w 176200"/>
              <a:gd name="connsiteY8" fmla="*/ 114753 h 176202"/>
              <a:gd name="connsiteX9" fmla="*/ 28125 w 176200"/>
              <a:gd name="connsiteY9" fmla="*/ 14630 h 176202"/>
              <a:gd name="connsiteX10" fmla="*/ 71438 w 176200"/>
              <a:gd name="connsiteY10" fmla="*/ 0 h 176202"/>
              <a:gd name="connsiteX11" fmla="*/ 71438 w 176200"/>
              <a:gd name="connsiteY11" fmla="*/ 19050 h 176202"/>
              <a:gd name="connsiteX12" fmla="*/ 19050 w 176200"/>
              <a:gd name="connsiteY12" fmla="*/ 71438 h 176202"/>
              <a:gd name="connsiteX13" fmla="*/ 71438 w 176200"/>
              <a:gd name="connsiteY13" fmla="*/ 123825 h 176202"/>
              <a:gd name="connsiteX14" fmla="*/ 123825 w 176200"/>
              <a:gd name="connsiteY14" fmla="*/ 71438 h 176202"/>
              <a:gd name="connsiteX15" fmla="*/ 71438 w 176200"/>
              <a:gd name="connsiteY15" fmla="*/ 19050 h 17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200" h="176202">
                <a:moveTo>
                  <a:pt x="71438" y="0"/>
                </a:moveTo>
                <a:cubicBezTo>
                  <a:pt x="110891" y="-2"/>
                  <a:pt x="142876" y="31981"/>
                  <a:pt x="142878" y="71435"/>
                </a:cubicBezTo>
                <a:cubicBezTo>
                  <a:pt x="142879" y="87089"/>
                  <a:pt x="137737" y="102310"/>
                  <a:pt x="128245" y="114757"/>
                </a:cubicBezTo>
                <a:lnTo>
                  <a:pt x="173422" y="159953"/>
                </a:lnTo>
                <a:cubicBezTo>
                  <a:pt x="177135" y="163680"/>
                  <a:pt x="177125" y="169711"/>
                  <a:pt x="173399" y="173424"/>
                </a:cubicBezTo>
                <a:cubicBezTo>
                  <a:pt x="170008" y="176803"/>
                  <a:pt x="164636" y="177140"/>
                  <a:pt x="160849" y="174212"/>
                </a:cubicBezTo>
                <a:lnTo>
                  <a:pt x="159953" y="173422"/>
                </a:lnTo>
                <a:lnTo>
                  <a:pt x="114757" y="128245"/>
                </a:lnTo>
                <a:cubicBezTo>
                  <a:pt x="83384" y="152168"/>
                  <a:pt x="38557" y="146127"/>
                  <a:pt x="14634" y="114753"/>
                </a:cubicBezTo>
                <a:cubicBezTo>
                  <a:pt x="-9289" y="83380"/>
                  <a:pt x="-3248" y="38553"/>
                  <a:pt x="28125" y="14630"/>
                </a:cubicBezTo>
                <a:cubicBezTo>
                  <a:pt x="40570" y="5141"/>
                  <a:pt x="55787" y="1"/>
                  <a:pt x="71438" y="0"/>
                </a:cubicBezTo>
                <a:close/>
                <a:moveTo>
                  <a:pt x="71438" y="19050"/>
                </a:moveTo>
                <a:cubicBezTo>
                  <a:pt x="42505" y="19050"/>
                  <a:pt x="19050" y="42505"/>
                  <a:pt x="19050" y="71438"/>
                </a:cubicBezTo>
                <a:cubicBezTo>
                  <a:pt x="19050" y="100371"/>
                  <a:pt x="42505" y="123825"/>
                  <a:pt x="71438" y="123825"/>
                </a:cubicBezTo>
                <a:cubicBezTo>
                  <a:pt x="100371" y="123825"/>
                  <a:pt x="123825" y="100371"/>
                  <a:pt x="123825" y="71438"/>
                </a:cubicBezTo>
                <a:cubicBezTo>
                  <a:pt x="123825" y="42505"/>
                  <a:pt x="100371" y="19050"/>
                  <a:pt x="71438" y="19050"/>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noProof="0">
              <a:solidFill>
                <a:srgbClr val="FFFFFF"/>
              </a:solidFill>
              <a:latin typeface="Segoe Sans Display Semibold"/>
            </a:endParaRPr>
          </a:p>
        </p:txBody>
      </p:sp>
      <p:sp>
        <p:nvSpPr>
          <p:cNvPr id="6" name="Graphic 9" descr="Icon of a circuit brain">
            <a:extLst>
              <a:ext uri="{FF2B5EF4-FFF2-40B4-BE49-F238E27FC236}">
                <a16:creationId xmlns:a16="http://schemas.microsoft.com/office/drawing/2014/main" id="{0A687EF4-F17A-410E-B543-D4709523852A}"/>
              </a:ext>
            </a:extLst>
          </p:cNvPr>
          <p:cNvSpPr>
            <a:spLocks/>
          </p:cNvSpPr>
          <p:nvPr/>
        </p:nvSpPr>
        <p:spPr>
          <a:xfrm>
            <a:off x="710624" y="4694427"/>
            <a:ext cx="155410" cy="155436"/>
          </a:xfrm>
          <a:custGeom>
            <a:avLst/>
            <a:gdLst>
              <a:gd name="connsiteX0" fmla="*/ 77534 w 190500"/>
              <a:gd name="connsiteY0" fmla="*/ 0 h 190404"/>
              <a:gd name="connsiteX1" fmla="*/ 88106 w 190500"/>
              <a:gd name="connsiteY1" fmla="*/ 13440 h 190404"/>
              <a:gd name="connsiteX2" fmla="*/ 88106 w 190500"/>
              <a:gd name="connsiteY2" fmla="*/ 54712 h 190404"/>
              <a:gd name="connsiteX3" fmla="*/ 79581 w 190500"/>
              <a:gd name="connsiteY3" fmla="*/ 54712 h 190404"/>
              <a:gd name="connsiteX4" fmla="*/ 54778 w 190500"/>
              <a:gd name="connsiteY4" fmla="*/ 44196 h 190404"/>
              <a:gd name="connsiteX5" fmla="*/ 44262 w 190500"/>
              <a:gd name="connsiteY5" fmla="*/ 68999 h 190404"/>
              <a:gd name="connsiteX6" fmla="*/ 69065 w 190500"/>
              <a:gd name="connsiteY6" fmla="*/ 79515 h 190404"/>
              <a:gd name="connsiteX7" fmla="*/ 79581 w 190500"/>
              <a:gd name="connsiteY7" fmla="*/ 68999 h 190404"/>
              <a:gd name="connsiteX8" fmla="*/ 88106 w 190500"/>
              <a:gd name="connsiteY8" fmla="*/ 68999 h 190404"/>
              <a:gd name="connsiteX9" fmla="*/ 88106 w 190500"/>
              <a:gd name="connsiteY9" fmla="*/ 172803 h 190404"/>
              <a:gd name="connsiteX10" fmla="*/ 80648 w 190500"/>
              <a:gd name="connsiteY10" fmla="*/ 186709 h 190404"/>
              <a:gd name="connsiteX11" fmla="*/ 65789 w 190500"/>
              <a:gd name="connsiteY11" fmla="*/ 190405 h 190404"/>
              <a:gd name="connsiteX12" fmla="*/ 33823 w 190500"/>
              <a:gd name="connsiteY12" fmla="*/ 174517 h 190404"/>
              <a:gd name="connsiteX13" fmla="*/ 24108 w 190500"/>
              <a:gd name="connsiteY13" fmla="*/ 154162 h 190404"/>
              <a:gd name="connsiteX14" fmla="*/ 12021 w 190500"/>
              <a:gd name="connsiteY14" fmla="*/ 147590 h 190404"/>
              <a:gd name="connsiteX15" fmla="*/ 0 w 190500"/>
              <a:gd name="connsiteY15" fmla="*/ 118681 h 190404"/>
              <a:gd name="connsiteX16" fmla="*/ 1810 w 190500"/>
              <a:gd name="connsiteY16" fmla="*/ 99955 h 190404"/>
              <a:gd name="connsiteX17" fmla="*/ 41910 w 190500"/>
              <a:gd name="connsiteY17" fmla="*/ 99955 h 190404"/>
              <a:gd name="connsiteX18" fmla="*/ 54626 w 190500"/>
              <a:gd name="connsiteY18" fmla="*/ 110919 h 190404"/>
              <a:gd name="connsiteX19" fmla="*/ 44305 w 190500"/>
              <a:gd name="connsiteY19" fmla="*/ 135805 h 190404"/>
              <a:gd name="connsiteX20" fmla="*/ 69191 w 190500"/>
              <a:gd name="connsiteY20" fmla="*/ 146125 h 190404"/>
              <a:gd name="connsiteX21" fmla="*/ 79512 w 190500"/>
              <a:gd name="connsiteY21" fmla="*/ 121239 h 190404"/>
              <a:gd name="connsiteX22" fmla="*/ 68980 w 190500"/>
              <a:gd name="connsiteY22" fmla="*/ 110833 h 190404"/>
              <a:gd name="connsiteX23" fmla="*/ 41910 w 190500"/>
              <a:gd name="connsiteY23" fmla="*/ 85668 h 190404"/>
              <a:gd name="connsiteX24" fmla="*/ 9906 w 190500"/>
              <a:gd name="connsiteY24" fmla="*/ 85668 h 190404"/>
              <a:gd name="connsiteX25" fmla="*/ 14621 w 190500"/>
              <a:gd name="connsiteY25" fmla="*/ 82791 h 190404"/>
              <a:gd name="connsiteX26" fmla="*/ 12925 w 190500"/>
              <a:gd name="connsiteY26" fmla="*/ 72057 h 190404"/>
              <a:gd name="connsiteX27" fmla="*/ 15735 w 190500"/>
              <a:gd name="connsiteY27" fmla="*/ 51283 h 190404"/>
              <a:gd name="connsiteX28" fmla="*/ 25622 w 190500"/>
              <a:gd name="connsiteY28" fmla="*/ 34385 h 190404"/>
              <a:gd name="connsiteX29" fmla="*/ 36062 w 190500"/>
              <a:gd name="connsiteY29" fmla="*/ 28985 h 190404"/>
              <a:gd name="connsiteX30" fmla="*/ 48949 w 190500"/>
              <a:gd name="connsiteY30" fmla="*/ 9582 h 190404"/>
              <a:gd name="connsiteX31" fmla="*/ 77524 w 190500"/>
              <a:gd name="connsiteY31" fmla="*/ 0 h 190404"/>
              <a:gd name="connsiteX32" fmla="*/ 102394 w 190500"/>
              <a:gd name="connsiteY32" fmla="*/ 142818 h 190404"/>
              <a:gd name="connsiteX33" fmla="*/ 118110 w 190500"/>
              <a:gd name="connsiteY33" fmla="*/ 142818 h 190404"/>
              <a:gd name="connsiteX34" fmla="*/ 145256 w 190500"/>
              <a:gd name="connsiteY34" fmla="*/ 115672 h 190404"/>
              <a:gd name="connsiteX35" fmla="*/ 145256 w 190500"/>
              <a:gd name="connsiteY35" fmla="*/ 98574 h 190404"/>
              <a:gd name="connsiteX36" fmla="*/ 155772 w 190500"/>
              <a:gd name="connsiteY36" fmla="*/ 73771 h 190404"/>
              <a:gd name="connsiteX37" fmla="*/ 130969 w 190500"/>
              <a:gd name="connsiteY37" fmla="*/ 63255 h 190404"/>
              <a:gd name="connsiteX38" fmla="*/ 120453 w 190500"/>
              <a:gd name="connsiteY38" fmla="*/ 88058 h 190404"/>
              <a:gd name="connsiteX39" fmla="*/ 130969 w 190500"/>
              <a:gd name="connsiteY39" fmla="*/ 98574 h 190404"/>
              <a:gd name="connsiteX40" fmla="*/ 130969 w 190500"/>
              <a:gd name="connsiteY40" fmla="*/ 115672 h 190404"/>
              <a:gd name="connsiteX41" fmla="*/ 118110 w 190500"/>
              <a:gd name="connsiteY41" fmla="*/ 128530 h 190404"/>
              <a:gd name="connsiteX42" fmla="*/ 102394 w 190500"/>
              <a:gd name="connsiteY42" fmla="*/ 128530 h 190404"/>
              <a:gd name="connsiteX43" fmla="*/ 102394 w 190500"/>
              <a:gd name="connsiteY43" fmla="*/ 13440 h 190404"/>
              <a:gd name="connsiteX44" fmla="*/ 112967 w 190500"/>
              <a:gd name="connsiteY44" fmla="*/ 0 h 190404"/>
              <a:gd name="connsiteX45" fmla="*/ 141551 w 190500"/>
              <a:gd name="connsiteY45" fmla="*/ 9582 h 190404"/>
              <a:gd name="connsiteX46" fmla="*/ 154438 w 190500"/>
              <a:gd name="connsiteY46" fmla="*/ 28985 h 190404"/>
              <a:gd name="connsiteX47" fmla="*/ 164878 w 190500"/>
              <a:gd name="connsiteY47" fmla="*/ 34385 h 190404"/>
              <a:gd name="connsiteX48" fmla="*/ 174765 w 190500"/>
              <a:gd name="connsiteY48" fmla="*/ 51283 h 190404"/>
              <a:gd name="connsiteX49" fmla="*/ 177575 w 190500"/>
              <a:gd name="connsiteY49" fmla="*/ 72057 h 190404"/>
              <a:gd name="connsiteX50" fmla="*/ 175879 w 190500"/>
              <a:gd name="connsiteY50" fmla="*/ 82791 h 190404"/>
              <a:gd name="connsiteX51" fmla="*/ 176508 w 190500"/>
              <a:gd name="connsiteY51" fmla="*/ 83077 h 190404"/>
              <a:gd name="connsiteX52" fmla="*/ 185023 w 190500"/>
              <a:gd name="connsiteY52" fmla="*/ 90792 h 190404"/>
              <a:gd name="connsiteX53" fmla="*/ 190500 w 190500"/>
              <a:gd name="connsiteY53" fmla="*/ 118681 h 190404"/>
              <a:gd name="connsiteX54" fmla="*/ 178479 w 190500"/>
              <a:gd name="connsiteY54" fmla="*/ 147590 h 190404"/>
              <a:gd name="connsiteX55" fmla="*/ 166383 w 190500"/>
              <a:gd name="connsiteY55" fmla="*/ 154162 h 190404"/>
              <a:gd name="connsiteX56" fmla="*/ 156677 w 190500"/>
              <a:gd name="connsiteY56" fmla="*/ 174517 h 190404"/>
              <a:gd name="connsiteX57" fmla="*/ 124701 w 190500"/>
              <a:gd name="connsiteY57" fmla="*/ 190405 h 190404"/>
              <a:gd name="connsiteX58" fmla="*/ 109842 w 190500"/>
              <a:gd name="connsiteY58" fmla="*/ 186719 h 190404"/>
              <a:gd name="connsiteX59" fmla="*/ 102394 w 190500"/>
              <a:gd name="connsiteY59" fmla="*/ 172803 h 190404"/>
              <a:gd name="connsiteX60" fmla="*/ 102394 w 190500"/>
              <a:gd name="connsiteY60" fmla="*/ 142818 h 190404"/>
              <a:gd name="connsiteX61" fmla="*/ 57150 w 190500"/>
              <a:gd name="connsiteY61" fmla="*/ 61855 h 190404"/>
              <a:gd name="connsiteX62" fmla="*/ 61913 w 190500"/>
              <a:gd name="connsiteY62" fmla="*/ 57093 h 190404"/>
              <a:gd name="connsiteX63" fmla="*/ 66675 w 190500"/>
              <a:gd name="connsiteY63" fmla="*/ 61855 h 190404"/>
              <a:gd name="connsiteX64" fmla="*/ 61913 w 190500"/>
              <a:gd name="connsiteY64" fmla="*/ 66618 h 190404"/>
              <a:gd name="connsiteX65" fmla="*/ 57150 w 190500"/>
              <a:gd name="connsiteY65" fmla="*/ 61855 h 190404"/>
              <a:gd name="connsiteX66" fmla="*/ 61913 w 190500"/>
              <a:gd name="connsiteY66" fmla="*/ 123768 h 190404"/>
              <a:gd name="connsiteX67" fmla="*/ 57150 w 190500"/>
              <a:gd name="connsiteY67" fmla="*/ 128530 h 190404"/>
              <a:gd name="connsiteX68" fmla="*/ 61913 w 190500"/>
              <a:gd name="connsiteY68" fmla="*/ 133293 h 190404"/>
              <a:gd name="connsiteX69" fmla="*/ 66675 w 190500"/>
              <a:gd name="connsiteY69" fmla="*/ 128530 h 190404"/>
              <a:gd name="connsiteX70" fmla="*/ 61913 w 190500"/>
              <a:gd name="connsiteY70" fmla="*/ 123768 h 190404"/>
              <a:gd name="connsiteX71" fmla="*/ 133350 w 190500"/>
              <a:gd name="connsiteY71" fmla="*/ 80905 h 190404"/>
              <a:gd name="connsiteX72" fmla="*/ 138113 w 190500"/>
              <a:gd name="connsiteY72" fmla="*/ 85668 h 190404"/>
              <a:gd name="connsiteX73" fmla="*/ 142875 w 190500"/>
              <a:gd name="connsiteY73" fmla="*/ 80905 h 190404"/>
              <a:gd name="connsiteX74" fmla="*/ 138113 w 190500"/>
              <a:gd name="connsiteY74" fmla="*/ 76143 h 190404"/>
              <a:gd name="connsiteX75" fmla="*/ 133350 w 190500"/>
              <a:gd name="connsiteY75" fmla="*/ 80905 h 1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90500" h="190404">
                <a:moveTo>
                  <a:pt x="77534" y="0"/>
                </a:moveTo>
                <a:cubicBezTo>
                  <a:pt x="84268" y="0"/>
                  <a:pt x="88106" y="6706"/>
                  <a:pt x="88106" y="13440"/>
                </a:cubicBezTo>
                <a:lnTo>
                  <a:pt x="88106" y="54712"/>
                </a:lnTo>
                <a:lnTo>
                  <a:pt x="79581" y="54712"/>
                </a:lnTo>
                <a:cubicBezTo>
                  <a:pt x="75636" y="44958"/>
                  <a:pt x="64531" y="40250"/>
                  <a:pt x="54778" y="44196"/>
                </a:cubicBezTo>
                <a:cubicBezTo>
                  <a:pt x="45025" y="48141"/>
                  <a:pt x="40316" y="59246"/>
                  <a:pt x="44262" y="68999"/>
                </a:cubicBezTo>
                <a:cubicBezTo>
                  <a:pt x="48207" y="78753"/>
                  <a:pt x="59312" y="83461"/>
                  <a:pt x="69065" y="79515"/>
                </a:cubicBezTo>
                <a:cubicBezTo>
                  <a:pt x="73851" y="77579"/>
                  <a:pt x="77646" y="73784"/>
                  <a:pt x="79581" y="68999"/>
                </a:cubicBezTo>
                <a:lnTo>
                  <a:pt x="88106" y="68999"/>
                </a:lnTo>
                <a:lnTo>
                  <a:pt x="88106" y="172803"/>
                </a:lnTo>
                <a:cubicBezTo>
                  <a:pt x="88106" y="178479"/>
                  <a:pt x="85706" y="184128"/>
                  <a:pt x="80648" y="186709"/>
                </a:cubicBezTo>
                <a:cubicBezTo>
                  <a:pt x="76062" y="189111"/>
                  <a:pt x="70966" y="190379"/>
                  <a:pt x="65789" y="190405"/>
                </a:cubicBezTo>
                <a:cubicBezTo>
                  <a:pt x="51406" y="190405"/>
                  <a:pt x="40710" y="183128"/>
                  <a:pt x="33823" y="174517"/>
                </a:cubicBezTo>
                <a:cubicBezTo>
                  <a:pt x="29054" y="168575"/>
                  <a:pt x="25728" y="161607"/>
                  <a:pt x="24108" y="154162"/>
                </a:cubicBezTo>
                <a:cubicBezTo>
                  <a:pt x="19660" y="152850"/>
                  <a:pt x="15540" y="150609"/>
                  <a:pt x="12021" y="147590"/>
                </a:cubicBezTo>
                <a:cubicBezTo>
                  <a:pt x="5258" y="141770"/>
                  <a:pt x="0" y="132436"/>
                  <a:pt x="0" y="118681"/>
                </a:cubicBezTo>
                <a:cubicBezTo>
                  <a:pt x="0" y="111490"/>
                  <a:pt x="514" y="105223"/>
                  <a:pt x="1810" y="99955"/>
                </a:cubicBezTo>
                <a:lnTo>
                  <a:pt x="41910" y="99955"/>
                </a:lnTo>
                <a:cubicBezTo>
                  <a:pt x="48368" y="99955"/>
                  <a:pt x="53721" y="104718"/>
                  <a:pt x="54626" y="110919"/>
                </a:cubicBezTo>
                <a:cubicBezTo>
                  <a:pt x="44904" y="114941"/>
                  <a:pt x="40283" y="126082"/>
                  <a:pt x="44305" y="135805"/>
                </a:cubicBezTo>
                <a:cubicBezTo>
                  <a:pt x="48327" y="145526"/>
                  <a:pt x="59469" y="150146"/>
                  <a:pt x="69191" y="146125"/>
                </a:cubicBezTo>
                <a:cubicBezTo>
                  <a:pt x="78913" y="142103"/>
                  <a:pt x="83533" y="130961"/>
                  <a:pt x="79512" y="121239"/>
                </a:cubicBezTo>
                <a:cubicBezTo>
                  <a:pt x="77548" y="116493"/>
                  <a:pt x="73750" y="112740"/>
                  <a:pt x="68980" y="110833"/>
                </a:cubicBezTo>
                <a:cubicBezTo>
                  <a:pt x="67942" y="96648"/>
                  <a:pt x="56132" y="85670"/>
                  <a:pt x="41910" y="85668"/>
                </a:cubicBezTo>
                <a:lnTo>
                  <a:pt x="9906" y="85668"/>
                </a:lnTo>
                <a:cubicBezTo>
                  <a:pt x="11332" y="84489"/>
                  <a:pt x="12920" y="83520"/>
                  <a:pt x="14621" y="82791"/>
                </a:cubicBezTo>
                <a:cubicBezTo>
                  <a:pt x="13639" y="79292"/>
                  <a:pt x="13070" y="75689"/>
                  <a:pt x="12925" y="72057"/>
                </a:cubicBezTo>
                <a:cubicBezTo>
                  <a:pt x="12611" y="65056"/>
                  <a:pt x="13659" y="57769"/>
                  <a:pt x="15735" y="51283"/>
                </a:cubicBezTo>
                <a:cubicBezTo>
                  <a:pt x="17793" y="44901"/>
                  <a:pt x="21050" y="38681"/>
                  <a:pt x="25622" y="34385"/>
                </a:cubicBezTo>
                <a:cubicBezTo>
                  <a:pt x="28490" y="31591"/>
                  <a:pt x="32124" y="29711"/>
                  <a:pt x="36062" y="28985"/>
                </a:cubicBezTo>
                <a:cubicBezTo>
                  <a:pt x="37957" y="20984"/>
                  <a:pt x="42786" y="14373"/>
                  <a:pt x="48949" y="9582"/>
                </a:cubicBezTo>
                <a:cubicBezTo>
                  <a:pt x="56864" y="3410"/>
                  <a:pt x="67237" y="0"/>
                  <a:pt x="77524" y="0"/>
                </a:cubicBezTo>
                <a:close/>
                <a:moveTo>
                  <a:pt x="102394" y="142818"/>
                </a:moveTo>
                <a:lnTo>
                  <a:pt x="118110" y="142818"/>
                </a:lnTo>
                <a:cubicBezTo>
                  <a:pt x="133102" y="142818"/>
                  <a:pt x="145256" y="130664"/>
                  <a:pt x="145256" y="115672"/>
                </a:cubicBezTo>
                <a:lnTo>
                  <a:pt x="145256" y="98574"/>
                </a:lnTo>
                <a:cubicBezTo>
                  <a:pt x="155010" y="94629"/>
                  <a:pt x="159718" y="83524"/>
                  <a:pt x="155772" y="73771"/>
                </a:cubicBezTo>
                <a:cubicBezTo>
                  <a:pt x="151827" y="64017"/>
                  <a:pt x="140722" y="59309"/>
                  <a:pt x="130969" y="63255"/>
                </a:cubicBezTo>
                <a:cubicBezTo>
                  <a:pt x="121215" y="67200"/>
                  <a:pt x="116507" y="78305"/>
                  <a:pt x="120453" y="88058"/>
                </a:cubicBezTo>
                <a:cubicBezTo>
                  <a:pt x="122389" y="92844"/>
                  <a:pt x="126183" y="96639"/>
                  <a:pt x="130969" y="98574"/>
                </a:cubicBezTo>
                <a:lnTo>
                  <a:pt x="130969" y="115672"/>
                </a:lnTo>
                <a:cubicBezTo>
                  <a:pt x="130969" y="122773"/>
                  <a:pt x="125212" y="128530"/>
                  <a:pt x="118110" y="128530"/>
                </a:cubicBezTo>
                <a:lnTo>
                  <a:pt x="102394" y="128530"/>
                </a:lnTo>
                <a:lnTo>
                  <a:pt x="102394" y="13440"/>
                </a:lnTo>
                <a:cubicBezTo>
                  <a:pt x="102394" y="6706"/>
                  <a:pt x="106232" y="0"/>
                  <a:pt x="112967" y="0"/>
                </a:cubicBezTo>
                <a:cubicBezTo>
                  <a:pt x="123273" y="0"/>
                  <a:pt x="133636" y="3410"/>
                  <a:pt x="141551" y="9582"/>
                </a:cubicBezTo>
                <a:cubicBezTo>
                  <a:pt x="147714" y="14373"/>
                  <a:pt x="152543" y="20993"/>
                  <a:pt x="154438" y="28985"/>
                </a:cubicBezTo>
                <a:cubicBezTo>
                  <a:pt x="158439" y="29651"/>
                  <a:pt x="162001" y="31690"/>
                  <a:pt x="164878" y="34385"/>
                </a:cubicBezTo>
                <a:cubicBezTo>
                  <a:pt x="169450" y="38681"/>
                  <a:pt x="172707" y="44891"/>
                  <a:pt x="174765" y="51283"/>
                </a:cubicBezTo>
                <a:cubicBezTo>
                  <a:pt x="176841" y="57769"/>
                  <a:pt x="177889" y="65056"/>
                  <a:pt x="177575" y="72057"/>
                </a:cubicBezTo>
                <a:cubicBezTo>
                  <a:pt x="177413" y="75638"/>
                  <a:pt x="176889" y="79296"/>
                  <a:pt x="175879" y="82791"/>
                </a:cubicBezTo>
                <a:lnTo>
                  <a:pt x="176508" y="83077"/>
                </a:lnTo>
                <a:cubicBezTo>
                  <a:pt x="180032" y="84734"/>
                  <a:pt x="182890" y="87335"/>
                  <a:pt x="185023" y="90792"/>
                </a:cubicBezTo>
                <a:cubicBezTo>
                  <a:pt x="189071" y="97317"/>
                  <a:pt x="190500" y="106709"/>
                  <a:pt x="190500" y="118681"/>
                </a:cubicBezTo>
                <a:cubicBezTo>
                  <a:pt x="190500" y="132445"/>
                  <a:pt x="185242" y="141789"/>
                  <a:pt x="178479" y="147590"/>
                </a:cubicBezTo>
                <a:cubicBezTo>
                  <a:pt x="174957" y="150611"/>
                  <a:pt x="170834" y="152851"/>
                  <a:pt x="166383" y="154162"/>
                </a:cubicBezTo>
                <a:cubicBezTo>
                  <a:pt x="164764" y="161606"/>
                  <a:pt x="161442" y="168573"/>
                  <a:pt x="156677" y="174517"/>
                </a:cubicBezTo>
                <a:cubicBezTo>
                  <a:pt x="149790" y="183128"/>
                  <a:pt x="139094" y="190405"/>
                  <a:pt x="124701" y="190405"/>
                </a:cubicBezTo>
                <a:cubicBezTo>
                  <a:pt x="119524" y="190382"/>
                  <a:pt x="114430" y="189118"/>
                  <a:pt x="109842" y="186719"/>
                </a:cubicBezTo>
                <a:cubicBezTo>
                  <a:pt x="104794" y="184128"/>
                  <a:pt x="102394" y="178479"/>
                  <a:pt x="102394" y="172803"/>
                </a:cubicBezTo>
                <a:lnTo>
                  <a:pt x="102394" y="142818"/>
                </a:lnTo>
                <a:close/>
                <a:moveTo>
                  <a:pt x="57150" y="61855"/>
                </a:moveTo>
                <a:cubicBezTo>
                  <a:pt x="57150" y="59225"/>
                  <a:pt x="59282" y="57093"/>
                  <a:pt x="61913" y="57093"/>
                </a:cubicBezTo>
                <a:cubicBezTo>
                  <a:pt x="64543" y="57093"/>
                  <a:pt x="66675" y="59225"/>
                  <a:pt x="66675" y="61855"/>
                </a:cubicBezTo>
                <a:cubicBezTo>
                  <a:pt x="66675" y="64486"/>
                  <a:pt x="64543" y="66618"/>
                  <a:pt x="61913" y="66618"/>
                </a:cubicBezTo>
                <a:cubicBezTo>
                  <a:pt x="59282" y="66618"/>
                  <a:pt x="57150" y="64486"/>
                  <a:pt x="57150" y="61855"/>
                </a:cubicBezTo>
                <a:close/>
                <a:moveTo>
                  <a:pt x="61913" y="123768"/>
                </a:moveTo>
                <a:cubicBezTo>
                  <a:pt x="59282" y="123768"/>
                  <a:pt x="57150" y="125900"/>
                  <a:pt x="57150" y="128530"/>
                </a:cubicBezTo>
                <a:cubicBezTo>
                  <a:pt x="57150" y="131160"/>
                  <a:pt x="59282" y="133293"/>
                  <a:pt x="61913" y="133293"/>
                </a:cubicBezTo>
                <a:cubicBezTo>
                  <a:pt x="64543" y="133293"/>
                  <a:pt x="66675" y="131160"/>
                  <a:pt x="66675" y="128530"/>
                </a:cubicBezTo>
                <a:cubicBezTo>
                  <a:pt x="66675" y="125900"/>
                  <a:pt x="64543" y="123768"/>
                  <a:pt x="61913" y="123768"/>
                </a:cubicBezTo>
                <a:close/>
                <a:moveTo>
                  <a:pt x="133350" y="80905"/>
                </a:moveTo>
                <a:cubicBezTo>
                  <a:pt x="133350" y="83535"/>
                  <a:pt x="135483" y="85668"/>
                  <a:pt x="138113" y="85668"/>
                </a:cubicBezTo>
                <a:cubicBezTo>
                  <a:pt x="140742" y="85668"/>
                  <a:pt x="142875" y="83535"/>
                  <a:pt x="142875" y="80905"/>
                </a:cubicBezTo>
                <a:cubicBezTo>
                  <a:pt x="142875" y="78275"/>
                  <a:pt x="140742" y="76143"/>
                  <a:pt x="138113" y="76143"/>
                </a:cubicBezTo>
                <a:cubicBezTo>
                  <a:pt x="135483" y="76143"/>
                  <a:pt x="133350" y="78275"/>
                  <a:pt x="133350" y="80905"/>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noProof="0">
              <a:solidFill>
                <a:srgbClr val="FFFFFF"/>
              </a:solidFill>
              <a:latin typeface="Segoe Sans Display Semibold"/>
            </a:endParaRPr>
          </a:p>
        </p:txBody>
      </p:sp>
      <p:sp>
        <p:nvSpPr>
          <p:cNvPr id="3" name="TextBox 2">
            <a:extLst>
              <a:ext uri="{FF2B5EF4-FFF2-40B4-BE49-F238E27FC236}">
                <a16:creationId xmlns:a16="http://schemas.microsoft.com/office/drawing/2014/main" id="{FDFFDAC4-CD87-77AB-B6C7-A75320FB82F8}"/>
              </a:ext>
            </a:extLst>
          </p:cNvPr>
          <p:cNvSpPr txBox="1"/>
          <p:nvPr/>
        </p:nvSpPr>
        <p:spPr>
          <a:xfrm>
            <a:off x="593852" y="6643767"/>
            <a:ext cx="11602379"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i="1">
                <a:ea typeface="+mn-lt"/>
                <a:cs typeface="+mn-lt"/>
              </a:rPr>
              <a:t>*This is a sample, please populate information specific to your organization</a:t>
            </a:r>
            <a:endParaRPr lang="en-US" i="1">
              <a:cs typeface="Segoe Sans Display"/>
            </a:endParaRPr>
          </a:p>
        </p:txBody>
      </p:sp>
    </p:spTree>
    <p:extLst>
      <p:ext uri="{BB962C8B-B14F-4D97-AF65-F5344CB8AC3E}">
        <p14:creationId xmlns:p14="http://schemas.microsoft.com/office/powerpoint/2010/main" val="1609257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8.33333E-7 0.03101 L 8.33333E-7 4.44444E-6 " pathEditMode="relative" rAng="0" ptsTypes="AA">
                                      <p:cBhvr>
                                        <p:cTn id="9" dur="750" fill="hold"/>
                                        <p:tgtEl>
                                          <p:spTgt spid="3"/>
                                        </p:tgtEl>
                                        <p:attrNameLst>
                                          <p:attrName>ppt_x</p:attrName>
                                          <p:attrName>ppt_y</p:attrName>
                                        </p:attrNameLst>
                                      </p:cBhvr>
                                      <p:rCtr x="0" y="-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and pink background&#10;&#10;AI-generated content may be incorrect.">
            <a:extLst>
              <a:ext uri="{FF2B5EF4-FFF2-40B4-BE49-F238E27FC236}">
                <a16:creationId xmlns:a16="http://schemas.microsoft.com/office/drawing/2014/main" id="{60A3476F-E825-8A66-DF5B-51D5C22BD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 y="0"/>
            <a:ext cx="12192627" cy="6858352"/>
          </a:xfrm>
          <a:prstGeom prst="rect">
            <a:avLst/>
          </a:prstGeom>
        </p:spPr>
      </p:pic>
      <p:sp>
        <p:nvSpPr>
          <p:cNvPr id="8" name="Rectangle 7">
            <a:extLst>
              <a:ext uri="{FF2B5EF4-FFF2-40B4-BE49-F238E27FC236}">
                <a16:creationId xmlns:a16="http://schemas.microsoft.com/office/drawing/2014/main" id="{35668B74-6BB6-E2F3-9F3A-B0573D2F7EDE}"/>
              </a:ext>
            </a:extLst>
          </p:cNvPr>
          <p:cNvSpPr/>
          <p:nvPr/>
        </p:nvSpPr>
        <p:spPr bwMode="auto">
          <a:xfrm>
            <a:off x="0" y="1937656"/>
            <a:ext cx="12192000" cy="2823030"/>
          </a:xfrm>
          <a:prstGeom prst="rect">
            <a:avLst/>
          </a:prstGeom>
          <a:gradFill flip="none" rotWithShape="1">
            <a:gsLst>
              <a:gs pos="59000">
                <a:schemeClr val="bg1">
                  <a:alpha val="3000"/>
                </a:schemeClr>
              </a:gs>
              <a:gs pos="99000">
                <a:schemeClr val="bg1">
                  <a:alpha val="55000"/>
                </a:schemeClr>
              </a:gs>
              <a:gs pos="99000">
                <a:schemeClr val="bg1">
                  <a:alpha val="36000"/>
                </a:schemeClr>
              </a:gs>
              <a:gs pos="100000">
                <a:schemeClr val="bg1"/>
              </a:gs>
            </a:gsLst>
            <a:path path="shape">
              <a:fillToRect l="50000" t="50000" r="50000" b="50000"/>
            </a:path>
            <a:tileRect/>
          </a:gradFill>
          <a:ln>
            <a:noFill/>
            <a:headEnd type="none" w="med" len="med"/>
            <a:tailEnd type="none" w="med" len="med"/>
          </a:ln>
          <a:effectLst>
            <a:outerShdw blurRad="152400" algn="ctr" rotWithShape="0">
              <a:schemeClr val="bg2">
                <a:lumMod val="75000"/>
                <a:alpha val="2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9" name="Title 1">
            <a:extLst>
              <a:ext uri="{FF2B5EF4-FFF2-40B4-BE49-F238E27FC236}">
                <a16:creationId xmlns:a16="http://schemas.microsoft.com/office/drawing/2014/main" id="{9C3E9BEF-EB75-8802-8130-DC6C76E91401}"/>
              </a:ext>
            </a:extLst>
          </p:cNvPr>
          <p:cNvSpPr txBox="1">
            <a:spLocks/>
          </p:cNvSpPr>
          <p:nvPr/>
        </p:nvSpPr>
        <p:spPr>
          <a:xfrm>
            <a:off x="571500" y="3016772"/>
            <a:ext cx="4681346" cy="664797"/>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defTabSz="914400">
              <a:lnSpc>
                <a:spcPct val="90000"/>
              </a:lnSpc>
              <a:spcBef>
                <a:spcPts val="0"/>
              </a:spcBef>
              <a:defRPr/>
            </a:pPr>
            <a:r>
              <a:rPr lang="en-US" sz="4800" noProof="0">
                <a:gradFill>
                  <a:gsLst>
                    <a:gs pos="2874">
                      <a:schemeClr val="accent1"/>
                    </a:gs>
                    <a:gs pos="71000">
                      <a:schemeClr val="accent4"/>
                    </a:gs>
                    <a:gs pos="100000">
                      <a:schemeClr val="accent2"/>
                    </a:gs>
                  </a:gsLst>
                  <a:lin ang="0" scaled="1"/>
                </a:gradFill>
                <a:ea typeface="+mj-ea"/>
                <a:cs typeface="+mj-cs"/>
              </a:rPr>
              <a:t>End of document</a:t>
            </a:r>
          </a:p>
        </p:txBody>
      </p:sp>
      <p:pic>
        <p:nvPicPr>
          <p:cNvPr id="10" name="Picture 9">
            <a:extLst>
              <a:ext uri="{FF2B5EF4-FFF2-40B4-BE49-F238E27FC236}">
                <a16:creationId xmlns:a16="http://schemas.microsoft.com/office/drawing/2014/main" id="{AB569D79-D355-98E6-36B3-72AA42FFB2A9}"/>
              </a:ext>
            </a:extLst>
          </p:cNvPr>
          <p:cNvPicPr>
            <a:picLocks noChangeAspect="1"/>
          </p:cNvPicPr>
          <p:nvPr/>
        </p:nvPicPr>
        <p:blipFill>
          <a:blip r:embed="rId5">
            <a:alphaModFix amt="37000"/>
            <a:extLst>
              <a:ext uri="{28A0092B-C50C-407E-A947-70E740481C1C}">
                <a14:useLocalDpi xmlns:a14="http://schemas.microsoft.com/office/drawing/2010/main" val="0"/>
              </a:ext>
            </a:extLst>
          </a:blip>
          <a:srcRect b="43330"/>
          <a:stretch>
            <a:fillRect/>
          </a:stretch>
        </p:blipFill>
        <p:spPr>
          <a:xfrm>
            <a:off x="3587044" y="2017713"/>
            <a:ext cx="8604956" cy="2742973"/>
          </a:xfrm>
          <a:custGeom>
            <a:avLst/>
            <a:gdLst>
              <a:gd name="connsiteX0" fmla="*/ 0 w 8604956"/>
              <a:gd name="connsiteY0" fmla="*/ 0 h 2742973"/>
              <a:gd name="connsiteX1" fmla="*/ 8604956 w 8604956"/>
              <a:gd name="connsiteY1" fmla="*/ 0 h 2742973"/>
              <a:gd name="connsiteX2" fmla="*/ 8604956 w 8604956"/>
              <a:gd name="connsiteY2" fmla="*/ 2742973 h 2742973"/>
              <a:gd name="connsiteX3" fmla="*/ 0 w 8604956"/>
              <a:gd name="connsiteY3" fmla="*/ 2742973 h 2742973"/>
            </a:gdLst>
            <a:ahLst/>
            <a:cxnLst>
              <a:cxn ang="0">
                <a:pos x="connsiteX0" y="connsiteY0"/>
              </a:cxn>
              <a:cxn ang="0">
                <a:pos x="connsiteX1" y="connsiteY1"/>
              </a:cxn>
              <a:cxn ang="0">
                <a:pos x="connsiteX2" y="connsiteY2"/>
              </a:cxn>
              <a:cxn ang="0">
                <a:pos x="connsiteX3" y="connsiteY3"/>
              </a:cxn>
            </a:cxnLst>
            <a:rect l="l" t="t" r="r" b="b"/>
            <a:pathLst>
              <a:path w="8604956" h="2742973">
                <a:moveTo>
                  <a:pt x="0" y="0"/>
                </a:moveTo>
                <a:lnTo>
                  <a:pt x="8604956" y="0"/>
                </a:lnTo>
                <a:lnTo>
                  <a:pt x="8604956" y="2742973"/>
                </a:lnTo>
                <a:lnTo>
                  <a:pt x="0" y="2742973"/>
                </a:lnTo>
                <a:close/>
              </a:path>
            </a:pathLst>
          </a:custGeom>
        </p:spPr>
      </p:pic>
      <p:pic>
        <p:nvPicPr>
          <p:cNvPr id="11" name="Picture 10">
            <a:extLst>
              <a:ext uri="{FF2B5EF4-FFF2-40B4-BE49-F238E27FC236}">
                <a16:creationId xmlns:a16="http://schemas.microsoft.com/office/drawing/2014/main" id="{284FA619-A362-EDEC-37B5-86448F24183C}"/>
              </a:ext>
            </a:extLst>
          </p:cNvPr>
          <p:cNvPicPr>
            <a:picLocks noChangeAspect="1"/>
          </p:cNvPicPr>
          <p:nvPr/>
        </p:nvPicPr>
        <p:blipFill>
          <a:blip r:embed="rId5">
            <a:alphaModFix amt="60000"/>
            <a:extLst>
              <a:ext uri="{28A0092B-C50C-407E-A947-70E740481C1C}">
                <a14:useLocalDpi xmlns:a14="http://schemas.microsoft.com/office/drawing/2010/main" val="0"/>
              </a:ext>
            </a:extLst>
          </a:blip>
          <a:srcRect t="56670"/>
          <a:stretch>
            <a:fillRect/>
          </a:stretch>
        </p:blipFill>
        <p:spPr>
          <a:xfrm>
            <a:off x="3587044" y="4760686"/>
            <a:ext cx="8604956" cy="2097314"/>
          </a:xfrm>
          <a:custGeom>
            <a:avLst/>
            <a:gdLst>
              <a:gd name="connsiteX0" fmla="*/ 0 w 8604956"/>
              <a:gd name="connsiteY0" fmla="*/ 0 h 2097314"/>
              <a:gd name="connsiteX1" fmla="*/ 8604956 w 8604956"/>
              <a:gd name="connsiteY1" fmla="*/ 0 h 2097314"/>
              <a:gd name="connsiteX2" fmla="*/ 8604956 w 8604956"/>
              <a:gd name="connsiteY2" fmla="*/ 2097314 h 2097314"/>
              <a:gd name="connsiteX3" fmla="*/ 0 w 8604956"/>
              <a:gd name="connsiteY3" fmla="*/ 2097314 h 2097314"/>
            </a:gdLst>
            <a:ahLst/>
            <a:cxnLst>
              <a:cxn ang="0">
                <a:pos x="connsiteX0" y="connsiteY0"/>
              </a:cxn>
              <a:cxn ang="0">
                <a:pos x="connsiteX1" y="connsiteY1"/>
              </a:cxn>
              <a:cxn ang="0">
                <a:pos x="connsiteX2" y="connsiteY2"/>
              </a:cxn>
              <a:cxn ang="0">
                <a:pos x="connsiteX3" y="connsiteY3"/>
              </a:cxn>
            </a:cxnLst>
            <a:rect l="l" t="t" r="r" b="b"/>
            <a:pathLst>
              <a:path w="8604956" h="2097314">
                <a:moveTo>
                  <a:pt x="0" y="0"/>
                </a:moveTo>
                <a:lnTo>
                  <a:pt x="8604956" y="0"/>
                </a:lnTo>
                <a:lnTo>
                  <a:pt x="8604956" y="2097314"/>
                </a:lnTo>
                <a:lnTo>
                  <a:pt x="0" y="2097314"/>
                </a:lnTo>
                <a:close/>
              </a:path>
            </a:pathLst>
          </a:custGeom>
        </p:spPr>
      </p:pic>
      <p:sp>
        <p:nvSpPr>
          <p:cNvPr id="12" name="Freeform: Shape 11">
            <a:extLst>
              <a:ext uri="{FF2B5EF4-FFF2-40B4-BE49-F238E27FC236}">
                <a16:creationId xmlns:a16="http://schemas.microsoft.com/office/drawing/2014/main" id="{A60DC96B-1158-1142-221F-D38105A36BE5}"/>
              </a:ext>
            </a:extLst>
          </p:cNvPr>
          <p:cNvSpPr/>
          <p:nvPr/>
        </p:nvSpPr>
        <p:spPr bwMode="auto">
          <a:xfrm>
            <a:off x="330200" y="1651000"/>
            <a:ext cx="11861800" cy="3396342"/>
          </a:xfrm>
          <a:custGeom>
            <a:avLst/>
            <a:gdLst>
              <a:gd name="connsiteX0" fmla="*/ 295957 w 11861800"/>
              <a:gd name="connsiteY0" fmla="*/ 0 h 3396342"/>
              <a:gd name="connsiteX1" fmla="*/ 11861800 w 11861800"/>
              <a:gd name="connsiteY1" fmla="*/ 0 h 3396342"/>
              <a:gd name="connsiteX2" fmla="*/ 11861800 w 11861800"/>
              <a:gd name="connsiteY2" fmla="*/ 3396342 h 3396342"/>
              <a:gd name="connsiteX3" fmla="*/ 295957 w 11861800"/>
              <a:gd name="connsiteY3" fmla="*/ 3396342 h 3396342"/>
              <a:gd name="connsiteX4" fmla="*/ 0 w 11861800"/>
              <a:gd name="connsiteY4" fmla="*/ 3100385 h 3396342"/>
              <a:gd name="connsiteX5" fmla="*/ 0 w 11861800"/>
              <a:gd name="connsiteY5" fmla="*/ 295957 h 3396342"/>
              <a:gd name="connsiteX6" fmla="*/ 295957 w 11861800"/>
              <a:gd name="connsiteY6" fmla="*/ 0 h 339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1800" h="3396342">
                <a:moveTo>
                  <a:pt x="295957" y="0"/>
                </a:moveTo>
                <a:lnTo>
                  <a:pt x="11861800" y="0"/>
                </a:lnTo>
                <a:lnTo>
                  <a:pt x="11861800" y="3396342"/>
                </a:lnTo>
                <a:lnTo>
                  <a:pt x="295957" y="3396342"/>
                </a:lnTo>
                <a:cubicBezTo>
                  <a:pt x="132504" y="3396342"/>
                  <a:pt x="0" y="3263838"/>
                  <a:pt x="0" y="3100385"/>
                </a:cubicBezTo>
                <a:lnTo>
                  <a:pt x="0" y="295957"/>
                </a:lnTo>
                <a:cubicBezTo>
                  <a:pt x="0" y="132504"/>
                  <a:pt x="132504" y="0"/>
                  <a:pt x="295957" y="0"/>
                </a:cubicBezTo>
                <a:close/>
              </a:path>
            </a:pathLst>
          </a:cu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13" name="Rectangle: Rounded Corners 12">
            <a:extLst>
              <a:ext uri="{FF2B5EF4-FFF2-40B4-BE49-F238E27FC236}">
                <a16:creationId xmlns:a16="http://schemas.microsoft.com/office/drawing/2014/main" id="{D55AF4C1-C10F-FCFA-8A7F-8C44AE54D308}"/>
              </a:ext>
            </a:extLst>
          </p:cNvPr>
          <p:cNvSpPr/>
          <p:nvPr/>
        </p:nvSpPr>
        <p:spPr bwMode="auto">
          <a:xfrm>
            <a:off x="571500" y="1598500"/>
            <a:ext cx="1028698" cy="113619"/>
          </a:xfrm>
          <a:prstGeom prst="roundRect">
            <a:avLst>
              <a:gd name="adj" fmla="val 50000"/>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endParaRPr lang="en-US" sz="2000" noProof="0">
              <a:ln w="3175">
                <a:noFill/>
              </a:ln>
              <a:solidFill>
                <a:srgbClr val="FFFFFF"/>
              </a:solidFill>
              <a:latin typeface="Segoe Sans Display Semibold"/>
            </a:endParaRPr>
          </a:p>
        </p:txBody>
      </p:sp>
    </p:spTree>
    <p:extLst>
      <p:ext uri="{BB962C8B-B14F-4D97-AF65-F5344CB8AC3E}">
        <p14:creationId xmlns:p14="http://schemas.microsoft.com/office/powerpoint/2010/main" val="1223693479"/>
      </p:ext>
    </p:extLst>
  </p:cSld>
  <p:clrMapOvr>
    <a:masterClrMapping/>
  </p:clrMapOvr>
  <p:transition>
    <p:fade/>
  </p:transition>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3" name="Picture 132">
            <a:extLst>
              <a:ext uri="{FF2B5EF4-FFF2-40B4-BE49-F238E27FC236}">
                <a16:creationId xmlns:a16="http://schemas.microsoft.com/office/drawing/2014/main" id="{6F917D5A-E0E2-9EFF-4C42-423A93D6A48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4">
            <a:alphaModFix amt="9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0" y="-9"/>
            <a:ext cx="12191998" cy="6858009"/>
          </a:xfrm>
          <a:prstGeom prst="rect">
            <a:avLst/>
          </a:prstGeom>
        </p:spPr>
      </p:pic>
      <p:sp>
        <p:nvSpPr>
          <p:cNvPr id="52" name="Rectangle: Top Corners Rounded 51">
            <a:extLst>
              <a:ext uri="{FF2B5EF4-FFF2-40B4-BE49-F238E27FC236}">
                <a16:creationId xmlns:a16="http://schemas.microsoft.com/office/drawing/2014/main" id="{E9C874F8-601B-ADFA-26DC-5E24886F93DE}"/>
              </a:ext>
              <a:ext uri="{C183D7F6-B498-43B3-948B-1728B52AA6E4}">
                <adec:decorative xmlns:adec="http://schemas.microsoft.com/office/drawing/2017/decorative" val="1"/>
              </a:ext>
            </a:extLst>
          </p:cNvPr>
          <p:cNvSpPr>
            <a:spLocks/>
          </p:cNvSpPr>
          <p:nvPr/>
        </p:nvSpPr>
        <p:spPr bwMode="auto">
          <a:xfrm>
            <a:off x="9039864" y="2327864"/>
            <a:ext cx="2567028" cy="1834019"/>
          </a:xfrm>
          <a:prstGeom prst="round2SameRect">
            <a:avLst>
              <a:gd name="adj1" fmla="val 0"/>
              <a:gd name="adj2" fmla="val 4407"/>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51" name="Rectangle: Top Corners Rounded 50">
            <a:extLst>
              <a:ext uri="{FF2B5EF4-FFF2-40B4-BE49-F238E27FC236}">
                <a16:creationId xmlns:a16="http://schemas.microsoft.com/office/drawing/2014/main" id="{006DDD2C-D1F3-9998-5848-B34E7F8EDDFF}"/>
              </a:ext>
              <a:ext uri="{C183D7F6-B498-43B3-948B-1728B52AA6E4}">
                <adec:decorative xmlns:adec="http://schemas.microsoft.com/office/drawing/2017/decorative" val="1"/>
              </a:ext>
            </a:extLst>
          </p:cNvPr>
          <p:cNvSpPr>
            <a:spLocks/>
          </p:cNvSpPr>
          <p:nvPr/>
        </p:nvSpPr>
        <p:spPr bwMode="auto">
          <a:xfrm>
            <a:off x="6335609" y="2813071"/>
            <a:ext cx="2567028" cy="1792500"/>
          </a:xfrm>
          <a:prstGeom prst="round2SameRect">
            <a:avLst>
              <a:gd name="adj1" fmla="val 0"/>
              <a:gd name="adj2" fmla="val 4407"/>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50" name="Rectangle: Top Corners Rounded 49">
            <a:extLst>
              <a:ext uri="{FF2B5EF4-FFF2-40B4-BE49-F238E27FC236}">
                <a16:creationId xmlns:a16="http://schemas.microsoft.com/office/drawing/2014/main" id="{40F09832-4C21-AE26-55CD-5EB359F5EAD9}"/>
              </a:ext>
              <a:ext uri="{C183D7F6-B498-43B3-948B-1728B52AA6E4}">
                <adec:decorative xmlns:adec="http://schemas.microsoft.com/office/drawing/2017/decorative" val="1"/>
              </a:ext>
            </a:extLst>
          </p:cNvPr>
          <p:cNvSpPr>
            <a:spLocks/>
          </p:cNvSpPr>
          <p:nvPr/>
        </p:nvSpPr>
        <p:spPr bwMode="auto">
          <a:xfrm>
            <a:off x="3631354" y="3262739"/>
            <a:ext cx="2567028" cy="2083691"/>
          </a:xfrm>
          <a:prstGeom prst="round2SameRect">
            <a:avLst>
              <a:gd name="adj1" fmla="val 0"/>
              <a:gd name="adj2" fmla="val 4407"/>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sp>
        <p:nvSpPr>
          <p:cNvPr id="113" name="Rectangle: Top Corners Rounded 112">
            <a:extLst>
              <a:ext uri="{FF2B5EF4-FFF2-40B4-BE49-F238E27FC236}">
                <a16:creationId xmlns:a16="http://schemas.microsoft.com/office/drawing/2014/main" id="{FD191ED4-AE67-99BD-0262-C20E2D30C308}"/>
              </a:ext>
              <a:ext uri="{C183D7F6-B498-43B3-948B-1728B52AA6E4}">
                <adec:decorative xmlns:adec="http://schemas.microsoft.com/office/drawing/2017/decorative" val="1"/>
              </a:ext>
            </a:extLst>
          </p:cNvPr>
          <p:cNvSpPr>
            <a:spLocks/>
          </p:cNvSpPr>
          <p:nvPr/>
        </p:nvSpPr>
        <p:spPr bwMode="auto">
          <a:xfrm>
            <a:off x="929137" y="3629209"/>
            <a:ext cx="2562952" cy="3013520"/>
          </a:xfrm>
          <a:prstGeom prst="round2SameRect">
            <a:avLst>
              <a:gd name="adj1" fmla="val 0"/>
              <a:gd name="adj2" fmla="val 4407"/>
            </a:avLst>
          </a:prstGeom>
          <a:solidFill>
            <a:schemeClr val="bg1"/>
          </a:solidFill>
          <a:ln>
            <a:noFill/>
          </a:ln>
          <a:effectLst>
            <a:outerShdw blurRad="101600" algn="ctr" rotWithShape="0">
              <a:schemeClr val="bg1">
                <a:lumMod val="50000"/>
                <a:alpha val="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64008" rIns="64008" rtlCol="0" anchor="ctr">
            <a:noAutofit/>
          </a:bodyPr>
          <a:lstStyle/>
          <a:p>
            <a:pPr algn="ctr" defTabSz="932472" fontAlgn="base">
              <a:spcBef>
                <a:spcPts val="600"/>
              </a:spcBef>
              <a:spcAft>
                <a:spcPts val="600"/>
              </a:spcAft>
            </a:pPr>
            <a:endParaRPr lang="en-US" sz="2800" noProof="0">
              <a:solidFill>
                <a:schemeClr val="tx1"/>
              </a:solidFill>
              <a:cs typeface="Segoe UI" pitchFamily="34" charset="0"/>
            </a:endParaRPr>
          </a:p>
        </p:txBody>
      </p:sp>
      <p:grpSp>
        <p:nvGrpSpPr>
          <p:cNvPr id="132" name="Group 131">
            <a:extLst>
              <a:ext uri="{FF2B5EF4-FFF2-40B4-BE49-F238E27FC236}">
                <a16:creationId xmlns:a16="http://schemas.microsoft.com/office/drawing/2014/main" id="{76733CEB-4E32-BA37-2142-301AF00D1E45}"/>
              </a:ext>
            </a:extLst>
          </p:cNvPr>
          <p:cNvGrpSpPr/>
          <p:nvPr/>
        </p:nvGrpSpPr>
        <p:grpSpPr>
          <a:xfrm>
            <a:off x="927099" y="2001620"/>
            <a:ext cx="10679816" cy="1827799"/>
            <a:chOff x="927099" y="2093427"/>
            <a:chExt cx="10679816" cy="1827799"/>
          </a:xfrm>
          <a:gradFill>
            <a:gsLst>
              <a:gs pos="100000">
                <a:srgbClr val="C03BC4"/>
              </a:gs>
              <a:gs pos="0">
                <a:srgbClr val="0078D4"/>
              </a:gs>
            </a:gsLst>
            <a:lin ang="0" scaled="0"/>
          </a:gradFill>
        </p:grpSpPr>
        <p:sp>
          <p:nvSpPr>
            <p:cNvPr id="21" name="Title 100 - 3">
              <a:extLst>
                <a:ext uri="{FF2B5EF4-FFF2-40B4-BE49-F238E27FC236}">
                  <a16:creationId xmlns:a16="http://schemas.microsoft.com/office/drawing/2014/main" id="{6A4F115E-CE3F-4C4F-2EDE-CBE527B2FC53}"/>
                </a:ext>
              </a:extLst>
            </p:cNvPr>
            <p:cNvSpPr txBox="1">
              <a:spLocks/>
            </p:cNvSpPr>
            <p:nvPr/>
          </p:nvSpPr>
          <p:spPr bwMode="auto">
            <a:xfrm>
              <a:off x="9039864" y="2093427"/>
              <a:ext cx="2567051" cy="457200"/>
            </a:xfrm>
            <a:prstGeom prst="round2SameRect">
              <a:avLst/>
            </a:prstGeom>
            <a:grp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457200">
                <a:lnSpc>
                  <a:spcPct val="100000"/>
                </a:lnSpc>
                <a:spcBef>
                  <a:spcPct val="0"/>
                </a:spcBef>
                <a:spcAft>
                  <a:spcPts val="800"/>
                </a:spcAft>
                <a:buNone/>
                <a:defRPr sz="2000" b="0" cap="none" spc="0" baseline="0">
                  <a:ln w="3175">
                    <a:noFill/>
                  </a:ln>
                  <a:solidFill>
                    <a:schemeClr val="bg1"/>
                  </a:solidFill>
                  <a:effectLst/>
                  <a:latin typeface="+mj-lt"/>
                  <a:ea typeface="+mj-ea"/>
                  <a:cs typeface="+mj-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noProof="0"/>
            </a:p>
          </p:txBody>
        </p:sp>
        <p:sp>
          <p:nvSpPr>
            <p:cNvPr id="20" name="Title 100 - 2">
              <a:extLst>
                <a:ext uri="{FF2B5EF4-FFF2-40B4-BE49-F238E27FC236}">
                  <a16:creationId xmlns:a16="http://schemas.microsoft.com/office/drawing/2014/main" id="{45802E44-D128-E3AC-5DC8-77D97C5544BE}"/>
                </a:ext>
              </a:extLst>
            </p:cNvPr>
            <p:cNvSpPr txBox="1">
              <a:spLocks/>
            </p:cNvSpPr>
            <p:nvPr/>
          </p:nvSpPr>
          <p:spPr bwMode="auto">
            <a:xfrm>
              <a:off x="6335609" y="2570899"/>
              <a:ext cx="2567051" cy="457200"/>
            </a:xfrm>
            <a:prstGeom prst="round2SameRect">
              <a:avLst/>
            </a:prstGeom>
            <a:grp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457200">
                <a:lnSpc>
                  <a:spcPct val="100000"/>
                </a:lnSpc>
                <a:spcBef>
                  <a:spcPct val="0"/>
                </a:spcBef>
                <a:spcAft>
                  <a:spcPts val="800"/>
                </a:spcAft>
                <a:buNone/>
                <a:defRPr sz="2000" b="0" cap="none" spc="0" baseline="0">
                  <a:ln w="3175">
                    <a:noFill/>
                  </a:ln>
                  <a:solidFill>
                    <a:schemeClr val="bg1"/>
                  </a:solidFill>
                  <a:effectLst/>
                  <a:latin typeface="+mj-lt"/>
                  <a:ea typeface="+mj-ea"/>
                  <a:cs typeface="+mj-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noProof="0"/>
            </a:p>
          </p:txBody>
        </p:sp>
        <p:sp>
          <p:nvSpPr>
            <p:cNvPr id="16" name="Title 100 - 1">
              <a:extLst>
                <a:ext uri="{FF2B5EF4-FFF2-40B4-BE49-F238E27FC236}">
                  <a16:creationId xmlns:a16="http://schemas.microsoft.com/office/drawing/2014/main" id="{7DAF31E1-249C-5911-B6F5-544AC3907B7A}"/>
                </a:ext>
              </a:extLst>
            </p:cNvPr>
            <p:cNvSpPr txBox="1">
              <a:spLocks/>
            </p:cNvSpPr>
            <p:nvPr/>
          </p:nvSpPr>
          <p:spPr bwMode="auto">
            <a:xfrm>
              <a:off x="3631354" y="3019412"/>
              <a:ext cx="2567051" cy="457200"/>
            </a:xfrm>
            <a:prstGeom prst="round2SameRect">
              <a:avLst/>
            </a:prstGeom>
            <a:grp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457200">
                <a:lnSpc>
                  <a:spcPct val="100000"/>
                </a:lnSpc>
                <a:spcBef>
                  <a:spcPct val="0"/>
                </a:spcBef>
                <a:spcAft>
                  <a:spcPts val="800"/>
                </a:spcAft>
                <a:buNone/>
                <a:defRPr sz="2000" b="0" cap="none" spc="0" baseline="0">
                  <a:ln w="3175">
                    <a:noFill/>
                  </a:ln>
                  <a:solidFill>
                    <a:schemeClr val="bg1"/>
                  </a:solidFill>
                  <a:effectLst/>
                  <a:latin typeface="+mj-lt"/>
                  <a:ea typeface="+mj-ea"/>
                  <a:cs typeface="+mj-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noProof="0"/>
            </a:p>
          </p:txBody>
        </p:sp>
        <p:sp>
          <p:nvSpPr>
            <p:cNvPr id="115" name="Title 100">
              <a:extLst>
                <a:ext uri="{FF2B5EF4-FFF2-40B4-BE49-F238E27FC236}">
                  <a16:creationId xmlns:a16="http://schemas.microsoft.com/office/drawing/2014/main" id="{12486379-197B-0F14-E500-052BAE285577}"/>
                </a:ext>
              </a:extLst>
            </p:cNvPr>
            <p:cNvSpPr txBox="1">
              <a:spLocks/>
            </p:cNvSpPr>
            <p:nvPr/>
          </p:nvSpPr>
          <p:spPr bwMode="auto">
            <a:xfrm>
              <a:off x="927099" y="3464026"/>
              <a:ext cx="2567051" cy="457200"/>
            </a:xfrm>
            <a:prstGeom prst="round2SameRect">
              <a:avLst/>
            </a:prstGeom>
            <a:grp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spcAft>
                  <a:spcPts val="800"/>
                </a:spcAft>
                <a:defRPr/>
              </a:pPr>
              <a:endParaRPr lang="en-US" sz="2000" spc="0" noProof="0">
                <a:solidFill>
                  <a:schemeClr val="bg1"/>
                </a:solidFill>
                <a:latin typeface="+mj-lt"/>
                <a:ea typeface="+mj-ea"/>
                <a:cs typeface="+mj-cs"/>
              </a:endParaRPr>
            </a:p>
          </p:txBody>
        </p:sp>
      </p:grpSp>
      <p:sp>
        <p:nvSpPr>
          <p:cNvPr id="38" name="Title 37">
            <a:extLst>
              <a:ext uri="{FF2B5EF4-FFF2-40B4-BE49-F238E27FC236}">
                <a16:creationId xmlns:a16="http://schemas.microsoft.com/office/drawing/2014/main" id="{81AA852F-E87F-7B0C-1E4D-2D7280B49DF9}"/>
              </a:ext>
            </a:extLst>
          </p:cNvPr>
          <p:cNvSpPr>
            <a:spLocks noGrp="1"/>
          </p:cNvSpPr>
          <p:nvPr>
            <p:ph type="title"/>
          </p:nvPr>
        </p:nvSpPr>
        <p:spPr/>
        <p:txBody>
          <a:bodyPr/>
          <a:lstStyle/>
          <a:p>
            <a:r>
              <a:rPr lang="en-US" noProof="0"/>
              <a:t>Key ESS Adoption Stages</a:t>
            </a:r>
          </a:p>
        </p:txBody>
      </p:sp>
      <p:sp>
        <p:nvSpPr>
          <p:cNvPr id="3" name="TextBox 2">
            <a:extLst>
              <a:ext uri="{FF2B5EF4-FFF2-40B4-BE49-F238E27FC236}">
                <a16:creationId xmlns:a16="http://schemas.microsoft.com/office/drawing/2014/main" id="{117F1CDC-4594-E9F0-6264-06898AB9645B}"/>
              </a:ext>
            </a:extLst>
          </p:cNvPr>
          <p:cNvSpPr txBox="1"/>
          <p:nvPr/>
        </p:nvSpPr>
        <p:spPr>
          <a:xfrm>
            <a:off x="534834" y="1171262"/>
            <a:ext cx="5959026" cy="738664"/>
          </a:xfrm>
          <a:prstGeom prst="rect">
            <a:avLst/>
          </a:prstGeom>
          <a:noFill/>
          <a:ln>
            <a:noFill/>
          </a:ln>
        </p:spPr>
        <p:txBody>
          <a:bodyPr wrap="square" lIns="0" tIns="0" rIns="0" bIns="0" rtlCol="0" anchor="t">
            <a:spAutoFit/>
          </a:bodyPr>
          <a:lstStyle/>
          <a:p>
            <a:r>
              <a:rPr lang="en-US" sz="1600" noProof="0"/>
              <a:t>This guide walks you through the stages and important steps when implementing ESS in your organization and provides tips to drive adoption and business value.</a:t>
            </a:r>
          </a:p>
        </p:txBody>
      </p:sp>
      <p:sp>
        <p:nvSpPr>
          <p:cNvPr id="15" name="TextBox 14">
            <a:extLst>
              <a:ext uri="{FF2B5EF4-FFF2-40B4-BE49-F238E27FC236}">
                <a16:creationId xmlns:a16="http://schemas.microsoft.com/office/drawing/2014/main" id="{DB8AAA12-D74D-2B69-34B9-00F9CE123D2D}"/>
              </a:ext>
            </a:extLst>
          </p:cNvPr>
          <p:cNvSpPr txBox="1">
            <a:spLocks/>
          </p:cNvSpPr>
          <p:nvPr/>
        </p:nvSpPr>
        <p:spPr>
          <a:xfrm>
            <a:off x="9172575" y="2618762"/>
            <a:ext cx="2430134" cy="1541855"/>
          </a:xfrm>
          <a:prstGeom prst="rect">
            <a:avLst/>
          </a:prstGeom>
          <a:noFill/>
        </p:spPr>
        <p:txBody>
          <a:bodyPr wrap="square" lIns="0" tIns="0" rIns="0" bIns="0" rtlCol="0" anchor="t">
            <a:spAutoFit/>
          </a:bodyPr>
          <a:lstStyle/>
          <a:p>
            <a:pPr marL="180975" indent="-180975">
              <a:spcAft>
                <a:spcPts val="600"/>
              </a:spcAft>
              <a:buFont typeface="Arial" panose="020B0604020202020204" pitchFamily="34" charset="0"/>
              <a:buChar char="•"/>
            </a:pPr>
            <a:r>
              <a:rPr lang="en-US" sz="1400" noProof="0"/>
              <a:t>Rollout ESS org-wide</a:t>
            </a:r>
          </a:p>
          <a:p>
            <a:pPr marL="180975" indent="-180975">
              <a:spcAft>
                <a:spcPts val="600"/>
              </a:spcAft>
              <a:buFont typeface="Arial" panose="020B0604020202020204" pitchFamily="34" charset="0"/>
              <a:buChar char="•"/>
            </a:pPr>
            <a:r>
              <a:rPr lang="en-US" sz="1400" noProof="0"/>
              <a:t>Track adoption</a:t>
            </a:r>
            <a:endParaRPr lang="en-US" sz="1400" noProof="0">
              <a:cs typeface="Segoe Sans Display"/>
            </a:endParaRPr>
          </a:p>
          <a:p>
            <a:pPr marL="180975" indent="-180975">
              <a:spcAft>
                <a:spcPts val="600"/>
              </a:spcAft>
              <a:buFont typeface="Arial" panose="020B0604020202020204" pitchFamily="34" charset="0"/>
              <a:buChar char="•"/>
            </a:pPr>
            <a:r>
              <a:rPr lang="en-US" sz="1400" noProof="0"/>
              <a:t>Assess realized ROI</a:t>
            </a:r>
            <a:endParaRPr lang="en-US" sz="1400" noProof="0">
              <a:cs typeface="Segoe Sans Display"/>
            </a:endParaRPr>
          </a:p>
          <a:p>
            <a:pPr marL="180975" indent="-180975">
              <a:spcAft>
                <a:spcPts val="600"/>
              </a:spcAft>
              <a:buFont typeface="Arial" panose="020B0604020202020204" pitchFamily="34" charset="0"/>
              <a:buChar char="•"/>
            </a:pPr>
            <a:r>
              <a:rPr lang="en-US" sz="1400">
                <a:cs typeface="Segoe Sans Display"/>
              </a:rPr>
              <a:t>Centralizing Employee self-service with a multi-vertical approach</a:t>
            </a:r>
          </a:p>
        </p:txBody>
      </p:sp>
      <p:sp>
        <p:nvSpPr>
          <p:cNvPr id="9" name="TextBox 8">
            <a:extLst>
              <a:ext uri="{FF2B5EF4-FFF2-40B4-BE49-F238E27FC236}">
                <a16:creationId xmlns:a16="http://schemas.microsoft.com/office/drawing/2014/main" id="{E582FC82-10B9-80EF-8945-AA4192AC3317}"/>
              </a:ext>
            </a:extLst>
          </p:cNvPr>
          <p:cNvSpPr txBox="1"/>
          <p:nvPr/>
        </p:nvSpPr>
        <p:spPr>
          <a:xfrm>
            <a:off x="9453057" y="2198917"/>
            <a:ext cx="1740664" cy="246221"/>
          </a:xfrm>
          <a:prstGeom prst="rect">
            <a:avLst/>
          </a:prstGeom>
          <a:noFill/>
        </p:spPr>
        <p:txBody>
          <a:bodyPr wrap="square" lIns="0" tIns="0" rIns="0" bIns="0" rtlCol="0">
            <a:spAutoFit/>
          </a:bodyPr>
          <a:lstStyle/>
          <a:p>
            <a:r>
              <a:rPr lang="en-US" sz="1600" noProof="0">
                <a:solidFill>
                  <a:schemeClr val="bg1"/>
                </a:solidFill>
                <a:latin typeface="+mj-lt"/>
                <a:ea typeface="+mj-ea"/>
                <a:cs typeface="+mj-cs"/>
              </a:rPr>
              <a:t>Extend &amp; Optimize</a:t>
            </a:r>
          </a:p>
        </p:txBody>
      </p:sp>
      <p:sp>
        <p:nvSpPr>
          <p:cNvPr id="14" name="TextBox 13">
            <a:extLst>
              <a:ext uri="{FF2B5EF4-FFF2-40B4-BE49-F238E27FC236}">
                <a16:creationId xmlns:a16="http://schemas.microsoft.com/office/drawing/2014/main" id="{CBC2B5FE-0679-C7E1-9F3D-F61671CAACC4}"/>
              </a:ext>
            </a:extLst>
          </p:cNvPr>
          <p:cNvSpPr txBox="1">
            <a:spLocks/>
          </p:cNvSpPr>
          <p:nvPr/>
        </p:nvSpPr>
        <p:spPr>
          <a:xfrm>
            <a:off x="6468321" y="3114641"/>
            <a:ext cx="2301604" cy="1308050"/>
          </a:xfrm>
          <a:prstGeom prst="rect">
            <a:avLst/>
          </a:prstGeom>
          <a:noFill/>
        </p:spPr>
        <p:txBody>
          <a:bodyPr wrap="square" lIns="0" tIns="0" rIns="0" bIns="0" rtlCol="0" anchor="t">
            <a:spAutoFit/>
          </a:bodyPr>
          <a:lstStyle/>
          <a:p>
            <a:pPr marL="180975" indent="-180975">
              <a:spcAft>
                <a:spcPts val="600"/>
              </a:spcAft>
              <a:buFont typeface="Arial" panose="020B0604020202020204" pitchFamily="34" charset="0"/>
              <a:buChar char="•"/>
            </a:pPr>
            <a:r>
              <a:rPr lang="en-US" sz="1400" noProof="0"/>
              <a:t>Take an iterative approach</a:t>
            </a:r>
          </a:p>
          <a:p>
            <a:pPr marL="180975" indent="-180975">
              <a:spcAft>
                <a:spcPts val="600"/>
              </a:spcAft>
              <a:buFont typeface="Arial" panose="020B0604020202020204" pitchFamily="34" charset="0"/>
              <a:buChar char="•"/>
            </a:pPr>
            <a:r>
              <a:rPr lang="en-US" sz="1400" noProof="0"/>
              <a:t>Craft effective agent instructions</a:t>
            </a:r>
          </a:p>
          <a:p>
            <a:pPr marL="180975" indent="-180975">
              <a:spcAft>
                <a:spcPts val="600"/>
              </a:spcAft>
              <a:buFont typeface="Arial" panose="020B0604020202020204" pitchFamily="34" charset="0"/>
              <a:buChar char="•"/>
            </a:pPr>
            <a:r>
              <a:rPr lang="en-US" sz="1400" noProof="0"/>
              <a:t>Setup external connectors</a:t>
            </a:r>
          </a:p>
          <a:p>
            <a:pPr marL="180975" indent="-180975">
              <a:spcAft>
                <a:spcPts val="600"/>
              </a:spcAft>
              <a:buFont typeface="Arial" panose="020B0604020202020204" pitchFamily="34" charset="0"/>
              <a:buChar char="•"/>
            </a:pPr>
            <a:r>
              <a:rPr lang="en-US" sz="1400" noProof="0"/>
              <a:t>Pilot and gather feedback</a:t>
            </a:r>
          </a:p>
        </p:txBody>
      </p:sp>
      <p:sp>
        <p:nvSpPr>
          <p:cNvPr id="35" name="TextBox 34">
            <a:extLst>
              <a:ext uri="{FF2B5EF4-FFF2-40B4-BE49-F238E27FC236}">
                <a16:creationId xmlns:a16="http://schemas.microsoft.com/office/drawing/2014/main" id="{F7DFA2D4-9E68-8FDA-4D8B-AC3DAF74D074}"/>
              </a:ext>
            </a:extLst>
          </p:cNvPr>
          <p:cNvSpPr txBox="1"/>
          <p:nvPr/>
        </p:nvSpPr>
        <p:spPr>
          <a:xfrm>
            <a:off x="6941883" y="2676389"/>
            <a:ext cx="1354503" cy="246221"/>
          </a:xfrm>
          <a:prstGeom prst="rect">
            <a:avLst/>
          </a:prstGeom>
          <a:noFill/>
        </p:spPr>
        <p:txBody>
          <a:bodyPr wrap="square" lIns="0" tIns="0" rIns="0" bIns="0" rtlCol="0">
            <a:spAutoFit/>
          </a:bodyPr>
          <a:lstStyle/>
          <a:p>
            <a:r>
              <a:rPr lang="en-US" sz="1600" noProof="0">
                <a:solidFill>
                  <a:schemeClr val="bg1"/>
                </a:solidFill>
                <a:latin typeface="+mj-lt"/>
                <a:ea typeface="+mj-ea"/>
                <a:cs typeface="+mj-cs"/>
              </a:rPr>
              <a:t>Deliver Impact</a:t>
            </a:r>
          </a:p>
        </p:txBody>
      </p:sp>
      <p:sp>
        <p:nvSpPr>
          <p:cNvPr id="13" name="TextBox 12">
            <a:extLst>
              <a:ext uri="{FF2B5EF4-FFF2-40B4-BE49-F238E27FC236}">
                <a16:creationId xmlns:a16="http://schemas.microsoft.com/office/drawing/2014/main" id="{7CF366BE-4631-6A1A-770A-A82CFE07C3A8}"/>
              </a:ext>
            </a:extLst>
          </p:cNvPr>
          <p:cNvSpPr txBox="1">
            <a:spLocks/>
          </p:cNvSpPr>
          <p:nvPr/>
        </p:nvSpPr>
        <p:spPr>
          <a:xfrm>
            <a:off x="3764066" y="3563112"/>
            <a:ext cx="2301604" cy="1600438"/>
          </a:xfrm>
          <a:prstGeom prst="rect">
            <a:avLst/>
          </a:prstGeom>
          <a:noFill/>
        </p:spPr>
        <p:txBody>
          <a:bodyPr wrap="square" lIns="0" tIns="0" rIns="0" bIns="0" rtlCol="0" anchor="t">
            <a:spAutoFit/>
          </a:bodyPr>
          <a:lstStyle/>
          <a:p>
            <a:pPr marL="180975" indent="-180975">
              <a:spcAft>
                <a:spcPts val="600"/>
              </a:spcAft>
              <a:buFont typeface="Arial" panose="020B0604020202020204" pitchFamily="34" charset="0"/>
              <a:buChar char="•"/>
            </a:pPr>
            <a:r>
              <a:rPr lang="en-US" sz="1400" noProof="0"/>
              <a:t>Security, privacy &amp; compliance</a:t>
            </a:r>
          </a:p>
          <a:p>
            <a:pPr marL="180975" indent="-180975">
              <a:spcAft>
                <a:spcPts val="600"/>
              </a:spcAft>
              <a:buFont typeface="Arial" panose="020B0604020202020204" pitchFamily="34" charset="0"/>
              <a:buChar char="•"/>
            </a:pPr>
            <a:r>
              <a:rPr lang="en-US" sz="1400" noProof="0"/>
              <a:t>Assign system roles</a:t>
            </a:r>
          </a:p>
          <a:p>
            <a:pPr marL="180975" indent="-180975">
              <a:spcAft>
                <a:spcPts val="600"/>
              </a:spcAft>
              <a:buFont typeface="Arial" panose="020B0604020202020204" pitchFamily="34" charset="0"/>
              <a:buChar char="•"/>
            </a:pPr>
            <a:r>
              <a:rPr lang="en-US" sz="1400" noProof="0"/>
              <a:t>Install the agent</a:t>
            </a:r>
          </a:p>
          <a:p>
            <a:pPr marL="180975" indent="-180975">
              <a:spcAft>
                <a:spcPts val="600"/>
              </a:spcAft>
              <a:buFont typeface="Arial" panose="020B0604020202020204" pitchFamily="34" charset="0"/>
              <a:buChar char="•"/>
            </a:pPr>
            <a:r>
              <a:rPr lang="en-US" sz="1400" noProof="0"/>
              <a:t>Customize the agent</a:t>
            </a:r>
          </a:p>
          <a:p>
            <a:pPr marL="180975" indent="-180975">
              <a:spcAft>
                <a:spcPts val="600"/>
              </a:spcAft>
              <a:buFont typeface="Arial" panose="020B0604020202020204" pitchFamily="34" charset="0"/>
              <a:buChar char="•"/>
            </a:pPr>
            <a:r>
              <a:rPr lang="en-US" sz="1400" noProof="0"/>
              <a:t>Publish the agent</a:t>
            </a:r>
          </a:p>
        </p:txBody>
      </p:sp>
      <p:sp>
        <p:nvSpPr>
          <p:cNvPr id="36" name="TextBox 35">
            <a:extLst>
              <a:ext uri="{FF2B5EF4-FFF2-40B4-BE49-F238E27FC236}">
                <a16:creationId xmlns:a16="http://schemas.microsoft.com/office/drawing/2014/main" id="{30869959-4234-0552-0DAA-015F1892AA78}"/>
              </a:ext>
            </a:extLst>
          </p:cNvPr>
          <p:cNvSpPr txBox="1"/>
          <p:nvPr/>
        </p:nvSpPr>
        <p:spPr>
          <a:xfrm>
            <a:off x="4032834" y="3124902"/>
            <a:ext cx="1764090" cy="246221"/>
          </a:xfrm>
          <a:prstGeom prst="rect">
            <a:avLst/>
          </a:prstGeom>
          <a:noFill/>
        </p:spPr>
        <p:txBody>
          <a:bodyPr wrap="square" lIns="0" tIns="0" rIns="0" bIns="0" rtlCol="0">
            <a:spAutoFit/>
          </a:bodyPr>
          <a:lstStyle/>
          <a:p>
            <a:r>
              <a:rPr lang="en-US" sz="1600" noProof="0">
                <a:solidFill>
                  <a:schemeClr val="bg1"/>
                </a:solidFill>
                <a:latin typeface="+mj-lt"/>
                <a:ea typeface="+mj-ea"/>
                <a:cs typeface="+mj-cs"/>
              </a:rPr>
              <a:t>Onboard &amp; Engage</a:t>
            </a:r>
          </a:p>
        </p:txBody>
      </p:sp>
      <p:sp>
        <p:nvSpPr>
          <p:cNvPr id="92" name="Arrow: Bent 91">
            <a:extLst>
              <a:ext uri="{FF2B5EF4-FFF2-40B4-BE49-F238E27FC236}">
                <a16:creationId xmlns:a16="http://schemas.microsoft.com/office/drawing/2014/main" id="{1C754623-071C-8712-E508-87D0DBF069A5}"/>
              </a:ext>
            </a:extLst>
          </p:cNvPr>
          <p:cNvSpPr>
            <a:spLocks/>
          </p:cNvSpPr>
          <p:nvPr/>
        </p:nvSpPr>
        <p:spPr bwMode="auto">
          <a:xfrm rot="16200000" flipV="1">
            <a:off x="1621152" y="1420190"/>
            <a:ext cx="276999" cy="3519307"/>
          </a:xfrm>
          <a:prstGeom prst="bentArrow">
            <a:avLst>
              <a:gd name="adj1" fmla="val 25000"/>
              <a:gd name="adj2" fmla="val 0"/>
              <a:gd name="adj3" fmla="val 25000"/>
              <a:gd name="adj4" fmla="val 33030"/>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93" name="Arrow: Bent 92">
            <a:extLst>
              <a:ext uri="{FF2B5EF4-FFF2-40B4-BE49-F238E27FC236}">
                <a16:creationId xmlns:a16="http://schemas.microsoft.com/office/drawing/2014/main" id="{14B46D76-275D-3709-5186-9DAD217E5231}"/>
              </a:ext>
            </a:extLst>
          </p:cNvPr>
          <p:cNvSpPr>
            <a:spLocks/>
          </p:cNvSpPr>
          <p:nvPr/>
        </p:nvSpPr>
        <p:spPr bwMode="auto">
          <a:xfrm rot="16200000" flipH="1">
            <a:off x="4392384" y="2015193"/>
            <a:ext cx="311245" cy="2057400"/>
          </a:xfrm>
          <a:prstGeom prst="bentArrow">
            <a:avLst>
              <a:gd name="adj1" fmla="val 25000"/>
              <a:gd name="adj2" fmla="val 0"/>
              <a:gd name="adj3" fmla="val 25000"/>
              <a:gd name="adj4" fmla="val 42155"/>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94" name="Arrow: Bent 93">
            <a:extLst>
              <a:ext uri="{FF2B5EF4-FFF2-40B4-BE49-F238E27FC236}">
                <a16:creationId xmlns:a16="http://schemas.microsoft.com/office/drawing/2014/main" id="{3D716BEC-684B-F4CA-D028-C6ABCEF705EA}"/>
              </a:ext>
            </a:extLst>
          </p:cNvPr>
          <p:cNvSpPr>
            <a:spLocks/>
          </p:cNvSpPr>
          <p:nvPr/>
        </p:nvSpPr>
        <p:spPr bwMode="auto">
          <a:xfrm rot="16200000" flipV="1">
            <a:off x="5205932" y="1866371"/>
            <a:ext cx="276999" cy="1766800"/>
          </a:xfrm>
          <a:prstGeom prst="bentArrow">
            <a:avLst>
              <a:gd name="adj1" fmla="val 25000"/>
              <a:gd name="adj2" fmla="val 0"/>
              <a:gd name="adj3" fmla="val 25000"/>
              <a:gd name="adj4" fmla="val 33030"/>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95" name="Arrow: Bent 94">
            <a:extLst>
              <a:ext uri="{FF2B5EF4-FFF2-40B4-BE49-F238E27FC236}">
                <a16:creationId xmlns:a16="http://schemas.microsoft.com/office/drawing/2014/main" id="{4DC9D3DC-61FB-EDED-1E56-E211032DC5EF}"/>
              </a:ext>
            </a:extLst>
          </p:cNvPr>
          <p:cNvSpPr>
            <a:spLocks/>
          </p:cNvSpPr>
          <p:nvPr/>
        </p:nvSpPr>
        <p:spPr bwMode="auto">
          <a:xfrm rot="16200000" flipH="1">
            <a:off x="7100908" y="1557387"/>
            <a:ext cx="311245" cy="2057400"/>
          </a:xfrm>
          <a:prstGeom prst="bentArrow">
            <a:avLst>
              <a:gd name="adj1" fmla="val 25000"/>
              <a:gd name="adj2" fmla="val 0"/>
              <a:gd name="adj3" fmla="val 25000"/>
              <a:gd name="adj4" fmla="val 42155"/>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96" name="Arrow: Bent 95">
            <a:extLst>
              <a:ext uri="{FF2B5EF4-FFF2-40B4-BE49-F238E27FC236}">
                <a16:creationId xmlns:a16="http://schemas.microsoft.com/office/drawing/2014/main" id="{47D43E63-B046-7D3A-95B8-E59EFC2532D9}"/>
              </a:ext>
            </a:extLst>
          </p:cNvPr>
          <p:cNvSpPr>
            <a:spLocks/>
          </p:cNvSpPr>
          <p:nvPr/>
        </p:nvSpPr>
        <p:spPr bwMode="auto">
          <a:xfrm rot="16200000" flipV="1">
            <a:off x="7914458" y="1408563"/>
            <a:ext cx="276999" cy="1766800"/>
          </a:xfrm>
          <a:prstGeom prst="bentArrow">
            <a:avLst>
              <a:gd name="adj1" fmla="val 25000"/>
              <a:gd name="adj2" fmla="val 0"/>
              <a:gd name="adj3" fmla="val 25000"/>
              <a:gd name="adj4" fmla="val 33030"/>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97" name="Arrow: Bent 96">
            <a:extLst>
              <a:ext uri="{FF2B5EF4-FFF2-40B4-BE49-F238E27FC236}">
                <a16:creationId xmlns:a16="http://schemas.microsoft.com/office/drawing/2014/main" id="{4DD004F3-4B7B-76A8-0D31-840ACD017D03}"/>
              </a:ext>
            </a:extLst>
          </p:cNvPr>
          <p:cNvSpPr>
            <a:spLocks/>
          </p:cNvSpPr>
          <p:nvPr/>
        </p:nvSpPr>
        <p:spPr bwMode="auto">
          <a:xfrm rot="16200000" flipH="1">
            <a:off x="10408557" y="474952"/>
            <a:ext cx="311245" cy="3255645"/>
          </a:xfrm>
          <a:prstGeom prst="bentArrow">
            <a:avLst>
              <a:gd name="adj1" fmla="val 25000"/>
              <a:gd name="adj2" fmla="val 0"/>
              <a:gd name="adj3" fmla="val 25000"/>
              <a:gd name="adj4" fmla="val 42155"/>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114" name="TextBox 113">
            <a:extLst>
              <a:ext uri="{FF2B5EF4-FFF2-40B4-BE49-F238E27FC236}">
                <a16:creationId xmlns:a16="http://schemas.microsoft.com/office/drawing/2014/main" id="{D84F43C5-D4E8-1544-969D-E9DF8B56F031}"/>
              </a:ext>
            </a:extLst>
          </p:cNvPr>
          <p:cNvSpPr txBox="1">
            <a:spLocks/>
          </p:cNvSpPr>
          <p:nvPr/>
        </p:nvSpPr>
        <p:spPr>
          <a:xfrm>
            <a:off x="1059811" y="3965073"/>
            <a:ext cx="2423082" cy="2677656"/>
          </a:xfrm>
          <a:prstGeom prst="rect">
            <a:avLst/>
          </a:prstGeom>
          <a:noFill/>
        </p:spPr>
        <p:txBody>
          <a:bodyPr wrap="square" lIns="0" tIns="0" rIns="0" bIns="0" rtlCol="0" anchor="t">
            <a:spAutoFit/>
          </a:bodyPr>
          <a:lstStyle/>
          <a:p>
            <a:pPr marL="180975" indent="-180975">
              <a:spcAft>
                <a:spcPts val="600"/>
              </a:spcAft>
              <a:buFont typeface="Arial" panose="020B0604020202020204" pitchFamily="34" charset="0"/>
              <a:buChar char="•"/>
            </a:pPr>
            <a:r>
              <a:rPr lang="en-US" sz="1400" noProof="0"/>
              <a:t>Business Value Discovery: Vision, Goals, Success Metrics</a:t>
            </a:r>
            <a:r>
              <a:rPr lang="en-US" sz="1400"/>
              <a:t> &amp; Use Cases</a:t>
            </a:r>
            <a:endParaRPr lang="en-US" sz="1400" noProof="0"/>
          </a:p>
          <a:p>
            <a:pPr marL="180975" indent="-180975">
              <a:spcAft>
                <a:spcPts val="600"/>
              </a:spcAft>
              <a:buFont typeface="Arial" panose="020B0604020202020204" pitchFamily="34" charset="0"/>
              <a:buChar char="•"/>
            </a:pPr>
            <a:r>
              <a:rPr lang="en-US" sz="1400" noProof="0"/>
              <a:t>Important roles for your team</a:t>
            </a:r>
            <a:endParaRPr lang="en-US" sz="1400" noProof="0">
              <a:cs typeface="Segoe Sans Display"/>
            </a:endParaRPr>
          </a:p>
          <a:p>
            <a:pPr marL="180975" indent="-180975">
              <a:spcAft>
                <a:spcPts val="600"/>
              </a:spcAft>
              <a:buFont typeface="Arial" panose="020B0604020202020204" pitchFamily="34" charset="0"/>
              <a:buChar char="•"/>
            </a:pPr>
            <a:r>
              <a:rPr lang="en-US" sz="1400" noProof="0"/>
              <a:t>Knowledge Strategy</a:t>
            </a:r>
            <a:endParaRPr lang="en-US" sz="1400" noProof="0">
              <a:cs typeface="Segoe Sans Display"/>
            </a:endParaRPr>
          </a:p>
          <a:p>
            <a:pPr marL="180975" indent="-180975">
              <a:spcAft>
                <a:spcPts val="600"/>
              </a:spcAft>
              <a:buFont typeface="Arial" panose="020B0604020202020204" pitchFamily="34" charset="0"/>
              <a:buChar char="•"/>
            </a:pPr>
            <a:r>
              <a:rPr lang="en-US" sz="1400" noProof="0"/>
              <a:t>Licensing &amp; Capacity Planning</a:t>
            </a:r>
            <a:endParaRPr lang="en-US" sz="1400" noProof="0">
              <a:cs typeface="Segoe Sans Display"/>
            </a:endParaRPr>
          </a:p>
          <a:p>
            <a:pPr marL="180975" indent="-180975">
              <a:spcAft>
                <a:spcPts val="600"/>
              </a:spcAft>
              <a:buFont typeface="Arial" panose="020B0604020202020204" pitchFamily="34" charset="0"/>
              <a:buChar char="•"/>
            </a:pPr>
            <a:r>
              <a:rPr lang="en-US" sz="1400">
                <a:ea typeface="+mn-lt"/>
                <a:cs typeface="+mn-lt"/>
              </a:rPr>
              <a:t>Assess ESS's support for your environment and configuration </a:t>
            </a:r>
            <a:endParaRPr lang="en-US" sz="1400">
              <a:cs typeface="Segoe Sans Display"/>
            </a:endParaRPr>
          </a:p>
        </p:txBody>
      </p:sp>
      <p:sp>
        <p:nvSpPr>
          <p:cNvPr id="116" name="TextBox 115">
            <a:extLst>
              <a:ext uri="{FF2B5EF4-FFF2-40B4-BE49-F238E27FC236}">
                <a16:creationId xmlns:a16="http://schemas.microsoft.com/office/drawing/2014/main" id="{8CB4CECB-4C52-DFCE-4F39-80110B21F327}"/>
              </a:ext>
            </a:extLst>
          </p:cNvPr>
          <p:cNvSpPr txBox="1"/>
          <p:nvPr/>
        </p:nvSpPr>
        <p:spPr>
          <a:xfrm>
            <a:off x="1729422" y="3569516"/>
            <a:ext cx="962404" cy="246221"/>
          </a:xfrm>
          <a:prstGeom prst="rect">
            <a:avLst/>
          </a:prstGeom>
          <a:noFill/>
        </p:spPr>
        <p:txBody>
          <a:bodyPr wrap="square" lIns="0" tIns="0" rIns="0" bIns="0" rtlCol="0">
            <a:spAutoFit/>
          </a:bodyPr>
          <a:lstStyle/>
          <a:p>
            <a:r>
              <a:rPr lang="en-US" sz="1600" noProof="0">
                <a:solidFill>
                  <a:schemeClr val="bg1"/>
                </a:solidFill>
                <a:latin typeface="+mj-lt"/>
                <a:ea typeface="+mj-ea"/>
                <a:cs typeface="+mj-cs"/>
              </a:rPr>
              <a:t>Get Ready</a:t>
            </a:r>
          </a:p>
        </p:txBody>
      </p:sp>
      <p:sp>
        <p:nvSpPr>
          <p:cNvPr id="119" name="Rectangle: Rounded Corners 118">
            <a:extLst>
              <a:ext uri="{FF2B5EF4-FFF2-40B4-BE49-F238E27FC236}">
                <a16:creationId xmlns:a16="http://schemas.microsoft.com/office/drawing/2014/main" id="{175E20CE-83D1-58A8-52F3-E39B31A05208}"/>
              </a:ext>
            </a:extLst>
          </p:cNvPr>
          <p:cNvSpPr/>
          <p:nvPr/>
        </p:nvSpPr>
        <p:spPr>
          <a:xfrm>
            <a:off x="9035417" y="4225598"/>
            <a:ext cx="2585390" cy="387986"/>
          </a:xfrm>
          <a:prstGeom prst="round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noProof="0">
                <a:solidFill>
                  <a:schemeClr val="tx1"/>
                </a:solidFill>
                <a:latin typeface="+mj-lt"/>
                <a:ea typeface="+mj-ea"/>
                <a:cs typeface="+mj-cs"/>
              </a:rPr>
              <a:t>Expand scenarios</a:t>
            </a:r>
            <a:r>
              <a:rPr lang="en-US" sz="1400">
                <a:solidFill>
                  <a:schemeClr val="tx1"/>
                </a:solidFill>
                <a:latin typeface="+mj-lt"/>
                <a:ea typeface="+mj-ea"/>
                <a:cs typeface="+mj-cs"/>
              </a:rPr>
              <a:t>/verticals</a:t>
            </a:r>
            <a:endParaRPr lang="en-US" sz="1400" noProof="0">
              <a:solidFill>
                <a:schemeClr val="tx1"/>
              </a:solidFill>
              <a:latin typeface="+mj-lt"/>
              <a:ea typeface="+mj-ea"/>
              <a:cs typeface="Segoe Sans Display Semibold"/>
            </a:endParaRPr>
          </a:p>
        </p:txBody>
      </p:sp>
      <p:sp>
        <p:nvSpPr>
          <p:cNvPr id="123" name="Oval 122">
            <a:extLst>
              <a:ext uri="{FF2B5EF4-FFF2-40B4-BE49-F238E27FC236}">
                <a16:creationId xmlns:a16="http://schemas.microsoft.com/office/drawing/2014/main" id="{DAE184CE-4451-4C1B-B31D-B61E1EF9D61E}"/>
              </a:ext>
              <a:ext uri="{C183D7F6-B498-43B3-948B-1728B52AA6E4}">
                <adec:decorative xmlns:adec="http://schemas.microsoft.com/office/drawing/2017/decorative" val="1"/>
              </a:ext>
            </a:extLst>
          </p:cNvPr>
          <p:cNvSpPr>
            <a:spLocks/>
          </p:cNvSpPr>
          <p:nvPr/>
        </p:nvSpPr>
        <p:spPr bwMode="auto">
          <a:xfrm>
            <a:off x="1949141" y="2760402"/>
            <a:ext cx="457200" cy="457200"/>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125" name="Oval 124">
            <a:extLst>
              <a:ext uri="{FF2B5EF4-FFF2-40B4-BE49-F238E27FC236}">
                <a16:creationId xmlns:a16="http://schemas.microsoft.com/office/drawing/2014/main" id="{9D4D2B9A-B624-2CA8-034D-EE3A863BE1D1}"/>
              </a:ext>
              <a:ext uri="{C183D7F6-B498-43B3-948B-1728B52AA6E4}">
                <adec:decorative xmlns:adec="http://schemas.microsoft.com/office/drawing/2017/decorative" val="1"/>
              </a:ext>
            </a:extLst>
          </p:cNvPr>
          <p:cNvSpPr>
            <a:spLocks/>
          </p:cNvSpPr>
          <p:nvPr/>
        </p:nvSpPr>
        <p:spPr bwMode="auto">
          <a:xfrm>
            <a:off x="4686279" y="2333482"/>
            <a:ext cx="457200" cy="457200"/>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127" name="Oval 126">
            <a:extLst>
              <a:ext uri="{FF2B5EF4-FFF2-40B4-BE49-F238E27FC236}">
                <a16:creationId xmlns:a16="http://schemas.microsoft.com/office/drawing/2014/main" id="{69113CAE-CDA5-B2A4-2F94-657FA130A50E}"/>
              </a:ext>
              <a:ext uri="{C183D7F6-B498-43B3-948B-1728B52AA6E4}">
                <adec:decorative xmlns:adec="http://schemas.microsoft.com/office/drawing/2017/decorative" val="1"/>
              </a:ext>
            </a:extLst>
          </p:cNvPr>
          <p:cNvSpPr>
            <a:spLocks/>
          </p:cNvSpPr>
          <p:nvPr/>
        </p:nvSpPr>
        <p:spPr bwMode="auto">
          <a:xfrm>
            <a:off x="7390534" y="1883180"/>
            <a:ext cx="457200" cy="457200"/>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129" name="Oval 128">
            <a:extLst>
              <a:ext uri="{FF2B5EF4-FFF2-40B4-BE49-F238E27FC236}">
                <a16:creationId xmlns:a16="http://schemas.microsoft.com/office/drawing/2014/main" id="{7E3A3987-C4FF-BA7D-7ADE-260B76290DE1}"/>
              </a:ext>
              <a:ext uri="{C183D7F6-B498-43B3-948B-1728B52AA6E4}">
                <adec:decorative xmlns:adec="http://schemas.microsoft.com/office/drawing/2017/decorative" val="1"/>
              </a:ext>
            </a:extLst>
          </p:cNvPr>
          <p:cNvSpPr>
            <a:spLocks/>
          </p:cNvSpPr>
          <p:nvPr/>
        </p:nvSpPr>
        <p:spPr bwMode="auto">
          <a:xfrm>
            <a:off x="10094789" y="1393320"/>
            <a:ext cx="457200" cy="457200"/>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solidFill>
                <a:schemeClr val="tx1"/>
              </a:solidFill>
              <a:latin typeface="+mj-lt"/>
            </a:endParaRPr>
          </a:p>
        </p:txBody>
      </p:sp>
      <p:sp>
        <p:nvSpPr>
          <p:cNvPr id="134" name="Rectangle: Rounded Corners 133">
            <a:hlinkClick r:id="rId6" action="ppaction://hlinksldjump"/>
            <a:extLst>
              <a:ext uri="{FF2B5EF4-FFF2-40B4-BE49-F238E27FC236}">
                <a16:creationId xmlns:a16="http://schemas.microsoft.com/office/drawing/2014/main" id="{F859A4F0-9941-01D4-40ED-177BCB6E6DE9}"/>
              </a:ext>
            </a:extLst>
          </p:cNvPr>
          <p:cNvSpPr>
            <a:spLocks/>
          </p:cNvSpPr>
          <p:nvPr/>
        </p:nvSpPr>
        <p:spPr bwMode="auto">
          <a:xfrm>
            <a:off x="73819"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Overview</a:t>
            </a:r>
          </a:p>
        </p:txBody>
      </p:sp>
      <p:sp>
        <p:nvSpPr>
          <p:cNvPr id="135" name="Rectangle: Rounded Corners 134">
            <a:hlinkClick r:id="rId7" action="ppaction://hlinksldjump"/>
            <a:extLst>
              <a:ext uri="{FF2B5EF4-FFF2-40B4-BE49-F238E27FC236}">
                <a16:creationId xmlns:a16="http://schemas.microsoft.com/office/drawing/2014/main" id="{024B00F2-609E-8755-DDBC-B1CB91EB2A48}"/>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136" name="Rectangle: Rounded Corners 135">
            <a:hlinkClick r:id="rId8" action="ppaction://hlinksldjump"/>
            <a:extLst>
              <a:ext uri="{FF2B5EF4-FFF2-40B4-BE49-F238E27FC236}">
                <a16:creationId xmlns:a16="http://schemas.microsoft.com/office/drawing/2014/main" id="{D5C4846B-E7AE-4257-F9FE-27C7C6AF7558}"/>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137" name="Rectangle: Rounded Corners 136">
            <a:hlinkClick r:id="rId9" action="ppaction://hlinksldjump"/>
            <a:extLst>
              <a:ext uri="{FF2B5EF4-FFF2-40B4-BE49-F238E27FC236}">
                <a16:creationId xmlns:a16="http://schemas.microsoft.com/office/drawing/2014/main" id="{72EE3D99-5A76-EBAB-F746-6D5E16795EAD}"/>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138" name="Rectangle: Rounded Corners 137">
            <a:hlinkClick r:id="rId10" action="ppaction://hlinksldjump"/>
            <a:extLst>
              <a:ext uri="{FF2B5EF4-FFF2-40B4-BE49-F238E27FC236}">
                <a16:creationId xmlns:a16="http://schemas.microsoft.com/office/drawing/2014/main" id="{6D25D89F-1DB5-EC05-F945-B8BD90F62CBB}"/>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
        <p:nvSpPr>
          <p:cNvPr id="2" name="Graphic 139">
            <a:extLst>
              <a:ext uri="{FF2B5EF4-FFF2-40B4-BE49-F238E27FC236}">
                <a16:creationId xmlns:a16="http://schemas.microsoft.com/office/drawing/2014/main" id="{4CBB5B9C-2BA4-7FC4-174A-E4DFD39721EC}"/>
              </a:ext>
            </a:extLst>
          </p:cNvPr>
          <p:cNvSpPr/>
          <p:nvPr/>
        </p:nvSpPr>
        <p:spPr>
          <a:xfrm>
            <a:off x="2093631" y="2873001"/>
            <a:ext cx="168218" cy="232013"/>
          </a:xfrm>
          <a:custGeom>
            <a:avLst/>
            <a:gdLst>
              <a:gd name="connsiteX0" fmla="*/ 125154 w 168218"/>
              <a:gd name="connsiteY0" fmla="*/ 197198 h 232013"/>
              <a:gd name="connsiteX1" fmla="*/ 121790 w 168218"/>
              <a:gd name="connsiteY1" fmla="*/ 211804 h 232013"/>
              <a:gd name="connsiteX2" fmla="*/ 98355 w 168218"/>
              <a:gd name="connsiteY2" fmla="*/ 231932 h 232013"/>
              <a:gd name="connsiteX3" fmla="*/ 96348 w 168218"/>
              <a:gd name="connsiteY3" fmla="*/ 232013 h 232013"/>
              <a:gd name="connsiteX4" fmla="*/ 71858 w 168218"/>
              <a:gd name="connsiteY4" fmla="*/ 232013 h 232013"/>
              <a:gd name="connsiteX5" fmla="*/ 46950 w 168218"/>
              <a:gd name="connsiteY5" fmla="*/ 213718 h 232013"/>
              <a:gd name="connsiteX6" fmla="*/ 46417 w 168218"/>
              <a:gd name="connsiteY6" fmla="*/ 211781 h 232013"/>
              <a:gd name="connsiteX7" fmla="*/ 43052 w 168218"/>
              <a:gd name="connsiteY7" fmla="*/ 197198 h 232013"/>
              <a:gd name="connsiteX8" fmla="*/ 125154 w 168218"/>
              <a:gd name="connsiteY8" fmla="*/ 197198 h 232013"/>
              <a:gd name="connsiteX9" fmla="*/ 84109 w 168218"/>
              <a:gd name="connsiteY9" fmla="*/ 0 h 232013"/>
              <a:gd name="connsiteX10" fmla="*/ 168218 w 168218"/>
              <a:gd name="connsiteY10" fmla="*/ 84109 h 232013"/>
              <a:gd name="connsiteX11" fmla="*/ 136141 w 168218"/>
              <a:gd name="connsiteY11" fmla="*/ 151860 h 232013"/>
              <a:gd name="connsiteX12" fmla="*/ 135317 w 168218"/>
              <a:gd name="connsiteY12" fmla="*/ 153311 h 232013"/>
              <a:gd name="connsiteX13" fmla="*/ 129192 w 168218"/>
              <a:gd name="connsiteY13" fmla="*/ 179796 h 232013"/>
              <a:gd name="connsiteX14" fmla="*/ 92810 w 168218"/>
              <a:gd name="connsiteY14" fmla="*/ 179796 h 232013"/>
              <a:gd name="connsiteX15" fmla="*/ 92810 w 168218"/>
              <a:gd name="connsiteY15" fmla="*/ 101499 h 232013"/>
              <a:gd name="connsiteX16" fmla="*/ 84109 w 168218"/>
              <a:gd name="connsiteY16" fmla="*/ 92798 h 232013"/>
              <a:gd name="connsiteX17" fmla="*/ 75408 w 168218"/>
              <a:gd name="connsiteY17" fmla="*/ 101499 h 232013"/>
              <a:gd name="connsiteX18" fmla="*/ 75408 w 168218"/>
              <a:gd name="connsiteY18" fmla="*/ 179808 h 232013"/>
              <a:gd name="connsiteX19" fmla="*/ 39027 w 168218"/>
              <a:gd name="connsiteY19" fmla="*/ 179808 h 232013"/>
              <a:gd name="connsiteX20" fmla="*/ 32924 w 168218"/>
              <a:gd name="connsiteY20" fmla="*/ 153322 h 232013"/>
              <a:gd name="connsiteX21" fmla="*/ 32101 w 168218"/>
              <a:gd name="connsiteY21" fmla="*/ 151884 h 232013"/>
              <a:gd name="connsiteX22" fmla="*/ 0 w 168218"/>
              <a:gd name="connsiteY22" fmla="*/ 84097 h 232013"/>
              <a:gd name="connsiteX23" fmla="*/ 84109 w 168218"/>
              <a:gd name="connsiteY23" fmla="*/ 0 h 232013"/>
              <a:gd name="connsiteX24" fmla="*/ 75408 w 168218"/>
              <a:gd name="connsiteY24" fmla="*/ 55106 h 232013"/>
              <a:gd name="connsiteX25" fmla="*/ 75408 w 168218"/>
              <a:gd name="connsiteY25" fmla="*/ 72508 h 232013"/>
              <a:gd name="connsiteX26" fmla="*/ 84109 w 168218"/>
              <a:gd name="connsiteY26" fmla="*/ 81209 h 232013"/>
              <a:gd name="connsiteX27" fmla="*/ 92810 w 168218"/>
              <a:gd name="connsiteY27" fmla="*/ 72508 h 232013"/>
              <a:gd name="connsiteX28" fmla="*/ 92810 w 168218"/>
              <a:gd name="connsiteY28" fmla="*/ 55106 h 232013"/>
              <a:gd name="connsiteX29" fmla="*/ 84109 w 168218"/>
              <a:gd name="connsiteY29" fmla="*/ 46405 h 232013"/>
              <a:gd name="connsiteX30" fmla="*/ 75408 w 168218"/>
              <a:gd name="connsiteY30" fmla="*/ 55106 h 232013"/>
              <a:gd name="connsiteX31" fmla="*/ 133762 w 168218"/>
              <a:gd name="connsiteY31" fmla="*/ 72102 h 232013"/>
              <a:gd name="connsiteX32" fmla="*/ 121465 w 168218"/>
              <a:gd name="connsiteY32" fmla="*/ 72102 h 232013"/>
              <a:gd name="connsiteX33" fmla="*/ 109156 w 168218"/>
              <a:gd name="connsiteY33" fmla="*/ 84399 h 232013"/>
              <a:gd name="connsiteX34" fmla="*/ 108937 w 168218"/>
              <a:gd name="connsiteY34" fmla="*/ 96702 h 232013"/>
              <a:gd name="connsiteX35" fmla="*/ 121240 w 168218"/>
              <a:gd name="connsiteY35" fmla="*/ 96921 h 232013"/>
              <a:gd name="connsiteX36" fmla="*/ 121453 w 168218"/>
              <a:gd name="connsiteY36" fmla="*/ 96708 h 232013"/>
              <a:gd name="connsiteX37" fmla="*/ 133762 w 168218"/>
              <a:gd name="connsiteY37" fmla="*/ 84411 h 232013"/>
              <a:gd name="connsiteX38" fmla="*/ 133762 w 168218"/>
              <a:gd name="connsiteY38" fmla="*/ 72113 h 232013"/>
              <a:gd name="connsiteX39" fmla="*/ 46753 w 168218"/>
              <a:gd name="connsiteY39" fmla="*/ 72102 h 232013"/>
              <a:gd name="connsiteX40" fmla="*/ 34456 w 168218"/>
              <a:gd name="connsiteY40" fmla="*/ 72536 h 232013"/>
              <a:gd name="connsiteX41" fmla="*/ 34456 w 168218"/>
              <a:gd name="connsiteY41" fmla="*/ 84399 h 232013"/>
              <a:gd name="connsiteX42" fmla="*/ 46753 w 168218"/>
              <a:gd name="connsiteY42" fmla="*/ 96708 h 232013"/>
              <a:gd name="connsiteX43" fmla="*/ 59056 w 168218"/>
              <a:gd name="connsiteY43" fmla="*/ 96927 h 232013"/>
              <a:gd name="connsiteX44" fmla="*/ 59276 w 168218"/>
              <a:gd name="connsiteY44" fmla="*/ 84625 h 232013"/>
              <a:gd name="connsiteX45" fmla="*/ 59062 w 168218"/>
              <a:gd name="connsiteY45" fmla="*/ 84411 h 232013"/>
              <a:gd name="connsiteX46" fmla="*/ 46765 w 168218"/>
              <a:gd name="connsiteY46" fmla="*/ 72113 h 23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8218" h="232013">
                <a:moveTo>
                  <a:pt x="125154" y="197198"/>
                </a:moveTo>
                <a:lnTo>
                  <a:pt x="121790" y="211804"/>
                </a:lnTo>
                <a:cubicBezTo>
                  <a:pt x="119213" y="222912"/>
                  <a:pt x="109725" y="231061"/>
                  <a:pt x="98355" y="231932"/>
                </a:cubicBezTo>
                <a:lnTo>
                  <a:pt x="96348" y="232013"/>
                </a:lnTo>
                <a:lnTo>
                  <a:pt x="71858" y="232013"/>
                </a:lnTo>
                <a:cubicBezTo>
                  <a:pt x="60450" y="232013"/>
                  <a:pt x="50363" y="224605"/>
                  <a:pt x="46950" y="213718"/>
                </a:cubicBezTo>
                <a:lnTo>
                  <a:pt x="46417" y="211781"/>
                </a:lnTo>
                <a:lnTo>
                  <a:pt x="43052" y="197198"/>
                </a:lnTo>
                <a:lnTo>
                  <a:pt x="125154" y="197198"/>
                </a:lnTo>
                <a:close/>
                <a:moveTo>
                  <a:pt x="84109" y="0"/>
                </a:moveTo>
                <a:cubicBezTo>
                  <a:pt x="130562" y="0"/>
                  <a:pt x="168218" y="37657"/>
                  <a:pt x="168218" y="84109"/>
                </a:cubicBezTo>
                <a:cubicBezTo>
                  <a:pt x="168218" y="108889"/>
                  <a:pt x="157359" y="131593"/>
                  <a:pt x="136141" y="151860"/>
                </a:cubicBezTo>
                <a:cubicBezTo>
                  <a:pt x="135730" y="152252"/>
                  <a:pt x="135443" y="152757"/>
                  <a:pt x="135317" y="153311"/>
                </a:cubicBezTo>
                <a:lnTo>
                  <a:pt x="129192" y="179796"/>
                </a:lnTo>
                <a:lnTo>
                  <a:pt x="92810" y="179796"/>
                </a:lnTo>
                <a:lnTo>
                  <a:pt x="92810" y="101499"/>
                </a:lnTo>
                <a:cubicBezTo>
                  <a:pt x="92810" y="96694"/>
                  <a:pt x="88914" y="92798"/>
                  <a:pt x="84109" y="92798"/>
                </a:cubicBezTo>
                <a:cubicBezTo>
                  <a:pt x="79304" y="92798"/>
                  <a:pt x="75408" y="96694"/>
                  <a:pt x="75408" y="101499"/>
                </a:cubicBezTo>
                <a:lnTo>
                  <a:pt x="75408" y="179808"/>
                </a:lnTo>
                <a:lnTo>
                  <a:pt x="39027" y="179808"/>
                </a:lnTo>
                <a:lnTo>
                  <a:pt x="32924" y="153322"/>
                </a:lnTo>
                <a:cubicBezTo>
                  <a:pt x="32796" y="152772"/>
                  <a:pt x="32509" y="152272"/>
                  <a:pt x="32101" y="151884"/>
                </a:cubicBezTo>
                <a:cubicBezTo>
                  <a:pt x="10870" y="131593"/>
                  <a:pt x="0" y="108889"/>
                  <a:pt x="0" y="84097"/>
                </a:cubicBezTo>
                <a:cubicBezTo>
                  <a:pt x="6" y="37650"/>
                  <a:pt x="37661" y="0"/>
                  <a:pt x="84109" y="0"/>
                </a:cubicBezTo>
                <a:close/>
                <a:moveTo>
                  <a:pt x="75408" y="55106"/>
                </a:moveTo>
                <a:lnTo>
                  <a:pt x="75408" y="72508"/>
                </a:lnTo>
                <a:cubicBezTo>
                  <a:pt x="75408" y="77313"/>
                  <a:pt x="79304" y="81209"/>
                  <a:pt x="84109" y="81209"/>
                </a:cubicBezTo>
                <a:cubicBezTo>
                  <a:pt x="88914" y="81209"/>
                  <a:pt x="92810" y="77313"/>
                  <a:pt x="92810" y="72508"/>
                </a:cubicBezTo>
                <a:lnTo>
                  <a:pt x="92810" y="55106"/>
                </a:lnTo>
                <a:cubicBezTo>
                  <a:pt x="92810" y="50301"/>
                  <a:pt x="88914" y="46405"/>
                  <a:pt x="84109" y="46405"/>
                </a:cubicBezTo>
                <a:cubicBezTo>
                  <a:pt x="79304" y="46405"/>
                  <a:pt x="75408" y="50301"/>
                  <a:pt x="75408" y="55106"/>
                </a:cubicBezTo>
                <a:close/>
                <a:moveTo>
                  <a:pt x="133762" y="72102"/>
                </a:moveTo>
                <a:cubicBezTo>
                  <a:pt x="130366" y="68709"/>
                  <a:pt x="124862" y="68709"/>
                  <a:pt x="121465" y="72102"/>
                </a:cubicBezTo>
                <a:lnTo>
                  <a:pt x="109156" y="84399"/>
                </a:lnTo>
                <a:cubicBezTo>
                  <a:pt x="105698" y="87736"/>
                  <a:pt x="105600" y="93244"/>
                  <a:pt x="108937" y="96702"/>
                </a:cubicBezTo>
                <a:cubicBezTo>
                  <a:pt x="112273" y="100161"/>
                  <a:pt x="117782" y="100258"/>
                  <a:pt x="121240" y="96921"/>
                </a:cubicBezTo>
                <a:cubicBezTo>
                  <a:pt x="121312" y="96852"/>
                  <a:pt x="121384" y="96780"/>
                  <a:pt x="121453" y="96708"/>
                </a:cubicBezTo>
                <a:lnTo>
                  <a:pt x="133762" y="84411"/>
                </a:lnTo>
                <a:cubicBezTo>
                  <a:pt x="137156" y="81014"/>
                  <a:pt x="137156" y="75510"/>
                  <a:pt x="133762" y="72113"/>
                </a:cubicBezTo>
                <a:close/>
                <a:moveTo>
                  <a:pt x="46753" y="72102"/>
                </a:moveTo>
                <a:cubicBezTo>
                  <a:pt x="43237" y="68826"/>
                  <a:pt x="37732" y="69020"/>
                  <a:pt x="34456" y="72536"/>
                </a:cubicBezTo>
                <a:cubicBezTo>
                  <a:pt x="31342" y="75877"/>
                  <a:pt x="31342" y="81058"/>
                  <a:pt x="34456" y="84399"/>
                </a:cubicBezTo>
                <a:lnTo>
                  <a:pt x="46753" y="96708"/>
                </a:lnTo>
                <a:cubicBezTo>
                  <a:pt x="50090" y="100166"/>
                  <a:pt x="55598" y="100264"/>
                  <a:pt x="59056" y="96927"/>
                </a:cubicBezTo>
                <a:cubicBezTo>
                  <a:pt x="62515" y="93591"/>
                  <a:pt x="62612" y="88083"/>
                  <a:pt x="59276" y="84625"/>
                </a:cubicBezTo>
                <a:cubicBezTo>
                  <a:pt x="59206" y="84552"/>
                  <a:pt x="59134" y="84481"/>
                  <a:pt x="59062" y="84411"/>
                </a:cubicBezTo>
                <a:lnTo>
                  <a:pt x="46765" y="72113"/>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grpSp>
        <p:nvGrpSpPr>
          <p:cNvPr id="7" name="Group 6">
            <a:extLst>
              <a:ext uri="{FF2B5EF4-FFF2-40B4-BE49-F238E27FC236}">
                <a16:creationId xmlns:a16="http://schemas.microsoft.com/office/drawing/2014/main" id="{9C0706BD-EE7A-3AB2-E1EC-FD128BF9E1CA}"/>
              </a:ext>
            </a:extLst>
          </p:cNvPr>
          <p:cNvGrpSpPr>
            <a:grpSpLocks/>
          </p:cNvGrpSpPr>
          <p:nvPr/>
        </p:nvGrpSpPr>
        <p:grpSpPr>
          <a:xfrm>
            <a:off x="4803893" y="2456398"/>
            <a:ext cx="221972" cy="211369"/>
            <a:chOff x="4809340" y="2469770"/>
            <a:chExt cx="221972" cy="211369"/>
          </a:xfrm>
        </p:grpSpPr>
        <p:sp>
          <p:nvSpPr>
            <p:cNvPr id="5" name="Freeform: Shape 4">
              <a:extLst>
                <a:ext uri="{FF2B5EF4-FFF2-40B4-BE49-F238E27FC236}">
                  <a16:creationId xmlns:a16="http://schemas.microsoft.com/office/drawing/2014/main" id="{62833162-0FA6-5792-FC38-BC807EC51829}"/>
                </a:ext>
              </a:extLst>
            </p:cNvPr>
            <p:cNvSpPr/>
            <p:nvPr/>
          </p:nvSpPr>
          <p:spPr>
            <a:xfrm>
              <a:off x="4809340" y="2469770"/>
              <a:ext cx="212344" cy="192245"/>
            </a:xfrm>
            <a:custGeom>
              <a:avLst/>
              <a:gdLst>
                <a:gd name="connsiteX0" fmla="*/ 115316 w 212344"/>
                <a:gd name="connsiteY0" fmla="*/ 1826 h 192245"/>
                <a:gd name="connsiteX1" fmla="*/ 117038 w 212344"/>
                <a:gd name="connsiteY1" fmla="*/ 93 h 192245"/>
                <a:gd name="connsiteX2" fmla="*/ 147038 w 212344"/>
                <a:gd name="connsiteY2" fmla="*/ 93 h 192245"/>
                <a:gd name="connsiteX3" fmla="*/ 147447 w 212344"/>
                <a:gd name="connsiteY3" fmla="*/ 81 h 192245"/>
                <a:gd name="connsiteX4" fmla="*/ 153829 w 212344"/>
                <a:gd name="connsiteY4" fmla="*/ 81 h 192245"/>
                <a:gd name="connsiteX5" fmla="*/ 154274 w 212344"/>
                <a:gd name="connsiteY5" fmla="*/ 81 h 192245"/>
                <a:gd name="connsiteX6" fmla="*/ 173548 w 212344"/>
                <a:gd name="connsiteY6" fmla="*/ 4402 h 192245"/>
                <a:gd name="connsiteX7" fmla="*/ 200949 w 212344"/>
                <a:gd name="connsiteY7" fmla="*/ 25737 h 192245"/>
                <a:gd name="connsiteX8" fmla="*/ 210363 w 212344"/>
                <a:gd name="connsiteY8" fmla="*/ 76650 h 192245"/>
                <a:gd name="connsiteX9" fmla="*/ 171944 w 212344"/>
                <a:gd name="connsiteY9" fmla="*/ 38746 h 192245"/>
                <a:gd name="connsiteX10" fmla="*/ 165773 w 212344"/>
                <a:gd name="connsiteY10" fmla="*/ 36217 h 192245"/>
                <a:gd name="connsiteX11" fmla="*/ 110211 w 212344"/>
                <a:gd name="connsiteY11" fmla="*/ 36217 h 192245"/>
                <a:gd name="connsiteX12" fmla="*/ 104907 w 212344"/>
                <a:gd name="connsiteY12" fmla="*/ 37997 h 192245"/>
                <a:gd name="connsiteX13" fmla="*/ 82846 w 212344"/>
                <a:gd name="connsiteY13" fmla="*/ 54718 h 192245"/>
                <a:gd name="connsiteX14" fmla="*/ 66959 w 212344"/>
                <a:gd name="connsiteY14" fmla="*/ 52582 h 192245"/>
                <a:gd name="connsiteX15" fmla="*/ 66944 w 212344"/>
                <a:gd name="connsiteY15" fmla="*/ 52563 h 192245"/>
                <a:gd name="connsiteX16" fmla="*/ 68986 w 212344"/>
                <a:gd name="connsiteY16" fmla="*/ 36931 h 192245"/>
                <a:gd name="connsiteX17" fmla="*/ 69064 w 212344"/>
                <a:gd name="connsiteY17" fmla="*/ 36872 h 192245"/>
                <a:gd name="connsiteX18" fmla="*/ 115316 w 212344"/>
                <a:gd name="connsiteY18" fmla="*/ 1826 h 192245"/>
                <a:gd name="connsiteX19" fmla="*/ 57506 w 212344"/>
                <a:gd name="connsiteY19" fmla="*/ 131498 h 192245"/>
                <a:gd name="connsiteX20" fmla="*/ 57354 w 212344"/>
                <a:gd name="connsiteY20" fmla="*/ 131650 h 192245"/>
                <a:gd name="connsiteX21" fmla="*/ 45949 w 212344"/>
                <a:gd name="connsiteY21" fmla="*/ 142985 h 192245"/>
                <a:gd name="connsiteX22" fmla="*/ 45797 w 212344"/>
                <a:gd name="connsiteY22" fmla="*/ 143125 h 192245"/>
                <a:gd name="connsiteX23" fmla="*/ 31031 w 212344"/>
                <a:gd name="connsiteY23" fmla="*/ 142985 h 192245"/>
                <a:gd name="connsiteX24" fmla="*/ 30966 w 212344"/>
                <a:gd name="connsiteY24" fmla="*/ 128213 h 192245"/>
                <a:gd name="connsiteX25" fmla="*/ 31031 w 212344"/>
                <a:gd name="connsiteY25" fmla="*/ 128149 h 192245"/>
                <a:gd name="connsiteX26" fmla="*/ 42436 w 212344"/>
                <a:gd name="connsiteY26" fmla="*/ 116814 h 192245"/>
                <a:gd name="connsiteX27" fmla="*/ 57366 w 212344"/>
                <a:gd name="connsiteY27" fmla="*/ 116814 h 192245"/>
                <a:gd name="connsiteX28" fmla="*/ 57506 w 212344"/>
                <a:gd name="connsiteY28" fmla="*/ 131498 h 192245"/>
                <a:gd name="connsiteX29" fmla="*/ 54110 w 212344"/>
                <a:gd name="connsiteY29" fmla="*/ 151381 h 192245"/>
                <a:gd name="connsiteX30" fmla="*/ 54263 w 212344"/>
                <a:gd name="connsiteY30" fmla="*/ 166064 h 192245"/>
                <a:gd name="connsiteX31" fmla="*/ 69192 w 212344"/>
                <a:gd name="connsiteY31" fmla="*/ 166064 h 192245"/>
                <a:gd name="connsiteX32" fmla="*/ 80597 w 212344"/>
                <a:gd name="connsiteY32" fmla="*/ 154741 h 192245"/>
                <a:gd name="connsiteX33" fmla="*/ 80674 w 212344"/>
                <a:gd name="connsiteY33" fmla="*/ 139970 h 192245"/>
                <a:gd name="connsiteX34" fmla="*/ 78958 w 212344"/>
                <a:gd name="connsiteY34" fmla="*/ 138570 h 192245"/>
                <a:gd name="connsiteX35" fmla="*/ 65820 w 212344"/>
                <a:gd name="connsiteY35" fmla="*/ 139741 h 192245"/>
                <a:gd name="connsiteX36" fmla="*/ 65668 w 212344"/>
                <a:gd name="connsiteY36" fmla="*/ 139905 h 192245"/>
                <a:gd name="connsiteX37" fmla="*/ 54263 w 212344"/>
                <a:gd name="connsiteY37" fmla="*/ 151228 h 192245"/>
                <a:gd name="connsiteX38" fmla="*/ 54110 w 212344"/>
                <a:gd name="connsiteY38" fmla="*/ 151381 h 192245"/>
                <a:gd name="connsiteX39" fmla="*/ 29427 w 212344"/>
                <a:gd name="connsiteY39" fmla="*/ 98383 h 192245"/>
                <a:gd name="connsiteX40" fmla="*/ 29491 w 212344"/>
                <a:gd name="connsiteY40" fmla="*/ 113155 h 192245"/>
                <a:gd name="connsiteX41" fmla="*/ 29427 w 212344"/>
                <a:gd name="connsiteY41" fmla="*/ 113219 h 192245"/>
                <a:gd name="connsiteX42" fmla="*/ 18033 w 212344"/>
                <a:gd name="connsiteY42" fmla="*/ 124554 h 192245"/>
                <a:gd name="connsiteX43" fmla="*/ 3092 w 212344"/>
                <a:gd name="connsiteY43" fmla="*/ 124554 h 192245"/>
                <a:gd name="connsiteX44" fmla="*/ 3027 w 212344"/>
                <a:gd name="connsiteY44" fmla="*/ 109782 h 192245"/>
                <a:gd name="connsiteX45" fmla="*/ 3092 w 212344"/>
                <a:gd name="connsiteY45" fmla="*/ 109718 h 192245"/>
                <a:gd name="connsiteX46" fmla="*/ 14509 w 212344"/>
                <a:gd name="connsiteY46" fmla="*/ 98383 h 192245"/>
                <a:gd name="connsiteX47" fmla="*/ 29438 w 212344"/>
                <a:gd name="connsiteY47" fmla="*/ 98383 h 192245"/>
                <a:gd name="connsiteX48" fmla="*/ 103829 w 212344"/>
                <a:gd name="connsiteY48" fmla="*/ 162985 h 192245"/>
                <a:gd name="connsiteX49" fmla="*/ 103894 w 212344"/>
                <a:gd name="connsiteY49" fmla="*/ 177756 h 192245"/>
                <a:gd name="connsiteX50" fmla="*/ 103829 w 212344"/>
                <a:gd name="connsiteY50" fmla="*/ 177821 h 192245"/>
                <a:gd name="connsiteX51" fmla="*/ 92424 w 212344"/>
                <a:gd name="connsiteY51" fmla="*/ 189156 h 192245"/>
                <a:gd name="connsiteX52" fmla="*/ 77494 w 212344"/>
                <a:gd name="connsiteY52" fmla="*/ 189156 h 192245"/>
                <a:gd name="connsiteX53" fmla="*/ 75480 w 212344"/>
                <a:gd name="connsiteY53" fmla="*/ 177118 h 192245"/>
                <a:gd name="connsiteX54" fmla="*/ 75492 w 212344"/>
                <a:gd name="connsiteY54" fmla="*/ 177095 h 192245"/>
                <a:gd name="connsiteX55" fmla="*/ 77494 w 212344"/>
                <a:gd name="connsiteY55" fmla="*/ 174320 h 192245"/>
                <a:gd name="connsiteX56" fmla="*/ 88900 w 212344"/>
                <a:gd name="connsiteY56" fmla="*/ 162985 h 192245"/>
                <a:gd name="connsiteX57" fmla="*/ 103829 w 212344"/>
                <a:gd name="connsiteY57" fmla="*/ 162985 h 19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12344" h="192245">
                  <a:moveTo>
                    <a:pt x="115316" y="1826"/>
                  </a:moveTo>
                  <a:cubicBezTo>
                    <a:pt x="115969" y="1331"/>
                    <a:pt x="116548" y="748"/>
                    <a:pt x="117038" y="93"/>
                  </a:cubicBezTo>
                  <a:lnTo>
                    <a:pt x="147038" y="93"/>
                  </a:lnTo>
                  <a:lnTo>
                    <a:pt x="147447" y="81"/>
                  </a:lnTo>
                  <a:cubicBezTo>
                    <a:pt x="149574" y="-27"/>
                    <a:pt x="151704" y="-27"/>
                    <a:pt x="153829" y="81"/>
                  </a:cubicBezTo>
                  <a:lnTo>
                    <a:pt x="154274" y="81"/>
                  </a:lnTo>
                  <a:cubicBezTo>
                    <a:pt x="160940" y="66"/>
                    <a:pt x="167526" y="1543"/>
                    <a:pt x="173548" y="4402"/>
                  </a:cubicBezTo>
                  <a:cubicBezTo>
                    <a:pt x="184552" y="8717"/>
                    <a:pt x="194068" y="16127"/>
                    <a:pt x="200949" y="25737"/>
                  </a:cubicBezTo>
                  <a:cubicBezTo>
                    <a:pt x="211493" y="40467"/>
                    <a:pt x="214943" y="59123"/>
                    <a:pt x="210363" y="76650"/>
                  </a:cubicBezTo>
                  <a:lnTo>
                    <a:pt x="171944" y="38746"/>
                  </a:lnTo>
                  <a:cubicBezTo>
                    <a:pt x="170300" y="37124"/>
                    <a:pt x="168082" y="36216"/>
                    <a:pt x="165773" y="36217"/>
                  </a:cubicBezTo>
                  <a:lnTo>
                    <a:pt x="110211" y="36217"/>
                  </a:lnTo>
                  <a:cubicBezTo>
                    <a:pt x="108298" y="36226"/>
                    <a:pt x="106438" y="36850"/>
                    <a:pt x="104907" y="37997"/>
                  </a:cubicBezTo>
                  <a:lnTo>
                    <a:pt x="82846" y="54718"/>
                  </a:lnTo>
                  <a:cubicBezTo>
                    <a:pt x="77869" y="58515"/>
                    <a:pt x="70756" y="57559"/>
                    <a:pt x="66959" y="52582"/>
                  </a:cubicBezTo>
                  <a:cubicBezTo>
                    <a:pt x="66954" y="52576"/>
                    <a:pt x="66949" y="52570"/>
                    <a:pt x="66944" y="52563"/>
                  </a:cubicBezTo>
                  <a:cubicBezTo>
                    <a:pt x="63191" y="47683"/>
                    <a:pt x="64106" y="40684"/>
                    <a:pt x="68986" y="36931"/>
                  </a:cubicBezTo>
                  <a:cubicBezTo>
                    <a:pt x="69012" y="36911"/>
                    <a:pt x="69038" y="36892"/>
                    <a:pt x="69064" y="36872"/>
                  </a:cubicBezTo>
                  <a:lnTo>
                    <a:pt x="115316" y="1826"/>
                  </a:lnTo>
                  <a:close/>
                  <a:moveTo>
                    <a:pt x="57506" y="131498"/>
                  </a:moveTo>
                  <a:lnTo>
                    <a:pt x="57354" y="131650"/>
                  </a:lnTo>
                  <a:lnTo>
                    <a:pt x="45949" y="142985"/>
                  </a:lnTo>
                  <a:lnTo>
                    <a:pt x="45797" y="143125"/>
                  </a:lnTo>
                  <a:cubicBezTo>
                    <a:pt x="41644" y="147074"/>
                    <a:pt x="35107" y="147012"/>
                    <a:pt x="31031" y="142985"/>
                  </a:cubicBezTo>
                  <a:cubicBezTo>
                    <a:pt x="26934" y="138924"/>
                    <a:pt x="26905" y="132310"/>
                    <a:pt x="30966" y="128213"/>
                  </a:cubicBezTo>
                  <a:cubicBezTo>
                    <a:pt x="30987" y="128192"/>
                    <a:pt x="31009" y="128170"/>
                    <a:pt x="31031" y="128149"/>
                  </a:cubicBezTo>
                  <a:lnTo>
                    <a:pt x="42436" y="116814"/>
                  </a:lnTo>
                  <a:cubicBezTo>
                    <a:pt x="46570" y="112719"/>
                    <a:pt x="53231" y="112719"/>
                    <a:pt x="57366" y="116814"/>
                  </a:cubicBezTo>
                  <a:cubicBezTo>
                    <a:pt x="61426" y="120844"/>
                    <a:pt x="61488" y="127390"/>
                    <a:pt x="57506" y="131498"/>
                  </a:cubicBezTo>
                  <a:close/>
                  <a:moveTo>
                    <a:pt x="54110" y="151381"/>
                  </a:moveTo>
                  <a:cubicBezTo>
                    <a:pt x="50131" y="155491"/>
                    <a:pt x="50199" y="162037"/>
                    <a:pt x="54263" y="166064"/>
                  </a:cubicBezTo>
                  <a:cubicBezTo>
                    <a:pt x="58384" y="170163"/>
                    <a:pt x="65059" y="170163"/>
                    <a:pt x="69192" y="166064"/>
                  </a:cubicBezTo>
                  <a:lnTo>
                    <a:pt x="80597" y="154741"/>
                  </a:lnTo>
                  <a:cubicBezTo>
                    <a:pt x="84697" y="150684"/>
                    <a:pt x="84732" y="144070"/>
                    <a:pt x="80674" y="139970"/>
                  </a:cubicBezTo>
                  <a:cubicBezTo>
                    <a:pt x="80153" y="139444"/>
                    <a:pt x="79578" y="138974"/>
                    <a:pt x="78958" y="138570"/>
                  </a:cubicBezTo>
                  <a:cubicBezTo>
                    <a:pt x="74839" y="135859"/>
                    <a:pt x="69395" y="136345"/>
                    <a:pt x="65820" y="139741"/>
                  </a:cubicBezTo>
                  <a:lnTo>
                    <a:pt x="65668" y="139905"/>
                  </a:lnTo>
                  <a:lnTo>
                    <a:pt x="54263" y="151228"/>
                  </a:lnTo>
                  <a:lnTo>
                    <a:pt x="54110" y="151381"/>
                  </a:lnTo>
                  <a:close/>
                  <a:moveTo>
                    <a:pt x="29427" y="98383"/>
                  </a:moveTo>
                  <a:cubicBezTo>
                    <a:pt x="33523" y="102444"/>
                    <a:pt x="33552" y="109057"/>
                    <a:pt x="29491" y="113155"/>
                  </a:cubicBezTo>
                  <a:cubicBezTo>
                    <a:pt x="29470" y="113176"/>
                    <a:pt x="29448" y="113198"/>
                    <a:pt x="29427" y="113219"/>
                  </a:cubicBezTo>
                  <a:lnTo>
                    <a:pt x="18033" y="124554"/>
                  </a:lnTo>
                  <a:cubicBezTo>
                    <a:pt x="13897" y="128656"/>
                    <a:pt x="7228" y="128656"/>
                    <a:pt x="3092" y="124554"/>
                  </a:cubicBezTo>
                  <a:cubicBezTo>
                    <a:pt x="-1005" y="120493"/>
                    <a:pt x="-1034" y="113879"/>
                    <a:pt x="3027" y="109782"/>
                  </a:cubicBezTo>
                  <a:cubicBezTo>
                    <a:pt x="3048" y="109761"/>
                    <a:pt x="3070" y="109739"/>
                    <a:pt x="3092" y="109718"/>
                  </a:cubicBezTo>
                  <a:lnTo>
                    <a:pt x="14509" y="98383"/>
                  </a:lnTo>
                  <a:cubicBezTo>
                    <a:pt x="18643" y="94288"/>
                    <a:pt x="25304" y="94288"/>
                    <a:pt x="29438" y="98383"/>
                  </a:cubicBezTo>
                  <a:close/>
                  <a:moveTo>
                    <a:pt x="103829" y="162985"/>
                  </a:moveTo>
                  <a:cubicBezTo>
                    <a:pt x="107926" y="167046"/>
                    <a:pt x="107956" y="173659"/>
                    <a:pt x="103894" y="177756"/>
                  </a:cubicBezTo>
                  <a:cubicBezTo>
                    <a:pt x="103873" y="177777"/>
                    <a:pt x="103852" y="177800"/>
                    <a:pt x="103829" y="177821"/>
                  </a:cubicBezTo>
                  <a:lnTo>
                    <a:pt x="92424" y="189156"/>
                  </a:lnTo>
                  <a:cubicBezTo>
                    <a:pt x="88300" y="193275"/>
                    <a:pt x="81618" y="193275"/>
                    <a:pt x="77494" y="189156"/>
                  </a:cubicBezTo>
                  <a:cubicBezTo>
                    <a:pt x="74305" y="185994"/>
                    <a:pt x="73494" y="181146"/>
                    <a:pt x="75480" y="177118"/>
                  </a:cubicBezTo>
                  <a:lnTo>
                    <a:pt x="75492" y="177095"/>
                  </a:lnTo>
                  <a:cubicBezTo>
                    <a:pt x="76003" y="176067"/>
                    <a:pt x="76679" y="175129"/>
                    <a:pt x="77494" y="174320"/>
                  </a:cubicBezTo>
                  <a:lnTo>
                    <a:pt x="88900" y="162985"/>
                  </a:lnTo>
                  <a:cubicBezTo>
                    <a:pt x="93034" y="158890"/>
                    <a:pt x="99695" y="158890"/>
                    <a:pt x="103829" y="162985"/>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6" name="Freeform: Shape 5">
              <a:extLst>
                <a:ext uri="{FF2B5EF4-FFF2-40B4-BE49-F238E27FC236}">
                  <a16:creationId xmlns:a16="http://schemas.microsoft.com/office/drawing/2014/main" id="{C390C094-BA27-BDB7-9BBC-E3325BC87D08}"/>
                </a:ext>
              </a:extLst>
            </p:cNvPr>
            <p:cNvSpPr/>
            <p:nvPr/>
          </p:nvSpPr>
          <p:spPr>
            <a:xfrm>
              <a:off x="4815781" y="2470113"/>
              <a:ext cx="215531" cy="211026"/>
            </a:xfrm>
            <a:custGeom>
              <a:avLst/>
              <a:gdLst>
                <a:gd name="connsiteX0" fmla="*/ 21158 w 215531"/>
                <a:gd name="connsiteY0" fmla="*/ 21026 h 211026"/>
                <a:gd name="connsiteX1" fmla="*/ 81018 w 215531"/>
                <a:gd name="connsiteY1" fmla="*/ 546 h 211026"/>
                <a:gd name="connsiteX2" fmla="*/ 52013 w 215531"/>
                <a:gd name="connsiteY2" fmla="*/ 22536 h 211026"/>
                <a:gd name="connsiteX3" fmla="*/ 46439 w 215531"/>
                <a:gd name="connsiteY3" fmla="*/ 62757 h 211026"/>
                <a:gd name="connsiteX4" fmla="*/ 46556 w 215531"/>
                <a:gd name="connsiteY4" fmla="*/ 62911 h 211026"/>
                <a:gd name="connsiteX5" fmla="*/ 87001 w 215531"/>
                <a:gd name="connsiteY5" fmla="*/ 68379 h 211026"/>
                <a:gd name="connsiteX6" fmla="*/ 106720 w 215531"/>
                <a:gd name="connsiteY6" fmla="*/ 53450 h 211026"/>
                <a:gd name="connsiteX7" fmla="*/ 155725 w 215531"/>
                <a:gd name="connsiteY7" fmla="*/ 53450 h 211026"/>
                <a:gd name="connsiteX8" fmla="*/ 196790 w 215531"/>
                <a:gd name="connsiteY8" fmla="*/ 93965 h 211026"/>
                <a:gd name="connsiteX9" fmla="*/ 197212 w 215531"/>
                <a:gd name="connsiteY9" fmla="*/ 94433 h 211026"/>
                <a:gd name="connsiteX10" fmla="*/ 210678 w 215531"/>
                <a:gd name="connsiteY10" fmla="*/ 107899 h 211026"/>
                <a:gd name="connsiteX11" fmla="*/ 210513 w 215531"/>
                <a:gd name="connsiteY11" fmla="*/ 131728 h 211026"/>
                <a:gd name="connsiteX12" fmla="*/ 188008 w 215531"/>
                <a:gd name="connsiteY12" fmla="*/ 132770 h 211026"/>
                <a:gd name="connsiteX13" fmla="*/ 186884 w 215531"/>
                <a:gd name="connsiteY13" fmla="*/ 131646 h 211026"/>
                <a:gd name="connsiteX14" fmla="*/ 186181 w 215531"/>
                <a:gd name="connsiteY14" fmla="*/ 131037 h 211026"/>
                <a:gd name="connsiteX15" fmla="*/ 173383 w 215531"/>
                <a:gd name="connsiteY15" fmla="*/ 118250 h 211026"/>
                <a:gd name="connsiteX16" fmla="*/ 165104 w 215531"/>
                <a:gd name="connsiteY16" fmla="*/ 118106 h 211026"/>
                <a:gd name="connsiteX17" fmla="*/ 164960 w 215531"/>
                <a:gd name="connsiteY17" fmla="*/ 126385 h 211026"/>
                <a:gd name="connsiteX18" fmla="*/ 165104 w 215531"/>
                <a:gd name="connsiteY18" fmla="*/ 126529 h 211026"/>
                <a:gd name="connsiteX19" fmla="*/ 178570 w 215531"/>
                <a:gd name="connsiteY19" fmla="*/ 139995 h 211026"/>
                <a:gd name="connsiteX20" fmla="*/ 180069 w 215531"/>
                <a:gd name="connsiteY20" fmla="*/ 141389 h 211026"/>
                <a:gd name="connsiteX21" fmla="*/ 180584 w 215531"/>
                <a:gd name="connsiteY21" fmla="*/ 141904 h 211026"/>
                <a:gd name="connsiteX22" fmla="*/ 179815 w 215531"/>
                <a:gd name="connsiteY22" fmla="*/ 158777 h 211026"/>
                <a:gd name="connsiteX23" fmla="*/ 163711 w 215531"/>
                <a:gd name="connsiteY23" fmla="*/ 158777 h 211026"/>
                <a:gd name="connsiteX24" fmla="*/ 161720 w 215531"/>
                <a:gd name="connsiteY24" fmla="*/ 156798 h 211026"/>
                <a:gd name="connsiteX25" fmla="*/ 153440 w 215531"/>
                <a:gd name="connsiteY25" fmla="*/ 156809 h 211026"/>
                <a:gd name="connsiteX26" fmla="*/ 151732 w 215531"/>
                <a:gd name="connsiteY26" fmla="*/ 161049 h 211026"/>
                <a:gd name="connsiteX27" fmla="*/ 153453 w 215531"/>
                <a:gd name="connsiteY27" fmla="*/ 165323 h 211026"/>
                <a:gd name="connsiteX28" fmla="*/ 156064 w 215531"/>
                <a:gd name="connsiteY28" fmla="*/ 167934 h 211026"/>
                <a:gd name="connsiteX29" fmla="*/ 156534 w 215531"/>
                <a:gd name="connsiteY29" fmla="*/ 183543 h 211026"/>
                <a:gd name="connsiteX30" fmla="*/ 140925 w 215531"/>
                <a:gd name="connsiteY30" fmla="*/ 184013 h 211026"/>
                <a:gd name="connsiteX31" fmla="*/ 140455 w 215531"/>
                <a:gd name="connsiteY31" fmla="*/ 183543 h 211026"/>
                <a:gd name="connsiteX32" fmla="*/ 140432 w 215531"/>
                <a:gd name="connsiteY32" fmla="*/ 183543 h 211026"/>
                <a:gd name="connsiteX33" fmla="*/ 140303 w 215531"/>
                <a:gd name="connsiteY33" fmla="*/ 183391 h 211026"/>
                <a:gd name="connsiteX34" fmla="*/ 137844 w 215531"/>
                <a:gd name="connsiteY34" fmla="*/ 180932 h 211026"/>
                <a:gd name="connsiteX35" fmla="*/ 129565 w 215531"/>
                <a:gd name="connsiteY35" fmla="*/ 180788 h 211026"/>
                <a:gd name="connsiteX36" fmla="*/ 129421 w 215531"/>
                <a:gd name="connsiteY36" fmla="*/ 189066 h 211026"/>
                <a:gd name="connsiteX37" fmla="*/ 129565 w 215531"/>
                <a:gd name="connsiteY37" fmla="*/ 189211 h 211026"/>
                <a:gd name="connsiteX38" fmla="*/ 132118 w 215531"/>
                <a:gd name="connsiteY38" fmla="*/ 191775 h 211026"/>
                <a:gd name="connsiteX39" fmla="*/ 132218 w 215531"/>
                <a:gd name="connsiteY39" fmla="*/ 207682 h 211026"/>
                <a:gd name="connsiteX40" fmla="*/ 116310 w 215531"/>
                <a:gd name="connsiteY40" fmla="*/ 207782 h 211026"/>
                <a:gd name="connsiteX41" fmla="*/ 99554 w 215531"/>
                <a:gd name="connsiteY41" fmla="*/ 191857 h 211026"/>
                <a:gd name="connsiteX42" fmla="*/ 105690 w 215531"/>
                <a:gd name="connsiteY42" fmla="*/ 185744 h 211026"/>
                <a:gd name="connsiteX43" fmla="*/ 105825 w 215531"/>
                <a:gd name="connsiteY43" fmla="*/ 154545 h 211026"/>
                <a:gd name="connsiteX44" fmla="*/ 105690 w 215531"/>
                <a:gd name="connsiteY44" fmla="*/ 154410 h 211026"/>
                <a:gd name="connsiteX45" fmla="*/ 88968 w 215531"/>
                <a:gd name="connsiteY45" fmla="*/ 147934 h 211026"/>
                <a:gd name="connsiteX46" fmla="*/ 82458 w 215531"/>
                <a:gd name="connsiteY46" fmla="*/ 131307 h 211026"/>
                <a:gd name="connsiteX47" fmla="*/ 65736 w 215531"/>
                <a:gd name="connsiteY47" fmla="*/ 124843 h 211026"/>
                <a:gd name="connsiteX48" fmla="*/ 59226 w 215531"/>
                <a:gd name="connsiteY48" fmla="*/ 108227 h 211026"/>
                <a:gd name="connsiteX49" fmla="*/ 37633 w 215531"/>
                <a:gd name="connsiteY49" fmla="*/ 102489 h 211026"/>
                <a:gd name="connsiteX50" fmla="*/ 31299 w 215531"/>
                <a:gd name="connsiteY50" fmla="*/ 89796 h 211026"/>
                <a:gd name="connsiteX51" fmla="*/ 1861 w 215531"/>
                <a:gd name="connsiteY51" fmla="*/ 87946 h 211026"/>
                <a:gd name="connsiteX52" fmla="*/ 21158 w 215531"/>
                <a:gd name="connsiteY52" fmla="*/ 21037 h 21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15531" h="211026">
                  <a:moveTo>
                    <a:pt x="21158" y="21026"/>
                  </a:moveTo>
                  <a:cubicBezTo>
                    <a:pt x="36911" y="5375"/>
                    <a:pt x="58979" y="-2175"/>
                    <a:pt x="81018" y="546"/>
                  </a:cubicBezTo>
                  <a:lnTo>
                    <a:pt x="52013" y="22536"/>
                  </a:lnTo>
                  <a:cubicBezTo>
                    <a:pt x="39367" y="32103"/>
                    <a:pt x="36871" y="50111"/>
                    <a:pt x="46439" y="62757"/>
                  </a:cubicBezTo>
                  <a:cubicBezTo>
                    <a:pt x="46478" y="62808"/>
                    <a:pt x="46517" y="62860"/>
                    <a:pt x="46556" y="62911"/>
                  </a:cubicBezTo>
                  <a:cubicBezTo>
                    <a:pt x="56244" y="75539"/>
                    <a:pt x="74308" y="77981"/>
                    <a:pt x="87001" y="68379"/>
                  </a:cubicBezTo>
                  <a:lnTo>
                    <a:pt x="106720" y="53450"/>
                  </a:lnTo>
                  <a:lnTo>
                    <a:pt x="155725" y="53450"/>
                  </a:lnTo>
                  <a:lnTo>
                    <a:pt x="196790" y="93965"/>
                  </a:lnTo>
                  <a:cubicBezTo>
                    <a:pt x="196922" y="94128"/>
                    <a:pt x="197063" y="94284"/>
                    <a:pt x="197212" y="94433"/>
                  </a:cubicBezTo>
                  <a:lnTo>
                    <a:pt x="210678" y="107899"/>
                  </a:lnTo>
                  <a:cubicBezTo>
                    <a:pt x="217213" y="114524"/>
                    <a:pt x="217139" y="125193"/>
                    <a:pt x="210513" y="131728"/>
                  </a:cubicBezTo>
                  <a:cubicBezTo>
                    <a:pt x="204380" y="137776"/>
                    <a:pt x="194673" y="138226"/>
                    <a:pt x="188008" y="132770"/>
                  </a:cubicBezTo>
                  <a:lnTo>
                    <a:pt x="186884" y="131646"/>
                  </a:lnTo>
                  <a:cubicBezTo>
                    <a:pt x="186666" y="131425"/>
                    <a:pt x="186431" y="131221"/>
                    <a:pt x="186181" y="131037"/>
                  </a:cubicBezTo>
                  <a:lnTo>
                    <a:pt x="173383" y="118250"/>
                  </a:lnTo>
                  <a:cubicBezTo>
                    <a:pt x="171137" y="115925"/>
                    <a:pt x="167430" y="115860"/>
                    <a:pt x="165104" y="118106"/>
                  </a:cubicBezTo>
                  <a:cubicBezTo>
                    <a:pt x="162779" y="120353"/>
                    <a:pt x="162714" y="124060"/>
                    <a:pt x="164960" y="126385"/>
                  </a:cubicBezTo>
                  <a:cubicBezTo>
                    <a:pt x="165007" y="126434"/>
                    <a:pt x="165055" y="126482"/>
                    <a:pt x="165104" y="126529"/>
                  </a:cubicBezTo>
                  <a:lnTo>
                    <a:pt x="178570" y="139995"/>
                  </a:lnTo>
                  <a:cubicBezTo>
                    <a:pt x="179062" y="140475"/>
                    <a:pt x="179554" y="140944"/>
                    <a:pt x="180069" y="141389"/>
                  </a:cubicBezTo>
                  <a:lnTo>
                    <a:pt x="180584" y="141904"/>
                  </a:lnTo>
                  <a:cubicBezTo>
                    <a:pt x="185031" y="146776"/>
                    <a:pt x="184686" y="154330"/>
                    <a:pt x="179815" y="158777"/>
                  </a:cubicBezTo>
                  <a:cubicBezTo>
                    <a:pt x="175254" y="162940"/>
                    <a:pt x="168271" y="162940"/>
                    <a:pt x="163711" y="158777"/>
                  </a:cubicBezTo>
                  <a:lnTo>
                    <a:pt x="161720" y="156798"/>
                  </a:lnTo>
                  <a:cubicBezTo>
                    <a:pt x="159431" y="154515"/>
                    <a:pt x="155723" y="154520"/>
                    <a:pt x="153440" y="156809"/>
                  </a:cubicBezTo>
                  <a:cubicBezTo>
                    <a:pt x="152320" y="157933"/>
                    <a:pt x="151704" y="159462"/>
                    <a:pt x="151732" y="161049"/>
                  </a:cubicBezTo>
                  <a:cubicBezTo>
                    <a:pt x="151695" y="162650"/>
                    <a:pt x="152318" y="164194"/>
                    <a:pt x="153453" y="165323"/>
                  </a:cubicBezTo>
                  <a:lnTo>
                    <a:pt x="156064" y="167934"/>
                  </a:lnTo>
                  <a:cubicBezTo>
                    <a:pt x="160505" y="172115"/>
                    <a:pt x="160714" y="179103"/>
                    <a:pt x="156534" y="183543"/>
                  </a:cubicBezTo>
                  <a:cubicBezTo>
                    <a:pt x="152353" y="187983"/>
                    <a:pt x="145365" y="188193"/>
                    <a:pt x="140925" y="184013"/>
                  </a:cubicBezTo>
                  <a:cubicBezTo>
                    <a:pt x="140763" y="183860"/>
                    <a:pt x="140608" y="183705"/>
                    <a:pt x="140455" y="183543"/>
                  </a:cubicBezTo>
                  <a:lnTo>
                    <a:pt x="140432" y="183543"/>
                  </a:lnTo>
                  <a:lnTo>
                    <a:pt x="140303" y="183391"/>
                  </a:lnTo>
                  <a:lnTo>
                    <a:pt x="137844" y="180932"/>
                  </a:lnTo>
                  <a:cubicBezTo>
                    <a:pt x="135598" y="178606"/>
                    <a:pt x="131891" y="178542"/>
                    <a:pt x="129565" y="180788"/>
                  </a:cubicBezTo>
                  <a:cubicBezTo>
                    <a:pt x="127240" y="183034"/>
                    <a:pt x="127176" y="186741"/>
                    <a:pt x="129421" y="189066"/>
                  </a:cubicBezTo>
                  <a:cubicBezTo>
                    <a:pt x="129468" y="189116"/>
                    <a:pt x="129516" y="189164"/>
                    <a:pt x="129565" y="189211"/>
                  </a:cubicBezTo>
                  <a:lnTo>
                    <a:pt x="132118" y="191775"/>
                  </a:lnTo>
                  <a:cubicBezTo>
                    <a:pt x="136539" y="196140"/>
                    <a:pt x="136583" y="203262"/>
                    <a:pt x="132218" y="207682"/>
                  </a:cubicBezTo>
                  <a:cubicBezTo>
                    <a:pt x="127852" y="212103"/>
                    <a:pt x="120731" y="212147"/>
                    <a:pt x="116310" y="207782"/>
                  </a:cubicBezTo>
                  <a:lnTo>
                    <a:pt x="99554" y="191857"/>
                  </a:lnTo>
                  <a:lnTo>
                    <a:pt x="105690" y="185744"/>
                  </a:lnTo>
                  <a:cubicBezTo>
                    <a:pt x="114343" y="177167"/>
                    <a:pt x="114404" y="163199"/>
                    <a:pt x="105825" y="154545"/>
                  </a:cubicBezTo>
                  <a:cubicBezTo>
                    <a:pt x="105781" y="154500"/>
                    <a:pt x="105735" y="154455"/>
                    <a:pt x="105690" y="154410"/>
                  </a:cubicBezTo>
                  <a:cubicBezTo>
                    <a:pt x="101266" y="150008"/>
                    <a:pt x="95202" y="147660"/>
                    <a:pt x="88968" y="147934"/>
                  </a:cubicBezTo>
                  <a:cubicBezTo>
                    <a:pt x="89245" y="141721"/>
                    <a:pt x="86879" y="135680"/>
                    <a:pt x="82458" y="131307"/>
                  </a:cubicBezTo>
                  <a:cubicBezTo>
                    <a:pt x="78033" y="126910"/>
                    <a:pt x="71969" y="124565"/>
                    <a:pt x="65736" y="124843"/>
                  </a:cubicBezTo>
                  <a:cubicBezTo>
                    <a:pt x="66008" y="118633"/>
                    <a:pt x="63643" y="112599"/>
                    <a:pt x="59226" y="108227"/>
                  </a:cubicBezTo>
                  <a:cubicBezTo>
                    <a:pt x="53565" y="102603"/>
                    <a:pt x="45339" y="100418"/>
                    <a:pt x="37633" y="102489"/>
                  </a:cubicBezTo>
                  <a:cubicBezTo>
                    <a:pt x="36980" y="97676"/>
                    <a:pt x="34753" y="93212"/>
                    <a:pt x="31299" y="89796"/>
                  </a:cubicBezTo>
                  <a:cubicBezTo>
                    <a:pt x="23332" y="81899"/>
                    <a:pt x="10754" y="81109"/>
                    <a:pt x="1861" y="87946"/>
                  </a:cubicBezTo>
                  <a:cubicBezTo>
                    <a:pt x="-3760" y="63805"/>
                    <a:pt x="3545" y="38477"/>
                    <a:pt x="21158" y="21037"/>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grpSp>
      <p:sp>
        <p:nvSpPr>
          <p:cNvPr id="19" name="Graphic 143">
            <a:extLst>
              <a:ext uri="{FF2B5EF4-FFF2-40B4-BE49-F238E27FC236}">
                <a16:creationId xmlns:a16="http://schemas.microsoft.com/office/drawing/2014/main" id="{C878E78E-FEC3-46E7-4623-3DE18C6B007A}"/>
              </a:ext>
            </a:extLst>
          </p:cNvPr>
          <p:cNvSpPr>
            <a:spLocks/>
          </p:cNvSpPr>
          <p:nvPr/>
        </p:nvSpPr>
        <p:spPr>
          <a:xfrm>
            <a:off x="10204862" y="1503432"/>
            <a:ext cx="237056" cy="236976"/>
          </a:xfrm>
          <a:custGeom>
            <a:avLst/>
            <a:gdLst>
              <a:gd name="connsiteX0" fmla="*/ 81845 w 237056"/>
              <a:gd name="connsiteY0" fmla="*/ 171801 h 236976"/>
              <a:gd name="connsiteX1" fmla="*/ 155221 w 237056"/>
              <a:gd name="connsiteY1" fmla="*/ 171801 h 236976"/>
              <a:gd name="connsiteX2" fmla="*/ 118533 w 237056"/>
              <a:gd name="connsiteY2" fmla="*/ 236976 h 236976"/>
              <a:gd name="connsiteX3" fmla="*/ 82533 w 237056"/>
              <a:gd name="connsiteY3" fmla="*/ 175309 h 236976"/>
              <a:gd name="connsiteX4" fmla="*/ 81845 w 237056"/>
              <a:gd name="connsiteY4" fmla="*/ 171825 h 236976"/>
              <a:gd name="connsiteX5" fmla="*/ 155221 w 237056"/>
              <a:gd name="connsiteY5" fmla="*/ 171825 h 236976"/>
              <a:gd name="connsiteX6" fmla="*/ 81845 w 237056"/>
              <a:gd name="connsiteY6" fmla="*/ 171825 h 236976"/>
              <a:gd name="connsiteX7" fmla="*/ 12665 w 237056"/>
              <a:gd name="connsiteY7" fmla="*/ 171813 h 236976"/>
              <a:gd name="connsiteX8" fmla="*/ 63668 w 237056"/>
              <a:gd name="connsiteY8" fmla="*/ 171813 h 236976"/>
              <a:gd name="connsiteX9" fmla="*/ 84915 w 237056"/>
              <a:gd name="connsiteY9" fmla="*/ 232165 h 236976"/>
              <a:gd name="connsiteX10" fmla="*/ 14383 w 237056"/>
              <a:gd name="connsiteY10" fmla="*/ 175119 h 236976"/>
              <a:gd name="connsiteX11" fmla="*/ 12653 w 237056"/>
              <a:gd name="connsiteY11" fmla="*/ 171813 h 236976"/>
              <a:gd name="connsiteX12" fmla="*/ 173387 w 237056"/>
              <a:gd name="connsiteY12" fmla="*/ 171813 h 236976"/>
              <a:gd name="connsiteX13" fmla="*/ 224401 w 237056"/>
              <a:gd name="connsiteY13" fmla="*/ 171813 h 236976"/>
              <a:gd name="connsiteX14" fmla="*/ 152152 w 237056"/>
              <a:gd name="connsiteY14" fmla="*/ 232165 h 236976"/>
              <a:gd name="connsiteX15" fmla="*/ 172474 w 237056"/>
              <a:gd name="connsiteY15" fmla="*/ 176695 h 236976"/>
              <a:gd name="connsiteX16" fmla="*/ 173375 w 237056"/>
              <a:gd name="connsiteY16" fmla="*/ 171813 h 236976"/>
              <a:gd name="connsiteX17" fmla="*/ 224401 w 237056"/>
              <a:gd name="connsiteY17" fmla="*/ 171813 h 236976"/>
              <a:gd name="connsiteX18" fmla="*/ 173375 w 237056"/>
              <a:gd name="connsiteY18" fmla="*/ 171813 h 236976"/>
              <a:gd name="connsiteX19" fmla="*/ 176965 w 237056"/>
              <a:gd name="connsiteY19" fmla="*/ 94788 h 236976"/>
              <a:gd name="connsiteX20" fmla="*/ 234675 w 237056"/>
              <a:gd name="connsiteY20" fmla="*/ 94788 h 236976"/>
              <a:gd name="connsiteX21" fmla="*/ 231629 w 237056"/>
              <a:gd name="connsiteY21" fmla="*/ 154038 h 236976"/>
              <a:gd name="connsiteX22" fmla="*/ 175887 w 237056"/>
              <a:gd name="connsiteY22" fmla="*/ 154038 h 236976"/>
              <a:gd name="connsiteX23" fmla="*/ 177428 w 237056"/>
              <a:gd name="connsiteY23" fmla="*/ 102562 h 236976"/>
              <a:gd name="connsiteX24" fmla="*/ 176954 w 237056"/>
              <a:gd name="connsiteY24" fmla="*/ 94776 h 236976"/>
              <a:gd name="connsiteX25" fmla="*/ 234663 w 237056"/>
              <a:gd name="connsiteY25" fmla="*/ 94776 h 236976"/>
              <a:gd name="connsiteX26" fmla="*/ 176954 w 237056"/>
              <a:gd name="connsiteY26" fmla="*/ 94776 h 236976"/>
              <a:gd name="connsiteX27" fmla="*/ 2379 w 237056"/>
              <a:gd name="connsiteY27" fmla="*/ 94776 h 236976"/>
              <a:gd name="connsiteX28" fmla="*/ 60089 w 237056"/>
              <a:gd name="connsiteY28" fmla="*/ 94776 h 236976"/>
              <a:gd name="connsiteX29" fmla="*/ 60492 w 237056"/>
              <a:gd name="connsiteY29" fmla="*/ 147153 h 236976"/>
              <a:gd name="connsiteX30" fmla="*/ 61167 w 237056"/>
              <a:gd name="connsiteY30" fmla="*/ 154026 h 236976"/>
              <a:gd name="connsiteX31" fmla="*/ 5437 w 237056"/>
              <a:gd name="connsiteY31" fmla="*/ 154026 h 236976"/>
              <a:gd name="connsiteX32" fmla="*/ 2379 w 237056"/>
              <a:gd name="connsiteY32" fmla="*/ 94776 h 236976"/>
              <a:gd name="connsiteX33" fmla="*/ 77947 w 237056"/>
              <a:gd name="connsiteY33" fmla="*/ 94776 h 236976"/>
              <a:gd name="connsiteX34" fmla="*/ 159119 w 237056"/>
              <a:gd name="connsiteY34" fmla="*/ 94776 h 236976"/>
              <a:gd name="connsiteX35" fmla="*/ 158681 w 237056"/>
              <a:gd name="connsiteY35" fmla="*/ 147213 h 236976"/>
              <a:gd name="connsiteX36" fmla="*/ 157946 w 237056"/>
              <a:gd name="connsiteY36" fmla="*/ 154026 h 236976"/>
              <a:gd name="connsiteX37" fmla="*/ 79120 w 237056"/>
              <a:gd name="connsiteY37" fmla="*/ 154026 h 236976"/>
              <a:gd name="connsiteX38" fmla="*/ 77556 w 237056"/>
              <a:gd name="connsiteY38" fmla="*/ 100559 h 236976"/>
              <a:gd name="connsiteX39" fmla="*/ 77947 w 237056"/>
              <a:gd name="connsiteY39" fmla="*/ 94776 h 236976"/>
              <a:gd name="connsiteX40" fmla="*/ 159119 w 237056"/>
              <a:gd name="connsiteY40" fmla="*/ 94776 h 236976"/>
              <a:gd name="connsiteX41" fmla="*/ 77947 w 237056"/>
              <a:gd name="connsiteY41" fmla="*/ 94776 h 236976"/>
              <a:gd name="connsiteX42" fmla="*/ 153431 w 237056"/>
              <a:gd name="connsiteY42" fmla="*/ 6802 h 236976"/>
              <a:gd name="connsiteX43" fmla="*/ 152140 w 237056"/>
              <a:gd name="connsiteY43" fmla="*/ 4787 h 236976"/>
              <a:gd name="connsiteX44" fmla="*/ 229591 w 237056"/>
              <a:gd name="connsiteY44" fmla="*/ 77001 h 236976"/>
              <a:gd name="connsiteX45" fmla="*/ 175176 w 237056"/>
              <a:gd name="connsiteY45" fmla="*/ 77001 h 236976"/>
              <a:gd name="connsiteX46" fmla="*/ 153408 w 237056"/>
              <a:gd name="connsiteY46" fmla="*/ 6814 h 236976"/>
              <a:gd name="connsiteX47" fmla="*/ 152128 w 237056"/>
              <a:gd name="connsiteY47" fmla="*/ 4799 h 236976"/>
              <a:gd name="connsiteX48" fmla="*/ 153408 w 237056"/>
              <a:gd name="connsiteY48" fmla="*/ 6814 h 236976"/>
              <a:gd name="connsiteX49" fmla="*/ 83481 w 237056"/>
              <a:gd name="connsiteY49" fmla="*/ 5226 h 236976"/>
              <a:gd name="connsiteX50" fmla="*/ 84926 w 237056"/>
              <a:gd name="connsiteY50" fmla="*/ 4787 h 236976"/>
              <a:gd name="connsiteX51" fmla="*/ 62601 w 237056"/>
              <a:gd name="connsiteY51" fmla="*/ 71787 h 236976"/>
              <a:gd name="connsiteX52" fmla="*/ 61878 w 237056"/>
              <a:gd name="connsiteY52" fmla="*/ 77001 h 236976"/>
              <a:gd name="connsiteX53" fmla="*/ 7475 w 237056"/>
              <a:gd name="connsiteY53" fmla="*/ 77001 h 236976"/>
              <a:gd name="connsiteX54" fmla="*/ 83481 w 237056"/>
              <a:gd name="connsiteY54" fmla="*/ 5226 h 236976"/>
              <a:gd name="connsiteX55" fmla="*/ 84926 w 237056"/>
              <a:gd name="connsiteY55" fmla="*/ 4787 h 236976"/>
              <a:gd name="connsiteX56" fmla="*/ 83481 w 237056"/>
              <a:gd name="connsiteY56" fmla="*/ 5226 h 236976"/>
              <a:gd name="connsiteX57" fmla="*/ 118533 w 237056"/>
              <a:gd name="connsiteY57" fmla="*/ 0 h 236976"/>
              <a:gd name="connsiteX58" fmla="*/ 156619 w 237056"/>
              <a:gd name="connsiteY58" fmla="*/ 73269 h 236976"/>
              <a:gd name="connsiteX59" fmla="*/ 157176 w 237056"/>
              <a:gd name="connsiteY59" fmla="*/ 77001 h 236976"/>
              <a:gd name="connsiteX60" fmla="*/ 79890 w 237056"/>
              <a:gd name="connsiteY60" fmla="*/ 77001 h 236976"/>
              <a:gd name="connsiteX61" fmla="*/ 118533 w 237056"/>
              <a:gd name="connsiteY61" fmla="*/ 0 h 23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37056" h="236976">
                <a:moveTo>
                  <a:pt x="81845" y="171801"/>
                </a:moveTo>
                <a:lnTo>
                  <a:pt x="155221" y="171801"/>
                </a:lnTo>
                <a:cubicBezTo>
                  <a:pt x="147874" y="210586"/>
                  <a:pt x="133156" y="236976"/>
                  <a:pt x="118533" y="236976"/>
                </a:cubicBezTo>
                <a:cubicBezTo>
                  <a:pt x="104349" y="236976"/>
                  <a:pt x="90093" y="212162"/>
                  <a:pt x="82533" y="175309"/>
                </a:cubicBezTo>
                <a:lnTo>
                  <a:pt x="81845" y="171825"/>
                </a:lnTo>
                <a:lnTo>
                  <a:pt x="155221" y="171825"/>
                </a:lnTo>
                <a:lnTo>
                  <a:pt x="81845" y="171825"/>
                </a:lnTo>
                <a:close/>
                <a:moveTo>
                  <a:pt x="12665" y="171813"/>
                </a:moveTo>
                <a:lnTo>
                  <a:pt x="63668" y="171813"/>
                </a:lnTo>
                <a:cubicBezTo>
                  <a:pt x="67993" y="196485"/>
                  <a:pt x="75316" y="217483"/>
                  <a:pt x="84915" y="232165"/>
                </a:cubicBezTo>
                <a:cubicBezTo>
                  <a:pt x="54786" y="223223"/>
                  <a:pt x="29426" y="202712"/>
                  <a:pt x="14383" y="175119"/>
                </a:cubicBezTo>
                <a:lnTo>
                  <a:pt x="12653" y="171813"/>
                </a:lnTo>
                <a:close/>
                <a:moveTo>
                  <a:pt x="173387" y="171813"/>
                </a:moveTo>
                <a:lnTo>
                  <a:pt x="224401" y="171813"/>
                </a:lnTo>
                <a:cubicBezTo>
                  <a:pt x="209654" y="201019"/>
                  <a:pt x="183516" y="222852"/>
                  <a:pt x="152152" y="232165"/>
                </a:cubicBezTo>
                <a:cubicBezTo>
                  <a:pt x="161098" y="218443"/>
                  <a:pt x="168078" y="199246"/>
                  <a:pt x="172474" y="176695"/>
                </a:cubicBezTo>
                <a:lnTo>
                  <a:pt x="173375" y="171813"/>
                </a:lnTo>
                <a:lnTo>
                  <a:pt x="224401" y="171813"/>
                </a:lnTo>
                <a:lnTo>
                  <a:pt x="173375" y="171813"/>
                </a:lnTo>
                <a:close/>
                <a:moveTo>
                  <a:pt x="176965" y="94788"/>
                </a:moveTo>
                <a:lnTo>
                  <a:pt x="234675" y="94788"/>
                </a:lnTo>
                <a:cubicBezTo>
                  <a:pt x="238672" y="114479"/>
                  <a:pt x="237624" y="134861"/>
                  <a:pt x="231629" y="154038"/>
                </a:cubicBezTo>
                <a:lnTo>
                  <a:pt x="175887" y="154038"/>
                </a:lnTo>
                <a:cubicBezTo>
                  <a:pt x="177708" y="136943"/>
                  <a:pt x="178223" y="119735"/>
                  <a:pt x="177428" y="102562"/>
                </a:cubicBezTo>
                <a:lnTo>
                  <a:pt x="176954" y="94776"/>
                </a:lnTo>
                <a:lnTo>
                  <a:pt x="234663" y="94776"/>
                </a:lnTo>
                <a:lnTo>
                  <a:pt x="176954" y="94776"/>
                </a:lnTo>
                <a:close/>
                <a:moveTo>
                  <a:pt x="2379" y="94776"/>
                </a:moveTo>
                <a:lnTo>
                  <a:pt x="60089" y="94776"/>
                </a:lnTo>
                <a:cubicBezTo>
                  <a:pt x="58853" y="112220"/>
                  <a:pt x="58988" y="129731"/>
                  <a:pt x="60492" y="147153"/>
                </a:cubicBezTo>
                <a:lnTo>
                  <a:pt x="61167" y="154026"/>
                </a:lnTo>
                <a:lnTo>
                  <a:pt x="5437" y="154026"/>
                </a:lnTo>
                <a:cubicBezTo>
                  <a:pt x="-566" y="134851"/>
                  <a:pt x="-1618" y="114467"/>
                  <a:pt x="2379" y="94776"/>
                </a:cubicBezTo>
                <a:close/>
                <a:moveTo>
                  <a:pt x="77947" y="94776"/>
                </a:moveTo>
                <a:lnTo>
                  <a:pt x="159119" y="94776"/>
                </a:lnTo>
                <a:cubicBezTo>
                  <a:pt x="160473" y="112235"/>
                  <a:pt x="160327" y="129779"/>
                  <a:pt x="158681" y="147213"/>
                </a:cubicBezTo>
                <a:lnTo>
                  <a:pt x="157946" y="154026"/>
                </a:lnTo>
                <a:lnTo>
                  <a:pt x="79120" y="154026"/>
                </a:lnTo>
                <a:cubicBezTo>
                  <a:pt x="77048" y="136283"/>
                  <a:pt x="76525" y="118393"/>
                  <a:pt x="77556" y="100559"/>
                </a:cubicBezTo>
                <a:lnTo>
                  <a:pt x="77947" y="94776"/>
                </a:lnTo>
                <a:lnTo>
                  <a:pt x="159119" y="94776"/>
                </a:lnTo>
                <a:lnTo>
                  <a:pt x="77947" y="94776"/>
                </a:lnTo>
                <a:close/>
                <a:moveTo>
                  <a:pt x="153431" y="6802"/>
                </a:moveTo>
                <a:lnTo>
                  <a:pt x="152140" y="4787"/>
                </a:lnTo>
                <a:cubicBezTo>
                  <a:pt x="187848" y="15388"/>
                  <a:pt x="216521" y="42120"/>
                  <a:pt x="229591" y="77001"/>
                </a:cubicBezTo>
                <a:lnTo>
                  <a:pt x="175176" y="77001"/>
                </a:lnTo>
                <a:cubicBezTo>
                  <a:pt x="171431" y="48372"/>
                  <a:pt x="163847" y="23771"/>
                  <a:pt x="153408" y="6814"/>
                </a:cubicBezTo>
                <a:lnTo>
                  <a:pt x="152128" y="4799"/>
                </a:lnTo>
                <a:lnTo>
                  <a:pt x="153408" y="6814"/>
                </a:lnTo>
                <a:close/>
                <a:moveTo>
                  <a:pt x="83481" y="5226"/>
                </a:moveTo>
                <a:lnTo>
                  <a:pt x="84926" y="4787"/>
                </a:lnTo>
                <a:cubicBezTo>
                  <a:pt x="74487" y="20797"/>
                  <a:pt x="66725" y="44248"/>
                  <a:pt x="62601" y="71787"/>
                </a:cubicBezTo>
                <a:lnTo>
                  <a:pt x="61878" y="77001"/>
                </a:lnTo>
                <a:lnTo>
                  <a:pt x="7475" y="77001"/>
                </a:lnTo>
                <a:cubicBezTo>
                  <a:pt x="20360" y="42618"/>
                  <a:pt x="48417" y="16123"/>
                  <a:pt x="83481" y="5226"/>
                </a:cubicBezTo>
                <a:lnTo>
                  <a:pt x="84926" y="4787"/>
                </a:lnTo>
                <a:lnTo>
                  <a:pt x="83481" y="5226"/>
                </a:lnTo>
                <a:close/>
                <a:moveTo>
                  <a:pt x="118533" y="0"/>
                </a:moveTo>
                <a:cubicBezTo>
                  <a:pt x="134163" y="0"/>
                  <a:pt x="149888" y="30123"/>
                  <a:pt x="156619" y="73269"/>
                </a:cubicBezTo>
                <a:lnTo>
                  <a:pt x="157176" y="77001"/>
                </a:lnTo>
                <a:lnTo>
                  <a:pt x="79890" y="77001"/>
                </a:lnTo>
                <a:cubicBezTo>
                  <a:pt x="86301" y="31865"/>
                  <a:pt x="102453" y="0"/>
                  <a:pt x="118533" y="0"/>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grpSp>
        <p:nvGrpSpPr>
          <p:cNvPr id="18" name="Group 17">
            <a:extLst>
              <a:ext uri="{FF2B5EF4-FFF2-40B4-BE49-F238E27FC236}">
                <a16:creationId xmlns:a16="http://schemas.microsoft.com/office/drawing/2014/main" id="{12ABD9DD-5ED6-50B7-4563-B041C5467178}"/>
              </a:ext>
            </a:extLst>
          </p:cNvPr>
          <p:cNvGrpSpPr/>
          <p:nvPr/>
        </p:nvGrpSpPr>
        <p:grpSpPr>
          <a:xfrm>
            <a:off x="7489939" y="1982585"/>
            <a:ext cx="258388" cy="258388"/>
            <a:chOff x="7489939" y="1982585"/>
            <a:chExt cx="258388" cy="258388"/>
          </a:xfrm>
        </p:grpSpPr>
        <p:sp>
          <p:nvSpPr>
            <p:cNvPr id="11" name="Freeform: Shape 10">
              <a:extLst>
                <a:ext uri="{FF2B5EF4-FFF2-40B4-BE49-F238E27FC236}">
                  <a16:creationId xmlns:a16="http://schemas.microsoft.com/office/drawing/2014/main" id="{BC1BE17C-3335-901A-6C51-D5F4D4658B49}"/>
                </a:ext>
              </a:extLst>
            </p:cNvPr>
            <p:cNvSpPr/>
            <p:nvPr/>
          </p:nvSpPr>
          <p:spPr>
            <a:xfrm>
              <a:off x="7593295" y="2085941"/>
              <a:ext cx="51677" cy="51677"/>
            </a:xfrm>
            <a:custGeom>
              <a:avLst/>
              <a:gdLst>
                <a:gd name="connsiteX0" fmla="*/ 25839 w 51677"/>
                <a:gd name="connsiteY0" fmla="*/ 51678 h 51677"/>
                <a:gd name="connsiteX1" fmla="*/ 51678 w 51677"/>
                <a:gd name="connsiteY1" fmla="*/ 25839 h 51677"/>
                <a:gd name="connsiteX2" fmla="*/ 25839 w 51677"/>
                <a:gd name="connsiteY2" fmla="*/ 0 h 51677"/>
                <a:gd name="connsiteX3" fmla="*/ 0 w 51677"/>
                <a:gd name="connsiteY3" fmla="*/ 25839 h 51677"/>
                <a:gd name="connsiteX4" fmla="*/ 25839 w 51677"/>
                <a:gd name="connsiteY4" fmla="*/ 51678 h 5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77" h="51677">
                  <a:moveTo>
                    <a:pt x="25839" y="51678"/>
                  </a:moveTo>
                  <a:cubicBezTo>
                    <a:pt x="40110" y="51678"/>
                    <a:pt x="51678" y="40110"/>
                    <a:pt x="51678" y="25839"/>
                  </a:cubicBezTo>
                  <a:cubicBezTo>
                    <a:pt x="51678" y="11568"/>
                    <a:pt x="40110" y="0"/>
                    <a:pt x="25839" y="0"/>
                  </a:cubicBezTo>
                  <a:cubicBezTo>
                    <a:pt x="11568" y="0"/>
                    <a:pt x="0" y="11568"/>
                    <a:pt x="0" y="25839"/>
                  </a:cubicBezTo>
                  <a:cubicBezTo>
                    <a:pt x="0" y="40110"/>
                    <a:pt x="11568" y="51678"/>
                    <a:pt x="25839" y="51678"/>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12" name="Freeform: Shape 11">
              <a:extLst>
                <a:ext uri="{FF2B5EF4-FFF2-40B4-BE49-F238E27FC236}">
                  <a16:creationId xmlns:a16="http://schemas.microsoft.com/office/drawing/2014/main" id="{1C3E1B64-5884-114A-8D68-1E51914B3FE0}"/>
                </a:ext>
              </a:extLst>
            </p:cNvPr>
            <p:cNvSpPr/>
            <p:nvPr/>
          </p:nvSpPr>
          <p:spPr>
            <a:xfrm>
              <a:off x="7541617" y="2034263"/>
              <a:ext cx="155033" cy="155033"/>
            </a:xfrm>
            <a:custGeom>
              <a:avLst/>
              <a:gdLst>
                <a:gd name="connsiteX0" fmla="*/ 0 w 155033"/>
                <a:gd name="connsiteY0" fmla="*/ 77517 h 155033"/>
                <a:gd name="connsiteX1" fmla="*/ 77517 w 155033"/>
                <a:gd name="connsiteY1" fmla="*/ 0 h 155033"/>
                <a:gd name="connsiteX2" fmla="*/ 155033 w 155033"/>
                <a:gd name="connsiteY2" fmla="*/ 77517 h 155033"/>
                <a:gd name="connsiteX3" fmla="*/ 77517 w 155033"/>
                <a:gd name="connsiteY3" fmla="*/ 155033 h 155033"/>
                <a:gd name="connsiteX4" fmla="*/ 0 w 155033"/>
                <a:gd name="connsiteY4" fmla="*/ 77517 h 155033"/>
                <a:gd name="connsiteX5" fmla="*/ 77517 w 155033"/>
                <a:gd name="connsiteY5" fmla="*/ 25839 h 155033"/>
                <a:gd name="connsiteX6" fmla="*/ 25839 w 155033"/>
                <a:gd name="connsiteY6" fmla="*/ 77517 h 155033"/>
                <a:gd name="connsiteX7" fmla="*/ 77517 w 155033"/>
                <a:gd name="connsiteY7" fmla="*/ 129194 h 155033"/>
                <a:gd name="connsiteX8" fmla="*/ 129194 w 155033"/>
                <a:gd name="connsiteY8" fmla="*/ 77517 h 155033"/>
                <a:gd name="connsiteX9" fmla="*/ 77517 w 155033"/>
                <a:gd name="connsiteY9" fmla="*/ 25839 h 15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033" h="155033">
                  <a:moveTo>
                    <a:pt x="0" y="77517"/>
                  </a:moveTo>
                  <a:cubicBezTo>
                    <a:pt x="0" y="34705"/>
                    <a:pt x="34705" y="0"/>
                    <a:pt x="77517" y="0"/>
                  </a:cubicBezTo>
                  <a:cubicBezTo>
                    <a:pt x="120328" y="0"/>
                    <a:pt x="155033" y="34705"/>
                    <a:pt x="155033" y="77517"/>
                  </a:cubicBezTo>
                  <a:cubicBezTo>
                    <a:pt x="155033" y="120328"/>
                    <a:pt x="120328" y="155033"/>
                    <a:pt x="77517" y="155033"/>
                  </a:cubicBezTo>
                  <a:cubicBezTo>
                    <a:pt x="34705" y="155033"/>
                    <a:pt x="0" y="120328"/>
                    <a:pt x="0" y="77517"/>
                  </a:cubicBezTo>
                  <a:close/>
                  <a:moveTo>
                    <a:pt x="77517" y="25839"/>
                  </a:moveTo>
                  <a:cubicBezTo>
                    <a:pt x="48976" y="25839"/>
                    <a:pt x="25839" y="48976"/>
                    <a:pt x="25839" y="77517"/>
                  </a:cubicBezTo>
                  <a:cubicBezTo>
                    <a:pt x="25839" y="106057"/>
                    <a:pt x="48976" y="129194"/>
                    <a:pt x="77517" y="129194"/>
                  </a:cubicBezTo>
                  <a:cubicBezTo>
                    <a:pt x="106057" y="129194"/>
                    <a:pt x="129194" y="106057"/>
                    <a:pt x="129194" y="77517"/>
                  </a:cubicBezTo>
                  <a:cubicBezTo>
                    <a:pt x="129194" y="48976"/>
                    <a:pt x="106057" y="25839"/>
                    <a:pt x="77517" y="25839"/>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sp>
          <p:nvSpPr>
            <p:cNvPr id="17" name="Freeform: Shape 16">
              <a:extLst>
                <a:ext uri="{FF2B5EF4-FFF2-40B4-BE49-F238E27FC236}">
                  <a16:creationId xmlns:a16="http://schemas.microsoft.com/office/drawing/2014/main" id="{0ED5B105-589D-809B-A4F2-7B4E56D685FB}"/>
                </a:ext>
              </a:extLst>
            </p:cNvPr>
            <p:cNvSpPr/>
            <p:nvPr/>
          </p:nvSpPr>
          <p:spPr>
            <a:xfrm>
              <a:off x="7489939" y="1982585"/>
              <a:ext cx="258388" cy="258388"/>
            </a:xfrm>
            <a:custGeom>
              <a:avLst/>
              <a:gdLst>
                <a:gd name="connsiteX0" fmla="*/ 0 w 258388"/>
                <a:gd name="connsiteY0" fmla="*/ 129194 h 258388"/>
                <a:gd name="connsiteX1" fmla="*/ 129194 w 258388"/>
                <a:gd name="connsiteY1" fmla="*/ 0 h 258388"/>
                <a:gd name="connsiteX2" fmla="*/ 258388 w 258388"/>
                <a:gd name="connsiteY2" fmla="*/ 129194 h 258388"/>
                <a:gd name="connsiteX3" fmla="*/ 129194 w 258388"/>
                <a:gd name="connsiteY3" fmla="*/ 258388 h 258388"/>
                <a:gd name="connsiteX4" fmla="*/ 0 w 258388"/>
                <a:gd name="connsiteY4" fmla="*/ 129194 h 258388"/>
                <a:gd name="connsiteX5" fmla="*/ 129194 w 258388"/>
                <a:gd name="connsiteY5" fmla="*/ 25839 h 258388"/>
                <a:gd name="connsiteX6" fmla="*/ 25839 w 258388"/>
                <a:gd name="connsiteY6" fmla="*/ 129194 h 258388"/>
                <a:gd name="connsiteX7" fmla="*/ 129194 w 258388"/>
                <a:gd name="connsiteY7" fmla="*/ 232550 h 258388"/>
                <a:gd name="connsiteX8" fmla="*/ 232550 w 258388"/>
                <a:gd name="connsiteY8" fmla="*/ 129194 h 258388"/>
                <a:gd name="connsiteX9" fmla="*/ 129194 w 258388"/>
                <a:gd name="connsiteY9" fmla="*/ 25839 h 25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388" h="258388">
                  <a:moveTo>
                    <a:pt x="0" y="129194"/>
                  </a:moveTo>
                  <a:cubicBezTo>
                    <a:pt x="0" y="57840"/>
                    <a:pt x="57840" y="0"/>
                    <a:pt x="129194" y="0"/>
                  </a:cubicBezTo>
                  <a:cubicBezTo>
                    <a:pt x="200548" y="0"/>
                    <a:pt x="258388" y="57840"/>
                    <a:pt x="258388" y="129194"/>
                  </a:cubicBezTo>
                  <a:cubicBezTo>
                    <a:pt x="258388" y="200548"/>
                    <a:pt x="200548" y="258388"/>
                    <a:pt x="129194" y="258388"/>
                  </a:cubicBezTo>
                  <a:cubicBezTo>
                    <a:pt x="57840" y="258388"/>
                    <a:pt x="0" y="200548"/>
                    <a:pt x="0" y="129194"/>
                  </a:cubicBezTo>
                  <a:close/>
                  <a:moveTo>
                    <a:pt x="129194" y="25839"/>
                  </a:moveTo>
                  <a:cubicBezTo>
                    <a:pt x="72113" y="25839"/>
                    <a:pt x="25839" y="72113"/>
                    <a:pt x="25839" y="129194"/>
                  </a:cubicBezTo>
                  <a:cubicBezTo>
                    <a:pt x="25839" y="186276"/>
                    <a:pt x="72113" y="232550"/>
                    <a:pt x="129194" y="232550"/>
                  </a:cubicBezTo>
                  <a:cubicBezTo>
                    <a:pt x="186276" y="232550"/>
                    <a:pt x="232550" y="186276"/>
                    <a:pt x="232550" y="129194"/>
                  </a:cubicBezTo>
                  <a:cubicBezTo>
                    <a:pt x="232550" y="72113"/>
                    <a:pt x="186276" y="25839"/>
                    <a:pt x="129194" y="25839"/>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noProof="0"/>
            </a:p>
          </p:txBody>
        </p:sp>
      </p:grpSp>
      <p:grpSp>
        <p:nvGrpSpPr>
          <p:cNvPr id="26" name="Group 25">
            <a:extLst>
              <a:ext uri="{FF2B5EF4-FFF2-40B4-BE49-F238E27FC236}">
                <a16:creationId xmlns:a16="http://schemas.microsoft.com/office/drawing/2014/main" id="{EC070242-EB24-60C0-7AB6-F75603A508D8}"/>
              </a:ext>
            </a:extLst>
          </p:cNvPr>
          <p:cNvGrpSpPr/>
          <p:nvPr/>
        </p:nvGrpSpPr>
        <p:grpSpPr>
          <a:xfrm>
            <a:off x="509415" y="3610241"/>
            <a:ext cx="9860095" cy="3165014"/>
            <a:chOff x="509415" y="3610241"/>
            <a:chExt cx="9860095" cy="3165014"/>
          </a:xfrm>
        </p:grpSpPr>
        <p:cxnSp>
          <p:nvCxnSpPr>
            <p:cNvPr id="22" name="Straight Arrow Connector 21">
              <a:extLst>
                <a:ext uri="{FF2B5EF4-FFF2-40B4-BE49-F238E27FC236}">
                  <a16:creationId xmlns:a16="http://schemas.microsoft.com/office/drawing/2014/main" id="{F7F37A0F-C29F-716C-A7B9-72E447F4185D}"/>
                </a:ext>
              </a:extLst>
            </p:cNvPr>
            <p:cNvCxnSpPr/>
            <p:nvPr/>
          </p:nvCxnSpPr>
          <p:spPr>
            <a:xfrm>
              <a:off x="10327277" y="4649001"/>
              <a:ext cx="14691" cy="2126254"/>
            </a:xfrm>
            <a:prstGeom prst="straightConnector1">
              <a:avLst/>
            </a:prstGeom>
            <a:ln>
              <a:solidFill>
                <a:schemeClr val="accent1">
                  <a:lumMod val="40000"/>
                  <a:lumOff val="6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27ACB38-EDAB-2B0E-8FDE-9FB6EC111F53}"/>
                </a:ext>
              </a:extLst>
            </p:cNvPr>
            <p:cNvCxnSpPr>
              <a:cxnSpLocks/>
            </p:cNvCxnSpPr>
            <p:nvPr/>
          </p:nvCxnSpPr>
          <p:spPr>
            <a:xfrm>
              <a:off x="513086" y="6760570"/>
              <a:ext cx="9856424" cy="14685"/>
            </a:xfrm>
            <a:prstGeom prst="straightConnector1">
              <a:avLst/>
            </a:prstGeom>
            <a:ln>
              <a:solidFill>
                <a:schemeClr val="accent1">
                  <a:lumMod val="40000"/>
                  <a:lumOff val="6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B86A105-AE6D-7CDD-A5EA-41138579E14D}"/>
                </a:ext>
              </a:extLst>
            </p:cNvPr>
            <p:cNvCxnSpPr>
              <a:cxnSpLocks/>
            </p:cNvCxnSpPr>
            <p:nvPr/>
          </p:nvCxnSpPr>
          <p:spPr>
            <a:xfrm flipH="1">
              <a:off x="509415" y="3611581"/>
              <a:ext cx="49573" cy="3136131"/>
            </a:xfrm>
            <a:prstGeom prst="straightConnector1">
              <a:avLst/>
            </a:prstGeom>
            <a:ln>
              <a:solidFill>
                <a:schemeClr val="accent1">
                  <a:lumMod val="40000"/>
                  <a:lumOff val="6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C555E96-E82A-A878-3382-73980FE76819}"/>
                </a:ext>
              </a:extLst>
            </p:cNvPr>
            <p:cNvCxnSpPr/>
            <p:nvPr/>
          </p:nvCxnSpPr>
          <p:spPr>
            <a:xfrm>
              <a:off x="560076" y="3610241"/>
              <a:ext cx="374138" cy="8952"/>
            </a:xfrm>
            <a:prstGeom prst="straightConnector1">
              <a:avLst/>
            </a:prstGeom>
            <a:ln>
              <a:solidFill>
                <a:schemeClr val="accent1">
                  <a:lumMod val="40000"/>
                  <a:lumOff val="6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5390407"/>
      </p:ext>
    </p:extLst>
  </p:cSld>
  <p:clrMapOvr>
    <a:masterClrMapping/>
  </p:clrMapOvr>
  <p:transition>
    <p:fade/>
  </p:transition>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457A7DA-E131-0921-CFA6-A36E4E65D564}"/>
              </a:ext>
              <a:ext uri="{C183D7F6-B498-43B3-948B-1728B52AA6E4}">
                <adec:decorative xmlns:adec="http://schemas.microsoft.com/office/drawing/2017/decorative" val="1"/>
              </a:ext>
            </a:extLst>
          </p:cNvPr>
          <p:cNvSpPr>
            <a:spLocks/>
          </p:cNvSpPr>
          <p:nvPr/>
        </p:nvSpPr>
        <p:spPr bwMode="auto">
          <a:xfrm>
            <a:off x="4958080" y="1212067"/>
            <a:ext cx="6662420" cy="5352246"/>
          </a:xfrm>
          <a:prstGeom prst="roundRect">
            <a:avLst>
              <a:gd name="adj" fmla="val 2066"/>
            </a:avLst>
          </a:prstGeom>
          <a:solidFill>
            <a:schemeClr val="bg1"/>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765" noProof="0"/>
          </a:p>
        </p:txBody>
      </p:sp>
      <p:sp>
        <p:nvSpPr>
          <p:cNvPr id="52" name="Rectangle 51">
            <a:extLst>
              <a:ext uri="{FF2B5EF4-FFF2-40B4-BE49-F238E27FC236}">
                <a16:creationId xmlns:a16="http://schemas.microsoft.com/office/drawing/2014/main" id="{79C946BF-0C40-B08B-BA46-75A5078AC6B6}"/>
              </a:ext>
            </a:extLst>
          </p:cNvPr>
          <p:cNvSpPr/>
          <p:nvPr/>
        </p:nvSpPr>
        <p:spPr bwMode="auto">
          <a:xfrm>
            <a:off x="5203351" y="1829140"/>
            <a:ext cx="45720" cy="4206240"/>
          </a:xfrm>
          <a:prstGeom prst="rect">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chemeClr val="bg1"/>
              </a:solidFill>
              <a:cs typeface="Segoe UI" pitchFamily="34" charset="0"/>
            </a:endParaRPr>
          </a:p>
        </p:txBody>
      </p:sp>
      <p:sp>
        <p:nvSpPr>
          <p:cNvPr id="2" name="Title 1">
            <a:extLst>
              <a:ext uri="{FF2B5EF4-FFF2-40B4-BE49-F238E27FC236}">
                <a16:creationId xmlns:a16="http://schemas.microsoft.com/office/drawing/2014/main" id="{8373AC65-13C0-75E4-56F8-B203200C92D1}"/>
              </a:ext>
            </a:extLst>
          </p:cNvPr>
          <p:cNvSpPr>
            <a:spLocks noGrp="1"/>
          </p:cNvSpPr>
          <p:nvPr>
            <p:ph type="title"/>
          </p:nvPr>
        </p:nvSpPr>
        <p:spPr>
          <a:xfrm>
            <a:off x="588263" y="457200"/>
            <a:ext cx="11018520" cy="492443"/>
          </a:xfrm>
        </p:spPr>
        <p:txBody>
          <a:bodyPr>
            <a:normAutofit/>
          </a:bodyPr>
          <a:lstStyle/>
          <a:p>
            <a:r>
              <a:rPr lang="en-US" noProof="0"/>
              <a:t>Driving ESS adoption and unlocking business value</a:t>
            </a:r>
          </a:p>
        </p:txBody>
      </p:sp>
      <p:sp>
        <p:nvSpPr>
          <p:cNvPr id="6" name="Rectangle 5">
            <a:extLst>
              <a:ext uri="{FF2B5EF4-FFF2-40B4-BE49-F238E27FC236}">
                <a16:creationId xmlns:a16="http://schemas.microsoft.com/office/drawing/2014/main" id="{500CF943-9E20-5FB2-18F5-65279A0E0204}"/>
              </a:ext>
              <a:ext uri="{C183D7F6-B498-43B3-948B-1728B52AA6E4}">
                <adec:decorative xmlns:adec="http://schemas.microsoft.com/office/drawing/2017/decorative" val="1"/>
              </a:ext>
            </a:extLst>
          </p:cNvPr>
          <p:cNvSpPr>
            <a:spLocks/>
          </p:cNvSpPr>
          <p:nvPr/>
        </p:nvSpPr>
        <p:spPr bwMode="auto">
          <a:xfrm>
            <a:off x="0" y="1349227"/>
            <a:ext cx="4958080" cy="5077926"/>
          </a:xfrm>
          <a:prstGeom prst="rect">
            <a:avLst/>
          </a:prstGeom>
          <a:solidFill>
            <a:schemeClr val="bg1">
              <a:alpha val="42000"/>
            </a:schemeClr>
          </a:solidFill>
          <a:ln w="6350">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765" noProof="0">
              <a:solidFill>
                <a:srgbClr val="FFFFFF"/>
              </a:solidFill>
              <a:latin typeface="Segoe Sans Display"/>
            </a:endParaRPr>
          </a:p>
        </p:txBody>
      </p:sp>
      <p:pic>
        <p:nvPicPr>
          <p:cNvPr id="7" name="Picture 6">
            <a:extLst>
              <a:ext uri="{FF2B5EF4-FFF2-40B4-BE49-F238E27FC236}">
                <a16:creationId xmlns:a16="http://schemas.microsoft.com/office/drawing/2014/main" id="{C0A7C596-7A80-1B4C-8BA3-51CF6066FF1E}"/>
              </a:ext>
              <a:ext uri="{C183D7F6-B498-43B3-948B-1728B52AA6E4}">
                <adec:decorative xmlns:adec="http://schemas.microsoft.com/office/drawing/2017/decorative" val="1"/>
              </a:ext>
            </a:extLst>
          </p:cNvPr>
          <p:cNvPicPr>
            <a:picLocks noChangeAspect="1"/>
          </p:cNvPicPr>
          <p:nvPr/>
        </p:nvPicPr>
        <p:blipFill rotWithShape="1">
          <a:blip r:embed="rId4">
            <a:alphaModFix amt="24000"/>
          </a:blip>
          <a:srcRect l="-1513" t="-1628" r="1513" b="42888"/>
          <a:stretch>
            <a:fillRect/>
          </a:stretch>
        </p:blipFill>
        <p:spPr>
          <a:xfrm>
            <a:off x="3164268" y="5373471"/>
            <a:ext cx="1793812" cy="1053682"/>
          </a:xfrm>
          <a:prstGeom prst="rect">
            <a:avLst/>
          </a:prstGeom>
        </p:spPr>
      </p:pic>
      <p:sp>
        <p:nvSpPr>
          <p:cNvPr id="8" name="Text ">
            <a:extLst>
              <a:ext uri="{FF2B5EF4-FFF2-40B4-BE49-F238E27FC236}">
                <a16:creationId xmlns:a16="http://schemas.microsoft.com/office/drawing/2014/main" id="{A28118EC-0853-24EC-CAD9-849D7BC5DB8E}"/>
              </a:ext>
            </a:extLst>
          </p:cNvPr>
          <p:cNvSpPr>
            <a:spLocks/>
          </p:cNvSpPr>
          <p:nvPr/>
        </p:nvSpPr>
        <p:spPr>
          <a:xfrm>
            <a:off x="608327" y="1592980"/>
            <a:ext cx="4220479" cy="4301177"/>
          </a:xfrm>
          <a:prstGeom prst="rect">
            <a:avLst/>
          </a:prstGeom>
          <a:noFill/>
          <a:ln/>
        </p:spPr>
        <p:txBody>
          <a:bodyPr wrap="square" lIns="0" tIns="0" rIns="0" bIns="0" rtlCol="0" anchor="t">
            <a:spAutoFit/>
          </a:bodyPr>
          <a:lstStyle/>
          <a:p>
            <a:pPr marL="0" marR="0" lvl="0" indent="0" algn="l" defTabSz="457010" rtl="0" eaLnBrk="1" fontAlgn="auto" latinLnBrk="0" hangingPunct="1">
              <a:lnSpc>
                <a:spcPct val="100000"/>
              </a:lnSpc>
              <a:spcBef>
                <a:spcPts val="0"/>
              </a:spcBef>
              <a:spcAft>
                <a:spcPts val="900"/>
              </a:spcAft>
              <a:buClrTx/>
              <a:buSzTx/>
              <a:buFontTx/>
              <a:buNone/>
              <a:tabLst/>
              <a:defRPr/>
            </a:pPr>
            <a:r>
              <a:rPr kumimoji="0" lang="en-US" sz="1600" b="0" i="0" u="none" strike="noStrike" kern="1200" cap="none" spc="0" normalizeH="0" baseline="0" noProof="0">
                <a:ln>
                  <a:noFill/>
                </a:ln>
                <a:effectLst/>
                <a:uLnTx/>
                <a:uFillTx/>
              </a:rPr>
              <a:t>Driving adoption of the Employee Self-Service (ESS) Agent is more than deploying new technology—it’s about transforming how employees interact with HR and IT processes to deliver measurable business value. Successful adoption starts with a clear vision for ESS and alignment on strategic goals, ensuring that every stakeholder understands how ESS will contribute to improved employee experience and operational efficiency.</a:t>
            </a:r>
          </a:p>
          <a:p>
            <a:pPr marL="0" marR="0" lvl="0" indent="0" algn="l" defTabSz="457010" rtl="0" eaLnBrk="1" fontAlgn="auto" latinLnBrk="0" hangingPunct="1">
              <a:lnSpc>
                <a:spcPct val="100000"/>
              </a:lnSpc>
              <a:spcBef>
                <a:spcPts val="0"/>
              </a:spcBef>
              <a:spcAft>
                <a:spcPts val="900"/>
              </a:spcAft>
              <a:buClrTx/>
              <a:buSzTx/>
              <a:buFontTx/>
              <a:buNone/>
              <a:tabLst/>
              <a:defRPr/>
            </a:pPr>
            <a:r>
              <a:rPr kumimoji="0" lang="en-US" sz="1600" b="0" i="0" u="none" strike="noStrike" kern="1200" cap="none" spc="0" normalizeH="0" baseline="0" noProof="0">
                <a:ln>
                  <a:noFill/>
                </a:ln>
                <a:effectLst/>
                <a:uLnTx/>
                <a:uFillTx/>
              </a:rPr>
              <a:t>ESS is optimized for scenarios that help organizations unlock high-impact outcomes. Primary focuses are cost savings through support ticket volume reduction, increased productivity, and higher employee satisfaction by simplifying access to HR, IT and other employee-facing services.</a:t>
            </a:r>
          </a:p>
        </p:txBody>
      </p:sp>
      <p:sp>
        <p:nvSpPr>
          <p:cNvPr id="10" name="Rectangle: Rounded Corners 10">
            <a:extLst>
              <a:ext uri="{FF2B5EF4-FFF2-40B4-BE49-F238E27FC236}">
                <a16:creationId xmlns:a16="http://schemas.microsoft.com/office/drawing/2014/main" id="{24078A64-72E7-BB60-C804-2A9BDE9787F5}"/>
              </a:ext>
            </a:extLst>
          </p:cNvPr>
          <p:cNvSpPr>
            <a:spLocks/>
          </p:cNvSpPr>
          <p:nvPr/>
        </p:nvSpPr>
        <p:spPr>
          <a:xfrm>
            <a:off x="5095241" y="1349227"/>
            <a:ext cx="6388100" cy="515632"/>
          </a:xfrm>
          <a:prstGeom prst="roundRect">
            <a:avLst>
              <a:gd name="adj" fmla="val 17056"/>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noProof="0">
                <a:ln w="3175">
                  <a:noFill/>
                </a:ln>
                <a:solidFill>
                  <a:schemeClr val="bg1"/>
                </a:solidFill>
                <a:latin typeface="+mj-lt"/>
                <a:ea typeface="+mj-ea"/>
                <a:cs typeface="+mj-cs"/>
              </a:rPr>
              <a:t>Here are key questions to answer</a:t>
            </a:r>
          </a:p>
        </p:txBody>
      </p:sp>
      <p:sp>
        <p:nvSpPr>
          <p:cNvPr id="36" name="Content Placeholder 2, chunk 1">
            <a:extLst>
              <a:ext uri="{FF2B5EF4-FFF2-40B4-BE49-F238E27FC236}">
                <a16:creationId xmlns:a16="http://schemas.microsoft.com/office/drawing/2014/main" id="{68833281-9FA5-5755-8449-AD64298E78F1}"/>
              </a:ext>
            </a:extLst>
          </p:cNvPr>
          <p:cNvSpPr txBox="1">
            <a:spLocks/>
          </p:cNvSpPr>
          <p:nvPr/>
        </p:nvSpPr>
        <p:spPr>
          <a:xfrm>
            <a:off x="5436058" y="2051886"/>
            <a:ext cx="6047282" cy="430887"/>
          </a:xfrm>
          <a:prstGeom prst="rect">
            <a:avLst/>
          </a:prstGeom>
        </p:spPr>
        <p:txBody>
          <a:bodyPr vert="horz" wrap="square" lIns="0" tIns="0" rIns="0" bIns="0" numCol="1" rtlCol="0" anchor="t">
            <a:spAutoFit/>
          </a:bodyPr>
          <a:lstStyle>
            <a:lvl1pPr marL="534670" marR="0" indent="0" defTabSz="932742" fontAlgn="auto">
              <a:lnSpc>
                <a:spcPct val="100000"/>
              </a:lnSpc>
              <a:spcBef>
                <a:spcPts val="600"/>
              </a:spcBef>
              <a:spcAft>
                <a:spcPts val="0"/>
              </a:spcAft>
              <a:buClrTx/>
              <a:buSzPct val="90000"/>
              <a:buFont typeface="Wingdings" panose="05000000000000000000" pitchFamily="2" charset="2"/>
              <a:buNone/>
              <a:tabLst/>
              <a:defRPr sz="1600" cap="all" spc="0" baseline="0">
                <a:cs typeface="Segoe Sans Display" pitchFamily="2"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indent="0" defTabSz="914400" eaLnBrk="0" fontAlgn="base" hangingPunct="0">
              <a:spcBef>
                <a:spcPct val="0"/>
              </a:spcBef>
              <a:spcAft>
                <a:spcPts val="800"/>
              </a:spcAft>
              <a:buSzTx/>
              <a:buFont typeface="Wingdings" panose="05000000000000000000" pitchFamily="2" charset="2"/>
              <a:buNone/>
              <a:defRPr/>
            </a:pPr>
            <a:r>
              <a:rPr lang="en-US" sz="1400" cap="none" noProof="0">
                <a:cs typeface="+mn-cs"/>
              </a:rPr>
              <a:t>What is your vision for the future of Employee Self-Service at your organization? </a:t>
            </a:r>
          </a:p>
        </p:txBody>
      </p:sp>
      <p:sp>
        <p:nvSpPr>
          <p:cNvPr id="50" name="Oval 49">
            <a:extLst>
              <a:ext uri="{FF2B5EF4-FFF2-40B4-BE49-F238E27FC236}">
                <a16:creationId xmlns:a16="http://schemas.microsoft.com/office/drawing/2014/main" id="{D31884EC-54F4-541B-DB44-44C575F83F00}"/>
              </a:ext>
              <a:ext uri="{C183D7F6-B498-43B3-948B-1728B52AA6E4}">
                <adec:decorative xmlns:adec="http://schemas.microsoft.com/office/drawing/2017/decorative" val="1"/>
              </a:ext>
            </a:extLst>
          </p:cNvPr>
          <p:cNvSpPr>
            <a:spLocks/>
          </p:cNvSpPr>
          <p:nvPr/>
        </p:nvSpPr>
        <p:spPr bwMode="auto">
          <a:xfrm>
            <a:off x="5157631" y="2082842"/>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37" name="Content Placeholder 2, chunk 2">
            <a:extLst>
              <a:ext uri="{FF2B5EF4-FFF2-40B4-BE49-F238E27FC236}">
                <a16:creationId xmlns:a16="http://schemas.microsoft.com/office/drawing/2014/main" id="{CB8B365D-040A-5AC5-E6E1-6F0693D9EBF3}"/>
              </a:ext>
            </a:extLst>
          </p:cNvPr>
          <p:cNvSpPr txBox="1"/>
          <p:nvPr/>
        </p:nvSpPr>
        <p:spPr>
          <a:xfrm>
            <a:off x="5436058" y="2669800"/>
            <a:ext cx="6047282" cy="215444"/>
          </a:xfrm>
          <a:prstGeom prst="rect">
            <a:avLst/>
          </a:prstGeom>
        </p:spPr>
        <p:txBody>
          <a:bodyPr vert="horz" wrap="square" lIns="0" tIns="0" rIns="0" bIns="0" numCol="1" rtlCol="0" anchor="t">
            <a:spAutoFit/>
          </a:bodyPr>
          <a:lstStyle>
            <a:lvl1pPr marL="534670" marR="0" indent="0" defTabSz="932742" fontAlgn="auto">
              <a:lnSpc>
                <a:spcPct val="100000"/>
              </a:lnSpc>
              <a:spcBef>
                <a:spcPts val="600"/>
              </a:spcBef>
              <a:spcAft>
                <a:spcPts val="0"/>
              </a:spcAft>
              <a:buClrTx/>
              <a:buSzPct val="90000"/>
              <a:buFont typeface="Wingdings" panose="05000000000000000000" pitchFamily="2" charset="2"/>
              <a:buNone/>
              <a:tabLst/>
              <a:defRPr sz="1600" cap="all" spc="0" baseline="0">
                <a:cs typeface="Segoe Sans Display" pitchFamily="2"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indent="0" defTabSz="914400" eaLnBrk="0" fontAlgn="base" hangingPunct="0">
              <a:spcBef>
                <a:spcPct val="0"/>
              </a:spcBef>
              <a:spcAft>
                <a:spcPts val="800"/>
              </a:spcAft>
              <a:buSzTx/>
              <a:buFont typeface="Wingdings" panose="05000000000000000000" pitchFamily="2" charset="2"/>
              <a:buNone/>
              <a:defRPr/>
            </a:pPr>
            <a:r>
              <a:rPr lang="en-US" sz="1400" cap="none" noProof="0">
                <a:cs typeface="+mn-cs"/>
              </a:rPr>
              <a:t>What does success look like to you and your key stakeholders?</a:t>
            </a:r>
          </a:p>
        </p:txBody>
      </p:sp>
      <p:sp>
        <p:nvSpPr>
          <p:cNvPr id="53" name="Oval 52">
            <a:extLst>
              <a:ext uri="{FF2B5EF4-FFF2-40B4-BE49-F238E27FC236}">
                <a16:creationId xmlns:a16="http://schemas.microsoft.com/office/drawing/2014/main" id="{64BD42BD-2A61-56ED-E866-B7D91A6D25F0}"/>
              </a:ext>
              <a:ext uri="{C183D7F6-B498-43B3-948B-1728B52AA6E4}">
                <adec:decorative xmlns:adec="http://schemas.microsoft.com/office/drawing/2017/decorative" val="1"/>
              </a:ext>
            </a:extLst>
          </p:cNvPr>
          <p:cNvSpPr>
            <a:spLocks/>
          </p:cNvSpPr>
          <p:nvPr/>
        </p:nvSpPr>
        <p:spPr bwMode="auto">
          <a:xfrm>
            <a:off x="5157631" y="2708942"/>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38" name="Content Placeholder 2, chunk 3">
            <a:extLst>
              <a:ext uri="{FF2B5EF4-FFF2-40B4-BE49-F238E27FC236}">
                <a16:creationId xmlns:a16="http://schemas.microsoft.com/office/drawing/2014/main" id="{12690CA7-8685-9AE9-3D47-8CBE10C528EC}"/>
              </a:ext>
            </a:extLst>
          </p:cNvPr>
          <p:cNvSpPr txBox="1">
            <a:spLocks/>
          </p:cNvSpPr>
          <p:nvPr/>
        </p:nvSpPr>
        <p:spPr>
          <a:xfrm>
            <a:off x="5436058" y="3072271"/>
            <a:ext cx="6047282" cy="430887"/>
          </a:xfrm>
          <a:prstGeom prst="rect">
            <a:avLst/>
          </a:prstGeom>
        </p:spPr>
        <p:txBody>
          <a:bodyPr vert="horz" wrap="square" lIns="0" tIns="0" rIns="0" bIns="0" numCol="1" rtlCol="0" anchor="t">
            <a:spAutoFit/>
          </a:bodyPr>
          <a:lstStyle>
            <a:lvl1pPr marL="534670" marR="0" indent="0" defTabSz="932742" fontAlgn="auto">
              <a:lnSpc>
                <a:spcPct val="100000"/>
              </a:lnSpc>
              <a:spcBef>
                <a:spcPts val="600"/>
              </a:spcBef>
              <a:spcAft>
                <a:spcPts val="0"/>
              </a:spcAft>
              <a:buClrTx/>
              <a:buSzPct val="90000"/>
              <a:buFont typeface="Wingdings" panose="05000000000000000000" pitchFamily="2" charset="2"/>
              <a:buNone/>
              <a:tabLst/>
              <a:defRPr sz="1600" cap="all" spc="0" baseline="0">
                <a:cs typeface="Segoe Sans Display" pitchFamily="2"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indent="0" defTabSz="914400" eaLnBrk="0" fontAlgn="base" hangingPunct="0">
              <a:spcBef>
                <a:spcPct val="0"/>
              </a:spcBef>
              <a:spcAft>
                <a:spcPts val="800"/>
              </a:spcAft>
              <a:buSzTx/>
              <a:buFont typeface="Wingdings" panose="05000000000000000000" pitchFamily="2" charset="2"/>
              <a:buNone/>
              <a:defRPr/>
            </a:pPr>
            <a:r>
              <a:rPr lang="en-US" sz="1400" cap="none" noProof="0">
                <a:cs typeface="+mn-cs"/>
              </a:rPr>
              <a:t>What outcomes are you trying to achieve? What are your short and long-term goals for ESS?</a:t>
            </a:r>
          </a:p>
        </p:txBody>
      </p:sp>
      <p:sp>
        <p:nvSpPr>
          <p:cNvPr id="54" name="Oval 53">
            <a:extLst>
              <a:ext uri="{FF2B5EF4-FFF2-40B4-BE49-F238E27FC236}">
                <a16:creationId xmlns:a16="http://schemas.microsoft.com/office/drawing/2014/main" id="{D0164DE5-A294-86CF-CD00-752C8C11D034}"/>
              </a:ext>
              <a:ext uri="{C183D7F6-B498-43B3-948B-1728B52AA6E4}">
                <adec:decorative xmlns:adec="http://schemas.microsoft.com/office/drawing/2017/decorative" val="1"/>
              </a:ext>
            </a:extLst>
          </p:cNvPr>
          <p:cNvSpPr>
            <a:spLocks/>
          </p:cNvSpPr>
          <p:nvPr/>
        </p:nvSpPr>
        <p:spPr bwMode="auto">
          <a:xfrm>
            <a:off x="5157631" y="3103227"/>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39" name="Content Placeholder 2, chunk 4">
            <a:extLst>
              <a:ext uri="{FF2B5EF4-FFF2-40B4-BE49-F238E27FC236}">
                <a16:creationId xmlns:a16="http://schemas.microsoft.com/office/drawing/2014/main" id="{251BD287-52C4-8AD9-91B9-E692D2F5EC8B}"/>
              </a:ext>
            </a:extLst>
          </p:cNvPr>
          <p:cNvSpPr txBox="1"/>
          <p:nvPr/>
        </p:nvSpPr>
        <p:spPr>
          <a:xfrm>
            <a:off x="5436058" y="3690185"/>
            <a:ext cx="6047282" cy="215444"/>
          </a:xfrm>
          <a:prstGeom prst="rect">
            <a:avLst/>
          </a:prstGeom>
        </p:spPr>
        <p:txBody>
          <a:bodyPr vert="horz" wrap="square" lIns="0" tIns="0" rIns="0" bIns="0" numCol="1" rtlCol="0" anchor="t">
            <a:spAutoFit/>
          </a:bodyPr>
          <a:lstStyle>
            <a:lvl1pPr marL="534670" marR="0" indent="0" defTabSz="932742" fontAlgn="auto">
              <a:lnSpc>
                <a:spcPct val="100000"/>
              </a:lnSpc>
              <a:spcBef>
                <a:spcPts val="600"/>
              </a:spcBef>
              <a:spcAft>
                <a:spcPts val="0"/>
              </a:spcAft>
              <a:buClrTx/>
              <a:buSzPct val="90000"/>
              <a:buFont typeface="Wingdings" panose="05000000000000000000" pitchFamily="2" charset="2"/>
              <a:buNone/>
              <a:tabLst/>
              <a:defRPr sz="1600" cap="all" spc="0" baseline="0">
                <a:cs typeface="Segoe Sans Display" pitchFamily="2"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indent="0" defTabSz="914400" eaLnBrk="0" fontAlgn="base" hangingPunct="0">
              <a:spcBef>
                <a:spcPct val="0"/>
              </a:spcBef>
              <a:spcAft>
                <a:spcPts val="800"/>
              </a:spcAft>
              <a:buSzTx/>
              <a:buFont typeface="Wingdings" panose="05000000000000000000" pitchFamily="2" charset="2"/>
              <a:buNone/>
              <a:defRPr/>
            </a:pPr>
            <a:r>
              <a:rPr lang="en-US" sz="1400" cap="none" noProof="0">
                <a:cs typeface="+mn-cs"/>
              </a:rPr>
              <a:t>Is ESS a good fit for your priorities and desired outcomes?</a:t>
            </a:r>
          </a:p>
        </p:txBody>
      </p:sp>
      <p:sp>
        <p:nvSpPr>
          <p:cNvPr id="55" name="Oval 54">
            <a:extLst>
              <a:ext uri="{FF2B5EF4-FFF2-40B4-BE49-F238E27FC236}">
                <a16:creationId xmlns:a16="http://schemas.microsoft.com/office/drawing/2014/main" id="{7DF197E7-A34F-BA06-5EC9-90D1BD306C6F}"/>
              </a:ext>
              <a:ext uri="{C183D7F6-B498-43B3-948B-1728B52AA6E4}">
                <adec:decorative xmlns:adec="http://schemas.microsoft.com/office/drawing/2017/decorative" val="1"/>
              </a:ext>
            </a:extLst>
          </p:cNvPr>
          <p:cNvSpPr>
            <a:spLocks/>
          </p:cNvSpPr>
          <p:nvPr/>
        </p:nvSpPr>
        <p:spPr bwMode="auto">
          <a:xfrm>
            <a:off x="5157631" y="4123612"/>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40" name="Content Placeholder 2, chunk 5">
            <a:extLst>
              <a:ext uri="{FF2B5EF4-FFF2-40B4-BE49-F238E27FC236}">
                <a16:creationId xmlns:a16="http://schemas.microsoft.com/office/drawing/2014/main" id="{9FBB49C3-E5E5-F8B1-1959-224E83CF24FB}"/>
              </a:ext>
            </a:extLst>
          </p:cNvPr>
          <p:cNvSpPr txBox="1">
            <a:spLocks/>
          </p:cNvSpPr>
          <p:nvPr/>
        </p:nvSpPr>
        <p:spPr>
          <a:xfrm>
            <a:off x="5436058" y="4092656"/>
            <a:ext cx="6047282" cy="430887"/>
          </a:xfrm>
          <a:prstGeom prst="rect">
            <a:avLst/>
          </a:prstGeom>
        </p:spPr>
        <p:txBody>
          <a:bodyPr vert="horz" wrap="square" lIns="0" tIns="0" rIns="0" bIns="0" numCol="1" rtlCol="0" anchor="t">
            <a:spAutoFit/>
          </a:bodyPr>
          <a:lstStyle>
            <a:lvl1pPr marL="534670" marR="0" indent="0" defTabSz="932742" fontAlgn="auto">
              <a:lnSpc>
                <a:spcPct val="100000"/>
              </a:lnSpc>
              <a:spcBef>
                <a:spcPts val="600"/>
              </a:spcBef>
              <a:spcAft>
                <a:spcPts val="0"/>
              </a:spcAft>
              <a:buClrTx/>
              <a:buSzPct val="90000"/>
              <a:buFont typeface="Wingdings" panose="05000000000000000000" pitchFamily="2" charset="2"/>
              <a:buNone/>
              <a:tabLst/>
              <a:defRPr sz="1600" cap="all" spc="0" baseline="0">
                <a:cs typeface="Segoe Sans Display" pitchFamily="2"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indent="0" defTabSz="914400" eaLnBrk="0" fontAlgn="base" hangingPunct="0">
              <a:spcBef>
                <a:spcPct val="0"/>
              </a:spcBef>
              <a:spcAft>
                <a:spcPts val="800"/>
              </a:spcAft>
              <a:buSzTx/>
              <a:buFont typeface="Wingdings" panose="05000000000000000000" pitchFamily="2" charset="2"/>
              <a:buNone/>
              <a:defRPr/>
            </a:pPr>
            <a:r>
              <a:rPr lang="en-US" sz="1400" cap="none" noProof="0">
                <a:cs typeface="+mn-cs"/>
              </a:rPr>
              <a:t>How do you envision the ESS Agent contributing to your overall business and employee experience strategy?  </a:t>
            </a:r>
          </a:p>
        </p:txBody>
      </p:sp>
      <p:sp>
        <p:nvSpPr>
          <p:cNvPr id="41" name="Content Placeholder 2, chunk 6">
            <a:extLst>
              <a:ext uri="{FF2B5EF4-FFF2-40B4-BE49-F238E27FC236}">
                <a16:creationId xmlns:a16="http://schemas.microsoft.com/office/drawing/2014/main" id="{9A3A30CC-737E-29A9-C4C9-6BD69DCFBB6B}"/>
              </a:ext>
            </a:extLst>
          </p:cNvPr>
          <p:cNvSpPr txBox="1">
            <a:spLocks/>
          </p:cNvSpPr>
          <p:nvPr/>
        </p:nvSpPr>
        <p:spPr>
          <a:xfrm>
            <a:off x="5436058" y="4652845"/>
            <a:ext cx="6047282" cy="430887"/>
          </a:xfrm>
          <a:prstGeom prst="rect">
            <a:avLst/>
          </a:prstGeom>
        </p:spPr>
        <p:txBody>
          <a:bodyPr vert="horz" wrap="square" lIns="0" tIns="0" rIns="0" bIns="0" numCol="1" rtlCol="0" anchor="t">
            <a:spAutoFit/>
          </a:bodyPr>
          <a:lstStyle>
            <a:lvl1pPr marL="534670" marR="0" indent="0" defTabSz="932742" fontAlgn="auto">
              <a:lnSpc>
                <a:spcPct val="100000"/>
              </a:lnSpc>
              <a:spcBef>
                <a:spcPts val="600"/>
              </a:spcBef>
              <a:spcAft>
                <a:spcPts val="0"/>
              </a:spcAft>
              <a:buClrTx/>
              <a:buSzPct val="90000"/>
              <a:buFont typeface="Wingdings" panose="05000000000000000000" pitchFamily="2" charset="2"/>
              <a:buNone/>
              <a:tabLst/>
              <a:defRPr sz="1600" cap="all" spc="0" baseline="0">
                <a:cs typeface="Segoe Sans Display" pitchFamily="2"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indent="0" defTabSz="914400" eaLnBrk="0" fontAlgn="base" hangingPunct="0">
              <a:spcBef>
                <a:spcPct val="0"/>
              </a:spcBef>
              <a:spcAft>
                <a:spcPts val="800"/>
              </a:spcAft>
              <a:buSzTx/>
              <a:buFont typeface="Wingdings" panose="05000000000000000000" pitchFamily="2" charset="2"/>
              <a:buNone/>
              <a:defRPr/>
            </a:pPr>
            <a:r>
              <a:rPr lang="en-US" sz="1400" cap="none" noProof="0">
                <a:cs typeface="+mn-cs"/>
              </a:rPr>
              <a:t>What challenges are you experiencing within HR or IT that you’d like to address with the ESS Agent?</a:t>
            </a:r>
          </a:p>
        </p:txBody>
      </p:sp>
      <p:sp>
        <p:nvSpPr>
          <p:cNvPr id="61" name="Oval 60">
            <a:extLst>
              <a:ext uri="{FF2B5EF4-FFF2-40B4-BE49-F238E27FC236}">
                <a16:creationId xmlns:a16="http://schemas.microsoft.com/office/drawing/2014/main" id="{3F9ED389-F870-D8FA-F28F-89071283C50C}"/>
              </a:ext>
              <a:ext uri="{C183D7F6-B498-43B3-948B-1728B52AA6E4}">
                <adec:decorative xmlns:adec="http://schemas.microsoft.com/office/drawing/2017/decorative" val="1"/>
              </a:ext>
            </a:extLst>
          </p:cNvPr>
          <p:cNvSpPr>
            <a:spLocks/>
          </p:cNvSpPr>
          <p:nvPr/>
        </p:nvSpPr>
        <p:spPr bwMode="auto">
          <a:xfrm>
            <a:off x="5157631" y="4683801"/>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42" name="Content Placeholder 2, chunk 7">
            <a:extLst>
              <a:ext uri="{FF2B5EF4-FFF2-40B4-BE49-F238E27FC236}">
                <a16:creationId xmlns:a16="http://schemas.microsoft.com/office/drawing/2014/main" id="{9CC66233-1149-083A-1F1C-BE33E9E4ADD4}"/>
              </a:ext>
            </a:extLst>
          </p:cNvPr>
          <p:cNvSpPr txBox="1">
            <a:spLocks/>
          </p:cNvSpPr>
          <p:nvPr/>
        </p:nvSpPr>
        <p:spPr>
          <a:xfrm>
            <a:off x="5436058" y="5328484"/>
            <a:ext cx="6047282" cy="430887"/>
          </a:xfrm>
          <a:prstGeom prst="rect">
            <a:avLst/>
          </a:prstGeom>
        </p:spPr>
        <p:txBody>
          <a:bodyPr vert="horz" wrap="square" lIns="0" tIns="0" rIns="0" bIns="0" numCol="1" rtlCol="0" anchor="t">
            <a:spAutoFit/>
          </a:bodyPr>
          <a:lstStyle>
            <a:lvl1pPr marL="534670" marR="0" indent="0" defTabSz="932742" fontAlgn="auto">
              <a:lnSpc>
                <a:spcPct val="100000"/>
              </a:lnSpc>
              <a:spcBef>
                <a:spcPts val="600"/>
              </a:spcBef>
              <a:spcAft>
                <a:spcPts val="0"/>
              </a:spcAft>
              <a:buClrTx/>
              <a:buSzPct val="90000"/>
              <a:buFont typeface="Wingdings" panose="05000000000000000000" pitchFamily="2" charset="2"/>
              <a:buNone/>
              <a:tabLst/>
              <a:defRPr sz="1600" cap="all" spc="0" baseline="0">
                <a:cs typeface="Segoe Sans Display" pitchFamily="2"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indent="0" defTabSz="914400" eaLnBrk="0" fontAlgn="base" hangingPunct="0">
              <a:spcBef>
                <a:spcPct val="0"/>
              </a:spcBef>
              <a:spcAft>
                <a:spcPts val="800"/>
              </a:spcAft>
              <a:buSzTx/>
              <a:buFont typeface="Wingdings" panose="05000000000000000000" pitchFamily="2" charset="2"/>
              <a:buNone/>
              <a:defRPr/>
            </a:pPr>
            <a:r>
              <a:rPr lang="en-US" sz="1400" cap="none" noProof="0">
                <a:cs typeface="+mn-cs"/>
              </a:rPr>
              <a:t>Have you already identified any high priority scenarios to focus on with ESS? Are your key stakeholders across your organization aligned with this?</a:t>
            </a:r>
          </a:p>
        </p:txBody>
      </p:sp>
      <p:sp>
        <p:nvSpPr>
          <p:cNvPr id="62" name="Oval 61">
            <a:extLst>
              <a:ext uri="{FF2B5EF4-FFF2-40B4-BE49-F238E27FC236}">
                <a16:creationId xmlns:a16="http://schemas.microsoft.com/office/drawing/2014/main" id="{74AC98B5-219B-FF67-A111-5128FD667460}"/>
              </a:ext>
              <a:ext uri="{C183D7F6-B498-43B3-948B-1728B52AA6E4}">
                <adec:decorative xmlns:adec="http://schemas.microsoft.com/office/drawing/2017/decorative" val="1"/>
              </a:ext>
            </a:extLst>
          </p:cNvPr>
          <p:cNvSpPr>
            <a:spLocks/>
          </p:cNvSpPr>
          <p:nvPr/>
        </p:nvSpPr>
        <p:spPr bwMode="auto">
          <a:xfrm>
            <a:off x="5157631" y="5359440"/>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43" name="Content Placeholder 2, chunk 8">
            <a:extLst>
              <a:ext uri="{FF2B5EF4-FFF2-40B4-BE49-F238E27FC236}">
                <a16:creationId xmlns:a16="http://schemas.microsoft.com/office/drawing/2014/main" id="{A4BF9B01-F9EC-CD11-2C9F-ED714EF3AB48}"/>
              </a:ext>
            </a:extLst>
          </p:cNvPr>
          <p:cNvSpPr txBox="1">
            <a:spLocks/>
          </p:cNvSpPr>
          <p:nvPr/>
        </p:nvSpPr>
        <p:spPr>
          <a:xfrm>
            <a:off x="5436058" y="5946398"/>
            <a:ext cx="6047282" cy="430887"/>
          </a:xfrm>
          <a:prstGeom prst="rect">
            <a:avLst/>
          </a:prstGeom>
        </p:spPr>
        <p:txBody>
          <a:bodyPr vert="horz" wrap="square" lIns="0" tIns="0" rIns="0" bIns="0" numCol="1" rtlCol="0" anchor="t">
            <a:spAutoFit/>
          </a:bodyPr>
          <a:lstStyle>
            <a:lvl1pPr marL="534670" marR="0" indent="0" defTabSz="932742" fontAlgn="auto">
              <a:lnSpc>
                <a:spcPct val="100000"/>
              </a:lnSpc>
              <a:spcBef>
                <a:spcPts val="600"/>
              </a:spcBef>
              <a:spcAft>
                <a:spcPts val="0"/>
              </a:spcAft>
              <a:buClrTx/>
              <a:buSzPct val="90000"/>
              <a:buFont typeface="Wingdings" panose="05000000000000000000" pitchFamily="2" charset="2"/>
              <a:buNone/>
              <a:tabLst/>
              <a:defRPr sz="1600" cap="all" spc="0" baseline="0">
                <a:cs typeface="Segoe Sans Display" pitchFamily="2"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defTabSz="914400" eaLnBrk="0" fontAlgn="base" hangingPunct="0">
              <a:spcBef>
                <a:spcPct val="0"/>
              </a:spcBef>
              <a:spcAft>
                <a:spcPts val="800"/>
              </a:spcAft>
              <a:buSzTx/>
            </a:pPr>
            <a:r>
              <a:rPr lang="en-US" sz="1400" cap="none" noProof="0">
                <a:cs typeface="+mn-cs"/>
              </a:rPr>
              <a:t>Have you reviewed the </a:t>
            </a:r>
            <a:r>
              <a:rPr lang="en-US" sz="1400" cap="none" noProof="0">
                <a:solidFill>
                  <a:schemeClr val="accent1"/>
                </a:solidFill>
                <a:cs typeface="+mn-cs"/>
                <a:hlinkClick r:id="rId5">
                  <a:extLst>
                    <a:ext uri="{A12FA001-AC4F-418D-AE19-62706E023703}">
                      <ahyp:hlinkClr xmlns:ahyp="http://schemas.microsoft.com/office/drawing/2018/hyperlinkcolor" val="tx"/>
                    </a:ext>
                  </a:extLst>
                </a:hlinkClick>
              </a:rPr>
              <a:t>known issues and limitations</a:t>
            </a:r>
            <a:r>
              <a:rPr lang="en-US" sz="1400" cap="none" noProof="0">
                <a:solidFill>
                  <a:schemeClr val="accent1"/>
                </a:solidFill>
                <a:cs typeface="+mn-cs"/>
              </a:rPr>
              <a:t> to </a:t>
            </a:r>
            <a:r>
              <a:rPr lang="en-US" sz="1400" cap="none" noProof="0">
                <a:cs typeface="+mn-cs"/>
              </a:rPr>
              <a:t>ensure ESS is the right fit for your organization at this time?</a:t>
            </a:r>
          </a:p>
        </p:txBody>
      </p:sp>
      <p:sp>
        <p:nvSpPr>
          <p:cNvPr id="63" name="Oval 62">
            <a:extLst>
              <a:ext uri="{FF2B5EF4-FFF2-40B4-BE49-F238E27FC236}">
                <a16:creationId xmlns:a16="http://schemas.microsoft.com/office/drawing/2014/main" id="{3EE23376-2CB0-1C6D-D10E-C23016A485E0}"/>
              </a:ext>
              <a:ext uri="{C183D7F6-B498-43B3-948B-1728B52AA6E4}">
                <adec:decorative xmlns:adec="http://schemas.microsoft.com/office/drawing/2017/decorative" val="1"/>
              </a:ext>
            </a:extLst>
          </p:cNvPr>
          <p:cNvSpPr>
            <a:spLocks/>
          </p:cNvSpPr>
          <p:nvPr/>
        </p:nvSpPr>
        <p:spPr bwMode="auto">
          <a:xfrm>
            <a:off x="5157631" y="5977354"/>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79" name="Oval 78">
            <a:extLst>
              <a:ext uri="{FF2B5EF4-FFF2-40B4-BE49-F238E27FC236}">
                <a16:creationId xmlns:a16="http://schemas.microsoft.com/office/drawing/2014/main" id="{C6204129-155C-ED1B-EAA9-60EC018FBCDE}"/>
              </a:ext>
              <a:ext uri="{C183D7F6-B498-43B3-948B-1728B52AA6E4}">
                <adec:decorative xmlns:adec="http://schemas.microsoft.com/office/drawing/2017/decorative" val="1"/>
              </a:ext>
            </a:extLst>
          </p:cNvPr>
          <p:cNvSpPr>
            <a:spLocks/>
          </p:cNvSpPr>
          <p:nvPr/>
        </p:nvSpPr>
        <p:spPr bwMode="auto">
          <a:xfrm>
            <a:off x="5157631" y="3729327"/>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13" name="Rectangle: Rounded Corners 12">
            <a:hlinkClick r:id="rId6" action="ppaction://hlinksldjump"/>
            <a:extLst>
              <a:ext uri="{FF2B5EF4-FFF2-40B4-BE49-F238E27FC236}">
                <a16:creationId xmlns:a16="http://schemas.microsoft.com/office/drawing/2014/main" id="{47B53CA1-452D-F8FD-DA9A-419742AFF474}"/>
              </a:ext>
            </a:extLst>
          </p:cNvPr>
          <p:cNvSpPr>
            <a:spLocks/>
          </p:cNvSpPr>
          <p:nvPr/>
        </p:nvSpPr>
        <p:spPr bwMode="auto">
          <a:xfrm>
            <a:off x="73819"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Overview</a:t>
            </a:r>
          </a:p>
        </p:txBody>
      </p:sp>
      <p:sp>
        <p:nvSpPr>
          <p:cNvPr id="14" name="Rectangle: Rounded Corners 13">
            <a:hlinkClick r:id="rId7" action="ppaction://hlinksldjump"/>
            <a:extLst>
              <a:ext uri="{FF2B5EF4-FFF2-40B4-BE49-F238E27FC236}">
                <a16:creationId xmlns:a16="http://schemas.microsoft.com/office/drawing/2014/main" id="{D5A2B688-6C4B-1C6A-914F-44D54581510F}"/>
              </a:ext>
            </a:extLst>
          </p:cNvPr>
          <p:cNvSpPr>
            <a:spLocks/>
          </p:cNvSpPr>
          <p:nvPr/>
        </p:nvSpPr>
        <p:spPr bwMode="auto">
          <a:xfrm>
            <a:off x="2500758"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Get Ready</a:t>
            </a:r>
          </a:p>
        </p:txBody>
      </p:sp>
      <p:sp>
        <p:nvSpPr>
          <p:cNvPr id="15" name="Rectangle: Rounded Corners 14">
            <a:hlinkClick r:id="rId8" action="ppaction://hlinksldjump"/>
            <a:extLst>
              <a:ext uri="{FF2B5EF4-FFF2-40B4-BE49-F238E27FC236}">
                <a16:creationId xmlns:a16="http://schemas.microsoft.com/office/drawing/2014/main" id="{5AC88820-59BB-81EA-385F-B27CA7047BD5}"/>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16" name="Rectangle: Rounded Corners 15">
            <a:hlinkClick r:id="rId9" action="ppaction://hlinksldjump"/>
            <a:extLst>
              <a:ext uri="{FF2B5EF4-FFF2-40B4-BE49-F238E27FC236}">
                <a16:creationId xmlns:a16="http://schemas.microsoft.com/office/drawing/2014/main" id="{171C8224-6FBA-2514-9A80-A5FC5523F57F}"/>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17" name="Rectangle: Rounded Corners 16">
            <a:hlinkClick r:id="rId10" action="ppaction://hlinksldjump"/>
            <a:extLst>
              <a:ext uri="{FF2B5EF4-FFF2-40B4-BE49-F238E27FC236}">
                <a16:creationId xmlns:a16="http://schemas.microsoft.com/office/drawing/2014/main" id="{243C67AC-B51D-D172-0308-7058160FB7FA}"/>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Tree>
    <p:extLst>
      <p:ext uri="{BB962C8B-B14F-4D97-AF65-F5344CB8AC3E}">
        <p14:creationId xmlns:p14="http://schemas.microsoft.com/office/powerpoint/2010/main" val="327108660"/>
      </p:ext>
    </p:extLst>
  </p:cSld>
  <p:clrMapOvr>
    <a:masterClrMapping/>
  </p:clrMapOvr>
  <p:transition>
    <p:fade/>
  </p:transition>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15EB7-1A24-1A71-0193-EF6B4A329ABB}"/>
            </a:ext>
          </a:extLst>
        </p:cNvPr>
        <p:cNvGrpSpPr/>
        <p:nvPr/>
      </p:nvGrpSpPr>
      <p:grpSpPr>
        <a:xfrm>
          <a:off x="0" y="0"/>
          <a:ext cx="0" cy="0"/>
          <a:chOff x="0" y="0"/>
          <a:chExt cx="0" cy="0"/>
        </a:xfrm>
      </p:grpSpPr>
      <p:pic>
        <p:nvPicPr>
          <p:cNvPr id="3" name="Picture 2" descr="A white and pink background&#10;&#10;AI-generated content may be incorrect.">
            <a:extLst>
              <a:ext uri="{FF2B5EF4-FFF2-40B4-BE49-F238E27FC236}">
                <a16:creationId xmlns:a16="http://schemas.microsoft.com/office/drawing/2014/main" id="{0E56BDF2-9B3D-C285-1643-3B9420D0F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 y="0"/>
            <a:ext cx="12192627" cy="6858352"/>
          </a:xfrm>
          <a:prstGeom prst="rect">
            <a:avLst/>
          </a:prstGeom>
        </p:spPr>
      </p:pic>
      <p:sp>
        <p:nvSpPr>
          <p:cNvPr id="4" name="Rectangle 3">
            <a:extLst>
              <a:ext uri="{FF2B5EF4-FFF2-40B4-BE49-F238E27FC236}">
                <a16:creationId xmlns:a16="http://schemas.microsoft.com/office/drawing/2014/main" id="{90C439A8-98F5-E6D8-C533-D8B8EDB854F3}"/>
              </a:ext>
            </a:extLst>
          </p:cNvPr>
          <p:cNvSpPr/>
          <p:nvPr/>
        </p:nvSpPr>
        <p:spPr bwMode="auto">
          <a:xfrm>
            <a:off x="0" y="1937656"/>
            <a:ext cx="12192000" cy="2823030"/>
          </a:xfrm>
          <a:prstGeom prst="rect">
            <a:avLst/>
          </a:prstGeom>
          <a:gradFill flip="none" rotWithShape="1">
            <a:gsLst>
              <a:gs pos="59000">
                <a:schemeClr val="bg1">
                  <a:alpha val="3000"/>
                </a:schemeClr>
              </a:gs>
              <a:gs pos="99000">
                <a:schemeClr val="bg1">
                  <a:alpha val="55000"/>
                </a:schemeClr>
              </a:gs>
              <a:gs pos="99000">
                <a:schemeClr val="bg1">
                  <a:alpha val="36000"/>
                </a:schemeClr>
              </a:gs>
              <a:gs pos="100000">
                <a:schemeClr val="bg1"/>
              </a:gs>
            </a:gsLst>
            <a:path path="shape">
              <a:fillToRect l="50000" t="50000" r="50000" b="50000"/>
            </a:path>
            <a:tileRect/>
          </a:gradFill>
          <a:ln>
            <a:noFill/>
            <a:headEnd type="none" w="med" len="med"/>
            <a:tailEnd type="none" w="med" len="med"/>
          </a:ln>
          <a:effectLst>
            <a:outerShdw blurRad="152400" algn="ctr" rotWithShape="0">
              <a:schemeClr val="bg2">
                <a:lumMod val="75000"/>
                <a:alpha val="2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5" name="Title 1">
            <a:extLst>
              <a:ext uri="{FF2B5EF4-FFF2-40B4-BE49-F238E27FC236}">
                <a16:creationId xmlns:a16="http://schemas.microsoft.com/office/drawing/2014/main" id="{4EB57C30-9EB7-4B57-0E63-24B2A80CE922}"/>
              </a:ext>
            </a:extLst>
          </p:cNvPr>
          <p:cNvSpPr txBox="1">
            <a:spLocks/>
          </p:cNvSpPr>
          <p:nvPr/>
        </p:nvSpPr>
        <p:spPr>
          <a:xfrm>
            <a:off x="571500" y="3016772"/>
            <a:ext cx="2798458" cy="664797"/>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defTabSz="914400">
              <a:lnSpc>
                <a:spcPct val="90000"/>
              </a:lnSpc>
              <a:spcBef>
                <a:spcPts val="0"/>
              </a:spcBef>
              <a:defRPr/>
            </a:pPr>
            <a:r>
              <a:rPr lang="en-US" sz="4800" noProof="0">
                <a:gradFill>
                  <a:gsLst>
                    <a:gs pos="2874">
                      <a:schemeClr val="accent1"/>
                    </a:gs>
                    <a:gs pos="71000">
                      <a:schemeClr val="accent4"/>
                    </a:gs>
                    <a:gs pos="100000">
                      <a:schemeClr val="accent2"/>
                    </a:gs>
                  </a:gsLst>
                  <a:lin ang="0" scaled="1"/>
                </a:gradFill>
                <a:ea typeface="+mj-ea"/>
                <a:cs typeface="+mj-cs"/>
              </a:rPr>
              <a:t>Get Ready</a:t>
            </a:r>
          </a:p>
        </p:txBody>
      </p:sp>
      <p:pic>
        <p:nvPicPr>
          <p:cNvPr id="6" name="Picture 5">
            <a:extLst>
              <a:ext uri="{FF2B5EF4-FFF2-40B4-BE49-F238E27FC236}">
                <a16:creationId xmlns:a16="http://schemas.microsoft.com/office/drawing/2014/main" id="{F87DF6A7-355A-1AB2-0221-BBB98F261913}"/>
              </a:ext>
            </a:extLst>
          </p:cNvPr>
          <p:cNvPicPr>
            <a:picLocks noChangeAspect="1"/>
          </p:cNvPicPr>
          <p:nvPr/>
        </p:nvPicPr>
        <p:blipFill>
          <a:blip r:embed="rId4">
            <a:alphaModFix amt="37000"/>
            <a:extLst>
              <a:ext uri="{28A0092B-C50C-407E-A947-70E740481C1C}">
                <a14:useLocalDpi xmlns:a14="http://schemas.microsoft.com/office/drawing/2010/main" val="0"/>
              </a:ext>
            </a:extLst>
          </a:blip>
          <a:srcRect b="43330"/>
          <a:stretch>
            <a:fillRect/>
          </a:stretch>
        </p:blipFill>
        <p:spPr>
          <a:xfrm>
            <a:off x="3587044" y="2017713"/>
            <a:ext cx="8604956" cy="2742973"/>
          </a:xfrm>
          <a:custGeom>
            <a:avLst/>
            <a:gdLst>
              <a:gd name="connsiteX0" fmla="*/ 0 w 8604956"/>
              <a:gd name="connsiteY0" fmla="*/ 0 h 2742973"/>
              <a:gd name="connsiteX1" fmla="*/ 8604956 w 8604956"/>
              <a:gd name="connsiteY1" fmla="*/ 0 h 2742973"/>
              <a:gd name="connsiteX2" fmla="*/ 8604956 w 8604956"/>
              <a:gd name="connsiteY2" fmla="*/ 2742973 h 2742973"/>
              <a:gd name="connsiteX3" fmla="*/ 0 w 8604956"/>
              <a:gd name="connsiteY3" fmla="*/ 2742973 h 2742973"/>
            </a:gdLst>
            <a:ahLst/>
            <a:cxnLst>
              <a:cxn ang="0">
                <a:pos x="connsiteX0" y="connsiteY0"/>
              </a:cxn>
              <a:cxn ang="0">
                <a:pos x="connsiteX1" y="connsiteY1"/>
              </a:cxn>
              <a:cxn ang="0">
                <a:pos x="connsiteX2" y="connsiteY2"/>
              </a:cxn>
              <a:cxn ang="0">
                <a:pos x="connsiteX3" y="connsiteY3"/>
              </a:cxn>
            </a:cxnLst>
            <a:rect l="l" t="t" r="r" b="b"/>
            <a:pathLst>
              <a:path w="8604956" h="2742973">
                <a:moveTo>
                  <a:pt x="0" y="0"/>
                </a:moveTo>
                <a:lnTo>
                  <a:pt x="8604956" y="0"/>
                </a:lnTo>
                <a:lnTo>
                  <a:pt x="8604956" y="2742973"/>
                </a:lnTo>
                <a:lnTo>
                  <a:pt x="0" y="2742973"/>
                </a:lnTo>
                <a:close/>
              </a:path>
            </a:pathLst>
          </a:custGeom>
        </p:spPr>
      </p:pic>
      <p:pic>
        <p:nvPicPr>
          <p:cNvPr id="8" name="Picture 7">
            <a:extLst>
              <a:ext uri="{FF2B5EF4-FFF2-40B4-BE49-F238E27FC236}">
                <a16:creationId xmlns:a16="http://schemas.microsoft.com/office/drawing/2014/main" id="{EC3CC7DF-65A7-D98C-7DF3-479CBE77C5F0}"/>
              </a:ext>
            </a:extLst>
          </p:cNvPr>
          <p:cNvPicPr>
            <a:picLocks noChangeAspect="1"/>
          </p:cNvPicPr>
          <p:nvPr/>
        </p:nvPicPr>
        <p:blipFill>
          <a:blip r:embed="rId4">
            <a:alphaModFix amt="60000"/>
            <a:extLst>
              <a:ext uri="{28A0092B-C50C-407E-A947-70E740481C1C}">
                <a14:useLocalDpi xmlns:a14="http://schemas.microsoft.com/office/drawing/2010/main" val="0"/>
              </a:ext>
            </a:extLst>
          </a:blip>
          <a:srcRect t="56670"/>
          <a:stretch>
            <a:fillRect/>
          </a:stretch>
        </p:blipFill>
        <p:spPr>
          <a:xfrm>
            <a:off x="3587044" y="4760686"/>
            <a:ext cx="8604956" cy="2097314"/>
          </a:xfrm>
          <a:custGeom>
            <a:avLst/>
            <a:gdLst>
              <a:gd name="connsiteX0" fmla="*/ 0 w 8604956"/>
              <a:gd name="connsiteY0" fmla="*/ 0 h 2097314"/>
              <a:gd name="connsiteX1" fmla="*/ 8604956 w 8604956"/>
              <a:gd name="connsiteY1" fmla="*/ 0 h 2097314"/>
              <a:gd name="connsiteX2" fmla="*/ 8604956 w 8604956"/>
              <a:gd name="connsiteY2" fmla="*/ 2097314 h 2097314"/>
              <a:gd name="connsiteX3" fmla="*/ 0 w 8604956"/>
              <a:gd name="connsiteY3" fmla="*/ 2097314 h 2097314"/>
            </a:gdLst>
            <a:ahLst/>
            <a:cxnLst>
              <a:cxn ang="0">
                <a:pos x="connsiteX0" y="connsiteY0"/>
              </a:cxn>
              <a:cxn ang="0">
                <a:pos x="connsiteX1" y="connsiteY1"/>
              </a:cxn>
              <a:cxn ang="0">
                <a:pos x="connsiteX2" y="connsiteY2"/>
              </a:cxn>
              <a:cxn ang="0">
                <a:pos x="connsiteX3" y="connsiteY3"/>
              </a:cxn>
            </a:cxnLst>
            <a:rect l="l" t="t" r="r" b="b"/>
            <a:pathLst>
              <a:path w="8604956" h="2097314">
                <a:moveTo>
                  <a:pt x="0" y="0"/>
                </a:moveTo>
                <a:lnTo>
                  <a:pt x="8604956" y="0"/>
                </a:lnTo>
                <a:lnTo>
                  <a:pt x="8604956" y="2097314"/>
                </a:lnTo>
                <a:lnTo>
                  <a:pt x="0" y="2097314"/>
                </a:lnTo>
                <a:close/>
              </a:path>
            </a:pathLst>
          </a:custGeom>
        </p:spPr>
      </p:pic>
      <p:sp>
        <p:nvSpPr>
          <p:cNvPr id="9" name="Freeform: Shape 8">
            <a:extLst>
              <a:ext uri="{FF2B5EF4-FFF2-40B4-BE49-F238E27FC236}">
                <a16:creationId xmlns:a16="http://schemas.microsoft.com/office/drawing/2014/main" id="{C26A2AFC-ADF7-1F95-0566-323BEE34B6DD}"/>
              </a:ext>
            </a:extLst>
          </p:cNvPr>
          <p:cNvSpPr/>
          <p:nvPr/>
        </p:nvSpPr>
        <p:spPr bwMode="auto">
          <a:xfrm>
            <a:off x="330200" y="1651000"/>
            <a:ext cx="11861800" cy="3396342"/>
          </a:xfrm>
          <a:custGeom>
            <a:avLst/>
            <a:gdLst>
              <a:gd name="connsiteX0" fmla="*/ 295957 w 11861800"/>
              <a:gd name="connsiteY0" fmla="*/ 0 h 3396342"/>
              <a:gd name="connsiteX1" fmla="*/ 11861800 w 11861800"/>
              <a:gd name="connsiteY1" fmla="*/ 0 h 3396342"/>
              <a:gd name="connsiteX2" fmla="*/ 11861800 w 11861800"/>
              <a:gd name="connsiteY2" fmla="*/ 3396342 h 3396342"/>
              <a:gd name="connsiteX3" fmla="*/ 295957 w 11861800"/>
              <a:gd name="connsiteY3" fmla="*/ 3396342 h 3396342"/>
              <a:gd name="connsiteX4" fmla="*/ 0 w 11861800"/>
              <a:gd name="connsiteY4" fmla="*/ 3100385 h 3396342"/>
              <a:gd name="connsiteX5" fmla="*/ 0 w 11861800"/>
              <a:gd name="connsiteY5" fmla="*/ 295957 h 3396342"/>
              <a:gd name="connsiteX6" fmla="*/ 295957 w 11861800"/>
              <a:gd name="connsiteY6" fmla="*/ 0 h 339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1800" h="3396342">
                <a:moveTo>
                  <a:pt x="295957" y="0"/>
                </a:moveTo>
                <a:lnTo>
                  <a:pt x="11861800" y="0"/>
                </a:lnTo>
                <a:lnTo>
                  <a:pt x="11861800" y="3396342"/>
                </a:lnTo>
                <a:lnTo>
                  <a:pt x="295957" y="3396342"/>
                </a:lnTo>
                <a:cubicBezTo>
                  <a:pt x="132504" y="3396342"/>
                  <a:pt x="0" y="3263838"/>
                  <a:pt x="0" y="3100385"/>
                </a:cubicBezTo>
                <a:lnTo>
                  <a:pt x="0" y="295957"/>
                </a:lnTo>
                <a:cubicBezTo>
                  <a:pt x="0" y="132504"/>
                  <a:pt x="132504" y="0"/>
                  <a:pt x="295957" y="0"/>
                </a:cubicBezTo>
                <a:close/>
              </a:path>
            </a:pathLst>
          </a:cu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02448877-78DB-11B8-9E27-950ED43CA681}"/>
              </a:ext>
            </a:extLst>
          </p:cNvPr>
          <p:cNvSpPr/>
          <p:nvPr/>
        </p:nvSpPr>
        <p:spPr bwMode="auto">
          <a:xfrm>
            <a:off x="571500" y="1598500"/>
            <a:ext cx="1028698" cy="113619"/>
          </a:xfrm>
          <a:prstGeom prst="roundRect">
            <a:avLst>
              <a:gd name="adj" fmla="val 50000"/>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endParaRPr lang="en-US" sz="2000" noProof="0">
              <a:ln w="3175">
                <a:noFill/>
              </a:ln>
              <a:solidFill>
                <a:srgbClr val="FFFFFF"/>
              </a:solidFill>
              <a:latin typeface="Segoe Sans Display Semibold"/>
            </a:endParaRPr>
          </a:p>
        </p:txBody>
      </p:sp>
      <p:sp>
        <p:nvSpPr>
          <p:cNvPr id="2" name="Rectangle: Rounded Corners 1">
            <a:hlinkClick r:id="rId5" action="ppaction://hlinksldjump"/>
            <a:extLst>
              <a:ext uri="{FF2B5EF4-FFF2-40B4-BE49-F238E27FC236}">
                <a16:creationId xmlns:a16="http://schemas.microsoft.com/office/drawing/2014/main" id="{0457B4DD-DE97-A86B-8067-07B3333AA120}"/>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7" name="Rectangle: Rounded Corners 6">
            <a:hlinkClick r:id="rId6" action="ppaction://hlinksldjump"/>
            <a:extLst>
              <a:ext uri="{FF2B5EF4-FFF2-40B4-BE49-F238E27FC236}">
                <a16:creationId xmlns:a16="http://schemas.microsoft.com/office/drawing/2014/main" id="{4B9C3C1C-69A6-5458-B020-36B0E025DD24}"/>
              </a:ext>
            </a:extLst>
          </p:cNvPr>
          <p:cNvSpPr>
            <a:spLocks/>
          </p:cNvSpPr>
          <p:nvPr/>
        </p:nvSpPr>
        <p:spPr bwMode="auto">
          <a:xfrm>
            <a:off x="2500758"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Get Ready</a:t>
            </a:r>
          </a:p>
        </p:txBody>
      </p:sp>
      <p:sp>
        <p:nvSpPr>
          <p:cNvPr id="11" name="Rectangle: Rounded Corners 10">
            <a:hlinkClick r:id="rId7" action="ppaction://hlinksldjump"/>
            <a:extLst>
              <a:ext uri="{FF2B5EF4-FFF2-40B4-BE49-F238E27FC236}">
                <a16:creationId xmlns:a16="http://schemas.microsoft.com/office/drawing/2014/main" id="{823E1AA4-1404-0F9E-6784-9BC23A85B651}"/>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12" name="Rectangle: Rounded Corners 11">
            <a:hlinkClick r:id="rId8" action="ppaction://hlinksldjump"/>
            <a:extLst>
              <a:ext uri="{FF2B5EF4-FFF2-40B4-BE49-F238E27FC236}">
                <a16:creationId xmlns:a16="http://schemas.microsoft.com/office/drawing/2014/main" id="{E6F02936-C9E2-1822-77EF-32D743F76968}"/>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13" name="Rectangle: Rounded Corners 12">
            <a:hlinkClick r:id="rId9" action="ppaction://hlinksldjump"/>
            <a:extLst>
              <a:ext uri="{FF2B5EF4-FFF2-40B4-BE49-F238E27FC236}">
                <a16:creationId xmlns:a16="http://schemas.microsoft.com/office/drawing/2014/main" id="{BC96944E-60FD-6105-3287-61DE2CA10B07}"/>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Tree>
    <p:extLst>
      <p:ext uri="{BB962C8B-B14F-4D97-AF65-F5344CB8AC3E}">
        <p14:creationId xmlns:p14="http://schemas.microsoft.com/office/powerpoint/2010/main" val="141221818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92CCF21-AAA4-4547-3C9C-4A4AD4ECB1B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4">
            <a:alphaModFix amt="9000"/>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l="1" t="8264" r="15300" b="7034"/>
          <a:stretch>
            <a:fillRect/>
          </a:stretch>
        </p:blipFill>
        <p:spPr>
          <a:xfrm>
            <a:off x="0" y="-9"/>
            <a:ext cx="12191998" cy="6858009"/>
          </a:xfrm>
          <a:prstGeom prst="rect">
            <a:avLst/>
          </a:prstGeom>
        </p:spPr>
      </p:pic>
      <p:sp>
        <p:nvSpPr>
          <p:cNvPr id="2" name="Title 1">
            <a:extLst>
              <a:ext uri="{FF2B5EF4-FFF2-40B4-BE49-F238E27FC236}">
                <a16:creationId xmlns:a16="http://schemas.microsoft.com/office/drawing/2014/main" id="{B515A956-06AA-C2C8-286A-AA333E5F3E63}"/>
              </a:ext>
            </a:extLst>
          </p:cNvPr>
          <p:cNvSpPr>
            <a:spLocks noGrp="1"/>
          </p:cNvSpPr>
          <p:nvPr>
            <p:ph type="title"/>
          </p:nvPr>
        </p:nvSpPr>
        <p:spPr>
          <a:xfrm>
            <a:off x="588263" y="457200"/>
            <a:ext cx="11018520" cy="492443"/>
          </a:xfrm>
        </p:spPr>
        <p:txBody>
          <a:bodyPr/>
          <a:lstStyle/>
          <a:p>
            <a:r>
              <a:rPr lang="en-US" noProof="0"/>
              <a:t>Business Value Discovery</a:t>
            </a:r>
          </a:p>
        </p:txBody>
      </p:sp>
      <p:sp>
        <p:nvSpPr>
          <p:cNvPr id="3" name="Content Placeholder 2" hidden="1">
            <a:extLst>
              <a:ext uri="{FF2B5EF4-FFF2-40B4-BE49-F238E27FC236}">
                <a16:creationId xmlns:a16="http://schemas.microsoft.com/office/drawing/2014/main" id="{FE9A7403-612E-716C-BE10-727A8DA2E037}"/>
              </a:ext>
            </a:extLst>
          </p:cNvPr>
          <p:cNvSpPr txBox="1">
            <a:spLocks/>
          </p:cNvSpPr>
          <p:nvPr/>
        </p:nvSpPr>
        <p:spPr>
          <a:xfrm>
            <a:off x="-2071034" y="7300831"/>
            <a:ext cx="5028619" cy="221599"/>
          </a:xfrm>
          <a:prstGeom prst="rect">
            <a:avLst/>
          </a:prstGeom>
        </p:spPr>
        <p:txBody>
          <a:bodyPr lIns="0" tIns="0" rIns="0" bIns="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AutoNum type="arabicPeriod"/>
            </a:pPr>
            <a:endParaRPr lang="en-US" sz="1600" noProof="0">
              <a:latin typeface="Segoe Sans Display" pitchFamily="2" charset="0"/>
            </a:endParaRPr>
          </a:p>
        </p:txBody>
      </p:sp>
      <p:sp>
        <p:nvSpPr>
          <p:cNvPr id="4" name="TextBox 3" hidden="1">
            <a:extLst>
              <a:ext uri="{FF2B5EF4-FFF2-40B4-BE49-F238E27FC236}">
                <a16:creationId xmlns:a16="http://schemas.microsoft.com/office/drawing/2014/main" id="{1DA272C7-28D2-C33A-7F11-8C4482350940}"/>
              </a:ext>
            </a:extLst>
          </p:cNvPr>
          <p:cNvSpPr txBox="1"/>
          <p:nvPr/>
        </p:nvSpPr>
        <p:spPr>
          <a:xfrm>
            <a:off x="6121425" y="8172575"/>
            <a:ext cx="56272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l" rtl="0"/>
            <a:endParaRPr lang="en-US" sz="1600" noProof="0">
              <a:solidFill>
                <a:srgbClr val="000000"/>
              </a:solidFill>
              <a:latin typeface="Segoe Sans Display" pitchFamily="2" charset="0"/>
              <a:cs typeface="Arial"/>
            </a:endParaRPr>
          </a:p>
        </p:txBody>
      </p:sp>
      <p:sp>
        <p:nvSpPr>
          <p:cNvPr id="33" name="Freeform: Shape 32">
            <a:extLst>
              <a:ext uri="{FF2B5EF4-FFF2-40B4-BE49-F238E27FC236}">
                <a16:creationId xmlns:a16="http://schemas.microsoft.com/office/drawing/2014/main" id="{F2471679-308C-1242-1351-9BC5E1753450}"/>
              </a:ext>
              <a:ext uri="{C183D7F6-B498-43B3-948B-1728B52AA6E4}">
                <adec:decorative xmlns:adec="http://schemas.microsoft.com/office/drawing/2017/decorative" val="1"/>
              </a:ext>
            </a:extLst>
          </p:cNvPr>
          <p:cNvSpPr>
            <a:spLocks/>
          </p:cNvSpPr>
          <p:nvPr/>
        </p:nvSpPr>
        <p:spPr bwMode="auto">
          <a:xfrm>
            <a:off x="588963" y="2141221"/>
            <a:ext cx="11017250" cy="4232703"/>
          </a:xfrm>
          <a:custGeom>
            <a:avLst/>
            <a:gdLst>
              <a:gd name="connsiteX0" fmla="*/ 0 w 11017250"/>
              <a:gd name="connsiteY0" fmla="*/ 0 h 4232703"/>
              <a:gd name="connsiteX1" fmla="*/ 11017250 w 11017250"/>
              <a:gd name="connsiteY1" fmla="*/ 0 h 4232703"/>
              <a:gd name="connsiteX2" fmla="*/ 11017250 w 11017250"/>
              <a:gd name="connsiteY2" fmla="*/ 4011360 h 4232703"/>
              <a:gd name="connsiteX3" fmla="*/ 10795907 w 11017250"/>
              <a:gd name="connsiteY3" fmla="*/ 4232703 h 4232703"/>
              <a:gd name="connsiteX4" fmla="*/ 221343 w 11017250"/>
              <a:gd name="connsiteY4" fmla="*/ 4232703 h 4232703"/>
              <a:gd name="connsiteX5" fmla="*/ 0 w 11017250"/>
              <a:gd name="connsiteY5" fmla="*/ 4011360 h 423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7250" h="4232703">
                <a:moveTo>
                  <a:pt x="0" y="0"/>
                </a:moveTo>
                <a:lnTo>
                  <a:pt x="11017250" y="0"/>
                </a:lnTo>
                <a:lnTo>
                  <a:pt x="11017250" y="4011360"/>
                </a:lnTo>
                <a:cubicBezTo>
                  <a:pt x="11017250" y="4133604"/>
                  <a:pt x="10918151" y="4232703"/>
                  <a:pt x="10795907" y="4232703"/>
                </a:cubicBezTo>
                <a:lnTo>
                  <a:pt x="221343" y="4232703"/>
                </a:lnTo>
                <a:cubicBezTo>
                  <a:pt x="99099" y="4232703"/>
                  <a:pt x="0" y="4133604"/>
                  <a:pt x="0" y="4011360"/>
                </a:cubicBezTo>
                <a:close/>
              </a:path>
            </a:pathLst>
          </a:cu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914367"/>
            <a:endParaRPr lang="en-US" sz="1765" noProof="0"/>
          </a:p>
        </p:txBody>
      </p:sp>
      <p:sp>
        <p:nvSpPr>
          <p:cNvPr id="12" name="Rectangle 11">
            <a:extLst>
              <a:ext uri="{FF2B5EF4-FFF2-40B4-BE49-F238E27FC236}">
                <a16:creationId xmlns:a16="http://schemas.microsoft.com/office/drawing/2014/main" id="{EA813953-BE4C-ECC3-BFB9-C64AEF75B304}"/>
              </a:ext>
            </a:extLst>
          </p:cNvPr>
          <p:cNvSpPr>
            <a:spLocks/>
          </p:cNvSpPr>
          <p:nvPr/>
        </p:nvSpPr>
        <p:spPr bwMode="auto">
          <a:xfrm>
            <a:off x="1" y="1206645"/>
            <a:ext cx="12192000" cy="934575"/>
          </a:xfrm>
          <a:prstGeom prst="rect">
            <a:avLst/>
          </a:prstGeom>
          <a:solidFill>
            <a:schemeClr val="bg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D16987B3-EE75-6F11-D2E1-EB96469D665C}"/>
              </a:ext>
              <a:ext uri="{C183D7F6-B498-43B3-948B-1728B52AA6E4}">
                <adec:decorative xmlns:adec="http://schemas.microsoft.com/office/drawing/2017/decorative" val="1"/>
              </a:ext>
            </a:extLst>
          </p:cNvPr>
          <p:cNvPicPr>
            <a:picLocks/>
          </p:cNvPicPr>
          <p:nvPr/>
        </p:nvPicPr>
        <p:blipFill>
          <a:blip r:embed="rId6"/>
          <a:stretch>
            <a:fillRect/>
          </a:stretch>
        </p:blipFill>
        <p:spPr>
          <a:xfrm flipH="1">
            <a:off x="1" y="2113788"/>
            <a:ext cx="12192000" cy="27432"/>
          </a:xfrm>
          <a:prstGeom prst="rect">
            <a:avLst/>
          </a:prstGeom>
        </p:spPr>
      </p:pic>
      <p:sp>
        <p:nvSpPr>
          <p:cNvPr id="5" name="TextBox 4">
            <a:extLst>
              <a:ext uri="{FF2B5EF4-FFF2-40B4-BE49-F238E27FC236}">
                <a16:creationId xmlns:a16="http://schemas.microsoft.com/office/drawing/2014/main" id="{52098125-AED3-2025-1A25-1BE9271C60E4}"/>
              </a:ext>
            </a:extLst>
          </p:cNvPr>
          <p:cNvSpPr txBox="1"/>
          <p:nvPr/>
        </p:nvSpPr>
        <p:spPr>
          <a:xfrm>
            <a:off x="588963" y="1361580"/>
            <a:ext cx="11017250" cy="553998"/>
          </a:xfrm>
          <a:prstGeom prst="rect">
            <a:avLst/>
          </a:prstGeom>
          <a:noFill/>
        </p:spPr>
        <p:txBody>
          <a:bodyPr wrap="square" lIns="0" tIns="0" rIns="0" bIns="0" rtlCol="0" anchor="t">
            <a:noAutofit/>
          </a:bodyPr>
          <a:lstStyle/>
          <a:p>
            <a:r>
              <a:rPr lang="en-US" noProof="0"/>
              <a:t>Business Value discovery is essential for steering program efforts towards outcomes that truly matter and deliver measurable impact. Below is guidance to help you sharpen your approach and thinking in this area</a:t>
            </a:r>
          </a:p>
        </p:txBody>
      </p:sp>
      <p:sp>
        <p:nvSpPr>
          <p:cNvPr id="15" name="TextBox 14">
            <a:extLst>
              <a:ext uri="{FF2B5EF4-FFF2-40B4-BE49-F238E27FC236}">
                <a16:creationId xmlns:a16="http://schemas.microsoft.com/office/drawing/2014/main" id="{24C6BC59-7748-7A67-D9B9-FC0BEC06EE08}"/>
              </a:ext>
            </a:extLst>
          </p:cNvPr>
          <p:cNvSpPr txBox="1"/>
          <p:nvPr/>
        </p:nvSpPr>
        <p:spPr>
          <a:xfrm>
            <a:off x="6155353" y="2309304"/>
            <a:ext cx="5244711" cy="104644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spcAft>
                <a:spcPts val="200"/>
              </a:spcAft>
            </a:pPr>
            <a:r>
              <a:rPr lang="en-US" sz="1600" noProof="0">
                <a:solidFill>
                  <a:schemeClr val="accent1"/>
                </a:solidFill>
                <a:latin typeface="+mj-lt"/>
                <a:ea typeface="+mj-ea"/>
                <a:cs typeface="+mj-cs"/>
              </a:rPr>
              <a:t>Prioritize initial Use Cases​</a:t>
            </a:r>
          </a:p>
          <a:p>
            <a:pPr marL="266700" lvl="0" indent="-180975">
              <a:spcAft>
                <a:spcPts val="800"/>
              </a:spcAft>
              <a:buFont typeface="Arial" panose="020B0604020202020204" pitchFamily="34" charset="0"/>
              <a:buChar char="•"/>
            </a:pPr>
            <a:r>
              <a:rPr lang="en-US" sz="1400" noProof="0"/>
              <a:t>Select the first set of use cases for ESS to handle. If unsure, review HR or IT tickets for high-volume, low-complexity themes.​</a:t>
            </a:r>
          </a:p>
          <a:p>
            <a:pPr marL="266700" lvl="0" indent="-180975">
              <a:spcAft>
                <a:spcPts val="800"/>
              </a:spcAft>
              <a:buFont typeface="Arial" panose="020B0604020202020204" pitchFamily="34" charset="0"/>
              <a:buChar char="•"/>
            </a:pPr>
            <a:r>
              <a:rPr lang="en-US" sz="1400" noProof="0"/>
              <a:t>Ensure these map well with the scenarios ESS supports.</a:t>
            </a:r>
          </a:p>
        </p:txBody>
      </p:sp>
      <p:sp>
        <p:nvSpPr>
          <p:cNvPr id="16" name="TextBox 15">
            <a:extLst>
              <a:ext uri="{FF2B5EF4-FFF2-40B4-BE49-F238E27FC236}">
                <a16:creationId xmlns:a16="http://schemas.microsoft.com/office/drawing/2014/main" id="{2AF11008-2012-3039-2730-0F83B6C7345C}"/>
              </a:ext>
            </a:extLst>
          </p:cNvPr>
          <p:cNvSpPr txBox="1"/>
          <p:nvPr/>
        </p:nvSpPr>
        <p:spPr>
          <a:xfrm>
            <a:off x="6155352" y="3584826"/>
            <a:ext cx="5244711" cy="94384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Aft>
                <a:spcPts val="200"/>
              </a:spcAft>
            </a:pPr>
            <a:r>
              <a:rPr lang="en-US" sz="1600" noProof="0">
                <a:solidFill>
                  <a:schemeClr val="accent1"/>
                </a:solidFill>
                <a:latin typeface="+mj-lt"/>
                <a:ea typeface="+mj-ea"/>
                <a:cs typeface="+mj-cs"/>
              </a:rPr>
              <a:t>Set Pilot success criteria</a:t>
            </a:r>
          </a:p>
          <a:p>
            <a:pPr marL="266700" indent="-180975">
              <a:spcAft>
                <a:spcPts val="800"/>
              </a:spcAft>
              <a:buFont typeface="Arial" panose="020B0604020202020204" pitchFamily="34" charset="0"/>
              <a:buChar char="•"/>
            </a:pPr>
            <a:r>
              <a:rPr lang="en-US" sz="1400" noProof="0"/>
              <a:t>Determine what would indicate a successful pilot. For example: Improved response quality compared to current processes; Faster access to policies and documentation.</a:t>
            </a:r>
          </a:p>
        </p:txBody>
      </p:sp>
      <p:sp>
        <p:nvSpPr>
          <p:cNvPr id="17" name="TextBox 16">
            <a:extLst>
              <a:ext uri="{FF2B5EF4-FFF2-40B4-BE49-F238E27FC236}">
                <a16:creationId xmlns:a16="http://schemas.microsoft.com/office/drawing/2014/main" id="{F342EC78-76B4-4FE5-3EAB-D4CE3D3A74BD}"/>
              </a:ext>
            </a:extLst>
          </p:cNvPr>
          <p:cNvSpPr txBox="1"/>
          <p:nvPr/>
        </p:nvSpPr>
        <p:spPr>
          <a:xfrm>
            <a:off x="6155353" y="4757756"/>
            <a:ext cx="5244711" cy="14773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a:spcAft>
                <a:spcPts val="200"/>
              </a:spcAft>
            </a:pPr>
            <a:r>
              <a:rPr lang="en-US" sz="1600" noProof="0">
                <a:solidFill>
                  <a:schemeClr val="accent1"/>
                </a:solidFill>
                <a:latin typeface="+mj-lt"/>
                <a:ea typeface="+mj-ea"/>
                <a:cs typeface="+mj-cs"/>
              </a:rPr>
              <a:t>Start simple and iterate for continuous improvement</a:t>
            </a:r>
          </a:p>
          <a:p>
            <a:pPr marL="266700" lvl="0" indent="-180975">
              <a:spcAft>
                <a:spcPts val="800"/>
              </a:spcAft>
              <a:buFont typeface="Arial" panose="020B0604020202020204" pitchFamily="34" charset="0"/>
              <a:buChar char="•"/>
            </a:pPr>
            <a:r>
              <a:rPr lang="en-US" sz="1400" noProof="0"/>
              <a:t>Start with a simple approach, focusing first on foundational capabilities like knowledge retrieval, then gradually expand to actions and integrated workflows. </a:t>
            </a:r>
          </a:p>
          <a:p>
            <a:pPr marL="266700" lvl="0" indent="-180975">
              <a:spcAft>
                <a:spcPts val="800"/>
              </a:spcAft>
              <a:buFont typeface="Arial" panose="020B0604020202020204" pitchFamily="34" charset="0"/>
              <a:buChar char="•"/>
            </a:pPr>
            <a:r>
              <a:rPr lang="en-US" sz="1400" noProof="0"/>
              <a:t>Begin by enabling employees to easily find authoritative HR or IT information through a single, centralized access point.</a:t>
            </a:r>
          </a:p>
        </p:txBody>
      </p:sp>
      <p:sp>
        <p:nvSpPr>
          <p:cNvPr id="18" name="Content Placeholder 2">
            <a:extLst>
              <a:ext uri="{FF2B5EF4-FFF2-40B4-BE49-F238E27FC236}">
                <a16:creationId xmlns:a16="http://schemas.microsoft.com/office/drawing/2014/main" id="{D1366141-9F93-AE57-571C-638C3E61DFF2}"/>
              </a:ext>
            </a:extLst>
          </p:cNvPr>
          <p:cNvSpPr txBox="1">
            <a:spLocks/>
          </p:cNvSpPr>
          <p:nvPr/>
        </p:nvSpPr>
        <p:spPr>
          <a:xfrm>
            <a:off x="1253138" y="2309304"/>
            <a:ext cx="3663245" cy="918200"/>
          </a:xfrm>
          <a:prstGeom prst="rect">
            <a:avLst/>
          </a:prstGeom>
        </p:spPr>
        <p:txBody>
          <a:bodyPr wrap="square" lIns="0" tIns="0" rIns="0" bIns="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r>
              <a:rPr lang="en-US" sz="1600" noProof="0">
                <a:solidFill>
                  <a:schemeClr val="accent1"/>
                </a:solidFill>
                <a:latin typeface="+mj-lt"/>
                <a:ea typeface="+mj-ea"/>
                <a:cs typeface="+mj-cs"/>
              </a:rPr>
              <a:t>Align with the ESS Vision</a:t>
            </a:r>
          </a:p>
          <a:p>
            <a:pPr marL="266700" indent="-180975">
              <a:lnSpc>
                <a:spcPct val="100000"/>
              </a:lnSpc>
              <a:spcBef>
                <a:spcPts val="0"/>
              </a:spcBef>
              <a:spcAft>
                <a:spcPts val="400"/>
              </a:spcAft>
            </a:pPr>
            <a:r>
              <a:rPr lang="en-US" sz="1400" noProof="0"/>
              <a:t>Ensure your approach reflects the vision of ESS as the single, unified entry point for all employee self-service needs.</a:t>
            </a:r>
          </a:p>
        </p:txBody>
      </p:sp>
      <p:sp>
        <p:nvSpPr>
          <p:cNvPr id="19" name="Content Placeholder 2">
            <a:extLst>
              <a:ext uri="{FF2B5EF4-FFF2-40B4-BE49-F238E27FC236}">
                <a16:creationId xmlns:a16="http://schemas.microsoft.com/office/drawing/2014/main" id="{4221C1B2-30A0-B6EF-00BB-1DB715A03BAF}"/>
              </a:ext>
            </a:extLst>
          </p:cNvPr>
          <p:cNvSpPr txBox="1">
            <a:spLocks/>
          </p:cNvSpPr>
          <p:nvPr/>
        </p:nvSpPr>
        <p:spPr>
          <a:xfrm>
            <a:off x="1253138" y="3425808"/>
            <a:ext cx="4043255" cy="1451679"/>
          </a:xfrm>
          <a:prstGeom prst="rect">
            <a:avLst/>
          </a:prstGeom>
        </p:spPr>
        <p:txBody>
          <a:bodyPr wrap="square" lIns="0" tIns="0" rIns="0" bIns="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r>
              <a:rPr lang="en-US" sz="1600" noProof="0">
                <a:solidFill>
                  <a:schemeClr val="accent1"/>
                </a:solidFill>
                <a:latin typeface="+mj-lt"/>
                <a:ea typeface="+mj-ea"/>
                <a:cs typeface="+mj-cs"/>
              </a:rPr>
              <a:t>Choose which vertical to start with</a:t>
            </a:r>
          </a:p>
          <a:p>
            <a:pPr marL="266700" indent="-180975">
              <a:lnSpc>
                <a:spcPct val="100000"/>
              </a:lnSpc>
              <a:spcBef>
                <a:spcPts val="0"/>
              </a:spcBef>
              <a:spcAft>
                <a:spcPts val="800"/>
              </a:spcAft>
            </a:pPr>
            <a:r>
              <a:rPr lang="en-US" sz="1400" noProof="0"/>
              <a:t>In order to accelerate time to value, start with one vertical (HR or IT) based on your organization’s most pressing challenges and highest-priority use cases.</a:t>
            </a:r>
          </a:p>
          <a:p>
            <a:pPr marL="266700" indent="-180975">
              <a:lnSpc>
                <a:spcPct val="100000"/>
              </a:lnSpc>
              <a:spcBef>
                <a:spcPts val="0"/>
              </a:spcBef>
              <a:spcAft>
                <a:spcPts val="400"/>
              </a:spcAft>
            </a:pPr>
            <a:r>
              <a:rPr lang="en-US" sz="1400" noProof="0"/>
              <a:t>Two verticals can be done in parallel if desired. </a:t>
            </a:r>
          </a:p>
        </p:txBody>
      </p:sp>
      <p:sp>
        <p:nvSpPr>
          <p:cNvPr id="21" name="Content Placeholder 2">
            <a:extLst>
              <a:ext uri="{FF2B5EF4-FFF2-40B4-BE49-F238E27FC236}">
                <a16:creationId xmlns:a16="http://schemas.microsoft.com/office/drawing/2014/main" id="{F3EAD9EB-0697-BAE9-3A62-C82C98524865}"/>
              </a:ext>
            </a:extLst>
          </p:cNvPr>
          <p:cNvSpPr txBox="1">
            <a:spLocks/>
          </p:cNvSpPr>
          <p:nvPr/>
        </p:nvSpPr>
        <p:spPr>
          <a:xfrm>
            <a:off x="1253138" y="5075792"/>
            <a:ext cx="3905525" cy="1159292"/>
          </a:xfrm>
          <a:prstGeom prst="rect">
            <a:avLst/>
          </a:prstGeom>
        </p:spPr>
        <p:txBody>
          <a:bodyPr wrap="square" lIns="0" tIns="0" rIns="0" bIns="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r>
              <a:rPr lang="en-US" sz="1600" noProof="0">
                <a:solidFill>
                  <a:schemeClr val="accent1"/>
                </a:solidFill>
                <a:latin typeface="+mj-lt"/>
                <a:ea typeface="+mj-ea"/>
                <a:cs typeface="+mj-cs"/>
              </a:rPr>
              <a:t>Define outcomes and success metrics</a:t>
            </a:r>
          </a:p>
          <a:p>
            <a:pPr marL="266700" indent="-180975">
              <a:lnSpc>
                <a:spcPct val="100000"/>
              </a:lnSpc>
              <a:spcBef>
                <a:spcPts val="0"/>
              </a:spcBef>
              <a:spcAft>
                <a:spcPts val="400"/>
              </a:spcAft>
            </a:pPr>
            <a:r>
              <a:rPr lang="en-US" sz="1400" noProof="0"/>
              <a:t>Identify what success looks like. Start by listing the challenges ESS aims to solve—such as high support ticket volumes or difficulty accessing company policies.</a:t>
            </a:r>
          </a:p>
        </p:txBody>
      </p:sp>
      <p:cxnSp>
        <p:nvCxnSpPr>
          <p:cNvPr id="27" name="Straight Connector 26">
            <a:extLst>
              <a:ext uri="{FF2B5EF4-FFF2-40B4-BE49-F238E27FC236}">
                <a16:creationId xmlns:a16="http://schemas.microsoft.com/office/drawing/2014/main" id="{017DCBC1-33CB-ADDB-1FB0-8CB170FC7DFA}"/>
              </a:ext>
            </a:extLst>
          </p:cNvPr>
          <p:cNvCxnSpPr>
            <a:cxnSpLocks/>
          </p:cNvCxnSpPr>
          <p:nvPr/>
        </p:nvCxnSpPr>
        <p:spPr>
          <a:xfrm>
            <a:off x="1253138" y="4976639"/>
            <a:ext cx="4043255"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D985AB3-8851-DB50-7F0F-62299919520F}"/>
              </a:ext>
            </a:extLst>
          </p:cNvPr>
          <p:cNvCxnSpPr>
            <a:cxnSpLocks/>
          </p:cNvCxnSpPr>
          <p:nvPr/>
        </p:nvCxnSpPr>
        <p:spPr>
          <a:xfrm>
            <a:off x="1253138" y="3326656"/>
            <a:ext cx="4043255"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FBC85A-6712-5AE3-A589-F070DA85530C}"/>
              </a:ext>
            </a:extLst>
          </p:cNvPr>
          <p:cNvCxnSpPr>
            <a:cxnSpLocks/>
          </p:cNvCxnSpPr>
          <p:nvPr/>
        </p:nvCxnSpPr>
        <p:spPr>
          <a:xfrm>
            <a:off x="6155353" y="3470285"/>
            <a:ext cx="524471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313DBD1-7FA5-C334-CD33-E2C6512A4C9D}"/>
              </a:ext>
            </a:extLst>
          </p:cNvPr>
          <p:cNvCxnSpPr>
            <a:cxnSpLocks/>
          </p:cNvCxnSpPr>
          <p:nvPr/>
        </p:nvCxnSpPr>
        <p:spPr>
          <a:xfrm>
            <a:off x="6155353" y="4643215"/>
            <a:ext cx="524471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9145372-07E8-FEA7-5208-58CBEEDC338B}"/>
              </a:ext>
            </a:extLst>
          </p:cNvPr>
          <p:cNvSpPr/>
          <p:nvPr/>
        </p:nvSpPr>
        <p:spPr bwMode="auto">
          <a:xfrm>
            <a:off x="920110" y="2293788"/>
            <a:ext cx="45720" cy="2926080"/>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14" name="Oval 13">
            <a:extLst>
              <a:ext uri="{FF2B5EF4-FFF2-40B4-BE49-F238E27FC236}">
                <a16:creationId xmlns:a16="http://schemas.microsoft.com/office/drawing/2014/main" id="{7EF6F981-753A-71D9-301A-D4AA18791426}"/>
              </a:ext>
              <a:ext uri="{C183D7F6-B498-43B3-948B-1728B52AA6E4}">
                <adec:decorative xmlns:adec="http://schemas.microsoft.com/office/drawing/2017/decorative" val="1"/>
              </a:ext>
            </a:extLst>
          </p:cNvPr>
          <p:cNvSpPr>
            <a:spLocks/>
          </p:cNvSpPr>
          <p:nvPr/>
        </p:nvSpPr>
        <p:spPr bwMode="auto">
          <a:xfrm>
            <a:off x="771050" y="2293788"/>
            <a:ext cx="343840" cy="343839"/>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8288" rtlCol="0" anchor="ctr"/>
          <a:lstStyle/>
          <a:p>
            <a:pPr algn="ctr"/>
            <a:r>
              <a:rPr lang="en-US" noProof="0">
                <a:solidFill>
                  <a:schemeClr val="tx1"/>
                </a:solidFill>
                <a:latin typeface="+mj-lt"/>
                <a:ea typeface="+mj-ea"/>
                <a:cs typeface="+mj-cs"/>
              </a:rPr>
              <a:t>1</a:t>
            </a:r>
          </a:p>
        </p:txBody>
      </p:sp>
      <p:sp>
        <p:nvSpPr>
          <p:cNvPr id="23" name="Oval 22">
            <a:extLst>
              <a:ext uri="{FF2B5EF4-FFF2-40B4-BE49-F238E27FC236}">
                <a16:creationId xmlns:a16="http://schemas.microsoft.com/office/drawing/2014/main" id="{95849814-461E-0B8D-6E54-1F5C93327D13}"/>
              </a:ext>
              <a:ext uri="{C183D7F6-B498-43B3-948B-1728B52AA6E4}">
                <adec:decorative xmlns:adec="http://schemas.microsoft.com/office/drawing/2017/decorative" val="1"/>
              </a:ext>
            </a:extLst>
          </p:cNvPr>
          <p:cNvSpPr>
            <a:spLocks/>
          </p:cNvSpPr>
          <p:nvPr/>
        </p:nvSpPr>
        <p:spPr bwMode="auto">
          <a:xfrm>
            <a:off x="771050" y="3395327"/>
            <a:ext cx="343840" cy="343839"/>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8288" rtlCol="0" anchor="ctr"/>
          <a:lstStyle/>
          <a:p>
            <a:pPr algn="ctr"/>
            <a:r>
              <a:rPr lang="en-US" noProof="0">
                <a:solidFill>
                  <a:schemeClr val="tx1"/>
                </a:solidFill>
                <a:latin typeface="+mj-lt"/>
                <a:ea typeface="+mj-ea"/>
                <a:cs typeface="+mj-cs"/>
              </a:rPr>
              <a:t>2</a:t>
            </a:r>
          </a:p>
        </p:txBody>
      </p:sp>
      <p:sp>
        <p:nvSpPr>
          <p:cNvPr id="25" name="Oval 24">
            <a:extLst>
              <a:ext uri="{FF2B5EF4-FFF2-40B4-BE49-F238E27FC236}">
                <a16:creationId xmlns:a16="http://schemas.microsoft.com/office/drawing/2014/main" id="{63CF43BF-D6D2-1AA7-9163-A60F64923FE5}"/>
              </a:ext>
              <a:ext uri="{C183D7F6-B498-43B3-948B-1728B52AA6E4}">
                <adec:decorative xmlns:adec="http://schemas.microsoft.com/office/drawing/2017/decorative" val="1"/>
              </a:ext>
            </a:extLst>
          </p:cNvPr>
          <p:cNvSpPr>
            <a:spLocks/>
          </p:cNvSpPr>
          <p:nvPr/>
        </p:nvSpPr>
        <p:spPr bwMode="auto">
          <a:xfrm>
            <a:off x="771050" y="5045311"/>
            <a:ext cx="343840" cy="343839"/>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8288" rtlCol="0" anchor="ctr"/>
          <a:lstStyle/>
          <a:p>
            <a:pPr algn="ctr"/>
            <a:r>
              <a:rPr lang="en-US" noProof="0">
                <a:solidFill>
                  <a:schemeClr val="tx1"/>
                </a:solidFill>
                <a:latin typeface="+mj-lt"/>
                <a:ea typeface="+mj-ea"/>
                <a:cs typeface="+mj-cs"/>
              </a:rPr>
              <a:t>3</a:t>
            </a:r>
          </a:p>
        </p:txBody>
      </p:sp>
      <p:sp>
        <p:nvSpPr>
          <p:cNvPr id="32" name="Rectangle 31">
            <a:extLst>
              <a:ext uri="{FF2B5EF4-FFF2-40B4-BE49-F238E27FC236}">
                <a16:creationId xmlns:a16="http://schemas.microsoft.com/office/drawing/2014/main" id="{0CD4A652-E8B4-6AD4-77A1-C986463F1603}"/>
              </a:ext>
            </a:extLst>
          </p:cNvPr>
          <p:cNvSpPr/>
          <p:nvPr/>
        </p:nvSpPr>
        <p:spPr bwMode="auto">
          <a:xfrm>
            <a:off x="5822325" y="2293788"/>
            <a:ext cx="45720" cy="2651760"/>
          </a:xfrm>
          <a:prstGeom prst="rect">
            <a:avLst/>
          </a:prstGeom>
          <a:solidFill>
            <a:schemeClr val="bg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solidFill>
                <a:schemeClr val="bg1"/>
              </a:solidFill>
              <a:ea typeface="Segoe UI" pitchFamily="34" charset="0"/>
              <a:cs typeface="Segoe UI" pitchFamily="34" charset="0"/>
            </a:endParaRPr>
          </a:p>
        </p:txBody>
      </p:sp>
      <p:sp>
        <p:nvSpPr>
          <p:cNvPr id="22" name="Oval 21">
            <a:extLst>
              <a:ext uri="{FF2B5EF4-FFF2-40B4-BE49-F238E27FC236}">
                <a16:creationId xmlns:a16="http://schemas.microsoft.com/office/drawing/2014/main" id="{21F99A90-96C1-7AB5-6BB3-B0DEC055C907}"/>
              </a:ext>
              <a:ext uri="{C183D7F6-B498-43B3-948B-1728B52AA6E4}">
                <adec:decorative xmlns:adec="http://schemas.microsoft.com/office/drawing/2017/decorative" val="1"/>
              </a:ext>
            </a:extLst>
          </p:cNvPr>
          <p:cNvSpPr>
            <a:spLocks/>
          </p:cNvSpPr>
          <p:nvPr/>
        </p:nvSpPr>
        <p:spPr bwMode="auto">
          <a:xfrm>
            <a:off x="5673265" y="2293788"/>
            <a:ext cx="343840" cy="343839"/>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8288" rtlCol="0" anchor="ctr"/>
          <a:lstStyle/>
          <a:p>
            <a:pPr algn="ctr"/>
            <a:r>
              <a:rPr lang="en-US" noProof="0">
                <a:solidFill>
                  <a:schemeClr val="tx1"/>
                </a:solidFill>
                <a:latin typeface="+mj-lt"/>
                <a:ea typeface="+mj-ea"/>
                <a:cs typeface="+mj-cs"/>
              </a:rPr>
              <a:t>4</a:t>
            </a:r>
          </a:p>
        </p:txBody>
      </p:sp>
      <p:sp>
        <p:nvSpPr>
          <p:cNvPr id="24" name="Oval 23">
            <a:extLst>
              <a:ext uri="{FF2B5EF4-FFF2-40B4-BE49-F238E27FC236}">
                <a16:creationId xmlns:a16="http://schemas.microsoft.com/office/drawing/2014/main" id="{ABB88046-3698-37E8-29A9-505A924256C3}"/>
              </a:ext>
              <a:ext uri="{C183D7F6-B498-43B3-948B-1728B52AA6E4}">
                <adec:decorative xmlns:adec="http://schemas.microsoft.com/office/drawing/2017/decorative" val="1"/>
              </a:ext>
            </a:extLst>
          </p:cNvPr>
          <p:cNvSpPr>
            <a:spLocks/>
          </p:cNvSpPr>
          <p:nvPr/>
        </p:nvSpPr>
        <p:spPr bwMode="auto">
          <a:xfrm>
            <a:off x="5673265" y="3541284"/>
            <a:ext cx="343840" cy="343839"/>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8288" rtlCol="0" anchor="ctr"/>
          <a:lstStyle/>
          <a:p>
            <a:pPr algn="ctr"/>
            <a:r>
              <a:rPr lang="en-US" noProof="0">
                <a:solidFill>
                  <a:schemeClr val="tx1"/>
                </a:solidFill>
                <a:latin typeface="+mj-lt"/>
                <a:ea typeface="+mj-ea"/>
                <a:cs typeface="+mj-cs"/>
              </a:rPr>
              <a:t>5</a:t>
            </a:r>
          </a:p>
        </p:txBody>
      </p:sp>
      <p:sp>
        <p:nvSpPr>
          <p:cNvPr id="26" name="Oval 25">
            <a:extLst>
              <a:ext uri="{FF2B5EF4-FFF2-40B4-BE49-F238E27FC236}">
                <a16:creationId xmlns:a16="http://schemas.microsoft.com/office/drawing/2014/main" id="{B8ED2C46-F607-B64F-51A2-2DDD3B17F07D}"/>
              </a:ext>
              <a:ext uri="{C183D7F6-B498-43B3-948B-1728B52AA6E4}">
                <adec:decorative xmlns:adec="http://schemas.microsoft.com/office/drawing/2017/decorative" val="1"/>
              </a:ext>
            </a:extLst>
          </p:cNvPr>
          <p:cNvSpPr>
            <a:spLocks/>
          </p:cNvSpPr>
          <p:nvPr/>
        </p:nvSpPr>
        <p:spPr bwMode="auto">
          <a:xfrm>
            <a:off x="5673265" y="4727275"/>
            <a:ext cx="343840" cy="343839"/>
          </a:xfrm>
          <a:prstGeom prst="ellipse">
            <a:avLst/>
          </a:prstGeom>
          <a:solidFill>
            <a:schemeClr val="bg1"/>
          </a:solidFill>
          <a:ln w="1270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18288" rtlCol="0" anchor="ctr"/>
          <a:lstStyle/>
          <a:p>
            <a:pPr algn="ctr"/>
            <a:r>
              <a:rPr lang="en-US" noProof="0">
                <a:solidFill>
                  <a:schemeClr val="tx1"/>
                </a:solidFill>
                <a:latin typeface="+mj-lt"/>
                <a:ea typeface="+mj-ea"/>
                <a:cs typeface="+mj-cs"/>
              </a:rPr>
              <a:t>6</a:t>
            </a:r>
          </a:p>
        </p:txBody>
      </p:sp>
      <p:sp>
        <p:nvSpPr>
          <p:cNvPr id="38" name="Rectangle: Rounded Corners 37">
            <a:hlinkClick r:id="rId7" action="ppaction://hlinksldjump"/>
            <a:extLst>
              <a:ext uri="{FF2B5EF4-FFF2-40B4-BE49-F238E27FC236}">
                <a16:creationId xmlns:a16="http://schemas.microsoft.com/office/drawing/2014/main" id="{34F08883-412A-CB75-8775-7E3C7B5015F3}"/>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39" name="Rectangle: Rounded Corners 38">
            <a:hlinkClick r:id="rId8" action="ppaction://hlinksldjump"/>
            <a:extLst>
              <a:ext uri="{FF2B5EF4-FFF2-40B4-BE49-F238E27FC236}">
                <a16:creationId xmlns:a16="http://schemas.microsoft.com/office/drawing/2014/main" id="{4C8ABD82-57FD-DE56-EB14-D37B940D3BB6}"/>
              </a:ext>
            </a:extLst>
          </p:cNvPr>
          <p:cNvSpPr>
            <a:spLocks/>
          </p:cNvSpPr>
          <p:nvPr/>
        </p:nvSpPr>
        <p:spPr bwMode="auto">
          <a:xfrm>
            <a:off x="2500758"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Get Ready</a:t>
            </a:r>
          </a:p>
        </p:txBody>
      </p:sp>
      <p:sp>
        <p:nvSpPr>
          <p:cNvPr id="40" name="Rectangle: Rounded Corners 39">
            <a:hlinkClick r:id="rId9" action="ppaction://hlinksldjump"/>
            <a:extLst>
              <a:ext uri="{FF2B5EF4-FFF2-40B4-BE49-F238E27FC236}">
                <a16:creationId xmlns:a16="http://schemas.microsoft.com/office/drawing/2014/main" id="{743C13E9-7A0E-9DC9-54BF-02407D98F0E1}"/>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41" name="Rectangle: Rounded Corners 40">
            <a:hlinkClick r:id="rId10" action="ppaction://hlinksldjump"/>
            <a:extLst>
              <a:ext uri="{FF2B5EF4-FFF2-40B4-BE49-F238E27FC236}">
                <a16:creationId xmlns:a16="http://schemas.microsoft.com/office/drawing/2014/main" id="{603F0AA5-C87F-EA96-031F-55212BA54487}"/>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42" name="Rectangle: Rounded Corners 41">
            <a:hlinkClick r:id="rId11" action="ppaction://hlinksldjump"/>
            <a:extLst>
              <a:ext uri="{FF2B5EF4-FFF2-40B4-BE49-F238E27FC236}">
                <a16:creationId xmlns:a16="http://schemas.microsoft.com/office/drawing/2014/main" id="{8DC1A104-7DAC-EB67-E802-3978A7F45642}"/>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
        <p:nvSpPr>
          <p:cNvPr id="9" name="TextBox 8">
            <a:extLst>
              <a:ext uri="{FF2B5EF4-FFF2-40B4-BE49-F238E27FC236}">
                <a16:creationId xmlns:a16="http://schemas.microsoft.com/office/drawing/2014/main" id="{EAEFDD15-B667-3EB2-6F23-D37A9C949E1B}"/>
              </a:ext>
            </a:extLst>
          </p:cNvPr>
          <p:cNvSpPr txBox="1"/>
          <p:nvPr/>
        </p:nvSpPr>
        <p:spPr>
          <a:xfrm>
            <a:off x="519768" y="6514398"/>
            <a:ext cx="11602379"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i="1">
                <a:ea typeface="+mn-lt"/>
                <a:cs typeface="+mn-lt"/>
              </a:rPr>
              <a:t>*The worksheets in the Appendix section of this document can be used to capture and communicate your organization’s  ESS business value/ROI journey</a:t>
            </a:r>
            <a:endParaRPr lang="en-US" sz="1200" i="1">
              <a:cs typeface="Segoe Sans Display"/>
            </a:endParaRPr>
          </a:p>
        </p:txBody>
      </p:sp>
    </p:spTree>
    <p:extLst>
      <p:ext uri="{BB962C8B-B14F-4D97-AF65-F5344CB8AC3E}">
        <p14:creationId xmlns:p14="http://schemas.microsoft.com/office/powerpoint/2010/main" val="1022692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8.33333E-7 0.03101 L 8.33333E-7 4.44444E-6 " pathEditMode="relative" rAng="0" ptsTypes="AA">
                                      <p:cBhvr>
                                        <p:cTn id="9" dur="750" fill="hold"/>
                                        <p:tgtEl>
                                          <p:spTgt spid="9"/>
                                        </p:tgtEl>
                                        <p:attrNameLst>
                                          <p:attrName>ppt_x</p:attrName>
                                          <p:attrName>ppt_y</p:attrName>
                                        </p:attrNameLst>
                                      </p:cBhvr>
                                      <p:rCtr x="0" y="-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7BF060F-EBBE-E470-2B90-67F34961B5C7}"/>
            </a:ext>
          </a:extLst>
        </p:cNvPr>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22644BCC-437F-9B34-5A33-78CC84975E3D}"/>
              </a:ext>
              <a:ext uri="{C183D7F6-B498-43B3-948B-1728B52AA6E4}">
                <adec:decorative xmlns:adec="http://schemas.microsoft.com/office/drawing/2017/decorative" val="1"/>
              </a:ext>
            </a:extLst>
          </p:cNvPr>
          <p:cNvSpPr>
            <a:spLocks/>
          </p:cNvSpPr>
          <p:nvPr/>
        </p:nvSpPr>
        <p:spPr bwMode="auto">
          <a:xfrm>
            <a:off x="4295301" y="1212067"/>
            <a:ext cx="7325199" cy="5352246"/>
          </a:xfrm>
          <a:prstGeom prst="roundRect">
            <a:avLst>
              <a:gd name="adj" fmla="val 2066"/>
            </a:avLst>
          </a:prstGeom>
          <a:solidFill>
            <a:schemeClr val="bg1"/>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765" noProof="0"/>
          </a:p>
        </p:txBody>
      </p:sp>
      <p:sp>
        <p:nvSpPr>
          <p:cNvPr id="29" name="Title 1">
            <a:extLst>
              <a:ext uri="{FF2B5EF4-FFF2-40B4-BE49-F238E27FC236}">
                <a16:creationId xmlns:a16="http://schemas.microsoft.com/office/drawing/2014/main" id="{FE6248E8-0A86-AD6A-26D4-3983B8E95C72}"/>
              </a:ext>
            </a:extLst>
          </p:cNvPr>
          <p:cNvSpPr txBox="1">
            <a:spLocks noGrp="1"/>
          </p:cNvSpPr>
          <p:nvPr>
            <p:ph type="title"/>
          </p:nvPr>
        </p:nvSpPr>
        <p:spPr>
          <a:xfrm>
            <a:off x="588963" y="457200"/>
            <a:ext cx="11017250" cy="492125"/>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lvl="0"/>
            <a:r>
              <a:rPr lang="en-US" noProof="0"/>
              <a:t>Important Roles for your team</a:t>
            </a:r>
          </a:p>
        </p:txBody>
      </p:sp>
      <p:sp>
        <p:nvSpPr>
          <p:cNvPr id="30" name="Rectangle 29">
            <a:extLst>
              <a:ext uri="{FF2B5EF4-FFF2-40B4-BE49-F238E27FC236}">
                <a16:creationId xmlns:a16="http://schemas.microsoft.com/office/drawing/2014/main" id="{86A3E769-A1BC-2628-2853-8FF8C492E722}"/>
              </a:ext>
              <a:ext uri="{C183D7F6-B498-43B3-948B-1728B52AA6E4}">
                <adec:decorative xmlns:adec="http://schemas.microsoft.com/office/drawing/2017/decorative" val="1"/>
              </a:ext>
            </a:extLst>
          </p:cNvPr>
          <p:cNvSpPr>
            <a:spLocks/>
          </p:cNvSpPr>
          <p:nvPr/>
        </p:nvSpPr>
        <p:spPr bwMode="auto">
          <a:xfrm>
            <a:off x="0" y="1349227"/>
            <a:ext cx="4295301" cy="5077926"/>
          </a:xfrm>
          <a:prstGeom prst="rect">
            <a:avLst/>
          </a:prstGeom>
          <a:solidFill>
            <a:schemeClr val="bg1">
              <a:alpha val="42000"/>
            </a:schemeClr>
          </a:solidFill>
          <a:ln w="6350">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765" noProof="0">
              <a:solidFill>
                <a:srgbClr val="FFFFFF"/>
              </a:solidFill>
              <a:latin typeface="Segoe Sans Display"/>
            </a:endParaRPr>
          </a:p>
        </p:txBody>
      </p:sp>
      <p:sp>
        <p:nvSpPr>
          <p:cNvPr id="32" name="Text ">
            <a:extLst>
              <a:ext uri="{FF2B5EF4-FFF2-40B4-BE49-F238E27FC236}">
                <a16:creationId xmlns:a16="http://schemas.microsoft.com/office/drawing/2014/main" id="{1BE63ED3-2FB0-5095-D03C-0375F14694AE}"/>
              </a:ext>
            </a:extLst>
          </p:cNvPr>
          <p:cNvSpPr>
            <a:spLocks/>
          </p:cNvSpPr>
          <p:nvPr/>
        </p:nvSpPr>
        <p:spPr>
          <a:xfrm>
            <a:off x="589966" y="1822498"/>
            <a:ext cx="3487423" cy="3939540"/>
          </a:xfrm>
          <a:prstGeom prst="rect">
            <a:avLst/>
          </a:prstGeom>
          <a:noFill/>
          <a:ln/>
        </p:spPr>
        <p:txBody>
          <a:bodyPr wrap="square" lIns="0" tIns="0" rIns="0" bIns="0" rtlCol="0" anchor="t">
            <a:spAutoFit/>
          </a:bodyPr>
          <a:lstStyle/>
          <a:p>
            <a:pPr marL="0" marR="0" lvl="0" indent="0" algn="l" defTabSz="457010" rtl="0" eaLnBrk="1" fontAlgn="auto" latinLnBrk="0" hangingPunct="1">
              <a:lnSpc>
                <a:spcPct val="100000"/>
              </a:lnSpc>
              <a:spcBef>
                <a:spcPts val="0"/>
              </a:spcBef>
              <a:spcAft>
                <a:spcPts val="900"/>
              </a:spcAft>
              <a:buClrTx/>
              <a:buSzTx/>
              <a:buFontTx/>
              <a:buNone/>
              <a:tabLst/>
              <a:defRPr/>
            </a:pPr>
            <a:r>
              <a:rPr kumimoji="0" lang="en-US" sz="1600" b="0" i="0" u="none" strike="noStrike" kern="1200" cap="none" spc="0" normalizeH="0" baseline="0" noProof="0">
                <a:ln>
                  <a:noFill/>
                </a:ln>
                <a:effectLst/>
                <a:uLnTx/>
                <a:uFillTx/>
              </a:rPr>
              <a:t>Implementing an Employee Self-Service (ESS) solution is more than just rolling out new technology—it’s a shift in how employees interact with HR and IT processes. For ESS to be truly effective, HR and IT teams must work together from day one. HR brings insights into employee needs, policy requirements, and workflow improvements, while IT ensures seamless integration, security, and technical functionality. When these teams collaborate closely, the result is a user-friendly, well-optimized ESS solution that enhances efficiency without creating new barriers.</a:t>
            </a:r>
          </a:p>
        </p:txBody>
      </p:sp>
      <p:sp>
        <p:nvSpPr>
          <p:cNvPr id="33" name="Rectangle: Rounded Corners 10">
            <a:extLst>
              <a:ext uri="{FF2B5EF4-FFF2-40B4-BE49-F238E27FC236}">
                <a16:creationId xmlns:a16="http://schemas.microsoft.com/office/drawing/2014/main" id="{3BB68CC2-6F34-5654-F380-0AA3C74760EA}"/>
              </a:ext>
            </a:extLst>
          </p:cNvPr>
          <p:cNvSpPr>
            <a:spLocks/>
          </p:cNvSpPr>
          <p:nvPr/>
        </p:nvSpPr>
        <p:spPr>
          <a:xfrm>
            <a:off x="4432461" y="1349227"/>
            <a:ext cx="7050879" cy="515632"/>
          </a:xfrm>
          <a:prstGeom prst="roundRect">
            <a:avLst>
              <a:gd name="adj" fmla="val 11514"/>
            </a:avLst>
          </a:pr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noProof="0">
                <a:ln w="3175">
                  <a:noFill/>
                </a:ln>
                <a:solidFill>
                  <a:schemeClr val="bg1"/>
                </a:solidFill>
                <a:latin typeface="+mj-lt"/>
                <a:ea typeface="+mj-ea"/>
                <a:cs typeface="+mj-cs"/>
              </a:rPr>
              <a:t>Your ESS implementation team should include</a:t>
            </a:r>
          </a:p>
        </p:txBody>
      </p:sp>
      <p:pic>
        <p:nvPicPr>
          <p:cNvPr id="31" name="Picture 30">
            <a:extLst>
              <a:ext uri="{FF2B5EF4-FFF2-40B4-BE49-F238E27FC236}">
                <a16:creationId xmlns:a16="http://schemas.microsoft.com/office/drawing/2014/main" id="{1D4F552A-8D7B-7E35-0CBC-486D93E9B9DD}"/>
              </a:ext>
              <a:ext uri="{C183D7F6-B498-43B3-948B-1728B52AA6E4}">
                <adec:decorative xmlns:adec="http://schemas.microsoft.com/office/drawing/2017/decorative" val="1"/>
              </a:ext>
            </a:extLst>
          </p:cNvPr>
          <p:cNvPicPr>
            <a:picLocks noChangeAspect="1"/>
          </p:cNvPicPr>
          <p:nvPr/>
        </p:nvPicPr>
        <p:blipFill rotWithShape="1">
          <a:blip r:embed="rId4">
            <a:alphaModFix amt="24000"/>
          </a:blip>
          <a:srcRect l="-1513" t="-1628" r="1513" b="42888"/>
          <a:stretch>
            <a:fillRect/>
          </a:stretch>
        </p:blipFill>
        <p:spPr>
          <a:xfrm>
            <a:off x="2501489" y="5373471"/>
            <a:ext cx="1793812" cy="1053682"/>
          </a:xfrm>
          <a:prstGeom prst="rect">
            <a:avLst/>
          </a:prstGeom>
        </p:spPr>
      </p:pic>
      <p:sp>
        <p:nvSpPr>
          <p:cNvPr id="5" name="TextBox 4">
            <a:extLst>
              <a:ext uri="{FF2B5EF4-FFF2-40B4-BE49-F238E27FC236}">
                <a16:creationId xmlns:a16="http://schemas.microsoft.com/office/drawing/2014/main" id="{B8F785EF-EBC8-100F-E125-EC673CC54EB4}"/>
              </a:ext>
            </a:extLst>
          </p:cNvPr>
          <p:cNvSpPr txBox="1">
            <a:spLocks/>
          </p:cNvSpPr>
          <p:nvPr/>
        </p:nvSpPr>
        <p:spPr>
          <a:xfrm>
            <a:off x="4870450" y="2007322"/>
            <a:ext cx="6612891" cy="430887"/>
          </a:xfrm>
          <a:prstGeom prst="rect">
            <a:avLst/>
          </a:prstGeom>
          <a:noFill/>
        </p:spPr>
        <p:txBody>
          <a:bodyPr wrap="square" lIns="0" tIns="0" rIns="0" bIns="0">
            <a:spAutoFit/>
          </a:bodyPr>
          <a:lstStyle/>
          <a:p>
            <a:pPr>
              <a:spcAft>
                <a:spcPts val="600"/>
              </a:spcAft>
            </a:pPr>
            <a:r>
              <a:rPr lang="en-US" sz="1400" noProof="0">
                <a:solidFill>
                  <a:srgbClr val="000000"/>
                </a:solidFill>
                <a:latin typeface="+mj-lt"/>
                <a:ea typeface="+mj-ea"/>
                <a:cs typeface="+mj-cs"/>
              </a:rPr>
              <a:t>Executive Sponsor </a:t>
            </a:r>
            <a:r>
              <a:rPr lang="en-US" sz="1400" noProof="0">
                <a:solidFill>
                  <a:srgbClr val="000000"/>
                </a:solidFill>
              </a:rPr>
              <a:t>– </a:t>
            </a:r>
            <a:r>
              <a:rPr lang="en-US" sz="1400" noProof="0"/>
              <a:t>Provides the vision, decision-making authority, and leadership needed to drive organizational change.</a:t>
            </a:r>
          </a:p>
        </p:txBody>
      </p:sp>
      <p:sp>
        <p:nvSpPr>
          <p:cNvPr id="63" name="TextBox 60, chunk 2">
            <a:extLst>
              <a:ext uri="{FF2B5EF4-FFF2-40B4-BE49-F238E27FC236}">
                <a16:creationId xmlns:a16="http://schemas.microsoft.com/office/drawing/2014/main" id="{4B3BCDCA-EA31-8F62-A6E2-7009685CA9B5}"/>
              </a:ext>
            </a:extLst>
          </p:cNvPr>
          <p:cNvSpPr txBox="1">
            <a:spLocks/>
          </p:cNvSpPr>
          <p:nvPr/>
        </p:nvSpPr>
        <p:spPr>
          <a:xfrm>
            <a:off x="4870450" y="2714647"/>
            <a:ext cx="6612891" cy="430887"/>
          </a:xfrm>
          <a:prstGeom prst="rect">
            <a:avLst/>
          </a:prstGeom>
          <a:noFill/>
        </p:spPr>
        <p:txBody>
          <a:bodyPr wrap="square" lIns="0" tIns="0" rIns="0" bIns="0" numCol="1">
            <a:spAutoFit/>
          </a:bodyPr>
          <a:lstStyle>
            <a:defPPr>
              <a:defRPr lang="en-US"/>
            </a:defPPr>
            <a:lvl1pPr marL="533400" indent="-266700">
              <a:spcAft>
                <a:spcPts val="600"/>
              </a:spcAft>
              <a:buFont typeface="Arial" panose="020B0604020202020204" pitchFamily="34" charset="0"/>
              <a:buChar char="•"/>
              <a:defRPr sz="1600" b="1">
                <a:solidFill>
                  <a:srgbClr val="000000"/>
                </a:solidFill>
              </a:defRPr>
            </a:lvl1pPr>
          </a:lstStyle>
          <a:p>
            <a:pPr marL="0" indent="0">
              <a:buNone/>
              <a:defRPr/>
            </a:pPr>
            <a:r>
              <a:rPr kumimoji="0" lang="en-US" sz="1400" b="0" i="0" u="none" strike="noStrike" kern="1200" cap="none" spc="0" normalizeH="0" baseline="0" noProof="0">
                <a:ln>
                  <a:noFill/>
                </a:ln>
                <a:solidFill>
                  <a:schemeClr val="tx1"/>
                </a:solidFill>
                <a:effectLst/>
                <a:uLnTx/>
                <a:uFillTx/>
                <a:latin typeface="+mj-lt"/>
                <a:ea typeface="+mj-ea"/>
                <a:cs typeface="+mj-cs"/>
              </a:rPr>
              <a:t>Project Manager </a:t>
            </a:r>
            <a:r>
              <a:rPr kumimoji="0" lang="en-US" sz="1400" b="0" i="0" u="none" strike="noStrike" kern="1200" cap="none" spc="0" normalizeH="0" baseline="0" noProof="0">
                <a:ln>
                  <a:noFill/>
                </a:ln>
                <a:solidFill>
                  <a:schemeClr val="tx1"/>
                </a:solidFill>
                <a:effectLst/>
                <a:uLnTx/>
                <a:uFillTx/>
              </a:rPr>
              <a:t>– Manages timelines, milestones, and deliverables, ensuring the project stays on track.</a:t>
            </a:r>
          </a:p>
        </p:txBody>
      </p:sp>
      <p:sp>
        <p:nvSpPr>
          <p:cNvPr id="64" name="TextBox 60, chunk 3">
            <a:extLst>
              <a:ext uri="{FF2B5EF4-FFF2-40B4-BE49-F238E27FC236}">
                <a16:creationId xmlns:a16="http://schemas.microsoft.com/office/drawing/2014/main" id="{2CE73BA8-8E47-5975-EA8D-0C40C073687C}"/>
              </a:ext>
            </a:extLst>
          </p:cNvPr>
          <p:cNvSpPr txBox="1">
            <a:spLocks/>
          </p:cNvSpPr>
          <p:nvPr/>
        </p:nvSpPr>
        <p:spPr>
          <a:xfrm>
            <a:off x="4870450" y="3421972"/>
            <a:ext cx="6612891" cy="430887"/>
          </a:xfrm>
          <a:prstGeom prst="rect">
            <a:avLst/>
          </a:prstGeom>
          <a:noFill/>
        </p:spPr>
        <p:txBody>
          <a:bodyPr wrap="square" lIns="0" tIns="0" rIns="0" bIns="0" numCol="1">
            <a:spAutoFit/>
          </a:bodyPr>
          <a:lstStyle>
            <a:defPPr>
              <a:defRPr lang="en-US"/>
            </a:defPPr>
            <a:lvl1pPr marL="533400" indent="-266700">
              <a:spcAft>
                <a:spcPts val="600"/>
              </a:spcAft>
              <a:buFont typeface="Arial" panose="020B0604020202020204" pitchFamily="34" charset="0"/>
              <a:buChar char="•"/>
              <a:defRPr sz="1600" b="1">
                <a:solidFill>
                  <a:srgbClr val="000000"/>
                </a:solidFill>
              </a:defRPr>
            </a:lvl1pPr>
          </a:lstStyle>
          <a:p>
            <a:pPr marL="0" indent="0">
              <a:buNone/>
              <a:defRPr/>
            </a:pPr>
            <a:r>
              <a:rPr kumimoji="0" lang="en-US" sz="1400" b="0" i="0" u="none" strike="noStrike" kern="1200" cap="none" spc="0" normalizeH="0" baseline="0" noProof="0">
                <a:ln>
                  <a:noFill/>
                </a:ln>
                <a:solidFill>
                  <a:schemeClr val="tx1"/>
                </a:solidFill>
                <a:effectLst/>
                <a:uLnTx/>
                <a:uFillTx/>
                <a:latin typeface="+mj-lt"/>
                <a:ea typeface="+mj-ea"/>
                <a:cs typeface="+mj-cs"/>
              </a:rPr>
              <a:t>HR/IT Business Leader </a:t>
            </a:r>
            <a:r>
              <a:rPr kumimoji="0" lang="en-US" sz="1400" b="0" i="0" u="none" strike="noStrike" kern="1200" cap="none" spc="0" normalizeH="0" baseline="0" noProof="0">
                <a:ln>
                  <a:noFill/>
                </a:ln>
                <a:solidFill>
                  <a:schemeClr val="tx1"/>
                </a:solidFill>
                <a:effectLst/>
                <a:uLnTx/>
                <a:uFillTx/>
              </a:rPr>
              <a:t>– Defines test scenarios, sets success metrics, and ensures the solution meets business needs.</a:t>
            </a:r>
          </a:p>
        </p:txBody>
      </p:sp>
      <p:sp>
        <p:nvSpPr>
          <p:cNvPr id="65" name="TextBox 60, chunk 4">
            <a:extLst>
              <a:ext uri="{FF2B5EF4-FFF2-40B4-BE49-F238E27FC236}">
                <a16:creationId xmlns:a16="http://schemas.microsoft.com/office/drawing/2014/main" id="{B6E8C50F-4DDC-A4C4-C81B-3BAD44C185F5}"/>
              </a:ext>
            </a:extLst>
          </p:cNvPr>
          <p:cNvSpPr txBox="1">
            <a:spLocks/>
          </p:cNvSpPr>
          <p:nvPr/>
        </p:nvSpPr>
        <p:spPr>
          <a:xfrm>
            <a:off x="4870450" y="4129297"/>
            <a:ext cx="6612891" cy="646331"/>
          </a:xfrm>
          <a:prstGeom prst="rect">
            <a:avLst/>
          </a:prstGeom>
          <a:noFill/>
        </p:spPr>
        <p:txBody>
          <a:bodyPr wrap="square" lIns="0" tIns="0" rIns="0" bIns="0" numCol="1">
            <a:spAutoFit/>
          </a:bodyPr>
          <a:lstStyle>
            <a:defPPr>
              <a:defRPr lang="en-US"/>
            </a:defPPr>
            <a:lvl1pPr marL="533400" indent="-266700">
              <a:spcAft>
                <a:spcPts val="600"/>
              </a:spcAft>
              <a:buFont typeface="Arial" panose="020B0604020202020204" pitchFamily="34" charset="0"/>
              <a:buChar char="•"/>
              <a:defRPr sz="1600" b="1">
                <a:solidFill>
                  <a:srgbClr val="000000"/>
                </a:solidFill>
              </a:defRPr>
            </a:lvl1pPr>
          </a:lstStyle>
          <a:p>
            <a:pPr marL="0" indent="0">
              <a:buNone/>
              <a:defRPr/>
            </a:pPr>
            <a:r>
              <a:rPr kumimoji="0" lang="en-US" sz="1400" b="0" i="0" u="none" strike="noStrike" kern="1200" cap="none" spc="0" normalizeH="0" baseline="0" noProof="0">
                <a:ln>
                  <a:noFill/>
                </a:ln>
                <a:solidFill>
                  <a:schemeClr val="tx1"/>
                </a:solidFill>
                <a:effectLst/>
                <a:uLnTx/>
                <a:uFillTx/>
                <a:latin typeface="+mj-lt"/>
                <a:ea typeface="+mj-ea"/>
                <a:cs typeface="+mj-cs"/>
              </a:rPr>
              <a:t>Implementation SMEs </a:t>
            </a:r>
            <a:r>
              <a:rPr kumimoji="0" lang="en-US" sz="1400" b="0" i="0" u="none" strike="noStrike" kern="1200" cap="none" spc="0" normalizeH="0" baseline="0" noProof="0">
                <a:ln>
                  <a:noFill/>
                </a:ln>
                <a:solidFill>
                  <a:schemeClr val="tx1"/>
                </a:solidFill>
                <a:effectLst/>
                <a:uLnTx/>
                <a:uFillTx/>
              </a:rPr>
              <a:t>– Includes M365 Tenant Admin, ESS Administrator, System Administrator, and other technical experts who configure the system, enable access, and integrate ESS with existing tools.</a:t>
            </a:r>
          </a:p>
        </p:txBody>
      </p:sp>
      <p:sp>
        <p:nvSpPr>
          <p:cNvPr id="66" name="TextBox 60, chunk 5">
            <a:extLst>
              <a:ext uri="{FF2B5EF4-FFF2-40B4-BE49-F238E27FC236}">
                <a16:creationId xmlns:a16="http://schemas.microsoft.com/office/drawing/2014/main" id="{653D6B80-04B1-C4C2-E4B7-CBC1B51A3E93}"/>
              </a:ext>
            </a:extLst>
          </p:cNvPr>
          <p:cNvSpPr txBox="1">
            <a:spLocks/>
          </p:cNvSpPr>
          <p:nvPr/>
        </p:nvSpPr>
        <p:spPr>
          <a:xfrm>
            <a:off x="4870450" y="5052066"/>
            <a:ext cx="6612891" cy="430887"/>
          </a:xfrm>
          <a:prstGeom prst="rect">
            <a:avLst/>
          </a:prstGeom>
          <a:noFill/>
        </p:spPr>
        <p:txBody>
          <a:bodyPr wrap="square" lIns="0" tIns="0" rIns="0" bIns="0" numCol="1">
            <a:spAutoFit/>
          </a:bodyPr>
          <a:lstStyle>
            <a:defPPr>
              <a:defRPr lang="en-US"/>
            </a:defPPr>
            <a:lvl1pPr marL="533400" indent="-266700">
              <a:spcAft>
                <a:spcPts val="600"/>
              </a:spcAft>
              <a:buFont typeface="Arial" panose="020B0604020202020204" pitchFamily="34" charset="0"/>
              <a:buChar char="•"/>
              <a:defRPr sz="1600" b="1">
                <a:solidFill>
                  <a:srgbClr val="000000"/>
                </a:solidFill>
              </a:defRPr>
            </a:lvl1pPr>
          </a:lstStyle>
          <a:p>
            <a:pPr marL="0" indent="0">
              <a:buNone/>
              <a:defRPr/>
            </a:pPr>
            <a:r>
              <a:rPr kumimoji="0" lang="en-US" sz="1400" b="0" i="0" u="none" strike="noStrike" kern="1200" cap="none" spc="0" normalizeH="0" baseline="0" noProof="0">
                <a:ln>
                  <a:noFill/>
                </a:ln>
                <a:solidFill>
                  <a:schemeClr val="tx1"/>
                </a:solidFill>
                <a:effectLst/>
                <a:uLnTx/>
                <a:uFillTx/>
                <a:latin typeface="+mj-lt"/>
                <a:ea typeface="+mj-ea"/>
                <a:cs typeface="+mj-cs"/>
              </a:rPr>
              <a:t>Test Users </a:t>
            </a:r>
            <a:r>
              <a:rPr kumimoji="0" lang="en-US" sz="1400" b="0" i="0" u="none" strike="noStrike" kern="1200" cap="none" spc="0" normalizeH="0" baseline="0" noProof="0">
                <a:ln>
                  <a:noFill/>
                </a:ln>
                <a:solidFill>
                  <a:schemeClr val="tx1"/>
                </a:solidFill>
                <a:effectLst/>
                <a:uLnTx/>
                <a:uFillTx/>
              </a:rPr>
              <a:t>– A select group of employees who validate the system, provide feedback, and help refine the experience post-launch.</a:t>
            </a:r>
          </a:p>
        </p:txBody>
      </p:sp>
      <p:sp>
        <p:nvSpPr>
          <p:cNvPr id="67" name="TextBox 60, chunk 6">
            <a:extLst>
              <a:ext uri="{FF2B5EF4-FFF2-40B4-BE49-F238E27FC236}">
                <a16:creationId xmlns:a16="http://schemas.microsoft.com/office/drawing/2014/main" id="{8BDEBBB4-A9A3-59B3-3867-5DA0B4B7E30A}"/>
              </a:ext>
            </a:extLst>
          </p:cNvPr>
          <p:cNvSpPr txBox="1">
            <a:spLocks/>
          </p:cNvSpPr>
          <p:nvPr/>
        </p:nvSpPr>
        <p:spPr>
          <a:xfrm>
            <a:off x="4870450" y="5759388"/>
            <a:ext cx="6612891" cy="646331"/>
          </a:xfrm>
          <a:prstGeom prst="rect">
            <a:avLst/>
          </a:prstGeom>
          <a:noFill/>
        </p:spPr>
        <p:txBody>
          <a:bodyPr wrap="square" lIns="0" tIns="0" rIns="0" bIns="0" numCol="1">
            <a:spAutoFit/>
          </a:bodyPr>
          <a:lstStyle>
            <a:defPPr>
              <a:defRPr lang="en-US"/>
            </a:defPPr>
            <a:lvl1pPr marL="533400" indent="-266700">
              <a:spcAft>
                <a:spcPts val="600"/>
              </a:spcAft>
              <a:buFont typeface="Arial" panose="020B0604020202020204" pitchFamily="34" charset="0"/>
              <a:buChar char="•"/>
              <a:defRPr sz="1600" b="1">
                <a:solidFill>
                  <a:srgbClr val="000000"/>
                </a:solidFill>
              </a:defRPr>
            </a:lvl1pPr>
          </a:lstStyle>
          <a:p>
            <a:pPr marL="0" indent="0">
              <a:buNone/>
            </a:pPr>
            <a:r>
              <a:rPr kumimoji="0" lang="en-US" sz="1400" b="0" i="0" u="none" strike="noStrike" kern="1200" cap="none" spc="0" normalizeH="0" baseline="0" noProof="0">
                <a:ln>
                  <a:noFill/>
                </a:ln>
                <a:solidFill>
                  <a:schemeClr val="tx1"/>
                </a:solidFill>
                <a:effectLst/>
                <a:uLnTx/>
                <a:uFillTx/>
                <a:latin typeface="+mj-lt"/>
                <a:ea typeface="+mj-ea"/>
                <a:cs typeface="+mj-cs"/>
              </a:rPr>
              <a:t>Change Management Lead </a:t>
            </a:r>
            <a:r>
              <a:rPr kumimoji="0" lang="en-US" sz="1400" b="0" i="0" u="none" strike="noStrike" kern="1200" cap="none" spc="0" normalizeH="0" baseline="0" noProof="0">
                <a:ln>
                  <a:noFill/>
                </a:ln>
                <a:solidFill>
                  <a:schemeClr val="tx1"/>
                </a:solidFill>
                <a:effectLst/>
                <a:uLnTx/>
                <a:uFillTx/>
              </a:rPr>
              <a:t>– Drive organizational adoption by aligning stakeholders, managing readiness, and solution pilot and org-wide </a:t>
            </a:r>
            <a:br>
              <a:rPr kumimoji="0" lang="en-US" sz="1400" b="0" i="0" u="none" strike="noStrike" kern="1200" cap="none" spc="0" normalizeH="0" baseline="0" noProof="0">
                <a:ln>
                  <a:noFill/>
                </a:ln>
                <a:solidFill>
                  <a:schemeClr val="tx1"/>
                </a:solidFill>
                <a:effectLst/>
                <a:uLnTx/>
                <a:uFillTx/>
              </a:rPr>
            </a:br>
            <a:r>
              <a:rPr kumimoji="0" lang="en-US" sz="1400" b="0" i="0" u="none" strike="noStrike" kern="1200" cap="none" spc="0" normalizeH="0" baseline="0" noProof="0">
                <a:ln>
                  <a:noFill/>
                </a:ln>
                <a:solidFill>
                  <a:schemeClr val="tx1"/>
                </a:solidFill>
                <a:effectLst/>
                <a:uLnTx/>
                <a:uFillTx/>
              </a:rPr>
              <a:t>roll-out.</a:t>
            </a:r>
            <a:endParaRPr lang="en-US" sz="1400" noProof="0">
              <a:solidFill>
                <a:schemeClr val="tx1"/>
              </a:solidFill>
            </a:endParaRPr>
          </a:p>
        </p:txBody>
      </p:sp>
      <p:cxnSp>
        <p:nvCxnSpPr>
          <p:cNvPr id="68" name="Straight Connector 67">
            <a:extLst>
              <a:ext uri="{FF2B5EF4-FFF2-40B4-BE49-F238E27FC236}">
                <a16:creationId xmlns:a16="http://schemas.microsoft.com/office/drawing/2014/main" id="{6927D990-6AE6-4A7A-8623-B63620A120BB}"/>
              </a:ext>
            </a:extLst>
          </p:cNvPr>
          <p:cNvCxnSpPr>
            <a:cxnSpLocks/>
          </p:cNvCxnSpPr>
          <p:nvPr/>
        </p:nvCxnSpPr>
        <p:spPr>
          <a:xfrm>
            <a:off x="4870450" y="2576428"/>
            <a:ext cx="661289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BE8703C-731F-3715-4E3B-9FFCA93D071B}"/>
              </a:ext>
            </a:extLst>
          </p:cNvPr>
          <p:cNvCxnSpPr>
            <a:cxnSpLocks/>
          </p:cNvCxnSpPr>
          <p:nvPr/>
        </p:nvCxnSpPr>
        <p:spPr>
          <a:xfrm>
            <a:off x="4870450" y="3283753"/>
            <a:ext cx="661289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FC6FB1C-D6A0-F715-C82F-7A214D65C08D}"/>
              </a:ext>
            </a:extLst>
          </p:cNvPr>
          <p:cNvCxnSpPr>
            <a:cxnSpLocks/>
          </p:cNvCxnSpPr>
          <p:nvPr/>
        </p:nvCxnSpPr>
        <p:spPr>
          <a:xfrm>
            <a:off x="4870450" y="3991078"/>
            <a:ext cx="661289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8E411D8-240B-4720-61A6-ABF0FA449D48}"/>
              </a:ext>
            </a:extLst>
          </p:cNvPr>
          <p:cNvCxnSpPr>
            <a:cxnSpLocks/>
          </p:cNvCxnSpPr>
          <p:nvPr/>
        </p:nvCxnSpPr>
        <p:spPr>
          <a:xfrm>
            <a:off x="4870450" y="4913847"/>
            <a:ext cx="661289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63FEAEF-8586-9BF9-D303-D76F57DB105D}"/>
              </a:ext>
            </a:extLst>
          </p:cNvPr>
          <p:cNvCxnSpPr>
            <a:cxnSpLocks/>
          </p:cNvCxnSpPr>
          <p:nvPr/>
        </p:nvCxnSpPr>
        <p:spPr>
          <a:xfrm>
            <a:off x="4870450" y="5621172"/>
            <a:ext cx="6612891"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1EA9E852-5950-2E4D-330D-C9C8ACEB9E2A}"/>
              </a:ext>
            </a:extLst>
          </p:cNvPr>
          <p:cNvSpPr txBox="1">
            <a:spLocks/>
          </p:cNvSpPr>
          <p:nvPr/>
        </p:nvSpPr>
        <p:spPr>
          <a:xfrm>
            <a:off x="588963" y="6575686"/>
            <a:ext cx="4963206" cy="184666"/>
          </a:xfrm>
          <a:prstGeom prst="rect">
            <a:avLst/>
          </a:prstGeom>
          <a:noFill/>
        </p:spPr>
        <p:txBody>
          <a:bodyPr wrap="square" lIns="0" tIns="0" rIns="0" bIns="0" rtlCol="0" anchor="t">
            <a:spAutoFit/>
          </a:bodyPr>
          <a:lstStyle/>
          <a:p>
            <a:r>
              <a:rPr lang="en-US" sz="1200" i="1" noProof="0"/>
              <a:t>*Refer to the R&amp;R worksheet for detailed role alignment requirements</a:t>
            </a:r>
            <a:endParaRPr lang="en-US" sz="1200" i="1" noProof="0">
              <a:cs typeface="Segoe Sans Display"/>
            </a:endParaRPr>
          </a:p>
        </p:txBody>
      </p:sp>
      <p:sp>
        <p:nvSpPr>
          <p:cNvPr id="2" name="Rectangle: Rounded Corners 1">
            <a:hlinkClick r:id="rId5" action="ppaction://hlinksldjump"/>
            <a:extLst>
              <a:ext uri="{FF2B5EF4-FFF2-40B4-BE49-F238E27FC236}">
                <a16:creationId xmlns:a16="http://schemas.microsoft.com/office/drawing/2014/main" id="{BD569A11-6067-F773-CA6D-A09DC043C6E0}"/>
              </a:ext>
            </a:extLst>
          </p:cNvPr>
          <p:cNvSpPr>
            <a:spLocks/>
          </p:cNvSpPr>
          <p:nvPr/>
        </p:nvSpPr>
        <p:spPr bwMode="auto">
          <a:xfrm>
            <a:off x="73819"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Overview</a:t>
            </a:r>
          </a:p>
        </p:txBody>
      </p:sp>
      <p:sp>
        <p:nvSpPr>
          <p:cNvPr id="3" name="Rectangle: Rounded Corners 2">
            <a:hlinkClick r:id="rId6" action="ppaction://hlinksldjump"/>
            <a:extLst>
              <a:ext uri="{FF2B5EF4-FFF2-40B4-BE49-F238E27FC236}">
                <a16:creationId xmlns:a16="http://schemas.microsoft.com/office/drawing/2014/main" id="{AD9FAB12-1386-506E-49DB-32EE44542E52}"/>
              </a:ext>
            </a:extLst>
          </p:cNvPr>
          <p:cNvSpPr>
            <a:spLocks/>
          </p:cNvSpPr>
          <p:nvPr/>
        </p:nvSpPr>
        <p:spPr bwMode="auto">
          <a:xfrm>
            <a:off x="2500758" y="64294"/>
            <a:ext cx="2336606" cy="226219"/>
          </a:xfrm>
          <a:prstGeom prst="roundRect">
            <a:avLst/>
          </a:prstGeom>
          <a:gradFill flip="none" rotWithShape="1">
            <a:gsLst>
              <a:gs pos="0">
                <a:srgbClr val="0078D4"/>
              </a:gs>
              <a:gs pos="100000">
                <a:srgbClr val="C53FCC"/>
              </a:gs>
            </a:gsLst>
            <a:lin ang="0" scaled="1"/>
            <a:tileRect/>
          </a:gradFill>
          <a:ln>
            <a:noFill/>
          </a:ln>
          <a:effectLst>
            <a:outerShdw blurRad="1143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457200">
              <a:spcBef>
                <a:spcPct val="0"/>
              </a:spcBef>
              <a:spcAft>
                <a:spcPts val="800"/>
              </a:spcAft>
            </a:pPr>
            <a:r>
              <a:rPr lang="en-US" sz="1050" noProof="0">
                <a:ln w="3175">
                  <a:noFill/>
                </a:ln>
                <a:solidFill>
                  <a:schemeClr val="bg1"/>
                </a:solidFill>
                <a:latin typeface="+mj-lt"/>
                <a:ea typeface="+mj-ea"/>
                <a:cs typeface="+mj-cs"/>
              </a:rPr>
              <a:t>Get Ready</a:t>
            </a:r>
          </a:p>
        </p:txBody>
      </p:sp>
      <p:sp>
        <p:nvSpPr>
          <p:cNvPr id="4" name="Rectangle: Rounded Corners 3">
            <a:hlinkClick r:id="rId7" action="ppaction://hlinksldjump"/>
            <a:extLst>
              <a:ext uri="{FF2B5EF4-FFF2-40B4-BE49-F238E27FC236}">
                <a16:creationId xmlns:a16="http://schemas.microsoft.com/office/drawing/2014/main" id="{2EB07748-5BFF-F75E-B3FB-58B5EECCC97B}"/>
              </a:ext>
            </a:extLst>
          </p:cNvPr>
          <p:cNvSpPr>
            <a:spLocks/>
          </p:cNvSpPr>
          <p:nvPr/>
        </p:nvSpPr>
        <p:spPr bwMode="auto">
          <a:xfrm>
            <a:off x="4927697"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Onboard &amp; Engage</a:t>
            </a:r>
          </a:p>
        </p:txBody>
      </p:sp>
      <p:sp>
        <p:nvSpPr>
          <p:cNvPr id="6" name="Rectangle: Rounded Corners 5">
            <a:hlinkClick r:id="rId8" action="ppaction://hlinksldjump"/>
            <a:extLst>
              <a:ext uri="{FF2B5EF4-FFF2-40B4-BE49-F238E27FC236}">
                <a16:creationId xmlns:a16="http://schemas.microsoft.com/office/drawing/2014/main" id="{E19837E0-6FFC-B808-C785-8FD4626491AC}"/>
              </a:ext>
            </a:extLst>
          </p:cNvPr>
          <p:cNvSpPr>
            <a:spLocks/>
          </p:cNvSpPr>
          <p:nvPr/>
        </p:nvSpPr>
        <p:spPr bwMode="auto">
          <a:xfrm>
            <a:off x="7354636"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Deliver Impact</a:t>
            </a:r>
          </a:p>
        </p:txBody>
      </p:sp>
      <p:sp>
        <p:nvSpPr>
          <p:cNvPr id="7" name="Rectangle: Rounded Corners 6">
            <a:hlinkClick r:id="rId9" action="ppaction://hlinksldjump"/>
            <a:extLst>
              <a:ext uri="{FF2B5EF4-FFF2-40B4-BE49-F238E27FC236}">
                <a16:creationId xmlns:a16="http://schemas.microsoft.com/office/drawing/2014/main" id="{5CD8B39B-D81B-4E53-7999-42C63F02FE8F}"/>
              </a:ext>
            </a:extLst>
          </p:cNvPr>
          <p:cNvSpPr>
            <a:spLocks/>
          </p:cNvSpPr>
          <p:nvPr/>
        </p:nvSpPr>
        <p:spPr bwMode="auto">
          <a:xfrm>
            <a:off x="9781575" y="64294"/>
            <a:ext cx="2336606" cy="226219"/>
          </a:xfrm>
          <a:prstGeom prst="roundRect">
            <a:avLst/>
          </a:prstGeom>
          <a:solidFill>
            <a:schemeClr val="bg1">
              <a:alpha val="94000"/>
            </a:schemeClr>
          </a:solidFill>
          <a:ln w="6350">
            <a:solidFill>
              <a:schemeClr val="bg1"/>
            </a:solidFill>
          </a:ln>
          <a:effectLst>
            <a:outerShdw blurRad="1143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050" noProof="0">
                <a:solidFill>
                  <a:schemeClr val="bg1">
                    <a:lumMod val="85000"/>
                  </a:schemeClr>
                </a:solidFill>
                <a:latin typeface="+mj-lt"/>
                <a:ea typeface="+mj-ea"/>
                <a:cs typeface="+mj-cs"/>
              </a:rPr>
              <a:t>Extend &amp; Optimize</a:t>
            </a:r>
          </a:p>
        </p:txBody>
      </p:sp>
      <p:sp>
        <p:nvSpPr>
          <p:cNvPr id="26" name="Rectangle 25">
            <a:extLst>
              <a:ext uri="{FF2B5EF4-FFF2-40B4-BE49-F238E27FC236}">
                <a16:creationId xmlns:a16="http://schemas.microsoft.com/office/drawing/2014/main" id="{FE7894BB-F735-01F7-04D6-DED5693FC67B}"/>
              </a:ext>
            </a:extLst>
          </p:cNvPr>
          <p:cNvSpPr/>
          <p:nvPr/>
        </p:nvSpPr>
        <p:spPr bwMode="auto">
          <a:xfrm>
            <a:off x="4621055" y="1864859"/>
            <a:ext cx="45720" cy="4023360"/>
          </a:xfrm>
          <a:prstGeom prst="rect">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chemeClr val="bg1"/>
              </a:solidFill>
              <a:cs typeface="Segoe UI" pitchFamily="34" charset="0"/>
            </a:endParaRPr>
          </a:p>
        </p:txBody>
      </p:sp>
      <p:sp>
        <p:nvSpPr>
          <p:cNvPr id="28" name="Oval 27">
            <a:extLst>
              <a:ext uri="{FF2B5EF4-FFF2-40B4-BE49-F238E27FC236}">
                <a16:creationId xmlns:a16="http://schemas.microsoft.com/office/drawing/2014/main" id="{E096EBFE-2DA5-4BF2-138C-306F00704ABE}"/>
              </a:ext>
              <a:ext uri="{C183D7F6-B498-43B3-948B-1728B52AA6E4}">
                <adec:decorative xmlns:adec="http://schemas.microsoft.com/office/drawing/2017/decorative" val="1"/>
              </a:ext>
            </a:extLst>
          </p:cNvPr>
          <p:cNvSpPr>
            <a:spLocks/>
          </p:cNvSpPr>
          <p:nvPr/>
        </p:nvSpPr>
        <p:spPr bwMode="auto">
          <a:xfrm>
            <a:off x="4575335" y="2059021"/>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34" name="Oval 33">
            <a:extLst>
              <a:ext uri="{FF2B5EF4-FFF2-40B4-BE49-F238E27FC236}">
                <a16:creationId xmlns:a16="http://schemas.microsoft.com/office/drawing/2014/main" id="{40F54695-1DB9-BC5D-C389-142B0E334425}"/>
              </a:ext>
              <a:ext uri="{C183D7F6-B498-43B3-948B-1728B52AA6E4}">
                <adec:decorative xmlns:adec="http://schemas.microsoft.com/office/drawing/2017/decorative" val="1"/>
              </a:ext>
            </a:extLst>
          </p:cNvPr>
          <p:cNvSpPr>
            <a:spLocks/>
          </p:cNvSpPr>
          <p:nvPr/>
        </p:nvSpPr>
        <p:spPr bwMode="auto">
          <a:xfrm>
            <a:off x="4575335" y="2766346"/>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35" name="Oval 34">
            <a:extLst>
              <a:ext uri="{FF2B5EF4-FFF2-40B4-BE49-F238E27FC236}">
                <a16:creationId xmlns:a16="http://schemas.microsoft.com/office/drawing/2014/main" id="{31A31438-5970-989F-FCC0-E9F6777AAE51}"/>
              </a:ext>
              <a:ext uri="{C183D7F6-B498-43B3-948B-1728B52AA6E4}">
                <adec:decorative xmlns:adec="http://schemas.microsoft.com/office/drawing/2017/decorative" val="1"/>
              </a:ext>
            </a:extLst>
          </p:cNvPr>
          <p:cNvSpPr>
            <a:spLocks/>
          </p:cNvSpPr>
          <p:nvPr/>
        </p:nvSpPr>
        <p:spPr bwMode="auto">
          <a:xfrm>
            <a:off x="4575335" y="3473671"/>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36" name="Oval 35">
            <a:extLst>
              <a:ext uri="{FF2B5EF4-FFF2-40B4-BE49-F238E27FC236}">
                <a16:creationId xmlns:a16="http://schemas.microsoft.com/office/drawing/2014/main" id="{9BD4EE79-7CEC-BB47-C2F0-14AF6AD8C89F}"/>
              </a:ext>
              <a:ext uri="{C183D7F6-B498-43B3-948B-1728B52AA6E4}">
                <adec:decorative xmlns:adec="http://schemas.microsoft.com/office/drawing/2017/decorative" val="1"/>
              </a:ext>
            </a:extLst>
          </p:cNvPr>
          <p:cNvSpPr>
            <a:spLocks/>
          </p:cNvSpPr>
          <p:nvPr/>
        </p:nvSpPr>
        <p:spPr bwMode="auto">
          <a:xfrm>
            <a:off x="4575335" y="5103765"/>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38" name="Oval 37">
            <a:extLst>
              <a:ext uri="{FF2B5EF4-FFF2-40B4-BE49-F238E27FC236}">
                <a16:creationId xmlns:a16="http://schemas.microsoft.com/office/drawing/2014/main" id="{3350DE16-56D9-A759-F7AD-CC05C25DFCE6}"/>
              </a:ext>
              <a:ext uri="{C183D7F6-B498-43B3-948B-1728B52AA6E4}">
                <adec:decorative xmlns:adec="http://schemas.microsoft.com/office/drawing/2017/decorative" val="1"/>
              </a:ext>
            </a:extLst>
          </p:cNvPr>
          <p:cNvSpPr>
            <a:spLocks/>
          </p:cNvSpPr>
          <p:nvPr/>
        </p:nvSpPr>
        <p:spPr bwMode="auto">
          <a:xfrm>
            <a:off x="4575335" y="5811087"/>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
        <p:nvSpPr>
          <p:cNvPr id="41" name="Oval 40">
            <a:extLst>
              <a:ext uri="{FF2B5EF4-FFF2-40B4-BE49-F238E27FC236}">
                <a16:creationId xmlns:a16="http://schemas.microsoft.com/office/drawing/2014/main" id="{2AE4D92D-FE16-787B-4BC6-80809181D704}"/>
              </a:ext>
              <a:ext uri="{C183D7F6-B498-43B3-948B-1728B52AA6E4}">
                <adec:decorative xmlns:adec="http://schemas.microsoft.com/office/drawing/2017/decorative" val="1"/>
              </a:ext>
            </a:extLst>
          </p:cNvPr>
          <p:cNvSpPr>
            <a:spLocks/>
          </p:cNvSpPr>
          <p:nvPr/>
        </p:nvSpPr>
        <p:spPr bwMode="auto">
          <a:xfrm>
            <a:off x="4575335" y="4180996"/>
            <a:ext cx="137160" cy="137160"/>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normalizeH="0" baseline="0" noProof="0">
              <a:ln>
                <a:noFill/>
              </a:ln>
              <a:solidFill>
                <a:srgbClr val="091F2C"/>
              </a:solidFill>
              <a:effectLst/>
              <a:uLnTx/>
              <a:uFillTx/>
              <a:latin typeface="Segoe Sans Display Semibold"/>
              <a:ea typeface="+mn-ea"/>
              <a:cs typeface="+mn-cs"/>
            </a:endParaRPr>
          </a:p>
        </p:txBody>
      </p:sp>
    </p:spTree>
    <p:extLst>
      <p:ext uri="{BB962C8B-B14F-4D97-AF65-F5344CB8AC3E}">
        <p14:creationId xmlns:p14="http://schemas.microsoft.com/office/powerpoint/2010/main" val="3618969633"/>
      </p:ext>
    </p:extLst>
  </p:cSld>
  <p:clrMapOvr>
    <a:masterClrMapping/>
  </p:clrMapOvr>
  <p:transition>
    <p:fade/>
  </p:transition>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2_MASTER - Data and AI">
  <a:themeElements>
    <a:clrScheme name="Custom 5">
      <a:dk1>
        <a:srgbClr val="080808"/>
      </a:dk1>
      <a:lt1>
        <a:srgbClr val="FFFFFF"/>
      </a:lt1>
      <a:dk2>
        <a:srgbClr val="243A5E"/>
      </a:dk2>
      <a:lt2>
        <a:srgbClr val="E6E6E6"/>
      </a:lt2>
      <a:accent1>
        <a:srgbClr val="0078D4"/>
      </a:accent1>
      <a:accent2>
        <a:srgbClr val="2A446F"/>
      </a:accent2>
      <a:accent3>
        <a:srgbClr val="C03BC4"/>
      </a:accent3>
      <a:accent4>
        <a:srgbClr val="00B0F0"/>
      </a:accent4>
      <a:accent5>
        <a:srgbClr val="0078D4"/>
      </a:accent5>
      <a:accent6>
        <a:srgbClr val="9BF00B"/>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1" id="{41CCA53D-B460-4B1C-BA96-5C805463CB5A}" vid="{90BF9D22-BCF9-4590-811A-E823EC0C854B}"/>
    </a:ext>
  </a:extLst>
</a:theme>
</file>

<file path=ppt/theme/theme3.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BD46C7"/>
        </a:solidFill>
        <a:ln w="28575">
          <a:noFill/>
          <a:headEnd type="none" w="med" len="med"/>
          <a:tailEnd type="none" w="med" len="med"/>
        </a:ln>
        <a:effectLst/>
      </a:spPr>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marL="0" marR="0" indent="0" algn="ctr" defTabSz="932472" rtl="0" eaLnBrk="1" fontAlgn="base" latinLnBrk="0" hangingPunct="1">
          <a:lnSpc>
            <a:spcPct val="100000"/>
          </a:lnSpc>
          <a:spcBef>
            <a:spcPct val="0"/>
          </a:spcBef>
          <a:spcAft>
            <a:spcPct val="0"/>
          </a:spcAft>
          <a:buClrTx/>
          <a:buSzTx/>
          <a:buFontTx/>
          <a:buNone/>
          <a:tabLst/>
          <a:defRPr kumimoji="0" sz="800" b="0" i="0" u="none" strike="noStrike" kern="1200" cap="none" spc="0" normalizeH="0" baseline="0" noProof="0">
            <a:ln>
              <a:noFill/>
            </a:ln>
            <a:solidFill>
              <a:schemeClr val="bg1"/>
            </a:solidFill>
            <a:effectLst/>
            <a:uLnTx/>
            <a:uFillTx/>
            <a:latin typeface="+mj-lt"/>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1">
              <a:lumMod val="85000"/>
            </a:schemeClr>
          </a:solidFill>
          <a:prstDash val="solid"/>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5B64D402CB764E9CC233FF31987642" ma:contentTypeVersion="19" ma:contentTypeDescription="Create a new document." ma:contentTypeScope="" ma:versionID="936cf8586afd1f9c61531b5654603dd8">
  <xsd:schema xmlns:xsd="http://www.w3.org/2001/XMLSchema" xmlns:xs="http://www.w3.org/2001/XMLSchema" xmlns:p="http://schemas.microsoft.com/office/2006/metadata/properties" xmlns:ns1="http://schemas.microsoft.com/sharepoint/v3" xmlns:ns2="00cf0def-a058-47bd-9265-f6d1f111732e" xmlns:ns3="54f626bb-976e-4a25-a89f-d089672a3eb7" targetNamespace="http://schemas.microsoft.com/office/2006/metadata/properties" ma:root="true" ma:fieldsID="7aae5d99d7cc82e5cda23333d78eacd8" ns1:_="" ns2:_="" ns3:_="">
    <xsd:import namespace="http://schemas.microsoft.com/sharepoint/v3"/>
    <xsd:import namespace="00cf0def-a058-47bd-9265-f6d1f111732e"/>
    <xsd:import namespace="54f626bb-976e-4a25-a89f-d089672a3e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cf0def-a058-47bd-9265-f6d1f11173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DocTags" ma:index="26"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f626bb-976e-4a25-a89f-d089672a3eb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7600fa0d-e7d3-4e7d-aa6c-9a64a26f4e6d}" ma:internalName="TaxCatchAll" ma:showField="CatchAllData" ma:web="54f626bb-976e-4a25-a89f-d089672a3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0cf0def-a058-47bd-9265-f6d1f111732e">
      <Terms xmlns="http://schemas.microsoft.com/office/infopath/2007/PartnerControls"/>
    </lcf76f155ced4ddcb4097134ff3c332f>
    <TaxCatchAll xmlns="54f626bb-976e-4a25-a89f-d089672a3eb7" xsi:nil="true"/>
  </documentManagement>
</p:properties>
</file>

<file path=customXml/itemProps1.xml><?xml version="1.0" encoding="utf-8"?>
<ds:datastoreItem xmlns:ds="http://schemas.openxmlformats.org/officeDocument/2006/customXml" ds:itemID="{53172E3E-F607-4230-9344-0EFF2B1117D7}">
  <ds:schemaRefs>
    <ds:schemaRef ds:uri="http://schemas.microsoft.com/sharepoint/v3/contenttype/forms"/>
  </ds:schemaRefs>
</ds:datastoreItem>
</file>

<file path=customXml/itemProps2.xml><?xml version="1.0" encoding="utf-8"?>
<ds:datastoreItem xmlns:ds="http://schemas.openxmlformats.org/officeDocument/2006/customXml" ds:itemID="{8DE6B829-A74D-414F-B4DD-DC658CC6544D}">
  <ds:schemaRefs>
    <ds:schemaRef ds:uri="00cf0def-a058-47bd-9265-f6d1f111732e"/>
    <ds:schemaRef ds:uri="54f626bb-976e-4a25-a89f-d089672a3e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438065B-E77B-465A-BA2D-0C1310A12964}">
  <ds:schemaRefs>
    <ds:schemaRef ds:uri="http://schemas.microsoft.com/office/infopath/2007/PartnerControls"/>
    <ds:schemaRef ds:uri="http://purl.org/dc/dcmitype/"/>
    <ds:schemaRef ds:uri="http://www.w3.org/XML/1998/namespace"/>
    <ds:schemaRef ds:uri="http://schemas.microsoft.com/sharepoint/v3"/>
    <ds:schemaRef ds:uri="http://schemas.microsoft.com/office/2006/documentManagement/types"/>
    <ds:schemaRef ds:uri="http://purl.org/dc/terms/"/>
    <ds:schemaRef ds:uri="54f626bb-976e-4a25-a89f-d089672a3eb7"/>
    <ds:schemaRef ds:uri="http://purl.org/dc/elements/1.1/"/>
    <ds:schemaRef ds:uri="http://schemas.openxmlformats.org/package/2006/metadata/core-properties"/>
    <ds:schemaRef ds:uri="00cf0def-a058-47bd-9265-f6d1f111732e"/>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3200</TotalTime>
  <Words>7855</Words>
  <Application>Microsoft Office PowerPoint</Application>
  <PresentationFormat>Widescreen</PresentationFormat>
  <Paragraphs>975</Paragraphs>
  <Slides>41</Slides>
  <Notes>41</Notes>
  <HiddenSlides>0</HiddenSlides>
  <MMClips>0</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Microsoft 365 Copilot Template</vt:lpstr>
      <vt:lpstr>2_MASTER - Data and AI</vt:lpstr>
      <vt:lpstr>1_Microsoft 365 Copilot Template</vt:lpstr>
      <vt:lpstr>PowerPoint Presentation</vt:lpstr>
      <vt:lpstr>Purpose of this document</vt:lpstr>
      <vt:lpstr>PowerPoint Presentation</vt:lpstr>
      <vt:lpstr>PowerPoint Presentation</vt:lpstr>
      <vt:lpstr>Key ESS Adoption Stages</vt:lpstr>
      <vt:lpstr>Driving ESS adoption and unlocking business value</vt:lpstr>
      <vt:lpstr>PowerPoint Presentation</vt:lpstr>
      <vt:lpstr>Business Value Discovery</vt:lpstr>
      <vt:lpstr>Important Roles for your team</vt:lpstr>
      <vt:lpstr>Identify priority use cases </vt:lpstr>
      <vt:lpstr>Example HR scenarios</vt:lpstr>
      <vt:lpstr>Example IT scenarios</vt:lpstr>
      <vt:lpstr>Have a clear Knowledge Strategy</vt:lpstr>
      <vt:lpstr>Licensing and capacity planning</vt:lpstr>
      <vt:lpstr>PowerPoint Presentation</vt:lpstr>
      <vt:lpstr>Microsoft’s AI Principles</vt:lpstr>
      <vt:lpstr>ESS-specific security &amp; privacy related guidance</vt:lpstr>
      <vt:lpstr>Assigning system roles to your team for deployment</vt:lpstr>
      <vt:lpstr>Install the Agent</vt:lpstr>
      <vt:lpstr>Customize  the Agent</vt:lpstr>
      <vt:lpstr>PowerPoint Presentation</vt:lpstr>
      <vt:lpstr>PowerPoint Presentation</vt:lpstr>
      <vt:lpstr>Start simple and iteratively increase scope</vt:lpstr>
      <vt:lpstr>Craft effective instructions for the ESS Agent</vt:lpstr>
      <vt:lpstr>Setup the External Systems Connectors</vt:lpstr>
      <vt:lpstr>Pilot ESS to gather feedback for your rollout</vt:lpstr>
      <vt:lpstr>PowerPoint Presentation</vt:lpstr>
      <vt:lpstr>Roll-out ESS across your organization</vt:lpstr>
      <vt:lpstr>Track ESS adoption</vt:lpstr>
      <vt:lpstr>Assess the realized ROI of ESS</vt:lpstr>
      <vt:lpstr>Choosing a "centralized experience" strategy for Employee Self-Service</vt:lpstr>
      <vt:lpstr>Sample customer profiles for the multi vertical approach</vt:lpstr>
      <vt:lpstr>Choosing a ‘centralized experience’ ESS strategy</vt:lpstr>
      <vt:lpstr>Profiles in customer approaches to multi-vertical</vt:lpstr>
      <vt:lpstr>PowerPoint Presentation</vt:lpstr>
      <vt:lpstr>PowerPoint Presentation</vt:lpstr>
      <vt:lpstr>Worksheet: Stakeholder Alignment</vt:lpstr>
      <vt:lpstr>Worksheet: Define Goals &amp; KPIs</vt:lpstr>
      <vt:lpstr>Worksheet: Define Prioritized Use Cases</vt:lpstr>
      <vt:lpstr>Worksheet: ESS ROI Forecast</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 Adoption Guide</dc:title>
  <dc:creator>Jolene Tam</dc:creator>
  <cp:lastModifiedBy>Jolene Tam</cp:lastModifiedBy>
  <cp:revision>6</cp:revision>
  <dcterms:created xsi:type="dcterms:W3CDTF">2025-10-13T09:59:07Z</dcterms:created>
  <dcterms:modified xsi:type="dcterms:W3CDTF">2025-12-04T20:58:03Z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0x010100A65B64D402CB764E9CC233FF31987642</vt:lpwstr>
  </property>
  <property fmtid="{D5CDD505-2E9C-101B-9397-08002B2CF9AE}" pid="3" name="MediaServiceImageTags">
    <vt:lpwstr/>
  </property>
  <property fmtid="{D5CDD505-2E9C-101B-9397-08002B2CF9AE}" pid="4" name="ClassificationContentMarkingFooterText">
    <vt:lpwstr>Classified as Microsoft Confidential</vt:lpwstr>
  </property>
  <property fmtid="{D5CDD505-2E9C-101B-9397-08002B2CF9AE}" pid="5" name="_dlc_policyId">
    <vt:lpwstr>0x01010070AB3889E58DB141A6E1281B02136174|-369733750</vt:lpwstr>
  </property>
  <property fmtid="{D5CDD505-2E9C-101B-9397-08002B2CF9AE}" pid="6"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y fmtid="{D5CDD505-2E9C-101B-9397-08002B2CF9AE}" pid="7" name="ClassificationContentMarkingFooterLocations">
    <vt:lpwstr>office theme:8</vt:lpwstr>
  </property>
</Properties>
</file>