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7" r:id="rId4"/>
    <p:sldMasterId id="2147484468" r:id="rId5"/>
  </p:sldMasterIdLst>
  <p:notesMasterIdLst>
    <p:notesMasterId r:id="rId11"/>
  </p:notesMasterIdLst>
  <p:sldIdLst>
    <p:sldId id="2147483646" r:id="rId6"/>
    <p:sldId id="2147481940" r:id="rId7"/>
    <p:sldId id="355" r:id="rId8"/>
    <p:sldId id="350" r:id="rId9"/>
    <p:sldId id="35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02B80E-149C-7DFD-4E8D-3782118F40E7}" name="Alicia Peterson (NAYAMODE INC)" initials="AP" userId="S::v-petersonal@microsoft.com::f8898314-5523-4930-acf0-2b563b2b4dc9" providerId="AD"/>
  <p188:author id="{510D8F14-A022-0A99-8116-51D39974EA9F}" name="Anne Fernando" initials="AF" userId="S::anfern@microsoft.com::c02b9aa4-0131-48a6-ac5f-35d8d38dc7d1" providerId="AD"/>
  <p188:author id="{0531392E-A5DF-BBF0-70C7-610272F7DC87}" name="Jyoti Rathod" initials="JR" userId="S::jyrathod@microsoft.com::9b91ecaf-5f8a-4a12-a9c9-51a52c265f69" providerId="AD"/>
  <p188:author id="{A3552435-7322-0A2C-A51C-CAB2696D3768}" name="Manuela Kays" initials="" userId="S::manuelakays@microsoft.com::da607fd8-ebc4-4d5a-a522-a8450adc6daa" providerId="AD"/>
  <p188:author id="{42827239-A550-492D-1576-CE1DCACE4914}" name="Daryl Schaal (SYNAXIS CORPORATION)" initials="DS" userId="S::v-darsch@microsoft.com::a951ecaa-969a-4477-a8c9-df0dfa026182" providerId="AD"/>
  <p188:author id="{39CCD650-A9D2-AFB1-91FE-FBA52202C897}" name="Daryl Schaal" initials="DS" userId="S::daryl.schaal@piedmontconsultants.com::62dc53c3-c3a2-4d5f-a7fa-d4aca2f1d062" providerId="AD"/>
  <p188:author id="{35CDE55B-91B3-4C29-23E0-B427F9A647DE}" name="Sarah Taylor" initials="ST" userId="S::sarahtaylor@microsoft.com::da7dcb08-11f9-4117-83b5-62ba3213001f" providerId="AD"/>
  <p188:author id="{FD4A9D96-5235-1F39-B15A-CC16DCB83291}" name="Zafar Ul Islam" initials="ZU" userId="S::zafaru@microsoft.com::2004ba26-17c8-4f93-a15a-e32fde691955" providerId="AD"/>
  <p188:author id="{EB743598-6934-A9A6-5B2F-292910E40ACC}" name="Pete Puustinen" initials="PP" userId="S::petrip@microsoft.com::afdc5376-b007-4d8e-9c19-07b3fbb81413" providerId="AD"/>
  <p188:author id="{7C65D3A0-496D-A276-476C-CA3A585D993B}" name="Sarah Critchley" initials="SC" userId="S::scritchley@microsoft.com::26215b22-02ff-4b1c-b407-e2b478a28217" providerId="AD"/>
  <p188:author id="{D692B6D8-FF00-2ACC-F9EE-6B79EDFE8A98}" name="Suzanna Zhuang" initials="SZ" userId="S::suzanz@microsoft.com::636c2c54-daab-484b-b682-88e556929d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3E08"/>
    <a:srgbClr val="712360"/>
    <a:srgbClr val="9E7800"/>
    <a:srgbClr val="C53FCC"/>
    <a:srgbClr val="0078D4"/>
    <a:srgbClr val="1D1F1F"/>
    <a:srgbClr val="F0F0F0"/>
    <a:srgbClr val="AA5ED0"/>
    <a:srgbClr val="B25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9AD9B-ADCB-EF61-46C3-F7156C28D888}" v="3" dt="2026-01-15T23:24:37.83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2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25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46BC9-63CC-47B4-998B-89F0C173A9D8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77A24-14EE-4452-89F1-926760F09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2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8B243-45CD-834D-6A1C-E4C90630C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F6B7E3-9678-01DB-8EBB-DB07854D9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AC4053-07E1-9BD0-AA61-6FF627DBF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2AD8899-3D24-2A7E-B438-1084A9D881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B0AC9-9D41-15A7-BEF3-09AB36209F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Aptos" panose="02110004020202020204"/>
                <a:ea typeface="Segoe UI" pitchFamily="34" charset="0"/>
                <a:cs typeface="+mn-cs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9BC8A1-39E0-6DE7-CD47-D4412A5DA61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1ACAC-9355-415D-9B94-950A2C119927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5/29/2026 9:37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FB850-A099-6455-3CEB-C3AC686DF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6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1081-E19D-419D-B0AB-F3E6317950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4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CA63A-974C-DE94-B4B4-45E77EB54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963F96-9C7A-C131-DB72-8482F61C4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48EE07-2E94-6231-A0FC-3A4172311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45E0D-5DC7-F4D5-A225-C56832C84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60F1C-0693-4C8E-A3CC-DCD6EBA91BF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88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77A24-14EE-4452-89F1-926760F09C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65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77A24-14EE-4452-89F1-926760F09C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99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 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866A7BFF-99CD-9437-E86E-6132FB309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929" y="251769"/>
            <a:ext cx="9943071" cy="643572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D7EFAF-A949-3F40-B6CE-D7D12634B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56" y="2132919"/>
            <a:ext cx="6002494" cy="1128514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4400"/>
              </a:lnSpc>
              <a:buNone/>
              <a:defRPr sz="4200" b="0" i="0" spc="-50" baseline="0"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Secure AI-Driven Productivity Bootcamp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ECF730F-DA45-E656-902E-8D743973E8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527356" y="532612"/>
            <a:ext cx="1065600" cy="22834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4F4844-97A6-4080-5544-13E46E7F48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356" y="3701143"/>
            <a:ext cx="4018471" cy="839921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buNone/>
              <a:defRPr sz="1800"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latin typeface="+mj-lt"/>
              </a:defRPr>
            </a:lvl1pPr>
          </a:lstStyle>
          <a:p>
            <a:pPr lvl="0"/>
            <a:r>
              <a:rPr lang="en-GB"/>
              <a:t>Speaker 1</a:t>
            </a:r>
          </a:p>
          <a:p>
            <a:pPr lvl="0"/>
            <a:r>
              <a:rPr lang="en-GB"/>
              <a:t>Title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623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 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866A7BFF-99CD-9437-E86E-6132FB309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929" y="251769"/>
            <a:ext cx="9943071" cy="643572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D7EFAF-A949-3F40-B6CE-D7D12634B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56" y="2132919"/>
            <a:ext cx="6002494" cy="1128514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4400"/>
              </a:lnSpc>
              <a:buNone/>
              <a:defRPr sz="4200" b="0" i="0" spc="-50" baseline="0"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Secure AI-Driven Productivity Bootcamp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ECF730F-DA45-E656-902E-8D743973E8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527356" y="532612"/>
            <a:ext cx="1065600" cy="22834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4F4844-97A6-4080-5544-13E46E7F48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356" y="3701143"/>
            <a:ext cx="4018471" cy="839921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buNone/>
              <a:defRPr sz="1800"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latin typeface="+mj-lt"/>
              </a:defRPr>
            </a:lvl1pPr>
          </a:lstStyle>
          <a:p>
            <a:pPr lvl="0"/>
            <a:r>
              <a:rPr lang="en-GB"/>
              <a:t>Speaker 1</a:t>
            </a:r>
          </a:p>
          <a:p>
            <a:pPr lvl="0"/>
            <a:r>
              <a:rPr lang="en-GB"/>
              <a:t>Title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6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– 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866A7BFF-99CD-9437-E86E-6132FB309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929" y="251769"/>
            <a:ext cx="9943071" cy="643572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D7EFAF-A949-3F40-B6CE-D7D12634B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56" y="2291473"/>
            <a:ext cx="4018471" cy="1692771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4400"/>
              </a:lnSpc>
              <a:buNone/>
              <a:defRPr lang="en-US" sz="4200" b="0" i="0" kern="1200" spc="-50" baseline="0" dirty="0"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latin typeface="+mj-lt"/>
                <a:ea typeface="+mn-ea"/>
                <a:cs typeface="Segoe UI Semibold" panose="020B05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44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Secure AI-Driven Productivity Bootcamp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ECF730F-DA45-E656-902E-8D743973E8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527356" y="532612"/>
            <a:ext cx="1065600" cy="22834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4F4844-97A6-4080-5544-13E46E7F48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356" y="4362403"/>
            <a:ext cx="4018471" cy="276999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/>
          <a:lstStyle>
            <a:lvl1pPr marL="0" indent="0" algn="l">
              <a:buNone/>
              <a:defRPr lang="en-US" sz="1800" kern="1200" dirty="0"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9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574386"/>
            <a:ext cx="11185072" cy="498598"/>
          </a:xfrm>
        </p:spPr>
        <p:txBody>
          <a:bodyPr wrap="square" lIns="0" tIns="0" rIns="0" bIns="0" anchor="t">
            <a:spAutoFit/>
          </a:bodyPr>
          <a:lstStyle>
            <a:lvl1pPr>
              <a:defRPr sz="36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04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923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3.xml"/><Relationship Id="rId5" Type="http://schemas.openxmlformats.org/officeDocument/2006/relationships/theme" Target="../theme/theme2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3BC19DE-EBC4-B640-1EC2-84BEDEAF68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77414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BC19DE-EBC4-B640-1EC2-84BEDEAF6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70860-B881-5122-E137-8711CB0D6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574675"/>
            <a:ext cx="11185525" cy="6093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F1A1-1586-42EF-9CA2-16F10CD8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175" y="1698625"/>
            <a:ext cx="11185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53CED-08D6-692F-198E-233A1D7E9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1175" y="6229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2A91-B98C-49DE-8553-119ECA58152C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0BB91-0DF2-F86D-A282-C050CAF65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9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27534-F4D4-095D-03EE-12A968834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3500" y="6229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A0B0-04EF-433A-8113-67BC344D39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AC4348-B8BB-E69B-E197-7B5B8B4EF1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rot="5400000">
            <a:off x="10097704" y="2163762"/>
            <a:ext cx="5409405" cy="1081881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49103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12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12">
          <p15:clr>
            <a:srgbClr val="F26B43"/>
          </p15:clr>
        </p15:guide>
        <p15:guide id="3" pos="736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9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3BC19DE-EBC4-B640-1EC2-84BEDEAF68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877414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5" imgH="424" progId="TCLayout.ActiveDocument.1">
                  <p:embed/>
                </p:oleObj>
              </mc:Choice>
              <mc:Fallback>
                <p:oleObj name="think-cell Slide" r:id="rId8" imgW="425" imgH="424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BC19DE-EBC4-B640-1EC2-84BEDEAF6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70860-B881-5122-E137-8711CB0D6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574675"/>
            <a:ext cx="11185525" cy="6093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F1A1-1586-42EF-9CA2-16F10CD8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175" y="1698625"/>
            <a:ext cx="11185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53CED-08D6-692F-198E-233A1D7E9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1175" y="6229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2A91-B98C-49DE-8553-119ECA58152C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0BB91-0DF2-F86D-A282-C050CAF65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9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27534-F4D4-095D-03EE-12A968834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3500" y="6229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A0B0-04EF-433A-8113-67BC344D39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AC4348-B8BB-E69B-E197-7B5B8B4EF1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10097704" y="2163762"/>
            <a:ext cx="5409405" cy="1081881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65490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12">
          <p15:clr>
            <a:srgbClr val="F26B43"/>
          </p15:clr>
        </p15:guide>
        <p15:guide id="3" pos="736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svg"/><Relationship Id="rId18" Type="http://schemas.openxmlformats.org/officeDocument/2006/relationships/image" Target="../media/image16.png"/><Relationship Id="rId3" Type="http://schemas.openxmlformats.org/officeDocument/2006/relationships/hyperlink" Target="https://support.microsoft.com/en-us/copilot-loop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7.svg"/><Relationship Id="rId12" Type="http://schemas.openxmlformats.org/officeDocument/2006/relationships/image" Target="../media/image11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icrosoft.com/en-us/bing/chat/enterprise/?form=MA13FV" TargetMode="External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hyperlink" Target="https://support.microsoft.com/en-us/copilot-whiteboard" TargetMode="External"/><Relationship Id="rId15" Type="http://schemas.openxmlformats.org/officeDocument/2006/relationships/hyperlink" Target="https://support.microsoft.com/en-us/copilot-powerpoint" TargetMode="External"/><Relationship Id="rId10" Type="http://schemas.openxmlformats.org/officeDocument/2006/relationships/image" Target="../media/image10.svg"/><Relationship Id="rId19" Type="http://schemas.openxmlformats.org/officeDocument/2006/relationships/hyperlink" Target="https://www.microsoft.com/en-us/videoplayer/embed/RW1c3X1" TargetMode="External"/><Relationship Id="rId4" Type="http://schemas.openxmlformats.org/officeDocument/2006/relationships/hyperlink" Target="https://support.microsoft.com/en-us/copilot-onenote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svg"/><Relationship Id="rId18" Type="http://schemas.openxmlformats.org/officeDocument/2006/relationships/image" Target="../media/image16.png"/><Relationship Id="rId3" Type="http://schemas.openxmlformats.org/officeDocument/2006/relationships/hyperlink" Target="https://support.microsoft.com/en-us/copilot-loop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7.svg"/><Relationship Id="rId12" Type="http://schemas.openxmlformats.org/officeDocument/2006/relationships/image" Target="../media/image11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icrosoft.com/en-us/bing/chat/enterprise/?form=MA13FV" TargetMode="External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hyperlink" Target="https://support.microsoft.com/en-us/copilot-whiteboard" TargetMode="External"/><Relationship Id="rId15" Type="http://schemas.openxmlformats.org/officeDocument/2006/relationships/hyperlink" Target="https://support.microsoft.com/en-us/copilot-powerpoint" TargetMode="External"/><Relationship Id="rId10" Type="http://schemas.openxmlformats.org/officeDocument/2006/relationships/image" Target="../media/image10.svg"/><Relationship Id="rId19" Type="http://schemas.openxmlformats.org/officeDocument/2006/relationships/hyperlink" Target="https://www.microsoft.com/en-us/videoplayer/embed/RW1c3X1" TargetMode="External"/><Relationship Id="rId4" Type="http://schemas.openxmlformats.org/officeDocument/2006/relationships/hyperlink" Target="https://support.microsoft.com/en-us/copilot-onenote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05718-8E3F-1483-75EF-374DB6C50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F22EEA-C719-8C24-D41E-21FCEC3E19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9311" y="2864743"/>
            <a:ext cx="6002338" cy="11285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0" i="0" u="none" strike="noStrike" kern="1200" cap="none" spc="-50" normalizeH="0" baseline="0" noProof="0" dirty="0">
                <a:ln>
                  <a:noFill/>
                </a:ln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+mj-lt"/>
                <a:ea typeface="+mn-ea"/>
                <a:cs typeface="Segoe UI Semibold" panose="020B0502040204020203" pitchFamily="34" charset="0"/>
              </a:rPr>
              <a:t>Group Hackathon Template</a:t>
            </a:r>
          </a:p>
        </p:txBody>
      </p:sp>
    </p:spTree>
    <p:extLst>
      <p:ext uri="{BB962C8B-B14F-4D97-AF65-F5344CB8AC3E}">
        <p14:creationId xmlns:p14="http://schemas.microsoft.com/office/powerpoint/2010/main" val="372042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B731BAFA-9130-94B4-739B-967BFB2F7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2" y="4654"/>
            <a:ext cx="434753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OPTIONAL - This slide is not necessary to fill in &amp; present back – feel free to use for brainstorming key tasks you may replace with Agents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4EBF7BA-70DD-6CE2-AD5E-F633DF1C1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1174" y="1813560"/>
            <a:ext cx="11185525" cy="4469765"/>
          </a:xfrm>
          <a:prstGeom prst="roundRect">
            <a:avLst>
              <a:gd name="adj" fmla="val 3570"/>
            </a:avLst>
          </a:prstGeom>
          <a:noFill/>
          <a:ln w="12700"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00" scaled="1"/>
            </a:gradFill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7D21AF8-F26C-38B8-BB09-98C91028A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99164" y="2455120"/>
            <a:ext cx="3209544" cy="3209544"/>
            <a:chOff x="4486764" y="2371288"/>
            <a:chExt cx="3209544" cy="320954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BB2BE4A-94C9-C46B-B9BC-05C1035B5BFB}"/>
                </a:ext>
              </a:extLst>
            </p:cNvPr>
            <p:cNvSpPr/>
            <p:nvPr/>
          </p:nvSpPr>
          <p:spPr bwMode="auto">
            <a:xfrm>
              <a:off x="4486764" y="2371288"/>
              <a:ext cx="3209544" cy="3209544"/>
            </a:xfrm>
            <a:prstGeom prst="ellipse">
              <a:avLst/>
            </a:prstGeom>
            <a:gradFill flip="none" rotWithShape="1">
              <a:gsLst>
                <a:gs pos="0">
                  <a:srgbClr val="0078D4"/>
                </a:gs>
                <a:gs pos="100000">
                  <a:srgbClr val="C53F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900" tIns="38100" rIns="889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EBE25DD-8F02-2B72-28BB-3B37F877C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87257" y="2473836"/>
              <a:ext cx="3019078" cy="3019078"/>
            </a:xfrm>
            <a:prstGeom prst="ellipse">
              <a:avLst/>
            </a:prstGeom>
            <a:ln>
              <a:noFill/>
            </a:ln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62A85B-EA65-A28F-FB0B-BA4E6C0C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574386"/>
            <a:ext cx="11185072" cy="498598"/>
          </a:xfrm>
        </p:spPr>
        <p:txBody>
          <a:bodyPr/>
          <a:lstStyle/>
          <a:p>
            <a:r>
              <a:rPr lang="en-US" noProof="0"/>
              <a:t>Brainstorm your ideas</a:t>
            </a: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FA65285B-5538-7739-CEEA-AED886F11D27}"/>
              </a:ext>
            </a:extLst>
          </p:cNvPr>
          <p:cNvSpPr/>
          <p:nvPr/>
        </p:nvSpPr>
        <p:spPr bwMode="auto">
          <a:xfrm>
            <a:off x="3379531" y="1516381"/>
            <a:ext cx="5448810" cy="6045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8D4"/>
              </a:gs>
              <a:gs pos="100000">
                <a:srgbClr val="C53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Key business challenges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10CA99A6-566D-18D4-2BEB-567144447207}"/>
              </a:ext>
            </a:extLst>
          </p:cNvPr>
          <p:cNvSpPr/>
          <p:nvPr/>
        </p:nvSpPr>
        <p:spPr bwMode="auto">
          <a:xfrm>
            <a:off x="1319557" y="2894439"/>
            <a:ext cx="2011680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Task 1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9BA0D000-F6B6-FBD3-A601-5C7176ABBA3C}"/>
              </a:ext>
            </a:extLst>
          </p:cNvPr>
          <p:cNvSpPr/>
          <p:nvPr/>
        </p:nvSpPr>
        <p:spPr bwMode="auto">
          <a:xfrm>
            <a:off x="602614" y="3576538"/>
            <a:ext cx="1677063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Task 2</a:t>
            </a: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3FD77FE8-DD4E-7D90-FE81-FAEC59F767B9}"/>
              </a:ext>
            </a:extLst>
          </p:cNvPr>
          <p:cNvSpPr/>
          <p:nvPr/>
        </p:nvSpPr>
        <p:spPr bwMode="auto">
          <a:xfrm>
            <a:off x="2371117" y="3576538"/>
            <a:ext cx="1677064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Task 3</a:t>
            </a:r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413B2D0A-1440-4BCC-E570-D0C9352185CF}"/>
              </a:ext>
            </a:extLst>
          </p:cNvPr>
          <p:cNvSpPr/>
          <p:nvPr/>
        </p:nvSpPr>
        <p:spPr bwMode="auto">
          <a:xfrm>
            <a:off x="1659388" y="4258637"/>
            <a:ext cx="2415792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Task 4</a:t>
            </a:r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4604713C-866A-DFEE-267C-DF4D51ED3FA3}"/>
              </a:ext>
            </a:extLst>
          </p:cNvPr>
          <p:cNvSpPr/>
          <p:nvPr/>
        </p:nvSpPr>
        <p:spPr bwMode="auto">
          <a:xfrm>
            <a:off x="913150" y="4940736"/>
            <a:ext cx="1677063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Task 5</a:t>
            </a:r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302E448E-2BE2-F4C6-1BA8-6B130F06F07E}"/>
              </a:ext>
            </a:extLst>
          </p:cNvPr>
          <p:cNvSpPr/>
          <p:nvPr/>
        </p:nvSpPr>
        <p:spPr bwMode="auto">
          <a:xfrm>
            <a:off x="2680186" y="4940736"/>
            <a:ext cx="1677062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Task 6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F3F64F0-97F2-F183-C596-E6395B0AAE50}"/>
              </a:ext>
            </a:extLst>
          </p:cNvPr>
          <p:cNvSpPr/>
          <p:nvPr/>
        </p:nvSpPr>
        <p:spPr bwMode="auto">
          <a:xfrm>
            <a:off x="7850624" y="2894439"/>
            <a:ext cx="1986133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Task 7</a:t>
            </a:r>
          </a:p>
        </p:txBody>
      </p: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3681E65B-91ED-2EFB-F59F-D5B619926CE1}"/>
              </a:ext>
            </a:extLst>
          </p:cNvPr>
          <p:cNvSpPr/>
          <p:nvPr/>
        </p:nvSpPr>
        <p:spPr bwMode="auto">
          <a:xfrm>
            <a:off x="9928196" y="2894439"/>
            <a:ext cx="1677063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Task 8</a:t>
            </a:r>
          </a:p>
        </p:txBody>
      </p:sp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E6D711D1-67F2-A9A8-F0E5-6785A83CA293}"/>
              </a:ext>
            </a:extLst>
          </p:cNvPr>
          <p:cNvSpPr/>
          <p:nvPr/>
        </p:nvSpPr>
        <p:spPr bwMode="auto">
          <a:xfrm>
            <a:off x="8622818" y="3576538"/>
            <a:ext cx="2018455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Task 9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702827D2-5326-821C-1C72-FBC0DD223FE5}"/>
              </a:ext>
            </a:extLst>
          </p:cNvPr>
          <p:cNvSpPr/>
          <p:nvPr/>
        </p:nvSpPr>
        <p:spPr bwMode="auto">
          <a:xfrm>
            <a:off x="7899950" y="4258637"/>
            <a:ext cx="1677062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Task 10</a:t>
            </a:r>
          </a:p>
        </p:txBody>
      </p:sp>
      <p:sp>
        <p:nvSpPr>
          <p:cNvPr id="22" name="Rounded Rectangle 23">
            <a:extLst>
              <a:ext uri="{FF2B5EF4-FFF2-40B4-BE49-F238E27FC236}">
                <a16:creationId xmlns:a16="http://schemas.microsoft.com/office/drawing/2014/main" id="{5EEEAFA0-7C1D-67D0-4C9A-39334EF4D5AD}"/>
              </a:ext>
            </a:extLst>
          </p:cNvPr>
          <p:cNvSpPr/>
          <p:nvPr/>
        </p:nvSpPr>
        <p:spPr bwMode="auto">
          <a:xfrm>
            <a:off x="9668452" y="4258637"/>
            <a:ext cx="1677062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Task 11</a:t>
            </a:r>
          </a:p>
        </p:txBody>
      </p:sp>
      <p:sp>
        <p:nvSpPr>
          <p:cNvPr id="29" name="Rounded Rectangle 34">
            <a:extLst>
              <a:ext uri="{FF2B5EF4-FFF2-40B4-BE49-F238E27FC236}">
                <a16:creationId xmlns:a16="http://schemas.microsoft.com/office/drawing/2014/main" id="{5A03C98A-137A-39C7-A283-DC13B3E611D6}"/>
              </a:ext>
            </a:extLst>
          </p:cNvPr>
          <p:cNvSpPr/>
          <p:nvPr/>
        </p:nvSpPr>
        <p:spPr bwMode="auto">
          <a:xfrm>
            <a:off x="8160233" y="4940736"/>
            <a:ext cx="2011680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Task 2</a:t>
            </a:r>
          </a:p>
        </p:txBody>
      </p:sp>
    </p:spTree>
    <p:extLst>
      <p:ext uri="{BB962C8B-B14F-4D97-AF65-F5344CB8AC3E}">
        <p14:creationId xmlns:p14="http://schemas.microsoft.com/office/powerpoint/2010/main" val="378127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" fill="hold"/>
                                        <p:tgtEl>
                                          <p:spTgt spid="1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00" fill="hold"/>
                                        <p:tgtEl>
                                          <p:spTgt spid="2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400" fill="hold"/>
                                        <p:tgtEl>
                                          <p:spTgt spid="1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400" fill="hold"/>
                                        <p:tgtEl>
                                          <p:spTgt spid="2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400" fill="hold"/>
                                        <p:tgtEl>
                                          <p:spTgt spid="2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400" fill="hold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400" fill="hold"/>
                                        <p:tgtEl>
                                          <p:spTgt spid="1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400" fill="hold"/>
                                        <p:tgtEl>
                                          <p:spTgt spid="2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400" fill="hold"/>
                                        <p:tgtEl>
                                          <p:spTgt spid="2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40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400" fill="hold"/>
                                        <p:tgtEl>
                                          <p:spTgt spid="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400" fill="hold"/>
                                        <p:tgtEl>
                                          <p:spTgt spid="2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400" fill="hold"/>
                                        <p:tgtEl>
                                          <p:spTgt spid="1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16" grpId="0" animBg="1"/>
      <p:bldP spid="16" grpId="1" animBg="1"/>
      <p:bldP spid="23" grpId="0" animBg="1"/>
      <p:bldP spid="23" grpId="1" animBg="1"/>
      <p:bldP spid="27" grpId="0" animBg="1"/>
      <p:bldP spid="27" grpId="1" animBg="1"/>
      <p:bldP spid="21" grpId="0" animBg="1"/>
      <p:bldP spid="21" grpId="1" animBg="1"/>
      <p:bldP spid="17" grpId="0" animBg="1"/>
      <p:bldP spid="17" grpId="1" animBg="1"/>
      <p:bldP spid="28" grpId="0" animBg="1"/>
      <p:bldP spid="28" grpId="1" animBg="1"/>
      <p:bldP spid="25" grpId="0" animBg="1"/>
      <p:bldP spid="25" grpId="1" animBg="1"/>
      <p:bldP spid="18" grpId="0" animBg="1"/>
      <p:bldP spid="18" grpId="1" animBg="1"/>
      <p:bldP spid="22" grpId="0" animBg="1"/>
      <p:bldP spid="22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FB94C-EB9D-79EB-6E3A-AFFC1AD61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2410515-49D6-7228-92E7-FD8A71AD9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" y="3945"/>
            <a:ext cx="485706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OPTIONAL - This slide is not necessary to fill in &amp; present back – feel free to use for brainstorming key tasks you may replace with Agents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87FFF02E-307B-B5F6-19F0-884D635BF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857513"/>
            <a:ext cx="11569701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noFill/>
          <a:ln w="12700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77C19C2-7518-785E-BBD7-44142203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flipH="1">
            <a:off x="4012739" y="4248344"/>
            <a:ext cx="166152" cy="166152"/>
          </a:xfrm>
          <a:prstGeom prst="ellipse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CFD07BC6-6D1E-8F1A-7580-D226479C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flipH="1">
            <a:off x="7791220" y="4248344"/>
            <a:ext cx="166152" cy="166152"/>
          </a:xfrm>
          <a:prstGeom prst="ellipse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176" name="Rounded Rectangle 69">
            <a:extLst>
              <a:ext uri="{FF2B5EF4-FFF2-40B4-BE49-F238E27FC236}">
                <a16:creationId xmlns:a16="http://schemas.microsoft.com/office/drawing/2014/main" id="{F6207EFA-C919-D88A-F4D7-B146AD22A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79569" y="5211317"/>
            <a:ext cx="1407782" cy="3273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 Semibold" pitchFamily="2" charset="0"/>
              <a:ea typeface="+mn-ea"/>
              <a:cs typeface="Segoe UI" pitchFamily="34" charset="0"/>
            </a:endParaRPr>
          </a:p>
        </p:txBody>
      </p:sp>
      <p:sp>
        <p:nvSpPr>
          <p:cNvPr id="178" name="Rounded Rectangle 53">
            <a:extLst>
              <a:ext uri="{FF2B5EF4-FFF2-40B4-BE49-F238E27FC236}">
                <a16:creationId xmlns:a16="http://schemas.microsoft.com/office/drawing/2014/main" id="{4AB9BEE3-E713-C8DB-18D6-1E04AE80A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80546" y="2755139"/>
            <a:ext cx="1374160" cy="3273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 Semibold" pitchFamily="2" charset="0"/>
              <a:ea typeface="+mn-ea"/>
              <a:cs typeface="Segoe UI" pitchFamily="34" charset="0"/>
            </a:endParaRPr>
          </a:p>
        </p:txBody>
      </p:sp>
      <p:sp>
        <p:nvSpPr>
          <p:cNvPr id="180" name="Rounded Rectangle 66">
            <a:extLst>
              <a:ext uri="{FF2B5EF4-FFF2-40B4-BE49-F238E27FC236}">
                <a16:creationId xmlns:a16="http://schemas.microsoft.com/office/drawing/2014/main" id="{55BDD6BD-6794-EDC5-1E2F-958E20F17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96380" y="2755139"/>
            <a:ext cx="1374160" cy="3273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 Semibold" pitchFamily="2" charset="0"/>
              <a:ea typeface="+mn-ea"/>
              <a:cs typeface="Segoe UI" pitchFamily="34" charset="0"/>
            </a:endParaRPr>
          </a:p>
        </p:txBody>
      </p:sp>
      <p:sp>
        <p:nvSpPr>
          <p:cNvPr id="184" name="Rounded Rectangle 84">
            <a:extLst>
              <a:ext uri="{FF2B5EF4-FFF2-40B4-BE49-F238E27FC236}">
                <a16:creationId xmlns:a16="http://schemas.microsoft.com/office/drawing/2014/main" id="{FC4B56E4-2962-7B0E-83E0-A6269F166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361221" y="2755139"/>
            <a:ext cx="1458904" cy="3273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 Semibold" pitchFamily="2" charset="0"/>
              <a:ea typeface="+mn-ea"/>
              <a:cs typeface="Segoe UI" pitchFamily="34" charset="0"/>
            </a:endParaRPr>
          </a:p>
        </p:txBody>
      </p:sp>
      <p:sp>
        <p:nvSpPr>
          <p:cNvPr id="186" name="Rounded Rectangle 92">
            <a:extLst>
              <a:ext uri="{FF2B5EF4-FFF2-40B4-BE49-F238E27FC236}">
                <a16:creationId xmlns:a16="http://schemas.microsoft.com/office/drawing/2014/main" id="{57191ED6-DEB3-4BAE-6CE9-90D8D856B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358518" y="5211317"/>
            <a:ext cx="1464312" cy="3273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 Semibold" pitchFamily="2" charset="0"/>
              <a:ea typeface="+mn-ea"/>
              <a:cs typeface="Segoe UI" pitchFamily="34" charset="0"/>
            </a:endParaRPr>
          </a:p>
        </p:txBody>
      </p:sp>
      <p:sp>
        <p:nvSpPr>
          <p:cNvPr id="2" name="Rounded Rectangle 46">
            <a:extLst>
              <a:ext uri="{FF2B5EF4-FFF2-40B4-BE49-F238E27FC236}">
                <a16:creationId xmlns:a16="http://schemas.microsoft.com/office/drawing/2014/main" id="{57869DAC-4787-7B3F-B8F4-0B00989C1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265812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Rounded Rectangle 46">
            <a:extLst>
              <a:ext uri="{FF2B5EF4-FFF2-40B4-BE49-F238E27FC236}">
                <a16:creationId xmlns:a16="http://schemas.microsoft.com/office/drawing/2014/main" id="{7904DAD9-5AA4-E501-7928-52FE4245B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768602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Rounded Rectangle 46">
            <a:hlinkClick r:id="rId3"/>
            <a:extLst>
              <a:ext uri="{FF2B5EF4-FFF2-40B4-BE49-F238E27FC236}">
                <a16:creationId xmlns:a16="http://schemas.microsoft.com/office/drawing/2014/main" id="{A65F627C-C95E-A753-7EDA-7243DE4D9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271393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ounded Rectangle 56">
            <a:extLst>
              <a:ext uri="{FF2B5EF4-FFF2-40B4-BE49-F238E27FC236}">
                <a16:creationId xmlns:a16="http://schemas.microsoft.com/office/drawing/2014/main" id="{7649E91F-1BC5-3C4F-2CBA-07C14026D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774183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4DDE9DA2-3A88-F127-74C5-CC4EB9256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276974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Rounded Rectangle 46">
            <a:hlinkClick r:id="rId4"/>
            <a:extLst>
              <a:ext uri="{FF2B5EF4-FFF2-40B4-BE49-F238E27FC236}">
                <a16:creationId xmlns:a16="http://schemas.microsoft.com/office/drawing/2014/main" id="{834A21CA-0E91-78D2-5E95-DEACDE199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798836" y="213116"/>
            <a:ext cx="357357" cy="333753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Rounded Rectangle 46">
            <a:hlinkClick r:id="rId5"/>
            <a:extLst>
              <a:ext uri="{FF2B5EF4-FFF2-40B4-BE49-F238E27FC236}">
                <a16:creationId xmlns:a16="http://schemas.microsoft.com/office/drawing/2014/main" id="{22103CAF-4FF5-EA4C-21C7-40DAB86D3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0282554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ounded Rectangle 46">
            <a:hlinkClick r:id="rId4"/>
            <a:extLst>
              <a:ext uri="{FF2B5EF4-FFF2-40B4-BE49-F238E27FC236}">
                <a16:creationId xmlns:a16="http://schemas.microsoft.com/office/drawing/2014/main" id="{596D670D-D996-0325-D6D7-588DD8632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0785342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Rounded Rectangle 56">
            <a:extLst>
              <a:ext uri="{FF2B5EF4-FFF2-40B4-BE49-F238E27FC236}">
                <a16:creationId xmlns:a16="http://schemas.microsoft.com/office/drawing/2014/main" id="{83C7C647-D47B-DD20-6471-20F071007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96045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Rounded Rectangle 64">
            <a:extLst>
              <a:ext uri="{FF2B5EF4-FFF2-40B4-BE49-F238E27FC236}">
                <a16:creationId xmlns:a16="http://schemas.microsoft.com/office/drawing/2014/main" id="{531B7B80-BDDC-7869-807A-22A48AE5A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93254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Rounded Rectangle 46">
            <a:hlinkClick r:id="rId6"/>
            <a:extLst>
              <a:ext uri="{FF2B5EF4-FFF2-40B4-BE49-F238E27FC236}">
                <a16:creationId xmlns:a16="http://schemas.microsoft.com/office/drawing/2014/main" id="{D6C6F52D-2C72-DB69-5896-CCE6EFC0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779764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AB21579-C396-054B-E1AA-3B55A1B01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12739" y="1793093"/>
            <a:ext cx="166152" cy="166152"/>
          </a:xfrm>
          <a:prstGeom prst="ellipse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029B140-E6CE-AD96-5CE1-07790F63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791220" y="1793093"/>
            <a:ext cx="166152" cy="166152"/>
          </a:xfrm>
          <a:prstGeom prst="ellipse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596BCDB-4C50-40A2-1A6B-D1F0BEC44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6200000" flipH="1">
            <a:off x="11486624" y="3001078"/>
            <a:ext cx="166152" cy="166152"/>
          </a:xfrm>
          <a:prstGeom prst="ellipse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182" name="Rounded Rectangle 78">
            <a:extLst>
              <a:ext uri="{FF2B5EF4-FFF2-40B4-BE49-F238E27FC236}">
                <a16:creationId xmlns:a16="http://schemas.microsoft.com/office/drawing/2014/main" id="{A3112A8F-67F6-636D-9132-F6492C35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35470" y="5211317"/>
            <a:ext cx="1464312" cy="3273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 Semibold" pitchFamily="2" charset="0"/>
              <a:ea typeface="+mn-ea"/>
              <a:cs typeface="Segoe UI" pitchFamily="34" charset="0"/>
            </a:endParaRPr>
          </a:p>
        </p:txBody>
      </p:sp>
      <p:sp>
        <p:nvSpPr>
          <p:cNvPr id="175" name="Title 174">
            <a:extLst>
              <a:ext uri="{FF2B5EF4-FFF2-40B4-BE49-F238E27FC236}">
                <a16:creationId xmlns:a16="http://schemas.microsoft.com/office/drawing/2014/main" id="{340A5D06-6F8F-6A31-A8FF-26DFD193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[Enter Scenario]</a:t>
            </a:r>
          </a:p>
        </p:txBody>
      </p:sp>
      <p:pic>
        <p:nvPicPr>
          <p:cNvPr id="13" name="Graphic 120" descr="Microsoft Outlook">
            <a:extLst>
              <a:ext uri="{FF2B5EF4-FFF2-40B4-BE49-F238E27FC236}">
                <a16:creationId xmlns:a16="http://schemas.microsoft.com/office/drawing/2014/main" id="{68D7DF0B-752C-14DF-B2A8-FA4631251B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047" t="21048" r="21047" b="21048"/>
          <a:stretch>
            <a:fillRect/>
          </a:stretch>
        </p:blipFill>
        <p:spPr>
          <a:xfrm>
            <a:off x="5831934" y="225781"/>
            <a:ext cx="294422" cy="274974"/>
          </a:xfrm>
          <a:prstGeom prst="rect">
            <a:avLst/>
          </a:prstGeom>
        </p:spPr>
      </p:pic>
      <p:pic>
        <p:nvPicPr>
          <p:cNvPr id="14" name="Graphic 123" descr="Microsoft Excel">
            <a:extLst>
              <a:ext uri="{FF2B5EF4-FFF2-40B4-BE49-F238E27FC236}">
                <a16:creationId xmlns:a16="http://schemas.microsoft.com/office/drawing/2014/main" id="{B957EB12-F27D-7DCB-D5AF-4837DF964B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2292" t="22292" r="22292" b="22292"/>
          <a:stretch>
            <a:fillRect/>
          </a:stretch>
        </p:blipFill>
        <p:spPr>
          <a:xfrm>
            <a:off x="6329395" y="224029"/>
            <a:ext cx="298172" cy="278478"/>
          </a:xfrm>
          <a:prstGeom prst="rect">
            <a:avLst/>
          </a:prstGeom>
        </p:spPr>
      </p:pic>
      <p:pic>
        <p:nvPicPr>
          <p:cNvPr id="15" name="Picture 4" descr="Microsoft Forms">
            <a:extLst>
              <a:ext uri="{FF2B5EF4-FFF2-40B4-BE49-F238E27FC236}">
                <a16:creationId xmlns:a16="http://schemas.microsoft.com/office/drawing/2014/main" id="{FDAC9E6E-BD4C-54C8-3E6C-8308D7689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175" y="224932"/>
            <a:ext cx="296241" cy="27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Microsoft Word">
            <a:extLst>
              <a:ext uri="{FF2B5EF4-FFF2-40B4-BE49-F238E27FC236}">
                <a16:creationId xmlns:a16="http://schemas.microsoft.com/office/drawing/2014/main" id="{08801F0B-7C11-69C6-3F16-3167E73C7836}"/>
              </a:ext>
            </a:extLst>
          </p:cNvPr>
          <p:cNvPicPr>
            <a:picLocks noChangeAspect="1"/>
          </p:cNvPicPr>
          <p:nvPr/>
        </p:nvPicPr>
        <p:blipFill rotWithShape="1"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6279" t="26853" r="22699" b="26853"/>
          <a:stretch/>
        </p:blipFill>
        <p:spPr>
          <a:xfrm>
            <a:off x="7329286" y="250470"/>
            <a:ext cx="266224" cy="225596"/>
          </a:xfrm>
          <a:prstGeom prst="rect">
            <a:avLst/>
          </a:prstGeom>
        </p:spPr>
      </p:pic>
      <p:pic>
        <p:nvPicPr>
          <p:cNvPr id="17" name="Picture 2" descr="Microsoft Copilot">
            <a:hlinkClick r:id="rId11"/>
            <a:extLst>
              <a:ext uri="{FF2B5EF4-FFF2-40B4-BE49-F238E27FC236}">
                <a16:creationId xmlns:a16="http://schemas.microsoft.com/office/drawing/2014/main" id="{BF80E9CF-5954-762A-4A79-471A89818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067" y="250118"/>
            <a:ext cx="266610" cy="22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 descr="Microsoft Loop">
            <a:hlinkClick r:id="rId3"/>
            <a:extLst>
              <a:ext uri="{FF2B5EF4-FFF2-40B4-BE49-F238E27FC236}">
                <a16:creationId xmlns:a16="http://schemas.microsoft.com/office/drawing/2014/main" id="{99C66050-4D70-FFD3-88AA-B23C4D326B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3303" b="3303"/>
          <a:stretch>
            <a:fillRect/>
          </a:stretch>
        </p:blipFill>
        <p:spPr>
          <a:xfrm>
            <a:off x="8327277" y="231861"/>
            <a:ext cx="281402" cy="262814"/>
          </a:xfrm>
          <a:prstGeom prst="rect">
            <a:avLst/>
          </a:prstGeom>
        </p:spPr>
      </p:pic>
      <p:pic>
        <p:nvPicPr>
          <p:cNvPr id="19" name="Graphic 18" descr="Microsoft Teams">
            <a:extLst>
              <a:ext uri="{FF2B5EF4-FFF2-40B4-BE49-F238E27FC236}">
                <a16:creationId xmlns:a16="http://schemas.microsoft.com/office/drawing/2014/main" id="{26504B1C-5366-69AC-9CF6-EAB6B7C3A228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36427" y="237638"/>
            <a:ext cx="269033" cy="251261"/>
          </a:xfrm>
          <a:prstGeom prst="rect">
            <a:avLst/>
          </a:prstGeom>
        </p:spPr>
      </p:pic>
      <p:pic>
        <p:nvPicPr>
          <p:cNvPr id="24" name="Picture 2" descr="Microsoft Powerpoint">
            <a:hlinkClick r:id="rId15"/>
            <a:extLst>
              <a:ext uri="{FF2B5EF4-FFF2-40B4-BE49-F238E27FC236}">
                <a16:creationId xmlns:a16="http://schemas.microsoft.com/office/drawing/2014/main" id="{32C95059-DE49-AEE0-0402-8247F2883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4414" y="251068"/>
            <a:ext cx="258291" cy="2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Microsoft Bing">
            <a:hlinkClick r:id="rId6"/>
            <a:extLst>
              <a:ext uri="{FF2B5EF4-FFF2-40B4-BE49-F238E27FC236}">
                <a16:creationId xmlns:a16="http://schemas.microsoft.com/office/drawing/2014/main" id="{8B7D10BA-FBA1-A178-4846-9444D851E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1" b="-383"/>
          <a:stretch>
            <a:fillRect/>
          </a:stretch>
        </p:blipFill>
        <p:spPr bwMode="auto">
          <a:xfrm>
            <a:off x="9853379" y="240123"/>
            <a:ext cx="245940" cy="2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Microsoft Whiteboard">
            <a:hlinkClick r:id="rId5"/>
            <a:extLst>
              <a:ext uri="{FF2B5EF4-FFF2-40B4-BE49-F238E27FC236}">
                <a16:creationId xmlns:a16="http://schemas.microsoft.com/office/drawing/2014/main" id="{635746B5-D57D-1DFA-14E6-DC9E7F8E4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6674" y="231861"/>
            <a:ext cx="281402" cy="2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Microsoft OneNote">
            <a:hlinkClick r:id="rId19"/>
            <a:extLst>
              <a:ext uri="{FF2B5EF4-FFF2-40B4-BE49-F238E27FC236}">
                <a16:creationId xmlns:a16="http://schemas.microsoft.com/office/drawing/2014/main" id="{E845A7B4-C14F-AAA3-2E2C-433FF8D94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1226" y="231861"/>
            <a:ext cx="281402" cy="2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Microsoft Copilot">
            <a:extLst>
              <a:ext uri="{FF2B5EF4-FFF2-40B4-BE49-F238E27FC236}">
                <a16:creationId xmlns:a16="http://schemas.microsoft.com/office/drawing/2014/main" id="{C030F38C-B27A-AA80-F091-645FEFAA1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5802" y="104511"/>
            <a:ext cx="789196" cy="7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Step 1 TItle">
            <a:extLst>
              <a:ext uri="{FF2B5EF4-FFF2-40B4-BE49-F238E27FC236}">
                <a16:creationId xmlns:a16="http://schemas.microsoft.com/office/drawing/2014/main" id="{A6DF4039-04A9-49A6-B8B4-7D4032931495}"/>
              </a:ext>
            </a:extLst>
          </p:cNvPr>
          <p:cNvSpPr txBox="1">
            <a:spLocks/>
          </p:cNvSpPr>
          <p:nvPr/>
        </p:nvSpPr>
        <p:spPr>
          <a:xfrm>
            <a:off x="584199" y="1690131"/>
            <a:ext cx="324475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 cap="all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9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&lt;Enter Task&gt;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9C463258-20E6-1DC4-306C-A405D862D68A}"/>
              </a:ext>
            </a:extLst>
          </p:cNvPr>
          <p:cNvSpPr txBox="1">
            <a:spLocks/>
          </p:cNvSpPr>
          <p:nvPr/>
        </p:nvSpPr>
        <p:spPr>
          <a:xfrm>
            <a:off x="706119" y="2128438"/>
            <a:ext cx="2808000" cy="6267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&lt;Enter Description&gt;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A6B5260-20EC-2DEC-94C3-657E101FD3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74652" y="2849586"/>
            <a:ext cx="1217616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&lt;Add an app above&gt;</a:t>
            </a:r>
            <a:endParaRPr kumimoji="0" lang="en-US" sz="9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22" name="Rectangle 89" descr="Arrow pointing towards">
            <a:extLst>
              <a:ext uri="{FF2B5EF4-FFF2-40B4-BE49-F238E27FC236}">
                <a16:creationId xmlns:a16="http://schemas.microsoft.com/office/drawing/2014/main" id="{10FB2E54-5E83-D542-61A2-50A0B5643C5C}"/>
              </a:ext>
            </a:extLst>
          </p:cNvPr>
          <p:cNvSpPr/>
          <p:nvPr/>
        </p:nvSpPr>
        <p:spPr bwMode="auto">
          <a:xfrm rot="2700000">
            <a:off x="4046674" y="1841688"/>
            <a:ext cx="68962" cy="68962"/>
          </a:xfrm>
          <a:custGeom>
            <a:avLst/>
            <a:gdLst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  <a:gd name="connsiteX3" fmla="*/ 0 w 317500"/>
              <a:gd name="connsiteY3" fmla="*/ 317500 h 317500"/>
              <a:gd name="connsiteX4" fmla="*/ 0 w 317500"/>
              <a:gd name="connsiteY4" fmla="*/ 0 h 317500"/>
              <a:gd name="connsiteX0" fmla="*/ 0 w 317500"/>
              <a:gd name="connsiteY0" fmla="*/ 317500 h 408940"/>
              <a:gd name="connsiteX1" fmla="*/ 0 w 317500"/>
              <a:gd name="connsiteY1" fmla="*/ 0 h 408940"/>
              <a:gd name="connsiteX2" fmla="*/ 317500 w 317500"/>
              <a:gd name="connsiteY2" fmla="*/ 0 h 408940"/>
              <a:gd name="connsiteX3" fmla="*/ 317500 w 317500"/>
              <a:gd name="connsiteY3" fmla="*/ 317500 h 408940"/>
              <a:gd name="connsiteX4" fmla="*/ 91440 w 317500"/>
              <a:gd name="connsiteY4" fmla="*/ 408940 h 408940"/>
              <a:gd name="connsiteX0" fmla="*/ 0 w 317500"/>
              <a:gd name="connsiteY0" fmla="*/ 317500 h 317500"/>
              <a:gd name="connsiteX1" fmla="*/ 0 w 317500"/>
              <a:gd name="connsiteY1" fmla="*/ 0 h 317500"/>
              <a:gd name="connsiteX2" fmla="*/ 317500 w 317500"/>
              <a:gd name="connsiteY2" fmla="*/ 0 h 317500"/>
              <a:gd name="connsiteX3" fmla="*/ 317500 w 317500"/>
              <a:gd name="connsiteY3" fmla="*/ 317500 h 317500"/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317500">
                <a:moveTo>
                  <a:pt x="0" y="0"/>
                </a:moveTo>
                <a:lnTo>
                  <a:pt x="317500" y="0"/>
                </a:lnTo>
                <a:lnTo>
                  <a:pt x="317500" y="317500"/>
                </a:lnTo>
              </a:path>
            </a:pathLst>
          </a:custGeom>
          <a:solidFill>
            <a:srgbClr val="FFFCFC"/>
          </a:solidFill>
          <a:ln w="12700" cap="rnd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  <a:round/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0" name="Step 2 Title">
            <a:extLst>
              <a:ext uri="{FF2B5EF4-FFF2-40B4-BE49-F238E27FC236}">
                <a16:creationId xmlns:a16="http://schemas.microsoft.com/office/drawing/2014/main" id="{CD6D70BC-DFB0-2D76-EAB3-87A0C1BDC656}"/>
              </a:ext>
            </a:extLst>
          </p:cNvPr>
          <p:cNvSpPr txBox="1">
            <a:spLocks/>
          </p:cNvSpPr>
          <p:nvPr/>
        </p:nvSpPr>
        <p:spPr>
          <a:xfrm>
            <a:off x="4362680" y="1690131"/>
            <a:ext cx="324475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cap="none" baseline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4572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marL="661988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marL="85566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&lt;Enter Task&gt;</a:t>
            </a:r>
          </a:p>
        </p:txBody>
      </p:sp>
      <p:sp>
        <p:nvSpPr>
          <p:cNvPr id="141" name="Step 2 Top">
            <a:extLst>
              <a:ext uri="{FF2B5EF4-FFF2-40B4-BE49-F238E27FC236}">
                <a16:creationId xmlns:a16="http://schemas.microsoft.com/office/drawing/2014/main" id="{F89A7B8E-BEF4-0780-84E7-EA322EF2FD46}"/>
              </a:ext>
            </a:extLst>
          </p:cNvPr>
          <p:cNvSpPr txBox="1">
            <a:spLocks/>
          </p:cNvSpPr>
          <p:nvPr/>
        </p:nvSpPr>
        <p:spPr>
          <a:xfrm>
            <a:off x="4484600" y="2128438"/>
            <a:ext cx="2808000" cy="6267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&lt;Enter Description&gt;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D73FEB9-872D-4524-BD67-B0AF4D4995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58818" y="2849586"/>
            <a:ext cx="1217616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&lt;Add an app above&gt;</a:t>
            </a:r>
            <a:endParaRPr kumimoji="0" lang="en-US" sz="9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25" name="Rectangle 89" descr="Arrow pointing towards">
            <a:extLst>
              <a:ext uri="{FF2B5EF4-FFF2-40B4-BE49-F238E27FC236}">
                <a16:creationId xmlns:a16="http://schemas.microsoft.com/office/drawing/2014/main" id="{89B45A49-F2A6-FDF1-C078-D503ED09CE8E}"/>
              </a:ext>
            </a:extLst>
          </p:cNvPr>
          <p:cNvSpPr/>
          <p:nvPr/>
        </p:nvSpPr>
        <p:spPr bwMode="auto">
          <a:xfrm rot="2700000">
            <a:off x="7825155" y="1841688"/>
            <a:ext cx="68962" cy="68962"/>
          </a:xfrm>
          <a:custGeom>
            <a:avLst/>
            <a:gdLst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  <a:gd name="connsiteX3" fmla="*/ 0 w 317500"/>
              <a:gd name="connsiteY3" fmla="*/ 317500 h 317500"/>
              <a:gd name="connsiteX4" fmla="*/ 0 w 317500"/>
              <a:gd name="connsiteY4" fmla="*/ 0 h 317500"/>
              <a:gd name="connsiteX0" fmla="*/ 0 w 317500"/>
              <a:gd name="connsiteY0" fmla="*/ 317500 h 408940"/>
              <a:gd name="connsiteX1" fmla="*/ 0 w 317500"/>
              <a:gd name="connsiteY1" fmla="*/ 0 h 408940"/>
              <a:gd name="connsiteX2" fmla="*/ 317500 w 317500"/>
              <a:gd name="connsiteY2" fmla="*/ 0 h 408940"/>
              <a:gd name="connsiteX3" fmla="*/ 317500 w 317500"/>
              <a:gd name="connsiteY3" fmla="*/ 317500 h 408940"/>
              <a:gd name="connsiteX4" fmla="*/ 91440 w 317500"/>
              <a:gd name="connsiteY4" fmla="*/ 408940 h 408940"/>
              <a:gd name="connsiteX0" fmla="*/ 0 w 317500"/>
              <a:gd name="connsiteY0" fmla="*/ 317500 h 317500"/>
              <a:gd name="connsiteX1" fmla="*/ 0 w 317500"/>
              <a:gd name="connsiteY1" fmla="*/ 0 h 317500"/>
              <a:gd name="connsiteX2" fmla="*/ 317500 w 317500"/>
              <a:gd name="connsiteY2" fmla="*/ 0 h 317500"/>
              <a:gd name="connsiteX3" fmla="*/ 317500 w 317500"/>
              <a:gd name="connsiteY3" fmla="*/ 317500 h 317500"/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317500">
                <a:moveTo>
                  <a:pt x="0" y="0"/>
                </a:moveTo>
                <a:lnTo>
                  <a:pt x="317500" y="0"/>
                </a:lnTo>
                <a:lnTo>
                  <a:pt x="317500" y="317500"/>
                </a:lnTo>
              </a:path>
            </a:pathLst>
          </a:custGeom>
          <a:solidFill>
            <a:srgbClr val="FFFCFC"/>
          </a:solidFill>
          <a:ln w="12700" cap="rnd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  <a:round/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2" name="Step 3 Title">
            <a:extLst>
              <a:ext uri="{FF2B5EF4-FFF2-40B4-BE49-F238E27FC236}">
                <a16:creationId xmlns:a16="http://schemas.microsoft.com/office/drawing/2014/main" id="{E815ED0E-EA44-C415-CB9E-D686E278C511}"/>
              </a:ext>
            </a:extLst>
          </p:cNvPr>
          <p:cNvSpPr txBox="1">
            <a:spLocks/>
          </p:cNvSpPr>
          <p:nvPr/>
        </p:nvSpPr>
        <p:spPr>
          <a:xfrm>
            <a:off x="8141161" y="1690131"/>
            <a:ext cx="324475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cap="none" baseline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4572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marL="661988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marL="85566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&lt;Enter Task&gt;</a:t>
            </a:r>
          </a:p>
        </p:txBody>
      </p:sp>
      <p:sp>
        <p:nvSpPr>
          <p:cNvPr id="143" name="Step 3 Top">
            <a:extLst>
              <a:ext uri="{FF2B5EF4-FFF2-40B4-BE49-F238E27FC236}">
                <a16:creationId xmlns:a16="http://schemas.microsoft.com/office/drawing/2014/main" id="{8AD0ACED-D43D-7869-485E-6C81BAB142E3}"/>
              </a:ext>
            </a:extLst>
          </p:cNvPr>
          <p:cNvSpPr txBox="1">
            <a:spLocks/>
          </p:cNvSpPr>
          <p:nvPr/>
        </p:nvSpPr>
        <p:spPr>
          <a:xfrm>
            <a:off x="8263081" y="2128438"/>
            <a:ext cx="2808000" cy="6267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&lt;Enter Description&gt;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D356349-3369-D4AA-1921-20CB44B3D3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481866" y="2849587"/>
            <a:ext cx="1217616" cy="1383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&lt;Add an app above&gt;</a:t>
            </a:r>
            <a:endParaRPr kumimoji="0" lang="en-US" sz="9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34" name="Rectangle 89" descr="Arrow pointing towards">
            <a:extLst>
              <a:ext uri="{FF2B5EF4-FFF2-40B4-BE49-F238E27FC236}">
                <a16:creationId xmlns:a16="http://schemas.microsoft.com/office/drawing/2014/main" id="{08247D53-F7CA-A45C-DE13-4BFCF9C3892A}"/>
              </a:ext>
            </a:extLst>
          </p:cNvPr>
          <p:cNvSpPr/>
          <p:nvPr/>
        </p:nvSpPr>
        <p:spPr bwMode="auto">
          <a:xfrm rot="13500000" flipH="1">
            <a:off x="11535219" y="3035013"/>
            <a:ext cx="68962" cy="68962"/>
          </a:xfrm>
          <a:custGeom>
            <a:avLst/>
            <a:gdLst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  <a:gd name="connsiteX3" fmla="*/ 0 w 317500"/>
              <a:gd name="connsiteY3" fmla="*/ 317500 h 317500"/>
              <a:gd name="connsiteX4" fmla="*/ 0 w 317500"/>
              <a:gd name="connsiteY4" fmla="*/ 0 h 317500"/>
              <a:gd name="connsiteX0" fmla="*/ 0 w 317500"/>
              <a:gd name="connsiteY0" fmla="*/ 317500 h 408940"/>
              <a:gd name="connsiteX1" fmla="*/ 0 w 317500"/>
              <a:gd name="connsiteY1" fmla="*/ 0 h 408940"/>
              <a:gd name="connsiteX2" fmla="*/ 317500 w 317500"/>
              <a:gd name="connsiteY2" fmla="*/ 0 h 408940"/>
              <a:gd name="connsiteX3" fmla="*/ 317500 w 317500"/>
              <a:gd name="connsiteY3" fmla="*/ 317500 h 408940"/>
              <a:gd name="connsiteX4" fmla="*/ 91440 w 317500"/>
              <a:gd name="connsiteY4" fmla="*/ 408940 h 408940"/>
              <a:gd name="connsiteX0" fmla="*/ 0 w 317500"/>
              <a:gd name="connsiteY0" fmla="*/ 317500 h 317500"/>
              <a:gd name="connsiteX1" fmla="*/ 0 w 317500"/>
              <a:gd name="connsiteY1" fmla="*/ 0 h 317500"/>
              <a:gd name="connsiteX2" fmla="*/ 317500 w 317500"/>
              <a:gd name="connsiteY2" fmla="*/ 0 h 317500"/>
              <a:gd name="connsiteX3" fmla="*/ 317500 w 317500"/>
              <a:gd name="connsiteY3" fmla="*/ 317500 h 317500"/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317500">
                <a:moveTo>
                  <a:pt x="0" y="0"/>
                </a:moveTo>
                <a:lnTo>
                  <a:pt x="317500" y="0"/>
                </a:lnTo>
                <a:lnTo>
                  <a:pt x="317500" y="317500"/>
                </a:lnTo>
              </a:path>
            </a:pathLst>
          </a:custGeom>
          <a:solidFill>
            <a:srgbClr val="FFFCFC"/>
          </a:solidFill>
          <a:ln w="12700" cap="rnd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  <a:round/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4" name="Step 4 Title">
            <a:extLst>
              <a:ext uri="{FF2B5EF4-FFF2-40B4-BE49-F238E27FC236}">
                <a16:creationId xmlns:a16="http://schemas.microsoft.com/office/drawing/2014/main" id="{05590539-9CBF-58BA-124A-562E50F18058}"/>
              </a:ext>
            </a:extLst>
          </p:cNvPr>
          <p:cNvSpPr txBox="1">
            <a:spLocks/>
          </p:cNvSpPr>
          <p:nvPr/>
        </p:nvSpPr>
        <p:spPr>
          <a:xfrm>
            <a:off x="8141161" y="4150071"/>
            <a:ext cx="324475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cap="none" baseline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4572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marL="661988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marL="85566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&lt;Enter Task&gt;</a:t>
            </a:r>
          </a:p>
        </p:txBody>
      </p:sp>
      <p:sp>
        <p:nvSpPr>
          <p:cNvPr id="145" name="Step 4 Top">
            <a:extLst>
              <a:ext uri="{FF2B5EF4-FFF2-40B4-BE49-F238E27FC236}">
                <a16:creationId xmlns:a16="http://schemas.microsoft.com/office/drawing/2014/main" id="{D55A90ED-CF89-0D9D-32CC-466E5A38228B}"/>
              </a:ext>
            </a:extLst>
          </p:cNvPr>
          <p:cNvSpPr txBox="1">
            <a:spLocks/>
          </p:cNvSpPr>
          <p:nvPr/>
        </p:nvSpPr>
        <p:spPr>
          <a:xfrm>
            <a:off x="8263081" y="4584616"/>
            <a:ext cx="2808000" cy="6267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&lt;Enter Description&gt;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0AA7AF6-3887-6102-66B9-1124374080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481866" y="5317267"/>
            <a:ext cx="1217616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&lt;Add an app above&gt;</a:t>
            </a:r>
            <a:endParaRPr kumimoji="0" lang="en-US" sz="9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31" name="Rectangle 89" descr="Arrow pointing towards">
            <a:extLst>
              <a:ext uri="{FF2B5EF4-FFF2-40B4-BE49-F238E27FC236}">
                <a16:creationId xmlns:a16="http://schemas.microsoft.com/office/drawing/2014/main" id="{39EAD25D-12CE-1459-FFEC-45F0B12D73A5}"/>
              </a:ext>
            </a:extLst>
          </p:cNvPr>
          <p:cNvSpPr/>
          <p:nvPr/>
        </p:nvSpPr>
        <p:spPr bwMode="auto">
          <a:xfrm rot="18900000" flipH="1">
            <a:off x="7854476" y="4296939"/>
            <a:ext cx="68962" cy="68962"/>
          </a:xfrm>
          <a:custGeom>
            <a:avLst/>
            <a:gdLst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  <a:gd name="connsiteX3" fmla="*/ 0 w 317500"/>
              <a:gd name="connsiteY3" fmla="*/ 317500 h 317500"/>
              <a:gd name="connsiteX4" fmla="*/ 0 w 317500"/>
              <a:gd name="connsiteY4" fmla="*/ 0 h 317500"/>
              <a:gd name="connsiteX0" fmla="*/ 0 w 317500"/>
              <a:gd name="connsiteY0" fmla="*/ 317500 h 408940"/>
              <a:gd name="connsiteX1" fmla="*/ 0 w 317500"/>
              <a:gd name="connsiteY1" fmla="*/ 0 h 408940"/>
              <a:gd name="connsiteX2" fmla="*/ 317500 w 317500"/>
              <a:gd name="connsiteY2" fmla="*/ 0 h 408940"/>
              <a:gd name="connsiteX3" fmla="*/ 317500 w 317500"/>
              <a:gd name="connsiteY3" fmla="*/ 317500 h 408940"/>
              <a:gd name="connsiteX4" fmla="*/ 91440 w 317500"/>
              <a:gd name="connsiteY4" fmla="*/ 408940 h 408940"/>
              <a:gd name="connsiteX0" fmla="*/ 0 w 317500"/>
              <a:gd name="connsiteY0" fmla="*/ 317500 h 317500"/>
              <a:gd name="connsiteX1" fmla="*/ 0 w 317500"/>
              <a:gd name="connsiteY1" fmla="*/ 0 h 317500"/>
              <a:gd name="connsiteX2" fmla="*/ 317500 w 317500"/>
              <a:gd name="connsiteY2" fmla="*/ 0 h 317500"/>
              <a:gd name="connsiteX3" fmla="*/ 317500 w 317500"/>
              <a:gd name="connsiteY3" fmla="*/ 317500 h 317500"/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317500">
                <a:moveTo>
                  <a:pt x="0" y="0"/>
                </a:moveTo>
                <a:lnTo>
                  <a:pt x="317500" y="0"/>
                </a:lnTo>
                <a:lnTo>
                  <a:pt x="317500" y="317500"/>
                </a:lnTo>
              </a:path>
            </a:pathLst>
          </a:custGeom>
          <a:solidFill>
            <a:srgbClr val="FFFCFC"/>
          </a:solidFill>
          <a:ln w="12700" cap="rnd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  <a:round/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6" name="Step 5 Title">
            <a:extLst>
              <a:ext uri="{FF2B5EF4-FFF2-40B4-BE49-F238E27FC236}">
                <a16:creationId xmlns:a16="http://schemas.microsoft.com/office/drawing/2014/main" id="{1441B947-FF36-A6CE-B20F-EE748DE16652}"/>
              </a:ext>
            </a:extLst>
          </p:cNvPr>
          <p:cNvSpPr txBox="1">
            <a:spLocks/>
          </p:cNvSpPr>
          <p:nvPr/>
        </p:nvSpPr>
        <p:spPr>
          <a:xfrm>
            <a:off x="4362680" y="4150071"/>
            <a:ext cx="324475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cap="none" baseline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4572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marL="661988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marL="85566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&lt;Enter Task&gt;</a:t>
            </a:r>
          </a:p>
        </p:txBody>
      </p:sp>
      <p:sp>
        <p:nvSpPr>
          <p:cNvPr id="147" name="Step 5 Top">
            <a:extLst>
              <a:ext uri="{FF2B5EF4-FFF2-40B4-BE49-F238E27FC236}">
                <a16:creationId xmlns:a16="http://schemas.microsoft.com/office/drawing/2014/main" id="{2CF00E6E-D602-EE90-950C-72588B28EA61}"/>
              </a:ext>
            </a:extLst>
          </p:cNvPr>
          <p:cNvSpPr txBox="1">
            <a:spLocks/>
          </p:cNvSpPr>
          <p:nvPr/>
        </p:nvSpPr>
        <p:spPr>
          <a:xfrm>
            <a:off x="4484600" y="4584616"/>
            <a:ext cx="2808000" cy="6267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&lt;Enter Description&gt;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C527A30-E4D5-2AC8-0863-39A066697F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58818" y="5304497"/>
            <a:ext cx="1217616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&lt;Add an app above&gt;</a:t>
            </a:r>
            <a:endParaRPr kumimoji="0" lang="en-US" sz="9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28" name="Rectangle 89" descr="Arrow pointing towards">
            <a:extLst>
              <a:ext uri="{FF2B5EF4-FFF2-40B4-BE49-F238E27FC236}">
                <a16:creationId xmlns:a16="http://schemas.microsoft.com/office/drawing/2014/main" id="{73F25E53-92E4-93B9-926F-008CCA091242}"/>
              </a:ext>
            </a:extLst>
          </p:cNvPr>
          <p:cNvSpPr/>
          <p:nvPr/>
        </p:nvSpPr>
        <p:spPr bwMode="auto">
          <a:xfrm rot="18900000" flipH="1">
            <a:off x="4075995" y="4296939"/>
            <a:ext cx="68962" cy="68962"/>
          </a:xfrm>
          <a:custGeom>
            <a:avLst/>
            <a:gdLst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  <a:gd name="connsiteX3" fmla="*/ 0 w 317500"/>
              <a:gd name="connsiteY3" fmla="*/ 317500 h 317500"/>
              <a:gd name="connsiteX4" fmla="*/ 0 w 317500"/>
              <a:gd name="connsiteY4" fmla="*/ 0 h 317500"/>
              <a:gd name="connsiteX0" fmla="*/ 0 w 317500"/>
              <a:gd name="connsiteY0" fmla="*/ 317500 h 408940"/>
              <a:gd name="connsiteX1" fmla="*/ 0 w 317500"/>
              <a:gd name="connsiteY1" fmla="*/ 0 h 408940"/>
              <a:gd name="connsiteX2" fmla="*/ 317500 w 317500"/>
              <a:gd name="connsiteY2" fmla="*/ 0 h 408940"/>
              <a:gd name="connsiteX3" fmla="*/ 317500 w 317500"/>
              <a:gd name="connsiteY3" fmla="*/ 317500 h 408940"/>
              <a:gd name="connsiteX4" fmla="*/ 91440 w 317500"/>
              <a:gd name="connsiteY4" fmla="*/ 408940 h 408940"/>
              <a:gd name="connsiteX0" fmla="*/ 0 w 317500"/>
              <a:gd name="connsiteY0" fmla="*/ 317500 h 317500"/>
              <a:gd name="connsiteX1" fmla="*/ 0 w 317500"/>
              <a:gd name="connsiteY1" fmla="*/ 0 h 317500"/>
              <a:gd name="connsiteX2" fmla="*/ 317500 w 317500"/>
              <a:gd name="connsiteY2" fmla="*/ 0 h 317500"/>
              <a:gd name="connsiteX3" fmla="*/ 317500 w 317500"/>
              <a:gd name="connsiteY3" fmla="*/ 317500 h 317500"/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317500">
                <a:moveTo>
                  <a:pt x="0" y="0"/>
                </a:moveTo>
                <a:lnTo>
                  <a:pt x="317500" y="0"/>
                </a:lnTo>
                <a:lnTo>
                  <a:pt x="317500" y="317500"/>
                </a:lnTo>
              </a:path>
            </a:pathLst>
          </a:custGeom>
          <a:solidFill>
            <a:srgbClr val="FFFCFC"/>
          </a:solidFill>
          <a:ln w="12700" cap="rnd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  <a:round/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8" name="Step 6 Title">
            <a:extLst>
              <a:ext uri="{FF2B5EF4-FFF2-40B4-BE49-F238E27FC236}">
                <a16:creationId xmlns:a16="http://schemas.microsoft.com/office/drawing/2014/main" id="{ED74E8C0-3F8B-77A1-2D8F-F00E0D3AC597}"/>
              </a:ext>
            </a:extLst>
          </p:cNvPr>
          <p:cNvSpPr txBox="1">
            <a:spLocks/>
          </p:cNvSpPr>
          <p:nvPr/>
        </p:nvSpPr>
        <p:spPr>
          <a:xfrm>
            <a:off x="584199" y="4150071"/>
            <a:ext cx="324475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cap="none" baseline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4572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marL="661988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marL="85566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&lt;Enter Task&gt;</a:t>
            </a:r>
          </a:p>
        </p:txBody>
      </p:sp>
      <p:sp>
        <p:nvSpPr>
          <p:cNvPr id="149" name="Step 6 Top">
            <a:extLst>
              <a:ext uri="{FF2B5EF4-FFF2-40B4-BE49-F238E27FC236}">
                <a16:creationId xmlns:a16="http://schemas.microsoft.com/office/drawing/2014/main" id="{62D80B38-3491-3ADD-E642-E185A6C77134}"/>
              </a:ext>
            </a:extLst>
          </p:cNvPr>
          <p:cNvSpPr txBox="1">
            <a:spLocks/>
          </p:cNvSpPr>
          <p:nvPr/>
        </p:nvSpPr>
        <p:spPr>
          <a:xfrm>
            <a:off x="706119" y="4584616"/>
            <a:ext cx="2808000" cy="6267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&lt;Enter Description&gt;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27FA601-1FE5-C90B-555E-7F350CA851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74652" y="5305765"/>
            <a:ext cx="1217616" cy="1372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&lt;Add an app above&gt;</a:t>
            </a:r>
            <a:endParaRPr kumimoji="0" lang="en-US" sz="9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2605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33C54DD-35F2-90C3-4F23-6CDE68AB5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" y="-2738"/>
            <a:ext cx="320343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Team Presentation – Slide 1</a:t>
            </a:r>
          </a:p>
        </p:txBody>
      </p:sp>
      <p:sp>
        <p:nvSpPr>
          <p:cNvPr id="1026" name="Graphic 24">
            <a:extLst>
              <a:ext uri="{FF2B5EF4-FFF2-40B4-BE49-F238E27FC236}">
                <a16:creationId xmlns:a16="http://schemas.microsoft.com/office/drawing/2014/main" id="{04F3DBB0-C4D2-3594-4452-8FB8BB7CD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3340911" y="5864568"/>
            <a:ext cx="274630" cy="274630"/>
          </a:xfrm>
          <a:custGeom>
            <a:avLst/>
            <a:gdLst>
              <a:gd name="connsiteX0" fmla="*/ 280983 w 306526"/>
              <a:gd name="connsiteY0" fmla="*/ 153263 h 306526"/>
              <a:gd name="connsiteX1" fmla="*/ 153263 w 306526"/>
              <a:gd name="connsiteY1" fmla="*/ 25544 h 306526"/>
              <a:gd name="connsiteX2" fmla="*/ 66430 w 306526"/>
              <a:gd name="connsiteY2" fmla="*/ 59602 h 306526"/>
              <a:gd name="connsiteX3" fmla="*/ 89404 w 306526"/>
              <a:gd name="connsiteY3" fmla="*/ 59602 h 306526"/>
              <a:gd name="connsiteX4" fmla="*/ 102176 w 306526"/>
              <a:gd name="connsiteY4" fmla="*/ 72374 h 306526"/>
              <a:gd name="connsiteX5" fmla="*/ 89404 w 306526"/>
              <a:gd name="connsiteY5" fmla="*/ 85146 h 306526"/>
              <a:gd name="connsiteX6" fmla="*/ 38316 w 306526"/>
              <a:gd name="connsiteY6" fmla="*/ 85146 h 306526"/>
              <a:gd name="connsiteX7" fmla="*/ 25544 w 306526"/>
              <a:gd name="connsiteY7" fmla="*/ 72374 h 306526"/>
              <a:gd name="connsiteX8" fmla="*/ 25544 w 306526"/>
              <a:gd name="connsiteY8" fmla="*/ 21287 h 306526"/>
              <a:gd name="connsiteX9" fmla="*/ 38316 w 306526"/>
              <a:gd name="connsiteY9" fmla="*/ 8515 h 306526"/>
              <a:gd name="connsiteX10" fmla="*/ 51088 w 306526"/>
              <a:gd name="connsiteY10" fmla="*/ 21287 h 306526"/>
              <a:gd name="connsiteX11" fmla="*/ 51088 w 306526"/>
              <a:gd name="connsiteY11" fmla="*/ 39026 h 306526"/>
              <a:gd name="connsiteX12" fmla="*/ 153263 w 306526"/>
              <a:gd name="connsiteY12" fmla="*/ 0 h 306526"/>
              <a:gd name="connsiteX13" fmla="*/ 306527 w 306526"/>
              <a:gd name="connsiteY13" fmla="*/ 153263 h 306526"/>
              <a:gd name="connsiteX14" fmla="*/ 153263 w 306526"/>
              <a:gd name="connsiteY14" fmla="*/ 306527 h 306526"/>
              <a:gd name="connsiteX15" fmla="*/ 0 w 306526"/>
              <a:gd name="connsiteY15" fmla="*/ 153263 h 306526"/>
              <a:gd name="connsiteX16" fmla="*/ 1783 w 306526"/>
              <a:gd name="connsiteY16" fmla="*/ 129811 h 306526"/>
              <a:gd name="connsiteX17" fmla="*/ 14595 w 306526"/>
              <a:gd name="connsiteY17" fmla="*/ 119205 h 306526"/>
              <a:gd name="connsiteX18" fmla="*/ 26927 w 306526"/>
              <a:gd name="connsiteY18" fmla="*/ 134400 h 306526"/>
              <a:gd name="connsiteX19" fmla="*/ 25544 w 306526"/>
              <a:gd name="connsiteY19" fmla="*/ 153263 h 306526"/>
              <a:gd name="connsiteX20" fmla="*/ 153263 w 306526"/>
              <a:gd name="connsiteY20" fmla="*/ 280983 h 306526"/>
              <a:gd name="connsiteX21" fmla="*/ 280983 w 306526"/>
              <a:gd name="connsiteY21" fmla="*/ 153263 h 306526"/>
              <a:gd name="connsiteX22" fmla="*/ 161778 w 306526"/>
              <a:gd name="connsiteY22" fmla="*/ 80889 h 306526"/>
              <a:gd name="connsiteX23" fmla="*/ 149006 w 306526"/>
              <a:gd name="connsiteY23" fmla="*/ 68117 h 306526"/>
              <a:gd name="connsiteX24" fmla="*/ 136234 w 306526"/>
              <a:gd name="connsiteY24" fmla="*/ 80889 h 306526"/>
              <a:gd name="connsiteX25" fmla="*/ 136234 w 306526"/>
              <a:gd name="connsiteY25" fmla="*/ 157521 h 306526"/>
              <a:gd name="connsiteX26" fmla="*/ 149006 w 306526"/>
              <a:gd name="connsiteY26" fmla="*/ 170293 h 306526"/>
              <a:gd name="connsiteX27" fmla="*/ 191579 w 306526"/>
              <a:gd name="connsiteY27" fmla="*/ 170293 h 306526"/>
              <a:gd name="connsiteX28" fmla="*/ 204351 w 306526"/>
              <a:gd name="connsiteY28" fmla="*/ 157521 h 306526"/>
              <a:gd name="connsiteX29" fmla="*/ 191579 w 306526"/>
              <a:gd name="connsiteY29" fmla="*/ 144749 h 306526"/>
              <a:gd name="connsiteX30" fmla="*/ 161778 w 306526"/>
              <a:gd name="connsiteY30" fmla="*/ 144749 h 306526"/>
              <a:gd name="connsiteX31" fmla="*/ 161778 w 306526"/>
              <a:gd name="connsiteY31" fmla="*/ 80889 h 30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6526" h="306526">
                <a:moveTo>
                  <a:pt x="280983" y="153263"/>
                </a:moveTo>
                <a:cubicBezTo>
                  <a:pt x="280983" y="82726"/>
                  <a:pt x="223800" y="25544"/>
                  <a:pt x="153263" y="25544"/>
                </a:cubicBezTo>
                <a:cubicBezTo>
                  <a:pt x="119731" y="25544"/>
                  <a:pt x="89217" y="38466"/>
                  <a:pt x="66430" y="59602"/>
                </a:cubicBezTo>
                <a:lnTo>
                  <a:pt x="89404" y="59602"/>
                </a:lnTo>
                <a:cubicBezTo>
                  <a:pt x="96457" y="59602"/>
                  <a:pt x="102176" y="65321"/>
                  <a:pt x="102176" y="72374"/>
                </a:cubicBezTo>
                <a:cubicBezTo>
                  <a:pt x="102176" y="79428"/>
                  <a:pt x="96457" y="85146"/>
                  <a:pt x="89404" y="85146"/>
                </a:cubicBezTo>
                <a:lnTo>
                  <a:pt x="38316" y="85146"/>
                </a:lnTo>
                <a:cubicBezTo>
                  <a:pt x="31262" y="85146"/>
                  <a:pt x="25544" y="79428"/>
                  <a:pt x="25544" y="72374"/>
                </a:cubicBezTo>
                <a:lnTo>
                  <a:pt x="25544" y="21287"/>
                </a:lnTo>
                <a:cubicBezTo>
                  <a:pt x="25544" y="14233"/>
                  <a:pt x="31262" y="8515"/>
                  <a:pt x="38316" y="8515"/>
                </a:cubicBezTo>
                <a:cubicBezTo>
                  <a:pt x="45369" y="8515"/>
                  <a:pt x="51088" y="14233"/>
                  <a:pt x="51088" y="21287"/>
                </a:cubicBezTo>
                <a:lnTo>
                  <a:pt x="51088" y="39026"/>
                </a:lnTo>
                <a:cubicBezTo>
                  <a:pt x="78203" y="14757"/>
                  <a:pt x="114010" y="0"/>
                  <a:pt x="153263" y="0"/>
                </a:cubicBezTo>
                <a:cubicBezTo>
                  <a:pt x="237909" y="0"/>
                  <a:pt x="306527" y="68618"/>
                  <a:pt x="306527" y="153263"/>
                </a:cubicBezTo>
                <a:cubicBezTo>
                  <a:pt x="306527" y="237909"/>
                  <a:pt x="237909" y="306527"/>
                  <a:pt x="153263" y="306527"/>
                </a:cubicBezTo>
                <a:cubicBezTo>
                  <a:pt x="68618" y="306527"/>
                  <a:pt x="0" y="237909"/>
                  <a:pt x="0" y="153263"/>
                </a:cubicBezTo>
                <a:cubicBezTo>
                  <a:pt x="0" y="145288"/>
                  <a:pt x="609" y="137457"/>
                  <a:pt x="1783" y="129811"/>
                </a:cubicBezTo>
                <a:cubicBezTo>
                  <a:pt x="2742" y="123568"/>
                  <a:pt x="8280" y="119205"/>
                  <a:pt x="14595" y="119205"/>
                </a:cubicBezTo>
                <a:cubicBezTo>
                  <a:pt x="22412" y="119205"/>
                  <a:pt x="28072" y="126667"/>
                  <a:pt x="26927" y="134400"/>
                </a:cubicBezTo>
                <a:cubicBezTo>
                  <a:pt x="26016" y="140556"/>
                  <a:pt x="25544" y="146853"/>
                  <a:pt x="25544" y="153263"/>
                </a:cubicBezTo>
                <a:cubicBezTo>
                  <a:pt x="25544" y="223800"/>
                  <a:pt x="82726" y="280983"/>
                  <a:pt x="153263" y="280983"/>
                </a:cubicBezTo>
                <a:cubicBezTo>
                  <a:pt x="223800" y="280983"/>
                  <a:pt x="280983" y="223800"/>
                  <a:pt x="280983" y="153263"/>
                </a:cubicBezTo>
                <a:close/>
                <a:moveTo>
                  <a:pt x="161778" y="80889"/>
                </a:moveTo>
                <a:cubicBezTo>
                  <a:pt x="161778" y="73835"/>
                  <a:pt x="156059" y="68117"/>
                  <a:pt x="149006" y="68117"/>
                </a:cubicBezTo>
                <a:cubicBezTo>
                  <a:pt x="141952" y="68117"/>
                  <a:pt x="136234" y="73835"/>
                  <a:pt x="136234" y="80889"/>
                </a:cubicBezTo>
                <a:lnTo>
                  <a:pt x="136234" y="157521"/>
                </a:lnTo>
                <a:cubicBezTo>
                  <a:pt x="136234" y="164574"/>
                  <a:pt x="141952" y="170293"/>
                  <a:pt x="149006" y="170293"/>
                </a:cubicBezTo>
                <a:lnTo>
                  <a:pt x="191579" y="170293"/>
                </a:lnTo>
                <a:cubicBezTo>
                  <a:pt x="198633" y="170293"/>
                  <a:pt x="204351" y="164574"/>
                  <a:pt x="204351" y="157521"/>
                </a:cubicBezTo>
                <a:cubicBezTo>
                  <a:pt x="204351" y="150467"/>
                  <a:pt x="198633" y="144749"/>
                  <a:pt x="191579" y="144749"/>
                </a:cubicBezTo>
                <a:lnTo>
                  <a:pt x="161778" y="144749"/>
                </a:lnTo>
                <a:lnTo>
                  <a:pt x="161778" y="80889"/>
                </a:lnTo>
                <a:close/>
              </a:path>
            </a:pathLst>
          </a:custGeom>
          <a:gradFill flip="none" rotWithShape="1">
            <a:gsLst>
              <a:gs pos="0">
                <a:srgbClr val="0078D4"/>
              </a:gs>
              <a:gs pos="100000">
                <a:srgbClr val="C53FCC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BA5A2FF-9361-0E53-05FB-123F9711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[Business problem]</a:t>
            </a:r>
            <a:endParaRPr lang="en-US" noProof="0"/>
          </a:p>
        </p:txBody>
      </p:sp>
      <p:pic>
        <p:nvPicPr>
          <p:cNvPr id="2" name="Picture 2" descr="Microsoft Copilot">
            <a:extLst>
              <a:ext uri="{FF2B5EF4-FFF2-40B4-BE49-F238E27FC236}">
                <a16:creationId xmlns:a16="http://schemas.microsoft.com/office/drawing/2014/main" id="{9DA4BF4B-383D-46C8-9A66-0AC43F88E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5802" y="104511"/>
            <a:ext cx="789196" cy="7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9BF8BF2-7E17-C363-B827-3986FBFF7CE8}"/>
              </a:ext>
            </a:extLst>
          </p:cNvPr>
          <p:cNvSpPr txBox="1">
            <a:spLocks/>
          </p:cNvSpPr>
          <p:nvPr/>
        </p:nvSpPr>
        <p:spPr>
          <a:xfrm>
            <a:off x="495300" y="1553375"/>
            <a:ext cx="313655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cs typeface="Segoe UI"/>
              </a:rPr>
              <a:t>Problem Statement</a:t>
            </a:r>
          </a:p>
        </p:txBody>
      </p:sp>
      <p:sp>
        <p:nvSpPr>
          <p:cNvPr id="46" name="Rectangle: Rounded Corners 6">
            <a:extLst>
              <a:ext uri="{FF2B5EF4-FFF2-40B4-BE49-F238E27FC236}">
                <a16:creationId xmlns:a16="http://schemas.microsoft.com/office/drawing/2014/main" id="{D67BFA28-A0D8-D371-D7FC-DF23575EBA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11174" y="1930345"/>
            <a:ext cx="5523793" cy="1376990"/>
          </a:xfrm>
          <a:prstGeom prst="roundRect">
            <a:avLst>
              <a:gd name="adj" fmla="val 4754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Clearly articulate the problem or pain point that your Agent is hoping to solve. 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Mention how the process is done today &amp; how it could evolve with an agent.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4DB23F5-0948-0796-E124-EC435BC707FB}"/>
              </a:ext>
            </a:extLst>
          </p:cNvPr>
          <p:cNvSpPr txBox="1">
            <a:spLocks/>
          </p:cNvSpPr>
          <p:nvPr/>
        </p:nvSpPr>
        <p:spPr>
          <a:xfrm>
            <a:off x="6172907" y="1553375"/>
            <a:ext cx="313655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cs typeface="Segoe UI"/>
              </a:rPr>
              <a:t>Solution</a:t>
            </a: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41998BF5-618B-03E8-8688-5255EAE44B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6172907" y="1930345"/>
            <a:ext cx="5523793" cy="1376990"/>
          </a:xfrm>
          <a:prstGeom prst="roundRect">
            <a:avLst>
              <a:gd name="adj" fmla="val 4754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Provide a description of the envisioned solution, addressing the problem </a:t>
            </a:r>
            <a:br>
              <a:rPr kumimoji="0" lang="en-US" sz="1200" b="0" i="1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</a:br>
            <a:r>
              <a:rPr kumimoji="0" lang="en-US" sz="1200" b="0" i="1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and use case.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04E73A-91A5-3FE5-7063-D00863C992E2}"/>
              </a:ext>
            </a:extLst>
          </p:cNvPr>
          <p:cNvSpPr txBox="1">
            <a:spLocks/>
          </p:cNvSpPr>
          <p:nvPr/>
        </p:nvSpPr>
        <p:spPr>
          <a:xfrm>
            <a:off x="495300" y="3457651"/>
            <a:ext cx="313655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"/>
              </a:rPr>
              <a:t>Personas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D8D83AC-157B-4C91-6D07-638B65C6B508}"/>
              </a:ext>
            </a:extLst>
          </p:cNvPr>
          <p:cNvSpPr/>
          <p:nvPr/>
        </p:nvSpPr>
        <p:spPr>
          <a:xfrm>
            <a:off x="495300" y="3817876"/>
            <a:ext cx="3635137" cy="1610360"/>
          </a:xfrm>
          <a:prstGeom prst="roundRect">
            <a:avLst>
              <a:gd name="adj" fmla="val 6727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Identify who will directly use the solution – mention department, roles, and number of people it </a:t>
            </a:r>
            <a:br>
              <a:rPr kumimoji="0" lang="en-US" sz="1200" b="0" i="1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</a:br>
            <a:r>
              <a:rPr kumimoji="0" lang="en-US" sz="1200" b="0" i="1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would impact.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48D201-C376-3C8C-FA3C-3B0762C68A58}"/>
              </a:ext>
            </a:extLst>
          </p:cNvPr>
          <p:cNvSpPr txBox="1">
            <a:spLocks/>
          </p:cNvSpPr>
          <p:nvPr/>
        </p:nvSpPr>
        <p:spPr>
          <a:xfrm>
            <a:off x="4278431" y="3457651"/>
            <a:ext cx="313655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"/>
              </a:rPr>
              <a:t>Example Use Case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95CF867-896E-B002-63FF-F07D3E9961EA}"/>
              </a:ext>
            </a:extLst>
          </p:cNvPr>
          <p:cNvSpPr/>
          <p:nvPr/>
        </p:nvSpPr>
        <p:spPr>
          <a:xfrm>
            <a:off x="4278431" y="3817876"/>
            <a:ext cx="3635137" cy="1610360"/>
          </a:xfrm>
          <a:prstGeom prst="roundRect">
            <a:avLst>
              <a:gd name="adj" fmla="val 6727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Provide examples of how this scenario would play out in real life to provide context and ground the problem statement. 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What potential requests, questions, or tasks may this Agent undertake?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108CA1-35DF-C94F-19D9-9966C334C7C9}"/>
              </a:ext>
            </a:extLst>
          </p:cNvPr>
          <p:cNvSpPr txBox="1">
            <a:spLocks/>
          </p:cNvSpPr>
          <p:nvPr/>
        </p:nvSpPr>
        <p:spPr>
          <a:xfrm>
            <a:off x="8061562" y="3457651"/>
            <a:ext cx="313655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"/>
              </a:rPr>
              <a:t>KPIs &amp; Impact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99BDAE6-529F-D40F-6AA3-8734316468E9}"/>
              </a:ext>
            </a:extLst>
          </p:cNvPr>
          <p:cNvSpPr/>
          <p:nvPr/>
        </p:nvSpPr>
        <p:spPr>
          <a:xfrm>
            <a:off x="8047755" y="3817876"/>
            <a:ext cx="3635137" cy="1610360"/>
          </a:xfrm>
          <a:prstGeom prst="roundRect">
            <a:avLst>
              <a:gd name="adj" fmla="val 6727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What are the Key KPIs this would impact. How are these KPIs measured today, and are there benchmarks.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Low/Medium/High impact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703B7073-25F5-F8E8-1481-9C3250760102}"/>
              </a:ext>
            </a:extLst>
          </p:cNvPr>
          <p:cNvSpPr txBox="1"/>
          <p:nvPr/>
        </p:nvSpPr>
        <p:spPr>
          <a:xfrm>
            <a:off x="2375938" y="6228894"/>
            <a:ext cx="2204576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Time saving per day/week/month</a:t>
            </a:r>
          </a:p>
        </p:txBody>
      </p:sp>
      <p:sp>
        <p:nvSpPr>
          <p:cNvPr id="63" name="Rectangle: Rounded Corners 58" descr="Nil">
            <a:extLst>
              <a:ext uri="{FF2B5EF4-FFF2-40B4-BE49-F238E27FC236}">
                <a16:creationId xmlns:a16="http://schemas.microsoft.com/office/drawing/2014/main" id="{B7866143-DD20-4FFE-A15A-1B31E4D2E3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666239" y="6125068"/>
            <a:ext cx="1336961" cy="360000"/>
          </a:xfrm>
          <a:prstGeom prst="roundRect">
            <a:avLst>
              <a:gd name="adj" fmla="val 13604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5B36-8E96-9FE9-47C0-307178105FBB}"/>
              </a:ext>
            </a:extLst>
          </p:cNvPr>
          <p:cNvSpPr txBox="1"/>
          <p:nvPr/>
        </p:nvSpPr>
        <p:spPr>
          <a:xfrm>
            <a:off x="6327563" y="6228894"/>
            <a:ext cx="1720192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And for how many people?</a:t>
            </a:r>
          </a:p>
        </p:txBody>
      </p:sp>
      <p:sp>
        <p:nvSpPr>
          <p:cNvPr id="60" name="Rectangle: Rounded Corners 58" descr="Nil">
            <a:extLst>
              <a:ext uri="{FF2B5EF4-FFF2-40B4-BE49-F238E27FC236}">
                <a16:creationId xmlns:a16="http://schemas.microsoft.com/office/drawing/2014/main" id="{FBAFF2BB-2CE6-9182-ADDD-363CEFB86B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8133480" y="6125068"/>
            <a:ext cx="624362" cy="360000"/>
          </a:xfrm>
          <a:prstGeom prst="roundRect">
            <a:avLst>
              <a:gd name="adj" fmla="val 13604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9F719B-2A57-283F-B460-E2CB35B268B6}"/>
              </a:ext>
            </a:extLst>
          </p:cNvPr>
          <p:cNvSpPr txBox="1"/>
          <p:nvPr/>
        </p:nvSpPr>
        <p:spPr>
          <a:xfrm>
            <a:off x="9082205" y="6228894"/>
            <a:ext cx="848862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Total savings</a:t>
            </a:r>
          </a:p>
        </p:txBody>
      </p:sp>
      <p:sp>
        <p:nvSpPr>
          <p:cNvPr id="62" name="Rectangle: Rounded Corners 58" descr="Nil">
            <a:extLst>
              <a:ext uri="{FF2B5EF4-FFF2-40B4-BE49-F238E27FC236}">
                <a16:creationId xmlns:a16="http://schemas.microsoft.com/office/drawing/2014/main" id="{05E65CB0-67C0-1CE5-D5EF-C015428AE7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0016792" y="6125068"/>
            <a:ext cx="1679907" cy="360000"/>
          </a:xfrm>
          <a:prstGeom prst="roundRect">
            <a:avLst>
              <a:gd name="adj" fmla="val 13604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6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204FE-0A5E-D2BB-4D4A-6542CB091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4181B10D-5EB9-4405-C558-526FC6432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" y="-417159"/>
            <a:ext cx="320343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Team Presentation – Slide 2</a:t>
            </a:r>
          </a:p>
        </p:txBody>
      </p:sp>
      <p:sp>
        <p:nvSpPr>
          <p:cNvPr id="1042" name="Rectangle: Rounded Corners 6">
            <a:extLst>
              <a:ext uri="{FF2B5EF4-FFF2-40B4-BE49-F238E27FC236}">
                <a16:creationId xmlns:a16="http://schemas.microsoft.com/office/drawing/2014/main" id="{F3C43B87-901A-AF1C-5CB3-49040904E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82201" y="1876426"/>
            <a:ext cx="6014497" cy="1993392"/>
          </a:xfrm>
          <a:prstGeom prst="roundRect">
            <a:avLst>
              <a:gd name="adj" fmla="val 4754"/>
            </a:avLst>
          </a:prstGeom>
          <a:solidFill>
            <a:schemeClr val="bg1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1045" name="Rectangle: Top Corners Rounded 1044">
            <a:extLst>
              <a:ext uri="{FF2B5EF4-FFF2-40B4-BE49-F238E27FC236}">
                <a16:creationId xmlns:a16="http://schemas.microsoft.com/office/drawing/2014/main" id="{0216671D-F9F6-F388-B4EE-7C8770016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71387" y="1967865"/>
            <a:ext cx="5833872" cy="365760"/>
          </a:xfrm>
          <a:prstGeom prst="round2SameRect">
            <a:avLst>
              <a:gd name="adj1" fmla="val 21173"/>
              <a:gd name="adj2" fmla="val 0"/>
            </a:avLst>
          </a:prstGeom>
          <a:gradFill flip="none" rotWithShape="1">
            <a:gsLst>
              <a:gs pos="0">
                <a:srgbClr val="0078D4"/>
              </a:gs>
              <a:gs pos="100000">
                <a:srgbClr val="C53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" name="Rounded Rectangle 46">
            <a:extLst>
              <a:ext uri="{FF2B5EF4-FFF2-40B4-BE49-F238E27FC236}">
                <a16:creationId xmlns:a16="http://schemas.microsoft.com/office/drawing/2014/main" id="{33E4DF17-9583-614A-C959-32629721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265812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Rounded Rectangle 46">
            <a:extLst>
              <a:ext uri="{FF2B5EF4-FFF2-40B4-BE49-F238E27FC236}">
                <a16:creationId xmlns:a16="http://schemas.microsoft.com/office/drawing/2014/main" id="{1D37B238-6B73-823D-7240-4E4B43394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768602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Rounded Rectangle 46">
            <a:hlinkClick r:id="rId3"/>
            <a:extLst>
              <a:ext uri="{FF2B5EF4-FFF2-40B4-BE49-F238E27FC236}">
                <a16:creationId xmlns:a16="http://schemas.microsoft.com/office/drawing/2014/main" id="{7CBC05CB-4CF1-06BF-05A6-2B29CACAD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271393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ounded Rectangle 56">
            <a:extLst>
              <a:ext uri="{FF2B5EF4-FFF2-40B4-BE49-F238E27FC236}">
                <a16:creationId xmlns:a16="http://schemas.microsoft.com/office/drawing/2014/main" id="{F0821CCB-672C-0EF4-41D9-A533B4A14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774183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FFEB39FE-C133-CBFF-67EC-26C6EF2FC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276974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Rounded Rectangle 46">
            <a:hlinkClick r:id="rId4"/>
            <a:extLst>
              <a:ext uri="{FF2B5EF4-FFF2-40B4-BE49-F238E27FC236}">
                <a16:creationId xmlns:a16="http://schemas.microsoft.com/office/drawing/2014/main" id="{80F97ED4-DBC6-AB8D-DE2D-B206CB122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798836" y="213116"/>
            <a:ext cx="357357" cy="333753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Rounded Rectangle 46">
            <a:hlinkClick r:id="rId5"/>
            <a:extLst>
              <a:ext uri="{FF2B5EF4-FFF2-40B4-BE49-F238E27FC236}">
                <a16:creationId xmlns:a16="http://schemas.microsoft.com/office/drawing/2014/main" id="{23AC8C8D-DC32-2357-355C-391543002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0282554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ounded Rectangle 46">
            <a:hlinkClick r:id="rId4"/>
            <a:extLst>
              <a:ext uri="{FF2B5EF4-FFF2-40B4-BE49-F238E27FC236}">
                <a16:creationId xmlns:a16="http://schemas.microsoft.com/office/drawing/2014/main" id="{5E3B1E2C-4482-55E2-F83C-0F1BDE47B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0785342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Rounded Rectangle 56">
            <a:extLst>
              <a:ext uri="{FF2B5EF4-FFF2-40B4-BE49-F238E27FC236}">
                <a16:creationId xmlns:a16="http://schemas.microsoft.com/office/drawing/2014/main" id="{06249485-DDAF-2A26-A60C-8037EA77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96045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Rounded Rectangle 64">
            <a:extLst>
              <a:ext uri="{FF2B5EF4-FFF2-40B4-BE49-F238E27FC236}">
                <a16:creationId xmlns:a16="http://schemas.microsoft.com/office/drawing/2014/main" id="{E5031800-24C8-5566-526D-AC685249D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93254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Rounded Rectangle 46">
            <a:hlinkClick r:id="rId6"/>
            <a:extLst>
              <a:ext uri="{FF2B5EF4-FFF2-40B4-BE49-F238E27FC236}">
                <a16:creationId xmlns:a16="http://schemas.microsoft.com/office/drawing/2014/main" id="{C14B1FB7-95B4-B470-7E9B-67355B7F5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779764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5D5593D3-7267-6607-EDD2-52CE8356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20" y="498917"/>
            <a:ext cx="11185072" cy="498598"/>
          </a:xfrm>
        </p:spPr>
        <p:txBody>
          <a:bodyPr anchor="t"/>
          <a:lstStyle/>
          <a:p>
            <a:r>
              <a:rPr lang="en-US" dirty="0"/>
              <a:t>[Agent Name]</a:t>
            </a:r>
            <a:endParaRPr lang="en-US" noProof="0" dirty="0"/>
          </a:p>
        </p:txBody>
      </p:sp>
      <p:pic>
        <p:nvPicPr>
          <p:cNvPr id="13" name="Graphic 120" descr="Microsoft Outlook,">
            <a:extLst>
              <a:ext uri="{FF2B5EF4-FFF2-40B4-BE49-F238E27FC236}">
                <a16:creationId xmlns:a16="http://schemas.microsoft.com/office/drawing/2014/main" id="{571A306E-E129-11FC-5B14-B64DF2D333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047" t="21048" r="21047" b="21048"/>
          <a:stretch>
            <a:fillRect/>
          </a:stretch>
        </p:blipFill>
        <p:spPr>
          <a:xfrm>
            <a:off x="5831934" y="225781"/>
            <a:ext cx="294422" cy="274974"/>
          </a:xfrm>
          <a:prstGeom prst="rect">
            <a:avLst/>
          </a:prstGeom>
        </p:spPr>
      </p:pic>
      <p:pic>
        <p:nvPicPr>
          <p:cNvPr id="14" name="Graphic 123" descr="Microsoft Excel">
            <a:extLst>
              <a:ext uri="{FF2B5EF4-FFF2-40B4-BE49-F238E27FC236}">
                <a16:creationId xmlns:a16="http://schemas.microsoft.com/office/drawing/2014/main" id="{1F7F6C76-FB57-A387-8892-D635E0131F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2292" t="22292" r="22292" b="22292"/>
          <a:stretch>
            <a:fillRect/>
          </a:stretch>
        </p:blipFill>
        <p:spPr>
          <a:xfrm>
            <a:off x="6329395" y="224029"/>
            <a:ext cx="298172" cy="278478"/>
          </a:xfrm>
          <a:prstGeom prst="rect">
            <a:avLst/>
          </a:prstGeom>
        </p:spPr>
      </p:pic>
      <p:pic>
        <p:nvPicPr>
          <p:cNvPr id="15" name="Picture 4" descr="Microsoft Forms">
            <a:extLst>
              <a:ext uri="{FF2B5EF4-FFF2-40B4-BE49-F238E27FC236}">
                <a16:creationId xmlns:a16="http://schemas.microsoft.com/office/drawing/2014/main" id="{16A0E592-A5AC-A337-A8FC-15F50408D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175" y="224932"/>
            <a:ext cx="296241" cy="27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Microsoft Word">
            <a:extLst>
              <a:ext uri="{FF2B5EF4-FFF2-40B4-BE49-F238E27FC236}">
                <a16:creationId xmlns:a16="http://schemas.microsoft.com/office/drawing/2014/main" id="{62AC77B8-87AA-CF41-2480-B7F80D3BBBF1}"/>
              </a:ext>
            </a:extLst>
          </p:cNvPr>
          <p:cNvPicPr>
            <a:picLocks noChangeAspect="1"/>
          </p:cNvPicPr>
          <p:nvPr/>
        </p:nvPicPr>
        <p:blipFill rotWithShape="1"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6279" t="26853" r="22699" b="26853"/>
          <a:stretch/>
        </p:blipFill>
        <p:spPr>
          <a:xfrm>
            <a:off x="7329286" y="250470"/>
            <a:ext cx="266224" cy="225596"/>
          </a:xfrm>
          <a:prstGeom prst="rect">
            <a:avLst/>
          </a:prstGeom>
        </p:spPr>
      </p:pic>
      <p:pic>
        <p:nvPicPr>
          <p:cNvPr id="17" name="Picture 2" descr="Microsoft Copilot">
            <a:hlinkClick r:id="rId11"/>
            <a:extLst>
              <a:ext uri="{FF2B5EF4-FFF2-40B4-BE49-F238E27FC236}">
                <a16:creationId xmlns:a16="http://schemas.microsoft.com/office/drawing/2014/main" id="{55FE38FF-467D-2057-52A6-89B877D24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067" y="250118"/>
            <a:ext cx="266610" cy="22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 descr="Microsoft Loop">
            <a:hlinkClick r:id="rId3"/>
            <a:extLst>
              <a:ext uri="{FF2B5EF4-FFF2-40B4-BE49-F238E27FC236}">
                <a16:creationId xmlns:a16="http://schemas.microsoft.com/office/drawing/2014/main" id="{19338AAD-9D47-AE31-0714-C6AF119D1A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3303" b="3303"/>
          <a:stretch>
            <a:fillRect/>
          </a:stretch>
        </p:blipFill>
        <p:spPr>
          <a:xfrm>
            <a:off x="8327277" y="231861"/>
            <a:ext cx="281402" cy="262814"/>
          </a:xfrm>
          <a:prstGeom prst="rect">
            <a:avLst/>
          </a:prstGeom>
        </p:spPr>
      </p:pic>
      <p:pic>
        <p:nvPicPr>
          <p:cNvPr id="19" name="Graphic 18" descr="Microsoft Teams">
            <a:extLst>
              <a:ext uri="{FF2B5EF4-FFF2-40B4-BE49-F238E27FC236}">
                <a16:creationId xmlns:a16="http://schemas.microsoft.com/office/drawing/2014/main" id="{3CC56B97-4493-72FA-F93A-B4AB5AC8C48A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36427" y="237638"/>
            <a:ext cx="269033" cy="251261"/>
          </a:xfrm>
          <a:prstGeom prst="rect">
            <a:avLst/>
          </a:prstGeom>
        </p:spPr>
      </p:pic>
      <p:pic>
        <p:nvPicPr>
          <p:cNvPr id="20" name="Picture 2" descr="Microsoft Powerpoint">
            <a:hlinkClick r:id="rId15"/>
            <a:extLst>
              <a:ext uri="{FF2B5EF4-FFF2-40B4-BE49-F238E27FC236}">
                <a16:creationId xmlns:a16="http://schemas.microsoft.com/office/drawing/2014/main" id="{ECAC8055-43B4-C368-3A5F-2B479250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4414" y="251068"/>
            <a:ext cx="258291" cy="2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Microsoft Bing">
            <a:hlinkClick r:id="rId6"/>
            <a:extLst>
              <a:ext uri="{FF2B5EF4-FFF2-40B4-BE49-F238E27FC236}">
                <a16:creationId xmlns:a16="http://schemas.microsoft.com/office/drawing/2014/main" id="{74C83B7A-1D5E-528F-E235-67227ED2E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1" b="-383"/>
          <a:stretch>
            <a:fillRect/>
          </a:stretch>
        </p:blipFill>
        <p:spPr bwMode="auto">
          <a:xfrm>
            <a:off x="9853379" y="240123"/>
            <a:ext cx="245940" cy="2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Microsoft Whiteboard">
            <a:hlinkClick r:id="rId5"/>
            <a:extLst>
              <a:ext uri="{FF2B5EF4-FFF2-40B4-BE49-F238E27FC236}">
                <a16:creationId xmlns:a16="http://schemas.microsoft.com/office/drawing/2014/main" id="{864FA6B0-4009-84FF-4EA5-5FA48F5DF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6674" y="231861"/>
            <a:ext cx="281402" cy="2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Microsoft OneNote">
            <a:hlinkClick r:id="rId19"/>
            <a:extLst>
              <a:ext uri="{FF2B5EF4-FFF2-40B4-BE49-F238E27FC236}">
                <a16:creationId xmlns:a16="http://schemas.microsoft.com/office/drawing/2014/main" id="{7E182600-0F9C-DE03-68C1-F7BFA5918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1226" y="231861"/>
            <a:ext cx="281402" cy="2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Microsoft Copilot">
            <a:extLst>
              <a:ext uri="{FF2B5EF4-FFF2-40B4-BE49-F238E27FC236}">
                <a16:creationId xmlns:a16="http://schemas.microsoft.com/office/drawing/2014/main" id="{0BFEC45E-55BE-1E21-EEDC-B17E50595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5802" y="104511"/>
            <a:ext cx="789196" cy="7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TextBox 1039">
            <a:extLst>
              <a:ext uri="{FF2B5EF4-FFF2-40B4-BE49-F238E27FC236}">
                <a16:creationId xmlns:a16="http://schemas.microsoft.com/office/drawing/2014/main" id="{10EABA53-8870-3B82-936E-20FA0F5E66F5}"/>
              </a:ext>
            </a:extLst>
          </p:cNvPr>
          <p:cNvSpPr txBox="1"/>
          <p:nvPr/>
        </p:nvSpPr>
        <p:spPr>
          <a:xfrm>
            <a:off x="549275" y="1164174"/>
            <a:ext cx="1109345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Agent Description: [what the agent would do]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2BE30FFD-8117-321A-88F7-FC0EFAC0BC4D}"/>
              </a:ext>
            </a:extLst>
          </p:cNvPr>
          <p:cNvSpPr txBox="1">
            <a:spLocks/>
          </p:cNvSpPr>
          <p:nvPr/>
        </p:nvSpPr>
        <p:spPr>
          <a:xfrm>
            <a:off x="495300" y="1589152"/>
            <a:ext cx="313655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"/>
              </a:rPr>
              <a:t>Agent Instructions</a:t>
            </a:r>
          </a:p>
        </p:txBody>
      </p:sp>
      <p:sp>
        <p:nvSpPr>
          <p:cNvPr id="1041" name="Rectangle: Rounded Corners 6">
            <a:extLst>
              <a:ext uri="{FF2B5EF4-FFF2-40B4-BE49-F238E27FC236}">
                <a16:creationId xmlns:a16="http://schemas.microsoft.com/office/drawing/2014/main" id="{6CC618DD-B675-86A0-3856-B99BB18E9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95300" y="1876426"/>
            <a:ext cx="5057776" cy="4406900"/>
          </a:xfrm>
          <a:prstGeom prst="roundRect">
            <a:avLst>
              <a:gd name="adj" fmla="val 2604"/>
            </a:avLst>
          </a:prstGeom>
          <a:solidFill>
            <a:schemeClr val="bg1"/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 the instructions that this Agent would need to be given.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8E0D0A0C-AF0C-3CFB-CDCA-88433AC085C3}"/>
              </a:ext>
            </a:extLst>
          </p:cNvPr>
          <p:cNvSpPr txBox="1">
            <a:spLocks/>
          </p:cNvSpPr>
          <p:nvPr/>
        </p:nvSpPr>
        <p:spPr>
          <a:xfrm>
            <a:off x="5682201" y="1589152"/>
            <a:ext cx="313655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"/>
              </a:rPr>
              <a:t>Knowledge Sources</a:t>
            </a:r>
          </a:p>
        </p:txBody>
      </p:sp>
      <p:graphicFrame>
        <p:nvGraphicFramePr>
          <p:cNvPr id="1046" name="Table 1045">
            <a:extLst>
              <a:ext uri="{FF2B5EF4-FFF2-40B4-BE49-F238E27FC236}">
                <a16:creationId xmlns:a16="http://schemas.microsoft.com/office/drawing/2014/main" id="{15D7D23F-B474-0D91-7A5B-B493D916C9E7}"/>
              </a:ext>
            </a:extLst>
          </p:cNvPr>
          <p:cNvGraphicFramePr>
            <a:graphicFrameLocks noGrp="1"/>
          </p:cNvGraphicFramePr>
          <p:nvPr/>
        </p:nvGraphicFramePr>
        <p:xfrm>
          <a:off x="5773641" y="1967865"/>
          <a:ext cx="5831618" cy="181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19">
                  <a:extLst>
                    <a:ext uri="{9D8B030D-6E8A-4147-A177-3AD203B41FA5}">
                      <a16:colId xmlns:a16="http://schemas.microsoft.com/office/drawing/2014/main" val="768563124"/>
                    </a:ext>
                  </a:extLst>
                </a:gridCol>
                <a:gridCol w="4038599">
                  <a:extLst>
                    <a:ext uri="{9D8B030D-6E8A-4147-A177-3AD203B41FA5}">
                      <a16:colId xmlns:a16="http://schemas.microsoft.com/office/drawing/2014/main" val="30615829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AU" sz="1400" b="0">
                          <a:solidFill>
                            <a:sysClr val="windowText" lastClr="000000"/>
                          </a:solidFill>
                        </a:rPr>
                        <a:t>Type</a:t>
                      </a:r>
                      <a:endParaRPr lang="en-AU" sz="1400" b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T="36576" marB="36576" anchor="ctr"/>
                </a:tc>
                <a:tc>
                  <a:txBody>
                    <a:bodyPr/>
                    <a:lstStyle/>
                    <a:p>
                      <a:r>
                        <a:rPr lang="en-AU" sz="1400" b="0">
                          <a:solidFill>
                            <a:sysClr val="windowText" lastClr="000000"/>
                          </a:solidFill>
                        </a:rPr>
                        <a:t>Location</a:t>
                      </a:r>
                      <a:endParaRPr lang="en-AU" sz="1400" b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T="36576" marB="36576" anchor="ctr"/>
                </a:tc>
                <a:extLst>
                  <a:ext uri="{0D108BD9-81ED-4DB2-BD59-A6C34878D82A}">
                    <a16:rowId xmlns:a16="http://schemas.microsoft.com/office/drawing/2014/main" val="14206071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AU" sz="1100" b="0">
                          <a:solidFill>
                            <a:schemeClr val="tx1"/>
                          </a:solidFill>
                        </a:rPr>
                        <a:t>SharePoint</a:t>
                      </a:r>
                      <a:endParaRPr lang="en-AU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6576" marB="36576" anchor="ctr"/>
                </a:tc>
                <a:tc>
                  <a:txBody>
                    <a:bodyPr/>
                    <a:lstStyle/>
                    <a:p>
                      <a:endParaRPr lang="en-AU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6576" marB="36576" anchor="ctr"/>
                </a:tc>
                <a:extLst>
                  <a:ext uri="{0D108BD9-81ED-4DB2-BD59-A6C34878D82A}">
                    <a16:rowId xmlns:a16="http://schemas.microsoft.com/office/drawing/2014/main" val="40719853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AU" sz="1100" b="0">
                          <a:solidFill>
                            <a:schemeClr val="tx1"/>
                          </a:solidFill>
                        </a:rPr>
                        <a:t>Files</a:t>
                      </a:r>
                      <a:endParaRPr lang="en-AU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6576" marB="36576" anchor="ctr"/>
                </a:tc>
                <a:tc>
                  <a:txBody>
                    <a:bodyPr/>
                    <a:lstStyle/>
                    <a:p>
                      <a:endParaRPr lang="en-AU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6576" marB="36576" anchor="ctr"/>
                </a:tc>
                <a:extLst>
                  <a:ext uri="{0D108BD9-81ED-4DB2-BD59-A6C34878D82A}">
                    <a16:rowId xmlns:a16="http://schemas.microsoft.com/office/drawing/2014/main" val="22570331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AU" sz="1100" b="0">
                          <a:solidFill>
                            <a:schemeClr val="tx1"/>
                          </a:solidFill>
                        </a:rPr>
                        <a:t>Websites</a:t>
                      </a:r>
                      <a:endParaRPr lang="en-AU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6576" marB="36576" anchor="ctr"/>
                </a:tc>
                <a:tc>
                  <a:txBody>
                    <a:bodyPr/>
                    <a:lstStyle/>
                    <a:p>
                      <a:endParaRPr lang="en-AU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6576" marB="36576" anchor="ctr"/>
                </a:tc>
                <a:extLst>
                  <a:ext uri="{0D108BD9-81ED-4DB2-BD59-A6C34878D82A}">
                    <a16:rowId xmlns:a16="http://schemas.microsoft.com/office/drawing/2014/main" val="9691202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AU" sz="1100" b="0">
                          <a:solidFill>
                            <a:schemeClr val="tx1"/>
                          </a:solidFill>
                        </a:rPr>
                        <a:t>Connections</a:t>
                      </a:r>
                      <a:endParaRPr lang="en-AU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6576" marB="36576" anchor="ctr"/>
                </a:tc>
                <a:tc>
                  <a:txBody>
                    <a:bodyPr/>
                    <a:lstStyle/>
                    <a:p>
                      <a:endParaRPr lang="en-AU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6576" marB="36576" anchor="ctr"/>
                </a:tc>
                <a:extLst>
                  <a:ext uri="{0D108BD9-81ED-4DB2-BD59-A6C34878D82A}">
                    <a16:rowId xmlns:a16="http://schemas.microsoft.com/office/drawing/2014/main" val="1330535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AU" sz="1100" b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AU" sz="1100" b="0" baseline="3000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AU" sz="1100" b="0">
                          <a:solidFill>
                            <a:schemeClr val="tx1"/>
                          </a:solidFill>
                        </a:rPr>
                        <a:t> Party Sources</a:t>
                      </a:r>
                      <a:endParaRPr lang="en-AU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6576" marB="36576" anchor="ctr"/>
                </a:tc>
                <a:tc>
                  <a:txBody>
                    <a:bodyPr/>
                    <a:lstStyle/>
                    <a:p>
                      <a:endParaRPr lang="en-AU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6576" marB="36576" anchor="ctr"/>
                </a:tc>
                <a:extLst>
                  <a:ext uri="{0D108BD9-81ED-4DB2-BD59-A6C34878D82A}">
                    <a16:rowId xmlns:a16="http://schemas.microsoft.com/office/drawing/2014/main" val="2722491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AU" sz="1100" b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AU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6576" marB="36576" anchor="ctr"/>
                </a:tc>
                <a:tc>
                  <a:txBody>
                    <a:bodyPr/>
                    <a:lstStyle/>
                    <a:p>
                      <a:endParaRPr lang="en-AU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6576" marB="36576" anchor="ctr"/>
                </a:tc>
                <a:extLst>
                  <a:ext uri="{0D108BD9-81ED-4DB2-BD59-A6C34878D82A}">
                    <a16:rowId xmlns:a16="http://schemas.microsoft.com/office/drawing/2014/main" val="732966426"/>
                  </a:ext>
                </a:extLst>
              </a:tr>
            </a:tbl>
          </a:graphicData>
        </a:graphic>
      </p:graphicFrame>
      <p:sp>
        <p:nvSpPr>
          <p:cNvPr id="1052" name="TextBox 1051">
            <a:extLst>
              <a:ext uri="{FF2B5EF4-FFF2-40B4-BE49-F238E27FC236}">
                <a16:creationId xmlns:a16="http://schemas.microsoft.com/office/drawing/2014/main" id="{3651D96D-BA0F-1C7E-36F6-44B995059944}"/>
              </a:ext>
            </a:extLst>
          </p:cNvPr>
          <p:cNvSpPr txBox="1">
            <a:spLocks/>
          </p:cNvSpPr>
          <p:nvPr/>
        </p:nvSpPr>
        <p:spPr>
          <a:xfrm>
            <a:off x="5682202" y="3978804"/>
            <a:ext cx="6014496" cy="1846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cs typeface="Segoe UI"/>
              </a:rPr>
              <a:t>The below fields are applicable only to Copilot Studio built Agents, remove if not used.</a:t>
            </a: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ED91213C-56C0-55E1-A8C5-A79D753C3D0B}"/>
              </a:ext>
            </a:extLst>
          </p:cNvPr>
          <p:cNvSpPr txBox="1">
            <a:spLocks/>
          </p:cNvSpPr>
          <p:nvPr/>
        </p:nvSpPr>
        <p:spPr>
          <a:xfrm>
            <a:off x="5682202" y="4199963"/>
            <a:ext cx="2283427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"/>
              </a:rPr>
              <a:t>Triggers</a:t>
            </a:r>
          </a:p>
        </p:txBody>
      </p:sp>
      <p:sp>
        <p:nvSpPr>
          <p:cNvPr id="1047" name="Rectangle: Rounded Corners 6">
            <a:extLst>
              <a:ext uri="{FF2B5EF4-FFF2-40B4-BE49-F238E27FC236}">
                <a16:creationId xmlns:a16="http://schemas.microsoft.com/office/drawing/2014/main" id="{946A1F15-8CD4-9508-C1E0-F8A80F3D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82202" y="4487236"/>
            <a:ext cx="2953350" cy="1796090"/>
          </a:xfrm>
          <a:prstGeom prst="roundRect">
            <a:avLst>
              <a:gd name="adj" fmla="val 4754"/>
            </a:avLst>
          </a:prstGeom>
          <a:solidFill>
            <a:schemeClr val="bg1"/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t"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List any triggers used and their purpose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C511CB72-FB68-28E7-AF46-FD0C3B69D7BD}"/>
              </a:ext>
            </a:extLst>
          </p:cNvPr>
          <p:cNvSpPr txBox="1">
            <a:spLocks/>
          </p:cNvSpPr>
          <p:nvPr/>
        </p:nvSpPr>
        <p:spPr>
          <a:xfrm>
            <a:off x="8743348" y="4199963"/>
            <a:ext cx="2283427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"/>
              </a:rPr>
              <a:t>Actions</a:t>
            </a:r>
          </a:p>
        </p:txBody>
      </p:sp>
      <p:sp>
        <p:nvSpPr>
          <p:cNvPr id="1049" name="Rectangle: Rounded Corners 6">
            <a:extLst>
              <a:ext uri="{FF2B5EF4-FFF2-40B4-BE49-F238E27FC236}">
                <a16:creationId xmlns:a16="http://schemas.microsoft.com/office/drawing/2014/main" id="{A8F325D6-EB2D-6E97-1A37-EB1C57B02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743348" y="4487236"/>
            <a:ext cx="2953350" cy="1796090"/>
          </a:xfrm>
          <a:prstGeom prst="roundRect">
            <a:avLst>
              <a:gd name="adj" fmla="val 4754"/>
            </a:avLst>
          </a:prstGeom>
          <a:solidFill>
            <a:schemeClr val="bg1"/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t"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List and note any actions that the Agent may take for the user</a:t>
            </a:r>
          </a:p>
        </p:txBody>
      </p:sp>
    </p:spTree>
    <p:extLst>
      <p:ext uri="{BB962C8B-B14F-4D97-AF65-F5344CB8AC3E}">
        <p14:creationId xmlns:p14="http://schemas.microsoft.com/office/powerpoint/2010/main" val="3720048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opilot pallet">
      <a:dk1>
        <a:sysClr val="windowText" lastClr="000000"/>
      </a:dk1>
      <a:lt1>
        <a:sysClr val="window" lastClr="FFFFFF"/>
      </a:lt1>
      <a:dk2>
        <a:srgbClr val="091F2C"/>
      </a:dk2>
      <a:lt2>
        <a:srgbClr val="F4F3F5"/>
      </a:lt2>
      <a:accent1>
        <a:srgbClr val="C5B4E3"/>
      </a:accent1>
      <a:accent2>
        <a:srgbClr val="8661C5"/>
      </a:accent2>
      <a:accent3>
        <a:srgbClr val="463668"/>
      </a:accent3>
      <a:accent4>
        <a:srgbClr val="0078D4"/>
      </a:accent4>
      <a:accent5>
        <a:srgbClr val="2A446F"/>
      </a:accent5>
      <a:accent6>
        <a:srgbClr val="C03BC4"/>
      </a:accent6>
      <a:hlink>
        <a:srgbClr val="FFA38B"/>
      </a:hlink>
      <a:folHlink>
        <a:srgbClr val="FFE399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pilot pallet">
      <a:dk1>
        <a:sysClr val="windowText" lastClr="000000"/>
      </a:dk1>
      <a:lt1>
        <a:sysClr val="window" lastClr="FFFFFF"/>
      </a:lt1>
      <a:dk2>
        <a:srgbClr val="091F2C"/>
      </a:dk2>
      <a:lt2>
        <a:srgbClr val="F4F3F5"/>
      </a:lt2>
      <a:accent1>
        <a:srgbClr val="C5B4E3"/>
      </a:accent1>
      <a:accent2>
        <a:srgbClr val="8661C5"/>
      </a:accent2>
      <a:accent3>
        <a:srgbClr val="463668"/>
      </a:accent3>
      <a:accent4>
        <a:srgbClr val="0078D4"/>
      </a:accent4>
      <a:accent5>
        <a:srgbClr val="2A446F"/>
      </a:accent5>
      <a:accent6>
        <a:srgbClr val="C03BC4"/>
      </a:accent6>
      <a:hlink>
        <a:srgbClr val="FFA38B"/>
      </a:hlink>
      <a:folHlink>
        <a:srgbClr val="FFE399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1eada8-68ad-46cb-8116-2c5023655792">
      <Terms xmlns="http://schemas.microsoft.com/office/infopath/2007/PartnerControls"/>
    </lcf76f155ced4ddcb4097134ff3c332f>
    <TaxCatchAll xmlns="fc8b6be3-cf54-4fa6-9998-c5773e462a23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8D030735CA3E4B9C779C022532B7D5" ma:contentTypeVersion="14" ma:contentTypeDescription="Create a new document." ma:contentTypeScope="" ma:versionID="fb46fb654b1982a1ecfe9526ee4386e9">
  <xsd:schema xmlns:xsd="http://www.w3.org/2001/XMLSchema" xmlns:xs="http://www.w3.org/2001/XMLSchema" xmlns:p="http://schemas.microsoft.com/office/2006/metadata/properties" xmlns:ns1="http://schemas.microsoft.com/sharepoint/v3" xmlns:ns2="3d1eada8-68ad-46cb-8116-2c5023655792" xmlns:ns3="fc8b6be3-cf54-4fa6-9998-c5773e462a23" targetNamespace="http://schemas.microsoft.com/office/2006/metadata/properties" ma:root="true" ma:fieldsID="52d6bbea153fbca6513d6b7fb6f75a74" ns1:_="" ns2:_="" ns3:_="">
    <xsd:import namespace="http://schemas.microsoft.com/sharepoint/v3"/>
    <xsd:import namespace="3d1eada8-68ad-46cb-8116-2c5023655792"/>
    <xsd:import namespace="fc8b6be3-cf54-4fa6-9998-c5773e462a23"/>
    <xsd:element name="properties">
      <xsd:complexType>
        <xsd:sequence>
          <xsd:element name="documentManagement">
            <xsd:complexType>
              <xsd:all>
                <xsd:element ref="ns2:MediaServiceBillingMetadata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eada8-68ad-46cb-8116-2c5023655792" elementFormDefault="qualified">
    <xsd:import namespace="http://schemas.microsoft.com/office/2006/documentManagement/types"/>
    <xsd:import namespace="http://schemas.microsoft.com/office/infopath/2007/PartnerControls"/>
    <xsd:element name="MediaServiceBillingMetadata" ma:index="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b6be3-cf54-4fa6-9998-c5773e462a2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829337c-e1a2-4421-afae-f395efb0d9ec}" ma:internalName="TaxCatchAll" ma:showField="CatchAllData" ma:web="fc8b6be3-cf54-4fa6-9998-c5773e462a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ABD492-3AAA-4F77-A5D0-E47BDF81A391}">
  <ds:schemaRefs>
    <ds:schemaRef ds:uri="3d1eada8-68ad-46cb-8116-2c5023655792"/>
    <ds:schemaRef ds:uri="http://schemas.microsoft.com/sharepoint/v3"/>
    <ds:schemaRef ds:uri="http://purl.org/dc/elements/1.1/"/>
    <ds:schemaRef ds:uri="http://schemas.microsoft.com/office/2006/documentManagement/types"/>
    <ds:schemaRef ds:uri="fc8b6be3-cf54-4fa6-9998-c5773e462a23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6BB99E2-61A9-439D-81A2-1D568E26B0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d1eada8-68ad-46cb-8116-2c5023655792"/>
    <ds:schemaRef ds:uri="fc8b6be3-cf54-4fa6-9998-c5773e462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7EDE27-8173-404B-B358-8082EB48303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457</Words>
  <Application>Microsoft Office PowerPoint</Application>
  <PresentationFormat>Widescreen</PresentationFormat>
  <Paragraphs>80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Group Hackathon Template</vt:lpstr>
      <vt:lpstr>Brainstorm your ideas</vt:lpstr>
      <vt:lpstr>[Enter Scenario]</vt:lpstr>
      <vt:lpstr>[Business problem]</vt:lpstr>
      <vt:lpstr>[Agent Name]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Hackathon - Event presentation slides</dc:title>
  <dc:creator>Kris Wilson</dc:creator>
  <cp:lastModifiedBy>Anne Fernando</cp:lastModifiedBy>
  <cp:revision>6</cp:revision>
  <dcterms:created xsi:type="dcterms:W3CDTF">2025-02-28T08:37:35Z</dcterms:created>
  <dcterms:modified xsi:type="dcterms:W3CDTF">2026-05-29T16:38:01Z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0x0101001A8D030735CA3E4B9C779C022532B7D5</vt:lpwstr>
  </property>
  <property fmtid="{D5CDD505-2E9C-101B-9397-08002B2CF9AE}" pid="3" name="MediaServiceImageTags">
    <vt:lpwstr/>
  </property>
</Properties>
</file>