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7" r:id="rId4"/>
  </p:sldMasterIdLst>
  <p:notesMasterIdLst>
    <p:notesMasterId r:id="rId17"/>
  </p:notesMasterIdLst>
  <p:sldIdLst>
    <p:sldId id="260" r:id="rId5"/>
    <p:sldId id="273" r:id="rId6"/>
    <p:sldId id="2147483647" r:id="rId7"/>
    <p:sldId id="2147483646" r:id="rId8"/>
    <p:sldId id="2147481104" r:id="rId9"/>
    <p:sldId id="372" r:id="rId10"/>
    <p:sldId id="329" r:id="rId11"/>
    <p:sldId id="339" r:id="rId12"/>
    <p:sldId id="353" r:id="rId13"/>
    <p:sldId id="2147483562" r:id="rId14"/>
    <p:sldId id="340" r:id="rId15"/>
    <p:sldId id="35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02B80E-149C-7DFD-4E8D-3782118F40E7}" name="Alicia Peterson (NAYAMODE INC)" initials="AP" userId="S::v-petersonal@microsoft.com::f8898314-5523-4930-acf0-2b563b2b4dc9" providerId="AD"/>
  <p188:author id="{510D8F14-A022-0A99-8116-51D39974EA9F}" name="Anne Fernando" initials="AF" userId="S::anfern@microsoft.com::c02b9aa4-0131-48a6-ac5f-35d8d38dc7d1" providerId="AD"/>
  <p188:author id="{0531392E-A5DF-BBF0-70C7-610272F7DC87}" name="Jyoti Rathod" initials="JR" userId="S::jyrathod@microsoft.com::9b91ecaf-5f8a-4a12-a9c9-51a52c265f69" providerId="AD"/>
  <p188:author id="{A3552435-7322-0A2C-A51C-CAB2696D3768}" name="Manuela Kays" initials="" userId="S::manuelakays@microsoft.com::da607fd8-ebc4-4d5a-a522-a8450adc6daa" providerId="AD"/>
  <p188:author id="{42827239-A550-492D-1576-CE1DCACE4914}" name="Daryl Schaal (SYNAXIS CORPORATION)" initials="DS" userId="S::v-darsch@microsoft.com::a951ecaa-969a-4477-a8c9-df0dfa026182" providerId="AD"/>
  <p188:author id="{39CCD650-A9D2-AFB1-91FE-FBA52202C897}" name="Daryl Schaal" initials="DS" userId="S::daryl.schaal@piedmontconsultants.com::62dc53c3-c3a2-4d5f-a7fa-d4aca2f1d062" providerId="AD"/>
  <p188:author id="{35CDE55B-91B3-4C29-23E0-B427F9A647DE}" name="Sarah Taylor" initials="ST" userId="S::sarahtaylor@microsoft.com::da7dcb08-11f9-4117-83b5-62ba3213001f" providerId="AD"/>
  <p188:author id="{FD4A9D96-5235-1F39-B15A-CC16DCB83291}" name="Zafar Ul Islam" initials="ZU" userId="S::zafaru@microsoft.com::2004ba26-17c8-4f93-a15a-e32fde691955" providerId="AD"/>
  <p188:author id="{EB743598-6934-A9A6-5B2F-292910E40ACC}" name="Pete Puustinen" initials="PP" userId="S::petrip@microsoft.com::afdc5376-b007-4d8e-9c19-07b3fbb81413" providerId="AD"/>
  <p188:author id="{7C65D3A0-496D-A276-476C-CA3A585D993B}" name="Sarah Critchley" initials="SC" userId="S::scritchley@microsoft.com::26215b22-02ff-4b1c-b407-e2b478a28217" providerId="AD"/>
  <p188:author id="{D692B6D8-FF00-2ACC-F9EE-6B79EDFE8A98}" name="Suzanna Zhuang" initials="SZ" userId="S::suzanz@microsoft.com::636c2c54-daab-484b-b682-88e556929d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3E08"/>
    <a:srgbClr val="712360"/>
    <a:srgbClr val="9E7800"/>
    <a:srgbClr val="C53FCC"/>
    <a:srgbClr val="0078D4"/>
    <a:srgbClr val="1D1F1F"/>
    <a:srgbClr val="F0F0F0"/>
    <a:srgbClr val="AA5ED0"/>
    <a:srgbClr val="B25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DD7D9-2C7A-1C46-3662-DF3CEA543CFC}" v="32" dt="2025-11-20T14:00:39.266"/>
    <p1510:client id="{0926FB11-CAD3-43EB-8FFF-E38431976511}" v="4212" dt="2025-11-20T12:48:18.618"/>
    <p1510:client id="{0B535B98-A33F-4E0D-AAB5-1A8A4BB770ED}" v="20" dt="2025-11-20T14:08:36.435"/>
    <p1510:client id="{193802BE-12E8-4F9F-9E9C-21CB867C1A97}" v="2" dt="2025-11-20T13:49:32.371"/>
    <p1510:client id="{20AD058B-BEF1-4485-88A4-90D2F9B2F475}" v="4659" dt="2025-11-20T11:18:30.072"/>
    <p1510:client id="{4CAFEAB2-47A2-612D-0EC6-A47CDDBB5156}" v="13" dt="2025-11-20T14:12:31.331"/>
    <p1510:client id="{7F1E20C9-477A-1DB5-8807-070452DF4449}" v="21" dt="2025-11-20T14:06:57.161"/>
    <p1510:client id="{B4FBA671-C65E-49A3-A397-07A97E429AE7}" v="16" dt="2025-11-20T22:12:20.505"/>
    <p1510:client id="{CD6D7977-96D0-43EC-980E-348D946082B0}" v="7" dt="2025-11-20T23:36:57.560"/>
    <p1510:client id="{F3A14285-DAAA-4F0A-A9B7-02EB9D5EB939}" v="4" dt="2025-11-21T00:36:04.2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225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46BC9-63CC-47B4-998B-89F0C173A9D8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77A24-14EE-4452-89F1-926760F09C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02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/>
              <a:t>Over the past year, Copilot has evolved from a personal AI powered assistant into a gateway to intelligent agents—your digital workforce that can reason over business data and act safely within your governance framework. </a:t>
            </a:r>
          </a:p>
          <a:p>
            <a:endParaRPr lang="en-US" sz="1200" b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/>
              <a:t>97% of global enterprises</a:t>
            </a:r>
            <a:r>
              <a:rPr lang="en-US" sz="1200"/>
              <a:t> say AI is critical to their future competitiveness.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/>
              <a:t>Generative AI adoption has tripled</a:t>
            </a:r>
            <a:r>
              <a:rPr lang="en-US" sz="1200"/>
              <a:t> in the last 18 months, and </a:t>
            </a:r>
            <a:r>
              <a:rPr lang="en-US" sz="1200" b="1"/>
              <a:t>agent-based automation</a:t>
            </a:r>
            <a:r>
              <a:rPr lang="en-US" sz="1200"/>
              <a:t> is the fastest-growing segment.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/>
              <a:t>By </a:t>
            </a:r>
            <a:r>
              <a:rPr lang="en-US" sz="1200" b="1"/>
              <a:t>2026</a:t>
            </a:r>
            <a:r>
              <a:rPr lang="en-US" sz="1200"/>
              <a:t>, Gartner predicts </a:t>
            </a:r>
            <a:r>
              <a:rPr lang="en-US" sz="1200" b="1"/>
              <a:t>70% of enterprises</a:t>
            </a:r>
            <a:r>
              <a:rPr lang="en-US" sz="1200"/>
              <a:t> will deploy </a:t>
            </a:r>
            <a:r>
              <a:rPr lang="en-US" sz="1200" b="1"/>
              <a:t>AI agents</a:t>
            </a:r>
            <a:r>
              <a:rPr lang="en-US" sz="1200"/>
              <a:t> to handle workflows end-to-end.</a:t>
            </a:r>
          </a:p>
          <a:p>
            <a:endParaRPr lang="en-US" sz="1200" b="0"/>
          </a:p>
          <a:p>
            <a:r>
              <a:rPr lang="en-US" sz="1200" b="0"/>
              <a:t>Today, you’ll see how both </a:t>
            </a:r>
            <a:r>
              <a:rPr lang="en-US" sz="1200" b="1"/>
              <a:t>ready‑made and custom Copilot agents </a:t>
            </a:r>
            <a:r>
              <a:rPr lang="en-US" sz="1200" b="0"/>
              <a:t>seamlessly integrate with your existing systems, honor your permissions, and free your teams to focus on higher‑value work.”</a:t>
            </a:r>
          </a:p>
          <a:p>
            <a:endParaRPr lang="en-US" sz="1200" b="0"/>
          </a:p>
          <a:p>
            <a:r>
              <a:rPr lang="en-US" sz="1200" b="0"/>
              <a:t>“This isn’t theory—it’s action. By the end of the day, your teams will have working prototypes or refined scenarios that tackle real challenges, along with a clear roadmap to bring them to life.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+mn-ea"/>
              <a:cs typeface="Segoe UI Semilight" panose="020B0402040204020203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77A24-14EE-4452-89F1-926760F09C1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652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9D2AD-30B8-41F3-8A8A-57D6E61D538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609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38333-911D-DB75-C299-ADA973B7B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99E8C9-7F47-2FCB-167D-B8BE39941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4884BD-54DC-BCDC-9D92-D738906FC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PRIZES for winning team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C8A4894-731A-639F-FE7B-356E26EC808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84E34B-19B7-25B2-D9D4-713F36CD3E9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Aptos" panose="02110004020202020204"/>
                <a:ea typeface="Segoe UI" pitchFamily="34" charset="0"/>
                <a:cs typeface="+mn-cs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165D23-8333-E44C-8DC3-16EE60753B7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1ACAC-9355-415D-9B94-950A2C119927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5/29/2026 9:36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DCF15-9C3E-12BD-C833-2BEAB43BE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374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is also included in the Hack Pack you’ll download.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0951C-B246-43B8-8C53-44C86CC2E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960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077A24-14EE-4452-89F1-926760F09C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80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E7BC9-11E3-334A-0500-C659F98AF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EDEFC4-5733-C5E3-D650-97365ABE0E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29138E-B56A-6179-E50A-F1286906A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Demo Laptop on each table with Copilot &amp; Copilot Studio tenant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C17764-2892-11F5-E504-F78B81323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0951C-B246-43B8-8C53-44C86CC2E9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91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8B243-45CD-834D-6A1C-E4C90630C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F6B7E3-9678-01DB-8EBB-DB07854D9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AC4053-07E1-9BD0-AA61-6FF627DBF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2AD8899-3D24-2A7E-B438-1084A9D8812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B0AC9-9D41-15A7-BEF3-09AB36209F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Aptos" panose="02110004020202020204"/>
                <a:ea typeface="Segoe UI" pitchFamily="34" charset="0"/>
                <a:cs typeface="+mn-cs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9BC8A1-39E0-6DE7-CD47-D4412A5DA61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1ACAC-9355-415D-9B94-950A2C119927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5/29/2026 9:36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FB850-A099-6455-3CEB-C3AC686DF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6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1081-E19D-419D-B0AB-F3E6317950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7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77A24-14EE-4452-89F1-926760F09C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964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77A24-14EE-4452-89F1-926760F09C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763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77A24-14EE-4452-89F1-926760F09C1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204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4C9EA-0784-B395-BB3D-F405E3737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B7CABF-1156-1D44-74B0-31DCE27302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3D5F9E-637B-D4A3-C293-7E850472E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PRIZES for winning team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270AE4B-C9B6-24A8-28AB-07EEE6D2B30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ABB43-4E23-0A60-BFBB-C453392358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Aptos" panose="02110004020202020204"/>
                <a:ea typeface="Segoe UI" pitchFamily="34" charset="0"/>
                <a:cs typeface="+mn-cs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4F18C4-56CB-4434-AE8B-A1614F1E9E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E1ACAC-9355-415D-9B94-950A2C119927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5/29/2026 9:36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F25F6-B9C3-982F-939D-BE51BDE47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10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– 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866A7BFF-99CD-9437-E86E-6132FB309B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929" y="251769"/>
            <a:ext cx="9943071" cy="6435726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D7EFAF-A949-3F40-B6CE-D7D12634B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56" y="2132919"/>
            <a:ext cx="6002494" cy="1128514"/>
          </a:xfr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ts val="4400"/>
              </a:lnSpc>
              <a:buNone/>
              <a:defRPr sz="4200" b="0" i="0" spc="-50" baseline="0"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Secure AI-Driven Productivity Bootcamp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ECF730F-DA45-E656-902E-8D743973E8A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 bwMode="black">
          <a:xfrm>
            <a:off x="527356" y="532612"/>
            <a:ext cx="1065600" cy="22834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64F4844-97A6-4080-5544-13E46E7F48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7356" y="3701143"/>
            <a:ext cx="4018471" cy="839921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buNone/>
              <a:defRPr sz="1800"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latin typeface="+mj-lt"/>
              </a:defRPr>
            </a:lvl1pPr>
          </a:lstStyle>
          <a:p>
            <a:pPr lvl="0"/>
            <a:r>
              <a:rPr lang="en-GB"/>
              <a:t>Speaker 1</a:t>
            </a:r>
          </a:p>
          <a:p>
            <a:pPr lvl="0"/>
            <a:r>
              <a:rPr lang="en-GB"/>
              <a:t>Title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574386"/>
            <a:ext cx="11185072" cy="498598"/>
          </a:xfrm>
        </p:spPr>
        <p:txBody>
          <a:bodyPr wrap="square" lIns="0" tIns="0" rIns="0" bIns="0" anchor="t">
            <a:spAutoFit/>
          </a:bodyPr>
          <a:lstStyle>
            <a:lvl1pPr>
              <a:defRPr sz="36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991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623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B3BC19DE-EBC4-B640-1EC2-84BEDEAF68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774144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25" imgH="424" progId="TCLayout.ActiveDocument.1">
                  <p:embed/>
                </p:oleObj>
              </mc:Choice>
              <mc:Fallback>
                <p:oleObj name="think-cell Slide" r:id="rId7" imgW="425" imgH="424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3BC19DE-EBC4-B640-1EC2-84BEDEAF6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70860-B881-5122-E137-8711CB0D6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574675"/>
            <a:ext cx="11185525" cy="6093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6F1A1-1586-42EF-9CA2-16F10CD83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175" y="1698625"/>
            <a:ext cx="111855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53CED-08D6-692F-198E-233A1D7E9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1175" y="6229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2A91-B98C-49DE-8553-119ECA58152C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0BB91-0DF2-F86D-A282-C050CAF65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29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27534-F4D4-095D-03EE-12A968834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3500" y="6229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A0B0-04EF-433A-8113-67BC344D39D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AC4348-B8BB-E69B-E197-7B5B8B4EF1F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 rot="5400000">
            <a:off x="10097704" y="2163762"/>
            <a:ext cx="5409405" cy="1081881"/>
          </a:xfrm>
          <a:prstGeom prst="rect">
            <a:avLst/>
          </a:prstGeom>
        </p:spPr>
      </p:pic>
    </p:spTree>
    <p:custDataLst>
      <p:tags r:id="rId5"/>
    </p:custDataLst>
    <p:extLst>
      <p:ext uri="{BB962C8B-B14F-4D97-AF65-F5344CB8AC3E}">
        <p14:creationId xmlns:p14="http://schemas.microsoft.com/office/powerpoint/2010/main" val="49103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3736" r:id="rId2"/>
    <p:sldLayoutId id="214748412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12">
          <p15:clr>
            <a:srgbClr val="F26B43"/>
          </p15:clr>
        </p15:guide>
        <p15:guide id="3" pos="736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3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copilot-onenote" TargetMode="External"/><Relationship Id="rId13" Type="http://schemas.openxmlformats.org/officeDocument/2006/relationships/image" Target="../media/image11.png"/><Relationship Id="rId18" Type="http://schemas.openxmlformats.org/officeDocument/2006/relationships/image" Target="../media/image15.svg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17.jpeg"/><Relationship Id="rId7" Type="http://schemas.openxmlformats.org/officeDocument/2006/relationships/hyperlink" Target="https://support.microsoft.com/en-us/copilot-loop" TargetMode="External"/><Relationship Id="rId12" Type="http://schemas.openxmlformats.org/officeDocument/2006/relationships/image" Target="../media/image10.svg"/><Relationship Id="rId17" Type="http://schemas.openxmlformats.org/officeDocument/2006/relationships/image" Target="../media/image14.svg"/><Relationship Id="rId25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9.svg"/><Relationship Id="rId24" Type="http://schemas.openxmlformats.org/officeDocument/2006/relationships/image" Target="../media/image19.png"/><Relationship Id="rId5" Type="http://schemas.openxmlformats.org/officeDocument/2006/relationships/image" Target="../media/image1.emf"/><Relationship Id="rId15" Type="http://schemas.openxmlformats.org/officeDocument/2006/relationships/hyperlink" Target="https://support.microsoft.com/en-us/topic/overview-of-microsoft-365-chat-preview-5b00a52d-7296-48ee-b938-b95b7209f737" TargetMode="External"/><Relationship Id="rId23" Type="http://schemas.openxmlformats.org/officeDocument/2006/relationships/hyperlink" Target="https://www.microsoft.com/en-us/videoplayer/embed/RW1c3X1" TargetMode="External"/><Relationship Id="rId10" Type="http://schemas.openxmlformats.org/officeDocument/2006/relationships/hyperlink" Target="https://www.microsoft.com/en-us/bing/chat/enterprise/?form=MA13FV" TargetMode="External"/><Relationship Id="rId19" Type="http://schemas.openxmlformats.org/officeDocument/2006/relationships/hyperlink" Target="https://support.microsoft.com/en-us/copilot-powerpoint" TargetMode="External"/><Relationship Id="rId4" Type="http://schemas.openxmlformats.org/officeDocument/2006/relationships/oleObject" Target="../embeddings/oleObject3.bin"/><Relationship Id="rId9" Type="http://schemas.openxmlformats.org/officeDocument/2006/relationships/hyperlink" Target="https://support.microsoft.com/en-us/copilot-whiteboard" TargetMode="External"/><Relationship Id="rId14" Type="http://schemas.openxmlformats.org/officeDocument/2006/relationships/image" Target="../media/image12.svg"/><Relationship Id="rId2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svg"/><Relationship Id="rId18" Type="http://schemas.openxmlformats.org/officeDocument/2006/relationships/image" Target="../media/image18.png"/><Relationship Id="rId3" Type="http://schemas.openxmlformats.org/officeDocument/2006/relationships/hyperlink" Target="https://support.microsoft.com/en-us/copilot-loop" TargetMode="External"/><Relationship Id="rId21" Type="http://schemas.openxmlformats.org/officeDocument/2006/relationships/image" Target="../media/image21.png"/><Relationship Id="rId7" Type="http://schemas.openxmlformats.org/officeDocument/2006/relationships/image" Target="../media/image9.svg"/><Relationship Id="rId12" Type="http://schemas.openxmlformats.org/officeDocument/2006/relationships/image" Target="../media/image13.pn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icrosoft.com/en-us/bing/chat/enterprise/?form=MA13FV" TargetMode="External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hyperlink" Target="https://support.microsoft.com/en-us/copilot-whiteboard" TargetMode="External"/><Relationship Id="rId15" Type="http://schemas.openxmlformats.org/officeDocument/2006/relationships/hyperlink" Target="https://support.microsoft.com/en-us/copilot-powerpoint" TargetMode="External"/><Relationship Id="rId10" Type="http://schemas.openxmlformats.org/officeDocument/2006/relationships/image" Target="../media/image12.svg"/><Relationship Id="rId19" Type="http://schemas.openxmlformats.org/officeDocument/2006/relationships/hyperlink" Target="https://www.microsoft.com/en-us/videoplayer/embed/RW1c3X1" TargetMode="External"/><Relationship Id="rId4" Type="http://schemas.openxmlformats.org/officeDocument/2006/relationships/hyperlink" Target="https://support.microsoft.com/en-us/copilot-onenote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335F9-F1E5-ED35-E6C9-C056A9300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21EE2C-0938-33A3-793C-50E287D549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7355" y="2330366"/>
            <a:ext cx="4619076" cy="21972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-50" normalizeH="0" baseline="0" noProof="0" dirty="0">
                <a:ln>
                  <a:noFill/>
                </a:ln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+mj-lt"/>
                <a:ea typeface="+mn-ea"/>
                <a:cs typeface="Segoe UI Semibold" panose="020B0502040204020203" pitchFamily="34" charset="0"/>
              </a:rPr>
              <a:t>Agent Hackathon</a:t>
            </a:r>
            <a:br>
              <a:rPr kumimoji="0" lang="en-US" sz="4800" b="0" i="0" u="none" strike="noStrike" kern="1200" cap="none" spc="-50" normalizeH="0" baseline="0" noProof="0" dirty="0">
                <a:ln>
                  <a:noFill/>
                </a:ln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+mj-lt"/>
                <a:ea typeface="+mn-ea"/>
                <a:cs typeface="Segoe UI Semibold" panose="020B0502040204020203" pitchFamily="34" charset="0"/>
              </a:rPr>
            </a:br>
            <a:r>
              <a:rPr lang="en-US" sz="2800" spc="-50" dirty="0"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ea typeface="+mn-ea"/>
                <a:cs typeface="Segoe UI Semibold" panose="020B0502040204020203" pitchFamily="34" charset="0"/>
              </a:rPr>
              <a:t>Group Hackathon 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0BF821-A464-269C-BC17-D6B7582E60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7355" y="5289338"/>
            <a:ext cx="4018471" cy="809212"/>
          </a:xfrm>
        </p:spPr>
        <p:txBody>
          <a:bodyPr>
            <a:normAutofit/>
          </a:bodyPr>
          <a:lstStyle/>
          <a:p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5659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46323BB-59B2-93EF-F9ED-18976F7C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1175" y="1556016"/>
            <a:ext cx="11212206" cy="4661029"/>
          </a:xfrm>
          <a:prstGeom prst="roundRect">
            <a:avLst>
              <a:gd name="adj" fmla="val 3388"/>
            </a:avLst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050" i="1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37B117-B900-50C1-7FBE-FA9DAF176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820568" y="1867230"/>
            <a:ext cx="10593420" cy="4038600"/>
          </a:xfrm>
          <a:prstGeom prst="roundRect">
            <a:avLst>
              <a:gd name="adj" fmla="val 3457"/>
            </a:avLst>
          </a:prstGeom>
          <a:solidFill>
            <a:schemeClr val="bg1"/>
          </a:solidFill>
          <a:ln w="12700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en-US" sz="2000"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4D9974-2AFE-03DA-8A11-90D961BB4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53675" y="2744647"/>
            <a:ext cx="0" cy="228376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36307F-93E7-112A-A287-213177334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523519" y="2744647"/>
            <a:ext cx="0" cy="228376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0019110-54EC-5D6D-D2EA-B5799777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83831" y="2744647"/>
            <a:ext cx="0" cy="2283766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prstDash val="dash"/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B4853940-DA62-3448-F498-56656690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589887" y="2745654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algn="ctr"/>
            <a:endParaRPr lang="en-US" sz="14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DBEF3A-9653-0692-DCDE-5D83AC255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288549" y="2735606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algn="ctr"/>
            <a:endParaRPr lang="en-US" sz="1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7BB14D5-AFD2-759F-9D48-470845EC3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920113" y="2732379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algn="ctr"/>
            <a:endParaRPr lang="en-US" sz="14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0DB1BC-B71C-E6A1-CFCC-4BD731B88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541628" y="2745654"/>
            <a:ext cx="1097280" cy="10972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algn="ctr"/>
            <a:endParaRPr lang="en-US" sz="14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8921FA-9A50-2C08-D53F-A9D440A6B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574386"/>
            <a:ext cx="11185072" cy="498598"/>
          </a:xfrm>
        </p:spPr>
        <p:txBody>
          <a:bodyPr anchor="t"/>
          <a:lstStyle/>
          <a:p>
            <a:r>
              <a:rPr lang="en-US" noProof="0"/>
              <a:t>Meet your Microsoft 365 Copilot SMEs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1594F-0787-BA94-05D0-B0EC60A6E4AE}"/>
              </a:ext>
            </a:extLst>
          </p:cNvPr>
          <p:cNvSpPr txBox="1"/>
          <p:nvPr/>
        </p:nvSpPr>
        <p:spPr>
          <a:xfrm>
            <a:off x="1107904" y="4135861"/>
            <a:ext cx="212828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367">
              <a:defRPr/>
            </a:pPr>
            <a:r>
              <a:rPr lang="en-US" sz="1600" kern="0" noProof="0">
                <a:solidFill>
                  <a:schemeClr val="accent2"/>
                </a:solidFill>
                <a:latin typeface="+mj-lt"/>
                <a:cs typeface="Segoe Sans Display Semibold"/>
              </a:rPr>
              <a:t>Name</a:t>
            </a:r>
            <a:br>
              <a:rPr lang="en-US" sz="12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</a:rPr>
            </a:br>
            <a:r>
              <a:rPr lang="en-US" sz="1200" kern="0" noProof="0">
                <a:solidFill>
                  <a:srgbClr val="080808"/>
                </a:solidFill>
                <a:cs typeface="Segoe Sans Display"/>
              </a:rPr>
              <a:t>Title</a:t>
            </a:r>
          </a:p>
          <a:p>
            <a:pPr algn="ctr" defTabSz="914367">
              <a:defRPr/>
            </a:pPr>
            <a:r>
              <a:rPr kumimoji="0" lang="en-US" sz="1200" i="0" u="none" strike="noStrike" kern="0" cap="none" spc="0" normalizeH="0" baseline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ea typeface="Segoe UI" panose="020B0502040204020203" pitchFamily="34" charset="0"/>
                <a:cs typeface="Segoe Sans Display"/>
              </a:rPr>
              <a:t>Company</a:t>
            </a:r>
            <a:endParaRPr kumimoji="0" lang="en-US" sz="1200" i="0" u="none" strike="noStrike" kern="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ea typeface="Segoe UI" panose="020B0502040204020203" pitchFamily="34" charset="0"/>
              <a:cs typeface="Segoe Sans Displ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66A122-D6CE-BF27-ADC4-C3C7FCF86006}"/>
              </a:ext>
            </a:extLst>
          </p:cNvPr>
          <p:cNvSpPr txBox="1"/>
          <p:nvPr/>
        </p:nvSpPr>
        <p:spPr>
          <a:xfrm>
            <a:off x="3810853" y="4135861"/>
            <a:ext cx="205548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367">
              <a:defRPr/>
            </a:pPr>
            <a:r>
              <a:rPr lang="en-US" sz="1600" kern="0">
                <a:solidFill>
                  <a:schemeClr val="accent2"/>
                </a:solidFill>
                <a:latin typeface="+mj-lt"/>
                <a:cs typeface="Segoe Sans Display Semibold"/>
              </a:rPr>
              <a:t>Name</a:t>
            </a:r>
            <a:br>
              <a:rPr lang="en-US" sz="1600" kern="0">
                <a:solidFill>
                  <a:schemeClr val="accent2"/>
                </a:solidFill>
                <a:latin typeface="+mj-lt"/>
                <a:cs typeface="Segoe Sans Display Semibold"/>
              </a:rPr>
            </a:br>
            <a:r>
              <a:rPr lang="en-US" sz="1200" kern="0">
                <a:solidFill>
                  <a:srgbClr val="080808"/>
                </a:solidFill>
                <a:cs typeface="Segoe Sans Display"/>
              </a:rPr>
              <a:t>Title</a:t>
            </a:r>
          </a:p>
          <a:p>
            <a:pPr algn="ctr" defTabSz="914367">
              <a:defRPr/>
            </a:pPr>
            <a:r>
              <a:rPr lang="en-US" sz="1200" kern="0">
                <a:solidFill>
                  <a:srgbClr val="080808"/>
                </a:solidFill>
                <a:cs typeface="Segoe Sans Display"/>
              </a:rPr>
              <a:t>Company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8AFEE1-7E12-4C6E-79DE-AF6AE455562A}"/>
              </a:ext>
            </a:extLst>
          </p:cNvPr>
          <p:cNvSpPr txBox="1"/>
          <p:nvPr/>
        </p:nvSpPr>
        <p:spPr>
          <a:xfrm>
            <a:off x="6441009" y="4135861"/>
            <a:ext cx="205548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367">
              <a:defRPr/>
            </a:pPr>
            <a:r>
              <a:rPr lang="en-US" sz="1600" kern="0">
                <a:solidFill>
                  <a:schemeClr val="accent2"/>
                </a:solidFill>
                <a:latin typeface="+mj-lt"/>
                <a:cs typeface="Segoe Sans Display Semibold"/>
              </a:rPr>
              <a:t>Name</a:t>
            </a:r>
            <a:br>
              <a:rPr lang="en-US" sz="1600" kern="0">
                <a:solidFill>
                  <a:schemeClr val="accent2"/>
                </a:solidFill>
                <a:latin typeface="+mj-lt"/>
                <a:cs typeface="Segoe Sans Display Semibold"/>
              </a:rPr>
            </a:br>
            <a:r>
              <a:rPr lang="en-US" sz="1200" kern="0">
                <a:solidFill>
                  <a:srgbClr val="080808"/>
                </a:solidFill>
                <a:cs typeface="Segoe Sans Display"/>
              </a:rPr>
              <a:t>Title</a:t>
            </a:r>
          </a:p>
          <a:p>
            <a:pPr algn="ctr" defTabSz="914367">
              <a:defRPr/>
            </a:pPr>
            <a:r>
              <a:rPr lang="en-US" sz="1200" kern="0">
                <a:solidFill>
                  <a:srgbClr val="080808"/>
                </a:solidFill>
                <a:cs typeface="Segoe Sans Display"/>
              </a:rPr>
              <a:t>Company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798F34-E22A-0FD6-52CD-ABD145767CD9}"/>
              </a:ext>
            </a:extLst>
          </p:cNvPr>
          <p:cNvSpPr txBox="1"/>
          <p:nvPr/>
        </p:nvSpPr>
        <p:spPr>
          <a:xfrm>
            <a:off x="9071165" y="4135861"/>
            <a:ext cx="205548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367">
              <a:defRPr/>
            </a:pPr>
            <a:r>
              <a:rPr lang="en-US" sz="1600" kern="0">
                <a:solidFill>
                  <a:schemeClr val="accent2"/>
                </a:solidFill>
                <a:latin typeface="+mj-lt"/>
                <a:cs typeface="Segoe Sans Display Semibold"/>
              </a:rPr>
              <a:t>Name</a:t>
            </a:r>
            <a:br>
              <a:rPr lang="en-US" sz="1600" kern="0">
                <a:solidFill>
                  <a:schemeClr val="accent2"/>
                </a:solidFill>
                <a:latin typeface="+mj-lt"/>
                <a:cs typeface="Segoe Sans Display Semibold"/>
              </a:rPr>
            </a:br>
            <a:r>
              <a:rPr lang="en-US" sz="1200" kern="0">
                <a:solidFill>
                  <a:srgbClr val="080808"/>
                </a:solidFill>
                <a:cs typeface="Segoe Sans Display"/>
              </a:rPr>
              <a:t>Title</a:t>
            </a:r>
          </a:p>
          <a:p>
            <a:pPr algn="ctr" defTabSz="914367">
              <a:defRPr/>
            </a:pPr>
            <a:r>
              <a:rPr lang="en-US" sz="1200" kern="0">
                <a:solidFill>
                  <a:srgbClr val="080808"/>
                </a:solidFill>
                <a:cs typeface="Segoe Sans Display"/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1701341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AEC76-5C6F-521E-FE94-CE0C3BF58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1F13BE-374C-122B-8EA8-3E2A91A42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7050" y="2133600"/>
            <a:ext cx="6002338" cy="1127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0" i="0" u="none" strike="noStrike" kern="1200" cap="none" spc="-50" normalizeH="0" baseline="0" noProof="0">
                <a:ln>
                  <a:noFill/>
                </a:ln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+mj-lt"/>
                <a:ea typeface="+mn-ea"/>
                <a:cs typeface="Segoe UI Semibold" panose="020B0502040204020203" pitchFamily="34" charset="0"/>
              </a:rPr>
              <a:t>Judging Criteria</a:t>
            </a:r>
          </a:p>
        </p:txBody>
      </p:sp>
    </p:spTree>
    <p:extLst>
      <p:ext uri="{BB962C8B-B14F-4D97-AF65-F5344CB8AC3E}">
        <p14:creationId xmlns:p14="http://schemas.microsoft.com/office/powerpoint/2010/main" val="4140016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313974-23A4-A8AB-7F16-C13C41BC9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1175" y="1436689"/>
            <a:ext cx="11185525" cy="4841000"/>
          </a:xfrm>
          <a:prstGeom prst="roundRect">
            <a:avLst>
              <a:gd name="adj" fmla="val 3531"/>
            </a:avLst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FF"/>
              </a:solidFill>
              <a:latin typeface="Segoe UI Variable Display Semibold" pitchFamily="2" charset="0"/>
              <a:cs typeface="Segoe U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09F3080-144B-C122-6F43-BB297EFA4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88263" y="580311"/>
            <a:ext cx="11018520" cy="430887"/>
          </a:xfrm>
          <a:prstGeom prst="rect">
            <a:avLst/>
          </a:prstGeom>
        </p:spPr>
        <p:txBody>
          <a:bodyPr anchor="ctr"/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-50" baseline="0" dirty="0">
                <a:ln w="3175">
                  <a:noFill/>
                </a:ln>
                <a:gradFill>
                  <a:gsLst>
                    <a:gs pos="21000">
                      <a:schemeClr val="accent1"/>
                    </a:gs>
                    <a:gs pos="100000">
                      <a:schemeClr val="accent3"/>
                    </a:gs>
                  </a:gsLst>
                  <a:lin ang="2400000" scaled="0"/>
                </a:gradFill>
                <a:effectLst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-50" normalizeH="0" baseline="0" noProof="0">
              <a:ln w="3175">
                <a:noFill/>
              </a:ln>
              <a:solidFill>
                <a:srgbClr val="080808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E4AA69F6-E3D2-F40E-0640-6C2A80C78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845737" y="-2301432"/>
            <a:ext cx="499046" cy="8681654"/>
          </a:xfrm>
          <a:prstGeom prst="leftBrace">
            <a:avLst>
              <a:gd name="adj1" fmla="val 90000"/>
              <a:gd name="adj2" fmla="val 50000"/>
            </a:avLst>
          </a:prstGeom>
          <a:ln w="15875">
            <a:solidFill>
              <a:schemeClr val="accent4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FDE1B40-58CB-9B03-F700-A856E32B8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6429" y="228071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en-US" sz="2000"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68A1555-C043-47A4-CF60-9071ED3E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90683" y="228071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en-US" sz="2000"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B2E466A-561D-0B9A-3C57-AE771E55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54937" y="228071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en-US" sz="2000"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3A30C0A-921B-45C9-02D9-370D27B67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9191" y="228071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en-US" sz="2000"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1D4F417-5DAE-EBAE-8ED4-E567E466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83445" y="228071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endParaRPr lang="en-US" sz="2000"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26" name="Graphic 128">
            <a:extLst>
              <a:ext uri="{FF2B5EF4-FFF2-40B4-BE49-F238E27FC236}">
                <a16:creationId xmlns:a16="http://schemas.microsoft.com/office/drawing/2014/main" id="{738F423D-E333-215F-0303-F160246EF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1913" y="2590401"/>
            <a:ext cx="347032" cy="478632"/>
          </a:xfrm>
          <a:custGeom>
            <a:avLst/>
            <a:gdLst>
              <a:gd name="connsiteX0" fmla="*/ 118354 w 236708"/>
              <a:gd name="connsiteY0" fmla="*/ 0 h 326472"/>
              <a:gd name="connsiteX1" fmla="*/ 236709 w 236708"/>
              <a:gd name="connsiteY1" fmla="*/ 118354 h 326472"/>
              <a:gd name="connsiteX2" fmla="*/ 193234 w 236708"/>
              <a:gd name="connsiteY2" fmla="*/ 212090 h 326472"/>
              <a:gd name="connsiteX3" fmla="*/ 190376 w 236708"/>
              <a:gd name="connsiteY3" fmla="*/ 216421 h 326472"/>
              <a:gd name="connsiteX4" fmla="*/ 189863 w 236708"/>
              <a:gd name="connsiteY4" fmla="*/ 218091 h 326472"/>
              <a:gd name="connsiteX5" fmla="*/ 171398 w 236708"/>
              <a:gd name="connsiteY5" fmla="*/ 298010 h 326472"/>
              <a:gd name="connsiteX6" fmla="*/ 138437 w 236708"/>
              <a:gd name="connsiteY6" fmla="*/ 326365 h 326472"/>
              <a:gd name="connsiteX7" fmla="*/ 135610 w 236708"/>
              <a:gd name="connsiteY7" fmla="*/ 326472 h 326472"/>
              <a:gd name="connsiteX8" fmla="*/ 101104 w 236708"/>
              <a:gd name="connsiteY8" fmla="*/ 326472 h 326472"/>
              <a:gd name="connsiteX9" fmla="*/ 66055 w 236708"/>
              <a:gd name="connsiteY9" fmla="*/ 300732 h 326472"/>
              <a:gd name="connsiteX10" fmla="*/ 65313 w 236708"/>
              <a:gd name="connsiteY10" fmla="*/ 298001 h 326472"/>
              <a:gd name="connsiteX11" fmla="*/ 46874 w 236708"/>
              <a:gd name="connsiteY11" fmla="*/ 218094 h 326472"/>
              <a:gd name="connsiteX12" fmla="*/ 43498 w 236708"/>
              <a:gd name="connsiteY12" fmla="*/ 212088 h 326472"/>
              <a:gd name="connsiteX13" fmla="*/ 100 w 236708"/>
              <a:gd name="connsiteY13" fmla="*/ 123223 h 326472"/>
              <a:gd name="connsiteX14" fmla="*/ 0 w 236708"/>
              <a:gd name="connsiteY14" fmla="*/ 118354 h 326472"/>
              <a:gd name="connsiteX15" fmla="*/ 63 w 236708"/>
              <a:gd name="connsiteY15" fmla="*/ 114448 h 326472"/>
              <a:gd name="connsiteX16" fmla="*/ 118354 w 236708"/>
              <a:gd name="connsiteY16" fmla="*/ 0 h 326472"/>
              <a:gd name="connsiteX17" fmla="*/ 152881 w 236708"/>
              <a:gd name="connsiteY17" fmla="*/ 269326 h 326472"/>
              <a:gd name="connsiteX18" fmla="*/ 83811 w 236708"/>
              <a:gd name="connsiteY18" fmla="*/ 269326 h 326472"/>
              <a:gd name="connsiteX19" fmla="*/ 89174 w 236708"/>
              <a:gd name="connsiteY19" fmla="*/ 292494 h 326472"/>
              <a:gd name="connsiteX20" fmla="*/ 99419 w 236708"/>
              <a:gd name="connsiteY20" fmla="*/ 301869 h 326472"/>
              <a:gd name="connsiteX21" fmla="*/ 101104 w 236708"/>
              <a:gd name="connsiteY21" fmla="*/ 301985 h 326472"/>
              <a:gd name="connsiteX22" fmla="*/ 135610 w 236708"/>
              <a:gd name="connsiteY22" fmla="*/ 301985 h 326472"/>
              <a:gd name="connsiteX23" fmla="*/ 147048 w 236708"/>
              <a:gd name="connsiteY23" fmla="*/ 294114 h 326472"/>
              <a:gd name="connsiteX24" fmla="*/ 147540 w 236708"/>
              <a:gd name="connsiteY24" fmla="*/ 292497 h 326472"/>
              <a:gd name="connsiteX25" fmla="*/ 152881 w 236708"/>
              <a:gd name="connsiteY25" fmla="*/ 269326 h 326472"/>
              <a:gd name="connsiteX26" fmla="*/ 118354 w 236708"/>
              <a:gd name="connsiteY26" fmla="*/ 24487 h 326472"/>
              <a:gd name="connsiteX27" fmla="*/ 24555 w 236708"/>
              <a:gd name="connsiteY27" fmla="*/ 114754 h 326472"/>
              <a:gd name="connsiteX28" fmla="*/ 24487 w 236708"/>
              <a:gd name="connsiteY28" fmla="*/ 118354 h 326472"/>
              <a:gd name="connsiteX29" fmla="*/ 24597 w 236708"/>
              <a:gd name="connsiteY29" fmla="*/ 122877 h 326472"/>
              <a:gd name="connsiteX30" fmla="*/ 60608 w 236708"/>
              <a:gd name="connsiteY30" fmla="*/ 194570 h 326472"/>
              <a:gd name="connsiteX31" fmla="*/ 69939 w 236708"/>
              <a:gd name="connsiteY31" fmla="*/ 209692 h 326472"/>
              <a:gd name="connsiteX32" fmla="*/ 70734 w 236708"/>
              <a:gd name="connsiteY32" fmla="*/ 212589 h 326472"/>
              <a:gd name="connsiteX33" fmla="*/ 78163 w 236708"/>
              <a:gd name="connsiteY33" fmla="*/ 244839 h 326472"/>
              <a:gd name="connsiteX34" fmla="*/ 158530 w 236708"/>
              <a:gd name="connsiteY34" fmla="*/ 244839 h 326472"/>
              <a:gd name="connsiteX35" fmla="*/ 166005 w 236708"/>
              <a:gd name="connsiteY35" fmla="*/ 212578 h 326472"/>
              <a:gd name="connsiteX36" fmla="*/ 174061 w 236708"/>
              <a:gd name="connsiteY36" fmla="*/ 196761 h 326472"/>
              <a:gd name="connsiteX37" fmla="*/ 176121 w 236708"/>
              <a:gd name="connsiteY37" fmla="*/ 194577 h 326472"/>
              <a:gd name="connsiteX38" fmla="*/ 212112 w 236708"/>
              <a:gd name="connsiteY38" fmla="*/ 122877 h 326472"/>
              <a:gd name="connsiteX39" fmla="*/ 212222 w 236708"/>
              <a:gd name="connsiteY39" fmla="*/ 118354 h 326472"/>
              <a:gd name="connsiteX40" fmla="*/ 212153 w 236708"/>
              <a:gd name="connsiteY40" fmla="*/ 114754 h 326472"/>
              <a:gd name="connsiteX41" fmla="*/ 118354 w 236708"/>
              <a:gd name="connsiteY41" fmla="*/ 24487 h 32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36708" h="326472">
                <a:moveTo>
                  <a:pt x="118354" y="0"/>
                </a:moveTo>
                <a:cubicBezTo>
                  <a:pt x="183720" y="0"/>
                  <a:pt x="236709" y="52989"/>
                  <a:pt x="236709" y="118354"/>
                </a:cubicBezTo>
                <a:cubicBezTo>
                  <a:pt x="236709" y="152571"/>
                  <a:pt x="222005" y="183975"/>
                  <a:pt x="193234" y="212090"/>
                </a:cubicBezTo>
                <a:cubicBezTo>
                  <a:pt x="191979" y="213317"/>
                  <a:pt x="191006" y="214795"/>
                  <a:pt x="190376" y="216421"/>
                </a:cubicBezTo>
                <a:lnTo>
                  <a:pt x="189863" y="218091"/>
                </a:lnTo>
                <a:lnTo>
                  <a:pt x="171398" y="298010"/>
                </a:lnTo>
                <a:cubicBezTo>
                  <a:pt x="167763" y="313746"/>
                  <a:pt x="154326" y="325145"/>
                  <a:pt x="138437" y="326365"/>
                </a:cubicBezTo>
                <a:lnTo>
                  <a:pt x="135610" y="326472"/>
                </a:lnTo>
                <a:lnTo>
                  <a:pt x="101104" y="326472"/>
                </a:lnTo>
                <a:cubicBezTo>
                  <a:pt x="84950" y="326472"/>
                  <a:pt x="70815" y="315941"/>
                  <a:pt x="66055" y="300732"/>
                </a:cubicBezTo>
                <a:lnTo>
                  <a:pt x="65313" y="298001"/>
                </a:lnTo>
                <a:lnTo>
                  <a:pt x="46874" y="218094"/>
                </a:lnTo>
                <a:cubicBezTo>
                  <a:pt x="46347" y="215810"/>
                  <a:pt x="45175" y="213726"/>
                  <a:pt x="43498" y="212088"/>
                </a:cubicBezTo>
                <a:cubicBezTo>
                  <a:pt x="16082" y="185312"/>
                  <a:pt x="1433" y="155554"/>
                  <a:pt x="100" y="123223"/>
                </a:cubicBezTo>
                <a:lnTo>
                  <a:pt x="0" y="118354"/>
                </a:lnTo>
                <a:lnTo>
                  <a:pt x="63" y="114448"/>
                </a:lnTo>
                <a:cubicBezTo>
                  <a:pt x="2125" y="50891"/>
                  <a:pt x="54296" y="0"/>
                  <a:pt x="118354" y="0"/>
                </a:cubicBezTo>
                <a:close/>
                <a:moveTo>
                  <a:pt x="152881" y="269326"/>
                </a:moveTo>
                <a:lnTo>
                  <a:pt x="83811" y="269326"/>
                </a:lnTo>
                <a:lnTo>
                  <a:pt x="89174" y="292494"/>
                </a:lnTo>
                <a:cubicBezTo>
                  <a:pt x="90326" y="297494"/>
                  <a:pt x="94450" y="301182"/>
                  <a:pt x="99419" y="301869"/>
                </a:cubicBezTo>
                <a:lnTo>
                  <a:pt x="101104" y="301985"/>
                </a:lnTo>
                <a:lnTo>
                  <a:pt x="135610" y="301985"/>
                </a:lnTo>
                <a:cubicBezTo>
                  <a:pt x="140741" y="301985"/>
                  <a:pt x="145259" y="298799"/>
                  <a:pt x="147048" y="294114"/>
                </a:cubicBezTo>
                <a:lnTo>
                  <a:pt x="147540" y="292497"/>
                </a:lnTo>
                <a:lnTo>
                  <a:pt x="152881" y="269326"/>
                </a:lnTo>
                <a:close/>
                <a:moveTo>
                  <a:pt x="118354" y="24487"/>
                </a:moveTo>
                <a:cubicBezTo>
                  <a:pt x="67718" y="24487"/>
                  <a:pt x="26447" y="64581"/>
                  <a:pt x="24555" y="114754"/>
                </a:cubicBezTo>
                <a:lnTo>
                  <a:pt x="24487" y="118354"/>
                </a:lnTo>
                <a:lnTo>
                  <a:pt x="24597" y="122877"/>
                </a:lnTo>
                <a:cubicBezTo>
                  <a:pt x="25840" y="148397"/>
                  <a:pt x="37665" y="172163"/>
                  <a:pt x="60608" y="194570"/>
                </a:cubicBezTo>
                <a:cubicBezTo>
                  <a:pt x="64919" y="198782"/>
                  <a:pt x="68117" y="203978"/>
                  <a:pt x="69939" y="209692"/>
                </a:cubicBezTo>
                <a:lnTo>
                  <a:pt x="70734" y="212589"/>
                </a:lnTo>
                <a:lnTo>
                  <a:pt x="78163" y="244839"/>
                </a:lnTo>
                <a:lnTo>
                  <a:pt x="158530" y="244839"/>
                </a:lnTo>
                <a:lnTo>
                  <a:pt x="166005" y="212578"/>
                </a:lnTo>
                <a:cubicBezTo>
                  <a:pt x="167360" y="206711"/>
                  <a:pt x="170133" y="201283"/>
                  <a:pt x="174061" y="196761"/>
                </a:cubicBezTo>
                <a:lnTo>
                  <a:pt x="176121" y="194577"/>
                </a:lnTo>
                <a:cubicBezTo>
                  <a:pt x="199051" y="172169"/>
                  <a:pt x="210870" y="148402"/>
                  <a:pt x="212112" y="122877"/>
                </a:cubicBezTo>
                <a:lnTo>
                  <a:pt x="212222" y="118354"/>
                </a:lnTo>
                <a:lnTo>
                  <a:pt x="212153" y="114754"/>
                </a:lnTo>
                <a:cubicBezTo>
                  <a:pt x="210261" y="64581"/>
                  <a:pt x="168991" y="24487"/>
                  <a:pt x="118354" y="24487"/>
                </a:cubicBezTo>
                <a:close/>
              </a:path>
            </a:pathLst>
          </a:custGeom>
          <a:gradFill flip="none" rotWithShape="1">
            <a:gsLst>
              <a:gs pos="0">
                <a:srgbClr val="0078D4"/>
              </a:gs>
              <a:gs pos="100000">
                <a:srgbClr val="C53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60"/>
            <a:endParaRPr lang="en-US" sz="1765" noProof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9" name="Graphic 41">
            <a:extLst>
              <a:ext uri="{FF2B5EF4-FFF2-40B4-BE49-F238E27FC236}">
                <a16:creationId xmlns:a16="http://schemas.microsoft.com/office/drawing/2014/main" id="{E4746DC5-39D9-B966-5BE3-9DD7CF810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726032" y="2615865"/>
            <a:ext cx="427302" cy="427704"/>
          </a:xfrm>
          <a:custGeom>
            <a:avLst/>
            <a:gdLst>
              <a:gd name="connsiteX0" fmla="*/ 164128 w 190321"/>
              <a:gd name="connsiteY0" fmla="*/ 0 h 190500"/>
              <a:gd name="connsiteX1" fmla="*/ 171272 w 190321"/>
              <a:gd name="connsiteY1" fmla="*/ 7144 h 190500"/>
              <a:gd name="connsiteX2" fmla="*/ 171272 w 190321"/>
              <a:gd name="connsiteY2" fmla="*/ 54769 h 190500"/>
              <a:gd name="connsiteX3" fmla="*/ 164128 w 190321"/>
              <a:gd name="connsiteY3" fmla="*/ 61913 h 190500"/>
              <a:gd name="connsiteX4" fmla="*/ 156984 w 190321"/>
              <a:gd name="connsiteY4" fmla="*/ 54769 h 190500"/>
              <a:gd name="connsiteX5" fmla="*/ 156984 w 190321"/>
              <a:gd name="connsiteY5" fmla="*/ 24384 h 190500"/>
              <a:gd name="connsiteX6" fmla="*/ 100120 w 190321"/>
              <a:gd name="connsiteY6" fmla="*/ 81248 h 190500"/>
              <a:gd name="connsiteX7" fmla="*/ 90024 w 190321"/>
              <a:gd name="connsiteY7" fmla="*/ 81248 h 190500"/>
              <a:gd name="connsiteX8" fmla="*/ 68878 w 190321"/>
              <a:gd name="connsiteY8" fmla="*/ 60103 h 190500"/>
              <a:gd name="connsiteX9" fmla="*/ 12014 w 190321"/>
              <a:gd name="connsiteY9" fmla="*/ 116967 h 190500"/>
              <a:gd name="connsiteX10" fmla="*/ 1917 w 190321"/>
              <a:gd name="connsiteY10" fmla="*/ 116611 h 190500"/>
              <a:gd name="connsiteX11" fmla="*/ 1917 w 190321"/>
              <a:gd name="connsiteY11" fmla="*/ 106871 h 190500"/>
              <a:gd name="connsiteX12" fmla="*/ 63830 w 190321"/>
              <a:gd name="connsiteY12" fmla="*/ 44958 h 190500"/>
              <a:gd name="connsiteX13" fmla="*/ 73926 w 190321"/>
              <a:gd name="connsiteY13" fmla="*/ 44958 h 190500"/>
              <a:gd name="connsiteX14" fmla="*/ 95072 w 190321"/>
              <a:gd name="connsiteY14" fmla="*/ 66103 h 190500"/>
              <a:gd name="connsiteX15" fmla="*/ 146888 w 190321"/>
              <a:gd name="connsiteY15" fmla="*/ 14288 h 190500"/>
              <a:gd name="connsiteX16" fmla="*/ 116503 w 190321"/>
              <a:gd name="connsiteY16" fmla="*/ 14288 h 190500"/>
              <a:gd name="connsiteX17" fmla="*/ 109359 w 190321"/>
              <a:gd name="connsiteY17" fmla="*/ 7144 h 190500"/>
              <a:gd name="connsiteX18" fmla="*/ 116503 w 190321"/>
              <a:gd name="connsiteY18" fmla="*/ 0 h 190500"/>
              <a:gd name="connsiteX19" fmla="*/ 164128 w 190321"/>
              <a:gd name="connsiteY19" fmla="*/ 0 h 190500"/>
              <a:gd name="connsiteX20" fmla="*/ 190322 w 190321"/>
              <a:gd name="connsiteY20" fmla="*/ 138113 h 190500"/>
              <a:gd name="connsiteX21" fmla="*/ 137934 w 190321"/>
              <a:gd name="connsiteY21" fmla="*/ 190500 h 190500"/>
              <a:gd name="connsiteX22" fmla="*/ 85547 w 190321"/>
              <a:gd name="connsiteY22" fmla="*/ 138113 h 190500"/>
              <a:gd name="connsiteX23" fmla="*/ 137934 w 190321"/>
              <a:gd name="connsiteY23" fmla="*/ 85725 h 190500"/>
              <a:gd name="connsiteX24" fmla="*/ 190322 w 190321"/>
              <a:gd name="connsiteY24" fmla="*/ 138113 h 190500"/>
              <a:gd name="connsiteX25" fmla="*/ 169881 w 190321"/>
              <a:gd name="connsiteY25" fmla="*/ 115691 h 190500"/>
              <a:gd name="connsiteX26" fmla="*/ 163146 w 190321"/>
              <a:gd name="connsiteY26" fmla="*/ 115682 h 190500"/>
              <a:gd name="connsiteX27" fmla="*/ 163137 w 190321"/>
              <a:gd name="connsiteY27" fmla="*/ 115691 h 190500"/>
              <a:gd name="connsiteX28" fmla="*/ 128409 w 190321"/>
              <a:gd name="connsiteY28" fmla="*/ 150428 h 190500"/>
              <a:gd name="connsiteX29" fmla="*/ 112731 w 190321"/>
              <a:gd name="connsiteY29" fmla="*/ 134741 h 190500"/>
              <a:gd name="connsiteX30" fmla="*/ 105987 w 190321"/>
              <a:gd name="connsiteY30" fmla="*/ 134741 h 190500"/>
              <a:gd name="connsiteX31" fmla="*/ 105987 w 190321"/>
              <a:gd name="connsiteY31" fmla="*/ 141484 h 190500"/>
              <a:gd name="connsiteX32" fmla="*/ 125037 w 190321"/>
              <a:gd name="connsiteY32" fmla="*/ 160534 h 190500"/>
              <a:gd name="connsiteX33" fmla="*/ 131773 w 190321"/>
              <a:gd name="connsiteY33" fmla="*/ 160543 h 190500"/>
              <a:gd name="connsiteX34" fmla="*/ 131781 w 190321"/>
              <a:gd name="connsiteY34" fmla="*/ 160534 h 190500"/>
              <a:gd name="connsiteX35" fmla="*/ 169881 w 190321"/>
              <a:gd name="connsiteY35" fmla="*/ 122434 h 190500"/>
              <a:gd name="connsiteX36" fmla="*/ 169890 w 190321"/>
              <a:gd name="connsiteY36" fmla="*/ 115699 h 190500"/>
              <a:gd name="connsiteX37" fmla="*/ 169881 w 190321"/>
              <a:gd name="connsiteY37" fmla="*/ 115691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0321" h="190500">
                <a:moveTo>
                  <a:pt x="164128" y="0"/>
                </a:moveTo>
                <a:cubicBezTo>
                  <a:pt x="168073" y="0"/>
                  <a:pt x="171272" y="3198"/>
                  <a:pt x="171272" y="7144"/>
                </a:cubicBezTo>
                <a:lnTo>
                  <a:pt x="171272" y="54769"/>
                </a:lnTo>
                <a:cubicBezTo>
                  <a:pt x="171272" y="58714"/>
                  <a:pt x="168073" y="61913"/>
                  <a:pt x="164128" y="61913"/>
                </a:cubicBezTo>
                <a:cubicBezTo>
                  <a:pt x="160183" y="61913"/>
                  <a:pt x="156984" y="58714"/>
                  <a:pt x="156984" y="54769"/>
                </a:cubicBezTo>
                <a:lnTo>
                  <a:pt x="156984" y="24384"/>
                </a:lnTo>
                <a:lnTo>
                  <a:pt x="100120" y="81248"/>
                </a:lnTo>
                <a:cubicBezTo>
                  <a:pt x="97331" y="84034"/>
                  <a:pt x="92812" y="84034"/>
                  <a:pt x="90024" y="81248"/>
                </a:cubicBezTo>
                <a:lnTo>
                  <a:pt x="68878" y="60103"/>
                </a:lnTo>
                <a:lnTo>
                  <a:pt x="12014" y="116967"/>
                </a:lnTo>
                <a:cubicBezTo>
                  <a:pt x="9127" y="119657"/>
                  <a:pt x="4607" y="119497"/>
                  <a:pt x="1917" y="116611"/>
                </a:cubicBezTo>
                <a:cubicBezTo>
                  <a:pt x="-639" y="113868"/>
                  <a:pt x="-639" y="109614"/>
                  <a:pt x="1917" y="106871"/>
                </a:cubicBezTo>
                <a:lnTo>
                  <a:pt x="63830" y="44958"/>
                </a:lnTo>
                <a:cubicBezTo>
                  <a:pt x="66619" y="42172"/>
                  <a:pt x="71137" y="42172"/>
                  <a:pt x="73926" y="44958"/>
                </a:cubicBezTo>
                <a:lnTo>
                  <a:pt x="95072" y="66103"/>
                </a:lnTo>
                <a:lnTo>
                  <a:pt x="146888" y="14288"/>
                </a:lnTo>
                <a:lnTo>
                  <a:pt x="116503" y="14288"/>
                </a:lnTo>
                <a:cubicBezTo>
                  <a:pt x="112558" y="14288"/>
                  <a:pt x="109359" y="11089"/>
                  <a:pt x="109359" y="7144"/>
                </a:cubicBezTo>
                <a:cubicBezTo>
                  <a:pt x="109359" y="3198"/>
                  <a:pt x="112558" y="0"/>
                  <a:pt x="116503" y="0"/>
                </a:cubicBezTo>
                <a:lnTo>
                  <a:pt x="164128" y="0"/>
                </a:lnTo>
                <a:close/>
                <a:moveTo>
                  <a:pt x="190322" y="138113"/>
                </a:moveTo>
                <a:cubicBezTo>
                  <a:pt x="190322" y="167046"/>
                  <a:pt x="166867" y="190500"/>
                  <a:pt x="137934" y="190500"/>
                </a:cubicBezTo>
                <a:cubicBezTo>
                  <a:pt x="109001" y="190500"/>
                  <a:pt x="85547" y="167046"/>
                  <a:pt x="85547" y="138113"/>
                </a:cubicBezTo>
                <a:cubicBezTo>
                  <a:pt x="85547" y="109179"/>
                  <a:pt x="109001" y="85725"/>
                  <a:pt x="137934" y="85725"/>
                </a:cubicBezTo>
                <a:cubicBezTo>
                  <a:pt x="166867" y="85725"/>
                  <a:pt x="190322" y="109179"/>
                  <a:pt x="190322" y="138113"/>
                </a:cubicBezTo>
                <a:close/>
                <a:moveTo>
                  <a:pt x="169881" y="115691"/>
                </a:moveTo>
                <a:cubicBezTo>
                  <a:pt x="168024" y="113829"/>
                  <a:pt x="165008" y="113825"/>
                  <a:pt x="163146" y="115682"/>
                </a:cubicBezTo>
                <a:cubicBezTo>
                  <a:pt x="163143" y="115685"/>
                  <a:pt x="163140" y="115688"/>
                  <a:pt x="163137" y="115691"/>
                </a:cubicBezTo>
                <a:lnTo>
                  <a:pt x="128409" y="150428"/>
                </a:lnTo>
                <a:lnTo>
                  <a:pt x="112731" y="134741"/>
                </a:lnTo>
                <a:cubicBezTo>
                  <a:pt x="110869" y="132879"/>
                  <a:pt x="107850" y="132879"/>
                  <a:pt x="105987" y="134741"/>
                </a:cubicBezTo>
                <a:cubicBezTo>
                  <a:pt x="104125" y="136603"/>
                  <a:pt x="104125" y="139622"/>
                  <a:pt x="105987" y="141484"/>
                </a:cubicBezTo>
                <a:lnTo>
                  <a:pt x="125037" y="160534"/>
                </a:lnTo>
                <a:cubicBezTo>
                  <a:pt x="126895" y="162396"/>
                  <a:pt x="129910" y="162400"/>
                  <a:pt x="131773" y="160543"/>
                </a:cubicBezTo>
                <a:cubicBezTo>
                  <a:pt x="131775" y="160540"/>
                  <a:pt x="131778" y="160537"/>
                  <a:pt x="131781" y="160534"/>
                </a:cubicBezTo>
                <a:lnTo>
                  <a:pt x="169881" y="122434"/>
                </a:lnTo>
                <a:cubicBezTo>
                  <a:pt x="171743" y="120577"/>
                  <a:pt x="171747" y="117561"/>
                  <a:pt x="169890" y="115699"/>
                </a:cubicBezTo>
                <a:cubicBezTo>
                  <a:pt x="169887" y="115696"/>
                  <a:pt x="169884" y="115694"/>
                  <a:pt x="169881" y="115691"/>
                </a:cubicBezTo>
                <a:close/>
              </a:path>
            </a:pathLst>
          </a:custGeom>
          <a:gradFill flip="none" rotWithShape="1">
            <a:gsLst>
              <a:gs pos="0">
                <a:srgbClr val="0078D4"/>
              </a:gs>
              <a:gs pos="100000">
                <a:srgbClr val="C53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60"/>
            <a:endParaRPr lang="en-US" sz="1765" noProof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0" name="Graphic 85">
            <a:extLst>
              <a:ext uri="{FF2B5EF4-FFF2-40B4-BE49-F238E27FC236}">
                <a16:creationId xmlns:a16="http://schemas.microsoft.com/office/drawing/2014/main" id="{A5CBBF5A-EB6D-570B-A610-03DE8EC0F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18594" y="2636233"/>
            <a:ext cx="427702" cy="386968"/>
          </a:xfrm>
          <a:custGeom>
            <a:avLst/>
            <a:gdLst>
              <a:gd name="connsiteX0" fmla="*/ 0 w 200025"/>
              <a:gd name="connsiteY0" fmla="*/ 30956 h 180975"/>
              <a:gd name="connsiteX1" fmla="*/ 30956 w 200025"/>
              <a:gd name="connsiteY1" fmla="*/ 0 h 180975"/>
              <a:gd name="connsiteX2" fmla="*/ 159544 w 200025"/>
              <a:gd name="connsiteY2" fmla="*/ 0 h 180975"/>
              <a:gd name="connsiteX3" fmla="*/ 190500 w 200025"/>
              <a:gd name="connsiteY3" fmla="*/ 30956 h 180975"/>
              <a:gd name="connsiteX4" fmla="*/ 190500 w 200025"/>
              <a:gd name="connsiteY4" fmla="*/ 85725 h 180975"/>
              <a:gd name="connsiteX5" fmla="*/ 188043 w 200025"/>
              <a:gd name="connsiteY5" fmla="*/ 85725 h 180975"/>
              <a:gd name="connsiteX6" fmla="*/ 176213 w 200025"/>
              <a:gd name="connsiteY6" fmla="*/ 61484 h 180975"/>
              <a:gd name="connsiteX7" fmla="*/ 176213 w 200025"/>
              <a:gd name="connsiteY7" fmla="*/ 30956 h 180975"/>
              <a:gd name="connsiteX8" fmla="*/ 159544 w 200025"/>
              <a:gd name="connsiteY8" fmla="*/ 14288 h 180975"/>
              <a:gd name="connsiteX9" fmla="*/ 30956 w 200025"/>
              <a:gd name="connsiteY9" fmla="*/ 14288 h 180975"/>
              <a:gd name="connsiteX10" fmla="*/ 14288 w 200025"/>
              <a:gd name="connsiteY10" fmla="*/ 30956 h 180975"/>
              <a:gd name="connsiteX11" fmla="*/ 14288 w 200025"/>
              <a:gd name="connsiteY11" fmla="*/ 121444 h 180975"/>
              <a:gd name="connsiteX12" fmla="*/ 30956 w 200025"/>
              <a:gd name="connsiteY12" fmla="*/ 138113 h 180975"/>
              <a:gd name="connsiteX13" fmla="*/ 95250 w 200025"/>
              <a:gd name="connsiteY13" fmla="*/ 138113 h 180975"/>
              <a:gd name="connsiteX14" fmla="*/ 95250 w 200025"/>
              <a:gd name="connsiteY14" fmla="*/ 142875 h 180975"/>
              <a:gd name="connsiteX15" fmla="*/ 96374 w 200025"/>
              <a:gd name="connsiteY15" fmla="*/ 152400 h 180975"/>
              <a:gd name="connsiteX16" fmla="*/ 30956 w 200025"/>
              <a:gd name="connsiteY16" fmla="*/ 152400 h 180975"/>
              <a:gd name="connsiteX17" fmla="*/ 0 w 200025"/>
              <a:gd name="connsiteY17" fmla="*/ 121444 h 180975"/>
              <a:gd name="connsiteX18" fmla="*/ 0 w 200025"/>
              <a:gd name="connsiteY18" fmla="*/ 30956 h 180975"/>
              <a:gd name="connsiteX19" fmla="*/ 185738 w 200025"/>
              <a:gd name="connsiteY19" fmla="*/ 123825 h 180975"/>
              <a:gd name="connsiteX20" fmla="*/ 200025 w 200025"/>
              <a:gd name="connsiteY20" fmla="*/ 138113 h 180975"/>
              <a:gd name="connsiteX21" fmla="*/ 200025 w 200025"/>
              <a:gd name="connsiteY21" fmla="*/ 142875 h 180975"/>
              <a:gd name="connsiteX22" fmla="*/ 152400 w 200025"/>
              <a:gd name="connsiteY22" fmla="*/ 180975 h 180975"/>
              <a:gd name="connsiteX23" fmla="*/ 104775 w 200025"/>
              <a:gd name="connsiteY23" fmla="*/ 142875 h 180975"/>
              <a:gd name="connsiteX24" fmla="*/ 104775 w 200025"/>
              <a:gd name="connsiteY24" fmla="*/ 138113 h 180975"/>
              <a:gd name="connsiteX25" fmla="*/ 119063 w 200025"/>
              <a:gd name="connsiteY25" fmla="*/ 123825 h 180975"/>
              <a:gd name="connsiteX26" fmla="*/ 185738 w 200025"/>
              <a:gd name="connsiteY26" fmla="*/ 123825 h 180975"/>
              <a:gd name="connsiteX27" fmla="*/ 152400 w 200025"/>
              <a:gd name="connsiteY27" fmla="*/ 61913 h 180975"/>
              <a:gd name="connsiteX28" fmla="*/ 178594 w 200025"/>
              <a:gd name="connsiteY28" fmla="*/ 88106 h 180975"/>
              <a:gd name="connsiteX29" fmla="*/ 152400 w 200025"/>
              <a:gd name="connsiteY29" fmla="*/ 114300 h 180975"/>
              <a:gd name="connsiteX30" fmla="*/ 126206 w 200025"/>
              <a:gd name="connsiteY30" fmla="*/ 88106 h 180975"/>
              <a:gd name="connsiteX31" fmla="*/ 152400 w 200025"/>
              <a:gd name="connsiteY31" fmla="*/ 61913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025" h="180975">
                <a:moveTo>
                  <a:pt x="0" y="30956"/>
                </a:moveTo>
                <a:cubicBezTo>
                  <a:pt x="0" y="13860"/>
                  <a:pt x="13860" y="0"/>
                  <a:pt x="30956" y="0"/>
                </a:cubicBezTo>
                <a:lnTo>
                  <a:pt x="159544" y="0"/>
                </a:lnTo>
                <a:cubicBezTo>
                  <a:pt x="176640" y="0"/>
                  <a:pt x="190500" y="13860"/>
                  <a:pt x="190500" y="30956"/>
                </a:cubicBezTo>
                <a:lnTo>
                  <a:pt x="190500" y="85725"/>
                </a:lnTo>
                <a:lnTo>
                  <a:pt x="188043" y="85725"/>
                </a:lnTo>
                <a:cubicBezTo>
                  <a:pt x="187429" y="76407"/>
                  <a:pt x="183181" y="67701"/>
                  <a:pt x="176213" y="61484"/>
                </a:cubicBezTo>
                <a:lnTo>
                  <a:pt x="176213" y="30956"/>
                </a:lnTo>
                <a:cubicBezTo>
                  <a:pt x="176213" y="21750"/>
                  <a:pt x="168750" y="14288"/>
                  <a:pt x="159544" y="14288"/>
                </a:cubicBezTo>
                <a:lnTo>
                  <a:pt x="30956" y="14288"/>
                </a:lnTo>
                <a:cubicBezTo>
                  <a:pt x="21750" y="14288"/>
                  <a:pt x="14288" y="21750"/>
                  <a:pt x="14288" y="30956"/>
                </a:cubicBezTo>
                <a:lnTo>
                  <a:pt x="14288" y="121444"/>
                </a:lnTo>
                <a:cubicBezTo>
                  <a:pt x="14288" y="130645"/>
                  <a:pt x="21755" y="138113"/>
                  <a:pt x="30956" y="138113"/>
                </a:cubicBezTo>
                <a:lnTo>
                  <a:pt x="95250" y="138113"/>
                </a:lnTo>
                <a:lnTo>
                  <a:pt x="95250" y="142875"/>
                </a:lnTo>
                <a:cubicBezTo>
                  <a:pt x="95250" y="146114"/>
                  <a:pt x="95631" y="149295"/>
                  <a:pt x="96374" y="152400"/>
                </a:cubicBezTo>
                <a:lnTo>
                  <a:pt x="30956" y="152400"/>
                </a:lnTo>
                <a:cubicBezTo>
                  <a:pt x="13860" y="152400"/>
                  <a:pt x="0" y="138540"/>
                  <a:pt x="0" y="121444"/>
                </a:cubicBezTo>
                <a:lnTo>
                  <a:pt x="0" y="30956"/>
                </a:lnTo>
                <a:close/>
                <a:moveTo>
                  <a:pt x="185738" y="123825"/>
                </a:moveTo>
                <a:cubicBezTo>
                  <a:pt x="193628" y="123825"/>
                  <a:pt x="200025" y="130222"/>
                  <a:pt x="200025" y="138113"/>
                </a:cubicBezTo>
                <a:lnTo>
                  <a:pt x="200025" y="142875"/>
                </a:lnTo>
                <a:cubicBezTo>
                  <a:pt x="200025" y="161649"/>
                  <a:pt x="182309" y="180975"/>
                  <a:pt x="152400" y="180975"/>
                </a:cubicBezTo>
                <a:cubicBezTo>
                  <a:pt x="122492" y="180975"/>
                  <a:pt x="104775" y="161649"/>
                  <a:pt x="104775" y="142875"/>
                </a:cubicBezTo>
                <a:lnTo>
                  <a:pt x="104775" y="138113"/>
                </a:lnTo>
                <a:cubicBezTo>
                  <a:pt x="104775" y="130222"/>
                  <a:pt x="111172" y="123825"/>
                  <a:pt x="119063" y="123825"/>
                </a:cubicBezTo>
                <a:lnTo>
                  <a:pt x="185738" y="123825"/>
                </a:lnTo>
                <a:close/>
                <a:moveTo>
                  <a:pt x="152400" y="61913"/>
                </a:moveTo>
                <a:cubicBezTo>
                  <a:pt x="166867" y="61913"/>
                  <a:pt x="178594" y="73640"/>
                  <a:pt x="178594" y="88106"/>
                </a:cubicBezTo>
                <a:cubicBezTo>
                  <a:pt x="178594" y="102573"/>
                  <a:pt x="166867" y="114300"/>
                  <a:pt x="152400" y="114300"/>
                </a:cubicBezTo>
                <a:cubicBezTo>
                  <a:pt x="137933" y="114300"/>
                  <a:pt x="126206" y="102573"/>
                  <a:pt x="126206" y="88106"/>
                </a:cubicBezTo>
                <a:cubicBezTo>
                  <a:pt x="126206" y="73640"/>
                  <a:pt x="137933" y="61913"/>
                  <a:pt x="152400" y="61913"/>
                </a:cubicBezTo>
                <a:close/>
              </a:path>
            </a:pathLst>
          </a:custGeom>
          <a:gradFill flip="none" rotWithShape="1">
            <a:gsLst>
              <a:gs pos="0">
                <a:srgbClr val="0078D4"/>
              </a:gs>
              <a:gs pos="100000">
                <a:srgbClr val="C53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60"/>
            <a:endParaRPr lang="en-US" sz="1765" noProof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1" name="Graphic 53">
            <a:extLst>
              <a:ext uri="{FF2B5EF4-FFF2-40B4-BE49-F238E27FC236}">
                <a16:creationId xmlns:a16="http://schemas.microsoft.com/office/drawing/2014/main" id="{A7F50E58-67F0-6AFC-75C3-6A9A56D5C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73749" y="2605021"/>
            <a:ext cx="460376" cy="449392"/>
          </a:xfrm>
          <a:custGeom>
            <a:avLst/>
            <a:gdLst>
              <a:gd name="connsiteX0" fmla="*/ 95250 w 200034"/>
              <a:gd name="connsiteY0" fmla="*/ 14288 h 195262"/>
              <a:gd name="connsiteX1" fmla="*/ 14286 w 200034"/>
              <a:gd name="connsiteY1" fmla="*/ 95248 h 195262"/>
              <a:gd name="connsiteX2" fmla="*/ 37948 w 200034"/>
              <a:gd name="connsiteY2" fmla="*/ 152448 h 195262"/>
              <a:gd name="connsiteX3" fmla="*/ 37767 w 200034"/>
              <a:gd name="connsiteY3" fmla="*/ 162549 h 195262"/>
              <a:gd name="connsiteX4" fmla="*/ 27842 w 200034"/>
              <a:gd name="connsiteY4" fmla="*/ 162544 h 195262"/>
              <a:gd name="connsiteX5" fmla="*/ 0 w 200034"/>
              <a:gd name="connsiteY5" fmla="*/ 95250 h 195262"/>
              <a:gd name="connsiteX6" fmla="*/ 95250 w 200034"/>
              <a:gd name="connsiteY6" fmla="*/ 0 h 195262"/>
              <a:gd name="connsiteX7" fmla="*/ 190500 w 200034"/>
              <a:gd name="connsiteY7" fmla="*/ 95250 h 195262"/>
              <a:gd name="connsiteX8" fmla="*/ 184499 w 200034"/>
              <a:gd name="connsiteY8" fmla="*/ 128588 h 195262"/>
              <a:gd name="connsiteX9" fmla="*/ 176689 w 200034"/>
              <a:gd name="connsiteY9" fmla="*/ 128588 h 195262"/>
              <a:gd name="connsiteX10" fmla="*/ 188119 w 200034"/>
              <a:gd name="connsiteY10" fmla="*/ 102394 h 195262"/>
              <a:gd name="connsiteX11" fmla="*/ 173222 w 200034"/>
              <a:gd name="connsiteY11" fmla="*/ 73362 h 195262"/>
              <a:gd name="connsiteX12" fmla="*/ 95250 w 200034"/>
              <a:gd name="connsiteY12" fmla="*/ 14288 h 195262"/>
              <a:gd name="connsiteX13" fmla="*/ 116681 w 200034"/>
              <a:gd name="connsiteY13" fmla="*/ 102394 h 195262"/>
              <a:gd name="connsiteX14" fmla="*/ 118634 w 200034"/>
              <a:gd name="connsiteY14" fmla="*/ 90735 h 195262"/>
              <a:gd name="connsiteX15" fmla="*/ 90740 w 200034"/>
              <a:gd name="connsiteY15" fmla="*/ 71868 h 195262"/>
              <a:gd name="connsiteX16" fmla="*/ 71872 w 200034"/>
              <a:gd name="connsiteY16" fmla="*/ 99762 h 195262"/>
              <a:gd name="connsiteX17" fmla="*/ 99767 w 200034"/>
              <a:gd name="connsiteY17" fmla="*/ 118629 h 195262"/>
              <a:gd name="connsiteX18" fmla="*/ 116805 w 200034"/>
              <a:gd name="connsiteY18" fmla="*/ 105375 h 195262"/>
              <a:gd name="connsiteX19" fmla="*/ 116681 w 200034"/>
              <a:gd name="connsiteY19" fmla="*/ 102394 h 195262"/>
              <a:gd name="connsiteX20" fmla="*/ 85725 w 200034"/>
              <a:gd name="connsiteY20" fmla="*/ 95250 h 195262"/>
              <a:gd name="connsiteX21" fmla="*/ 95250 w 200034"/>
              <a:gd name="connsiteY21" fmla="*/ 85725 h 195262"/>
              <a:gd name="connsiteX22" fmla="*/ 104775 w 200034"/>
              <a:gd name="connsiteY22" fmla="*/ 95250 h 195262"/>
              <a:gd name="connsiteX23" fmla="*/ 95250 w 200034"/>
              <a:gd name="connsiteY23" fmla="*/ 104775 h 195262"/>
              <a:gd name="connsiteX24" fmla="*/ 85725 w 200034"/>
              <a:gd name="connsiteY24" fmla="*/ 95250 h 195262"/>
              <a:gd name="connsiteX25" fmla="*/ 136036 w 200034"/>
              <a:gd name="connsiteY25" fmla="*/ 70637 h 195262"/>
              <a:gd name="connsiteX26" fmla="*/ 150228 w 200034"/>
              <a:gd name="connsiteY26" fmla="*/ 66732 h 195262"/>
              <a:gd name="connsiteX27" fmla="*/ 66745 w 200034"/>
              <a:gd name="connsiteY27" fmla="*/ 40333 h 195262"/>
              <a:gd name="connsiteX28" fmla="*/ 40346 w 200034"/>
              <a:gd name="connsiteY28" fmla="*/ 123815 h 195262"/>
              <a:gd name="connsiteX29" fmla="*/ 51502 w 200034"/>
              <a:gd name="connsiteY29" fmla="*/ 139046 h 195262"/>
              <a:gd name="connsiteX30" fmla="*/ 61598 w 200034"/>
              <a:gd name="connsiteY30" fmla="*/ 139402 h 195262"/>
              <a:gd name="connsiteX31" fmla="*/ 61955 w 200034"/>
              <a:gd name="connsiteY31" fmla="*/ 129306 h 195262"/>
              <a:gd name="connsiteX32" fmla="*/ 61598 w 200034"/>
              <a:gd name="connsiteY32" fmla="*/ 128949 h 195262"/>
              <a:gd name="connsiteX33" fmla="*/ 61561 w 200034"/>
              <a:gd name="connsiteY33" fmla="*/ 61598 h 195262"/>
              <a:gd name="connsiteX34" fmla="*/ 128912 w 200034"/>
              <a:gd name="connsiteY34" fmla="*/ 61560 h 195262"/>
              <a:gd name="connsiteX35" fmla="*/ 136036 w 200034"/>
              <a:gd name="connsiteY35" fmla="*/ 70656 h 195262"/>
              <a:gd name="connsiteX36" fmla="*/ 171450 w 200034"/>
              <a:gd name="connsiteY36" fmla="*/ 84411 h 195262"/>
              <a:gd name="connsiteX37" fmla="*/ 152400 w 200034"/>
              <a:gd name="connsiteY37" fmla="*/ 76200 h 195262"/>
              <a:gd name="connsiteX38" fmla="*/ 126211 w 200034"/>
              <a:gd name="connsiteY38" fmla="*/ 102399 h 195262"/>
              <a:gd name="connsiteX39" fmla="*/ 152410 w 200034"/>
              <a:gd name="connsiteY39" fmla="*/ 128588 h 195262"/>
              <a:gd name="connsiteX40" fmla="*/ 178599 w 200034"/>
              <a:gd name="connsiteY40" fmla="*/ 102389 h 195262"/>
              <a:gd name="connsiteX41" fmla="*/ 171450 w 200034"/>
              <a:gd name="connsiteY41" fmla="*/ 84411 h 195262"/>
              <a:gd name="connsiteX42" fmla="*/ 119063 w 200034"/>
              <a:gd name="connsiteY42" fmla="*/ 138113 h 195262"/>
              <a:gd name="connsiteX43" fmla="*/ 118929 w 200034"/>
              <a:gd name="connsiteY43" fmla="*/ 138113 h 195262"/>
              <a:gd name="connsiteX44" fmla="*/ 104775 w 200034"/>
              <a:gd name="connsiteY44" fmla="*/ 152400 h 195262"/>
              <a:gd name="connsiteX45" fmla="*/ 104775 w 200034"/>
              <a:gd name="connsiteY45" fmla="*/ 157163 h 195262"/>
              <a:gd name="connsiteX46" fmla="*/ 108233 w 200034"/>
              <a:gd name="connsiteY46" fmla="*/ 171488 h 195262"/>
              <a:gd name="connsiteX47" fmla="*/ 120539 w 200034"/>
              <a:gd name="connsiteY47" fmla="*/ 185776 h 195262"/>
              <a:gd name="connsiteX48" fmla="*/ 152410 w 200034"/>
              <a:gd name="connsiteY48" fmla="*/ 195263 h 195262"/>
              <a:gd name="connsiteX49" fmla="*/ 200035 w 200034"/>
              <a:gd name="connsiteY49" fmla="*/ 157163 h 195262"/>
              <a:gd name="connsiteX50" fmla="*/ 200035 w 200034"/>
              <a:gd name="connsiteY50" fmla="*/ 152400 h 195262"/>
              <a:gd name="connsiteX51" fmla="*/ 185747 w 200034"/>
              <a:gd name="connsiteY51" fmla="*/ 138113 h 195262"/>
              <a:gd name="connsiteX52" fmla="*/ 119072 w 200034"/>
              <a:gd name="connsiteY52" fmla="*/ 138113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00034" h="195262">
                <a:moveTo>
                  <a:pt x="95250" y="14288"/>
                </a:moveTo>
                <a:cubicBezTo>
                  <a:pt x="50536" y="14287"/>
                  <a:pt x="14287" y="50534"/>
                  <a:pt x="14286" y="95248"/>
                </a:cubicBezTo>
                <a:cubicBezTo>
                  <a:pt x="14285" y="116696"/>
                  <a:pt x="22795" y="137268"/>
                  <a:pt x="37948" y="152448"/>
                </a:cubicBezTo>
                <a:cubicBezTo>
                  <a:pt x="40687" y="155287"/>
                  <a:pt x="40607" y="159810"/>
                  <a:pt x="37767" y="162549"/>
                </a:cubicBezTo>
                <a:cubicBezTo>
                  <a:pt x="34998" y="165222"/>
                  <a:pt x="30609" y="165220"/>
                  <a:pt x="27842" y="162544"/>
                </a:cubicBezTo>
                <a:cubicBezTo>
                  <a:pt x="9988" y="144704"/>
                  <a:pt x="-30" y="120489"/>
                  <a:pt x="0" y="95250"/>
                </a:cubicBezTo>
                <a:cubicBezTo>
                  <a:pt x="0" y="42643"/>
                  <a:pt x="42643" y="0"/>
                  <a:pt x="95250" y="0"/>
                </a:cubicBezTo>
                <a:cubicBezTo>
                  <a:pt x="147857" y="0"/>
                  <a:pt x="190500" y="42643"/>
                  <a:pt x="190500" y="95250"/>
                </a:cubicBezTo>
                <a:cubicBezTo>
                  <a:pt x="190500" y="106975"/>
                  <a:pt x="188376" y="118205"/>
                  <a:pt x="184499" y="128588"/>
                </a:cubicBezTo>
                <a:lnTo>
                  <a:pt x="176689" y="128588"/>
                </a:lnTo>
                <a:cubicBezTo>
                  <a:pt x="183988" y="121834"/>
                  <a:pt x="188131" y="112338"/>
                  <a:pt x="188119" y="102394"/>
                </a:cubicBezTo>
                <a:cubicBezTo>
                  <a:pt x="188138" y="90877"/>
                  <a:pt x="182589" y="80062"/>
                  <a:pt x="173222" y="73362"/>
                </a:cubicBezTo>
                <a:cubicBezTo>
                  <a:pt x="163399" y="38427"/>
                  <a:pt x="131539" y="14290"/>
                  <a:pt x="95250" y="14288"/>
                </a:cubicBezTo>
                <a:close/>
                <a:moveTo>
                  <a:pt x="116681" y="102394"/>
                </a:moveTo>
                <a:cubicBezTo>
                  <a:pt x="116681" y="98317"/>
                  <a:pt x="117367" y="94393"/>
                  <a:pt x="118634" y="90735"/>
                </a:cubicBezTo>
                <a:cubicBezTo>
                  <a:pt x="116141" y="77822"/>
                  <a:pt x="103652" y="69375"/>
                  <a:pt x="90740" y="71868"/>
                </a:cubicBezTo>
                <a:cubicBezTo>
                  <a:pt x="77827" y="74361"/>
                  <a:pt x="69380" y="86849"/>
                  <a:pt x="71872" y="99762"/>
                </a:cubicBezTo>
                <a:cubicBezTo>
                  <a:pt x="74365" y="112675"/>
                  <a:pt x="86854" y="121122"/>
                  <a:pt x="99767" y="118629"/>
                </a:cubicBezTo>
                <a:cubicBezTo>
                  <a:pt x="107237" y="117187"/>
                  <a:pt x="113570" y="112262"/>
                  <a:pt x="116805" y="105375"/>
                </a:cubicBezTo>
                <a:cubicBezTo>
                  <a:pt x="116722" y="104384"/>
                  <a:pt x="116681" y="103389"/>
                  <a:pt x="116681" y="102394"/>
                </a:cubicBezTo>
                <a:close/>
                <a:moveTo>
                  <a:pt x="85725" y="95250"/>
                </a:moveTo>
                <a:cubicBezTo>
                  <a:pt x="85725" y="89989"/>
                  <a:pt x="89989" y="85725"/>
                  <a:pt x="95250" y="85725"/>
                </a:cubicBezTo>
                <a:cubicBezTo>
                  <a:pt x="100511" y="85725"/>
                  <a:pt x="104775" y="89989"/>
                  <a:pt x="104775" y="95250"/>
                </a:cubicBezTo>
                <a:cubicBezTo>
                  <a:pt x="104775" y="100511"/>
                  <a:pt x="100511" y="104775"/>
                  <a:pt x="95250" y="104775"/>
                </a:cubicBezTo>
                <a:cubicBezTo>
                  <a:pt x="89989" y="104775"/>
                  <a:pt x="85725" y="100511"/>
                  <a:pt x="85725" y="95250"/>
                </a:cubicBezTo>
                <a:close/>
                <a:moveTo>
                  <a:pt x="136036" y="70637"/>
                </a:moveTo>
                <a:cubicBezTo>
                  <a:pt x="140322" y="68418"/>
                  <a:pt x="145132" y="67046"/>
                  <a:pt x="150228" y="66732"/>
                </a:cubicBezTo>
                <a:cubicBezTo>
                  <a:pt x="134465" y="36389"/>
                  <a:pt x="97088" y="24570"/>
                  <a:pt x="66745" y="40333"/>
                </a:cubicBezTo>
                <a:cubicBezTo>
                  <a:pt x="36402" y="56096"/>
                  <a:pt x="24583" y="93473"/>
                  <a:pt x="40346" y="123815"/>
                </a:cubicBezTo>
                <a:cubicBezTo>
                  <a:pt x="43264" y="129433"/>
                  <a:pt x="47027" y="134569"/>
                  <a:pt x="51502" y="139046"/>
                </a:cubicBezTo>
                <a:cubicBezTo>
                  <a:pt x="54191" y="141932"/>
                  <a:pt x="58712" y="142092"/>
                  <a:pt x="61598" y="139402"/>
                </a:cubicBezTo>
                <a:cubicBezTo>
                  <a:pt x="64485" y="136712"/>
                  <a:pt x="64644" y="132193"/>
                  <a:pt x="61955" y="129306"/>
                </a:cubicBezTo>
                <a:cubicBezTo>
                  <a:pt x="61840" y="129183"/>
                  <a:pt x="61721" y="129064"/>
                  <a:pt x="61598" y="128949"/>
                </a:cubicBezTo>
                <a:cubicBezTo>
                  <a:pt x="42989" y="110361"/>
                  <a:pt x="42972" y="80206"/>
                  <a:pt x="61561" y="61598"/>
                </a:cubicBezTo>
                <a:cubicBezTo>
                  <a:pt x="80149" y="42988"/>
                  <a:pt x="110303" y="42972"/>
                  <a:pt x="128912" y="61560"/>
                </a:cubicBezTo>
                <a:cubicBezTo>
                  <a:pt x="131647" y="64292"/>
                  <a:pt x="134040" y="67347"/>
                  <a:pt x="136036" y="70656"/>
                </a:cubicBezTo>
                <a:close/>
                <a:moveTo>
                  <a:pt x="171450" y="84411"/>
                </a:moveTo>
                <a:cubicBezTo>
                  <a:pt x="166504" y="79164"/>
                  <a:pt x="159610" y="76193"/>
                  <a:pt x="152400" y="76200"/>
                </a:cubicBezTo>
                <a:cubicBezTo>
                  <a:pt x="137933" y="76203"/>
                  <a:pt x="126208" y="87932"/>
                  <a:pt x="126211" y="102399"/>
                </a:cubicBezTo>
                <a:cubicBezTo>
                  <a:pt x="126214" y="116865"/>
                  <a:pt x="137943" y="128590"/>
                  <a:pt x="152410" y="128588"/>
                </a:cubicBezTo>
                <a:cubicBezTo>
                  <a:pt x="166876" y="128585"/>
                  <a:pt x="178601" y="116856"/>
                  <a:pt x="178599" y="102389"/>
                </a:cubicBezTo>
                <a:cubicBezTo>
                  <a:pt x="178598" y="95703"/>
                  <a:pt x="176040" y="89271"/>
                  <a:pt x="171450" y="84411"/>
                </a:cubicBezTo>
                <a:close/>
                <a:moveTo>
                  <a:pt x="119063" y="138113"/>
                </a:moveTo>
                <a:lnTo>
                  <a:pt x="118929" y="138113"/>
                </a:lnTo>
                <a:cubicBezTo>
                  <a:pt x="111090" y="138186"/>
                  <a:pt x="104775" y="144561"/>
                  <a:pt x="104775" y="152400"/>
                </a:cubicBezTo>
                <a:lnTo>
                  <a:pt x="104775" y="157163"/>
                </a:lnTo>
                <a:cubicBezTo>
                  <a:pt x="104775" y="162020"/>
                  <a:pt x="105956" y="166907"/>
                  <a:pt x="108233" y="171488"/>
                </a:cubicBezTo>
                <a:cubicBezTo>
                  <a:pt x="111116" y="177178"/>
                  <a:pt x="115339" y="182081"/>
                  <a:pt x="120539" y="185776"/>
                </a:cubicBezTo>
                <a:cubicBezTo>
                  <a:pt x="128502" y="191538"/>
                  <a:pt x="139275" y="195263"/>
                  <a:pt x="152410" y="195263"/>
                </a:cubicBezTo>
                <a:cubicBezTo>
                  <a:pt x="182318" y="195263"/>
                  <a:pt x="200035" y="175936"/>
                  <a:pt x="200035" y="157163"/>
                </a:cubicBezTo>
                <a:lnTo>
                  <a:pt x="200035" y="152400"/>
                </a:lnTo>
                <a:cubicBezTo>
                  <a:pt x="200035" y="144510"/>
                  <a:pt x="193638" y="138113"/>
                  <a:pt x="185747" y="138113"/>
                </a:cubicBezTo>
                <a:lnTo>
                  <a:pt x="119072" y="138113"/>
                </a:lnTo>
                <a:close/>
              </a:path>
            </a:pathLst>
          </a:custGeom>
          <a:gradFill flip="none" rotWithShape="1">
            <a:gsLst>
              <a:gs pos="0">
                <a:srgbClr val="0078D4"/>
              </a:gs>
              <a:gs pos="100000">
                <a:srgbClr val="C53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60"/>
            <a:endParaRPr lang="en-US" sz="1765" noProof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32" name="Graphic 42">
            <a:extLst>
              <a:ext uri="{FF2B5EF4-FFF2-40B4-BE49-F238E27FC236}">
                <a16:creationId xmlns:a16="http://schemas.microsoft.com/office/drawing/2014/main" id="{D2C2D103-D1A6-6129-B809-B5E7A339A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054762" y="2638768"/>
            <a:ext cx="426860" cy="381900"/>
          </a:xfrm>
          <a:custGeom>
            <a:avLst/>
            <a:gdLst>
              <a:gd name="connsiteX0" fmla="*/ 0 w 267090"/>
              <a:gd name="connsiteY0" fmla="*/ 41702 h 238960"/>
              <a:gd name="connsiteX1" fmla="*/ 41702 w 267090"/>
              <a:gd name="connsiteY1" fmla="*/ 0 h 238960"/>
              <a:gd name="connsiteX2" fmla="*/ 214925 w 267090"/>
              <a:gd name="connsiteY2" fmla="*/ 0 h 238960"/>
              <a:gd name="connsiteX3" fmla="*/ 256627 w 267090"/>
              <a:gd name="connsiteY3" fmla="*/ 41702 h 238960"/>
              <a:gd name="connsiteX4" fmla="*/ 256627 w 267090"/>
              <a:gd name="connsiteY4" fmla="*/ 113039 h 238960"/>
              <a:gd name="connsiteX5" fmla="*/ 237380 w 267090"/>
              <a:gd name="connsiteY5" fmla="*/ 99214 h 238960"/>
              <a:gd name="connsiteX6" fmla="*/ 237380 w 267090"/>
              <a:gd name="connsiteY6" fmla="*/ 41702 h 238960"/>
              <a:gd name="connsiteX7" fmla="*/ 214925 w 267090"/>
              <a:gd name="connsiteY7" fmla="*/ 19247 h 238960"/>
              <a:gd name="connsiteX8" fmla="*/ 41702 w 267090"/>
              <a:gd name="connsiteY8" fmla="*/ 19247 h 238960"/>
              <a:gd name="connsiteX9" fmla="*/ 19247 w 267090"/>
              <a:gd name="connsiteY9" fmla="*/ 41702 h 238960"/>
              <a:gd name="connsiteX10" fmla="*/ 19247 w 267090"/>
              <a:gd name="connsiteY10" fmla="*/ 163600 h 238960"/>
              <a:gd name="connsiteX11" fmla="*/ 41702 w 267090"/>
              <a:gd name="connsiteY11" fmla="*/ 186054 h 238960"/>
              <a:gd name="connsiteX12" fmla="*/ 116462 w 267090"/>
              <a:gd name="connsiteY12" fmla="*/ 186054 h 238960"/>
              <a:gd name="connsiteX13" fmla="*/ 121875 w 267090"/>
              <a:gd name="connsiteY13" fmla="*/ 205301 h 238960"/>
              <a:gd name="connsiteX14" fmla="*/ 41702 w 267090"/>
              <a:gd name="connsiteY14" fmla="*/ 205301 h 238960"/>
              <a:gd name="connsiteX15" fmla="*/ 0 w 267090"/>
              <a:gd name="connsiteY15" fmla="*/ 163600 h 238960"/>
              <a:gd name="connsiteX16" fmla="*/ 0 w 267090"/>
              <a:gd name="connsiteY16" fmla="*/ 41702 h 238960"/>
              <a:gd name="connsiteX17" fmla="*/ 157546 w 267090"/>
              <a:gd name="connsiteY17" fmla="*/ 128000 h 238960"/>
              <a:gd name="connsiteX18" fmla="*/ 139053 w 267090"/>
              <a:gd name="connsiteY18" fmla="*/ 160030 h 238960"/>
              <a:gd name="connsiteX19" fmla="*/ 131557 w 267090"/>
              <a:gd name="connsiteY19" fmla="*/ 161885 h 238960"/>
              <a:gd name="connsiteX20" fmla="*/ 130682 w 267090"/>
              <a:gd name="connsiteY20" fmla="*/ 173224 h 238960"/>
              <a:gd name="connsiteX21" fmla="*/ 131639 w 267090"/>
              <a:gd name="connsiteY21" fmla="*/ 185073 h 238960"/>
              <a:gd name="connsiteX22" fmla="*/ 138560 w 267090"/>
              <a:gd name="connsiteY22" fmla="*/ 186740 h 238960"/>
              <a:gd name="connsiteX23" fmla="*/ 157166 w 267090"/>
              <a:gd name="connsiteY23" fmla="*/ 218953 h 238960"/>
              <a:gd name="connsiteX24" fmla="*/ 154775 w 267090"/>
              <a:gd name="connsiteY24" fmla="*/ 227052 h 238960"/>
              <a:gd name="connsiteX25" fmla="*/ 173818 w 267090"/>
              <a:gd name="connsiteY25" fmla="*/ 238877 h 238960"/>
              <a:gd name="connsiteX26" fmla="*/ 180148 w 267090"/>
              <a:gd name="connsiteY26" fmla="*/ 232221 h 238960"/>
              <a:gd name="connsiteX27" fmla="*/ 217347 w 267090"/>
              <a:gd name="connsiteY27" fmla="*/ 232228 h 238960"/>
              <a:gd name="connsiteX28" fmla="*/ 223746 w 267090"/>
              <a:gd name="connsiteY28" fmla="*/ 238960 h 238960"/>
              <a:gd name="connsiteX29" fmla="*/ 242774 w 267090"/>
              <a:gd name="connsiteY29" fmla="*/ 227247 h 238960"/>
              <a:gd name="connsiteX30" fmla="*/ 240232 w 267090"/>
              <a:gd name="connsiteY30" fmla="*/ 218446 h 238960"/>
              <a:gd name="connsiteX31" fmla="*/ 258725 w 267090"/>
              <a:gd name="connsiteY31" fmla="*/ 186416 h 238960"/>
              <a:gd name="connsiteX32" fmla="*/ 266214 w 267090"/>
              <a:gd name="connsiteY32" fmla="*/ 184563 h 238960"/>
              <a:gd name="connsiteX33" fmla="*/ 267091 w 267090"/>
              <a:gd name="connsiteY33" fmla="*/ 173224 h 238960"/>
              <a:gd name="connsiteX34" fmla="*/ 266133 w 267090"/>
              <a:gd name="connsiteY34" fmla="*/ 161372 h 238960"/>
              <a:gd name="connsiteX35" fmla="*/ 259217 w 267090"/>
              <a:gd name="connsiteY35" fmla="*/ 159706 h 238960"/>
              <a:gd name="connsiteX36" fmla="*/ 240612 w 267090"/>
              <a:gd name="connsiteY36" fmla="*/ 127495 h 238960"/>
              <a:gd name="connsiteX37" fmla="*/ 243001 w 267090"/>
              <a:gd name="connsiteY37" fmla="*/ 119399 h 238960"/>
              <a:gd name="connsiteX38" fmla="*/ 223957 w 267090"/>
              <a:gd name="connsiteY38" fmla="*/ 107571 h 238960"/>
              <a:gd name="connsiteX39" fmla="*/ 217630 w 267090"/>
              <a:gd name="connsiteY39" fmla="*/ 114226 h 238960"/>
              <a:gd name="connsiteX40" fmla="*/ 180430 w 267090"/>
              <a:gd name="connsiteY40" fmla="*/ 114219 h 238960"/>
              <a:gd name="connsiteX41" fmla="*/ 174030 w 267090"/>
              <a:gd name="connsiteY41" fmla="*/ 107484 h 238960"/>
              <a:gd name="connsiteX42" fmla="*/ 155004 w 267090"/>
              <a:gd name="connsiteY42" fmla="*/ 119195 h 238960"/>
              <a:gd name="connsiteX43" fmla="*/ 157546 w 267090"/>
              <a:gd name="connsiteY43" fmla="*/ 128000 h 238960"/>
              <a:gd name="connsiteX44" fmla="*/ 198886 w 267090"/>
              <a:gd name="connsiteY44" fmla="*/ 192471 h 238960"/>
              <a:gd name="connsiteX45" fmla="*/ 180285 w 267090"/>
              <a:gd name="connsiteY45" fmla="*/ 173224 h 238960"/>
              <a:gd name="connsiteX46" fmla="*/ 198886 w 267090"/>
              <a:gd name="connsiteY46" fmla="*/ 153977 h 238960"/>
              <a:gd name="connsiteX47" fmla="*/ 217487 w 267090"/>
              <a:gd name="connsiteY47" fmla="*/ 173224 h 238960"/>
              <a:gd name="connsiteX48" fmla="*/ 198886 w 267090"/>
              <a:gd name="connsiteY48" fmla="*/ 192471 h 23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67090" h="238960">
                <a:moveTo>
                  <a:pt x="0" y="41702"/>
                </a:moveTo>
                <a:cubicBezTo>
                  <a:pt x="0" y="18670"/>
                  <a:pt x="18670" y="0"/>
                  <a:pt x="41702" y="0"/>
                </a:cubicBezTo>
                <a:lnTo>
                  <a:pt x="214925" y="0"/>
                </a:lnTo>
                <a:cubicBezTo>
                  <a:pt x="237956" y="0"/>
                  <a:pt x="256627" y="18670"/>
                  <a:pt x="256627" y="41702"/>
                </a:cubicBezTo>
                <a:lnTo>
                  <a:pt x="256627" y="113039"/>
                </a:lnTo>
                <a:cubicBezTo>
                  <a:pt x="250926" y="107568"/>
                  <a:pt x="244450" y="102900"/>
                  <a:pt x="237380" y="99214"/>
                </a:cubicBezTo>
                <a:lnTo>
                  <a:pt x="237380" y="41702"/>
                </a:lnTo>
                <a:cubicBezTo>
                  <a:pt x="237380" y="29300"/>
                  <a:pt x="227326" y="19247"/>
                  <a:pt x="214925" y="19247"/>
                </a:cubicBezTo>
                <a:lnTo>
                  <a:pt x="41702" y="19247"/>
                </a:lnTo>
                <a:cubicBezTo>
                  <a:pt x="29300" y="19247"/>
                  <a:pt x="19247" y="29300"/>
                  <a:pt x="19247" y="41702"/>
                </a:cubicBezTo>
                <a:lnTo>
                  <a:pt x="19247" y="163600"/>
                </a:lnTo>
                <a:cubicBezTo>
                  <a:pt x="19247" y="176001"/>
                  <a:pt x="29300" y="186054"/>
                  <a:pt x="41702" y="186054"/>
                </a:cubicBezTo>
                <a:lnTo>
                  <a:pt x="116462" y="186054"/>
                </a:lnTo>
                <a:cubicBezTo>
                  <a:pt x="117499" y="192768"/>
                  <a:pt x="119337" y="199217"/>
                  <a:pt x="121875" y="205301"/>
                </a:cubicBezTo>
                <a:lnTo>
                  <a:pt x="41702" y="205301"/>
                </a:lnTo>
                <a:cubicBezTo>
                  <a:pt x="18670" y="205301"/>
                  <a:pt x="0" y="186630"/>
                  <a:pt x="0" y="163600"/>
                </a:cubicBezTo>
                <a:lnTo>
                  <a:pt x="0" y="41702"/>
                </a:lnTo>
                <a:close/>
                <a:moveTo>
                  <a:pt x="157546" y="128000"/>
                </a:moveTo>
                <a:cubicBezTo>
                  <a:pt x="161585" y="141990"/>
                  <a:pt x="153188" y="156533"/>
                  <a:pt x="139053" y="160030"/>
                </a:cubicBezTo>
                <a:lnTo>
                  <a:pt x="131557" y="161885"/>
                </a:lnTo>
                <a:cubicBezTo>
                  <a:pt x="130981" y="165577"/>
                  <a:pt x="130682" y="169363"/>
                  <a:pt x="130682" y="173224"/>
                </a:cubicBezTo>
                <a:cubicBezTo>
                  <a:pt x="130682" y="177261"/>
                  <a:pt x="131009" y="181219"/>
                  <a:pt x="131639" y="185073"/>
                </a:cubicBezTo>
                <a:lnTo>
                  <a:pt x="138560" y="186740"/>
                </a:lnTo>
                <a:cubicBezTo>
                  <a:pt x="152835" y="190177"/>
                  <a:pt x="161322" y="204869"/>
                  <a:pt x="157166" y="218953"/>
                </a:cubicBezTo>
                <a:lnTo>
                  <a:pt x="154775" y="227052"/>
                </a:lnTo>
                <a:cubicBezTo>
                  <a:pt x="160410" y="232001"/>
                  <a:pt x="166832" y="236018"/>
                  <a:pt x="173818" y="238877"/>
                </a:cubicBezTo>
                <a:lnTo>
                  <a:pt x="180148" y="232221"/>
                </a:lnTo>
                <a:cubicBezTo>
                  <a:pt x="190267" y="221580"/>
                  <a:pt x="207234" y="221583"/>
                  <a:pt x="217347" y="232228"/>
                </a:cubicBezTo>
                <a:lnTo>
                  <a:pt x="223746" y="238960"/>
                </a:lnTo>
                <a:cubicBezTo>
                  <a:pt x="230721" y="236135"/>
                  <a:pt x="237137" y="232155"/>
                  <a:pt x="242774" y="227247"/>
                </a:cubicBezTo>
                <a:lnTo>
                  <a:pt x="240232" y="218446"/>
                </a:lnTo>
                <a:cubicBezTo>
                  <a:pt x="236194" y="204457"/>
                  <a:pt x="244591" y="189913"/>
                  <a:pt x="258725" y="186416"/>
                </a:cubicBezTo>
                <a:lnTo>
                  <a:pt x="266214" y="184563"/>
                </a:lnTo>
                <a:cubicBezTo>
                  <a:pt x="266792" y="180872"/>
                  <a:pt x="267091" y="177084"/>
                  <a:pt x="267091" y="173224"/>
                </a:cubicBezTo>
                <a:cubicBezTo>
                  <a:pt x="267091" y="169185"/>
                  <a:pt x="266762" y="165225"/>
                  <a:pt x="266133" y="161372"/>
                </a:cubicBezTo>
                <a:lnTo>
                  <a:pt x="259217" y="159706"/>
                </a:lnTo>
                <a:cubicBezTo>
                  <a:pt x="244942" y="156269"/>
                  <a:pt x="236457" y="141577"/>
                  <a:pt x="240612" y="127495"/>
                </a:cubicBezTo>
                <a:lnTo>
                  <a:pt x="243001" y="119399"/>
                </a:lnTo>
                <a:cubicBezTo>
                  <a:pt x="237367" y="114450"/>
                  <a:pt x="230945" y="110432"/>
                  <a:pt x="223957" y="107571"/>
                </a:cubicBezTo>
                <a:lnTo>
                  <a:pt x="217630" y="114226"/>
                </a:lnTo>
                <a:cubicBezTo>
                  <a:pt x="207511" y="124866"/>
                  <a:pt x="190545" y="124863"/>
                  <a:pt x="180430" y="114219"/>
                </a:cubicBezTo>
                <a:lnTo>
                  <a:pt x="174030" y="107484"/>
                </a:lnTo>
                <a:cubicBezTo>
                  <a:pt x="167055" y="110310"/>
                  <a:pt x="160641" y="114290"/>
                  <a:pt x="155004" y="119195"/>
                </a:cubicBezTo>
                <a:lnTo>
                  <a:pt x="157546" y="128000"/>
                </a:lnTo>
                <a:close/>
                <a:moveTo>
                  <a:pt x="198886" y="192471"/>
                </a:moveTo>
                <a:cubicBezTo>
                  <a:pt x="188613" y="192471"/>
                  <a:pt x="180285" y="183854"/>
                  <a:pt x="180285" y="173224"/>
                </a:cubicBezTo>
                <a:cubicBezTo>
                  <a:pt x="180285" y="162594"/>
                  <a:pt x="188613" y="153977"/>
                  <a:pt x="198886" y="153977"/>
                </a:cubicBezTo>
                <a:cubicBezTo>
                  <a:pt x="209160" y="153977"/>
                  <a:pt x="217487" y="162594"/>
                  <a:pt x="217487" y="173224"/>
                </a:cubicBezTo>
                <a:cubicBezTo>
                  <a:pt x="217487" y="183854"/>
                  <a:pt x="209160" y="192471"/>
                  <a:pt x="198886" y="192471"/>
                </a:cubicBezTo>
                <a:close/>
              </a:path>
            </a:pathLst>
          </a:custGeom>
          <a:gradFill flip="none" rotWithShape="1">
            <a:gsLst>
              <a:gs pos="0">
                <a:srgbClr val="0078D4"/>
              </a:gs>
              <a:gs pos="100000">
                <a:srgbClr val="C53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60"/>
            <a:endParaRPr lang="en-US" sz="1765" noProof="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C33EAC-A4C5-B4D6-7C87-75CC4608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574386"/>
            <a:ext cx="11185072" cy="498598"/>
          </a:xfrm>
        </p:spPr>
        <p:txBody>
          <a:bodyPr anchor="t"/>
          <a:lstStyle/>
          <a:p>
            <a:r>
              <a:rPr lang="en-US" noProof="0"/>
              <a:t>How are the presentations scored?</a:t>
            </a:r>
          </a:p>
        </p:txBody>
      </p:sp>
      <p:sp>
        <p:nvSpPr>
          <p:cNvPr id="60" name="Rectangle: Rounded Corners 12">
            <a:extLst>
              <a:ext uri="{FF2B5EF4-FFF2-40B4-BE49-F238E27FC236}">
                <a16:creationId xmlns:a16="http://schemas.microsoft.com/office/drawing/2014/main" id="{3B66772A-2B30-7E7F-F6FA-1579928DC32F}"/>
              </a:ext>
            </a:extLst>
          </p:cNvPr>
          <p:cNvSpPr/>
          <p:nvPr/>
        </p:nvSpPr>
        <p:spPr bwMode="auto">
          <a:xfrm>
            <a:off x="3567295" y="1176810"/>
            <a:ext cx="5073284" cy="49904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gradFill flip="none" rotWithShape="1">
              <a:gsLst>
                <a:gs pos="0">
                  <a:srgbClr val="0078D4"/>
                </a:gs>
                <a:gs pos="43000">
                  <a:srgbClr val="8661C5"/>
                </a:gs>
                <a:gs pos="100000">
                  <a:srgbClr val="C03BC4"/>
                </a:gs>
              </a:gsLst>
              <a:lin ang="2700000" scaled="1"/>
              <a:tileRect/>
            </a:gradFill>
            <a:headEnd type="none" w="med" len="med"/>
            <a:tailEnd type="none" w="med" len="med"/>
          </a:ln>
          <a:effectLst>
            <a:outerShdw blurRad="508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chemeClr val="accent2"/>
                </a:solidFill>
                <a:latin typeface="+mj-lt"/>
                <a:cs typeface="Segoe UI" pitchFamily="34" charset="0"/>
              </a:rPr>
              <a:t>A scale of 1-5 for each:</a:t>
            </a: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F3CB64C0-CEF4-D318-6BB4-6F31A3DDC0AD}"/>
              </a:ext>
            </a:extLst>
          </p:cNvPr>
          <p:cNvSpPr/>
          <p:nvPr/>
        </p:nvSpPr>
        <p:spPr>
          <a:xfrm>
            <a:off x="875429" y="3603754"/>
            <a:ext cx="1800000" cy="29777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0" y="0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Innovation </a:t>
            </a: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14D59D19-CEDF-5DBB-C6F0-C22C31BED7E7}"/>
              </a:ext>
            </a:extLst>
          </p:cNvPr>
          <p:cNvSpPr/>
          <p:nvPr/>
        </p:nvSpPr>
        <p:spPr>
          <a:xfrm>
            <a:off x="1118871" y="4002786"/>
            <a:ext cx="1311846" cy="1613154"/>
          </a:xfrm>
          <a:custGeom>
            <a:avLst/>
            <a:gdLst>
              <a:gd name="connsiteX0" fmla="*/ 0 w 1800000"/>
              <a:gd name="connsiteY0" fmla="*/ 0 h 2536523"/>
              <a:gd name="connsiteX1" fmla="*/ 1800000 w 1800000"/>
              <a:gd name="connsiteY1" fmla="*/ 0 h 2536523"/>
              <a:gd name="connsiteX2" fmla="*/ 1800000 w 1800000"/>
              <a:gd name="connsiteY2" fmla="*/ 2536523 h 2536523"/>
              <a:gd name="connsiteX3" fmla="*/ 0 w 1800000"/>
              <a:gd name="connsiteY3" fmla="*/ 2536523 h 2536523"/>
              <a:gd name="connsiteX4" fmla="*/ 0 w 1800000"/>
              <a:gd name="connsiteY4" fmla="*/ 0 h 253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2536523">
                <a:moveTo>
                  <a:pt x="0" y="0"/>
                </a:moveTo>
                <a:lnTo>
                  <a:pt x="1800000" y="0"/>
                </a:lnTo>
                <a:lnTo>
                  <a:pt x="1800000" y="2536523"/>
                </a:lnTo>
                <a:lnTo>
                  <a:pt x="0" y="25365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How creative and original is the solution? </a:t>
            </a: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Does it bring something new to the table?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C4E16D72-153A-53B1-C236-45EA5BA219FC}"/>
              </a:ext>
            </a:extLst>
          </p:cNvPr>
          <p:cNvSpPr/>
          <p:nvPr/>
        </p:nvSpPr>
        <p:spPr>
          <a:xfrm>
            <a:off x="3039683" y="3603754"/>
            <a:ext cx="1800000" cy="29777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0" y="0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Impact </a:t>
            </a: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86BB8FD1-3D44-81F9-D307-F2BFA16B8890}"/>
              </a:ext>
            </a:extLst>
          </p:cNvPr>
          <p:cNvSpPr/>
          <p:nvPr/>
        </p:nvSpPr>
        <p:spPr>
          <a:xfrm>
            <a:off x="3078513" y="4002786"/>
            <a:ext cx="1722340" cy="1613154"/>
          </a:xfrm>
          <a:custGeom>
            <a:avLst/>
            <a:gdLst>
              <a:gd name="connsiteX0" fmla="*/ 0 w 1800000"/>
              <a:gd name="connsiteY0" fmla="*/ 0 h 2536523"/>
              <a:gd name="connsiteX1" fmla="*/ 1800000 w 1800000"/>
              <a:gd name="connsiteY1" fmla="*/ 0 h 2536523"/>
              <a:gd name="connsiteX2" fmla="*/ 1800000 w 1800000"/>
              <a:gd name="connsiteY2" fmla="*/ 2536523 h 2536523"/>
              <a:gd name="connsiteX3" fmla="*/ 0 w 1800000"/>
              <a:gd name="connsiteY3" fmla="*/ 2536523 h 2536523"/>
              <a:gd name="connsiteX4" fmla="*/ 0 w 1800000"/>
              <a:gd name="connsiteY4" fmla="*/ 0 h 253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2536523">
                <a:moveTo>
                  <a:pt x="0" y="0"/>
                </a:moveTo>
                <a:lnTo>
                  <a:pt x="1800000" y="0"/>
                </a:lnTo>
                <a:lnTo>
                  <a:pt x="1800000" y="2536523"/>
                </a:lnTo>
                <a:lnTo>
                  <a:pt x="0" y="25365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How much potential does the solution have to improve the user experience with Microsoft</a:t>
            </a:r>
            <a:r>
              <a:rPr kumimoji="0" lang="en-US" sz="1200" b="0" i="0" u="none" strike="noStrike" kern="1200" cap="all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365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&amp; Agents? </a:t>
            </a: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Does it solve a real problem or address a pain point?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19398287-EA4D-665A-0332-4658F7B9405A}"/>
              </a:ext>
            </a:extLst>
          </p:cNvPr>
          <p:cNvSpPr/>
          <p:nvPr/>
        </p:nvSpPr>
        <p:spPr>
          <a:xfrm>
            <a:off x="5203937" y="3603754"/>
            <a:ext cx="1800000" cy="29777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0" y="0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Feasibility</a:t>
            </a: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F00458EA-6978-2737-9A11-9199BA30BFC8}"/>
              </a:ext>
            </a:extLst>
          </p:cNvPr>
          <p:cNvSpPr/>
          <p:nvPr/>
        </p:nvSpPr>
        <p:spPr>
          <a:xfrm>
            <a:off x="5387974" y="4002786"/>
            <a:ext cx="1431926" cy="1613154"/>
          </a:xfrm>
          <a:custGeom>
            <a:avLst/>
            <a:gdLst>
              <a:gd name="connsiteX0" fmla="*/ 0 w 1800000"/>
              <a:gd name="connsiteY0" fmla="*/ 0 h 2536523"/>
              <a:gd name="connsiteX1" fmla="*/ 1800000 w 1800000"/>
              <a:gd name="connsiteY1" fmla="*/ 0 h 2536523"/>
              <a:gd name="connsiteX2" fmla="*/ 1800000 w 1800000"/>
              <a:gd name="connsiteY2" fmla="*/ 2536523 h 2536523"/>
              <a:gd name="connsiteX3" fmla="*/ 0 w 1800000"/>
              <a:gd name="connsiteY3" fmla="*/ 2536523 h 2536523"/>
              <a:gd name="connsiteX4" fmla="*/ 0 w 1800000"/>
              <a:gd name="connsiteY4" fmla="*/ 0 h 253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2536523">
                <a:moveTo>
                  <a:pt x="0" y="0"/>
                </a:moveTo>
                <a:lnTo>
                  <a:pt x="1800000" y="0"/>
                </a:lnTo>
                <a:lnTo>
                  <a:pt x="1800000" y="2536523"/>
                </a:lnTo>
                <a:lnTo>
                  <a:pt x="0" y="25365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How practical is the solution? </a:t>
            </a: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Can it be realistically implemented within the constraints of the Agentathon?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F5A58A2A-A197-D5BB-3A38-8AF4326BDA04}"/>
              </a:ext>
            </a:extLst>
          </p:cNvPr>
          <p:cNvSpPr/>
          <p:nvPr/>
        </p:nvSpPr>
        <p:spPr>
          <a:xfrm>
            <a:off x="7368191" y="3603754"/>
            <a:ext cx="1800000" cy="29777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0" y="0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Solution Excellence</a:t>
            </a:r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DDB0844A-FAEC-CAB2-525D-48CFE5E45AC4}"/>
              </a:ext>
            </a:extLst>
          </p:cNvPr>
          <p:cNvSpPr/>
          <p:nvPr/>
        </p:nvSpPr>
        <p:spPr>
          <a:xfrm>
            <a:off x="7515965" y="4002786"/>
            <a:ext cx="1504454" cy="1613154"/>
          </a:xfrm>
          <a:custGeom>
            <a:avLst/>
            <a:gdLst>
              <a:gd name="connsiteX0" fmla="*/ 0 w 1800000"/>
              <a:gd name="connsiteY0" fmla="*/ 0 h 2536523"/>
              <a:gd name="connsiteX1" fmla="*/ 1800000 w 1800000"/>
              <a:gd name="connsiteY1" fmla="*/ 0 h 2536523"/>
              <a:gd name="connsiteX2" fmla="*/ 1800000 w 1800000"/>
              <a:gd name="connsiteY2" fmla="*/ 2536523 h 2536523"/>
              <a:gd name="connsiteX3" fmla="*/ 0 w 1800000"/>
              <a:gd name="connsiteY3" fmla="*/ 2536523 h 2536523"/>
              <a:gd name="connsiteX4" fmla="*/ 0 w 1800000"/>
              <a:gd name="connsiteY4" fmla="*/ 0 h 253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2536523">
                <a:moveTo>
                  <a:pt x="0" y="0"/>
                </a:moveTo>
                <a:lnTo>
                  <a:pt x="1800000" y="0"/>
                </a:lnTo>
                <a:lnTo>
                  <a:pt x="1800000" y="2536523"/>
                </a:lnTo>
                <a:lnTo>
                  <a:pt x="0" y="25365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How well does the solution make use of the available technology?</a:t>
            </a: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722753D4-77EF-1461-EBC5-E80E407B226E}"/>
              </a:ext>
            </a:extLst>
          </p:cNvPr>
          <p:cNvSpPr/>
          <p:nvPr/>
        </p:nvSpPr>
        <p:spPr>
          <a:xfrm>
            <a:off x="9532445" y="3603754"/>
            <a:ext cx="1800000" cy="297770"/>
          </a:xfrm>
          <a:custGeom>
            <a:avLst/>
            <a:gdLst>
              <a:gd name="connsiteX0" fmla="*/ 0 w 1800000"/>
              <a:gd name="connsiteY0" fmla="*/ 0 h 720000"/>
              <a:gd name="connsiteX1" fmla="*/ 1800000 w 1800000"/>
              <a:gd name="connsiteY1" fmla="*/ 0 h 720000"/>
              <a:gd name="connsiteX2" fmla="*/ 1800000 w 1800000"/>
              <a:gd name="connsiteY2" fmla="*/ 720000 h 720000"/>
              <a:gd name="connsiteX3" fmla="*/ 0 w 1800000"/>
              <a:gd name="connsiteY3" fmla="*/ 720000 h 720000"/>
              <a:gd name="connsiteX4" fmla="*/ 0 w 180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720000">
                <a:moveTo>
                  <a:pt x="0" y="0"/>
                </a:moveTo>
                <a:lnTo>
                  <a:pt x="1800000" y="0"/>
                </a:lnTo>
                <a:lnTo>
                  <a:pt x="1800000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Presentation</a:t>
            </a:r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144F961B-ACDC-EE19-3860-6D1F4E1278C5}"/>
              </a:ext>
            </a:extLst>
          </p:cNvPr>
          <p:cNvSpPr/>
          <p:nvPr/>
        </p:nvSpPr>
        <p:spPr>
          <a:xfrm>
            <a:off x="9680219" y="4002786"/>
            <a:ext cx="1504454" cy="1613154"/>
          </a:xfrm>
          <a:custGeom>
            <a:avLst/>
            <a:gdLst>
              <a:gd name="connsiteX0" fmla="*/ 0 w 1800000"/>
              <a:gd name="connsiteY0" fmla="*/ 0 h 2536523"/>
              <a:gd name="connsiteX1" fmla="*/ 1800000 w 1800000"/>
              <a:gd name="connsiteY1" fmla="*/ 0 h 2536523"/>
              <a:gd name="connsiteX2" fmla="*/ 1800000 w 1800000"/>
              <a:gd name="connsiteY2" fmla="*/ 2536523 h 2536523"/>
              <a:gd name="connsiteX3" fmla="*/ 0 w 1800000"/>
              <a:gd name="connsiteY3" fmla="*/ 2536523 h 2536523"/>
              <a:gd name="connsiteX4" fmla="*/ 0 w 1800000"/>
              <a:gd name="connsiteY4" fmla="*/ 0 h 253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2536523">
                <a:moveTo>
                  <a:pt x="0" y="0"/>
                </a:moveTo>
                <a:lnTo>
                  <a:pt x="1800000" y="0"/>
                </a:lnTo>
                <a:lnTo>
                  <a:pt x="1800000" y="2536523"/>
                </a:lnTo>
                <a:lnTo>
                  <a:pt x="0" y="25365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How well does the team communicate their solution and its benefits? </a:t>
            </a: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cap="all"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Is the presentation clear, concise, and engaging?</a:t>
            </a: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id="{6E6AEE57-2D5B-E623-6D15-C525E6331945}"/>
              </a:ext>
            </a:extLst>
          </p:cNvPr>
          <p:cNvSpPr/>
          <p:nvPr/>
        </p:nvSpPr>
        <p:spPr bwMode="auto">
          <a:xfrm>
            <a:off x="3027443" y="6035040"/>
            <a:ext cx="6152989" cy="4598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8D4"/>
              </a:gs>
              <a:gs pos="100000">
                <a:srgbClr val="C53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+mj-lt"/>
              </a:rPr>
              <a:t>8 min to present your scenario</a:t>
            </a:r>
          </a:p>
        </p:txBody>
      </p:sp>
    </p:spTree>
    <p:extLst>
      <p:ext uri="{BB962C8B-B14F-4D97-AF65-F5344CB8AC3E}">
        <p14:creationId xmlns:p14="http://schemas.microsoft.com/office/powerpoint/2010/main" val="11244945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A48D6-B14C-F812-9D64-D9B628295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18DCC1F-C95E-9B67-535F-BEF1434CD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294722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8DCC1F-C95E-9B67-535F-BEF1434CDB46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C1D3A906-620C-EDDE-1849-ABCAB44D1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297" y="0"/>
            <a:ext cx="2939845" cy="6286500"/>
          </a:xfrm>
          <a:prstGeom prst="round2SameRect">
            <a:avLst>
              <a:gd name="adj1" fmla="val 0"/>
              <a:gd name="adj2" fmla="val 8696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BDEB87-033F-8B3D-CAF2-0379A90D8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6966857" y="3429000"/>
            <a:ext cx="5225143" cy="3429000"/>
          </a:xfrm>
          <a:prstGeom prst="rect">
            <a:avLst/>
          </a:prstGeom>
        </p:spPr>
      </p:pic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ABD375E8-0E46-C721-0A55-F5FD4675B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50972" y="1428520"/>
            <a:ext cx="8045728" cy="4693921"/>
          </a:xfrm>
          <a:prstGeom prst="roundRect">
            <a:avLst>
              <a:gd name="adj" fmla="val 3421"/>
            </a:avLst>
          </a:prstGeom>
          <a:solidFill>
            <a:schemeClr val="bg1">
              <a:lumMod val="95000"/>
              <a:alpha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noProof="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5950032-09E1-E596-2A78-D9C866596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3894"/>
              </p:ext>
            </p:extLst>
          </p:nvPr>
        </p:nvGraphicFramePr>
        <p:xfrm>
          <a:off x="3650972" y="1428522"/>
          <a:ext cx="8018393" cy="46939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718961">
                  <a:extLst>
                    <a:ext uri="{9D8B030D-6E8A-4147-A177-3AD203B41FA5}">
                      <a16:colId xmlns:a16="http://schemas.microsoft.com/office/drawing/2014/main" val="3193638804"/>
                    </a:ext>
                  </a:extLst>
                </a:gridCol>
                <a:gridCol w="6299432">
                  <a:extLst>
                    <a:ext uri="{9D8B030D-6E8A-4147-A177-3AD203B41FA5}">
                      <a16:colId xmlns:a16="http://schemas.microsoft.com/office/drawing/2014/main" val="3290846685"/>
                    </a:ext>
                  </a:extLst>
                </a:gridCol>
              </a:tblGrid>
              <a:tr h="291522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latin typeface="+mj-lt"/>
                        </a:rPr>
                        <a:t>08:30 – 08:40</a:t>
                      </a:r>
                    </a:p>
                  </a:txBody>
                  <a:tcPr marL="182880" marR="182880" marT="91440" marB="9144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latin typeface="+mn-lt"/>
                        </a:rPr>
                        <a:t>Welcome &amp; Kick off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4502484"/>
                  </a:ext>
                </a:extLst>
              </a:tr>
              <a:tr h="291522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latin typeface="+mj-lt"/>
                        </a:rPr>
                        <a:t>08:40 – 09:15</a:t>
                      </a:r>
                    </a:p>
                  </a:txBody>
                  <a:tcPr marL="182880" marR="182880" marT="91440" marB="9144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latin typeface="+mn-lt"/>
                        </a:rPr>
                        <a:t>Copilot: What’s new &amp; the Art of Prompting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4253332"/>
                  </a:ext>
                </a:extLst>
              </a:tr>
              <a:tr h="2915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09:15 – 10:00</a:t>
                      </a:r>
                    </a:p>
                  </a:txBody>
                  <a:tcPr marL="182880" marR="182880" marT="91440" marB="9144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Becoming a Frontier Firm with Copilot &amp; Agents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478789"/>
                  </a:ext>
                </a:extLst>
              </a:tr>
              <a:tr h="2915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+mj-lt"/>
                        </a:rPr>
                        <a:t>10:00 – 10:15</a:t>
                      </a:r>
                    </a:p>
                  </a:txBody>
                  <a:tcPr marL="182880" marR="182880" marT="91440" marB="9144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latin typeface="+mn-lt"/>
                        </a:rPr>
                        <a:t>Coffee Break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176265"/>
                  </a:ext>
                </a:extLst>
              </a:tr>
              <a:tr h="2915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latin typeface="+mj-lt"/>
                        </a:rPr>
                        <a:t>10:15 – 11:00</a:t>
                      </a:r>
                    </a:p>
                  </a:txBody>
                  <a:tcPr marL="182880" marR="182880" marT="91440" marB="9144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latin typeface="+mn-lt"/>
                        </a:rPr>
                        <a:t>Hands-on Lab: Get Started With Agents</a:t>
                      </a:r>
                      <a:endParaRPr lang="en-US" sz="16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38443"/>
                  </a:ext>
                </a:extLst>
              </a:tr>
              <a:tr h="2915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latin typeface="+mj-lt"/>
                        </a:rPr>
                        <a:t>11:00 – 11:15</a:t>
                      </a:r>
                    </a:p>
                  </a:txBody>
                  <a:tcPr marL="182880" marR="182880" marT="91440" marB="9144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latin typeface="+mn-lt"/>
                        </a:rPr>
                        <a:t>Hackathon Kickoff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05857"/>
                  </a:ext>
                </a:extLst>
              </a:tr>
              <a:tr h="2915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latin typeface="+mj-lt"/>
                        </a:rPr>
                        <a:t>11:15 – 12:00</a:t>
                      </a:r>
                    </a:p>
                  </a:txBody>
                  <a:tcPr marL="182880" marR="182880" marT="91440" marB="9144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Hackathon Ideation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286359"/>
                  </a:ext>
                </a:extLst>
              </a:tr>
              <a:tr h="2915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latin typeface="+mj-lt"/>
                        </a:rPr>
                        <a:t>12:00 – 13:00</a:t>
                      </a:r>
                    </a:p>
                  </a:txBody>
                  <a:tcPr marL="182880" marR="182880" marT="91440" marB="9144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Lunch Break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925527"/>
                  </a:ext>
                </a:extLst>
              </a:tr>
              <a:tr h="2915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latin typeface="+mj-lt"/>
                        </a:rPr>
                        <a:t>13:00 – 13:45</a:t>
                      </a:r>
                    </a:p>
                  </a:txBody>
                  <a:tcPr marL="182880" marR="182880" marT="91440" marB="9144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Hackathon continued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559784"/>
                  </a:ext>
                </a:extLst>
              </a:tr>
              <a:tr h="2915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latin typeface="+mj-lt"/>
                        </a:rPr>
                        <a:t>13:45 – 14:45</a:t>
                      </a:r>
                    </a:p>
                  </a:txBody>
                  <a:tcPr marL="182880" marR="182880" marT="91440" marB="9144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Team Presentations: Agents Showcase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341210"/>
                  </a:ext>
                </a:extLst>
              </a:tr>
              <a:tr h="2915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600" b="0" noProof="0">
                          <a:solidFill>
                            <a:schemeClr val="tx1"/>
                          </a:solidFill>
                          <a:latin typeface="+mj-lt"/>
                        </a:rPr>
                        <a:t>14:45 – 15:00</a:t>
                      </a:r>
                    </a:p>
                  </a:txBody>
                  <a:tcPr marL="182880" marR="182880" marT="91440" marB="91440"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Winner Announcement &amp; Close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1293707"/>
                  </a:ext>
                </a:extLst>
              </a:tr>
            </a:tbl>
          </a:graphicData>
        </a:graphic>
      </p:graphicFrame>
      <p:sp>
        <p:nvSpPr>
          <p:cNvPr id="13" name="Arrow: Right 12">
            <a:extLst>
              <a:ext uri="{FF2B5EF4-FFF2-40B4-BE49-F238E27FC236}">
                <a16:creationId xmlns:a16="http://schemas.microsoft.com/office/drawing/2014/main" id="{EF689C98-C54F-A4FD-76EE-AC0871443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45656" y="4088983"/>
            <a:ext cx="305314" cy="193052"/>
          </a:xfrm>
          <a:prstGeom prst="rightArrow">
            <a:avLst>
              <a:gd name="adj1" fmla="val 46280"/>
              <a:gd name="adj2" fmla="val 452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D1969-6DFA-FB51-0ADB-71BD4ECC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4" y="2776538"/>
            <a:ext cx="2644497" cy="733425"/>
          </a:xfrm>
        </p:spPr>
        <p:txBody>
          <a:bodyPr vert="horz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Agenda                               </a:t>
            </a:r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2" name="Rectangle: Rounded Corners 11" descr="11:00 – 11:15.&#10;Hackathon Kickoff">
            <a:extLst>
              <a:ext uri="{FF2B5EF4-FFF2-40B4-BE49-F238E27FC236}">
                <a16:creationId xmlns:a16="http://schemas.microsoft.com/office/drawing/2014/main" id="{5F36FED3-593B-DD72-C54E-149EE912C2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650971" y="3972465"/>
            <a:ext cx="8018393" cy="426088"/>
          </a:xfrm>
          <a:prstGeom prst="roundRect">
            <a:avLst>
              <a:gd name="adj" fmla="val 2193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681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482C7-96F4-877F-2D2E-EDB943FC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255FE7-129D-A100-E360-6E588B5E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1175" y="1205672"/>
            <a:ext cx="6881540" cy="5077653"/>
          </a:xfrm>
          <a:prstGeom prst="roundRect">
            <a:avLst>
              <a:gd name="adj" fmla="val 4168"/>
            </a:avLst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 Semibold" pitchFamily="2" charset="0"/>
              <a:ea typeface="+mn-ea"/>
              <a:cs typeface="Segoe UI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F42183C-4A5E-E879-190C-EFE81DFAD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81900" y="1205672"/>
            <a:ext cx="4114800" cy="5077654"/>
          </a:xfrm>
          <a:prstGeom prst="roundRect">
            <a:avLst>
              <a:gd name="adj" fmla="val 2523"/>
            </a:avLst>
          </a:prstGeo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685089-DB49-EBD5-31A5-E816A07B9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8" y="574386"/>
            <a:ext cx="11185072" cy="498598"/>
          </a:xfrm>
        </p:spPr>
        <p:txBody>
          <a:bodyPr anchor="t"/>
          <a:lstStyle/>
          <a:p>
            <a:r>
              <a:rPr lang="en-US" noProof="0"/>
              <a:t>Let’s get hacking!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529A75-1886-E708-0AA2-65F7F2C0EDA6}"/>
              </a:ext>
            </a:extLst>
          </p:cNvPr>
          <p:cNvSpPr txBox="1"/>
          <p:nvPr/>
        </p:nvSpPr>
        <p:spPr>
          <a:xfrm>
            <a:off x="667408" y="1439993"/>
            <a:ext cx="6569074" cy="28315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228600" marR="0" lvl="0" indent="-22860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Segoe UI" panose="020B0502040204020203" pitchFamily="34" charset="0"/>
                <a:cs typeface="Segoe UI"/>
              </a:rPr>
              <a:t>Create a team name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Segoe UI" panose="020B0502040204020203" pitchFamily="34" charset="0"/>
                <a:cs typeface="Segoe UI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anose="020B0502040204020203" pitchFamily="34" charset="0"/>
                <a:cs typeface="Segoe UI"/>
              </a:rPr>
              <a:t>and prepare for the competition!</a:t>
            </a:r>
          </a:p>
          <a:p>
            <a:pPr marL="228600" lvl="0" indent="-228600" defTabSz="914102">
              <a:spcBef>
                <a:spcPct val="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1400" b="1" dirty="0">
                <a:ea typeface="Segoe UI" panose="020B0502040204020203" pitchFamily="34" charset="0"/>
                <a:cs typeface="Segoe UI"/>
              </a:rPr>
              <a:t>Get the Hack Pack: </a:t>
            </a:r>
            <a:r>
              <a:rPr lang="en-US" sz="1400" dirty="0">
                <a:ea typeface="Segoe UI" panose="020B0502040204020203" pitchFamily="34" charset="0"/>
                <a:cs typeface="Segoe UI"/>
              </a:rPr>
              <a:t>Download from </a:t>
            </a:r>
            <a:r>
              <a:rPr lang="en-US" sz="1400" b="1" dirty="0">
                <a:ea typeface="Segoe UI" panose="020B0502040204020203" pitchFamily="34" charset="0"/>
                <a:cs typeface="Segoe UI"/>
              </a:rPr>
              <a:t>Hack Pack </a:t>
            </a:r>
            <a:r>
              <a:rPr lang="en-US" sz="1400" dirty="0">
                <a:ea typeface="Segoe UI" panose="020B0502040204020203" pitchFamily="34" charset="0"/>
                <a:cs typeface="Segoe UI"/>
              </a:rPr>
              <a:t>from [Hack Pack location] and familiarize yourself on expectations &amp; assign roles!</a:t>
            </a:r>
            <a:endParaRPr lang="en-US" sz="14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28600" lvl="0" indent="-228600" defTabSz="914102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b="1" dirty="0">
                <a:ea typeface="Segoe UI" panose="020B0502040204020203" pitchFamily="34" charset="0"/>
                <a:cs typeface="Segoe UI"/>
              </a:rPr>
              <a:t>Choose a Use Case</a:t>
            </a:r>
            <a:r>
              <a:rPr lang="en-US" sz="1400" dirty="0">
                <a:ea typeface="Segoe UI" panose="020B0502040204020203" pitchFamily="34" charset="0"/>
                <a:cs typeface="Segoe UI"/>
              </a:rPr>
              <a:t>: Brainstorm a real Agents business scenario for your organization.</a:t>
            </a:r>
          </a:p>
          <a:p>
            <a:pPr marL="228600" lvl="0" indent="-228600" defTabSz="914102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b="1" dirty="0">
                <a:ea typeface="Segoe UI" panose="020B0502040204020203" pitchFamily="34" charset="0"/>
                <a:cs typeface="Segoe UI"/>
              </a:rPr>
              <a:t>Describe your Agent: </a:t>
            </a:r>
            <a:r>
              <a:rPr lang="en-US" sz="1400" dirty="0">
                <a:ea typeface="Segoe UI" panose="020B0502040204020203" pitchFamily="34" charset="0"/>
                <a:cs typeface="Segoe UI"/>
              </a:rPr>
              <a:t>Leverage the </a:t>
            </a:r>
            <a:r>
              <a:rPr lang="en-US" sz="1400" b="1" dirty="0">
                <a:ea typeface="Segoe UI" panose="020B0502040204020203" pitchFamily="34" charset="0"/>
                <a:cs typeface="Segoe UI"/>
              </a:rPr>
              <a:t>Prompt Guide</a:t>
            </a:r>
            <a:r>
              <a:rPr lang="en-US" sz="1400" dirty="0">
                <a:ea typeface="Segoe UI" panose="020B0502040204020203" pitchFamily="34" charset="0"/>
                <a:cs typeface="Segoe UI"/>
              </a:rPr>
              <a:t> to fill out the hackathon template. Get detailed about your agent and how it would help the organization. </a:t>
            </a:r>
            <a:endParaRPr lang="en-US" sz="1400" b="1" dirty="0">
              <a:ea typeface="Segoe UI" panose="020B0502040204020203" pitchFamily="34" charset="0"/>
              <a:cs typeface="Segoe UI"/>
            </a:endParaRPr>
          </a:p>
          <a:p>
            <a:pPr marL="228600" lvl="0" indent="-228600" defTabSz="914102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b="1" dirty="0">
                <a:ea typeface="Segoe UI" panose="020B0502040204020203" pitchFamily="34" charset="0"/>
                <a:cs typeface="Segoe UI"/>
              </a:rPr>
              <a:t>Build an Agent! </a:t>
            </a:r>
            <a:r>
              <a:rPr lang="en-US" sz="1400" dirty="0">
                <a:ea typeface="Segoe UI" panose="020B0502040204020203" pitchFamily="34" charset="0"/>
                <a:cs typeface="Segoe UI"/>
              </a:rPr>
              <a:t>Use M365 Copilot or Copilot Studio to create your solution. </a:t>
            </a:r>
            <a:r>
              <a:rPr lang="en-US" sz="1400" b="1" dirty="0">
                <a:ea typeface="Segoe UI" panose="020B0502040204020203" pitchFamily="34" charset="0"/>
                <a:cs typeface="Segoe UI"/>
              </a:rPr>
              <a:t>OR </a:t>
            </a:r>
          </a:p>
          <a:p>
            <a:pPr marL="228600" lvl="0" indent="-228600" defTabSz="914102" fontAlgn="base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1400" b="1" dirty="0">
                <a:ea typeface="Segoe UI" panose="020B0502040204020203" pitchFamily="34" charset="0"/>
                <a:cs typeface="Segoe UI"/>
              </a:rPr>
              <a:t>Create a video! </a:t>
            </a:r>
            <a:r>
              <a:rPr lang="en-US" sz="1400" dirty="0">
                <a:ea typeface="Segoe UI" panose="020B0502040204020203" pitchFamily="34" charset="0"/>
                <a:cs typeface="Segoe UI"/>
              </a:rPr>
              <a:t>Ask Copilot to create a video about the agent. </a:t>
            </a:r>
            <a:r>
              <a:rPr lang="en-US" sz="1400" dirty="0">
                <a:ea typeface="Segoe UI" panose="020B0502040204020203" pitchFamily="34" charset="0"/>
                <a:cs typeface="Segoe UI" panose="020B0502040204020203" pitchFamily="34" charset="0"/>
              </a:rPr>
              <a:t>You can get creative here.</a:t>
            </a:r>
          </a:p>
          <a:p>
            <a:pPr marL="0" marR="0" lvl="0" indent="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Send in your Hack Packs by 1:40pm to [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email address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].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4431CE-8ADA-A289-33A6-FA100598D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90192"/>
              </p:ext>
            </p:extLst>
          </p:nvPr>
        </p:nvGraphicFramePr>
        <p:xfrm>
          <a:off x="667408" y="4505858"/>
          <a:ext cx="6569074" cy="1711345"/>
        </p:xfrm>
        <a:graphic>
          <a:graphicData uri="http://schemas.openxmlformats.org/drawingml/2006/table">
            <a:tbl>
              <a:tblPr firstRow="1"/>
              <a:tblGrid>
                <a:gridCol w="1117656">
                  <a:extLst>
                    <a:ext uri="{9D8B030D-6E8A-4147-A177-3AD203B41FA5}">
                      <a16:colId xmlns:a16="http://schemas.microsoft.com/office/drawing/2014/main" val="2646237779"/>
                    </a:ext>
                  </a:extLst>
                </a:gridCol>
                <a:gridCol w="5451418">
                  <a:extLst>
                    <a:ext uri="{9D8B030D-6E8A-4147-A177-3AD203B41FA5}">
                      <a16:colId xmlns:a16="http://schemas.microsoft.com/office/drawing/2014/main" val="50969571"/>
                    </a:ext>
                  </a:extLst>
                </a:gridCol>
              </a:tblGrid>
              <a:tr h="166675">
                <a:tc>
                  <a:txBody>
                    <a:bodyPr/>
                    <a:lstStyle/>
                    <a:p>
                      <a:pPr rtl="0"/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</a:rPr>
                        <a:t>11:15 – 12:00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</a:rPr>
                        <a:t>Hackathon Ideation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759601"/>
                  </a:ext>
                </a:extLst>
              </a:tr>
              <a:tr h="165357">
                <a:tc>
                  <a:txBody>
                    <a:bodyPr/>
                    <a:lstStyle/>
                    <a:p>
                      <a:pPr rtl="0"/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</a:rPr>
                        <a:t>12:00 – 13:00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</a:rPr>
                        <a:t>Lunch Break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367966"/>
                  </a:ext>
                </a:extLst>
              </a:tr>
              <a:tr h="174724">
                <a:tc>
                  <a:txBody>
                    <a:bodyPr/>
                    <a:lstStyle/>
                    <a:p>
                      <a:pPr rtl="0"/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</a:rPr>
                        <a:t>13:00 – 13:40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</a:rPr>
                        <a:t>Hackathon continued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257619"/>
                  </a:ext>
                </a:extLst>
              </a:tr>
              <a:tr h="339745">
                <a:tc>
                  <a:txBody>
                    <a:bodyPr/>
                    <a:lstStyle/>
                    <a:p>
                      <a:pPr rtl="0"/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</a:rPr>
                        <a:t>13:40 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</a:rPr>
                        <a:t>Start emailing all presentations to [</a:t>
                      </a:r>
                      <a:r>
                        <a:rPr lang="en-US" sz="1200" b="1" noProof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email@microsoft.com]</a:t>
                      </a:r>
                      <a:endParaRPr lang="en-U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861490"/>
                  </a:ext>
                </a:extLst>
              </a:tr>
              <a:tr h="176241">
                <a:tc>
                  <a:txBody>
                    <a:bodyPr/>
                    <a:lstStyle/>
                    <a:p>
                      <a:pPr rtl="0"/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</a:rPr>
                        <a:t>13:45 – 14:45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</a:rPr>
                        <a:t>Team Presentations: Agents Showcase (5 mins per group)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684861"/>
                  </a:ext>
                </a:extLst>
              </a:tr>
              <a:tr h="17624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noProof="0">
                          <a:solidFill>
                            <a:schemeClr val="tx1"/>
                          </a:solidFill>
                          <a:effectLst/>
                        </a:rPr>
                        <a:t>14:45 – 15:00</a:t>
                      </a:r>
                    </a:p>
                  </a:txBody>
                  <a:tcPr anchor="ctr">
                    <a:lnL w="0"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  <a:effectLst/>
                        </a:rPr>
                        <a:t>Winner Announcement and Close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26578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54D4095-6A7B-0894-B370-784F72A33B88}"/>
              </a:ext>
            </a:extLst>
          </p:cNvPr>
          <p:cNvSpPr txBox="1"/>
          <p:nvPr/>
        </p:nvSpPr>
        <p:spPr>
          <a:xfrm>
            <a:off x="8838057" y="1301494"/>
            <a:ext cx="160248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Segoe Sans Display" pitchFamily="2" charset="0"/>
              </a:rPr>
              <a:t>Top Tips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212F0D-4761-4F8A-6529-8458559C2621}"/>
              </a:ext>
            </a:extLst>
          </p:cNvPr>
          <p:cNvSpPr txBox="1"/>
          <p:nvPr/>
        </p:nvSpPr>
        <p:spPr>
          <a:xfrm>
            <a:off x="7736305" y="1674315"/>
            <a:ext cx="3788287" cy="4462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228600" marR="0" lvl="0" indent="-22860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Segoe UI" panose="020B0502040204020203" pitchFamily="34" charset="0"/>
                <a:cs typeface="Segoe Sans Display"/>
              </a:rPr>
              <a:t>Watch the clock. </a:t>
            </a:r>
          </a:p>
          <a:p>
            <a:pPr marL="228600" marR="0" lvl="0" indent="-22860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Segoe UI" panose="020B0502040204020203" pitchFamily="34" charset="0"/>
                <a:cs typeface="Segoe Sans Display"/>
              </a:rPr>
              <a:t>This the art of the possible NOT the art of the impossible.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anose="020B0502040204020203" pitchFamily="34" charset="0"/>
                <a:cs typeface="Segoe Sans Display"/>
              </a:rPr>
              <a:t>Make sure your agent can be used successfully. 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Segoe UI" panose="020B0502040204020203" pitchFamily="34" charset="0"/>
              <a:cs typeface="Segoe Sans Display"/>
            </a:endParaRPr>
          </a:p>
          <a:p>
            <a:pPr marL="228600" marR="0" lvl="0" indent="-22860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Segoe UI" panose="020B0502040204020203" pitchFamily="34" charset="0"/>
                <a:cs typeface="Segoe Sans Display"/>
              </a:rPr>
              <a:t>Don’t overcomplicate it!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anose="020B0502040204020203" pitchFamily="34" charset="0"/>
                <a:cs typeface="Segoe Sans Display"/>
              </a:rPr>
              <a:t>You might be better with a solution that saves 10 minutes but would be used 20 times per week.</a:t>
            </a:r>
          </a:p>
          <a:p>
            <a:pPr marL="228600" marR="0" lvl="0" indent="-22860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Segoe UI" panose="020B0502040204020203" pitchFamily="34" charset="0"/>
                <a:cs typeface="Segoe Sans Display"/>
              </a:rPr>
              <a:t>Think about how you will present your Agent.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anose="020B0502040204020203" pitchFamily="34" charset="0"/>
                <a:cs typeface="Segoe Sans Display"/>
              </a:rPr>
              <a:t>You have 5 minutes. Leverage the hack pack and present an agent prototype or a video about the agent.</a:t>
            </a:r>
          </a:p>
          <a:p>
            <a:pPr marL="228600" marR="0" lvl="0" indent="-22860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Segoe UI" panose="020B0502040204020203" pitchFamily="34" charset="0"/>
                <a:cs typeface="Segoe Sans Display"/>
              </a:rPr>
              <a:t>Practice you pitch! </a:t>
            </a:r>
          </a:p>
          <a:p>
            <a:pPr marL="228600" marR="0" lvl="0" indent="-228600" algn="l" defTabSz="91410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Segoe UI" panose="020B0502040204020203" pitchFamily="34" charset="0"/>
                <a:cs typeface="Segoe Sans Display"/>
              </a:rPr>
              <a:t>Send your slides across on time!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They will be used to create a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Segoe Sans Display Semibold"/>
              </a:rPr>
              <a:t>Book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Segoe UI" panose="020B0502040204020203" pitchFamily="34" charset="0"/>
                <a:cs typeface="Segoe Sans Display Semibold"/>
              </a:rPr>
              <a:t> of Agents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to be sent to everyone after the event.</a:t>
            </a:r>
          </a:p>
        </p:txBody>
      </p:sp>
    </p:spTree>
    <p:extLst>
      <p:ext uri="{BB962C8B-B14F-4D97-AF65-F5344CB8AC3E}">
        <p14:creationId xmlns:p14="http://schemas.microsoft.com/office/powerpoint/2010/main" val="2668658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05718-8E3F-1483-75EF-374DB6C50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F22EEA-C719-8C24-D41E-21FCEC3E19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4551" y="2779237"/>
            <a:ext cx="6002338" cy="16927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0" i="0" u="none" strike="noStrike" kern="1200" cap="none" spc="-50" normalizeH="0" baseline="0" noProof="0" dirty="0">
                <a:ln>
                  <a:noFill/>
                </a:ln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+mj-lt"/>
                <a:ea typeface="+mn-ea"/>
                <a:cs typeface="Segoe UI Semibold" panose="020B0502040204020203" pitchFamily="34" charset="0"/>
              </a:rPr>
              <a:t>Group Hackathon Template - Completed Example</a:t>
            </a:r>
          </a:p>
        </p:txBody>
      </p:sp>
    </p:spTree>
    <p:extLst>
      <p:ext uri="{BB962C8B-B14F-4D97-AF65-F5344CB8AC3E}">
        <p14:creationId xmlns:p14="http://schemas.microsoft.com/office/powerpoint/2010/main" val="372042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669BB6B-E72F-312A-8666-B46112AA8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1174" y="1813560"/>
            <a:ext cx="11185525" cy="4469765"/>
          </a:xfrm>
          <a:prstGeom prst="roundRect">
            <a:avLst>
              <a:gd name="adj" fmla="val 3570"/>
            </a:avLst>
          </a:prstGeom>
          <a:noFill/>
          <a:ln w="12700"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000" scaled="1"/>
            </a:gradFill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AB6A81EC-1439-7482-26FD-67ACA549A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53080" y="5622833"/>
            <a:ext cx="2011680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8E9D710D-DC0A-7B44-BE4B-6C1E00D32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069340" y="5622833"/>
            <a:ext cx="2011680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7B5C3E3C-0B26-BF95-5AA2-380E6D83E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67928" y="2212340"/>
            <a:ext cx="2011680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779847-96B5-BA5B-C63E-32C786354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99164" y="2455120"/>
            <a:ext cx="3209544" cy="3209544"/>
            <a:chOff x="4486764" y="2371288"/>
            <a:chExt cx="3209544" cy="320954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B3CD8DB-350F-1FFA-CED8-0E9A687AA1A6}"/>
                </a:ext>
              </a:extLst>
            </p:cNvPr>
            <p:cNvSpPr/>
            <p:nvPr/>
          </p:nvSpPr>
          <p:spPr bwMode="auto">
            <a:xfrm>
              <a:off x="4486764" y="2371288"/>
              <a:ext cx="3209544" cy="3209544"/>
            </a:xfrm>
            <a:prstGeom prst="ellipse">
              <a:avLst/>
            </a:prstGeom>
            <a:gradFill flip="none" rotWithShape="1">
              <a:gsLst>
                <a:gs pos="0">
                  <a:srgbClr val="0078D4"/>
                </a:gs>
                <a:gs pos="100000">
                  <a:srgbClr val="C53FC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8900" tIns="38100" rIns="88900" bIns="381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6A6E35-BE6A-8D91-460B-98B7DABDC8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587257" y="2473836"/>
              <a:ext cx="3019078" cy="3019078"/>
            </a:xfrm>
            <a:prstGeom prst="ellipse">
              <a:avLst/>
            </a:prstGeom>
            <a:ln>
              <a:noFill/>
            </a:ln>
            <a:effectLst/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5570514-71D9-3DFA-E117-B481FDAA2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" y="3945"/>
            <a:ext cx="43475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slide is not necessary to fill in &amp; present back – feel free to use for brainstorming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key tasks you may replace with Agents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62A85B-EA65-A28F-FB0B-BA4E6C0C0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574675"/>
            <a:ext cx="11185525" cy="498475"/>
          </a:xfrm>
        </p:spPr>
        <p:txBody>
          <a:bodyPr anchor="t">
            <a:normAutofit fontScale="90000"/>
          </a:bodyPr>
          <a:lstStyle/>
          <a:p>
            <a:r>
              <a:rPr lang="en-US" noProof="0"/>
              <a:t>Cultivating a thriving work culture is a lot of work for your HR team</a:t>
            </a:r>
          </a:p>
        </p:txBody>
      </p:sp>
      <p:sp>
        <p:nvSpPr>
          <p:cNvPr id="31" name="Rectangle: Rounded Corners 3">
            <a:extLst>
              <a:ext uri="{FF2B5EF4-FFF2-40B4-BE49-F238E27FC236}">
                <a16:creationId xmlns:a16="http://schemas.microsoft.com/office/drawing/2014/main" id="{D66E5F59-3C26-2396-56AA-0015B3A569FE}"/>
              </a:ext>
            </a:extLst>
          </p:cNvPr>
          <p:cNvSpPr/>
          <p:nvPr/>
        </p:nvSpPr>
        <p:spPr bwMode="auto">
          <a:xfrm>
            <a:off x="3379531" y="1516381"/>
            <a:ext cx="5448810" cy="60452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78D4"/>
              </a:gs>
              <a:gs pos="100000">
                <a:srgbClr val="C53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HR experts are focused 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340CBB4-D66D-210C-39EA-A40A2DB9B2DC}"/>
              </a:ext>
            </a:extLst>
          </p:cNvPr>
          <p:cNvSpPr/>
          <p:nvPr/>
        </p:nvSpPr>
        <p:spPr bwMode="auto">
          <a:xfrm>
            <a:off x="2427580" y="2894439"/>
            <a:ext cx="2011680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High ticket backlog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73EB487-34B5-BBB2-9862-E85427EB3538}"/>
              </a:ext>
            </a:extLst>
          </p:cNvPr>
          <p:cNvSpPr/>
          <p:nvPr/>
        </p:nvSpPr>
        <p:spPr bwMode="auto">
          <a:xfrm>
            <a:off x="602614" y="3576538"/>
            <a:ext cx="1677063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87D2147-35A4-B164-A6FD-4B8ED63B33EC}"/>
              </a:ext>
            </a:extLst>
          </p:cNvPr>
          <p:cNvSpPr/>
          <p:nvPr/>
        </p:nvSpPr>
        <p:spPr bwMode="auto">
          <a:xfrm>
            <a:off x="2371117" y="3576538"/>
            <a:ext cx="1677064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Inconsistent escalation quality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3F96970-5E19-1BE2-ED10-098C78640AC8}"/>
              </a:ext>
            </a:extLst>
          </p:cNvPr>
          <p:cNvSpPr/>
          <p:nvPr/>
        </p:nvSpPr>
        <p:spPr bwMode="auto">
          <a:xfrm>
            <a:off x="1659388" y="4258637"/>
            <a:ext cx="2415792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Limited visibility into customer sentiment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1E4CD9E-AD5C-1753-DE24-771778650C1C}"/>
              </a:ext>
            </a:extLst>
          </p:cNvPr>
          <p:cNvSpPr/>
          <p:nvPr/>
        </p:nvSpPr>
        <p:spPr bwMode="auto">
          <a:xfrm>
            <a:off x="913150" y="4940736"/>
            <a:ext cx="1677063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D6ED9E8-C377-D3E6-D794-621F25E4E529}"/>
              </a:ext>
            </a:extLst>
          </p:cNvPr>
          <p:cNvSpPr/>
          <p:nvPr/>
        </p:nvSpPr>
        <p:spPr bwMode="auto">
          <a:xfrm>
            <a:off x="2680186" y="4940736"/>
            <a:ext cx="1677062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A98A51-814D-C806-35F9-47D4CBC65FD8}"/>
              </a:ext>
            </a:extLst>
          </p:cNvPr>
          <p:cNvSpPr/>
          <p:nvPr/>
        </p:nvSpPr>
        <p:spPr bwMode="auto">
          <a:xfrm>
            <a:off x="7850624" y="2894439"/>
            <a:ext cx="1986133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Difficulty identifying systemic issues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A634974-849F-A24B-05C2-ABF3B527D477}"/>
              </a:ext>
            </a:extLst>
          </p:cNvPr>
          <p:cNvSpPr/>
          <p:nvPr/>
        </p:nvSpPr>
        <p:spPr bwMode="auto">
          <a:xfrm>
            <a:off x="9928196" y="2894439"/>
            <a:ext cx="1677063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BCD030D-8BC0-BC01-23BC-9E479B75A96C}"/>
              </a:ext>
            </a:extLst>
          </p:cNvPr>
          <p:cNvSpPr/>
          <p:nvPr/>
        </p:nvSpPr>
        <p:spPr bwMode="auto">
          <a:xfrm>
            <a:off x="8622818" y="3576538"/>
            <a:ext cx="2018455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Low ticket deflection rates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2A25205-7D84-72FB-7B88-588EC51B125C}"/>
              </a:ext>
            </a:extLst>
          </p:cNvPr>
          <p:cNvSpPr/>
          <p:nvPr/>
        </p:nvSpPr>
        <p:spPr bwMode="auto">
          <a:xfrm>
            <a:off x="7899949" y="4258637"/>
            <a:ext cx="2028245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Manual knowledge base updates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973CB6C-B3D9-5273-3B2A-57E545300F9B}"/>
              </a:ext>
            </a:extLst>
          </p:cNvPr>
          <p:cNvSpPr/>
          <p:nvPr/>
        </p:nvSpPr>
        <p:spPr bwMode="auto">
          <a:xfrm>
            <a:off x="10171912" y="4258637"/>
            <a:ext cx="1173601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0CDB891-A8A7-AB60-2C31-3BC095105245}"/>
              </a:ext>
            </a:extLst>
          </p:cNvPr>
          <p:cNvSpPr/>
          <p:nvPr/>
        </p:nvSpPr>
        <p:spPr bwMode="auto">
          <a:xfrm>
            <a:off x="8160233" y="4940736"/>
            <a:ext cx="2011680" cy="5690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089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" fill="hold"/>
                                        <p:tgtEl>
                                          <p:spTgt spid="3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400" fill="hold"/>
                                        <p:tgtEl>
                                          <p:spTgt spid="2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400" fill="hold"/>
                                        <p:tgtEl>
                                          <p:spTgt spid="3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4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4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400" fill="hold"/>
                                        <p:tgtEl>
                                          <p:spTgt spid="3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400" fill="hold"/>
                                        <p:tgtEl>
                                          <p:spTgt spid="3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400" fill="hold"/>
                                        <p:tgtEl>
                                          <p:spTgt spid="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400" fill="hold"/>
                                        <p:tgtEl>
                                          <p:spTgt spid="2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400" fill="hold"/>
                                        <p:tgtEl>
                                          <p:spTgt spid="3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4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400" fill="hold"/>
                                        <p:tgtEl>
                                          <p:spTgt spid="1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400" fill="hold"/>
                                        <p:tgtEl>
                                          <p:spTgt spid="1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ccel="10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400" fill="hold"/>
                                        <p:tgtEl>
                                          <p:spTgt spid="1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31" grpId="0" animBg="1"/>
      <p:bldP spid="31" grpId="1" animBg="1"/>
      <p:bldP spid="4" grpId="0" animBg="1"/>
      <p:bldP spid="4" grpId="1" animBg="1"/>
      <p:bldP spid="9" grpId="0" animBg="1"/>
      <p:bldP spid="9" grpId="1" animBg="1"/>
      <p:bldP spid="3" grpId="0" animBg="1"/>
      <p:bldP spid="3" grpId="1" animBg="1"/>
      <p:bldP spid="26" grpId="0" animBg="1"/>
      <p:bldP spid="26" grpId="1" animBg="1"/>
      <p:bldP spid="33" grpId="0" animBg="1"/>
      <p:bldP spid="33" grpId="1" animBg="1"/>
      <p:bldP spid="19" grpId="0" animBg="1"/>
      <p:bldP spid="19" grpId="1" animBg="1"/>
      <p:bldP spid="6" grpId="0" animBg="1"/>
      <p:bldP spid="6" grpId="1" animBg="1"/>
      <p:bldP spid="34" grpId="0" animBg="1"/>
      <p:bldP spid="34" grpId="1" animBg="1"/>
      <p:bldP spid="32" grpId="0" animBg="1"/>
      <p:bldP spid="32" grpId="1" animBg="1"/>
      <p:bldP spid="8" grpId="0" animBg="1"/>
      <p:bldP spid="8" grpId="1" animBg="1"/>
      <p:bldP spid="24" grpId="0" animBg="1"/>
      <p:bldP spid="24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66">
            <a:extLst>
              <a:ext uri="{FF2B5EF4-FFF2-40B4-BE49-F238E27FC236}">
                <a16:creationId xmlns:a16="http://schemas.microsoft.com/office/drawing/2014/main" id="{83B92207-845C-E457-9A6A-2CB28BE54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141161" y="2750292"/>
            <a:ext cx="2630350" cy="4554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 Semibold" pitchFamily="2" charset="0"/>
              <a:ea typeface="+mn-ea"/>
              <a:cs typeface="Segoe UI" pitchFamily="34" charset="0"/>
            </a:endParaRPr>
          </a:p>
        </p:txBody>
      </p:sp>
      <p:sp>
        <p:nvSpPr>
          <p:cNvPr id="24" name="Rounded Rectangle 66">
            <a:extLst>
              <a:ext uri="{FF2B5EF4-FFF2-40B4-BE49-F238E27FC236}">
                <a16:creationId xmlns:a16="http://schemas.microsoft.com/office/drawing/2014/main" id="{1273D7FD-770C-EA4D-5DE2-54E72F953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14290" y="5277954"/>
            <a:ext cx="2630350" cy="4554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 Semibold" pitchFamily="2" charset="0"/>
              <a:ea typeface="+mn-ea"/>
              <a:cs typeface="Segoe UI" pitchFamily="34" charset="0"/>
            </a:endParaRPr>
          </a:p>
        </p:txBody>
      </p:sp>
      <p:sp>
        <p:nvSpPr>
          <p:cNvPr id="32" name="Rounded Rectangle 66">
            <a:extLst>
              <a:ext uri="{FF2B5EF4-FFF2-40B4-BE49-F238E27FC236}">
                <a16:creationId xmlns:a16="http://schemas.microsoft.com/office/drawing/2014/main" id="{FF7A781E-3F08-29B3-34DD-B011A9A39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12780" y="5277953"/>
            <a:ext cx="2630350" cy="7456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 Semibold" pitchFamily="2" charset="0"/>
              <a:ea typeface="+mn-ea"/>
              <a:cs typeface="Segoe UI" pitchFamily="34" charset="0"/>
            </a:endParaRPr>
          </a:p>
        </p:txBody>
      </p:sp>
      <p:sp>
        <p:nvSpPr>
          <p:cNvPr id="33" name="Rounded Rectangle 66">
            <a:extLst>
              <a:ext uri="{FF2B5EF4-FFF2-40B4-BE49-F238E27FC236}">
                <a16:creationId xmlns:a16="http://schemas.microsoft.com/office/drawing/2014/main" id="{E1DFC1F7-AF2D-56B2-BC1F-04447FC2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292404" y="5277954"/>
            <a:ext cx="2630350" cy="4554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 Semibold" pitchFamily="2" charset="0"/>
              <a:ea typeface="+mn-ea"/>
              <a:cs typeface="Segoe UI" pitchFamily="34" charset="0"/>
            </a:endParaRPr>
          </a:p>
        </p:txBody>
      </p:sp>
      <p:sp>
        <p:nvSpPr>
          <p:cNvPr id="23" name="Rounded Rectangle 66">
            <a:extLst>
              <a:ext uri="{FF2B5EF4-FFF2-40B4-BE49-F238E27FC236}">
                <a16:creationId xmlns:a16="http://schemas.microsoft.com/office/drawing/2014/main" id="{115F076A-3264-5550-DEA5-D6178402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2301" y="2750292"/>
            <a:ext cx="2630350" cy="45540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 Semibold" pitchFamily="2" charset="0"/>
              <a:ea typeface="+mn-ea"/>
              <a:cs typeface="Segoe UI" pitchFamily="34" charset="0"/>
            </a:endParaRPr>
          </a:p>
        </p:txBody>
      </p:sp>
      <p:graphicFrame>
        <p:nvGraphicFramePr>
          <p:cNvPr id="43" name="think-cell data - do not delete" hidden="1">
            <a:extLst>
              <a:ext uri="{FF2B5EF4-FFF2-40B4-BE49-F238E27FC236}">
                <a16:creationId xmlns:a16="http://schemas.microsoft.com/office/drawing/2014/main" id="{F3732A3A-B717-DA6E-1A09-A5516653B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4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732A3A-B717-DA6E-1A09-A5516653BEF2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C3657EC6-CD25-EDEE-6ED0-2402AA628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851" y="6386131"/>
            <a:ext cx="2083644" cy="4798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You do not have to use the entire flow chart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3DF996-D19B-3BC6-5FBA-E5E4068A3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" y="3945"/>
            <a:ext cx="43475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This slide is not necessary to fill in &amp; present back – feel free to use for brainstorming 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key tasks you may replace with Agents</a:t>
            </a:r>
            <a:endParaRPr kumimoji="0" lang="en-GB" sz="12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3" name="Freeform: Shape 2">
            <a:extLst>
              <a:ext uri="{FF2B5EF4-FFF2-40B4-BE49-F238E27FC236}">
                <a16:creationId xmlns:a16="http://schemas.microsoft.com/office/drawing/2014/main" id="{2F7E11F0-0BB0-7D9B-682A-A8B5C4AF2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857513"/>
            <a:ext cx="11569701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noFill/>
          <a:ln w="12700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17B1B794-A5D3-3B3D-86BD-5F010935F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012739" y="1793093"/>
            <a:ext cx="166152" cy="166152"/>
          </a:xfrm>
          <a:prstGeom prst="ellipse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77DE146C-2892-847D-3A31-139F11533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791220" y="1793093"/>
            <a:ext cx="166152" cy="166152"/>
          </a:xfrm>
          <a:prstGeom prst="ellipse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A0132669-0CC8-2845-B8B2-66B95295C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flipH="1">
            <a:off x="4012739" y="4248344"/>
            <a:ext cx="166152" cy="166152"/>
          </a:xfrm>
          <a:prstGeom prst="ellipse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988121C7-2965-131F-C9AC-A22314B6B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flipH="1">
            <a:off x="7791220" y="4248344"/>
            <a:ext cx="166152" cy="166152"/>
          </a:xfrm>
          <a:prstGeom prst="ellipse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B173F1C6-EC92-6BD0-6131-91D6D3D95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16200000" flipH="1">
            <a:off x="11486624" y="2140575"/>
            <a:ext cx="166152" cy="166152"/>
          </a:xfrm>
          <a:prstGeom prst="ellipse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9C1ADBBC-DFE3-EB11-EDA2-1C0B3A623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6200000" flipH="1">
            <a:off x="11486624" y="3861582"/>
            <a:ext cx="166152" cy="166152"/>
            <a:chOff x="5214995" y="-1168400"/>
            <a:chExt cx="431800" cy="431800"/>
          </a:xfrm>
        </p:grpSpPr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D72F6856-F9BE-8535-02B4-EF4BC4B2CA7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CFC"/>
            </a:solidFill>
            <a:ln w="12700">
              <a:noFill/>
            </a:ln>
            <a:effectLst>
              <a:outerShdw blurRad="177800" dist="254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endParaRPr>
            </a:p>
          </p:txBody>
        </p:sp>
        <p:sp>
          <p:nvSpPr>
            <p:cNvPr id="207" name="Rectangle 89">
              <a:extLst>
                <a:ext uri="{FF2B5EF4-FFF2-40B4-BE49-F238E27FC236}">
                  <a16:creationId xmlns:a16="http://schemas.microsoft.com/office/drawing/2014/main" id="{5BD3D9DE-F956-9C87-239B-E5E3FBE01E5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solidFill>
              <a:srgbClr val="FFFCFC"/>
            </a:solidFill>
            <a:ln w="12700" cap="rnd">
              <a:gradFill>
                <a:gsLst>
                  <a:gs pos="100000">
                    <a:srgbClr val="C03BC4"/>
                  </a:gs>
                  <a:gs pos="0">
                    <a:srgbClr val="0078D4"/>
                  </a:gs>
                </a:gsLst>
                <a:lin ang="0" scaled="0"/>
              </a:gradFill>
              <a:round/>
            </a:ln>
            <a:effectLst>
              <a:outerShdw blurRad="177800" dist="254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9000">
                      <a:srgbClr val="0078D4"/>
                    </a:gs>
                    <a:gs pos="100000">
                      <a:srgbClr val="C53FCC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200" name="Picture 199">
            <a:extLst>
              <a:ext uri="{FF2B5EF4-FFF2-40B4-BE49-F238E27FC236}">
                <a16:creationId xmlns:a16="http://schemas.microsoft.com/office/drawing/2014/main" id="{CBA5D231-DA8E-6657-B6E5-B1C3E78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152" y="5268718"/>
            <a:ext cx="455626" cy="455626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3" name="Rounded Rectangle 46">
            <a:extLst>
              <a:ext uri="{FF2B5EF4-FFF2-40B4-BE49-F238E27FC236}">
                <a16:creationId xmlns:a16="http://schemas.microsoft.com/office/drawing/2014/main" id="{8D8F4C0D-2A94-D0D4-606F-00E482141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265812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Rounded Rectangle 46">
            <a:extLst>
              <a:ext uri="{FF2B5EF4-FFF2-40B4-BE49-F238E27FC236}">
                <a16:creationId xmlns:a16="http://schemas.microsoft.com/office/drawing/2014/main" id="{60EC6EAE-6257-5FD1-2745-DEBD24B0C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768602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ounded Rectangle 46">
            <a:hlinkClick r:id="rId7"/>
            <a:extLst>
              <a:ext uri="{FF2B5EF4-FFF2-40B4-BE49-F238E27FC236}">
                <a16:creationId xmlns:a16="http://schemas.microsoft.com/office/drawing/2014/main" id="{4375BF44-8D58-9091-9D02-8BADE251E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271393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Rounded Rectangle 56">
            <a:extLst>
              <a:ext uri="{FF2B5EF4-FFF2-40B4-BE49-F238E27FC236}">
                <a16:creationId xmlns:a16="http://schemas.microsoft.com/office/drawing/2014/main" id="{CD0BEB20-353A-22CC-6136-EF830C1D7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774183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2180EC8C-F2A7-2737-3339-0163B97D4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276974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Rounded Rectangle 46">
            <a:hlinkClick r:id="rId8"/>
            <a:extLst>
              <a:ext uri="{FF2B5EF4-FFF2-40B4-BE49-F238E27FC236}">
                <a16:creationId xmlns:a16="http://schemas.microsoft.com/office/drawing/2014/main" id="{208AA0FB-9432-4D63-47D9-9FDBFA85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798836" y="213116"/>
            <a:ext cx="357357" cy="333753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Rounded Rectangle 46">
            <a:hlinkClick r:id="rId9"/>
            <a:extLst>
              <a:ext uri="{FF2B5EF4-FFF2-40B4-BE49-F238E27FC236}">
                <a16:creationId xmlns:a16="http://schemas.microsoft.com/office/drawing/2014/main" id="{959B25D2-F1A4-C4C4-E171-3FFAB0E14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0282554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Rounded Rectangle 46">
            <a:hlinkClick r:id="rId8"/>
            <a:extLst>
              <a:ext uri="{FF2B5EF4-FFF2-40B4-BE49-F238E27FC236}">
                <a16:creationId xmlns:a16="http://schemas.microsoft.com/office/drawing/2014/main" id="{73CBE3F4-02C5-CC65-11E5-29FEB7B79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0785342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5" name="Rounded Rectangle 56">
            <a:extLst>
              <a:ext uri="{FF2B5EF4-FFF2-40B4-BE49-F238E27FC236}">
                <a16:creationId xmlns:a16="http://schemas.microsoft.com/office/drawing/2014/main" id="{DE8064D7-5842-5888-79F1-7B030DA97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96045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6" name="Rounded Rectangle 64">
            <a:extLst>
              <a:ext uri="{FF2B5EF4-FFF2-40B4-BE49-F238E27FC236}">
                <a16:creationId xmlns:a16="http://schemas.microsoft.com/office/drawing/2014/main" id="{46F988F7-44E5-0693-20B6-FFF0780CA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93254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Rounded Rectangle 46">
            <a:hlinkClick r:id="rId10"/>
            <a:extLst>
              <a:ext uri="{FF2B5EF4-FFF2-40B4-BE49-F238E27FC236}">
                <a16:creationId xmlns:a16="http://schemas.microsoft.com/office/drawing/2014/main" id="{E41590BA-A8BB-4EC4-FD6E-93447E2EA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779764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58699ED0-7E73-A599-8A23-A360B357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55" y="846911"/>
            <a:ext cx="6973842" cy="388573"/>
          </a:xfrm>
        </p:spPr>
        <p:txBody>
          <a:bodyPr vert="horz" anchor="t">
            <a:noAutofit/>
          </a:bodyPr>
          <a:lstStyle/>
          <a:p>
            <a:pPr lvl="0"/>
            <a:r>
              <a:rPr lang="en-US" sz="2400" dirty="0"/>
              <a:t>Customer service root cause analysis process when a customer call is received </a:t>
            </a:r>
            <a:endParaRPr lang="en-AU" sz="2400" noProof="0" dirty="0"/>
          </a:p>
        </p:txBody>
      </p:sp>
      <p:pic>
        <p:nvPicPr>
          <p:cNvPr id="18" name="Graphic 120" descr="Microsoft Outlook,">
            <a:extLst>
              <a:ext uri="{FF2B5EF4-FFF2-40B4-BE49-F238E27FC236}">
                <a16:creationId xmlns:a16="http://schemas.microsoft.com/office/drawing/2014/main" id="{98D2E49E-0247-295A-DF2F-0580D83761D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1047" t="21048" r="21047" b="21048"/>
          <a:stretch>
            <a:fillRect/>
          </a:stretch>
        </p:blipFill>
        <p:spPr>
          <a:xfrm>
            <a:off x="5831934" y="225781"/>
            <a:ext cx="294422" cy="274974"/>
          </a:xfrm>
          <a:prstGeom prst="rect">
            <a:avLst/>
          </a:prstGeom>
        </p:spPr>
      </p:pic>
      <p:pic>
        <p:nvPicPr>
          <p:cNvPr id="19" name="Graphic 123" descr="Microsoft Excel">
            <a:extLst>
              <a:ext uri="{FF2B5EF4-FFF2-40B4-BE49-F238E27FC236}">
                <a16:creationId xmlns:a16="http://schemas.microsoft.com/office/drawing/2014/main" id="{580593CB-CD1E-EDDE-AFB3-ACD1400F59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2292" t="22292" r="22292" b="22292"/>
          <a:stretch>
            <a:fillRect/>
          </a:stretch>
        </p:blipFill>
        <p:spPr>
          <a:xfrm>
            <a:off x="6329395" y="224029"/>
            <a:ext cx="298172" cy="278478"/>
          </a:xfrm>
          <a:prstGeom prst="rect">
            <a:avLst/>
          </a:prstGeom>
        </p:spPr>
      </p:pic>
      <p:pic>
        <p:nvPicPr>
          <p:cNvPr id="20" name="Picture 4" descr="Microsoft Forms">
            <a:extLst>
              <a:ext uri="{FF2B5EF4-FFF2-40B4-BE49-F238E27FC236}">
                <a16:creationId xmlns:a16="http://schemas.microsoft.com/office/drawing/2014/main" id="{CDD89E72-913B-81EE-7A75-C809B2D27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175" y="224932"/>
            <a:ext cx="296241" cy="27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20" descr="Microsoft Word">
            <a:extLst>
              <a:ext uri="{FF2B5EF4-FFF2-40B4-BE49-F238E27FC236}">
                <a16:creationId xmlns:a16="http://schemas.microsoft.com/office/drawing/2014/main" id="{1C23CF31-43BF-4BCE-65A7-8C8ECF1E9191}"/>
              </a:ext>
            </a:extLst>
          </p:cNvPr>
          <p:cNvPicPr>
            <a:picLocks noChangeAspect="1"/>
          </p:cNvPicPr>
          <p:nvPr/>
        </p:nvPicPr>
        <p:blipFill rotWithShape="1"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26279" t="26853" r="22699" b="26853"/>
          <a:stretch/>
        </p:blipFill>
        <p:spPr>
          <a:xfrm>
            <a:off x="7329286" y="250470"/>
            <a:ext cx="266224" cy="225596"/>
          </a:xfrm>
          <a:prstGeom prst="rect">
            <a:avLst/>
          </a:prstGeom>
        </p:spPr>
      </p:pic>
      <p:pic>
        <p:nvPicPr>
          <p:cNvPr id="22" name="Picture 2" descr="Microsoft Copilot">
            <a:hlinkClick r:id="rId15"/>
            <a:extLst>
              <a:ext uri="{FF2B5EF4-FFF2-40B4-BE49-F238E27FC236}">
                <a16:creationId xmlns:a16="http://schemas.microsoft.com/office/drawing/2014/main" id="{02AB1792-A452-8470-F087-D1166CF57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067" y="250118"/>
            <a:ext cx="266610" cy="22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phic 24" descr="Microsoft Loop">
            <a:hlinkClick r:id="rId7"/>
            <a:extLst>
              <a:ext uri="{FF2B5EF4-FFF2-40B4-BE49-F238E27FC236}">
                <a16:creationId xmlns:a16="http://schemas.microsoft.com/office/drawing/2014/main" id="{DDF1B8AA-3966-908E-4079-DEEA37B0D9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t="3303" b="3303"/>
          <a:stretch>
            <a:fillRect/>
          </a:stretch>
        </p:blipFill>
        <p:spPr>
          <a:xfrm>
            <a:off x="8327277" y="231861"/>
            <a:ext cx="281402" cy="262814"/>
          </a:xfrm>
          <a:prstGeom prst="rect">
            <a:avLst/>
          </a:prstGeom>
        </p:spPr>
      </p:pic>
      <p:pic>
        <p:nvPicPr>
          <p:cNvPr id="26" name="Graphic 25" descr="Microsoft Teams">
            <a:extLst>
              <a:ext uri="{FF2B5EF4-FFF2-40B4-BE49-F238E27FC236}">
                <a16:creationId xmlns:a16="http://schemas.microsoft.com/office/drawing/2014/main" id="{29A05BF3-1EDC-0CEB-A05B-193767A76A2E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36427" y="237638"/>
            <a:ext cx="269033" cy="251261"/>
          </a:xfrm>
          <a:prstGeom prst="rect">
            <a:avLst/>
          </a:prstGeom>
        </p:spPr>
      </p:pic>
      <p:pic>
        <p:nvPicPr>
          <p:cNvPr id="27" name="Picture 2" descr="Microsoft Powerpoint">
            <a:hlinkClick r:id="rId19"/>
            <a:extLst>
              <a:ext uri="{FF2B5EF4-FFF2-40B4-BE49-F238E27FC236}">
                <a16:creationId xmlns:a16="http://schemas.microsoft.com/office/drawing/2014/main" id="{3A1C5614-1960-F5A0-DBD8-3EF0814F8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4414" y="251068"/>
            <a:ext cx="258291" cy="2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Microsoft Bing">
            <a:hlinkClick r:id="rId10"/>
            <a:extLst>
              <a:ext uri="{FF2B5EF4-FFF2-40B4-BE49-F238E27FC236}">
                <a16:creationId xmlns:a16="http://schemas.microsoft.com/office/drawing/2014/main" id="{F9EDFD67-F3A8-34A3-5A88-A4ACA0D64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1" b="-383"/>
          <a:stretch>
            <a:fillRect/>
          </a:stretch>
        </p:blipFill>
        <p:spPr bwMode="auto">
          <a:xfrm>
            <a:off x="9853379" y="240123"/>
            <a:ext cx="245940" cy="2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Microsoft Whiteboard">
            <a:hlinkClick r:id="rId9"/>
            <a:extLst>
              <a:ext uri="{FF2B5EF4-FFF2-40B4-BE49-F238E27FC236}">
                <a16:creationId xmlns:a16="http://schemas.microsoft.com/office/drawing/2014/main" id="{2B21DFCF-54C1-EB54-25E2-2DD994D92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6674" y="231861"/>
            <a:ext cx="281402" cy="2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Microsoft OneNote">
            <a:hlinkClick r:id="rId23"/>
            <a:extLst>
              <a:ext uri="{FF2B5EF4-FFF2-40B4-BE49-F238E27FC236}">
                <a16:creationId xmlns:a16="http://schemas.microsoft.com/office/drawing/2014/main" id="{99D1CFA2-8473-2A98-3732-33A5B6FDD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1226" y="231861"/>
            <a:ext cx="281402" cy="2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Step 1 TItle">
            <a:extLst>
              <a:ext uri="{FF2B5EF4-FFF2-40B4-BE49-F238E27FC236}">
                <a16:creationId xmlns:a16="http://schemas.microsoft.com/office/drawing/2014/main" id="{E965010A-12A5-C47F-9358-C98DC8BB9944}"/>
              </a:ext>
            </a:extLst>
          </p:cNvPr>
          <p:cNvSpPr txBox="1">
            <a:spLocks/>
          </p:cNvSpPr>
          <p:nvPr/>
        </p:nvSpPr>
        <p:spPr>
          <a:xfrm>
            <a:off x="584199" y="1690131"/>
            <a:ext cx="324475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Review customer history</a:t>
            </a:r>
          </a:p>
        </p:txBody>
      </p:sp>
      <p:sp>
        <p:nvSpPr>
          <p:cNvPr id="153" name="Step 1 Top">
            <a:extLst>
              <a:ext uri="{FF2B5EF4-FFF2-40B4-BE49-F238E27FC236}">
                <a16:creationId xmlns:a16="http://schemas.microsoft.com/office/drawing/2014/main" id="{4CE34D7A-7099-65B4-EF6A-718BFD912889}"/>
              </a:ext>
            </a:extLst>
          </p:cNvPr>
          <p:cNvSpPr txBox="1">
            <a:spLocks/>
          </p:cNvSpPr>
          <p:nvPr/>
        </p:nvSpPr>
        <p:spPr>
          <a:xfrm>
            <a:off x="706119" y="2128438"/>
            <a:ext cx="2808000" cy="6267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Pull past tickets, emails, and notes for context.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51BB175-4526-6905-DF8B-A4C311E27F6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06119" y="2884967"/>
            <a:ext cx="2351135" cy="1985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Customer CRM system</a:t>
            </a:r>
          </a:p>
        </p:txBody>
      </p:sp>
      <p:sp>
        <p:nvSpPr>
          <p:cNvPr id="210" name="Rectangle 89" descr="Arrow pointing towards">
            <a:extLst>
              <a:ext uri="{FF2B5EF4-FFF2-40B4-BE49-F238E27FC236}">
                <a16:creationId xmlns:a16="http://schemas.microsoft.com/office/drawing/2014/main" id="{CBCF81D9-772F-A5F6-4129-EE10BD0F8FE7}"/>
              </a:ext>
            </a:extLst>
          </p:cNvPr>
          <p:cNvSpPr/>
          <p:nvPr/>
        </p:nvSpPr>
        <p:spPr bwMode="auto">
          <a:xfrm rot="2700000">
            <a:off x="4046674" y="1841688"/>
            <a:ext cx="68962" cy="68962"/>
          </a:xfrm>
          <a:custGeom>
            <a:avLst/>
            <a:gdLst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  <a:gd name="connsiteX3" fmla="*/ 0 w 317500"/>
              <a:gd name="connsiteY3" fmla="*/ 317500 h 317500"/>
              <a:gd name="connsiteX4" fmla="*/ 0 w 317500"/>
              <a:gd name="connsiteY4" fmla="*/ 0 h 317500"/>
              <a:gd name="connsiteX0" fmla="*/ 0 w 317500"/>
              <a:gd name="connsiteY0" fmla="*/ 317500 h 408940"/>
              <a:gd name="connsiteX1" fmla="*/ 0 w 317500"/>
              <a:gd name="connsiteY1" fmla="*/ 0 h 408940"/>
              <a:gd name="connsiteX2" fmla="*/ 317500 w 317500"/>
              <a:gd name="connsiteY2" fmla="*/ 0 h 408940"/>
              <a:gd name="connsiteX3" fmla="*/ 317500 w 317500"/>
              <a:gd name="connsiteY3" fmla="*/ 317500 h 408940"/>
              <a:gd name="connsiteX4" fmla="*/ 91440 w 317500"/>
              <a:gd name="connsiteY4" fmla="*/ 408940 h 408940"/>
              <a:gd name="connsiteX0" fmla="*/ 0 w 317500"/>
              <a:gd name="connsiteY0" fmla="*/ 317500 h 317500"/>
              <a:gd name="connsiteX1" fmla="*/ 0 w 317500"/>
              <a:gd name="connsiteY1" fmla="*/ 0 h 317500"/>
              <a:gd name="connsiteX2" fmla="*/ 317500 w 317500"/>
              <a:gd name="connsiteY2" fmla="*/ 0 h 317500"/>
              <a:gd name="connsiteX3" fmla="*/ 317500 w 317500"/>
              <a:gd name="connsiteY3" fmla="*/ 317500 h 317500"/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317500">
                <a:moveTo>
                  <a:pt x="0" y="0"/>
                </a:moveTo>
                <a:lnTo>
                  <a:pt x="317500" y="0"/>
                </a:lnTo>
                <a:lnTo>
                  <a:pt x="317500" y="317500"/>
                </a:lnTo>
              </a:path>
            </a:pathLst>
          </a:custGeom>
          <a:solidFill>
            <a:srgbClr val="FFFCFC"/>
          </a:solidFill>
          <a:ln w="12700" cap="rnd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  <a:round/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55" name="Step 2 Title">
            <a:extLst>
              <a:ext uri="{FF2B5EF4-FFF2-40B4-BE49-F238E27FC236}">
                <a16:creationId xmlns:a16="http://schemas.microsoft.com/office/drawing/2014/main" id="{2265B237-069F-9885-F3B0-548CE4E5DF60}"/>
              </a:ext>
            </a:extLst>
          </p:cNvPr>
          <p:cNvSpPr txBox="1">
            <a:spLocks/>
          </p:cNvSpPr>
          <p:nvPr/>
        </p:nvSpPr>
        <p:spPr>
          <a:xfrm>
            <a:off x="4362680" y="1690131"/>
            <a:ext cx="324475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Diagnose reported issue</a:t>
            </a:r>
          </a:p>
        </p:txBody>
      </p:sp>
      <p:sp>
        <p:nvSpPr>
          <p:cNvPr id="156" name="Step 2 Top">
            <a:extLst>
              <a:ext uri="{FF2B5EF4-FFF2-40B4-BE49-F238E27FC236}">
                <a16:creationId xmlns:a16="http://schemas.microsoft.com/office/drawing/2014/main" id="{8F3A36DF-EB6C-0B4C-7D51-0DB597A20E09}"/>
              </a:ext>
            </a:extLst>
          </p:cNvPr>
          <p:cNvSpPr txBox="1">
            <a:spLocks/>
          </p:cNvSpPr>
          <p:nvPr/>
        </p:nvSpPr>
        <p:spPr>
          <a:xfrm>
            <a:off x="4484600" y="2128438"/>
            <a:ext cx="2808000" cy="6267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Investigate symptoms and identify possible causes.</a:t>
            </a:r>
          </a:p>
        </p:txBody>
      </p:sp>
      <p:sp>
        <p:nvSpPr>
          <p:cNvPr id="213" name="Rectangle 89" descr="Arrow pointing towards">
            <a:extLst>
              <a:ext uri="{FF2B5EF4-FFF2-40B4-BE49-F238E27FC236}">
                <a16:creationId xmlns:a16="http://schemas.microsoft.com/office/drawing/2014/main" id="{745FA193-295B-7514-34F4-6C372F4FF953}"/>
              </a:ext>
            </a:extLst>
          </p:cNvPr>
          <p:cNvSpPr/>
          <p:nvPr/>
        </p:nvSpPr>
        <p:spPr bwMode="auto">
          <a:xfrm rot="2700000">
            <a:off x="7825155" y="1841688"/>
            <a:ext cx="68962" cy="68962"/>
          </a:xfrm>
          <a:custGeom>
            <a:avLst/>
            <a:gdLst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  <a:gd name="connsiteX3" fmla="*/ 0 w 317500"/>
              <a:gd name="connsiteY3" fmla="*/ 317500 h 317500"/>
              <a:gd name="connsiteX4" fmla="*/ 0 w 317500"/>
              <a:gd name="connsiteY4" fmla="*/ 0 h 317500"/>
              <a:gd name="connsiteX0" fmla="*/ 0 w 317500"/>
              <a:gd name="connsiteY0" fmla="*/ 317500 h 408940"/>
              <a:gd name="connsiteX1" fmla="*/ 0 w 317500"/>
              <a:gd name="connsiteY1" fmla="*/ 0 h 408940"/>
              <a:gd name="connsiteX2" fmla="*/ 317500 w 317500"/>
              <a:gd name="connsiteY2" fmla="*/ 0 h 408940"/>
              <a:gd name="connsiteX3" fmla="*/ 317500 w 317500"/>
              <a:gd name="connsiteY3" fmla="*/ 317500 h 408940"/>
              <a:gd name="connsiteX4" fmla="*/ 91440 w 317500"/>
              <a:gd name="connsiteY4" fmla="*/ 408940 h 408940"/>
              <a:gd name="connsiteX0" fmla="*/ 0 w 317500"/>
              <a:gd name="connsiteY0" fmla="*/ 317500 h 317500"/>
              <a:gd name="connsiteX1" fmla="*/ 0 w 317500"/>
              <a:gd name="connsiteY1" fmla="*/ 0 h 317500"/>
              <a:gd name="connsiteX2" fmla="*/ 317500 w 317500"/>
              <a:gd name="connsiteY2" fmla="*/ 0 h 317500"/>
              <a:gd name="connsiteX3" fmla="*/ 317500 w 317500"/>
              <a:gd name="connsiteY3" fmla="*/ 317500 h 317500"/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317500">
                <a:moveTo>
                  <a:pt x="0" y="0"/>
                </a:moveTo>
                <a:lnTo>
                  <a:pt x="317500" y="0"/>
                </a:lnTo>
                <a:lnTo>
                  <a:pt x="317500" y="317500"/>
                </a:lnTo>
              </a:path>
            </a:pathLst>
          </a:custGeom>
          <a:solidFill>
            <a:srgbClr val="FFFCFC"/>
          </a:solidFill>
          <a:ln w="12700" cap="rnd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  <a:round/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58" name="Step 3 Title">
            <a:extLst>
              <a:ext uri="{FF2B5EF4-FFF2-40B4-BE49-F238E27FC236}">
                <a16:creationId xmlns:a16="http://schemas.microsoft.com/office/drawing/2014/main" id="{3C9B9D5D-A27B-CC71-91E4-0DCFF766C5BC}"/>
              </a:ext>
            </a:extLst>
          </p:cNvPr>
          <p:cNvSpPr txBox="1">
            <a:spLocks/>
          </p:cNvSpPr>
          <p:nvPr/>
        </p:nvSpPr>
        <p:spPr>
          <a:xfrm>
            <a:off x="8141161" y="1690131"/>
            <a:ext cx="324475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Search knowledge articles</a:t>
            </a:r>
          </a:p>
        </p:txBody>
      </p:sp>
      <p:sp>
        <p:nvSpPr>
          <p:cNvPr id="159" name="Step 3 Top">
            <a:extLst>
              <a:ext uri="{FF2B5EF4-FFF2-40B4-BE49-F238E27FC236}">
                <a16:creationId xmlns:a16="http://schemas.microsoft.com/office/drawing/2014/main" id="{C765A892-37E6-8563-E373-2EEC037B0935}"/>
              </a:ext>
            </a:extLst>
          </p:cNvPr>
          <p:cNvSpPr txBox="1">
            <a:spLocks/>
          </p:cNvSpPr>
          <p:nvPr/>
        </p:nvSpPr>
        <p:spPr>
          <a:xfrm>
            <a:off x="8263081" y="2128438"/>
            <a:ext cx="2808000" cy="6267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Find relevant troubleshooting guides or FAQs.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7047D31-76C9-7C6B-7D86-DD4382B59F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30882" y="2884967"/>
            <a:ext cx="1892184" cy="1846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SharePoint knowledge base</a:t>
            </a:r>
          </a:p>
        </p:txBody>
      </p:sp>
      <p:sp>
        <p:nvSpPr>
          <p:cNvPr id="216" name="Rectangle 89" descr="Arrow pointing towards">
            <a:extLst>
              <a:ext uri="{FF2B5EF4-FFF2-40B4-BE49-F238E27FC236}">
                <a16:creationId xmlns:a16="http://schemas.microsoft.com/office/drawing/2014/main" id="{8A74A11E-3F6D-93B2-4B0E-4EC5D620A66C}"/>
              </a:ext>
            </a:extLst>
          </p:cNvPr>
          <p:cNvSpPr/>
          <p:nvPr/>
        </p:nvSpPr>
        <p:spPr bwMode="auto">
          <a:xfrm rot="13500000" flipH="1">
            <a:off x="11535219" y="2174510"/>
            <a:ext cx="68962" cy="68962"/>
          </a:xfrm>
          <a:custGeom>
            <a:avLst/>
            <a:gdLst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  <a:gd name="connsiteX3" fmla="*/ 0 w 317500"/>
              <a:gd name="connsiteY3" fmla="*/ 317500 h 317500"/>
              <a:gd name="connsiteX4" fmla="*/ 0 w 317500"/>
              <a:gd name="connsiteY4" fmla="*/ 0 h 317500"/>
              <a:gd name="connsiteX0" fmla="*/ 0 w 317500"/>
              <a:gd name="connsiteY0" fmla="*/ 317500 h 408940"/>
              <a:gd name="connsiteX1" fmla="*/ 0 w 317500"/>
              <a:gd name="connsiteY1" fmla="*/ 0 h 408940"/>
              <a:gd name="connsiteX2" fmla="*/ 317500 w 317500"/>
              <a:gd name="connsiteY2" fmla="*/ 0 h 408940"/>
              <a:gd name="connsiteX3" fmla="*/ 317500 w 317500"/>
              <a:gd name="connsiteY3" fmla="*/ 317500 h 408940"/>
              <a:gd name="connsiteX4" fmla="*/ 91440 w 317500"/>
              <a:gd name="connsiteY4" fmla="*/ 408940 h 408940"/>
              <a:gd name="connsiteX0" fmla="*/ 0 w 317500"/>
              <a:gd name="connsiteY0" fmla="*/ 317500 h 317500"/>
              <a:gd name="connsiteX1" fmla="*/ 0 w 317500"/>
              <a:gd name="connsiteY1" fmla="*/ 0 h 317500"/>
              <a:gd name="connsiteX2" fmla="*/ 317500 w 317500"/>
              <a:gd name="connsiteY2" fmla="*/ 0 h 317500"/>
              <a:gd name="connsiteX3" fmla="*/ 317500 w 317500"/>
              <a:gd name="connsiteY3" fmla="*/ 317500 h 317500"/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317500">
                <a:moveTo>
                  <a:pt x="0" y="0"/>
                </a:moveTo>
                <a:lnTo>
                  <a:pt x="317500" y="0"/>
                </a:lnTo>
                <a:lnTo>
                  <a:pt x="317500" y="317500"/>
                </a:lnTo>
              </a:path>
            </a:pathLst>
          </a:custGeom>
          <a:solidFill>
            <a:srgbClr val="FFFCFC"/>
          </a:solidFill>
          <a:ln w="12700" cap="rnd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  <a:round/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61" name="Step 4 Title">
            <a:extLst>
              <a:ext uri="{FF2B5EF4-FFF2-40B4-BE49-F238E27FC236}">
                <a16:creationId xmlns:a16="http://schemas.microsoft.com/office/drawing/2014/main" id="{7656D3C9-14B3-6620-656B-52F7F5918DB0}"/>
              </a:ext>
            </a:extLst>
          </p:cNvPr>
          <p:cNvSpPr txBox="1">
            <a:spLocks/>
          </p:cNvSpPr>
          <p:nvPr/>
        </p:nvSpPr>
        <p:spPr>
          <a:xfrm>
            <a:off x="8141161" y="4150071"/>
            <a:ext cx="324475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Log case updates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162" name="Step 4 Top">
            <a:extLst>
              <a:ext uri="{FF2B5EF4-FFF2-40B4-BE49-F238E27FC236}">
                <a16:creationId xmlns:a16="http://schemas.microsoft.com/office/drawing/2014/main" id="{7C4A0994-5C44-03D8-8453-980720F87532}"/>
              </a:ext>
            </a:extLst>
          </p:cNvPr>
          <p:cNvSpPr txBox="1">
            <a:spLocks/>
          </p:cNvSpPr>
          <p:nvPr/>
        </p:nvSpPr>
        <p:spPr>
          <a:xfrm>
            <a:off x="8263080" y="4584616"/>
            <a:ext cx="2973879" cy="6267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Document actions taken and customer feedback.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76F5F6B5-DF0F-4E16-7A72-7380558836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921991" y="5654226"/>
            <a:ext cx="1892184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+ Custom Ticketing system</a:t>
            </a:r>
          </a:p>
        </p:txBody>
      </p:sp>
      <p:sp>
        <p:nvSpPr>
          <p:cNvPr id="145" name="Rectangle 89" descr="Arrow pointing towards">
            <a:extLst>
              <a:ext uri="{FF2B5EF4-FFF2-40B4-BE49-F238E27FC236}">
                <a16:creationId xmlns:a16="http://schemas.microsoft.com/office/drawing/2014/main" id="{C0D9714F-DFFD-729A-96BD-3E624FD177EF}"/>
              </a:ext>
            </a:extLst>
          </p:cNvPr>
          <p:cNvSpPr/>
          <p:nvPr/>
        </p:nvSpPr>
        <p:spPr bwMode="auto">
          <a:xfrm rot="18900000" flipH="1">
            <a:off x="7854476" y="4296939"/>
            <a:ext cx="68962" cy="68962"/>
          </a:xfrm>
          <a:custGeom>
            <a:avLst/>
            <a:gdLst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  <a:gd name="connsiteX3" fmla="*/ 0 w 317500"/>
              <a:gd name="connsiteY3" fmla="*/ 317500 h 317500"/>
              <a:gd name="connsiteX4" fmla="*/ 0 w 317500"/>
              <a:gd name="connsiteY4" fmla="*/ 0 h 317500"/>
              <a:gd name="connsiteX0" fmla="*/ 0 w 317500"/>
              <a:gd name="connsiteY0" fmla="*/ 317500 h 408940"/>
              <a:gd name="connsiteX1" fmla="*/ 0 w 317500"/>
              <a:gd name="connsiteY1" fmla="*/ 0 h 408940"/>
              <a:gd name="connsiteX2" fmla="*/ 317500 w 317500"/>
              <a:gd name="connsiteY2" fmla="*/ 0 h 408940"/>
              <a:gd name="connsiteX3" fmla="*/ 317500 w 317500"/>
              <a:gd name="connsiteY3" fmla="*/ 317500 h 408940"/>
              <a:gd name="connsiteX4" fmla="*/ 91440 w 317500"/>
              <a:gd name="connsiteY4" fmla="*/ 408940 h 408940"/>
              <a:gd name="connsiteX0" fmla="*/ 0 w 317500"/>
              <a:gd name="connsiteY0" fmla="*/ 317500 h 317500"/>
              <a:gd name="connsiteX1" fmla="*/ 0 w 317500"/>
              <a:gd name="connsiteY1" fmla="*/ 0 h 317500"/>
              <a:gd name="connsiteX2" fmla="*/ 317500 w 317500"/>
              <a:gd name="connsiteY2" fmla="*/ 0 h 317500"/>
              <a:gd name="connsiteX3" fmla="*/ 317500 w 317500"/>
              <a:gd name="connsiteY3" fmla="*/ 317500 h 317500"/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317500">
                <a:moveTo>
                  <a:pt x="0" y="0"/>
                </a:moveTo>
                <a:lnTo>
                  <a:pt x="317500" y="0"/>
                </a:lnTo>
                <a:lnTo>
                  <a:pt x="317500" y="317500"/>
                </a:lnTo>
              </a:path>
            </a:pathLst>
          </a:custGeom>
          <a:solidFill>
            <a:srgbClr val="FFFCFC"/>
          </a:solidFill>
          <a:ln w="12700" cap="rnd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  <a:round/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64" name="Step 5 Title">
            <a:extLst>
              <a:ext uri="{FF2B5EF4-FFF2-40B4-BE49-F238E27FC236}">
                <a16:creationId xmlns:a16="http://schemas.microsoft.com/office/drawing/2014/main" id="{883FE04D-F587-A560-DFA9-E7157DC3F6D4}"/>
              </a:ext>
            </a:extLst>
          </p:cNvPr>
          <p:cNvSpPr txBox="1">
            <a:spLocks/>
          </p:cNvSpPr>
          <p:nvPr/>
        </p:nvSpPr>
        <p:spPr>
          <a:xfrm>
            <a:off x="4362680" y="4150071"/>
            <a:ext cx="324475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Escalate complex cases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165" name="Step 5 Top">
            <a:extLst>
              <a:ext uri="{FF2B5EF4-FFF2-40B4-BE49-F238E27FC236}">
                <a16:creationId xmlns:a16="http://schemas.microsoft.com/office/drawing/2014/main" id="{483F55E2-409D-0C4A-E634-C709254543C8}"/>
              </a:ext>
            </a:extLst>
          </p:cNvPr>
          <p:cNvSpPr txBox="1">
            <a:spLocks/>
          </p:cNvSpPr>
          <p:nvPr/>
        </p:nvSpPr>
        <p:spPr>
          <a:xfrm>
            <a:off x="4484600" y="4584616"/>
            <a:ext cx="2808000" cy="6267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Prepare and send case details to Tier-2 support.</a:t>
            </a:r>
          </a:p>
        </p:txBody>
      </p:sp>
      <p:sp>
        <p:nvSpPr>
          <p:cNvPr id="204" name="Rectangle 89" descr="Arrow pointing towards">
            <a:extLst>
              <a:ext uri="{FF2B5EF4-FFF2-40B4-BE49-F238E27FC236}">
                <a16:creationId xmlns:a16="http://schemas.microsoft.com/office/drawing/2014/main" id="{EF01A361-DF2F-5046-56FB-6262522E008D}"/>
              </a:ext>
            </a:extLst>
          </p:cNvPr>
          <p:cNvSpPr/>
          <p:nvPr/>
        </p:nvSpPr>
        <p:spPr bwMode="auto">
          <a:xfrm rot="18900000" flipH="1">
            <a:off x="4075995" y="4296939"/>
            <a:ext cx="68962" cy="68962"/>
          </a:xfrm>
          <a:custGeom>
            <a:avLst/>
            <a:gdLst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  <a:gd name="connsiteX3" fmla="*/ 0 w 317500"/>
              <a:gd name="connsiteY3" fmla="*/ 317500 h 317500"/>
              <a:gd name="connsiteX4" fmla="*/ 0 w 317500"/>
              <a:gd name="connsiteY4" fmla="*/ 0 h 317500"/>
              <a:gd name="connsiteX0" fmla="*/ 0 w 317500"/>
              <a:gd name="connsiteY0" fmla="*/ 317500 h 408940"/>
              <a:gd name="connsiteX1" fmla="*/ 0 w 317500"/>
              <a:gd name="connsiteY1" fmla="*/ 0 h 408940"/>
              <a:gd name="connsiteX2" fmla="*/ 317500 w 317500"/>
              <a:gd name="connsiteY2" fmla="*/ 0 h 408940"/>
              <a:gd name="connsiteX3" fmla="*/ 317500 w 317500"/>
              <a:gd name="connsiteY3" fmla="*/ 317500 h 408940"/>
              <a:gd name="connsiteX4" fmla="*/ 91440 w 317500"/>
              <a:gd name="connsiteY4" fmla="*/ 408940 h 408940"/>
              <a:gd name="connsiteX0" fmla="*/ 0 w 317500"/>
              <a:gd name="connsiteY0" fmla="*/ 317500 h 317500"/>
              <a:gd name="connsiteX1" fmla="*/ 0 w 317500"/>
              <a:gd name="connsiteY1" fmla="*/ 0 h 317500"/>
              <a:gd name="connsiteX2" fmla="*/ 317500 w 317500"/>
              <a:gd name="connsiteY2" fmla="*/ 0 h 317500"/>
              <a:gd name="connsiteX3" fmla="*/ 317500 w 317500"/>
              <a:gd name="connsiteY3" fmla="*/ 317500 h 317500"/>
              <a:gd name="connsiteX0" fmla="*/ 0 w 317500"/>
              <a:gd name="connsiteY0" fmla="*/ 0 h 317500"/>
              <a:gd name="connsiteX1" fmla="*/ 317500 w 317500"/>
              <a:gd name="connsiteY1" fmla="*/ 0 h 317500"/>
              <a:gd name="connsiteX2" fmla="*/ 317500 w 317500"/>
              <a:gd name="connsiteY2" fmla="*/ 317500 h 31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317500">
                <a:moveTo>
                  <a:pt x="0" y="0"/>
                </a:moveTo>
                <a:lnTo>
                  <a:pt x="317500" y="0"/>
                </a:lnTo>
                <a:lnTo>
                  <a:pt x="317500" y="317500"/>
                </a:lnTo>
              </a:path>
            </a:pathLst>
          </a:custGeom>
          <a:solidFill>
            <a:srgbClr val="FFFCFC"/>
          </a:solidFill>
          <a:ln w="12700" cap="rnd">
            <a:gradFill>
              <a:gsLst>
                <a:gs pos="100000">
                  <a:srgbClr val="C03BC4"/>
                </a:gs>
                <a:gs pos="0">
                  <a:srgbClr val="0078D4"/>
                </a:gs>
              </a:gsLst>
              <a:lin ang="0" scaled="0"/>
            </a:gradFill>
            <a:round/>
          </a:ln>
          <a:effectLst>
            <a:outerShdw blurRad="177800" dist="254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9000">
                    <a:srgbClr val="0078D4"/>
                  </a:gs>
                  <a:gs pos="100000">
                    <a:srgbClr val="C53FCC"/>
                  </a:gs>
                </a:gsLst>
                <a:lin ang="0" scaled="1"/>
                <a:tileRect/>
              </a:gra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67" name="Step 6 Title">
            <a:extLst>
              <a:ext uri="{FF2B5EF4-FFF2-40B4-BE49-F238E27FC236}">
                <a16:creationId xmlns:a16="http://schemas.microsoft.com/office/drawing/2014/main" id="{3497FCFB-A4D1-ED63-5BCB-B2C035F4382B}"/>
              </a:ext>
            </a:extLst>
          </p:cNvPr>
          <p:cNvSpPr txBox="1">
            <a:spLocks/>
          </p:cNvSpPr>
          <p:nvPr/>
        </p:nvSpPr>
        <p:spPr>
          <a:xfrm>
            <a:off x="584199" y="4150071"/>
            <a:ext cx="324475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>
                <a:solidFill>
                  <a:schemeClr val="bg1"/>
                </a:solidFill>
                <a:latin typeface="+mj-lt"/>
                <a:cs typeface="Segoe UI Semibold" panose="020B0502040204020203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Provide resolution steps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168" name="Step 6 Top">
            <a:extLst>
              <a:ext uri="{FF2B5EF4-FFF2-40B4-BE49-F238E27FC236}">
                <a16:creationId xmlns:a16="http://schemas.microsoft.com/office/drawing/2014/main" id="{DB0B42BF-165C-1FA8-37F6-B85FFC54293F}"/>
              </a:ext>
            </a:extLst>
          </p:cNvPr>
          <p:cNvSpPr txBox="1">
            <a:spLocks/>
          </p:cNvSpPr>
          <p:nvPr/>
        </p:nvSpPr>
        <p:spPr>
          <a:xfrm>
            <a:off x="706119" y="4584616"/>
            <a:ext cx="2808000" cy="6267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Walk the customer through fixes or next actions. Sends a follow up email.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66AA076A-C500-BE9F-039C-FE43CDCD18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72103" y="5377323"/>
            <a:ext cx="1673698" cy="25606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Microsoft Outlook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B65497-DF6B-C80C-01AC-C5AF23BCE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588" y="5293379"/>
            <a:ext cx="455626" cy="455626"/>
          </a:xfrm>
          <a:prstGeom prst="ellipse">
            <a:avLst/>
          </a:prstGeom>
          <a:solidFill>
            <a:srgbClr val="FFFFFF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15DA24-3CA7-7695-ACBD-55242752A6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950539" y="5396435"/>
            <a:ext cx="1892184" cy="1538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Microsoft Teams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7A0CB3-C0AB-03C5-00A1-459ECB5420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93014" y="5379673"/>
            <a:ext cx="1892184" cy="3693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Custom ticketing system</a:t>
            </a:r>
          </a:p>
        </p:txBody>
      </p:sp>
    </p:spTree>
    <p:extLst>
      <p:ext uri="{BB962C8B-B14F-4D97-AF65-F5344CB8AC3E}">
        <p14:creationId xmlns:p14="http://schemas.microsoft.com/office/powerpoint/2010/main" val="9764767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0F1DBCA-F40B-BDED-298F-E11B2DE18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" y="3946"/>
            <a:ext cx="141972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Mandatory slide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9CB906B-DE4E-D1E6-46B3-9208B9ECA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2676086">
            <a:off x="8835385" y="831880"/>
            <a:ext cx="5000625" cy="307777"/>
          </a:xfrm>
          <a:prstGeom prst="rect">
            <a:avLst/>
          </a:prstGeom>
          <a:solidFill>
            <a:srgbClr val="FEF0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Completed Example</a:t>
            </a:r>
          </a:p>
        </p:txBody>
      </p:sp>
      <p:sp>
        <p:nvSpPr>
          <p:cNvPr id="1039" name="Graphic 24">
            <a:extLst>
              <a:ext uri="{FF2B5EF4-FFF2-40B4-BE49-F238E27FC236}">
                <a16:creationId xmlns:a16="http://schemas.microsoft.com/office/drawing/2014/main" id="{4057CFCE-2E36-39B3-E25A-AA6DEFC26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2015583" y="6439826"/>
            <a:ext cx="274630" cy="274630"/>
          </a:xfrm>
          <a:custGeom>
            <a:avLst/>
            <a:gdLst>
              <a:gd name="connsiteX0" fmla="*/ 280983 w 306526"/>
              <a:gd name="connsiteY0" fmla="*/ 153263 h 306526"/>
              <a:gd name="connsiteX1" fmla="*/ 153263 w 306526"/>
              <a:gd name="connsiteY1" fmla="*/ 25544 h 306526"/>
              <a:gd name="connsiteX2" fmla="*/ 66430 w 306526"/>
              <a:gd name="connsiteY2" fmla="*/ 59602 h 306526"/>
              <a:gd name="connsiteX3" fmla="*/ 89404 w 306526"/>
              <a:gd name="connsiteY3" fmla="*/ 59602 h 306526"/>
              <a:gd name="connsiteX4" fmla="*/ 102176 w 306526"/>
              <a:gd name="connsiteY4" fmla="*/ 72374 h 306526"/>
              <a:gd name="connsiteX5" fmla="*/ 89404 w 306526"/>
              <a:gd name="connsiteY5" fmla="*/ 85146 h 306526"/>
              <a:gd name="connsiteX6" fmla="*/ 38316 w 306526"/>
              <a:gd name="connsiteY6" fmla="*/ 85146 h 306526"/>
              <a:gd name="connsiteX7" fmla="*/ 25544 w 306526"/>
              <a:gd name="connsiteY7" fmla="*/ 72374 h 306526"/>
              <a:gd name="connsiteX8" fmla="*/ 25544 w 306526"/>
              <a:gd name="connsiteY8" fmla="*/ 21287 h 306526"/>
              <a:gd name="connsiteX9" fmla="*/ 38316 w 306526"/>
              <a:gd name="connsiteY9" fmla="*/ 8515 h 306526"/>
              <a:gd name="connsiteX10" fmla="*/ 51088 w 306526"/>
              <a:gd name="connsiteY10" fmla="*/ 21287 h 306526"/>
              <a:gd name="connsiteX11" fmla="*/ 51088 w 306526"/>
              <a:gd name="connsiteY11" fmla="*/ 39026 h 306526"/>
              <a:gd name="connsiteX12" fmla="*/ 153263 w 306526"/>
              <a:gd name="connsiteY12" fmla="*/ 0 h 306526"/>
              <a:gd name="connsiteX13" fmla="*/ 306527 w 306526"/>
              <a:gd name="connsiteY13" fmla="*/ 153263 h 306526"/>
              <a:gd name="connsiteX14" fmla="*/ 153263 w 306526"/>
              <a:gd name="connsiteY14" fmla="*/ 306527 h 306526"/>
              <a:gd name="connsiteX15" fmla="*/ 0 w 306526"/>
              <a:gd name="connsiteY15" fmla="*/ 153263 h 306526"/>
              <a:gd name="connsiteX16" fmla="*/ 1783 w 306526"/>
              <a:gd name="connsiteY16" fmla="*/ 129811 h 306526"/>
              <a:gd name="connsiteX17" fmla="*/ 14595 w 306526"/>
              <a:gd name="connsiteY17" fmla="*/ 119205 h 306526"/>
              <a:gd name="connsiteX18" fmla="*/ 26927 w 306526"/>
              <a:gd name="connsiteY18" fmla="*/ 134400 h 306526"/>
              <a:gd name="connsiteX19" fmla="*/ 25544 w 306526"/>
              <a:gd name="connsiteY19" fmla="*/ 153263 h 306526"/>
              <a:gd name="connsiteX20" fmla="*/ 153263 w 306526"/>
              <a:gd name="connsiteY20" fmla="*/ 280983 h 306526"/>
              <a:gd name="connsiteX21" fmla="*/ 280983 w 306526"/>
              <a:gd name="connsiteY21" fmla="*/ 153263 h 306526"/>
              <a:gd name="connsiteX22" fmla="*/ 161778 w 306526"/>
              <a:gd name="connsiteY22" fmla="*/ 80889 h 306526"/>
              <a:gd name="connsiteX23" fmla="*/ 149006 w 306526"/>
              <a:gd name="connsiteY23" fmla="*/ 68117 h 306526"/>
              <a:gd name="connsiteX24" fmla="*/ 136234 w 306526"/>
              <a:gd name="connsiteY24" fmla="*/ 80889 h 306526"/>
              <a:gd name="connsiteX25" fmla="*/ 136234 w 306526"/>
              <a:gd name="connsiteY25" fmla="*/ 157521 h 306526"/>
              <a:gd name="connsiteX26" fmla="*/ 149006 w 306526"/>
              <a:gd name="connsiteY26" fmla="*/ 170293 h 306526"/>
              <a:gd name="connsiteX27" fmla="*/ 191579 w 306526"/>
              <a:gd name="connsiteY27" fmla="*/ 170293 h 306526"/>
              <a:gd name="connsiteX28" fmla="*/ 204351 w 306526"/>
              <a:gd name="connsiteY28" fmla="*/ 157521 h 306526"/>
              <a:gd name="connsiteX29" fmla="*/ 191579 w 306526"/>
              <a:gd name="connsiteY29" fmla="*/ 144749 h 306526"/>
              <a:gd name="connsiteX30" fmla="*/ 161778 w 306526"/>
              <a:gd name="connsiteY30" fmla="*/ 144749 h 306526"/>
              <a:gd name="connsiteX31" fmla="*/ 161778 w 306526"/>
              <a:gd name="connsiteY31" fmla="*/ 80889 h 30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06526" h="306526">
                <a:moveTo>
                  <a:pt x="280983" y="153263"/>
                </a:moveTo>
                <a:cubicBezTo>
                  <a:pt x="280983" y="82726"/>
                  <a:pt x="223800" y="25544"/>
                  <a:pt x="153263" y="25544"/>
                </a:cubicBezTo>
                <a:cubicBezTo>
                  <a:pt x="119731" y="25544"/>
                  <a:pt x="89217" y="38466"/>
                  <a:pt x="66430" y="59602"/>
                </a:cubicBezTo>
                <a:lnTo>
                  <a:pt x="89404" y="59602"/>
                </a:lnTo>
                <a:cubicBezTo>
                  <a:pt x="96457" y="59602"/>
                  <a:pt x="102176" y="65321"/>
                  <a:pt x="102176" y="72374"/>
                </a:cubicBezTo>
                <a:cubicBezTo>
                  <a:pt x="102176" y="79428"/>
                  <a:pt x="96457" y="85146"/>
                  <a:pt x="89404" y="85146"/>
                </a:cubicBezTo>
                <a:lnTo>
                  <a:pt x="38316" y="85146"/>
                </a:lnTo>
                <a:cubicBezTo>
                  <a:pt x="31262" y="85146"/>
                  <a:pt x="25544" y="79428"/>
                  <a:pt x="25544" y="72374"/>
                </a:cubicBezTo>
                <a:lnTo>
                  <a:pt x="25544" y="21287"/>
                </a:lnTo>
                <a:cubicBezTo>
                  <a:pt x="25544" y="14233"/>
                  <a:pt x="31262" y="8515"/>
                  <a:pt x="38316" y="8515"/>
                </a:cubicBezTo>
                <a:cubicBezTo>
                  <a:pt x="45369" y="8515"/>
                  <a:pt x="51088" y="14233"/>
                  <a:pt x="51088" y="21287"/>
                </a:cubicBezTo>
                <a:lnTo>
                  <a:pt x="51088" y="39026"/>
                </a:lnTo>
                <a:cubicBezTo>
                  <a:pt x="78203" y="14757"/>
                  <a:pt x="114010" y="0"/>
                  <a:pt x="153263" y="0"/>
                </a:cubicBezTo>
                <a:cubicBezTo>
                  <a:pt x="237909" y="0"/>
                  <a:pt x="306527" y="68618"/>
                  <a:pt x="306527" y="153263"/>
                </a:cubicBezTo>
                <a:cubicBezTo>
                  <a:pt x="306527" y="237909"/>
                  <a:pt x="237909" y="306527"/>
                  <a:pt x="153263" y="306527"/>
                </a:cubicBezTo>
                <a:cubicBezTo>
                  <a:pt x="68618" y="306527"/>
                  <a:pt x="0" y="237909"/>
                  <a:pt x="0" y="153263"/>
                </a:cubicBezTo>
                <a:cubicBezTo>
                  <a:pt x="0" y="145288"/>
                  <a:pt x="609" y="137457"/>
                  <a:pt x="1783" y="129811"/>
                </a:cubicBezTo>
                <a:cubicBezTo>
                  <a:pt x="2742" y="123568"/>
                  <a:pt x="8280" y="119205"/>
                  <a:pt x="14595" y="119205"/>
                </a:cubicBezTo>
                <a:cubicBezTo>
                  <a:pt x="22412" y="119205"/>
                  <a:pt x="28072" y="126667"/>
                  <a:pt x="26927" y="134400"/>
                </a:cubicBezTo>
                <a:cubicBezTo>
                  <a:pt x="26016" y="140556"/>
                  <a:pt x="25544" y="146853"/>
                  <a:pt x="25544" y="153263"/>
                </a:cubicBezTo>
                <a:cubicBezTo>
                  <a:pt x="25544" y="223800"/>
                  <a:pt x="82726" y="280983"/>
                  <a:pt x="153263" y="280983"/>
                </a:cubicBezTo>
                <a:cubicBezTo>
                  <a:pt x="223800" y="280983"/>
                  <a:pt x="280983" y="223800"/>
                  <a:pt x="280983" y="153263"/>
                </a:cubicBezTo>
                <a:close/>
                <a:moveTo>
                  <a:pt x="161778" y="80889"/>
                </a:moveTo>
                <a:cubicBezTo>
                  <a:pt x="161778" y="73835"/>
                  <a:pt x="156059" y="68117"/>
                  <a:pt x="149006" y="68117"/>
                </a:cubicBezTo>
                <a:cubicBezTo>
                  <a:pt x="141952" y="68117"/>
                  <a:pt x="136234" y="73835"/>
                  <a:pt x="136234" y="80889"/>
                </a:cubicBezTo>
                <a:lnTo>
                  <a:pt x="136234" y="157521"/>
                </a:lnTo>
                <a:cubicBezTo>
                  <a:pt x="136234" y="164574"/>
                  <a:pt x="141952" y="170293"/>
                  <a:pt x="149006" y="170293"/>
                </a:cubicBezTo>
                <a:lnTo>
                  <a:pt x="191579" y="170293"/>
                </a:lnTo>
                <a:cubicBezTo>
                  <a:pt x="198633" y="170293"/>
                  <a:pt x="204351" y="164574"/>
                  <a:pt x="204351" y="157521"/>
                </a:cubicBezTo>
                <a:cubicBezTo>
                  <a:pt x="204351" y="150467"/>
                  <a:pt x="198633" y="144749"/>
                  <a:pt x="191579" y="144749"/>
                </a:cubicBezTo>
                <a:lnTo>
                  <a:pt x="161778" y="144749"/>
                </a:lnTo>
                <a:lnTo>
                  <a:pt x="161778" y="80889"/>
                </a:lnTo>
                <a:close/>
              </a:path>
            </a:pathLst>
          </a:custGeom>
          <a:gradFill flip="none" rotWithShape="1">
            <a:gsLst>
              <a:gs pos="0">
                <a:srgbClr val="0078D4"/>
              </a:gs>
              <a:gs pos="100000">
                <a:srgbClr val="C53FCC"/>
              </a:gs>
            </a:gsLst>
            <a:lin ang="0" scaled="1"/>
            <a:tileRect/>
          </a:gradFill>
          <a:ln>
            <a:noFill/>
          </a:ln>
          <a:effectLst>
            <a:outerShdw blurRad="1270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D1F061BC-F05F-CEFB-E7F8-E6C2924F9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00" y="418174"/>
            <a:ext cx="11185525" cy="984885"/>
          </a:xfrm>
        </p:spPr>
        <p:txBody>
          <a:bodyPr anchor="t"/>
          <a:lstStyle/>
          <a:p>
            <a:pPr lvl="0">
              <a:lnSpc>
                <a:spcPct val="100000"/>
              </a:lnSpc>
              <a:defRPr/>
            </a:pPr>
            <a:r>
              <a:rPr lang="en-US" sz="3200" spc="-50" dirty="0">
                <a:ln w="3175">
                  <a:noFill/>
                </a:ln>
                <a:latin typeface="Segoe UI Semibold" panose="020B0702040204020203" pitchFamily="34" charset="0"/>
                <a:cs typeface="Segoe UI Semibold" panose="020B0702040204020203" pitchFamily="34" charset="0"/>
              </a:rPr>
              <a:t>Business Problem: Delays in Root Cause Analysis with the Customer Service team</a:t>
            </a:r>
            <a:endParaRPr lang="en-IN" sz="3200" spc="-50" dirty="0">
              <a:ln w="3175">
                <a:noFill/>
              </a:ln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6" name="Picture 2" descr="Microsoft Copilot ">
            <a:extLst>
              <a:ext uri="{FF2B5EF4-FFF2-40B4-BE49-F238E27FC236}">
                <a16:creationId xmlns:a16="http://schemas.microsoft.com/office/drawing/2014/main" id="{B2553C15-04BE-CD4A-F24A-C99AFFBBD7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5802" y="104511"/>
            <a:ext cx="789196" cy="7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48452CB-8053-8DD0-C1F2-82E02925C5D5}"/>
              </a:ext>
            </a:extLst>
          </p:cNvPr>
          <p:cNvSpPr txBox="1">
            <a:spLocks/>
          </p:cNvSpPr>
          <p:nvPr/>
        </p:nvSpPr>
        <p:spPr>
          <a:xfrm>
            <a:off x="495300" y="1553375"/>
            <a:ext cx="313655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cs typeface="Segoe UI"/>
              </a:rPr>
              <a:t>Problem Statement</a:t>
            </a:r>
          </a:p>
        </p:txBody>
      </p:sp>
      <p:sp>
        <p:nvSpPr>
          <p:cNvPr id="37" name="Rectangle: Rounded Corners 6">
            <a:extLst>
              <a:ext uri="{FF2B5EF4-FFF2-40B4-BE49-F238E27FC236}">
                <a16:creationId xmlns:a16="http://schemas.microsoft.com/office/drawing/2014/main" id="{F75F5D85-B250-475A-FA26-113DD939A5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11174" y="1930345"/>
            <a:ext cx="5994129" cy="1940920"/>
          </a:xfrm>
          <a:prstGeom prst="roundRect">
            <a:avLst>
              <a:gd name="adj" fmla="val 4754"/>
            </a:avLst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Pain Point 1: Lengthy Issue Diagnosis - Support agents spend excessive time piecing together information to understand customer issues, delaying resolutions.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Pain Point 2: Fragmented Customer Insights - There’s no unified summary of themes across emails, meetings, and past tickets, so recurring problems and patterns often go unnoticed.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Pain Point 3: Impact on Customers &amp; Costs - Slow, disjointed support leads to frustrated customers (lower CSAT) and higher operational costs as more staff are needed to handle repeat calls</a:t>
            </a:r>
            <a:endParaRPr kumimoji="0" lang="en-GB" sz="12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Sans Display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10539E-CA39-0C71-A736-591B8E5B24F8}"/>
              </a:ext>
            </a:extLst>
          </p:cNvPr>
          <p:cNvSpPr txBox="1">
            <a:spLocks/>
          </p:cNvSpPr>
          <p:nvPr/>
        </p:nvSpPr>
        <p:spPr>
          <a:xfrm>
            <a:off x="6766560" y="1563360"/>
            <a:ext cx="313655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cs typeface="Segoe UI"/>
              </a:rPr>
              <a:t>Solution</a:t>
            </a: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95DB3A64-B8D9-C6B0-2CF2-718B05B4DA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6766560" y="1930345"/>
            <a:ext cx="4930140" cy="1940920"/>
          </a:xfrm>
          <a:prstGeom prst="roundRect">
            <a:avLst>
              <a:gd name="adj" fmla="val 4754"/>
            </a:avLst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Contoso’s Customer Service agents grapple with massive volumes of customer emails, tickets, and call notes stored across disparate systems. Our proposed AI-powered support agent (built with Copilot/Agent Studio) serves as a “co-pilot” to the human agent – aggregating multi-channel customer interaction data, summarizing key themes, and highlighting recurring issues in real time. This not only accelerates troubleshooting on individual cases but also creates a feedback loop to upstream product teams and streamlines downstream escalations.</a:t>
            </a:r>
            <a:endParaRPr kumimoji="0" lang="en-GB" sz="12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Sans Display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3752105-49FF-1868-27CF-2503FBDB4370}"/>
              </a:ext>
            </a:extLst>
          </p:cNvPr>
          <p:cNvSpPr txBox="1">
            <a:spLocks/>
          </p:cNvSpPr>
          <p:nvPr/>
        </p:nvSpPr>
        <p:spPr>
          <a:xfrm>
            <a:off x="495300" y="4064787"/>
            <a:ext cx="313655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"/>
              </a:rPr>
              <a:t>Personas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0B15E8F-7F60-0B6B-53F5-B4EC5B447B47}"/>
              </a:ext>
            </a:extLst>
          </p:cNvPr>
          <p:cNvSpPr/>
          <p:nvPr/>
        </p:nvSpPr>
        <p:spPr>
          <a:xfrm>
            <a:off x="495300" y="4425012"/>
            <a:ext cx="3120241" cy="1610360"/>
          </a:xfrm>
          <a:prstGeom prst="roundRect">
            <a:avLst>
              <a:gd name="adj" fmla="val 6727"/>
            </a:avLst>
          </a:prstGeom>
          <a:noFill/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/>
          <a:lstStyle/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300 Customer service agents in customer support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100 Escalation managers 2 support leads in the Advanced Technical Support team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500 Product Managers and Engineering Leads in Product Development</a:t>
            </a:r>
            <a:endParaRPr kumimoji="0" lang="en-US" sz="12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Sans Display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45A7BCF-F6AC-FD83-F0ED-F2F4B2D63853}"/>
              </a:ext>
            </a:extLst>
          </p:cNvPr>
          <p:cNvSpPr txBox="1">
            <a:spLocks/>
          </p:cNvSpPr>
          <p:nvPr/>
        </p:nvSpPr>
        <p:spPr>
          <a:xfrm>
            <a:off x="3766444" y="4064787"/>
            <a:ext cx="313655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"/>
              </a:rPr>
              <a:t>Example Use Case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9203DAC1-25C2-20DC-1AA0-3F091DE779AC}"/>
              </a:ext>
            </a:extLst>
          </p:cNvPr>
          <p:cNvSpPr/>
          <p:nvPr/>
        </p:nvSpPr>
        <p:spPr>
          <a:xfrm>
            <a:off x="3762103" y="4425012"/>
            <a:ext cx="4285652" cy="1610360"/>
          </a:xfrm>
          <a:prstGeom prst="roundRect">
            <a:avLst>
              <a:gd name="adj" fmla="val 6727"/>
            </a:avLst>
          </a:prstGeom>
          <a:noFill/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/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Summarize customer interactions across channels</a:t>
            </a:r>
            <a:r>
              <a:rPr kumimoji="0" lang="en-US" alt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 - Quickly generate a unified summary of interactions. 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Identify recurring issues and suggest resolutions</a:t>
            </a:r>
            <a:r>
              <a:rPr kumimoji="0" lang="en-US" alt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 - Analyze patterns across support cases.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Assist with escalations and handoffs</a:t>
            </a:r>
            <a:r>
              <a:rPr kumimoji="0" lang="en-US" alt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 - Automatically create structured summaries for escalated cases.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2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Draft and update knowledge base content</a:t>
            </a:r>
            <a:r>
              <a:rPr kumimoji="0" lang="en-US" alt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 - Propose new knowledge articles based on resolved cases.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3B934F-87D3-9FF9-9722-2C9C96AA071D}"/>
              </a:ext>
            </a:extLst>
          </p:cNvPr>
          <p:cNvSpPr txBox="1">
            <a:spLocks/>
          </p:cNvSpPr>
          <p:nvPr/>
        </p:nvSpPr>
        <p:spPr>
          <a:xfrm>
            <a:off x="8061562" y="4064787"/>
            <a:ext cx="3136550" cy="24622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"/>
              </a:rPr>
              <a:t>KPIs &amp; Impact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0B86C76-D7A4-8F19-48A0-07BDE8222C10}"/>
              </a:ext>
            </a:extLst>
          </p:cNvPr>
          <p:cNvSpPr/>
          <p:nvPr/>
        </p:nvSpPr>
        <p:spPr>
          <a:xfrm>
            <a:off x="8133480" y="4425012"/>
            <a:ext cx="3563219" cy="1610360"/>
          </a:xfrm>
          <a:prstGeom prst="roundRect">
            <a:avLst>
              <a:gd name="adj" fmla="val 6727"/>
            </a:avLst>
          </a:prstGeom>
          <a:noFill/>
          <a:ln w="12700">
            <a:solidFill>
              <a:schemeClr val="accent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Customer Satisfaction Score (CSAT) – </a:t>
            </a:r>
            <a:r>
              <a:rPr kumimoji="0" lang="en-US" alt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Increase CSAT from 75 % to 80 % within the first quarter. </a:t>
            </a:r>
            <a:endParaRPr kumimoji="0" lang="en-GB" altLang="en-US" sz="1200" b="0" i="1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Sans Display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First Contact Resolution (FCR) – </a:t>
            </a:r>
            <a:r>
              <a:rPr kumimoji="0" lang="en-US" alt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Boost first contact resolution rates by ~15%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Average Handle Time (AHT) – </a:t>
            </a:r>
            <a:r>
              <a:rPr kumimoji="0" lang="en-US" alt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Reduce average handle time by 30 % (from 10 minutes to 7 minutes). </a:t>
            </a:r>
            <a:br>
              <a:rPr kumimoji="0" lang="en-US" altLang="en-US" sz="12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</a:br>
            <a:r>
              <a:rPr kumimoji="0" lang="en-US" sz="1200" b="1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Sans Display"/>
              </a:rPr>
              <a:t>High impact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95B9A043-092C-6B2F-6E6C-B9AC32F9C4A0}"/>
              </a:ext>
            </a:extLst>
          </p:cNvPr>
          <p:cNvSpPr txBox="1"/>
          <p:nvPr/>
        </p:nvSpPr>
        <p:spPr>
          <a:xfrm>
            <a:off x="2375938" y="6490039"/>
            <a:ext cx="2204576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Time saving per day/week/month</a:t>
            </a:r>
          </a:p>
        </p:txBody>
      </p:sp>
      <p:sp>
        <p:nvSpPr>
          <p:cNvPr id="1033" name="Rectangle: Rounded Corners 58">
            <a:extLst>
              <a:ext uri="{FF2B5EF4-FFF2-40B4-BE49-F238E27FC236}">
                <a16:creationId xmlns:a16="http://schemas.microsoft.com/office/drawing/2014/main" id="{7FB41BE7-FC9C-8348-A22F-E1884E5863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666239" y="6386213"/>
            <a:ext cx="1336961" cy="360000"/>
          </a:xfrm>
          <a:prstGeom prst="roundRect">
            <a:avLst>
              <a:gd name="adj" fmla="val 13604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 hour per day</a:t>
            </a:r>
          </a:p>
        </p:txBody>
      </p:sp>
      <p:sp>
        <p:nvSpPr>
          <p:cNvPr id="1034" name="TextBox 1033">
            <a:extLst>
              <a:ext uri="{FF2B5EF4-FFF2-40B4-BE49-F238E27FC236}">
                <a16:creationId xmlns:a16="http://schemas.microsoft.com/office/drawing/2014/main" id="{39DEB26A-1464-0C17-1D06-B0ADD90FDADA}"/>
              </a:ext>
            </a:extLst>
          </p:cNvPr>
          <p:cNvSpPr txBox="1"/>
          <p:nvPr/>
        </p:nvSpPr>
        <p:spPr>
          <a:xfrm>
            <a:off x="6327563" y="6490039"/>
            <a:ext cx="1720192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And for how many people?</a:t>
            </a:r>
          </a:p>
        </p:txBody>
      </p:sp>
      <p:sp>
        <p:nvSpPr>
          <p:cNvPr id="1035" name="Rectangle: Rounded Corners 58">
            <a:extLst>
              <a:ext uri="{FF2B5EF4-FFF2-40B4-BE49-F238E27FC236}">
                <a16:creationId xmlns:a16="http://schemas.microsoft.com/office/drawing/2014/main" id="{ACB33C9B-246C-BA15-1329-E983CBD7DC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8133480" y="6386213"/>
            <a:ext cx="624362" cy="360000"/>
          </a:xfrm>
          <a:prstGeom prst="roundRect">
            <a:avLst>
              <a:gd name="adj" fmla="val 13604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300</a:t>
            </a: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BEE63D17-CC31-06B8-0BDE-A477F9152372}"/>
              </a:ext>
            </a:extLst>
          </p:cNvPr>
          <p:cNvSpPr txBox="1"/>
          <p:nvPr/>
        </p:nvSpPr>
        <p:spPr>
          <a:xfrm>
            <a:off x="9082205" y="6490039"/>
            <a:ext cx="848862" cy="1523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Segoe UI" panose="020B0502040204020203" pitchFamily="34" charset="0"/>
              </a:rPr>
              <a:t>Total savings</a:t>
            </a:r>
          </a:p>
        </p:txBody>
      </p:sp>
      <p:sp>
        <p:nvSpPr>
          <p:cNvPr id="1037" name="Rectangle: Rounded Corners 58">
            <a:extLst>
              <a:ext uri="{FF2B5EF4-FFF2-40B4-BE49-F238E27FC236}">
                <a16:creationId xmlns:a16="http://schemas.microsoft.com/office/drawing/2014/main" id="{165FA130-7576-B7F5-1DE1-DE33DD3F83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0016792" y="6386213"/>
            <a:ext cx="1679907" cy="360000"/>
          </a:xfrm>
          <a:prstGeom prst="roundRect">
            <a:avLst>
              <a:gd name="adj" fmla="val 13604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6,600 hours per month</a:t>
            </a:r>
          </a:p>
        </p:txBody>
      </p:sp>
    </p:spTree>
    <p:extLst>
      <p:ext uri="{BB962C8B-B14F-4D97-AF65-F5344CB8AC3E}">
        <p14:creationId xmlns:p14="http://schemas.microsoft.com/office/powerpoint/2010/main" val="52643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A204FE-0A5E-D2BB-4D4A-6542CB091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46">
            <a:extLst>
              <a:ext uri="{FF2B5EF4-FFF2-40B4-BE49-F238E27FC236}">
                <a16:creationId xmlns:a16="http://schemas.microsoft.com/office/drawing/2014/main" id="{F804E911-AF19-13B4-0881-2FCF7E159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265812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Rounded Rectangle 46">
            <a:extLst>
              <a:ext uri="{FF2B5EF4-FFF2-40B4-BE49-F238E27FC236}">
                <a16:creationId xmlns:a16="http://schemas.microsoft.com/office/drawing/2014/main" id="{57D9A517-6440-FFC3-4519-282BF1D49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768602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8" name="Rounded Rectangle 46">
            <a:hlinkClick r:id="rId3"/>
            <a:extLst>
              <a:ext uri="{FF2B5EF4-FFF2-40B4-BE49-F238E27FC236}">
                <a16:creationId xmlns:a16="http://schemas.microsoft.com/office/drawing/2014/main" id="{8F272582-B9C9-AF55-B5CA-8FCBA15A1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271393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Rounded Rectangle 56">
            <a:extLst>
              <a:ext uri="{FF2B5EF4-FFF2-40B4-BE49-F238E27FC236}">
                <a16:creationId xmlns:a16="http://schemas.microsoft.com/office/drawing/2014/main" id="{DD2300BF-7862-BA1C-D850-CBE41BFE9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774183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Rounded Rectangle 46">
            <a:extLst>
              <a:ext uri="{FF2B5EF4-FFF2-40B4-BE49-F238E27FC236}">
                <a16:creationId xmlns:a16="http://schemas.microsoft.com/office/drawing/2014/main" id="{DCE88594-1CAA-9AB3-6E31-6DCE37DAC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276974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7" name="Rounded Rectangle 46">
            <a:hlinkClick r:id="rId4"/>
            <a:extLst>
              <a:ext uri="{FF2B5EF4-FFF2-40B4-BE49-F238E27FC236}">
                <a16:creationId xmlns:a16="http://schemas.microsoft.com/office/drawing/2014/main" id="{0405C2C8-1761-0BD1-5ABA-AB09AA11B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798836" y="213116"/>
            <a:ext cx="357357" cy="333753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3" name="Rounded Rectangle 46">
            <a:hlinkClick r:id="rId5"/>
            <a:extLst>
              <a:ext uri="{FF2B5EF4-FFF2-40B4-BE49-F238E27FC236}">
                <a16:creationId xmlns:a16="http://schemas.microsoft.com/office/drawing/2014/main" id="{93A85D8B-E89A-3800-1BD2-CEC92F7A6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0282554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6" name="Rounded Rectangle 46">
            <a:hlinkClick r:id="rId4"/>
            <a:extLst>
              <a:ext uri="{FF2B5EF4-FFF2-40B4-BE49-F238E27FC236}">
                <a16:creationId xmlns:a16="http://schemas.microsoft.com/office/drawing/2014/main" id="{8F044319-4446-981F-61F3-BD9341A81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0785342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3" name="Rounded Rectangle 56">
            <a:extLst>
              <a:ext uri="{FF2B5EF4-FFF2-40B4-BE49-F238E27FC236}">
                <a16:creationId xmlns:a16="http://schemas.microsoft.com/office/drawing/2014/main" id="{C394BAB7-D5F7-3AF0-7617-49AD776B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296045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6" name="Rounded Rectangle 64">
            <a:extLst>
              <a:ext uri="{FF2B5EF4-FFF2-40B4-BE49-F238E27FC236}">
                <a16:creationId xmlns:a16="http://schemas.microsoft.com/office/drawing/2014/main" id="{36DF9D0F-1FCA-E822-75C7-F87DB9278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93254" y="179667"/>
            <a:ext cx="393172" cy="367202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4263E4-64B0-BE47-F65D-FD66C586D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-1" y="3946"/>
            <a:ext cx="1419727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Mandatory slide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FD41B29D-A533-5A7E-230D-596AFE595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82201" y="1876426"/>
            <a:ext cx="6014497" cy="1993392"/>
          </a:xfrm>
          <a:prstGeom prst="roundRect">
            <a:avLst>
              <a:gd name="adj" fmla="val 4754"/>
            </a:avLst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27" name="Rectangle: Top Corners Rounded 1026">
            <a:extLst>
              <a:ext uri="{FF2B5EF4-FFF2-40B4-BE49-F238E27FC236}">
                <a16:creationId xmlns:a16="http://schemas.microsoft.com/office/drawing/2014/main" id="{CCA1F150-4A48-78E6-FEBD-14FD292EF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71387" y="1967865"/>
            <a:ext cx="5833872" cy="365760"/>
          </a:xfrm>
          <a:prstGeom prst="round2SameRect">
            <a:avLst>
              <a:gd name="adj1" fmla="val 21173"/>
              <a:gd name="adj2" fmla="val 0"/>
            </a:avLst>
          </a:prstGeom>
          <a:gradFill flip="none" rotWithShape="1">
            <a:gsLst>
              <a:gs pos="0">
                <a:srgbClr val="0078D4"/>
              </a:gs>
              <a:gs pos="100000">
                <a:srgbClr val="C53F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30" name="Rounded Rectangle 46">
            <a:hlinkClick r:id="rId6"/>
            <a:extLst>
              <a:ext uri="{FF2B5EF4-FFF2-40B4-BE49-F238E27FC236}">
                <a16:creationId xmlns:a16="http://schemas.microsoft.com/office/drawing/2014/main" id="{3555B0D1-B57E-CC89-CAB9-C4F0B35D8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779764" y="179668"/>
            <a:ext cx="393171" cy="367201"/>
          </a:xfrm>
          <a:prstGeom prst="roundRect">
            <a:avLst/>
          </a:prstGeom>
          <a:solidFill>
            <a:srgbClr val="FFFCFC"/>
          </a:solidFill>
          <a:ln w="12700">
            <a:noFill/>
          </a:ln>
          <a:effectLst>
            <a:outerShdw blurRad="177800" dist="254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8275" marR="0" lvl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034F2FE-FA16-C41A-49C0-B2979C5A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75" y="574675"/>
            <a:ext cx="10515600" cy="498475"/>
          </a:xfrm>
        </p:spPr>
        <p:txBody>
          <a:bodyPr anchor="t"/>
          <a:lstStyle/>
          <a:p>
            <a:r>
              <a:rPr lang="en-US"/>
              <a:t>Employee Self Service Agent                     </a:t>
            </a:r>
            <a:endParaRPr lang="en-US" noProof="0"/>
          </a:p>
        </p:txBody>
      </p:sp>
      <p:pic>
        <p:nvPicPr>
          <p:cNvPr id="47" name="Graphic 120" descr="Microsoft Outlook,">
            <a:extLst>
              <a:ext uri="{FF2B5EF4-FFF2-40B4-BE49-F238E27FC236}">
                <a16:creationId xmlns:a16="http://schemas.microsoft.com/office/drawing/2014/main" id="{64752F5F-5880-71AA-35C5-C6C2E08961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1047" t="21048" r="21047" b="21048"/>
          <a:stretch>
            <a:fillRect/>
          </a:stretch>
        </p:blipFill>
        <p:spPr>
          <a:xfrm>
            <a:off x="5831934" y="225781"/>
            <a:ext cx="294422" cy="274974"/>
          </a:xfrm>
          <a:prstGeom prst="rect">
            <a:avLst/>
          </a:prstGeom>
        </p:spPr>
      </p:pic>
      <p:pic>
        <p:nvPicPr>
          <p:cNvPr id="44" name="Graphic 123" descr="Microsoft Excel">
            <a:extLst>
              <a:ext uri="{FF2B5EF4-FFF2-40B4-BE49-F238E27FC236}">
                <a16:creationId xmlns:a16="http://schemas.microsoft.com/office/drawing/2014/main" id="{5927116A-4B3E-54C7-3111-1E628FB339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2292" t="22292" r="22292" b="22292"/>
          <a:stretch>
            <a:fillRect/>
          </a:stretch>
        </p:blipFill>
        <p:spPr>
          <a:xfrm>
            <a:off x="6329395" y="224029"/>
            <a:ext cx="298172" cy="278478"/>
          </a:xfrm>
          <a:prstGeom prst="rect">
            <a:avLst/>
          </a:prstGeom>
        </p:spPr>
      </p:pic>
      <p:pic>
        <p:nvPicPr>
          <p:cNvPr id="1037" name="Picture 4" descr="Microsoft Forms">
            <a:extLst>
              <a:ext uri="{FF2B5EF4-FFF2-40B4-BE49-F238E27FC236}">
                <a16:creationId xmlns:a16="http://schemas.microsoft.com/office/drawing/2014/main" id="{7A8FF9F3-E2B5-36BC-E013-E52984191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4175" y="224932"/>
            <a:ext cx="296241" cy="27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Microsoft Word">
            <a:extLst>
              <a:ext uri="{FF2B5EF4-FFF2-40B4-BE49-F238E27FC236}">
                <a16:creationId xmlns:a16="http://schemas.microsoft.com/office/drawing/2014/main" id="{E396F4EE-476D-39F4-B4C0-3F023F847F83}"/>
              </a:ext>
            </a:extLst>
          </p:cNvPr>
          <p:cNvPicPr>
            <a:picLocks noChangeAspect="1"/>
          </p:cNvPicPr>
          <p:nvPr/>
        </p:nvPicPr>
        <p:blipFill rotWithShape="1"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6279" t="26853" r="22699" b="26853"/>
          <a:stretch/>
        </p:blipFill>
        <p:spPr>
          <a:xfrm>
            <a:off x="7329286" y="250470"/>
            <a:ext cx="266224" cy="225596"/>
          </a:xfrm>
          <a:prstGeom prst="rect">
            <a:avLst/>
          </a:prstGeom>
        </p:spPr>
      </p:pic>
      <p:pic>
        <p:nvPicPr>
          <p:cNvPr id="1039" name="Picture 2" descr="Microsoft Copilot">
            <a:hlinkClick r:id="rId11"/>
            <a:extLst>
              <a:ext uri="{FF2B5EF4-FFF2-40B4-BE49-F238E27FC236}">
                <a16:creationId xmlns:a16="http://schemas.microsoft.com/office/drawing/2014/main" id="{31C74A1E-2747-93E3-CC79-6197DA423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9067" y="250118"/>
            <a:ext cx="266610" cy="22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Microsoft Loop">
            <a:hlinkClick r:id="rId3"/>
            <a:extLst>
              <a:ext uri="{FF2B5EF4-FFF2-40B4-BE49-F238E27FC236}">
                <a16:creationId xmlns:a16="http://schemas.microsoft.com/office/drawing/2014/main" id="{69209E19-2846-6CAE-93BE-A08ABED75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 t="3303" b="3303"/>
          <a:stretch>
            <a:fillRect/>
          </a:stretch>
        </p:blipFill>
        <p:spPr>
          <a:xfrm>
            <a:off x="8327277" y="231861"/>
            <a:ext cx="281402" cy="262814"/>
          </a:xfrm>
          <a:prstGeom prst="rect">
            <a:avLst/>
          </a:prstGeom>
        </p:spPr>
      </p:pic>
      <p:pic>
        <p:nvPicPr>
          <p:cNvPr id="22" name="Graphic 21" descr="Microsoft Teams">
            <a:extLst>
              <a:ext uri="{FF2B5EF4-FFF2-40B4-BE49-F238E27FC236}">
                <a16:creationId xmlns:a16="http://schemas.microsoft.com/office/drawing/2014/main" id="{EC1AD0EF-8A11-F2DD-BEB6-56354EA0C9DF}"/>
              </a:ext>
            </a:extLst>
          </p:cNvPr>
          <p:cNvPicPr>
            <a:picLocks noChangeAspect="1"/>
          </p:cNvPicPr>
          <p:nvPr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36427" y="237638"/>
            <a:ext cx="269033" cy="251261"/>
          </a:xfrm>
          <a:prstGeom prst="rect">
            <a:avLst/>
          </a:prstGeom>
        </p:spPr>
      </p:pic>
      <p:pic>
        <p:nvPicPr>
          <p:cNvPr id="25" name="Picture 2" descr="Microsoft Powerpoint">
            <a:hlinkClick r:id="rId15"/>
            <a:extLst>
              <a:ext uri="{FF2B5EF4-FFF2-40B4-BE49-F238E27FC236}">
                <a16:creationId xmlns:a16="http://schemas.microsoft.com/office/drawing/2014/main" id="{17220478-A9CB-A3D4-FA9E-8CB60C44F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4414" y="251068"/>
            <a:ext cx="258291" cy="2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6" descr="Microsoft Bing">
            <a:hlinkClick r:id="rId6"/>
            <a:extLst>
              <a:ext uri="{FF2B5EF4-FFF2-40B4-BE49-F238E27FC236}">
                <a16:creationId xmlns:a16="http://schemas.microsoft.com/office/drawing/2014/main" id="{FA861FD2-6807-A0FA-CADB-F58FF048E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1" b="-383"/>
          <a:stretch>
            <a:fillRect/>
          </a:stretch>
        </p:blipFill>
        <p:spPr bwMode="auto">
          <a:xfrm>
            <a:off x="9853379" y="240123"/>
            <a:ext cx="245940" cy="24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Microsoft Whiteboard">
            <a:hlinkClick r:id="rId5"/>
            <a:extLst>
              <a:ext uri="{FF2B5EF4-FFF2-40B4-BE49-F238E27FC236}">
                <a16:creationId xmlns:a16="http://schemas.microsoft.com/office/drawing/2014/main" id="{2CE99923-4EDA-04F9-F624-0FA23132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6674" y="231861"/>
            <a:ext cx="281402" cy="2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Microsoft OneNote">
            <a:hlinkClick r:id="rId19"/>
            <a:extLst>
              <a:ext uri="{FF2B5EF4-FFF2-40B4-BE49-F238E27FC236}">
                <a16:creationId xmlns:a16="http://schemas.microsoft.com/office/drawing/2014/main" id="{3E18028B-25BC-4B1F-5AE5-B6311F58C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1226" y="231861"/>
            <a:ext cx="281402" cy="2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2" descr="Microsoft Copilot">
            <a:extLst>
              <a:ext uri="{FF2B5EF4-FFF2-40B4-BE49-F238E27FC236}">
                <a16:creationId xmlns:a16="http://schemas.microsoft.com/office/drawing/2014/main" id="{9051328C-ADD1-0BFD-E9FE-4C6AD7B288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5802" y="104511"/>
            <a:ext cx="789196" cy="7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0FB904-02ED-D7AB-41F0-5A5F7D0450C0}"/>
              </a:ext>
            </a:extLst>
          </p:cNvPr>
          <p:cNvSpPr txBox="1"/>
          <p:nvPr/>
        </p:nvSpPr>
        <p:spPr>
          <a:xfrm>
            <a:off x="549275" y="1164174"/>
            <a:ext cx="1109345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Agent Type: Copilot Studio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652E10B-46CD-1B38-BB2F-E6A9E85B5DE2}"/>
              </a:ext>
            </a:extLst>
          </p:cNvPr>
          <p:cNvSpPr txBox="1">
            <a:spLocks/>
          </p:cNvSpPr>
          <p:nvPr/>
        </p:nvSpPr>
        <p:spPr>
          <a:xfrm>
            <a:off x="495300" y="1614552"/>
            <a:ext cx="313655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"/>
              </a:rPr>
              <a:t>Agent Instructions</a:t>
            </a:r>
          </a:p>
        </p:txBody>
      </p:sp>
      <p:sp>
        <p:nvSpPr>
          <p:cNvPr id="52" name="Rectangle: Rounded Corners 6">
            <a:extLst>
              <a:ext uri="{FF2B5EF4-FFF2-40B4-BE49-F238E27FC236}">
                <a16:creationId xmlns:a16="http://schemas.microsoft.com/office/drawing/2014/main" id="{18C642A7-EA7E-8E42-58CC-837550EB1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95300" y="1876426"/>
            <a:ext cx="5057776" cy="4406900"/>
          </a:xfrm>
          <a:prstGeom prst="roundRect">
            <a:avLst>
              <a:gd name="adj" fmla="val 2604"/>
            </a:avLst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Role: </a:t>
            </a:r>
            <a:r>
              <a:rPr kumimoji="0" lang="en-US" sz="1050" b="0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You are </a:t>
            </a:r>
            <a:r>
              <a:rPr kumimoji="0" lang="en-US" sz="1050" b="0" i="1" u="none" strike="noStrike" kern="1200" cap="none" spc="0" normalizeH="0" baseline="0" noProof="0" dirty="0" err="1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Rootly</a:t>
            </a:r>
            <a:r>
              <a:rPr kumimoji="0" lang="en-US" sz="1050" b="0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, an AI-powered assistant designed to help Contoso Technologies’ customer service agents quickly understand customer issues, identify recurring patterns, and accelerate root cause analysis. You act as a smart co-pilot—summarizing multi-channel customer interactions, surfacing similar past cases, and suggesting relevant knowledge base content.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Tone &amp; Style</a:t>
            </a:r>
            <a:r>
              <a:rPr kumimoji="0" lang="en-US" sz="1050" b="0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: 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Professional, clear, and concise.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</a:t>
            </a:r>
            <a:r>
              <a:rPr kumimoji="0" lang="en-US" sz="1050" b="0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upportive and proactive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Empathetic when referencing customer frustrations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Confident when suggesting next steps or resolutions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1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Core Instructions: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Always begin by summarizing the customer’s issue using available data (emails, tickets, transcripts).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Highlight any recurring themes or similar past cases that may help resolve the issue.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Suggest relevant knowledge base articles or troubleshooting steps.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If the case appears complex or unresolved, prepare a structured summary for escalation.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Avoid technical jargon unless the user is a technical support agent.</a:t>
            </a:r>
          </a:p>
          <a:p>
            <a:pPr marL="171450" marR="0" lvl="0" indent="-17145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Prioritize speed, clarity, and relevance in every response.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23F4884-094B-F603-8B66-39B8E27CB388}"/>
              </a:ext>
            </a:extLst>
          </p:cNvPr>
          <p:cNvSpPr txBox="1">
            <a:spLocks/>
          </p:cNvSpPr>
          <p:nvPr/>
        </p:nvSpPr>
        <p:spPr>
          <a:xfrm>
            <a:off x="5682201" y="1614552"/>
            <a:ext cx="3136550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"/>
              </a:rPr>
              <a:t>Knowledge Sources</a:t>
            </a:r>
          </a:p>
        </p:txBody>
      </p:sp>
      <p:graphicFrame>
        <p:nvGraphicFramePr>
          <p:cNvPr id="1025" name="Table 1024">
            <a:extLst>
              <a:ext uri="{FF2B5EF4-FFF2-40B4-BE49-F238E27FC236}">
                <a16:creationId xmlns:a16="http://schemas.microsoft.com/office/drawing/2014/main" id="{44F78DD0-ED1B-D387-5A7F-F3C32CF04DCB}"/>
              </a:ext>
            </a:extLst>
          </p:cNvPr>
          <p:cNvGraphicFramePr>
            <a:graphicFrameLocks noGrp="1"/>
          </p:cNvGraphicFramePr>
          <p:nvPr/>
        </p:nvGraphicFramePr>
        <p:xfrm>
          <a:off x="5773641" y="1967865"/>
          <a:ext cx="583161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528">
                  <a:extLst>
                    <a:ext uri="{9D8B030D-6E8A-4147-A177-3AD203B41FA5}">
                      <a16:colId xmlns:a16="http://schemas.microsoft.com/office/drawing/2014/main" val="768563124"/>
                    </a:ext>
                  </a:extLst>
                </a:gridCol>
                <a:gridCol w="4516090">
                  <a:extLst>
                    <a:ext uri="{9D8B030D-6E8A-4147-A177-3AD203B41FA5}">
                      <a16:colId xmlns:a16="http://schemas.microsoft.com/office/drawing/2014/main" val="30615829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AU" sz="1400" b="0">
                          <a:solidFill>
                            <a:schemeClr val="bg1"/>
                          </a:solidFill>
                          <a:latin typeface="+mj-lt"/>
                        </a:rPr>
                        <a:t>Type</a:t>
                      </a:r>
                    </a:p>
                  </a:txBody>
                  <a:tcPr marT="36576" marB="36576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b="0">
                          <a:solidFill>
                            <a:schemeClr val="bg1"/>
                          </a:solidFill>
                          <a:latin typeface="+mj-lt"/>
                        </a:rPr>
                        <a:t>Location</a:t>
                      </a:r>
                    </a:p>
                  </a:txBody>
                  <a:tcPr marT="36576" marB="36576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6071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AU" sz="1100" b="0" dirty="0">
                          <a:solidFill>
                            <a:schemeClr val="tx1"/>
                          </a:solidFill>
                          <a:latin typeface="+mn-lt"/>
                        </a:rPr>
                        <a:t>SharePoint</a:t>
                      </a:r>
                    </a:p>
                  </a:txBody>
                  <a:tcPr marT="36576" marB="36576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/>
                        <a:t>Knowledge based and FAQs repository</a:t>
                      </a:r>
                    </a:p>
                  </a:txBody>
                  <a:tcPr marT="36576" marB="3657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9853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AU" sz="1100" b="0">
                          <a:solidFill>
                            <a:schemeClr val="tx1"/>
                          </a:solidFill>
                          <a:latin typeface="+mn-lt"/>
                        </a:rPr>
                        <a:t>Files</a:t>
                      </a:r>
                    </a:p>
                  </a:txBody>
                  <a:tcPr marT="36576" marB="36576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/>
                        <a:t>Outlook email and communication logs; Teams call transcript logs</a:t>
                      </a:r>
                    </a:p>
                  </a:txBody>
                  <a:tcPr marT="36576" marB="3657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0331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AU" sz="1100" b="0">
                          <a:solidFill>
                            <a:schemeClr val="tx1"/>
                          </a:solidFill>
                          <a:latin typeface="+mn-lt"/>
                        </a:rPr>
                        <a:t>Websites</a:t>
                      </a:r>
                    </a:p>
                  </a:txBody>
                  <a:tcPr marT="36576" marB="36576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dirty="0"/>
                        <a:t>Product documentation &amp; release notes (external support site)</a:t>
                      </a:r>
                    </a:p>
                  </a:txBody>
                  <a:tcPr marT="36576" marB="3657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91202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AU" sz="1100" b="0">
                          <a:solidFill>
                            <a:schemeClr val="tx1"/>
                          </a:solidFill>
                          <a:latin typeface="+mn-lt"/>
                        </a:rPr>
                        <a:t>Connections</a:t>
                      </a:r>
                    </a:p>
                  </a:txBody>
                  <a:tcPr marT="36576" marB="36576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b="0">
                          <a:solidFill>
                            <a:schemeClr val="tx1"/>
                          </a:solidFill>
                          <a:latin typeface="+mn-lt"/>
                        </a:rPr>
                        <a:t>HR System, IT Ticketing system</a:t>
                      </a:r>
                    </a:p>
                  </a:txBody>
                  <a:tcPr marT="36576" marB="3657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0535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en-AU" sz="1100" b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AU" sz="1100" b="0" baseline="30000">
                          <a:solidFill>
                            <a:schemeClr val="tx1"/>
                          </a:solidFill>
                          <a:latin typeface="+mn-lt"/>
                        </a:rPr>
                        <a:t>rd</a:t>
                      </a:r>
                      <a:r>
                        <a:rPr lang="en-AU" sz="1100" b="0">
                          <a:solidFill>
                            <a:schemeClr val="tx1"/>
                          </a:solidFill>
                          <a:latin typeface="+mn-lt"/>
                        </a:rPr>
                        <a:t> Party Sources</a:t>
                      </a:r>
                    </a:p>
                  </a:txBody>
                  <a:tcPr marT="36576" marB="36576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100" dirty="0"/>
                        <a:t>Support ticketing system (ServiceNow) and Customer CRM Profile (Dynamics 365)</a:t>
                      </a:r>
                      <a:endParaRPr lang="en-AU" sz="11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36576" marB="36576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249140"/>
                  </a:ext>
                </a:extLst>
              </a:tr>
            </a:tbl>
          </a:graphicData>
        </a:graphic>
      </p:graphicFrame>
      <p:sp>
        <p:nvSpPr>
          <p:cNvPr id="1035" name="TextBox 1034">
            <a:extLst>
              <a:ext uri="{FF2B5EF4-FFF2-40B4-BE49-F238E27FC236}">
                <a16:creationId xmlns:a16="http://schemas.microsoft.com/office/drawing/2014/main" id="{27F9FC40-81EA-664E-2F52-1A7FE7D806E0}"/>
              </a:ext>
            </a:extLst>
          </p:cNvPr>
          <p:cNvSpPr txBox="1">
            <a:spLocks/>
          </p:cNvSpPr>
          <p:nvPr/>
        </p:nvSpPr>
        <p:spPr>
          <a:xfrm>
            <a:off x="5682202" y="3978804"/>
            <a:ext cx="6014496" cy="1846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cs typeface="Segoe UI"/>
              </a:rPr>
              <a:t>The below fields are applicable only to Copilot Studio built Agents, remove if not used.</a:t>
            </a: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936A0356-8F14-63F2-2A43-7AA749232157}"/>
              </a:ext>
            </a:extLst>
          </p:cNvPr>
          <p:cNvSpPr txBox="1">
            <a:spLocks/>
          </p:cNvSpPr>
          <p:nvPr/>
        </p:nvSpPr>
        <p:spPr>
          <a:xfrm>
            <a:off x="5682202" y="4219013"/>
            <a:ext cx="2283427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"/>
              </a:rPr>
              <a:t>Triggers</a:t>
            </a:r>
          </a:p>
        </p:txBody>
      </p:sp>
      <p:sp>
        <p:nvSpPr>
          <p:cNvPr id="1029" name="Rectangle: Rounded Corners 6">
            <a:extLst>
              <a:ext uri="{FF2B5EF4-FFF2-40B4-BE49-F238E27FC236}">
                <a16:creationId xmlns:a16="http://schemas.microsoft.com/office/drawing/2014/main" id="{92A4889F-0781-897E-8741-44F7D700C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682202" y="4487236"/>
            <a:ext cx="2953350" cy="1796090"/>
          </a:xfrm>
          <a:prstGeom prst="roundRect">
            <a:avLst>
              <a:gd name="adj" fmla="val 4754"/>
            </a:avLst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New Ticket Created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Trigger: A new support ticket is opened in ServiceNow or Salesforce. Purpose: Automatically generate a summary of past interactions and similar cases.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Agent Requests Summary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; Trigger: Agent clicks a “Summarize” button. Purpose: Pull and condense emails, chats, and ticket notes into a digestible overview.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Escalation Flagged;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Trigger: Ticket is marked for escalation. Purpose: Generate a structured escalation summary with context and prior steps.</a:t>
            </a:r>
            <a:endParaRPr kumimoji="0" lang="en-US" sz="1000" b="0" i="1" u="none" strike="noStrike" kern="1200" cap="none" spc="0" normalizeH="0" baseline="0" noProof="0" dirty="0">
              <a:ln w="3175"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D48F2A68-8507-1C7C-9A43-D1F891207F10}"/>
              </a:ext>
            </a:extLst>
          </p:cNvPr>
          <p:cNvSpPr txBox="1">
            <a:spLocks/>
          </p:cNvSpPr>
          <p:nvPr/>
        </p:nvSpPr>
        <p:spPr>
          <a:xfrm>
            <a:off x="8743348" y="4219013"/>
            <a:ext cx="2283427" cy="2154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lvl="0" defTabSz="932472" fontAlgn="base">
              <a:spcBef>
                <a:spcPct val="0"/>
              </a:spcBef>
              <a:spcAft>
                <a:spcPct val="0"/>
              </a:spcAft>
              <a:defRPr sz="1600" b="1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cs typeface="Segoe UI"/>
              </a:rPr>
              <a:t>Actions</a:t>
            </a:r>
          </a:p>
        </p:txBody>
      </p:sp>
      <p:sp>
        <p:nvSpPr>
          <p:cNvPr id="1030" name="Rectangle: Rounded Corners 6">
            <a:extLst>
              <a:ext uri="{FF2B5EF4-FFF2-40B4-BE49-F238E27FC236}">
                <a16:creationId xmlns:a16="http://schemas.microsoft.com/office/drawing/2014/main" id="{724C0B9F-B7AD-9890-3AF5-8FC7704C6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743348" y="4487236"/>
            <a:ext cx="2953350" cy="1796090"/>
          </a:xfrm>
          <a:prstGeom prst="roundRect">
            <a:avLst>
              <a:gd name="adj" fmla="val 4754"/>
            </a:avLst>
          </a:prstGeom>
          <a:solidFill>
            <a:schemeClr val="bg1"/>
          </a:solidFill>
          <a:ln>
            <a:noFill/>
          </a:ln>
          <a:effectLst>
            <a:outerShdw blurRad="228600" dist="63500" dir="2700000" algn="tl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Summarize Customer Interactions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- 1. Pulls data from emails, tickets, chats, and calls. 2. Outputs a natural-language summary with sentiment and timeline.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Suggest Similar Cases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- 1. Searches ticketing system for matching issues. 2. Displays resolution steps and outcomes from past cases.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Generate Escalation Summary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- 1. Compiles issue description, actions taken, customer impact, and related cases. 2. Formats for engineering or Tier-2 handoff.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053" name="TextBox 1052">
            <a:extLst>
              <a:ext uri="{FF2B5EF4-FFF2-40B4-BE49-F238E27FC236}">
                <a16:creationId xmlns:a16="http://schemas.microsoft.com/office/drawing/2014/main" id="{A8166D6C-DB69-579C-3D56-811B59FD6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2676086">
            <a:off x="8706517" y="1083854"/>
            <a:ext cx="5000625" cy="307777"/>
          </a:xfrm>
          <a:prstGeom prst="rect">
            <a:avLst/>
          </a:prstGeom>
          <a:solidFill>
            <a:srgbClr val="FEF0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Completed Example</a:t>
            </a:r>
          </a:p>
        </p:txBody>
      </p:sp>
    </p:spTree>
    <p:extLst>
      <p:ext uri="{BB962C8B-B14F-4D97-AF65-F5344CB8AC3E}">
        <p14:creationId xmlns:p14="http://schemas.microsoft.com/office/powerpoint/2010/main" val="210050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32E6A-B767-4B34-8B39-97F98C4B6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CA1920-A21B-6328-35A8-012860FDAB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7050" y="2133600"/>
            <a:ext cx="6002338" cy="1127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200" b="0" i="0" u="none" strike="noStrike" kern="1200" cap="none" spc="-50" normalizeH="0" baseline="0" noProof="0">
                <a:ln>
                  <a:noFill/>
                </a:ln>
                <a:gradFill>
                  <a:gsLst>
                    <a:gs pos="39000">
                      <a:srgbClr val="712360"/>
                    </a:gs>
                    <a:gs pos="51000">
                      <a:srgbClr val="963E08"/>
                    </a:gs>
                    <a:gs pos="63000">
                      <a:srgbClr val="712360"/>
                    </a:gs>
                  </a:gsLst>
                  <a:path path="circle">
                    <a:fillToRect l="100000" t="100000"/>
                  </a:path>
                </a:gradFill>
                <a:effectLst/>
                <a:uLnTx/>
                <a:uFillTx/>
                <a:latin typeface="+mj-lt"/>
                <a:ea typeface="+mn-ea"/>
                <a:cs typeface="Segoe UI Semibold" panose="020B0502040204020203" pitchFamily="34" charset="0"/>
              </a:rPr>
              <a:t>Copilot SMEs for support</a:t>
            </a:r>
          </a:p>
        </p:txBody>
      </p:sp>
    </p:spTree>
    <p:extLst>
      <p:ext uri="{BB962C8B-B14F-4D97-AF65-F5344CB8AC3E}">
        <p14:creationId xmlns:p14="http://schemas.microsoft.com/office/powerpoint/2010/main" val="3360254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Copilot pallet">
      <a:dk1>
        <a:sysClr val="windowText" lastClr="000000"/>
      </a:dk1>
      <a:lt1>
        <a:sysClr val="window" lastClr="FFFFFF"/>
      </a:lt1>
      <a:dk2>
        <a:srgbClr val="091F2C"/>
      </a:dk2>
      <a:lt2>
        <a:srgbClr val="F4F3F5"/>
      </a:lt2>
      <a:accent1>
        <a:srgbClr val="C5B4E3"/>
      </a:accent1>
      <a:accent2>
        <a:srgbClr val="8661C5"/>
      </a:accent2>
      <a:accent3>
        <a:srgbClr val="463668"/>
      </a:accent3>
      <a:accent4>
        <a:srgbClr val="0078D4"/>
      </a:accent4>
      <a:accent5>
        <a:srgbClr val="2A446F"/>
      </a:accent5>
      <a:accent6>
        <a:srgbClr val="C03BC4"/>
      </a:accent6>
      <a:hlink>
        <a:srgbClr val="FFA38B"/>
      </a:hlink>
      <a:folHlink>
        <a:srgbClr val="FFE399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8D030735CA3E4B9C779C022532B7D5" ma:contentTypeVersion="14" ma:contentTypeDescription="Create a new document." ma:contentTypeScope="" ma:versionID="fb46fb654b1982a1ecfe9526ee4386e9">
  <xsd:schema xmlns:xsd="http://www.w3.org/2001/XMLSchema" xmlns:xs="http://www.w3.org/2001/XMLSchema" xmlns:p="http://schemas.microsoft.com/office/2006/metadata/properties" xmlns:ns1="http://schemas.microsoft.com/sharepoint/v3" xmlns:ns2="3d1eada8-68ad-46cb-8116-2c5023655792" xmlns:ns3="fc8b6be3-cf54-4fa6-9998-c5773e462a23" targetNamespace="http://schemas.microsoft.com/office/2006/metadata/properties" ma:root="true" ma:fieldsID="52d6bbea153fbca6513d6b7fb6f75a74" ns1:_="" ns2:_="" ns3:_="">
    <xsd:import namespace="http://schemas.microsoft.com/sharepoint/v3"/>
    <xsd:import namespace="3d1eada8-68ad-46cb-8116-2c5023655792"/>
    <xsd:import namespace="fc8b6be3-cf54-4fa6-9998-c5773e462a23"/>
    <xsd:element name="properties">
      <xsd:complexType>
        <xsd:sequence>
          <xsd:element name="documentManagement">
            <xsd:complexType>
              <xsd:all>
                <xsd:element ref="ns2:MediaServiceBillingMetadata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eada8-68ad-46cb-8116-2c5023655792" elementFormDefault="qualified">
    <xsd:import namespace="http://schemas.microsoft.com/office/2006/documentManagement/types"/>
    <xsd:import namespace="http://schemas.microsoft.com/office/infopath/2007/PartnerControls"/>
    <xsd:element name="MediaServiceBillingMetadata" ma:index="8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8b6be3-cf54-4fa6-9998-c5773e462a2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829337c-e1a2-4421-afae-f395efb0d9ec}" ma:internalName="TaxCatchAll" ma:showField="CatchAllData" ma:web="fc8b6be3-cf54-4fa6-9998-c5773e462a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d1eada8-68ad-46cb-8116-2c5023655792">
      <Terms xmlns="http://schemas.microsoft.com/office/infopath/2007/PartnerControls"/>
    </lcf76f155ced4ddcb4097134ff3c332f>
    <TaxCatchAll xmlns="fc8b6be3-cf54-4fa6-9998-c5773e462a23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F0BFFB-7805-465D-ABD8-6D1ED316B6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d1eada8-68ad-46cb-8116-2c5023655792"/>
    <ds:schemaRef ds:uri="fc8b6be3-cf54-4fa6-9998-c5773e462a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ABD492-3AAA-4F77-A5D0-E47BDF81A391}">
  <ds:schemaRefs>
    <ds:schemaRef ds:uri="http://schemas.microsoft.com/sharepoint/v3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fc8b6be3-cf54-4fa6-9998-c5773e462a23"/>
    <ds:schemaRef ds:uri="3d1eada8-68ad-46cb-8116-2c502365579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07EDE27-8173-404B-B358-8082EB48303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1831</Words>
  <Application>Microsoft Office PowerPoint</Application>
  <PresentationFormat>Widescreen</PresentationFormat>
  <Paragraphs>212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Agent Hackathon Group Hackathon Instructions</vt:lpstr>
      <vt:lpstr>Agenda                               </vt:lpstr>
      <vt:lpstr>Let’s get hacking!</vt:lpstr>
      <vt:lpstr>Group Hackathon Template - Completed Example</vt:lpstr>
      <vt:lpstr>Cultivating a thriving work culture is a lot of work for your HR team</vt:lpstr>
      <vt:lpstr>Customer service root cause analysis process when a customer call is received </vt:lpstr>
      <vt:lpstr>Business Problem: Delays in Root Cause Analysis with the Customer Service team</vt:lpstr>
      <vt:lpstr>Employee Self Service Agent                     </vt:lpstr>
      <vt:lpstr>Copilot SMEs for support</vt:lpstr>
      <vt:lpstr>Meet your Microsoft 365 Copilot SMEs</vt:lpstr>
      <vt:lpstr>Judging Criteria</vt:lpstr>
      <vt:lpstr>How are the presentations scored?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Agent Hackathon - Event presentation slides</dc:title>
  <dc:creator>Kris Wilson</dc:creator>
  <cp:lastModifiedBy>Anne Fernando</cp:lastModifiedBy>
  <cp:revision>3</cp:revision>
  <dcterms:created xsi:type="dcterms:W3CDTF">2025-02-28T08:37:35Z</dcterms:created>
  <dcterms:modified xsi:type="dcterms:W3CDTF">2026-05-29T16:37:24Z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0x0101001A8D030735CA3E4B9C779C022532B7D5</vt:lpwstr>
  </property>
  <property fmtid="{D5CDD505-2E9C-101B-9397-08002B2CF9AE}" pid="3" name="MediaServiceImageTags">
    <vt:lpwstr/>
  </property>
</Properties>
</file>