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4"/>
    <p:sldMasterId id="2147483667" r:id="rId5"/>
  </p:sldMasterIdLst>
  <p:notesMasterIdLst>
    <p:notesMasterId r:id="rId26"/>
  </p:notesMasterIdLst>
  <p:sldIdLst>
    <p:sldId id="256" r:id="rId6"/>
    <p:sldId id="268" r:id="rId7"/>
    <p:sldId id="2147483544" r:id="rId8"/>
    <p:sldId id="2147482308" r:id="rId9"/>
    <p:sldId id="2147482305" r:id="rId10"/>
    <p:sldId id="272" r:id="rId11"/>
    <p:sldId id="2147479697" r:id="rId12"/>
    <p:sldId id="300" r:id="rId13"/>
    <p:sldId id="2147483542" r:id="rId14"/>
    <p:sldId id="2147479695" r:id="rId15"/>
    <p:sldId id="2147483541" r:id="rId16"/>
    <p:sldId id="2147482100" r:id="rId17"/>
    <p:sldId id="2147483543" r:id="rId18"/>
    <p:sldId id="295" r:id="rId19"/>
    <p:sldId id="294" r:id="rId20"/>
    <p:sldId id="296" r:id="rId21"/>
    <p:sldId id="297" r:id="rId22"/>
    <p:sldId id="2147479693" r:id="rId23"/>
    <p:sldId id="2147479689" r:id="rId24"/>
    <p:sldId id="2147482310" r:id="rId2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90290D-9A6D-4CE5-A381-4AA6851755D0}">
          <p14:sldIdLst>
            <p14:sldId id="256"/>
            <p14:sldId id="268"/>
            <p14:sldId id="2147483544"/>
          </p14:sldIdLst>
        </p14:section>
        <p14:section name="Copilot Adoption Community" id="{130787DD-92C9-4D42-9571-402F74A3C963}">
          <p14:sldIdLst>
            <p14:sldId id="2147482308"/>
            <p14:sldId id="2147482305"/>
            <p14:sldId id="272"/>
          </p14:sldIdLst>
        </p14:section>
        <p14:section name="Community Agent" id="{88D87A3D-A968-41AE-A418-D5A13CCEB00D}">
          <p14:sldIdLst>
            <p14:sldId id="2147479697"/>
            <p14:sldId id="300"/>
            <p14:sldId id="2147483542"/>
          </p14:sldIdLst>
        </p14:section>
        <p14:section name="Copilot in Viva Engage" id="{7853530E-496E-463A-9C36-E254EFDB13C5}">
          <p14:sldIdLst>
            <p14:sldId id="2147479695"/>
            <p14:sldId id="2147483541"/>
            <p14:sldId id="2147482100"/>
            <p14:sldId id="2147483543"/>
            <p14:sldId id="295"/>
            <p14:sldId id="294"/>
            <p14:sldId id="296"/>
            <p14:sldId id="297"/>
          </p14:sldIdLst>
        </p14:section>
        <p14:section name="AI Capabilities" id="{D9CFF6FC-DB28-43C1-8721-B22B3E0DEC9C}">
          <p14:sldIdLst>
            <p14:sldId id="2147479693"/>
            <p14:sldId id="2147479689"/>
          </p14:sldIdLst>
        </p14:section>
        <p14:section name="Resources" id="{3492AD84-363A-4FCE-B528-526F3D2CD5F1}">
          <p14:sldIdLst>
            <p14:sldId id="2147482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FB1E1E-96ED-23C3-D846-C88C376A70A6}" name="Erin Rosenthal" initials="ER" userId="S::errosent@microsoft.com::d3e86388-c609-4f41-83e3-e2e04b425e14" providerId="AD"/>
  <p188:author id="{4DCD3A78-4CF9-7C36-53BE-2259BAC64832}" name="Sophia Peng" initials="SP" userId="S::sophiapeng@microsoft.com::d50d4ef7-b9cf-4638-942b-f27526978e60" providerId="AD"/>
  <p188:author id="{2F02E885-6761-A955-D4CF-271E44B57D52}" name="Laurel Dzneladze (Unify Consulting LLC)" initials="LD" userId="S::v-ldzneladze@microsoft.com::f014f1e7-200a-4a76-a22d-a9fbe68f592c" providerId="AD"/>
  <p188:author id="{F6DC99AF-5D8B-DDE3-49CF-53EB437080C1}" name="Allison Michels" initials="AM" userId="S::almichels@microsoft.com::7d06cd23-1dde-4fda-b9b6-bbe4e9a79d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BABABA"/>
    <a:srgbClr val="EAEAEA"/>
    <a:srgbClr val="EBEBEB"/>
    <a:srgbClr val="BF3BC4"/>
    <a:srgbClr val="9E51C5"/>
    <a:srgbClr val="9756C5"/>
    <a:srgbClr val="5E68C9"/>
    <a:srgbClr val="5F68C9"/>
    <a:srgbClr val="4F6A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293"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l Dzneladze (Unify Consulting LLC)" userId="f014f1e7-200a-4a76-a22d-a9fbe68f592c" providerId="ADAL" clId="{200ECD18-AE8A-40D9-9070-DCD471E5BA72}"/>
    <pc:docChg chg="modSld">
      <pc:chgData name="Laurel Dzneladze (Unify Consulting LLC)" userId="f014f1e7-200a-4a76-a22d-a9fbe68f592c" providerId="ADAL" clId="{200ECD18-AE8A-40D9-9070-DCD471E5BA72}" dt="2025-12-11T15:18:58.479" v="0" actId="1076"/>
      <pc:docMkLst>
        <pc:docMk/>
      </pc:docMkLst>
      <pc:sldChg chg="modSp mod">
        <pc:chgData name="Laurel Dzneladze (Unify Consulting LLC)" userId="f014f1e7-200a-4a76-a22d-a9fbe68f592c" providerId="ADAL" clId="{200ECD18-AE8A-40D9-9070-DCD471E5BA72}" dt="2025-12-11T15:18:58.479" v="0" actId="1076"/>
        <pc:sldMkLst>
          <pc:docMk/>
          <pc:sldMk cId="2610766474" sldId="2147483541"/>
        </pc:sldMkLst>
        <pc:spChg chg="mod">
          <ac:chgData name="Laurel Dzneladze (Unify Consulting LLC)" userId="f014f1e7-200a-4a76-a22d-a9fbe68f592c" providerId="ADAL" clId="{200ECD18-AE8A-40D9-9070-DCD471E5BA72}" dt="2025-12-11T15:18:58.479" v="0" actId="1076"/>
          <ac:spMkLst>
            <pc:docMk/>
            <pc:sldMk cId="2610766474" sldId="2147483541"/>
            <ac:spMk id="24" creationId="{00D9CC0C-5BB5-5485-0DEC-C96B5D16ABF4}"/>
          </ac:spMkLst>
        </pc:spChg>
        <pc:spChg chg="mod">
          <ac:chgData name="Laurel Dzneladze (Unify Consulting LLC)" userId="f014f1e7-200a-4a76-a22d-a9fbe68f592c" providerId="ADAL" clId="{200ECD18-AE8A-40D9-9070-DCD471E5BA72}" dt="2025-12-11T15:18:58.479" v="0" actId="1076"/>
          <ac:spMkLst>
            <pc:docMk/>
            <pc:sldMk cId="2610766474" sldId="2147483541"/>
            <ac:spMk id="26" creationId="{E5E13E57-685E-5DF7-10B4-66866F77665D}"/>
          </ac:spMkLst>
        </pc:spChg>
        <pc:spChg chg="mod">
          <ac:chgData name="Laurel Dzneladze (Unify Consulting LLC)" userId="f014f1e7-200a-4a76-a22d-a9fbe68f592c" providerId="ADAL" clId="{200ECD18-AE8A-40D9-9070-DCD471E5BA72}" dt="2025-12-11T15:18:58.479" v="0" actId="1076"/>
          <ac:spMkLst>
            <pc:docMk/>
            <pc:sldMk cId="2610766474" sldId="2147483541"/>
            <ac:spMk id="77" creationId="{A8155FF2-29E4-87E7-416C-F8DB98C6589B}"/>
          </ac:spMkLst>
        </pc:spChg>
        <pc:spChg chg="mod">
          <ac:chgData name="Laurel Dzneladze (Unify Consulting LLC)" userId="f014f1e7-200a-4a76-a22d-a9fbe68f592c" providerId="ADAL" clId="{200ECD18-AE8A-40D9-9070-DCD471E5BA72}" dt="2025-12-11T15:18:58.479" v="0" actId="1076"/>
          <ac:spMkLst>
            <pc:docMk/>
            <pc:sldMk cId="2610766474" sldId="2147483541"/>
            <ac:spMk id="81" creationId="{3F958327-C4E7-B045-EB62-7D308B5AC985}"/>
          </ac:spMkLst>
        </pc:spChg>
        <pc:grpChg chg="mod">
          <ac:chgData name="Laurel Dzneladze (Unify Consulting LLC)" userId="f014f1e7-200a-4a76-a22d-a9fbe68f592c" providerId="ADAL" clId="{200ECD18-AE8A-40D9-9070-DCD471E5BA72}" dt="2025-12-11T15:18:58.479" v="0" actId="1076"/>
          <ac:grpSpMkLst>
            <pc:docMk/>
            <pc:sldMk cId="2610766474" sldId="2147483541"/>
            <ac:grpSpMk id="124" creationId="{DFA5D4C3-6C3A-D6B1-EB45-B87C365FC530}"/>
          </ac:grpSpMkLst>
        </pc:grpChg>
        <pc:grpChg chg="mod">
          <ac:chgData name="Laurel Dzneladze (Unify Consulting LLC)" userId="f014f1e7-200a-4a76-a22d-a9fbe68f592c" providerId="ADAL" clId="{200ECD18-AE8A-40D9-9070-DCD471E5BA72}" dt="2025-12-11T15:18:58.479" v="0" actId="1076"/>
          <ac:grpSpMkLst>
            <pc:docMk/>
            <pc:sldMk cId="2610766474" sldId="2147483541"/>
            <ac:grpSpMk id="129" creationId="{57B8E2B3-A265-5440-4A8C-B402A16C4934}"/>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E2988-4F19-476A-80F1-A87AAA0127F8}"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8375E-25AD-42E5-BB10-819725D85809}" type="slidenum">
              <a:rPr lang="en-US" smtClean="0"/>
              <a:t>‹#›</a:t>
            </a:fld>
            <a:endParaRPr lang="en-US"/>
          </a:p>
        </p:txBody>
      </p:sp>
    </p:spTree>
    <p:extLst>
      <p:ext uri="{BB962C8B-B14F-4D97-AF65-F5344CB8AC3E}">
        <p14:creationId xmlns:p14="http://schemas.microsoft.com/office/powerpoint/2010/main" val="85761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icrosoft.com/insidetrack/blog/five-tips-for-prompting-ai-how-were-communicating-better-at-microsoft-with-microsoft-copilot/?msockid=296b364b015f6fcd06d9250100e86e6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1</a:t>
            </a:fld>
            <a:endParaRPr lang="en-US"/>
          </a:p>
        </p:txBody>
      </p:sp>
    </p:spTree>
    <p:extLst>
      <p:ext uri="{BB962C8B-B14F-4D97-AF65-F5344CB8AC3E}">
        <p14:creationId xmlns:p14="http://schemas.microsoft.com/office/powerpoint/2010/main" val="172197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In addition to accessing Engage content via M365 Copilot, Engage itself has an integrated Copilot experience tailored to Engage.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85ADC-3BAC-4CA5-BE6D-249E391F3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936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Five Tips for Prompting AI: How We’re Communicating Better at Microsoft with Microsoft Copilot</a:t>
            </a:r>
            <a:endParaRPr lang="en-US" dirty="0"/>
          </a:p>
          <a:p>
            <a:endParaRPr lang="en-US" dirty="0"/>
          </a:p>
          <a:p>
            <a:endParaRPr lang="en-US" dirty="0"/>
          </a:p>
          <a:p>
            <a:r>
              <a:rPr lang="en-US" sz="1200" b="1" i="0" dirty="0">
                <a:solidFill>
                  <a:srgbClr val="2F2F2F"/>
                </a:solidFill>
                <a:effectLst/>
                <a:latin typeface="Segoe UI" panose="020B0502040204020203" pitchFamily="34" charset="0"/>
              </a:rPr>
              <a:t>Tell Microsoft 365 Copilot what you need</a:t>
            </a:r>
          </a:p>
          <a:p>
            <a:r>
              <a:rPr lang="en-US" sz="1200" b="0" i="0" dirty="0">
                <a:solidFill>
                  <a:srgbClr val="2F2F2F"/>
                </a:solidFill>
                <a:effectLst/>
                <a:latin typeface="Segoe UI" panose="020B0502040204020203" pitchFamily="34" charset="0"/>
              </a:rPr>
              <a:t>Start by letting Copilot know what role you want it to play, so it can couch its answers appropriately.</a:t>
            </a:r>
          </a:p>
          <a:p>
            <a:endParaRPr lang="en-US" sz="1200" b="0" i="0" dirty="0">
              <a:solidFill>
                <a:srgbClr val="2F2F2F"/>
              </a:solidFill>
              <a:effectLst/>
              <a:latin typeface="Segoe UI" panose="020B0502040204020203" pitchFamily="34" charset="0"/>
            </a:endParaRPr>
          </a:p>
          <a:p>
            <a:r>
              <a:rPr lang="en-US" sz="1200" b="1" i="0" dirty="0">
                <a:solidFill>
                  <a:srgbClr val="2F2F2F"/>
                </a:solidFill>
                <a:effectLst/>
                <a:latin typeface="Segoe UI" panose="020B0502040204020203" pitchFamily="34" charset="0"/>
                <a:cs typeface="Segoe UI" panose="020B0502040204020203" pitchFamily="34" charset="0"/>
              </a:rPr>
              <a:t>Include the right prompt ingredients</a:t>
            </a:r>
          </a:p>
          <a:p>
            <a:r>
              <a:rPr lang="en-US" sz="1200" dirty="0">
                <a:latin typeface="Segoe UI" panose="020B0502040204020203" pitchFamily="34" charset="0"/>
                <a:cs typeface="Segoe UI" panose="020B0502040204020203" pitchFamily="34" charset="0"/>
              </a:rPr>
              <a:t>Make sure to tell Copilot what you want it to do. Include goal, context, source and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2F2F2F"/>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F2F2F"/>
                </a:solidFill>
                <a:effectLst/>
                <a:latin typeface="Segoe UI" panose="020B0502040204020203" pitchFamily="34" charset="0"/>
              </a:rPr>
              <a:t>Know your audience</a:t>
            </a:r>
            <a:endParaRPr lang="en-US" dirty="0"/>
          </a:p>
          <a:p>
            <a:endParaRPr lang="en-US" sz="12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F2F2F"/>
                </a:solidFill>
                <a:effectLst/>
                <a:latin typeface="Segoe UI" panose="020B0502040204020203" pitchFamily="34" charset="0"/>
              </a:rPr>
              <a:t>Different audiences have different needs and expectations. </a:t>
            </a:r>
            <a:endParaRPr lang="en-US" sz="1200" dirty="0"/>
          </a:p>
          <a:p>
            <a:endParaRPr lang="en-US" sz="1200" dirty="0">
              <a:latin typeface="Segoe UI" panose="020B0502040204020203" pitchFamily="34" charset="0"/>
              <a:cs typeface="Segoe UI" panose="020B0502040204020203" pitchFamily="34" charset="0"/>
            </a:endParaRPr>
          </a:p>
          <a:p>
            <a:endParaRPr lang="en-US" sz="12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F2F2F"/>
                </a:solidFill>
                <a:effectLst/>
                <a:latin typeface="Segoe UI" panose="020B0502040204020203" pitchFamily="34" charset="0"/>
              </a:rPr>
              <a:t>Keep the conversation going</a:t>
            </a:r>
          </a:p>
          <a:p>
            <a:endParaRPr lang="en-US" sz="12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F2F2F"/>
                </a:solidFill>
                <a:effectLst/>
                <a:latin typeface="Segoe UI" panose="020B0502040204020203" pitchFamily="34" charset="0"/>
              </a:rPr>
              <a:t>Copilot can help you best when it understands what you’re looking for in terms of tone, length, word count, or any other limitations or boundaries you set. </a:t>
            </a:r>
            <a:r>
              <a:rPr lang="en-US" sz="1200" dirty="0">
                <a:solidFill>
                  <a:srgbClr val="2F2F2F"/>
                </a:solidFill>
                <a:latin typeface="Segoe UI" panose="020B0502040204020203" pitchFamily="34" charset="0"/>
              </a:rPr>
              <a:t>Follow up on your prompts for more tailored responses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F2F2F"/>
                </a:solidFill>
                <a:effectLst/>
                <a:latin typeface="Segoe UI" panose="020B0502040204020203" pitchFamily="34" charset="0"/>
              </a:rPr>
              <a:t>Add context</a:t>
            </a:r>
            <a:endParaRPr lang="en-US" dirty="0"/>
          </a:p>
          <a:p>
            <a:endParaRPr lang="en-US" sz="12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2F2F"/>
                </a:solidFill>
                <a:latin typeface="Segoe UI" panose="020B0502040204020203" pitchFamily="34" charset="0"/>
              </a:rPr>
              <a:t>B</a:t>
            </a:r>
            <a:r>
              <a:rPr lang="en-US" sz="1200" b="0" i="0" dirty="0">
                <a:solidFill>
                  <a:srgbClr val="2F2F2F"/>
                </a:solidFill>
                <a:effectLst/>
                <a:latin typeface="Segoe UI" panose="020B0502040204020203" pitchFamily="34" charset="0"/>
              </a:rPr>
              <a:t>e as specific as possible and add as much information as you can. </a:t>
            </a:r>
            <a:endParaRPr lang="en-US" sz="1200" dirty="0"/>
          </a:p>
          <a:p>
            <a:endParaRPr lang="en-US" sz="1200" dirty="0"/>
          </a:p>
          <a:p>
            <a:endParaRPr lang="en-US" sz="1200" dirty="0"/>
          </a:p>
          <a:p>
            <a:endParaRPr lang="en-US" sz="1200" dirty="0"/>
          </a:p>
          <a:p>
            <a:r>
              <a:rPr lang="en-US" dirty="0"/>
              <a:t>Art, not a science. Pick the framework that works for you. Tools are getting better, but your still have to give instructions—these tools can’t read minds, at least not yet. </a:t>
            </a:r>
          </a:p>
          <a:p>
            <a:endParaRPr lang="en-US" dirty="0"/>
          </a:p>
          <a:p>
            <a:r>
              <a:rPr lang="en-US" dirty="0"/>
              <a:t>Prompting is really just giving instructions—like you would to another person. The more details you provide the better.</a:t>
            </a:r>
          </a:p>
          <a:p>
            <a:endParaRPr lang="en-US" dirty="0"/>
          </a:p>
          <a:p>
            <a:r>
              <a:rPr lang="en-US" dirty="0"/>
              <a:t>It can feel like a lot of work to create these prompts at first—maybe you feel you could do it faster yourself. But this is a new skill you are building and it takes practice. You’ll quickly find that you have a few key prompt templates that help you quickly get higher quality first drafts. </a:t>
            </a:r>
          </a:p>
          <a:p>
            <a:endParaRPr lang="en-US" sz="1200" dirty="0"/>
          </a:p>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11</a:t>
            </a:fld>
            <a:endParaRPr lang="en-US"/>
          </a:p>
        </p:txBody>
      </p:sp>
    </p:spTree>
    <p:extLst>
      <p:ext uri="{BB962C8B-B14F-4D97-AF65-F5344CB8AC3E}">
        <p14:creationId xmlns:p14="http://schemas.microsoft.com/office/powerpoint/2010/main" val="182877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Second, become familiar with the 4 ingredients that make up a successful prompt. </a:t>
            </a:r>
          </a:p>
          <a:p>
            <a:endParaRPr lang="en-US" dirty="0"/>
          </a:p>
          <a:p>
            <a:r>
              <a:rPr lang="en-US" dirty="0"/>
              <a:t>Your prompt should include a goal – what is it you ultimately want Copilot from Copilot?</a:t>
            </a:r>
          </a:p>
          <a:p>
            <a:endParaRPr lang="en-US" dirty="0"/>
          </a:p>
          <a:p>
            <a:r>
              <a:rPr lang="en-US" dirty="0"/>
              <a:t>Context – What’s the reason for needing this output, and who else might be involved</a:t>
            </a:r>
          </a:p>
          <a:p>
            <a:endParaRPr lang="en-US" dirty="0"/>
          </a:p>
          <a:p>
            <a:r>
              <a:rPr lang="en-US" dirty="0"/>
              <a:t>Source – Is there any reference material, like an existing deck or document that Copilot should refer to?</a:t>
            </a:r>
          </a:p>
          <a:p>
            <a:endParaRPr lang="en-US" dirty="0"/>
          </a:p>
          <a:p>
            <a:r>
              <a:rPr lang="en-US" dirty="0"/>
              <a:t>Finally expectations on how Copilot should best meet your </a:t>
            </a:r>
            <a:r>
              <a:rPr lang="en-US" dirty="0" err="1"/>
              <a:t>expecations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60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13</a:t>
            </a:fld>
            <a:endParaRPr lang="en-US"/>
          </a:p>
        </p:txBody>
      </p:sp>
    </p:spTree>
    <p:extLst>
      <p:ext uri="{BB962C8B-B14F-4D97-AF65-F5344CB8AC3E}">
        <p14:creationId xmlns:p14="http://schemas.microsoft.com/office/powerpoint/2010/main" val="26994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5A3B4-BAD4-DEEE-CB26-7042A92F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3366-EB61-9528-1A93-A62E7C2F3E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D0A947-2649-3B72-F7B3-47FFA2F8C1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269299-472E-ED3E-2347-1252B1BE24A8}"/>
              </a:ext>
            </a:extLst>
          </p:cNvPr>
          <p:cNvSpPr>
            <a:spLocks noGrp="1"/>
          </p:cNvSpPr>
          <p:nvPr>
            <p:ph type="sldNum" sz="quarter" idx="5"/>
          </p:nvPr>
        </p:nvSpPr>
        <p:spPr/>
        <p:txBody>
          <a:bodyPr/>
          <a:lstStyle/>
          <a:p>
            <a:fld id="{9B5E31FF-01FB-4D14-93A4-159C55D7E0E1}" type="slidenum">
              <a:rPr lang="en-US" smtClean="0"/>
              <a:t>14</a:t>
            </a:fld>
            <a:endParaRPr lang="en-US"/>
          </a:p>
        </p:txBody>
      </p:sp>
    </p:spTree>
    <p:extLst>
      <p:ext uri="{BB962C8B-B14F-4D97-AF65-F5344CB8AC3E}">
        <p14:creationId xmlns:p14="http://schemas.microsoft.com/office/powerpoint/2010/main" val="272988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E31FF-01FB-4D14-93A4-159C55D7E0E1}" type="slidenum">
              <a:rPr lang="en-US" smtClean="0"/>
              <a:t>15</a:t>
            </a:fld>
            <a:endParaRPr lang="en-US"/>
          </a:p>
        </p:txBody>
      </p:sp>
    </p:spTree>
    <p:extLst>
      <p:ext uri="{BB962C8B-B14F-4D97-AF65-F5344CB8AC3E}">
        <p14:creationId xmlns:p14="http://schemas.microsoft.com/office/powerpoint/2010/main" val="3397981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2E955-F050-3362-152F-8CAE7BF1B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63A63-BA33-9E16-AFA5-50E47A2874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F10D10-2198-5B84-13A2-4D22EAD7EF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E83704-6893-9851-9C18-D1FECD11032F}"/>
              </a:ext>
            </a:extLst>
          </p:cNvPr>
          <p:cNvSpPr>
            <a:spLocks noGrp="1"/>
          </p:cNvSpPr>
          <p:nvPr>
            <p:ph type="sldNum" sz="quarter" idx="5"/>
          </p:nvPr>
        </p:nvSpPr>
        <p:spPr/>
        <p:txBody>
          <a:bodyPr/>
          <a:lstStyle/>
          <a:p>
            <a:fld id="{9B5E31FF-01FB-4D14-93A4-159C55D7E0E1}" type="slidenum">
              <a:rPr lang="en-US" smtClean="0"/>
              <a:t>16</a:t>
            </a:fld>
            <a:endParaRPr lang="en-US"/>
          </a:p>
        </p:txBody>
      </p:sp>
    </p:spTree>
    <p:extLst>
      <p:ext uri="{BB962C8B-B14F-4D97-AF65-F5344CB8AC3E}">
        <p14:creationId xmlns:p14="http://schemas.microsoft.com/office/powerpoint/2010/main" val="36695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A2D1-A8E7-E1BB-5AB6-9590DE59E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01D75-10C6-9DF5-6A4F-1A42E6A3E7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BADC5D-00C4-A021-080F-0830249367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7E0CA9-690D-0F0A-D43F-758E596B298C}"/>
              </a:ext>
            </a:extLst>
          </p:cNvPr>
          <p:cNvSpPr>
            <a:spLocks noGrp="1"/>
          </p:cNvSpPr>
          <p:nvPr>
            <p:ph type="sldNum" sz="quarter" idx="5"/>
          </p:nvPr>
        </p:nvSpPr>
        <p:spPr/>
        <p:txBody>
          <a:bodyPr/>
          <a:lstStyle/>
          <a:p>
            <a:fld id="{9B5E31FF-01FB-4D14-93A4-159C55D7E0E1}" type="slidenum">
              <a:rPr lang="en-US" smtClean="0"/>
              <a:t>17</a:t>
            </a:fld>
            <a:endParaRPr lang="en-US"/>
          </a:p>
        </p:txBody>
      </p:sp>
    </p:spTree>
    <p:extLst>
      <p:ext uri="{BB962C8B-B14F-4D97-AF65-F5344CB8AC3E}">
        <p14:creationId xmlns:p14="http://schemas.microsoft.com/office/powerpoint/2010/main" val="92506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10EC-2968-7667-D8E1-927CE0F6C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D143E-113E-8686-562A-67279C0B339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A5B018-D9BB-BA46-4697-E5E8CE858941}"/>
              </a:ext>
            </a:extLst>
          </p:cNvPr>
          <p:cNvSpPr>
            <a:spLocks noGrp="1"/>
          </p:cNvSpPr>
          <p:nvPr>
            <p:ph type="body" idx="1"/>
          </p:nvPr>
        </p:nvSpPr>
        <p:spPr/>
        <p:txBody>
          <a:bodyPr/>
          <a:lstStyle/>
          <a:p>
            <a:r>
              <a:rPr lang="en-US"/>
              <a:t>All public Engage content is available for Copilot responses, making knowledge accessible and actionable for every employee.</a:t>
            </a:r>
          </a:p>
          <a:p>
            <a:endParaRPr lang="en-US"/>
          </a:p>
          <a:p>
            <a:r>
              <a:rPr lang="en-US"/>
              <a:t>Everyday conversations, Answers, events and leadership are more discoverable so that, if a user asks a question and relevant information is available in Engage, it will be highlighted in the Microsoft 365 Copilot response</a:t>
            </a:r>
          </a:p>
          <a:p>
            <a:endParaRPr lang="en-US"/>
          </a:p>
        </p:txBody>
      </p:sp>
      <p:sp>
        <p:nvSpPr>
          <p:cNvPr id="4" name="Header Placeholder 3">
            <a:extLst>
              <a:ext uri="{FF2B5EF4-FFF2-40B4-BE49-F238E27FC236}">
                <a16:creationId xmlns:a16="http://schemas.microsoft.com/office/drawing/2014/main" id="{AAEAA39D-B200-1F27-F9CC-307D5BFE5C8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8524213-D9DA-6644-675C-69CBD22868C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EA625F-F921-C951-B97B-95E1AB60023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9:16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03E7EBA-C9D6-CD6B-06A8-1F5272634AC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05092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39865-1F6D-D232-9626-3CA382A13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240C8-815A-47DA-6A77-BE1637A251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0FA48F9-9A38-5C7D-287F-EE8E84091A9F}"/>
              </a:ext>
            </a:extLst>
          </p:cNvPr>
          <p:cNvSpPr>
            <a:spLocks noGrp="1"/>
          </p:cNvSpPr>
          <p:nvPr>
            <p:ph type="body" idx="1"/>
          </p:nvPr>
        </p:nvSpPr>
        <p:spPr/>
        <p:txBody>
          <a:bodyPr/>
          <a:lstStyle/>
          <a:p>
            <a:pPr marL="0" indent="0">
              <a:spcBef>
                <a:spcPts val="1800"/>
              </a:spcBef>
              <a:buNone/>
            </a:pPr>
            <a:r>
              <a:rPr lang="en-US" sz="1600" dirty="0">
                <a:ln w="3175">
                  <a:noFill/>
                </a:ln>
                <a:gradFill>
                  <a:gsLst>
                    <a:gs pos="2917">
                      <a:srgbClr val="00A389"/>
                    </a:gs>
                    <a:gs pos="30000">
                      <a:srgbClr val="00A389"/>
                    </a:gs>
                    <a:gs pos="100000">
                      <a:srgbClr val="0078D4"/>
                    </a:gs>
                  </a:gsLst>
                  <a:lin ang="8100000" scaled="1"/>
                </a:gradFill>
                <a:latin typeface="Segoe UI Semibold"/>
                <a:cs typeface="Segoe UI"/>
              </a:rPr>
              <a:t>One of the challenges we hear from leaders and communicators when considering a platform like Engage is this:</a:t>
            </a:r>
          </a:p>
          <a:p>
            <a:pPr marL="0" indent="0">
              <a:spcBef>
                <a:spcPts val="1800"/>
              </a:spcBef>
              <a:buNone/>
            </a:pPr>
            <a:r>
              <a:rPr lang="en-US" sz="1600" i="1" dirty="0">
                <a:ln w="3175">
                  <a:noFill/>
                </a:ln>
                <a:gradFill>
                  <a:gsLst>
                    <a:gs pos="2917">
                      <a:srgbClr val="00A389"/>
                    </a:gs>
                    <a:gs pos="30000">
                      <a:srgbClr val="00A389"/>
                    </a:gs>
                    <a:gs pos="100000">
                      <a:srgbClr val="0078D4"/>
                    </a:gs>
                  </a:gsLst>
                  <a:lin ang="8100000" scaled="1"/>
                </a:gradFill>
                <a:latin typeface="Segoe UI Semibold"/>
                <a:cs typeface="Segoe UI"/>
              </a:rPr>
              <a:t>How do we balance the rewards of building trust via open communication with risks that ALSO come with open communication? </a:t>
            </a:r>
          </a:p>
          <a:p>
            <a:pPr marL="0" indent="0">
              <a:spcBef>
                <a:spcPts val="1800"/>
              </a:spcBef>
              <a:buNone/>
            </a:pPr>
            <a:r>
              <a:rPr lang="en-US" sz="1600" i="0" dirty="0">
                <a:ln w="3175">
                  <a:noFill/>
                </a:ln>
                <a:gradFill>
                  <a:gsLst>
                    <a:gs pos="2917">
                      <a:srgbClr val="00A389"/>
                    </a:gs>
                    <a:gs pos="30000">
                      <a:srgbClr val="00A389"/>
                    </a:gs>
                    <a:gs pos="100000">
                      <a:srgbClr val="0078D4"/>
                    </a:gs>
                  </a:gsLst>
                  <a:lin ang="8100000" scaled="1"/>
                </a:gradFill>
                <a:latin typeface="Segoe UI Semibold"/>
                <a:cs typeface="Segoe UI"/>
              </a:rPr>
              <a:t>Communicators say: I simply don’t have the time to moderate and stay on top of every conversation that’s happening!</a:t>
            </a:r>
          </a:p>
          <a:p>
            <a:pPr marL="0" indent="0">
              <a:spcBef>
                <a:spcPts val="1800"/>
              </a:spcBef>
              <a:buNone/>
            </a:pPr>
            <a:r>
              <a:rPr lang="en-US" sz="1600" i="0" dirty="0">
                <a:ln w="3175">
                  <a:noFill/>
                </a:ln>
                <a:gradFill>
                  <a:gsLst>
                    <a:gs pos="2917">
                      <a:srgbClr val="00A389"/>
                    </a:gs>
                    <a:gs pos="30000">
                      <a:srgbClr val="00A389"/>
                    </a:gs>
                    <a:gs pos="100000">
                      <a:srgbClr val="0078D4"/>
                    </a:gs>
                  </a:gsLst>
                  <a:lin ang="8100000" scaled="1"/>
                </a:gradFill>
                <a:latin typeface="Segoe UI Semibold"/>
                <a:cs typeface="Segoe UI"/>
              </a:rPr>
              <a:t>With AI-based Theme moderation – completely under your control – Engage can work with you manage this risk.</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2281AAD-F8F5-88A3-DB51-23A0F89AE9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548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With Engage, we have AI-powered tools to empower your communities to grow and thrive. Each tool is designed to make adopting and using Copilot at work more impactful and running Engage communities and communications easier.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85ADC-3BAC-4CA5-BE6D-249E391F3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354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20</a:t>
            </a:fld>
            <a:endParaRPr lang="en-US"/>
          </a:p>
        </p:txBody>
      </p:sp>
    </p:spTree>
    <p:extLst>
      <p:ext uri="{BB962C8B-B14F-4D97-AF65-F5344CB8AC3E}">
        <p14:creationId xmlns:p14="http://schemas.microsoft.com/office/powerpoint/2010/main" val="392439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32A8-49B3-9A86-C1AC-01617D3D6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6EB7A-57A3-7AAC-EFF3-6F81B66AF3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1EBEAF-8E32-2D69-9A6F-78702A3622B7}"/>
              </a:ext>
            </a:extLst>
          </p:cNvPr>
          <p:cNvSpPr>
            <a:spLocks noGrp="1"/>
          </p:cNvSpPr>
          <p:nvPr>
            <p:ph type="body" idx="1"/>
          </p:nvPr>
        </p:nvSpPr>
        <p:spPr/>
        <p:txBody>
          <a:bodyPr/>
          <a:lstStyle/>
          <a:p>
            <a:pPr>
              <a:spcAft>
                <a:spcPts val="600"/>
              </a:spcAft>
            </a:pPr>
            <a:endParaRPr lang="en-US">
              <a:solidFill>
                <a:schemeClr val="bg1"/>
              </a:solidFill>
            </a:endParaRPr>
          </a:p>
        </p:txBody>
      </p:sp>
      <p:sp>
        <p:nvSpPr>
          <p:cNvPr id="4" name="Slide Number Placeholder 3">
            <a:extLst>
              <a:ext uri="{FF2B5EF4-FFF2-40B4-BE49-F238E27FC236}">
                <a16:creationId xmlns:a16="http://schemas.microsoft.com/office/drawing/2014/main" id="{D94E1F6B-5891-BE61-22F6-D65B6D854F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1CB1A-CA4A-43D5-9F7B-C051DC9D53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715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4</a:t>
            </a:fld>
            <a:endParaRPr lang="en-US"/>
          </a:p>
        </p:txBody>
      </p:sp>
    </p:spTree>
    <p:extLst>
      <p:ext uri="{BB962C8B-B14F-4D97-AF65-F5344CB8AC3E}">
        <p14:creationId xmlns:p14="http://schemas.microsoft.com/office/powerpoint/2010/main" val="155795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5</a:t>
            </a:fld>
            <a:endParaRPr lang="en-US"/>
          </a:p>
        </p:txBody>
      </p:sp>
    </p:spTree>
    <p:extLst>
      <p:ext uri="{BB962C8B-B14F-4D97-AF65-F5344CB8AC3E}">
        <p14:creationId xmlns:p14="http://schemas.microsoft.com/office/powerpoint/2010/main" val="119616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a:p>
            <a:r>
              <a:rPr lang="en-US" dirty="0"/>
              <a:t>We’ve consistently seen that users in organizations which have an active Copilot Adoption Community achieve a 30% higher Copilot adoption rate. </a:t>
            </a:r>
          </a:p>
          <a:p>
            <a:endParaRPr lang="en-US" dirty="0"/>
          </a:p>
          <a:p>
            <a:r>
              <a:rPr lang="en-US" dirty="0"/>
              <a:t>On average, users spend six more active days per month with Copilot compared to those without the community. When you activate a Copilot Adoption Community, you turn AI potential into real progress.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85ADC-3BAC-4CA5-BE6D-249E391F3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170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E56D-6DE3-2A06-E242-337FF3B8A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2F0FD-2F0C-74F5-455A-ACB906AC82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3C657B-B137-88DA-77FE-97F26B2F3F6C}"/>
              </a:ext>
            </a:extLst>
          </p:cNvPr>
          <p:cNvSpPr>
            <a:spLocks noGrp="1"/>
          </p:cNvSpPr>
          <p:nvPr>
            <p:ph type="body" idx="1"/>
          </p:nvPr>
        </p:nvSpPr>
        <p:spPr/>
        <p:txBody>
          <a:bodyPr/>
          <a:lstStyle/>
          <a:p>
            <a:r>
              <a:rPr lang="en-US">
                <a:solidFill>
                  <a:schemeClr val="bg1"/>
                </a:solidFill>
              </a:rPr>
              <a:t>With Community Agents, you get a virtual community member to help you answer questions and engage in conversation, saving time on those repetitive questions. </a:t>
            </a:r>
          </a:p>
          <a:p>
            <a:endParaRPr lang="en-US">
              <a:solidFill>
                <a:schemeClr val="bg1"/>
              </a:solidFill>
            </a:endParaRPr>
          </a:p>
          <a:p>
            <a:r>
              <a:rPr lang="en-US">
                <a:solidFill>
                  <a:schemeClr val="bg1"/>
                </a:solidFill>
              </a:rPr>
              <a:t>The agent can be grounded in community questions and answers and SharePoint libraries – so the responses are rooted in YOUR context, not just generic web results.</a:t>
            </a:r>
          </a:p>
          <a:p>
            <a:endParaRPr lang="en-US">
              <a:solidFill>
                <a:schemeClr val="bg1"/>
              </a:solidFill>
            </a:endParaRPr>
          </a:p>
          <a:p>
            <a:r>
              <a:rPr lang="en-US">
                <a:solidFill>
                  <a:schemeClr val="bg1"/>
                </a:solidFill>
              </a:rPr>
              <a:t>Deep research and reasoning is used to build answers, which can be posted automatically or with your approval.  </a:t>
            </a:r>
          </a:p>
          <a:p>
            <a:endParaRPr lang="en-US">
              <a:solidFill>
                <a:schemeClr val="bg1"/>
              </a:solidFill>
            </a:endParaRPr>
          </a:p>
          <a:p>
            <a:r>
              <a:rPr lang="en-US">
                <a:solidFill>
                  <a:schemeClr val="bg1"/>
                </a:solidFill>
              </a:rPr>
              <a:t>Let me show you how this works -</a:t>
            </a:r>
          </a:p>
        </p:txBody>
      </p:sp>
      <p:sp>
        <p:nvSpPr>
          <p:cNvPr id="4" name="Header Placeholder 3">
            <a:extLst>
              <a:ext uri="{FF2B5EF4-FFF2-40B4-BE49-F238E27FC236}">
                <a16:creationId xmlns:a16="http://schemas.microsoft.com/office/drawing/2014/main" id="{4FC576E1-B08D-833C-2B5D-EAEB86C98DF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4897B43-6FD7-51A5-17EE-C2B485CD028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C492136-6601-F6AE-70A5-374EF3B5648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9:16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F260419-4665-B448-595B-08B14DFE537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58981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47105-8672-17CA-4C6B-C8A8C5802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8C31F-7A05-B9A8-BFDE-2CA6326CD1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CA2862-09F2-0E99-0833-1E0766191B99}"/>
              </a:ext>
            </a:extLst>
          </p:cNvPr>
          <p:cNvSpPr>
            <a:spLocks noGrp="1"/>
          </p:cNvSpPr>
          <p:nvPr>
            <p:ph type="body" idx="1"/>
          </p:nvPr>
        </p:nvSpPr>
        <p:spPr/>
        <p:txBody>
          <a:bodyPr/>
          <a:lstStyle/>
          <a:p>
            <a:pPr>
              <a:spcAft>
                <a:spcPts val="600"/>
              </a:spcAft>
            </a:pPr>
            <a:r>
              <a:rPr lang="en-US" dirty="0">
                <a:solidFill>
                  <a:schemeClr val="bg1"/>
                </a:solidFill>
              </a:rPr>
              <a:t>Answer questions around the clock</a:t>
            </a:r>
          </a:p>
          <a:p>
            <a:pPr>
              <a:spcAft>
                <a:spcPts val="600"/>
              </a:spcAft>
            </a:pPr>
            <a:r>
              <a:rPr lang="en-US" dirty="0">
                <a:solidFill>
                  <a:schemeClr val="bg1"/>
                </a:solidFill>
              </a:rPr>
              <a:t>By proactively surfacing answers while the community admin or experts are away, questions are addressed efficiently for all members</a:t>
            </a:r>
          </a:p>
          <a:p>
            <a:pPr>
              <a:spcBef>
                <a:spcPts val="1200"/>
              </a:spcBef>
              <a:spcAft>
                <a:spcPts val="600"/>
              </a:spcAft>
            </a:pPr>
            <a:r>
              <a:rPr lang="en-US" dirty="0">
                <a:solidFill>
                  <a:schemeClr val="bg1"/>
                </a:solidFill>
              </a:rPr>
              <a:t>Information retrieval </a:t>
            </a:r>
          </a:p>
          <a:p>
            <a:pPr>
              <a:spcAft>
                <a:spcPts val="600"/>
              </a:spcAft>
            </a:pPr>
            <a:r>
              <a:rPr lang="en-US" dirty="0">
                <a:solidFill>
                  <a:schemeClr val="bg1"/>
                </a:solidFill>
              </a:rPr>
              <a:t>Tracking down the right information and details can be tedious. The agent uses the community’s past conversations and SharePoint sites specified by the admin as grounding sources, dramatically reducing the time needed to locate accurate details</a:t>
            </a:r>
          </a:p>
          <a:p>
            <a:pPr>
              <a:spcBef>
                <a:spcPts val="1200"/>
              </a:spcBef>
              <a:spcAft>
                <a:spcPts val="600"/>
              </a:spcAft>
            </a:pPr>
            <a:r>
              <a:rPr lang="en-US" dirty="0">
                <a:solidFill>
                  <a:schemeClr val="bg1"/>
                </a:solidFill>
              </a:rPr>
              <a:t>Scale expertise</a:t>
            </a:r>
          </a:p>
          <a:p>
            <a:pPr>
              <a:spcAft>
                <a:spcPts val="600"/>
              </a:spcAft>
            </a:pPr>
            <a:r>
              <a:rPr lang="en-US" dirty="0">
                <a:solidFill>
                  <a:schemeClr val="bg1"/>
                </a:solidFill>
              </a:rPr>
              <a:t>Information often resides in the tacit knowledge of experts—shared in conversations but not documented. The agent efficiently scales expert insights across the organization, making valuable knowledge accessible rather than siloed</a:t>
            </a:r>
            <a:endParaRPr lang="en-IN" dirty="0">
              <a:solidFill>
                <a:schemeClr val="bg1"/>
              </a:solidFill>
            </a:endParaRPr>
          </a:p>
        </p:txBody>
      </p:sp>
      <p:sp>
        <p:nvSpPr>
          <p:cNvPr id="4" name="Slide Number Placeholder 3">
            <a:extLst>
              <a:ext uri="{FF2B5EF4-FFF2-40B4-BE49-F238E27FC236}">
                <a16:creationId xmlns:a16="http://schemas.microsoft.com/office/drawing/2014/main" id="{A242854D-FF4B-5171-68B1-06F083A430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1CB1A-CA4A-43D5-9F7B-C051DC9D53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141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C8375E-25AD-42E5-BB10-819725D85809}" type="slidenum">
              <a:rPr lang="en-US" smtClean="0"/>
              <a:t>9</a:t>
            </a:fld>
            <a:endParaRPr lang="en-US"/>
          </a:p>
        </p:txBody>
      </p:sp>
    </p:spTree>
    <p:extLst>
      <p:ext uri="{BB962C8B-B14F-4D97-AF65-F5344CB8AC3E}">
        <p14:creationId xmlns:p14="http://schemas.microsoft.com/office/powerpoint/2010/main" val="4241391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 Id="rId4" Type="http://schemas.openxmlformats.org/officeDocument/2006/relationships/image" Target="../media/image72.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9.jpe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8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9.jpeg"/><Relationship Id="rId4" Type="http://schemas.microsoft.com/office/2007/relationships/hdphoto" Target="../media/hdphoto1.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843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8226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96441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94876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453706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74685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81591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6418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9237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58633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29379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45825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6581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08585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30635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3664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3487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751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0769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863997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968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521388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699888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068483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263956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4838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4240859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867169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921648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33947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689172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521509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51355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28812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2022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303735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198798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404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483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5488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60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60779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207475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18432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3492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3132738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448079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72860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8428942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45747253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93971506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2302747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6199071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6603570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178898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49796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03374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15948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582343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54638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6145098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18484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636287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5218607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68522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0005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2089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9555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66202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843029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8668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29353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57384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60870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10351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43648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48397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86008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844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82189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5" name="Picture 34" descr="A logo with a rainbow colored heart&#10;&#10;AI-generated content may be incorrect.">
            <a:extLst>
              <a:ext uri="{FF2B5EF4-FFF2-40B4-BE49-F238E27FC236}">
                <a16:creationId xmlns:a16="http://schemas.microsoft.com/office/drawing/2014/main" id="{706A114A-B669-A7C8-439C-C85914808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1654633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71730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74786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3602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1122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979147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423696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209111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046529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067724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491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E43650F1-E4AC-6BFB-8E6C-69AAEEA0D3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2931256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66927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067742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47400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95221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809825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298901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395169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687020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7710511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64205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31086C70-FD72-C1AD-5041-5E615F122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3749392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4533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4115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3340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3841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C2122-D0AB-B54C-3BD9-B65B42E33A15}"/>
              </a:ext>
            </a:extLst>
          </p:cNvPr>
          <p:cNvPicPr>
            <a:picLocks noChangeAspect="1"/>
          </p:cNvPicPr>
          <p:nvPr userDrawn="1"/>
        </p:nvPicPr>
        <p:blipFill>
          <a:blip r:embed="rId2"/>
          <a:stretch>
            <a:fillRect/>
          </a:stretch>
        </p:blipFill>
        <p:spPr>
          <a:xfrm>
            <a:off x="0" y="1042"/>
            <a:ext cx="12192000" cy="6855916"/>
          </a:xfrm>
          <a:prstGeom prst="rect">
            <a:avLst/>
          </a:prstGeom>
        </p:spPr>
      </p:pic>
    </p:spTree>
    <p:extLst>
      <p:ext uri="{BB962C8B-B14F-4D97-AF65-F5344CB8AC3E}">
        <p14:creationId xmlns:p14="http://schemas.microsoft.com/office/powerpoint/2010/main" val="26270946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48601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87511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841304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983103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621250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58708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245147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60630283"/>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420313703"/>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92106420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8482969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242988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23225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218331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899035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086915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910906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919454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3782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033424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6544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017329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332934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80261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205279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524085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18860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459871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A351F0-E341-E287-8D73-EEF7B5D82835}"/>
              </a:ext>
              <a:ext uri="{C183D7F6-B498-43B3-948B-1728B52AA6E4}">
                <adec:decorative xmlns:adec="http://schemas.microsoft.com/office/drawing/2017/decorative" val="1"/>
              </a:ext>
            </a:extLst>
          </p:cNvPr>
          <p:cNvPicPr>
            <a:picLocks/>
          </p:cNvPicPr>
          <p:nvPr userDrawn="1"/>
        </p:nvPicPr>
        <p:blipFill rotWithShape="1">
          <a:blip r:embed="rId2">
            <a:alphaModFix amt="10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539" y="-5"/>
            <a:ext cx="12191998" cy="685800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778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750068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617367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8236087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28548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3191657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5675167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64941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3681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88512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slideLayout" Target="../slideLayouts/slideLayout14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66" Type="http://schemas.openxmlformats.org/officeDocument/2006/relationships/slideLayout" Target="../slideLayouts/slideLayout141.xml"/><Relationship Id="rId74" Type="http://schemas.openxmlformats.org/officeDocument/2006/relationships/image" Target="../media/image2.svg"/><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slideLayout" Target="../slideLayouts/slideLayout139.xml"/><Relationship Id="rId69" Type="http://schemas.openxmlformats.org/officeDocument/2006/relationships/slideLayout" Target="../slideLayouts/slideLayout144.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72" Type="http://schemas.openxmlformats.org/officeDocument/2006/relationships/theme" Target="../theme/theme2.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slideLayout" Target="../slideLayouts/slideLayout142.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70" Type="http://schemas.openxmlformats.org/officeDocument/2006/relationships/slideLayout" Target="../slideLayouts/slideLayout14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73" Type="http://schemas.openxmlformats.org/officeDocument/2006/relationships/image" Target="../media/image1.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 Type="http://schemas.openxmlformats.org/officeDocument/2006/relationships/slideLayout" Target="../slideLayouts/slideLayout82.xml"/><Relationship Id="rId71"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819245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6" r:id="rId63"/>
    <p:sldLayoutId id="2147483807" r:id="rId64"/>
    <p:sldLayoutId id="2147483808" r:id="rId65"/>
    <p:sldLayoutId id="2147483809" r:id="rId66"/>
    <p:sldLayoutId id="2147483810" r:id="rId67"/>
    <p:sldLayoutId id="2147483811" r:id="rId68"/>
    <p:sldLayoutId id="2147483812" r:id="rId69"/>
    <p:sldLayoutId id="2147483813" r:id="rId70"/>
    <p:sldLayoutId id="2147483814" r:id="rId71"/>
    <p:sldLayoutId id="2147483815" r:id="rId72"/>
    <p:sldLayoutId id="2147483816" r:id="rId73"/>
    <p:sldLayoutId id="2147483817" r:id="rId74"/>
    <p:sldLayoutId id="2147483818"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0314283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819"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 id="2147483729" r:id="rId63"/>
    <p:sldLayoutId id="2147483730" r:id="rId64"/>
    <p:sldLayoutId id="2147483731" r:id="rId65"/>
    <p:sldLayoutId id="2147483732" r:id="rId66"/>
    <p:sldLayoutId id="2147483733" r:id="rId67"/>
    <p:sldLayoutId id="2147483734" r:id="rId68"/>
    <p:sldLayoutId id="2147483735" r:id="rId69"/>
    <p:sldLayoutId id="2147483736" r:id="rId70"/>
    <p:sldLayoutId id="2147483737" r:id="rId7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32.xml"/><Relationship Id="rId5" Type="http://schemas.openxmlformats.org/officeDocument/2006/relationships/image" Target="../media/image7.pn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94.gif"/><Relationship Id="rId5" Type="http://schemas.openxmlformats.org/officeDocument/2006/relationships/image" Target="../media/image9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89.xml"/><Relationship Id="rId5" Type="http://schemas.openxmlformats.org/officeDocument/2006/relationships/image" Target="../media/image9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89.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hyperlink" Target="https://review.learn.microsoft.com/en-us/viva/engage/engage-ai-summarization?branch=main&amp;branchFallbackFrom=pr-en-us-10300" TargetMode="External"/><Relationship Id="rId2" Type="http://schemas.openxmlformats.org/officeDocument/2006/relationships/notesSlide" Target="../notesSlides/notesSlide13.xml"/><Relationship Id="rId1" Type="http://schemas.openxmlformats.org/officeDocument/2006/relationships/slideLayout" Target="../slideLayouts/slideLayout89.xml"/><Relationship Id="rId6" Type="http://schemas.openxmlformats.org/officeDocument/2006/relationships/hyperlink" Target="https://learn.microsoft.com/en-us/viva/engage/configure-microsoft-365-copilot-in-viva-engage" TargetMode="External"/><Relationship Id="rId5" Type="http://schemas.openxmlformats.org/officeDocument/2006/relationships/hyperlink" Target="https://support.microsoft.com/en-us/topic/get-started-with-microsoft-365-copilot-in-viva-engage-ce8356e4-39fb-4ec5-a791-18e1d24e2c1a" TargetMode="Externa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89.xml"/><Relationship Id="rId5" Type="http://schemas.openxmlformats.org/officeDocument/2006/relationships/image" Target="../media/image9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89.xml"/><Relationship Id="rId5" Type="http://schemas.openxmlformats.org/officeDocument/2006/relationships/image" Target="../media/image9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89.xml"/><Relationship Id="rId5" Type="http://schemas.openxmlformats.org/officeDocument/2006/relationships/image" Target="../media/image9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89.xml"/><Relationship Id="rId5" Type="http://schemas.openxmlformats.org/officeDocument/2006/relationships/image" Target="../media/image10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89.xml"/><Relationship Id="rId5" Type="http://schemas.openxmlformats.org/officeDocument/2006/relationships/image" Target="../media/image10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89.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89.xml"/><Relationship Id="rId6" Type="http://schemas.openxmlformats.org/officeDocument/2006/relationships/image" Target="../media/image86.png"/><Relationship Id="rId5" Type="http://schemas.openxmlformats.org/officeDocument/2006/relationships/image" Target="../media/image82.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hyperlink" Target="https://aka.ms/VivaEngage/eBook" TargetMode="External"/><Relationship Id="rId13" Type="http://schemas.openxmlformats.org/officeDocument/2006/relationships/hyperlink" Target="https://aka.ms/VivaEngage/Masterclass" TargetMode="External"/><Relationship Id="rId3" Type="http://schemas.openxmlformats.org/officeDocument/2006/relationships/image" Target="../media/image82.png"/><Relationship Id="rId7" Type="http://schemas.openxmlformats.org/officeDocument/2006/relationships/hyperlink" Target="https://aka.ms/VivaEngageBlog" TargetMode="External"/><Relationship Id="rId12" Type="http://schemas.openxmlformats.org/officeDocument/2006/relationships/hyperlink" Target="https://adoption.microsoft.com/en-us/viva/engage/" TargetMode="External"/><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104.jpeg"/><Relationship Id="rId11" Type="http://schemas.openxmlformats.org/officeDocument/2006/relationships/hyperlink" Target="https://aka.ms/copilot/scenariolibrary" TargetMode="External"/><Relationship Id="rId5" Type="http://schemas.openxmlformats.org/officeDocument/2006/relationships/image" Target="../media/image86.png"/><Relationship Id="rId10" Type="http://schemas.openxmlformats.org/officeDocument/2006/relationships/hyperlink" Target="https://aka.ms/PromptGallery" TargetMode="External"/><Relationship Id="rId4" Type="http://schemas.microsoft.com/office/2007/relationships/hdphoto" Target="../media/hdphoto3.wdp"/><Relationship Id="rId9" Type="http://schemas.openxmlformats.org/officeDocument/2006/relationships/hyperlink" Target="https://learn.microsoft.com/en-us/viva/engage/engage-365-copilot-adoption-platform" TargetMode="External"/><Relationship Id="rId14" Type="http://schemas.openxmlformats.org/officeDocument/2006/relationships/hyperlink" Target="https://aka.ms/JoinYCC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89.xml"/><Relationship Id="rId5" Type="http://schemas.openxmlformats.org/officeDocument/2006/relationships/image" Target="../media/image88.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learn.microsoft.com/en-us/viva/engage/engage-365-copilot-adoption-platform" TargetMode="External"/><Relationship Id="rId2" Type="http://schemas.openxmlformats.org/officeDocument/2006/relationships/notesSlide" Target="../notesSlides/notesSlide6.xml"/><Relationship Id="rId1" Type="http://schemas.openxmlformats.org/officeDocument/2006/relationships/slideLayout" Target="../slideLayouts/slideLayout89.xml"/><Relationship Id="rId6" Type="http://schemas.openxmlformats.org/officeDocument/2006/relationships/image" Target="../media/image86.png"/><Relationship Id="rId5" Type="http://schemas.openxmlformats.org/officeDocument/2006/relationships/image" Target="../media/image8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openxmlformats.org/officeDocument/2006/relationships/image" Target="../media/image9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hyperlink" Target="https://learn.microsoft.com/en-us/viva/engage/ai-technology-with-viva-engage/agents-community-network-deployment-config" TargetMode="External"/><Relationship Id="rId2" Type="http://schemas.openxmlformats.org/officeDocument/2006/relationships/notesSlide" Target="../notesSlides/notesSlide9.xml"/><Relationship Id="rId1" Type="http://schemas.openxmlformats.org/officeDocument/2006/relationships/slideLayout" Target="../slideLayouts/slideLayout89.xml"/><Relationship Id="rId6" Type="http://schemas.openxmlformats.org/officeDocument/2006/relationships/hyperlink" Target="https://techcommunity.microsoft.com/blog/viva_engage_blog/introducing-agents-in-viva-engage-communities-your-ai-powered-community-expert/4454146" TargetMode="External"/><Relationship Id="rId5" Type="http://schemas.openxmlformats.org/officeDocument/2006/relationships/hyperlink" Target="https://demos.microsoft.com/microsoft/play/5147/agents-in-communities#/0/0"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2D909F-8E94-FD22-93F7-D1EEABEB3F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03" r="2663" b="2965"/>
          <a:stretch>
            <a:fillRect/>
          </a:stretch>
        </p:blipFill>
        <p:spPr>
          <a:xfrm>
            <a:off x="0" y="0"/>
            <a:ext cx="12192000" cy="6857999"/>
          </a:xfrm>
          <a:prstGeom prst="rect">
            <a:avLst/>
          </a:prstGeom>
        </p:spPr>
      </p:pic>
      <p:pic>
        <p:nvPicPr>
          <p:cNvPr id="15" name="Picture 14">
            <a:extLst>
              <a:ext uri="{FF2B5EF4-FFF2-40B4-BE49-F238E27FC236}">
                <a16:creationId xmlns:a16="http://schemas.microsoft.com/office/drawing/2014/main" id="{D72CEA9F-44CF-2BD0-9A35-A4FBE2094C5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02743" y="2139042"/>
            <a:ext cx="8389257" cy="4718957"/>
          </a:xfrm>
          <a:prstGeom prst="rect">
            <a:avLst/>
          </a:prstGeom>
        </p:spPr>
      </p:pic>
      <p:pic>
        <p:nvPicPr>
          <p:cNvPr id="19" name="Picture 18">
            <a:extLst>
              <a:ext uri="{FF2B5EF4-FFF2-40B4-BE49-F238E27FC236}">
                <a16:creationId xmlns:a16="http://schemas.microsoft.com/office/drawing/2014/main" id="{211152E3-A633-F518-D590-1EF63D4A8D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5322" t="28467" r="15322" b="28467"/>
          <a:stretch>
            <a:fillRect/>
          </a:stretch>
        </p:blipFill>
        <p:spPr>
          <a:xfrm>
            <a:off x="560576" y="540833"/>
            <a:ext cx="1465868" cy="385474"/>
          </a:xfrm>
          <a:prstGeom prst="rect">
            <a:avLst/>
          </a:prstGeom>
        </p:spPr>
      </p:pic>
      <p:sp>
        <p:nvSpPr>
          <p:cNvPr id="27" name="Rectangle: Top Corners Rounded 26">
            <a:extLst>
              <a:ext uri="{FF2B5EF4-FFF2-40B4-BE49-F238E27FC236}">
                <a16:creationId xmlns:a16="http://schemas.microsoft.com/office/drawing/2014/main" id="{853A39ED-6CDF-4D1B-BD87-79D312D30DE4}"/>
              </a:ext>
              <a:ext uri="{C183D7F6-B498-43B3-948B-1728B52AA6E4}">
                <adec:decorative xmlns:adec="http://schemas.microsoft.com/office/drawing/2017/decorative" val="1"/>
              </a:ext>
            </a:extLst>
          </p:cNvPr>
          <p:cNvSpPr>
            <a:spLocks/>
          </p:cNvSpPr>
          <p:nvPr/>
        </p:nvSpPr>
        <p:spPr bwMode="auto">
          <a:xfrm rot="5400000">
            <a:off x="1750050" y="-44275"/>
            <a:ext cx="3171028" cy="6671128"/>
          </a:xfrm>
          <a:prstGeom prst="round2SameRect">
            <a:avLst>
              <a:gd name="adj1" fmla="val 50000"/>
              <a:gd name="adj2" fmla="val 0"/>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22" name="Title 1">
            <a:extLst>
              <a:ext uri="{FF2B5EF4-FFF2-40B4-BE49-F238E27FC236}">
                <a16:creationId xmlns:a16="http://schemas.microsoft.com/office/drawing/2014/main" id="{D93DD07B-5495-4D2A-D1A2-5A896DBB9B79}"/>
              </a:ext>
            </a:extLst>
          </p:cNvPr>
          <p:cNvSpPr txBox="1">
            <a:spLocks noGrp="1"/>
          </p:cNvSpPr>
          <p:nvPr>
            <p:ph type="title" idx="4294967295"/>
          </p:nvPr>
        </p:nvSpPr>
        <p:spPr>
          <a:xfrm>
            <a:off x="571500" y="2091853"/>
            <a:ext cx="51435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dirty="0">
                <a:ln w="3175">
                  <a:noFill/>
                </a:ln>
                <a:gradFill>
                  <a:gsLst>
                    <a:gs pos="1942">
                      <a:schemeClr val="accent1"/>
                    </a:gs>
                    <a:gs pos="100000">
                      <a:schemeClr val="accent2"/>
                    </a:gs>
                  </a:gsLst>
                  <a:lin ang="0" scaled="1"/>
                </a:gradFill>
                <a:effectLst/>
                <a:uLnTx/>
                <a:uFillTx/>
                <a:latin typeface="+mj-lt"/>
                <a:ea typeface="+mj-ea"/>
                <a:cs typeface="+mj-cs"/>
              </a:rPr>
              <a:t>AI, Copilot and Viva Engage</a:t>
            </a:r>
          </a:p>
        </p:txBody>
      </p:sp>
      <p:sp>
        <p:nvSpPr>
          <p:cNvPr id="23" name="Text Placeholder 2">
            <a:extLst>
              <a:ext uri="{FF2B5EF4-FFF2-40B4-BE49-F238E27FC236}">
                <a16:creationId xmlns:a16="http://schemas.microsoft.com/office/drawing/2014/main" id="{DF5DA8EA-0708-DF3E-C4DE-D38EF1466B21}"/>
              </a:ext>
            </a:extLst>
          </p:cNvPr>
          <p:cNvSpPr txBox="1">
            <a:spLocks/>
          </p:cNvSpPr>
          <p:nvPr/>
        </p:nvSpPr>
        <p:spPr>
          <a:xfrm>
            <a:off x="571499" y="3752061"/>
            <a:ext cx="5143500" cy="73866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a:ea typeface="+mj-ea"/>
                <a:cs typeface="+mj-cs"/>
              </a:rPr>
              <a:t>Drive Microsoft 365 Copilot adoption and utilize AI within Viva Engage</a:t>
            </a:r>
          </a:p>
        </p:txBody>
      </p:sp>
    </p:spTree>
    <p:extLst>
      <p:ext uri="{BB962C8B-B14F-4D97-AF65-F5344CB8AC3E}">
        <p14:creationId xmlns:p14="http://schemas.microsoft.com/office/powerpoint/2010/main" val="29655891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6B9B3B2-CFFC-362C-EA09-12FF51F88121}"/>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5754" r="15371" b="14410"/>
          <a:stretch>
            <a:fillRect/>
          </a:stretch>
        </p:blipFill>
        <p:spPr>
          <a:xfrm>
            <a:off x="5082" y="0"/>
            <a:ext cx="12181836" cy="6463983"/>
          </a:xfrm>
          <a:custGeom>
            <a:avLst/>
            <a:gdLst>
              <a:gd name="connsiteX0" fmla="*/ 0 w 12181836"/>
              <a:gd name="connsiteY0" fmla="*/ 0 h 6463983"/>
              <a:gd name="connsiteX1" fmla="*/ 12181836 w 12181836"/>
              <a:gd name="connsiteY1" fmla="*/ 0 h 6463983"/>
              <a:gd name="connsiteX2" fmla="*/ 12181836 w 12181836"/>
              <a:gd name="connsiteY2" fmla="*/ 6463983 h 6463983"/>
              <a:gd name="connsiteX3" fmla="*/ 5152385 w 12181836"/>
              <a:gd name="connsiteY3" fmla="*/ 6463983 h 6463983"/>
              <a:gd name="connsiteX4" fmla="*/ 4835165 w 12181836"/>
              <a:gd name="connsiteY4" fmla="*/ 6463983 h 6463983"/>
              <a:gd name="connsiteX5" fmla="*/ 4791606 w 12181836"/>
              <a:gd name="connsiteY5" fmla="*/ 6459592 h 6463983"/>
              <a:gd name="connsiteX6" fmla="*/ 4618986 w 12181836"/>
              <a:gd name="connsiteY6" fmla="*/ 6247794 h 6463983"/>
              <a:gd name="connsiteX7" fmla="*/ 4618986 w 12181836"/>
              <a:gd name="connsiteY7" fmla="*/ 6059803 h 6463983"/>
              <a:gd name="connsiteX8" fmla="*/ 4618986 w 12181836"/>
              <a:gd name="connsiteY8" fmla="*/ 5018403 h 6463983"/>
              <a:gd name="connsiteX9" fmla="*/ 4618986 w 12181836"/>
              <a:gd name="connsiteY9" fmla="*/ 4652819 h 6463983"/>
              <a:gd name="connsiteX10" fmla="*/ 4618986 w 12181836"/>
              <a:gd name="connsiteY10" fmla="*/ 3471544 h 6463983"/>
              <a:gd name="connsiteX11" fmla="*/ 4618986 w 12181836"/>
              <a:gd name="connsiteY11" fmla="*/ 3471542 h 6463983"/>
              <a:gd name="connsiteX12" fmla="*/ 4618986 w 12181836"/>
              <a:gd name="connsiteY12" fmla="*/ 1753635 h 6463983"/>
              <a:gd name="connsiteX13" fmla="*/ 4402797 w 12181836"/>
              <a:gd name="connsiteY13" fmla="*/ 1537445 h 6463983"/>
              <a:gd name="connsiteX14" fmla="*/ 794989 w 12181836"/>
              <a:gd name="connsiteY14" fmla="*/ 1537445 h 6463983"/>
              <a:gd name="connsiteX15" fmla="*/ 578799 w 12181836"/>
              <a:gd name="connsiteY15" fmla="*/ 1753635 h 6463983"/>
              <a:gd name="connsiteX16" fmla="*/ 578799 w 12181836"/>
              <a:gd name="connsiteY16" fmla="*/ 3471544 h 6463983"/>
              <a:gd name="connsiteX17" fmla="*/ 578801 w 12181836"/>
              <a:gd name="connsiteY17" fmla="*/ 3471544 h 6463983"/>
              <a:gd name="connsiteX18" fmla="*/ 578801 w 12181836"/>
              <a:gd name="connsiteY18" fmla="*/ 4512944 h 6463983"/>
              <a:gd name="connsiteX19" fmla="*/ 578799 w 12181836"/>
              <a:gd name="connsiteY19" fmla="*/ 4512944 h 6463983"/>
              <a:gd name="connsiteX20" fmla="*/ 578799 w 12181836"/>
              <a:gd name="connsiteY20" fmla="*/ 5825107 h 6463983"/>
              <a:gd name="connsiteX21" fmla="*/ 578799 w 12181836"/>
              <a:gd name="connsiteY21" fmla="*/ 6059803 h 6463983"/>
              <a:gd name="connsiteX22" fmla="*/ 578801 w 12181836"/>
              <a:gd name="connsiteY22" fmla="*/ 6059803 h 6463983"/>
              <a:gd name="connsiteX23" fmla="*/ 578801 w 12181836"/>
              <a:gd name="connsiteY23" fmla="*/ 6247794 h 6463983"/>
              <a:gd name="connsiteX24" fmla="*/ 406180 w 12181836"/>
              <a:gd name="connsiteY24" fmla="*/ 6459592 h 6463983"/>
              <a:gd name="connsiteX25" fmla="*/ 362620 w 12181836"/>
              <a:gd name="connsiteY25" fmla="*/ 6463983 h 6463983"/>
              <a:gd name="connsiteX26" fmla="*/ 45401 w 12181836"/>
              <a:gd name="connsiteY26" fmla="*/ 6463983 h 6463983"/>
              <a:gd name="connsiteX27" fmla="*/ 0 w 12181836"/>
              <a:gd name="connsiteY27" fmla="*/ 6463983 h 6463983"/>
              <a:gd name="connsiteX28" fmla="*/ 0 w 12181836"/>
              <a:gd name="connsiteY28" fmla="*/ 914400 h 6463983"/>
              <a:gd name="connsiteX29" fmla="*/ 0 w 12181836"/>
              <a:gd name="connsiteY29" fmla="*/ 203200 h 646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81836" h="6463983">
                <a:moveTo>
                  <a:pt x="0" y="0"/>
                </a:moveTo>
                <a:lnTo>
                  <a:pt x="12181836" y="0"/>
                </a:lnTo>
                <a:lnTo>
                  <a:pt x="12181836" y="6463983"/>
                </a:lnTo>
                <a:lnTo>
                  <a:pt x="5152385" y="6463983"/>
                </a:lnTo>
                <a:lnTo>
                  <a:pt x="4835165" y="6463983"/>
                </a:lnTo>
                <a:lnTo>
                  <a:pt x="4791606" y="6459592"/>
                </a:lnTo>
                <a:cubicBezTo>
                  <a:pt x="4693092" y="6439433"/>
                  <a:pt x="4618986" y="6352267"/>
                  <a:pt x="4618986" y="6247794"/>
                </a:cubicBezTo>
                <a:lnTo>
                  <a:pt x="4618986" y="6059803"/>
                </a:lnTo>
                <a:lnTo>
                  <a:pt x="4618986" y="5018403"/>
                </a:lnTo>
                <a:lnTo>
                  <a:pt x="4618986" y="4652819"/>
                </a:lnTo>
                <a:lnTo>
                  <a:pt x="4618986" y="3471544"/>
                </a:lnTo>
                <a:lnTo>
                  <a:pt x="4618986" y="3471542"/>
                </a:lnTo>
                <a:lnTo>
                  <a:pt x="4618986" y="1753635"/>
                </a:lnTo>
                <a:cubicBezTo>
                  <a:pt x="4618986" y="1634237"/>
                  <a:pt x="4522196" y="1537445"/>
                  <a:pt x="4402797" y="1537445"/>
                </a:cubicBezTo>
                <a:lnTo>
                  <a:pt x="794989" y="1537445"/>
                </a:lnTo>
                <a:cubicBezTo>
                  <a:pt x="675592" y="1537445"/>
                  <a:pt x="578799" y="1634237"/>
                  <a:pt x="578799" y="1753635"/>
                </a:cubicBezTo>
                <a:lnTo>
                  <a:pt x="578799" y="3471544"/>
                </a:lnTo>
                <a:lnTo>
                  <a:pt x="578801" y="3471544"/>
                </a:lnTo>
                <a:lnTo>
                  <a:pt x="578801" y="4512944"/>
                </a:lnTo>
                <a:lnTo>
                  <a:pt x="578799" y="4512944"/>
                </a:lnTo>
                <a:lnTo>
                  <a:pt x="578799" y="5825107"/>
                </a:lnTo>
                <a:lnTo>
                  <a:pt x="578799" y="6059803"/>
                </a:lnTo>
                <a:lnTo>
                  <a:pt x="578801" y="6059803"/>
                </a:lnTo>
                <a:lnTo>
                  <a:pt x="578801" y="6247794"/>
                </a:lnTo>
                <a:cubicBezTo>
                  <a:pt x="578801" y="6352267"/>
                  <a:pt x="504694" y="6439433"/>
                  <a:pt x="406180" y="6459592"/>
                </a:cubicBezTo>
                <a:lnTo>
                  <a:pt x="362620" y="6463983"/>
                </a:lnTo>
                <a:lnTo>
                  <a:pt x="45401" y="6463983"/>
                </a:lnTo>
                <a:lnTo>
                  <a:pt x="0" y="6463983"/>
                </a:lnTo>
                <a:lnTo>
                  <a:pt x="0" y="914400"/>
                </a:lnTo>
                <a:lnTo>
                  <a:pt x="0" y="203200"/>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24" name="Rectangle: Rounded Corners 23">
            <a:extLst>
              <a:ext uri="{FF2B5EF4-FFF2-40B4-BE49-F238E27FC236}">
                <a16:creationId xmlns:a16="http://schemas.microsoft.com/office/drawing/2014/main" id="{7D026258-BB65-1562-54A4-5615CBDEE1D4}"/>
              </a:ext>
              <a:ext uri="{C183D7F6-B498-43B3-948B-1728B52AA6E4}">
                <adec:decorative xmlns:adec="http://schemas.microsoft.com/office/drawing/2017/decorative" val="1"/>
              </a:ext>
            </a:extLst>
          </p:cNvPr>
          <p:cNvSpPr>
            <a:spLocks/>
          </p:cNvSpPr>
          <p:nvPr/>
        </p:nvSpPr>
        <p:spPr bwMode="auto">
          <a:xfrm>
            <a:off x="4816548" y="1537445"/>
            <a:ext cx="6789665" cy="4710512"/>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70A94DA-C6D5-BD67-E90E-C0DD47E645CB}"/>
              </a:ext>
              <a:ext uri="{C183D7F6-B498-43B3-948B-1728B52AA6E4}">
                <adec:decorative xmlns:adec="http://schemas.microsoft.com/office/drawing/2017/decorative" val="1"/>
              </a:ext>
            </a:extLst>
          </p:cNvPr>
          <p:cNvSpPr>
            <a:spLocks/>
          </p:cNvSpPr>
          <p:nvPr/>
        </p:nvSpPr>
        <p:spPr bwMode="auto">
          <a:xfrm>
            <a:off x="807721" y="1802351"/>
            <a:ext cx="601980" cy="602980"/>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pic>
        <p:nvPicPr>
          <p:cNvPr id="36" name="Picture 35">
            <a:extLst>
              <a:ext uri="{FF2B5EF4-FFF2-40B4-BE49-F238E27FC236}">
                <a16:creationId xmlns:a16="http://schemas.microsoft.com/office/drawing/2014/main" id="{D33B3D61-E8EC-AAAA-0447-6C39EF27F612}"/>
              </a:ext>
              <a:ext uri="{C183D7F6-B498-43B3-948B-1728B52AA6E4}">
                <adec:decorative xmlns:adec="http://schemas.microsoft.com/office/drawing/2017/decorative" val="1"/>
              </a:ext>
            </a:extLst>
          </p:cNvPr>
          <p:cNvPicPr>
            <a:picLocks noChangeAspect="1"/>
          </p:cNvPicPr>
          <p:nvPr/>
        </p:nvPicPr>
        <p:blipFill>
          <a:blip r:embed="rId5"/>
          <a:srcRect l="3128" t="8110" r="-1"/>
          <a:stretch/>
        </p:blipFill>
        <p:spPr>
          <a:xfrm>
            <a:off x="926784" y="1929918"/>
            <a:ext cx="363854" cy="347846"/>
          </a:xfrm>
          <a:prstGeom prst="rect">
            <a:avLst/>
          </a:prstGeom>
        </p:spPr>
      </p:pic>
      <p:sp>
        <p:nvSpPr>
          <p:cNvPr id="4" name="Title 3">
            <a:extLst>
              <a:ext uri="{FF2B5EF4-FFF2-40B4-BE49-F238E27FC236}">
                <a16:creationId xmlns:a16="http://schemas.microsoft.com/office/drawing/2014/main" id="{686DE8F3-0178-9D60-705D-A5FA81B7B729}"/>
              </a:ext>
              <a:ext uri="{C183D7F6-B498-43B3-948B-1728B52AA6E4}">
                <adec:decorative xmlns:adec="http://schemas.microsoft.com/office/drawing/2017/decorative" val="0"/>
              </a:ext>
            </a:extLst>
          </p:cNvPr>
          <p:cNvSpPr>
            <a:spLocks noGrp="1"/>
          </p:cNvSpPr>
          <p:nvPr>
            <p:ph type="title"/>
          </p:nvPr>
        </p:nvSpPr>
        <p:spPr/>
        <p:txBody>
          <a:bodyPr vert="horz">
            <a:normAutofit/>
          </a:bodyPr>
          <a:lstStyle/>
          <a:p>
            <a:r>
              <a:rPr lang="en-US" noProof="0" dirty="0"/>
              <a:t>Microsoft 365 Copilot in Engage</a:t>
            </a:r>
          </a:p>
        </p:txBody>
      </p:sp>
      <p:sp>
        <p:nvSpPr>
          <p:cNvPr id="25" name="TextBox 24">
            <a:extLst>
              <a:ext uri="{FF2B5EF4-FFF2-40B4-BE49-F238E27FC236}">
                <a16:creationId xmlns:a16="http://schemas.microsoft.com/office/drawing/2014/main" id="{0A924C94-6F3D-05A2-05E8-8A91885865AA}"/>
              </a:ext>
            </a:extLst>
          </p:cNvPr>
          <p:cNvSpPr txBox="1">
            <a:spLocks/>
          </p:cNvSpPr>
          <p:nvPr/>
        </p:nvSpPr>
        <p:spPr>
          <a:xfrm>
            <a:off x="588963" y="1056958"/>
            <a:ext cx="11017250" cy="24622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ea typeface="+mn-ea"/>
                <a:cs typeface="+mn-cs"/>
              </a:rPr>
              <a:t>Boost productivity and engagement with AI assistance</a:t>
            </a:r>
          </a:p>
        </p:txBody>
      </p:sp>
      <p:sp>
        <p:nvSpPr>
          <p:cNvPr id="26" name="Text Placeholder 1">
            <a:extLst>
              <a:ext uri="{FF2B5EF4-FFF2-40B4-BE49-F238E27FC236}">
                <a16:creationId xmlns:a16="http://schemas.microsoft.com/office/drawing/2014/main" id="{9C55901B-7222-422C-BE26-7DEC7E4A02DA}"/>
              </a:ext>
            </a:extLst>
          </p:cNvPr>
          <p:cNvSpPr txBox="1">
            <a:spLocks/>
          </p:cNvSpPr>
          <p:nvPr/>
        </p:nvSpPr>
        <p:spPr>
          <a:xfrm>
            <a:off x="807721" y="2610440"/>
            <a:ext cx="3613784" cy="37087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400" b="1" dirty="0">
                <a:ln w="3175">
                  <a:noFill/>
                </a:ln>
                <a:solidFill>
                  <a:schemeClr val="accent1"/>
                </a:solidFill>
                <a:latin typeface="+mj-lt"/>
                <a:ea typeface="+mn-lt"/>
                <a:cs typeface="+mn-lt"/>
              </a:rPr>
              <a:t>Context-Aware Responses: </a:t>
            </a:r>
            <a:r>
              <a:rPr lang="en-US" sz="1400" dirty="0">
                <a:ln w="3175">
                  <a:noFill/>
                </a:ln>
                <a:ea typeface="+mn-lt"/>
                <a:cs typeface="+mn-lt"/>
              </a:rPr>
              <a:t>Copilot provides responses tailored to your role and specific needs, enhancing relevance and efficiency</a:t>
            </a:r>
          </a:p>
          <a:p>
            <a:pPr marL="0" indent="0">
              <a:spcBef>
                <a:spcPts val="0"/>
              </a:spcBef>
              <a:spcAft>
                <a:spcPts val="1500"/>
              </a:spcAft>
              <a:buNone/>
            </a:pPr>
            <a:r>
              <a:rPr lang="en-US" sz="1400" b="1" dirty="0">
                <a:ln w="3175">
                  <a:noFill/>
                </a:ln>
                <a:solidFill>
                  <a:schemeClr val="accent1"/>
                </a:solidFill>
                <a:latin typeface="+mj-lt"/>
                <a:ea typeface="+mn-lt"/>
                <a:cs typeface="+mn-lt"/>
              </a:rPr>
              <a:t>Smart Catch-Up: </a:t>
            </a:r>
            <a:r>
              <a:rPr lang="en-US" sz="1400" dirty="0">
                <a:ln w="3175">
                  <a:noFill/>
                </a:ln>
                <a:ea typeface="+mn-lt"/>
                <a:cs typeface="+mn-lt"/>
              </a:rPr>
              <a:t>Summarizes recent activities in concise quick views to help you quickly get up to speed on what’s happening your network</a:t>
            </a:r>
          </a:p>
          <a:p>
            <a:pPr marL="0" indent="0">
              <a:spcBef>
                <a:spcPts val="0"/>
              </a:spcBef>
              <a:spcAft>
                <a:spcPts val="1500"/>
              </a:spcAft>
              <a:buNone/>
            </a:pPr>
            <a:r>
              <a:rPr lang="en-US" sz="1400" b="1" dirty="0">
                <a:ln w="3175">
                  <a:noFill/>
                </a:ln>
                <a:solidFill>
                  <a:schemeClr val="accent1"/>
                </a:solidFill>
                <a:latin typeface="+mj-lt"/>
                <a:ea typeface="+mn-lt"/>
                <a:cs typeface="+mn-lt"/>
              </a:rPr>
              <a:t>Scoped Search Capabilities: </a:t>
            </a:r>
            <a:r>
              <a:rPr lang="en-US" sz="1400" dirty="0">
                <a:ln w="3175">
                  <a:noFill/>
                </a:ln>
                <a:ea typeface="+mn-lt"/>
                <a:cs typeface="+mn-lt"/>
              </a:rPr>
              <a:t>Allows you to perform local or global searches to find relevant information efficiently</a:t>
            </a:r>
          </a:p>
          <a:p>
            <a:pPr marL="0" indent="0">
              <a:spcBef>
                <a:spcPts val="0"/>
              </a:spcBef>
              <a:spcAft>
                <a:spcPts val="1500"/>
              </a:spcAft>
              <a:buNone/>
            </a:pPr>
            <a:r>
              <a:rPr lang="en-US" sz="1400" b="1" dirty="0">
                <a:ln w="3175">
                  <a:noFill/>
                </a:ln>
                <a:solidFill>
                  <a:schemeClr val="accent1"/>
                </a:solidFill>
                <a:latin typeface="+mj-lt"/>
                <a:ea typeface="+mn-lt"/>
                <a:cs typeface="+mn-lt"/>
              </a:rPr>
              <a:t>Integrated Writing Assistance: </a:t>
            </a:r>
            <a:r>
              <a:rPr lang="en-US" sz="1400" dirty="0">
                <a:ln w="3175">
                  <a:noFill/>
                </a:ln>
                <a:ea typeface="+mn-lt"/>
                <a:cs typeface="+mn-lt"/>
              </a:rPr>
              <a:t>Copilot assists you in overcoming writer’s block, refining tone, and drafting posts using context from across Engage</a:t>
            </a:r>
          </a:p>
        </p:txBody>
      </p:sp>
      <p:pic>
        <p:nvPicPr>
          <p:cNvPr id="28" name="Picture 27" descr="GIF showing a Viva Engage homepage with posts and discussion options. The interface highlights how AI is integrated into Engage to support workplace collaboration and knowledge sharing.">
            <a:extLst>
              <a:ext uri="{FF2B5EF4-FFF2-40B4-BE49-F238E27FC236}">
                <a16:creationId xmlns:a16="http://schemas.microsoft.com/office/drawing/2014/main" id="{BCB8465C-7BDF-0B9D-E1F5-E0B805E5F54D}"/>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t="-13495" b="-13495"/>
          <a:stretch>
            <a:fillRect/>
          </a:stretch>
        </p:blipFill>
        <p:spPr>
          <a:xfrm>
            <a:off x="4968808" y="1689705"/>
            <a:ext cx="6485144" cy="4405994"/>
          </a:xfrm>
          <a:prstGeom prst="roundRect">
            <a:avLst>
              <a:gd name="adj" fmla="val 2300"/>
            </a:avLst>
          </a:prstGeom>
          <a:solidFill>
            <a:srgbClr val="FAFAFA"/>
          </a:solidFill>
          <a:effectLst/>
        </p:spPr>
      </p:pic>
      <p:sp>
        <p:nvSpPr>
          <p:cNvPr id="40" name="TextBox 39">
            <a:extLst>
              <a:ext uri="{FF2B5EF4-FFF2-40B4-BE49-F238E27FC236}">
                <a16:creationId xmlns:a16="http://schemas.microsoft.com/office/drawing/2014/main" id="{B56BC2A5-9614-3002-44A3-BC9133463F70}"/>
              </a:ext>
            </a:extLst>
          </p:cNvPr>
          <p:cNvSpPr txBox="1">
            <a:spLocks/>
          </p:cNvSpPr>
          <p:nvPr/>
        </p:nvSpPr>
        <p:spPr>
          <a:xfrm>
            <a:off x="807721" y="6534713"/>
            <a:ext cx="6702426" cy="138499"/>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Generally available. Requires Microsoft 365 Copilot license</a:t>
            </a:r>
          </a:p>
        </p:txBody>
      </p:sp>
    </p:spTree>
    <p:extLst>
      <p:ext uri="{BB962C8B-B14F-4D97-AF65-F5344CB8AC3E}">
        <p14:creationId xmlns:p14="http://schemas.microsoft.com/office/powerpoint/2010/main" val="94799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682B627E-15B7-FB04-B7E1-6655F37375A5}"/>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10162" y="8256"/>
            <a:ext cx="12191998" cy="6858009"/>
          </a:xfrm>
          <a:custGeom>
            <a:avLst/>
            <a:gdLst>
              <a:gd name="connsiteX0" fmla="*/ 768047 w 12191998"/>
              <a:gd name="connsiteY0" fmla="*/ 1697787 h 6858009"/>
              <a:gd name="connsiteX1" fmla="*/ 578801 w 12191998"/>
              <a:gd name="connsiteY1" fmla="*/ 1887033 h 6858009"/>
              <a:gd name="connsiteX2" fmla="*/ 578801 w 12191998"/>
              <a:gd name="connsiteY2" fmla="*/ 6165197 h 6858009"/>
              <a:gd name="connsiteX3" fmla="*/ 768047 w 12191998"/>
              <a:gd name="connsiteY3" fmla="*/ 6354443 h 6858009"/>
              <a:gd name="connsiteX4" fmla="*/ 11406805 w 12191998"/>
              <a:gd name="connsiteY4" fmla="*/ 6354443 h 6858009"/>
              <a:gd name="connsiteX5" fmla="*/ 11596051 w 12191998"/>
              <a:gd name="connsiteY5" fmla="*/ 6165197 h 6858009"/>
              <a:gd name="connsiteX6" fmla="*/ 11596051 w 12191998"/>
              <a:gd name="connsiteY6" fmla="*/ 1887033 h 6858009"/>
              <a:gd name="connsiteX7" fmla="*/ 11406805 w 12191998"/>
              <a:gd name="connsiteY7" fmla="*/ 1697787 h 6858009"/>
              <a:gd name="connsiteX8" fmla="*/ 0 w 12191998"/>
              <a:gd name="connsiteY8" fmla="*/ 0 h 6858009"/>
              <a:gd name="connsiteX9" fmla="*/ 12191998 w 12191998"/>
              <a:gd name="connsiteY9" fmla="*/ 0 h 6858009"/>
              <a:gd name="connsiteX10" fmla="*/ 12191998 w 12191998"/>
              <a:gd name="connsiteY10" fmla="*/ 6858009 h 6858009"/>
              <a:gd name="connsiteX11" fmla="*/ 0 w 12191998"/>
              <a:gd name="connsiteY11"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6858009">
                <a:moveTo>
                  <a:pt x="768047" y="1697787"/>
                </a:moveTo>
                <a:cubicBezTo>
                  <a:pt x="663529" y="1697787"/>
                  <a:pt x="578801" y="1782515"/>
                  <a:pt x="578801" y="1887033"/>
                </a:cubicBezTo>
                <a:lnTo>
                  <a:pt x="578801" y="6165197"/>
                </a:lnTo>
                <a:cubicBezTo>
                  <a:pt x="578801" y="6269715"/>
                  <a:pt x="663529" y="6354443"/>
                  <a:pt x="768047" y="6354443"/>
                </a:cubicBezTo>
                <a:lnTo>
                  <a:pt x="11406805" y="6354443"/>
                </a:lnTo>
                <a:cubicBezTo>
                  <a:pt x="11511323" y="6354443"/>
                  <a:pt x="11596051" y="6269715"/>
                  <a:pt x="11596051" y="6165197"/>
                </a:cubicBezTo>
                <a:lnTo>
                  <a:pt x="11596051" y="1887033"/>
                </a:lnTo>
                <a:cubicBezTo>
                  <a:pt x="11596051" y="1782515"/>
                  <a:pt x="11511323" y="1697787"/>
                  <a:pt x="11406805" y="1697787"/>
                </a:cubicBezTo>
                <a:close/>
                <a:moveTo>
                  <a:pt x="0" y="0"/>
                </a:moveTo>
                <a:lnTo>
                  <a:pt x="12191998" y="0"/>
                </a:lnTo>
                <a:lnTo>
                  <a:pt x="12191998" y="6858009"/>
                </a:lnTo>
                <a:lnTo>
                  <a:pt x="0" y="6858009"/>
                </a:lnTo>
                <a:close/>
              </a:path>
            </a:pathLst>
          </a:custGeom>
        </p:spPr>
      </p:pic>
      <p:sp>
        <p:nvSpPr>
          <p:cNvPr id="5" name="Rectangle: Rounded Corners 4">
            <a:extLst>
              <a:ext uri="{FF2B5EF4-FFF2-40B4-BE49-F238E27FC236}">
                <a16:creationId xmlns:a16="http://schemas.microsoft.com/office/drawing/2014/main" id="{F95813DE-E8DD-751D-0E06-CD1353F77A12}"/>
              </a:ext>
              <a:ext uri="{C183D7F6-B498-43B3-948B-1728B52AA6E4}">
                <adec:decorative xmlns:adec="http://schemas.microsoft.com/office/drawing/2017/decorative" val="1"/>
              </a:ext>
            </a:extLst>
          </p:cNvPr>
          <p:cNvSpPr>
            <a:spLocks/>
          </p:cNvSpPr>
          <p:nvPr/>
        </p:nvSpPr>
        <p:spPr bwMode="auto">
          <a:xfrm>
            <a:off x="588963" y="1706043"/>
            <a:ext cx="11017250" cy="4656656"/>
          </a:xfrm>
          <a:prstGeom prst="roundRect">
            <a:avLst>
              <a:gd name="adj" fmla="val 4064"/>
            </a:avLst>
          </a:pr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20" name="Rectangle: Rounded Corners 19">
            <a:extLst>
              <a:ext uri="{FF2B5EF4-FFF2-40B4-BE49-F238E27FC236}">
                <a16:creationId xmlns:a16="http://schemas.microsoft.com/office/drawing/2014/main" id="{6D462275-A48C-6708-DCE0-66E856D3B16E}"/>
              </a:ext>
              <a:ext uri="{C183D7F6-B498-43B3-948B-1728B52AA6E4}">
                <adec:decorative xmlns:adec="http://schemas.microsoft.com/office/drawing/2017/decorative" val="1"/>
              </a:ext>
            </a:extLst>
          </p:cNvPr>
          <p:cNvSpPr>
            <a:spLocks/>
          </p:cNvSpPr>
          <p:nvPr/>
        </p:nvSpPr>
        <p:spPr bwMode="auto">
          <a:xfrm>
            <a:off x="4383299" y="1888923"/>
            <a:ext cx="3428576" cy="2054008"/>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dirty="0">
              <a:solidFill>
                <a:schemeClr val="tx1"/>
              </a:solidFill>
              <a:cs typeface="Segoe UI" pitchFamily="34" charset="0"/>
            </a:endParaRPr>
          </a:p>
        </p:txBody>
      </p:sp>
      <p:sp>
        <p:nvSpPr>
          <p:cNvPr id="22" name="Rectangle: Rounded Corners 21">
            <a:extLst>
              <a:ext uri="{FF2B5EF4-FFF2-40B4-BE49-F238E27FC236}">
                <a16:creationId xmlns:a16="http://schemas.microsoft.com/office/drawing/2014/main" id="{9723AC85-22C7-9A62-2A5B-E08876023CD6}"/>
              </a:ext>
              <a:ext uri="{C183D7F6-B498-43B3-948B-1728B52AA6E4}">
                <adec:decorative xmlns:adec="http://schemas.microsoft.com/office/drawing/2017/decorative" val="1"/>
              </a:ext>
            </a:extLst>
          </p:cNvPr>
          <p:cNvSpPr>
            <a:spLocks/>
          </p:cNvSpPr>
          <p:nvPr/>
        </p:nvSpPr>
        <p:spPr bwMode="auto">
          <a:xfrm>
            <a:off x="7994757" y="1888923"/>
            <a:ext cx="3428576" cy="2054008"/>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dirty="0">
              <a:solidFill>
                <a:schemeClr val="tx1"/>
              </a:solidFill>
              <a:cs typeface="Segoe UI" pitchFamily="34" charset="0"/>
            </a:endParaRPr>
          </a:p>
        </p:txBody>
      </p:sp>
      <p:sp>
        <p:nvSpPr>
          <p:cNvPr id="24" name="Rectangle: Rounded Corners 23">
            <a:extLst>
              <a:ext uri="{FF2B5EF4-FFF2-40B4-BE49-F238E27FC236}">
                <a16:creationId xmlns:a16="http://schemas.microsoft.com/office/drawing/2014/main" id="{00D9CC0C-5BB5-5485-0DEC-C96B5D16ABF4}"/>
              </a:ext>
              <a:ext uri="{C183D7F6-B498-43B3-948B-1728B52AA6E4}">
                <adec:decorative xmlns:adec="http://schemas.microsoft.com/office/drawing/2017/decorative" val="1"/>
              </a:ext>
            </a:extLst>
          </p:cNvPr>
          <p:cNvSpPr>
            <a:spLocks/>
          </p:cNvSpPr>
          <p:nvPr/>
        </p:nvSpPr>
        <p:spPr bwMode="auto">
          <a:xfrm>
            <a:off x="2586692" y="4152140"/>
            <a:ext cx="3428576" cy="2054008"/>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dirty="0">
              <a:solidFill>
                <a:schemeClr val="tx1"/>
              </a:solidFill>
              <a:cs typeface="Segoe UI" pitchFamily="34" charset="0"/>
            </a:endParaRPr>
          </a:p>
        </p:txBody>
      </p:sp>
      <p:sp>
        <p:nvSpPr>
          <p:cNvPr id="26" name="Rectangle: Rounded Corners 25">
            <a:extLst>
              <a:ext uri="{FF2B5EF4-FFF2-40B4-BE49-F238E27FC236}">
                <a16:creationId xmlns:a16="http://schemas.microsoft.com/office/drawing/2014/main" id="{E5E13E57-685E-5DF7-10B4-66866F77665D}"/>
              </a:ext>
              <a:ext uri="{C183D7F6-B498-43B3-948B-1728B52AA6E4}">
                <adec:decorative xmlns:adec="http://schemas.microsoft.com/office/drawing/2017/decorative" val="1"/>
              </a:ext>
            </a:extLst>
          </p:cNvPr>
          <p:cNvSpPr>
            <a:spLocks/>
          </p:cNvSpPr>
          <p:nvPr/>
        </p:nvSpPr>
        <p:spPr bwMode="auto">
          <a:xfrm>
            <a:off x="6198147" y="4152140"/>
            <a:ext cx="3428576" cy="2054008"/>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dirty="0">
              <a:solidFill>
                <a:schemeClr val="tx1"/>
              </a:solidFill>
              <a:cs typeface="Segoe UI" pitchFamily="34" charset="0"/>
            </a:endParaRPr>
          </a:p>
        </p:txBody>
      </p:sp>
      <p:pic>
        <p:nvPicPr>
          <p:cNvPr id="115" name="Picture 114">
            <a:extLst>
              <a:ext uri="{FF2B5EF4-FFF2-40B4-BE49-F238E27FC236}">
                <a16:creationId xmlns:a16="http://schemas.microsoft.com/office/drawing/2014/main" id="{95A4F701-92B2-086A-C4E6-881B6A647A58}"/>
              </a:ext>
              <a:ext uri="{C183D7F6-B498-43B3-948B-1728B52AA6E4}">
                <adec:decorative xmlns:adec="http://schemas.microsoft.com/office/drawing/2017/decorative" val="1"/>
              </a:ext>
            </a:extLst>
          </p:cNvPr>
          <p:cNvPicPr>
            <a:picLocks noChangeAspect="1"/>
          </p:cNvPicPr>
          <p:nvPr/>
        </p:nvPicPr>
        <p:blipFill rotWithShape="1">
          <a:blip r:embed="rId5">
            <a:alphaModFix amt="24000"/>
          </a:blip>
          <a:srcRect l="7587" t="2670" r="20985" b="50178"/>
          <a:stretch>
            <a:fillRect/>
          </a:stretch>
        </p:blipFill>
        <p:spPr>
          <a:xfrm>
            <a:off x="8508381" y="4317730"/>
            <a:ext cx="3097833" cy="2044969"/>
          </a:xfrm>
          <a:custGeom>
            <a:avLst/>
            <a:gdLst>
              <a:gd name="connsiteX0" fmla="*/ 0 w 3097833"/>
              <a:gd name="connsiteY0" fmla="*/ 0 h 2044969"/>
              <a:gd name="connsiteX1" fmla="*/ 3097833 w 3097833"/>
              <a:gd name="connsiteY1" fmla="*/ 0 h 2044969"/>
              <a:gd name="connsiteX2" fmla="*/ 3097833 w 3097833"/>
              <a:gd name="connsiteY2" fmla="*/ 1855723 h 2044969"/>
              <a:gd name="connsiteX3" fmla="*/ 2908587 w 3097833"/>
              <a:gd name="connsiteY3" fmla="*/ 2044969 h 2044969"/>
              <a:gd name="connsiteX4" fmla="*/ 0 w 3097833"/>
              <a:gd name="connsiteY4" fmla="*/ 2044969 h 204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833" h="2044969">
                <a:moveTo>
                  <a:pt x="0" y="0"/>
                </a:moveTo>
                <a:lnTo>
                  <a:pt x="3097833" y="0"/>
                </a:lnTo>
                <a:lnTo>
                  <a:pt x="3097833" y="1855723"/>
                </a:lnTo>
                <a:cubicBezTo>
                  <a:pt x="3097833" y="1960241"/>
                  <a:pt x="3013105" y="2044969"/>
                  <a:pt x="2908587" y="2044969"/>
                </a:cubicBezTo>
                <a:lnTo>
                  <a:pt x="0" y="2044969"/>
                </a:lnTo>
                <a:close/>
              </a:path>
            </a:pathLst>
          </a:custGeom>
        </p:spPr>
      </p:pic>
      <p:sp>
        <p:nvSpPr>
          <p:cNvPr id="90" name="Rectangle: Rounded Corners 89">
            <a:extLst>
              <a:ext uri="{FF2B5EF4-FFF2-40B4-BE49-F238E27FC236}">
                <a16:creationId xmlns:a16="http://schemas.microsoft.com/office/drawing/2014/main" id="{6D8E1559-C26D-4695-2952-1874E7575A8D}"/>
              </a:ext>
              <a:ext uri="{C183D7F6-B498-43B3-948B-1728B52AA6E4}">
                <adec:decorative xmlns:adec="http://schemas.microsoft.com/office/drawing/2017/decorative" val="1"/>
              </a:ext>
            </a:extLst>
          </p:cNvPr>
          <p:cNvSpPr>
            <a:spLocks/>
          </p:cNvSpPr>
          <p:nvPr/>
        </p:nvSpPr>
        <p:spPr bwMode="auto">
          <a:xfrm>
            <a:off x="771844" y="1888923"/>
            <a:ext cx="3428576" cy="2054008"/>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dirty="0">
              <a:solidFill>
                <a:schemeClr val="tx1"/>
              </a:solidFill>
              <a:cs typeface="Segoe UI" pitchFamily="34" charset="0"/>
            </a:endParaRPr>
          </a:p>
        </p:txBody>
      </p:sp>
      <p:sp>
        <p:nvSpPr>
          <p:cNvPr id="3" name="Title 2">
            <a:extLst>
              <a:ext uri="{FF2B5EF4-FFF2-40B4-BE49-F238E27FC236}">
                <a16:creationId xmlns:a16="http://schemas.microsoft.com/office/drawing/2014/main" id="{F9679BC2-2421-EBF5-68C8-E78B55F060CD}"/>
              </a:ext>
            </a:extLst>
          </p:cNvPr>
          <p:cNvSpPr>
            <a:spLocks noGrp="1"/>
          </p:cNvSpPr>
          <p:nvPr>
            <p:ph type="title"/>
          </p:nvPr>
        </p:nvSpPr>
        <p:spPr/>
        <p:txBody>
          <a:bodyPr>
            <a:normAutofit/>
          </a:bodyPr>
          <a:lstStyle/>
          <a:p>
            <a:r>
              <a:rPr lang="en-US" dirty="0"/>
              <a:t>5 tips for prompting AI</a:t>
            </a:r>
          </a:p>
        </p:txBody>
      </p:sp>
      <p:sp>
        <p:nvSpPr>
          <p:cNvPr id="6" name="TextBox 5">
            <a:extLst>
              <a:ext uri="{FF2B5EF4-FFF2-40B4-BE49-F238E27FC236}">
                <a16:creationId xmlns:a16="http://schemas.microsoft.com/office/drawing/2014/main" id="{4591F7AD-16EC-C430-3496-EF66107CBAAD}"/>
              </a:ext>
            </a:extLst>
          </p:cNvPr>
          <p:cNvSpPr txBox="1">
            <a:spLocks/>
          </p:cNvSpPr>
          <p:nvPr/>
        </p:nvSpPr>
        <p:spPr>
          <a:xfrm>
            <a:off x="588963" y="1056958"/>
            <a:ext cx="11017250" cy="246221"/>
          </a:xfrm>
          <a:prstGeom prst="rect">
            <a:avLst/>
          </a:prstGeom>
          <a:noFill/>
        </p:spPr>
        <p:txBody>
          <a:bodyPr wrap="square" lIns="0" tIns="0" rIns="0" bIns="0">
            <a:spAutoFit/>
          </a:bodyPr>
          <a:lstStyle/>
          <a:p>
            <a:pPr>
              <a:defRPr/>
            </a:pPr>
            <a:r>
              <a:rPr lang="en-US" sz="1600" dirty="0"/>
              <a:t>Use these tips for prompting Copilot anywhere</a:t>
            </a:r>
          </a:p>
        </p:txBody>
      </p:sp>
      <p:grpSp>
        <p:nvGrpSpPr>
          <p:cNvPr id="136" name="Group 135" descr="1">
            <a:extLst>
              <a:ext uri="{FF2B5EF4-FFF2-40B4-BE49-F238E27FC236}">
                <a16:creationId xmlns:a16="http://schemas.microsoft.com/office/drawing/2014/main" id="{8A6F7BE3-7162-449F-16E9-9D7D8BA64776}"/>
              </a:ext>
            </a:extLst>
          </p:cNvPr>
          <p:cNvGrpSpPr/>
          <p:nvPr/>
        </p:nvGrpSpPr>
        <p:grpSpPr>
          <a:xfrm>
            <a:off x="2004420" y="1888923"/>
            <a:ext cx="963422" cy="904590"/>
            <a:chOff x="2004420" y="1888923"/>
            <a:chExt cx="963422" cy="904590"/>
          </a:xfrm>
        </p:grpSpPr>
        <p:grpSp>
          <p:nvGrpSpPr>
            <p:cNvPr id="135" name="Group 134">
              <a:extLst>
                <a:ext uri="{FF2B5EF4-FFF2-40B4-BE49-F238E27FC236}">
                  <a16:creationId xmlns:a16="http://schemas.microsoft.com/office/drawing/2014/main" id="{24F73BAF-2291-B5C8-8930-3B7AE176D8D8}"/>
                </a:ext>
              </a:extLst>
            </p:cNvPr>
            <p:cNvGrpSpPr/>
            <p:nvPr/>
          </p:nvGrpSpPr>
          <p:grpSpPr>
            <a:xfrm>
              <a:off x="2004420" y="1888923"/>
              <a:ext cx="963422" cy="904590"/>
              <a:chOff x="2004420" y="1888923"/>
              <a:chExt cx="963422" cy="904590"/>
            </a:xfrm>
          </p:grpSpPr>
          <p:sp>
            <p:nvSpPr>
              <p:cNvPr id="82" name="Rectangle: Top Corners Rounded 81">
                <a:extLst>
                  <a:ext uri="{FF2B5EF4-FFF2-40B4-BE49-F238E27FC236}">
                    <a16:creationId xmlns:a16="http://schemas.microsoft.com/office/drawing/2014/main" id="{0A6ECF3F-B65D-BC94-4A7C-41A682BA1E31}"/>
                  </a:ext>
                </a:extLst>
              </p:cNvPr>
              <p:cNvSpPr>
                <a:spLocks/>
              </p:cNvSpPr>
              <p:nvPr/>
            </p:nvSpPr>
            <p:spPr bwMode="auto">
              <a:xfrm flipV="1">
                <a:off x="2077231" y="1888923"/>
                <a:ext cx="817800" cy="904590"/>
              </a:xfrm>
              <a:prstGeom prst="round2SameRect">
                <a:avLst>
                  <a:gd name="adj1" fmla="val 50000"/>
                  <a:gd name="adj2" fmla="val 0"/>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756A82C5-1636-74ED-A830-780EDFEB6B17}"/>
                  </a:ext>
                </a:extLst>
              </p:cNvPr>
              <p:cNvSpPr>
                <a:spLocks/>
              </p:cNvSpPr>
              <p:nvPr/>
            </p:nvSpPr>
            <p:spPr bwMode="auto">
              <a:xfrm flipV="1">
                <a:off x="2895031"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94" name="Freeform: Shape 93">
                <a:extLst>
                  <a:ext uri="{FF2B5EF4-FFF2-40B4-BE49-F238E27FC236}">
                    <a16:creationId xmlns:a16="http://schemas.microsoft.com/office/drawing/2014/main" id="{49656698-39D7-5C7A-07C7-1CEA4ECAF9FF}"/>
                  </a:ext>
                </a:extLst>
              </p:cNvPr>
              <p:cNvSpPr>
                <a:spLocks/>
              </p:cNvSpPr>
              <p:nvPr/>
            </p:nvSpPr>
            <p:spPr bwMode="auto">
              <a:xfrm flipH="1" flipV="1">
                <a:off x="2004420"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sp>
          <p:nvSpPr>
            <p:cNvPr id="29" name="Oval 28">
              <a:extLst>
                <a:ext uri="{FF2B5EF4-FFF2-40B4-BE49-F238E27FC236}">
                  <a16:creationId xmlns:a16="http://schemas.microsoft.com/office/drawing/2014/main" id="{3DC43003-0837-8F5F-3843-45FB2AF86705}"/>
                </a:ext>
                <a:ext uri="{C183D7F6-B498-43B3-948B-1728B52AA6E4}">
                  <adec:decorative xmlns:adec="http://schemas.microsoft.com/office/drawing/2017/decorative" val="1"/>
                </a:ext>
              </a:extLst>
            </p:cNvPr>
            <p:cNvSpPr>
              <a:spLocks/>
            </p:cNvSpPr>
            <p:nvPr/>
          </p:nvSpPr>
          <p:spPr bwMode="auto">
            <a:xfrm>
              <a:off x="2185977" y="2084547"/>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1</a:t>
              </a:r>
            </a:p>
          </p:txBody>
        </p:sp>
      </p:grpSp>
      <p:sp>
        <p:nvSpPr>
          <p:cNvPr id="30" name="TextBox 29">
            <a:extLst>
              <a:ext uri="{FF2B5EF4-FFF2-40B4-BE49-F238E27FC236}">
                <a16:creationId xmlns:a16="http://schemas.microsoft.com/office/drawing/2014/main" id="{41529BB5-34BC-540F-78C7-54E7B853D391}"/>
              </a:ext>
            </a:extLst>
          </p:cNvPr>
          <p:cNvSpPr txBox="1">
            <a:spLocks/>
          </p:cNvSpPr>
          <p:nvPr/>
        </p:nvSpPr>
        <p:spPr>
          <a:xfrm>
            <a:off x="1063204" y="2956881"/>
            <a:ext cx="2845856" cy="759182"/>
          </a:xfrm>
          <a:prstGeom prst="rect">
            <a:avLst/>
          </a:prstGeom>
          <a:noFill/>
        </p:spPr>
        <p:txBody>
          <a:bodyPr wrap="square" lIns="0" tIns="0" rIns="0" bIns="0">
            <a:spAutoFit/>
          </a:bodyPr>
          <a:lstStyle/>
          <a:p>
            <a:pPr algn="ctr">
              <a:spcAft>
                <a:spcPts val="400"/>
              </a:spcAft>
            </a:pPr>
            <a:r>
              <a:rPr lang="en-US" sz="1800" b="1" i="0" dirty="0">
                <a:solidFill>
                  <a:schemeClr val="accent1"/>
                </a:solidFill>
                <a:effectLst/>
                <a:latin typeface="+mj-lt"/>
              </a:rPr>
              <a:t>Understand your persona</a:t>
            </a:r>
          </a:p>
          <a:p>
            <a:pPr algn="ctr"/>
            <a:r>
              <a:rPr lang="en-US" sz="1400" dirty="0"/>
              <a:t>Tell Microsoft 365 Copilot what team member you need it to play. </a:t>
            </a:r>
          </a:p>
        </p:txBody>
      </p:sp>
      <p:grpSp>
        <p:nvGrpSpPr>
          <p:cNvPr id="104" name="Group 103" descr="2">
            <a:extLst>
              <a:ext uri="{FF2B5EF4-FFF2-40B4-BE49-F238E27FC236}">
                <a16:creationId xmlns:a16="http://schemas.microsoft.com/office/drawing/2014/main" id="{DAF82D6E-8B2E-BB31-9B0E-F74385B09297}"/>
              </a:ext>
            </a:extLst>
          </p:cNvPr>
          <p:cNvGrpSpPr/>
          <p:nvPr/>
        </p:nvGrpSpPr>
        <p:grpSpPr>
          <a:xfrm>
            <a:off x="5615876" y="1888923"/>
            <a:ext cx="963422" cy="904590"/>
            <a:chOff x="5615876" y="1888923"/>
            <a:chExt cx="963422" cy="904590"/>
          </a:xfrm>
        </p:grpSpPr>
        <p:sp>
          <p:nvSpPr>
            <p:cNvPr id="100" name="Rectangle: Top Corners Rounded 99">
              <a:extLst>
                <a:ext uri="{FF2B5EF4-FFF2-40B4-BE49-F238E27FC236}">
                  <a16:creationId xmlns:a16="http://schemas.microsoft.com/office/drawing/2014/main" id="{768833BA-B5F1-49F3-476A-37A7EDC50A58}"/>
                </a:ext>
              </a:extLst>
            </p:cNvPr>
            <p:cNvSpPr>
              <a:spLocks/>
            </p:cNvSpPr>
            <p:nvPr/>
          </p:nvSpPr>
          <p:spPr bwMode="auto">
            <a:xfrm flipV="1">
              <a:off x="5688687" y="1888923"/>
              <a:ext cx="817800" cy="904590"/>
            </a:xfrm>
            <a:prstGeom prst="round2SameRect">
              <a:avLst>
                <a:gd name="adj1" fmla="val 50000"/>
                <a:gd name="adj2" fmla="val 0"/>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01" name="Freeform: Shape 100">
              <a:extLst>
                <a:ext uri="{FF2B5EF4-FFF2-40B4-BE49-F238E27FC236}">
                  <a16:creationId xmlns:a16="http://schemas.microsoft.com/office/drawing/2014/main" id="{97651115-3503-9855-CF52-0D388AAE16DD}"/>
                </a:ext>
              </a:extLst>
            </p:cNvPr>
            <p:cNvSpPr>
              <a:spLocks/>
            </p:cNvSpPr>
            <p:nvPr/>
          </p:nvSpPr>
          <p:spPr bwMode="auto">
            <a:xfrm flipV="1">
              <a:off x="6506487"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02" name="Oval 101">
              <a:extLst>
                <a:ext uri="{FF2B5EF4-FFF2-40B4-BE49-F238E27FC236}">
                  <a16:creationId xmlns:a16="http://schemas.microsoft.com/office/drawing/2014/main" id="{B30D80DF-BF3B-3894-990F-14B83E39951E}"/>
                </a:ext>
                <a:ext uri="{C183D7F6-B498-43B3-948B-1728B52AA6E4}">
                  <adec:decorative xmlns:adec="http://schemas.microsoft.com/office/drawing/2017/decorative" val="1"/>
                </a:ext>
              </a:extLst>
            </p:cNvPr>
            <p:cNvSpPr>
              <a:spLocks/>
            </p:cNvSpPr>
            <p:nvPr/>
          </p:nvSpPr>
          <p:spPr bwMode="auto">
            <a:xfrm>
              <a:off x="5797433" y="2084547"/>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2</a:t>
              </a:r>
            </a:p>
          </p:txBody>
        </p:sp>
        <p:sp>
          <p:nvSpPr>
            <p:cNvPr id="103" name="Freeform: Shape 102">
              <a:extLst>
                <a:ext uri="{FF2B5EF4-FFF2-40B4-BE49-F238E27FC236}">
                  <a16:creationId xmlns:a16="http://schemas.microsoft.com/office/drawing/2014/main" id="{3EC9E0DE-1157-0A4D-3664-808F9BC9FB76}"/>
                </a:ext>
              </a:extLst>
            </p:cNvPr>
            <p:cNvSpPr>
              <a:spLocks/>
            </p:cNvSpPr>
            <p:nvPr/>
          </p:nvSpPr>
          <p:spPr bwMode="auto">
            <a:xfrm flipH="1" flipV="1">
              <a:off x="5615876"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sp>
        <p:nvSpPr>
          <p:cNvPr id="33" name="TextBox 32">
            <a:extLst>
              <a:ext uri="{FF2B5EF4-FFF2-40B4-BE49-F238E27FC236}">
                <a16:creationId xmlns:a16="http://schemas.microsoft.com/office/drawing/2014/main" id="{58BA76E1-6664-6EB2-29CF-0FE6AB8B7175}"/>
              </a:ext>
            </a:extLst>
          </p:cNvPr>
          <p:cNvSpPr txBox="1">
            <a:spLocks/>
          </p:cNvSpPr>
          <p:nvPr/>
        </p:nvSpPr>
        <p:spPr>
          <a:xfrm>
            <a:off x="4674659" y="2956881"/>
            <a:ext cx="2845856" cy="759182"/>
          </a:xfrm>
          <a:prstGeom prst="rect">
            <a:avLst/>
          </a:prstGeom>
          <a:noFill/>
        </p:spPr>
        <p:txBody>
          <a:bodyPr wrap="square" lIns="0" tIns="0" rIns="0" bIns="0">
            <a:spAutoFit/>
          </a:bodyPr>
          <a:lstStyle/>
          <a:p>
            <a:pPr algn="ctr">
              <a:spcAft>
                <a:spcPts val="400"/>
              </a:spcAft>
            </a:pPr>
            <a:r>
              <a:rPr lang="en-US" sz="1800" b="1" i="0" dirty="0">
                <a:solidFill>
                  <a:schemeClr val="accent1"/>
                </a:solidFill>
                <a:effectLst/>
                <a:latin typeface="+mj-lt"/>
              </a:rPr>
              <a:t>Have a clear objective</a:t>
            </a:r>
          </a:p>
          <a:p>
            <a:pPr algn="ctr"/>
            <a:r>
              <a:rPr lang="en-US" sz="1400" dirty="0"/>
              <a:t>Include the right prompt ingredients.</a:t>
            </a:r>
          </a:p>
        </p:txBody>
      </p:sp>
      <p:grpSp>
        <p:nvGrpSpPr>
          <p:cNvPr id="105" name="Group 104" descr="3">
            <a:extLst>
              <a:ext uri="{FF2B5EF4-FFF2-40B4-BE49-F238E27FC236}">
                <a16:creationId xmlns:a16="http://schemas.microsoft.com/office/drawing/2014/main" id="{B61CACFC-47DD-62A6-6129-B9409D32F866}"/>
              </a:ext>
            </a:extLst>
          </p:cNvPr>
          <p:cNvGrpSpPr>
            <a:grpSpLocks/>
          </p:cNvGrpSpPr>
          <p:nvPr/>
        </p:nvGrpSpPr>
        <p:grpSpPr>
          <a:xfrm>
            <a:off x="9227334" y="1888923"/>
            <a:ext cx="963422" cy="904590"/>
            <a:chOff x="5615876" y="1888923"/>
            <a:chExt cx="963422" cy="904590"/>
          </a:xfrm>
        </p:grpSpPr>
        <p:sp>
          <p:nvSpPr>
            <p:cNvPr id="106" name="Rectangle: Top Corners Rounded 105">
              <a:extLst>
                <a:ext uri="{FF2B5EF4-FFF2-40B4-BE49-F238E27FC236}">
                  <a16:creationId xmlns:a16="http://schemas.microsoft.com/office/drawing/2014/main" id="{B8A724DA-51D4-4DD6-EDE9-F8F90B05BA55}"/>
                </a:ext>
              </a:extLst>
            </p:cNvPr>
            <p:cNvSpPr>
              <a:spLocks/>
            </p:cNvSpPr>
            <p:nvPr/>
          </p:nvSpPr>
          <p:spPr bwMode="auto">
            <a:xfrm flipV="1">
              <a:off x="5688687" y="1888923"/>
              <a:ext cx="817800" cy="904590"/>
            </a:xfrm>
            <a:prstGeom prst="round2SameRect">
              <a:avLst>
                <a:gd name="adj1" fmla="val 50000"/>
                <a:gd name="adj2" fmla="val 0"/>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07" name="Freeform: Shape 106">
              <a:extLst>
                <a:ext uri="{FF2B5EF4-FFF2-40B4-BE49-F238E27FC236}">
                  <a16:creationId xmlns:a16="http://schemas.microsoft.com/office/drawing/2014/main" id="{B7D1C0D0-989D-F9A0-BFED-5A885C25A631}"/>
                </a:ext>
              </a:extLst>
            </p:cNvPr>
            <p:cNvSpPr>
              <a:spLocks/>
            </p:cNvSpPr>
            <p:nvPr/>
          </p:nvSpPr>
          <p:spPr bwMode="auto">
            <a:xfrm flipV="1">
              <a:off x="6506487"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08" name="Oval 107">
              <a:extLst>
                <a:ext uri="{FF2B5EF4-FFF2-40B4-BE49-F238E27FC236}">
                  <a16:creationId xmlns:a16="http://schemas.microsoft.com/office/drawing/2014/main" id="{B62D01F5-15B7-1B06-7487-3449348163F3}"/>
                </a:ext>
                <a:ext uri="{C183D7F6-B498-43B3-948B-1728B52AA6E4}">
                  <adec:decorative xmlns:adec="http://schemas.microsoft.com/office/drawing/2017/decorative" val="1"/>
                </a:ext>
              </a:extLst>
            </p:cNvPr>
            <p:cNvSpPr>
              <a:spLocks/>
            </p:cNvSpPr>
            <p:nvPr/>
          </p:nvSpPr>
          <p:spPr bwMode="auto">
            <a:xfrm>
              <a:off x="5797433" y="2084547"/>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3</a:t>
              </a:r>
            </a:p>
          </p:txBody>
        </p:sp>
        <p:sp>
          <p:nvSpPr>
            <p:cNvPr id="109" name="Freeform: Shape 108">
              <a:extLst>
                <a:ext uri="{FF2B5EF4-FFF2-40B4-BE49-F238E27FC236}">
                  <a16:creationId xmlns:a16="http://schemas.microsoft.com/office/drawing/2014/main" id="{8623F1C4-09BA-B520-C069-1C214BA29821}"/>
                </a:ext>
              </a:extLst>
            </p:cNvPr>
            <p:cNvSpPr>
              <a:spLocks/>
            </p:cNvSpPr>
            <p:nvPr/>
          </p:nvSpPr>
          <p:spPr bwMode="auto">
            <a:xfrm flipH="1" flipV="1">
              <a:off x="5615876" y="1888923"/>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sp>
        <p:nvSpPr>
          <p:cNvPr id="70" name="TextBox 69">
            <a:extLst>
              <a:ext uri="{FF2B5EF4-FFF2-40B4-BE49-F238E27FC236}">
                <a16:creationId xmlns:a16="http://schemas.microsoft.com/office/drawing/2014/main" id="{5016686D-A041-7A64-A2CE-AE5726D0A8DE}"/>
              </a:ext>
            </a:extLst>
          </p:cNvPr>
          <p:cNvSpPr txBox="1">
            <a:spLocks/>
          </p:cNvSpPr>
          <p:nvPr/>
        </p:nvSpPr>
        <p:spPr>
          <a:xfrm>
            <a:off x="8286117" y="2956881"/>
            <a:ext cx="2845856" cy="759182"/>
          </a:xfrm>
          <a:prstGeom prst="rect">
            <a:avLst/>
          </a:prstGeom>
          <a:noFill/>
        </p:spPr>
        <p:txBody>
          <a:bodyPr wrap="square" lIns="0" tIns="0" rIns="0" bIns="0">
            <a:spAutoFit/>
          </a:bodyPr>
          <a:lstStyle/>
          <a:p>
            <a:pPr algn="ctr">
              <a:spcAft>
                <a:spcPts val="400"/>
              </a:spcAft>
            </a:pPr>
            <a:r>
              <a:rPr lang="en-US" sz="1800" b="1" i="0" dirty="0">
                <a:solidFill>
                  <a:schemeClr val="accent1"/>
                </a:solidFill>
                <a:effectLst/>
                <a:latin typeface="+mj-lt"/>
              </a:rPr>
              <a:t>Know your audience</a:t>
            </a:r>
          </a:p>
          <a:p>
            <a:pPr algn="ctr"/>
            <a:r>
              <a:rPr lang="en-US" sz="1400" dirty="0"/>
              <a:t>Different audiences have different needs and expectations. </a:t>
            </a:r>
          </a:p>
        </p:txBody>
      </p:sp>
      <p:grpSp>
        <p:nvGrpSpPr>
          <p:cNvPr id="124" name="Group 123" descr="4">
            <a:extLst>
              <a:ext uri="{FF2B5EF4-FFF2-40B4-BE49-F238E27FC236}">
                <a16:creationId xmlns:a16="http://schemas.microsoft.com/office/drawing/2014/main" id="{DFA5D4C3-6C3A-D6B1-EB45-B87C365FC530}"/>
              </a:ext>
            </a:extLst>
          </p:cNvPr>
          <p:cNvGrpSpPr>
            <a:grpSpLocks/>
          </p:cNvGrpSpPr>
          <p:nvPr/>
        </p:nvGrpSpPr>
        <p:grpSpPr>
          <a:xfrm>
            <a:off x="3819269" y="4152140"/>
            <a:ext cx="963422" cy="904590"/>
            <a:chOff x="-2654666" y="4125811"/>
            <a:chExt cx="963422" cy="904590"/>
          </a:xfrm>
        </p:grpSpPr>
        <p:sp>
          <p:nvSpPr>
            <p:cNvPr id="125" name="Rectangle: Top Corners Rounded 124">
              <a:extLst>
                <a:ext uri="{FF2B5EF4-FFF2-40B4-BE49-F238E27FC236}">
                  <a16:creationId xmlns:a16="http://schemas.microsoft.com/office/drawing/2014/main" id="{27543FB7-5F09-D444-2E07-68BE156BF9E9}"/>
                </a:ext>
              </a:extLst>
            </p:cNvPr>
            <p:cNvSpPr>
              <a:spLocks/>
            </p:cNvSpPr>
            <p:nvPr/>
          </p:nvSpPr>
          <p:spPr bwMode="auto">
            <a:xfrm flipV="1">
              <a:off x="-2581855" y="4125811"/>
              <a:ext cx="817800" cy="904590"/>
            </a:xfrm>
            <a:prstGeom prst="round2SameRect">
              <a:avLst>
                <a:gd name="adj1" fmla="val 50000"/>
                <a:gd name="adj2" fmla="val 0"/>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26" name="Freeform: Shape 125">
              <a:extLst>
                <a:ext uri="{FF2B5EF4-FFF2-40B4-BE49-F238E27FC236}">
                  <a16:creationId xmlns:a16="http://schemas.microsoft.com/office/drawing/2014/main" id="{B7FB4E4D-193F-1F74-C8E4-FD01BA62599B}"/>
                </a:ext>
              </a:extLst>
            </p:cNvPr>
            <p:cNvSpPr>
              <a:spLocks/>
            </p:cNvSpPr>
            <p:nvPr/>
          </p:nvSpPr>
          <p:spPr bwMode="auto">
            <a:xfrm flipV="1">
              <a:off x="-1764055" y="4125811"/>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27" name="Oval 126">
              <a:extLst>
                <a:ext uri="{FF2B5EF4-FFF2-40B4-BE49-F238E27FC236}">
                  <a16:creationId xmlns:a16="http://schemas.microsoft.com/office/drawing/2014/main" id="{741346BA-9CAE-76CC-9623-A669839F3C73}"/>
                </a:ext>
                <a:ext uri="{C183D7F6-B498-43B3-948B-1728B52AA6E4}">
                  <adec:decorative xmlns:adec="http://schemas.microsoft.com/office/drawing/2017/decorative" val="1"/>
                </a:ext>
              </a:extLst>
            </p:cNvPr>
            <p:cNvSpPr>
              <a:spLocks/>
            </p:cNvSpPr>
            <p:nvPr/>
          </p:nvSpPr>
          <p:spPr bwMode="auto">
            <a:xfrm>
              <a:off x="-2473109" y="4321435"/>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4</a:t>
              </a:r>
            </a:p>
          </p:txBody>
        </p:sp>
        <p:sp>
          <p:nvSpPr>
            <p:cNvPr id="128" name="Freeform: Shape 127">
              <a:extLst>
                <a:ext uri="{FF2B5EF4-FFF2-40B4-BE49-F238E27FC236}">
                  <a16:creationId xmlns:a16="http://schemas.microsoft.com/office/drawing/2014/main" id="{4A763C69-47E2-C723-4E47-3F77D253E0CF}"/>
                </a:ext>
              </a:extLst>
            </p:cNvPr>
            <p:cNvSpPr>
              <a:spLocks/>
            </p:cNvSpPr>
            <p:nvPr/>
          </p:nvSpPr>
          <p:spPr bwMode="auto">
            <a:xfrm flipH="1" flipV="1">
              <a:off x="-2654666" y="4125811"/>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sp>
        <p:nvSpPr>
          <p:cNvPr id="77" name="TextBox 76">
            <a:extLst>
              <a:ext uri="{FF2B5EF4-FFF2-40B4-BE49-F238E27FC236}">
                <a16:creationId xmlns:a16="http://schemas.microsoft.com/office/drawing/2014/main" id="{A8155FF2-29E4-87E7-416C-F8DB98C6589B}"/>
              </a:ext>
            </a:extLst>
          </p:cNvPr>
          <p:cNvSpPr txBox="1">
            <a:spLocks/>
          </p:cNvSpPr>
          <p:nvPr/>
        </p:nvSpPr>
        <p:spPr>
          <a:xfrm>
            <a:off x="2878052" y="5220098"/>
            <a:ext cx="2845856" cy="759182"/>
          </a:xfrm>
          <a:prstGeom prst="rect">
            <a:avLst/>
          </a:prstGeom>
          <a:noFill/>
        </p:spPr>
        <p:txBody>
          <a:bodyPr wrap="square" lIns="0" tIns="0" rIns="0" bIns="0">
            <a:spAutoFit/>
          </a:bodyPr>
          <a:lstStyle/>
          <a:p>
            <a:pPr algn="ctr">
              <a:spcAft>
                <a:spcPts val="400"/>
              </a:spcAft>
            </a:pPr>
            <a:r>
              <a:rPr lang="en-US" sz="1800" b="1" i="0" dirty="0">
                <a:solidFill>
                  <a:schemeClr val="accent1"/>
                </a:solidFill>
                <a:effectLst/>
                <a:latin typeface="+mj-lt"/>
              </a:rPr>
              <a:t>Create parameters</a:t>
            </a:r>
          </a:p>
          <a:p>
            <a:pPr algn="ctr"/>
            <a:r>
              <a:rPr lang="en-US" sz="1400" dirty="0"/>
              <a:t>Keep the conversation going and follow up with what you need. </a:t>
            </a:r>
          </a:p>
        </p:txBody>
      </p:sp>
      <p:grpSp>
        <p:nvGrpSpPr>
          <p:cNvPr id="129" name="Group 128" descr="5">
            <a:extLst>
              <a:ext uri="{FF2B5EF4-FFF2-40B4-BE49-F238E27FC236}">
                <a16:creationId xmlns:a16="http://schemas.microsoft.com/office/drawing/2014/main" id="{57B8E2B3-A265-5440-4A8C-B402A16C4934}"/>
              </a:ext>
            </a:extLst>
          </p:cNvPr>
          <p:cNvGrpSpPr>
            <a:grpSpLocks/>
          </p:cNvGrpSpPr>
          <p:nvPr/>
        </p:nvGrpSpPr>
        <p:grpSpPr>
          <a:xfrm>
            <a:off x="7430724" y="4152140"/>
            <a:ext cx="963422" cy="904590"/>
            <a:chOff x="-2654666" y="4125811"/>
            <a:chExt cx="963422" cy="904590"/>
          </a:xfrm>
        </p:grpSpPr>
        <p:sp>
          <p:nvSpPr>
            <p:cNvPr id="130" name="Rectangle: Top Corners Rounded 129">
              <a:extLst>
                <a:ext uri="{FF2B5EF4-FFF2-40B4-BE49-F238E27FC236}">
                  <a16:creationId xmlns:a16="http://schemas.microsoft.com/office/drawing/2014/main" id="{08AEF148-391E-D147-7D41-A884F544F937}"/>
                </a:ext>
              </a:extLst>
            </p:cNvPr>
            <p:cNvSpPr>
              <a:spLocks/>
            </p:cNvSpPr>
            <p:nvPr/>
          </p:nvSpPr>
          <p:spPr bwMode="auto">
            <a:xfrm flipV="1">
              <a:off x="-2581855" y="4125811"/>
              <a:ext cx="817800" cy="904590"/>
            </a:xfrm>
            <a:prstGeom prst="round2SameRect">
              <a:avLst>
                <a:gd name="adj1" fmla="val 50000"/>
                <a:gd name="adj2" fmla="val 0"/>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31" name="Freeform: Shape 130">
              <a:extLst>
                <a:ext uri="{FF2B5EF4-FFF2-40B4-BE49-F238E27FC236}">
                  <a16:creationId xmlns:a16="http://schemas.microsoft.com/office/drawing/2014/main" id="{3CE4CD84-ED3C-FEFF-ED30-1D871C04A489}"/>
                </a:ext>
              </a:extLst>
            </p:cNvPr>
            <p:cNvSpPr>
              <a:spLocks/>
            </p:cNvSpPr>
            <p:nvPr/>
          </p:nvSpPr>
          <p:spPr bwMode="auto">
            <a:xfrm flipV="1">
              <a:off x="-1764055" y="4125811"/>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32" name="Oval 131">
              <a:extLst>
                <a:ext uri="{FF2B5EF4-FFF2-40B4-BE49-F238E27FC236}">
                  <a16:creationId xmlns:a16="http://schemas.microsoft.com/office/drawing/2014/main" id="{DC283BDB-6885-FC1C-03AB-C0968744E6E1}"/>
                </a:ext>
                <a:ext uri="{C183D7F6-B498-43B3-948B-1728B52AA6E4}">
                  <adec:decorative xmlns:adec="http://schemas.microsoft.com/office/drawing/2017/decorative" val="1"/>
                </a:ext>
              </a:extLst>
            </p:cNvPr>
            <p:cNvSpPr>
              <a:spLocks/>
            </p:cNvSpPr>
            <p:nvPr/>
          </p:nvSpPr>
          <p:spPr bwMode="auto">
            <a:xfrm>
              <a:off x="-2473109" y="4321435"/>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5</a:t>
              </a:r>
            </a:p>
          </p:txBody>
        </p:sp>
        <p:sp>
          <p:nvSpPr>
            <p:cNvPr id="133" name="Freeform: Shape 132">
              <a:extLst>
                <a:ext uri="{FF2B5EF4-FFF2-40B4-BE49-F238E27FC236}">
                  <a16:creationId xmlns:a16="http://schemas.microsoft.com/office/drawing/2014/main" id="{EA06EDD1-306D-52C4-1595-6112DC0183A2}"/>
                </a:ext>
              </a:extLst>
            </p:cNvPr>
            <p:cNvSpPr>
              <a:spLocks/>
            </p:cNvSpPr>
            <p:nvPr/>
          </p:nvSpPr>
          <p:spPr bwMode="auto">
            <a:xfrm flipH="1" flipV="1">
              <a:off x="-2654666" y="4125811"/>
              <a:ext cx="72811" cy="170817"/>
            </a:xfrm>
            <a:custGeom>
              <a:avLst/>
              <a:gdLst>
                <a:gd name="connsiteX0" fmla="*/ 0 w 72811"/>
                <a:gd name="connsiteY0" fmla="*/ 170817 h 170817"/>
                <a:gd name="connsiteX1" fmla="*/ 72811 w 72811"/>
                <a:gd name="connsiteY1" fmla="*/ 170817 h 170817"/>
                <a:gd name="connsiteX2" fmla="*/ 71589 w 72811"/>
                <a:gd name="connsiteY2" fmla="*/ 169932 h 170817"/>
                <a:gd name="connsiteX3" fmla="*/ 4824 w 72811"/>
                <a:gd name="connsiteY3" fmla="*/ 47855 h 170817"/>
                <a:gd name="connsiteX4" fmla="*/ 0 w 72811"/>
                <a:gd name="connsiteY4" fmla="*/ 0 h 1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1" h="170817">
                  <a:moveTo>
                    <a:pt x="0" y="170817"/>
                  </a:moveTo>
                  <a:lnTo>
                    <a:pt x="72811" y="170817"/>
                  </a:lnTo>
                  <a:lnTo>
                    <a:pt x="71589" y="169932"/>
                  </a:lnTo>
                  <a:cubicBezTo>
                    <a:pt x="38292" y="137420"/>
                    <a:pt x="14514" y="95204"/>
                    <a:pt x="4824" y="47855"/>
                  </a:cubicBezTo>
                  <a:lnTo>
                    <a:pt x="0" y="0"/>
                  </a:lnTo>
                  <a:close/>
                </a:path>
              </a:pathLst>
            </a:cu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sp>
        <p:nvSpPr>
          <p:cNvPr id="81" name="TextBox 80">
            <a:extLst>
              <a:ext uri="{FF2B5EF4-FFF2-40B4-BE49-F238E27FC236}">
                <a16:creationId xmlns:a16="http://schemas.microsoft.com/office/drawing/2014/main" id="{3F958327-C4E7-B045-EB62-7D308B5AC985}"/>
              </a:ext>
            </a:extLst>
          </p:cNvPr>
          <p:cNvSpPr txBox="1">
            <a:spLocks/>
          </p:cNvSpPr>
          <p:nvPr/>
        </p:nvSpPr>
        <p:spPr>
          <a:xfrm>
            <a:off x="6489507" y="5220098"/>
            <a:ext cx="2845856" cy="759182"/>
          </a:xfrm>
          <a:prstGeom prst="rect">
            <a:avLst/>
          </a:prstGeom>
          <a:noFill/>
        </p:spPr>
        <p:txBody>
          <a:bodyPr wrap="square" lIns="0" tIns="0" rIns="0" bIns="0">
            <a:spAutoFit/>
          </a:bodyPr>
          <a:lstStyle/>
          <a:p>
            <a:pPr algn="ctr">
              <a:spcAft>
                <a:spcPts val="400"/>
              </a:spcAft>
            </a:pPr>
            <a:r>
              <a:rPr lang="en-US" sz="1800" b="1" i="0" dirty="0">
                <a:solidFill>
                  <a:schemeClr val="accent1"/>
                </a:solidFill>
                <a:effectLst/>
                <a:latin typeface="+mj-lt"/>
              </a:rPr>
              <a:t>Add context</a:t>
            </a:r>
          </a:p>
          <a:p>
            <a:pPr algn="ctr"/>
            <a:r>
              <a:rPr lang="en-US" sz="1400" dirty="0"/>
              <a:t>Be as specific as possible and add as much information as you can. </a:t>
            </a:r>
          </a:p>
        </p:txBody>
      </p:sp>
    </p:spTree>
    <p:extLst>
      <p:ext uri="{BB962C8B-B14F-4D97-AF65-F5344CB8AC3E}">
        <p14:creationId xmlns:p14="http://schemas.microsoft.com/office/powerpoint/2010/main" val="2610766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42" presetClass="path" presetSubtype="0" decel="100000" fill="hold" grpId="1" nodeType="withEffect">
                                  <p:stCondLst>
                                    <p:cond delay="0"/>
                                  </p:stCondLst>
                                  <p:childTnLst>
                                    <p:animMotion origin="layout" path="M -1.25E-6 -3.7037E-7 L -1.25E-6 0.03542 " pathEditMode="relative" rAng="0" ptsTypes="AA">
                                      <p:cBhvr>
                                        <p:cTn id="9" dur="700" spd="-100000" fill="hold"/>
                                        <p:tgtEl>
                                          <p:spTgt spid="90"/>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par>
                                <p:cTn id="13" presetID="42" presetClass="path" presetSubtype="0" decel="100000" fill="hold" nodeType="withEffect">
                                  <p:stCondLst>
                                    <p:cond delay="0"/>
                                  </p:stCondLst>
                                  <p:childTnLst>
                                    <p:animMotion origin="layout" path="M 3.75E-6 4.81481E-6 L 3.75E-6 0.03541 " pathEditMode="relative" rAng="0" ptsTypes="AA">
                                      <p:cBhvr>
                                        <p:cTn id="14" dur="700" spd="-100000" fill="hold"/>
                                        <p:tgtEl>
                                          <p:spTgt spid="13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42" presetClass="path" presetSubtype="0" decel="100000" fill="hold" grpId="1" nodeType="withEffect">
                                  <p:stCondLst>
                                    <p:cond delay="0"/>
                                  </p:stCondLst>
                                  <p:childTnLst>
                                    <p:animMotion origin="layout" path="M 3.75E-6 -4.07407E-6 L 3.75E-6 0.03542 " pathEditMode="relative" rAng="0" ptsTypes="AA">
                                      <p:cBhvr>
                                        <p:cTn id="19" dur="700" spd="-100000" fill="hold"/>
                                        <p:tgtEl>
                                          <p:spTgt spid="30"/>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0"/>
                                  </p:stCondLst>
                                  <p:childTnLst>
                                    <p:animMotion origin="layout" path="M -1.25E-6 -3.7037E-7 L -1.25E-6 0.03542 " pathEditMode="relative" rAng="0" ptsTypes="AA">
                                      <p:cBhvr>
                                        <p:cTn id="24" dur="700" spd="-100000" fill="hold"/>
                                        <p:tgtEl>
                                          <p:spTgt spid="20"/>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42" presetClass="path" presetSubtype="0" decel="100000" fill="hold" nodeType="withEffect">
                                  <p:stCondLst>
                                    <p:cond delay="0"/>
                                  </p:stCondLst>
                                  <p:childTnLst>
                                    <p:animMotion origin="layout" path="M -2.08333E-7 4.81481E-6 L -2.08333E-7 0.03541 " pathEditMode="relative" rAng="0" ptsTypes="AA">
                                      <p:cBhvr>
                                        <p:cTn id="29" dur="700" spd="-100000" fill="hold"/>
                                        <p:tgtEl>
                                          <p:spTgt spid="104"/>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0"/>
                                  </p:stCondLst>
                                  <p:childTnLst>
                                    <p:animMotion origin="layout" path="M -2.08333E-7 -4.07407E-6 L -2.08333E-7 0.03542 " pathEditMode="relative" rAng="0" ptsTypes="AA">
                                      <p:cBhvr>
                                        <p:cTn id="34" dur="700" spd="-100000" fill="hold"/>
                                        <p:tgtEl>
                                          <p:spTgt spid="33"/>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42" presetClass="path" presetSubtype="0" decel="100000" fill="hold" grpId="1" nodeType="withEffect">
                                  <p:stCondLst>
                                    <p:cond delay="0"/>
                                  </p:stCondLst>
                                  <p:childTnLst>
                                    <p:animMotion origin="layout" path="M -1.25E-6 -3.7037E-7 L -1.25E-6 0.03542 " pathEditMode="relative" rAng="0" ptsTypes="AA">
                                      <p:cBhvr>
                                        <p:cTn id="39" dur="700" spd="-100000" fill="hold"/>
                                        <p:tgtEl>
                                          <p:spTgt spid="22"/>
                                        </p:tgtEl>
                                        <p:attrNameLst>
                                          <p:attrName>ppt_x</p:attrName>
                                          <p:attrName>ppt_y</p:attrName>
                                        </p:attrNameLst>
                                      </p:cBhvr>
                                      <p:rCtr x="0" y="1759"/>
                                    </p:animMotion>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par>
                                <p:cTn id="43" presetID="42" presetClass="path" presetSubtype="0" decel="100000" fill="hold" grpId="1" nodeType="withEffect">
                                  <p:stCondLst>
                                    <p:cond delay="0"/>
                                  </p:stCondLst>
                                  <p:childTnLst>
                                    <p:animMotion origin="layout" path="M -4.16667E-6 -4.07407E-6 L -4.16667E-6 0.03542 " pathEditMode="relative" rAng="0" ptsTypes="AA">
                                      <p:cBhvr>
                                        <p:cTn id="44" dur="700" spd="-100000" fill="hold"/>
                                        <p:tgtEl>
                                          <p:spTgt spid="70"/>
                                        </p:tgtEl>
                                        <p:attrNameLst>
                                          <p:attrName>ppt_x</p:attrName>
                                          <p:attrName>ppt_y</p:attrName>
                                        </p:attrNameLst>
                                      </p:cBhvr>
                                      <p:rCtr x="0" y="1759"/>
                                    </p:animMotion>
                                  </p:childTnLst>
                                </p:cTn>
                              </p:par>
                              <p:par>
                                <p:cTn id="45" presetID="10" presetClass="entr" presetSubtype="0"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par>
                                <p:cTn id="48" presetID="42" presetClass="path" presetSubtype="0" decel="100000" fill="hold" nodeType="withEffect">
                                  <p:stCondLst>
                                    <p:cond delay="0"/>
                                  </p:stCondLst>
                                  <p:childTnLst>
                                    <p:animMotion origin="layout" path="M -3.95833E-6 4.81481E-6 L -3.95833E-6 0.03541 " pathEditMode="relative" rAng="0" ptsTypes="AA">
                                      <p:cBhvr>
                                        <p:cTn id="49" dur="700" spd="-100000" fill="hold"/>
                                        <p:tgtEl>
                                          <p:spTgt spid="105"/>
                                        </p:tgtEl>
                                        <p:attrNameLst>
                                          <p:attrName>ppt_x</p:attrName>
                                          <p:attrName>ppt_y</p:attrName>
                                        </p:attrNameLst>
                                      </p:cBhvr>
                                      <p:rCtr x="0" y="1759"/>
                                    </p:animMotion>
                                  </p:childTnLst>
                                </p:cTn>
                              </p:par>
                              <p:par>
                                <p:cTn id="50" presetID="10" presetClass="entr" presetSubtype="0" fill="hold" nodeType="withEffect">
                                  <p:stCondLst>
                                    <p:cond delay="0"/>
                                  </p:stCondLst>
                                  <p:childTnLst>
                                    <p:set>
                                      <p:cBhvr>
                                        <p:cTn id="51" dur="1" fill="hold">
                                          <p:stCondLst>
                                            <p:cond delay="0"/>
                                          </p:stCondLst>
                                        </p:cTn>
                                        <p:tgtEl>
                                          <p:spTgt spid="124"/>
                                        </p:tgtEl>
                                        <p:attrNameLst>
                                          <p:attrName>style.visibility</p:attrName>
                                        </p:attrNameLst>
                                      </p:cBhvr>
                                      <p:to>
                                        <p:strVal val="visible"/>
                                      </p:to>
                                    </p:set>
                                    <p:animEffect transition="in" filter="fade">
                                      <p:cBhvr>
                                        <p:cTn id="52" dur="500"/>
                                        <p:tgtEl>
                                          <p:spTgt spid="124"/>
                                        </p:tgtEl>
                                      </p:cBhvr>
                                    </p:animEffect>
                                  </p:childTnLst>
                                </p:cTn>
                              </p:par>
                              <p:par>
                                <p:cTn id="53" presetID="42" presetClass="path" presetSubtype="0" decel="100000" fill="hold" nodeType="withEffect">
                                  <p:stCondLst>
                                    <p:cond delay="0"/>
                                  </p:stCondLst>
                                  <p:childTnLst>
                                    <p:animMotion origin="layout" path="M 3.75E-6 -2.59259E-6 L 3.75E-6 0.03542 " pathEditMode="relative" rAng="0" ptsTypes="AA">
                                      <p:cBhvr>
                                        <p:cTn id="54" dur="700" spd="-100000" fill="hold"/>
                                        <p:tgtEl>
                                          <p:spTgt spid="124"/>
                                        </p:tgtEl>
                                        <p:attrNameLst>
                                          <p:attrName>ppt_x</p:attrName>
                                          <p:attrName>ppt_y</p:attrName>
                                        </p:attrNameLst>
                                      </p:cBhvr>
                                      <p:rCtr x="0" y="1759"/>
                                    </p:animMotion>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42" presetClass="path" presetSubtype="0" decel="100000" fill="hold" grpId="1" nodeType="withEffect">
                                  <p:stCondLst>
                                    <p:cond delay="0"/>
                                  </p:stCondLst>
                                  <p:childTnLst>
                                    <p:animMotion origin="layout" path="M -1.25E-6 -3.7037E-7 L -1.25E-6 0.03542 " pathEditMode="relative" rAng="0" ptsTypes="AA">
                                      <p:cBhvr>
                                        <p:cTn id="59" dur="700" spd="-100000" fill="hold"/>
                                        <p:tgtEl>
                                          <p:spTgt spid="24"/>
                                        </p:tgtEl>
                                        <p:attrNameLst>
                                          <p:attrName>ppt_x</p:attrName>
                                          <p:attrName>ppt_y</p:attrName>
                                        </p:attrNameLst>
                                      </p:cBhvr>
                                      <p:rCtr x="0" y="1759"/>
                                    </p:animMotion>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par>
                                <p:cTn id="63" presetID="42" presetClass="path" presetSubtype="0" decel="100000" fill="hold" grpId="1" nodeType="withEffect">
                                  <p:stCondLst>
                                    <p:cond delay="0"/>
                                  </p:stCondLst>
                                  <p:childTnLst>
                                    <p:animMotion origin="layout" path="M 3.75E-6 -1.48148E-6 L 3.75E-6 0.03542 " pathEditMode="relative" rAng="0" ptsTypes="AA">
                                      <p:cBhvr>
                                        <p:cTn id="64" dur="700" spd="-100000" fill="hold"/>
                                        <p:tgtEl>
                                          <p:spTgt spid="77"/>
                                        </p:tgtEl>
                                        <p:attrNameLst>
                                          <p:attrName>ppt_x</p:attrName>
                                          <p:attrName>ppt_y</p:attrName>
                                        </p:attrNameLst>
                                      </p:cBhvr>
                                      <p:rCtr x="0" y="1759"/>
                                    </p:animMotion>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42" presetClass="path" presetSubtype="0" decel="100000" fill="hold" grpId="1" nodeType="withEffect">
                                  <p:stCondLst>
                                    <p:cond delay="0"/>
                                  </p:stCondLst>
                                  <p:childTnLst>
                                    <p:animMotion origin="layout" path="M -1.25E-6 -3.7037E-7 L -1.25E-6 0.03542 " pathEditMode="relative" rAng="0" ptsTypes="AA">
                                      <p:cBhvr>
                                        <p:cTn id="69" dur="700" spd="-100000" fill="hold"/>
                                        <p:tgtEl>
                                          <p:spTgt spid="26"/>
                                        </p:tgtEl>
                                        <p:attrNameLst>
                                          <p:attrName>ppt_x</p:attrName>
                                          <p:attrName>ppt_y</p:attrName>
                                        </p:attrNameLst>
                                      </p:cBhvr>
                                      <p:rCtr x="0" y="1759"/>
                                    </p:animMotion>
                                  </p:childTnLst>
                                </p:cTn>
                              </p:par>
                              <p:par>
                                <p:cTn id="70" presetID="10" presetClass="entr" presetSubtype="0"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fade">
                                      <p:cBhvr>
                                        <p:cTn id="72" dur="500"/>
                                        <p:tgtEl>
                                          <p:spTgt spid="81"/>
                                        </p:tgtEl>
                                      </p:cBhvr>
                                    </p:animEffect>
                                  </p:childTnLst>
                                </p:cTn>
                              </p:par>
                              <p:par>
                                <p:cTn id="73" presetID="42" presetClass="path" presetSubtype="0" decel="100000" fill="hold" grpId="1" nodeType="withEffect">
                                  <p:stCondLst>
                                    <p:cond delay="0"/>
                                  </p:stCondLst>
                                  <p:childTnLst>
                                    <p:animMotion origin="layout" path="M -1.25E-6 -3.7037E-7 L -1.25E-6 0.03542 " pathEditMode="relative" rAng="0" ptsTypes="AA">
                                      <p:cBhvr>
                                        <p:cTn id="74" dur="700" spd="-100000" fill="hold"/>
                                        <p:tgtEl>
                                          <p:spTgt spid="81"/>
                                        </p:tgtEl>
                                        <p:attrNameLst>
                                          <p:attrName>ppt_x</p:attrName>
                                          <p:attrName>ppt_y</p:attrName>
                                        </p:attrNameLst>
                                      </p:cBhvr>
                                      <p:rCtr x="0" y="1759"/>
                                    </p:animMotion>
                                  </p:childTnLst>
                                </p:cTn>
                              </p:par>
                              <p:par>
                                <p:cTn id="75" presetID="10" presetClass="entr" presetSubtype="0" fill="hold" nodeType="with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fade">
                                      <p:cBhvr>
                                        <p:cTn id="77" dur="500"/>
                                        <p:tgtEl>
                                          <p:spTgt spid="129"/>
                                        </p:tgtEl>
                                      </p:cBhvr>
                                    </p:animEffect>
                                  </p:childTnLst>
                                </p:cTn>
                              </p:par>
                              <p:par>
                                <p:cTn id="78" presetID="42" presetClass="path" presetSubtype="0" decel="100000" fill="hold" nodeType="withEffect">
                                  <p:stCondLst>
                                    <p:cond delay="0"/>
                                  </p:stCondLst>
                                  <p:childTnLst>
                                    <p:animMotion origin="layout" path="M -2.08333E-7 -2.59259E-6 L -2.08333E-7 0.03542 " pathEditMode="relative" rAng="0" ptsTypes="AA">
                                      <p:cBhvr>
                                        <p:cTn id="79" dur="700" spd="-100000" fill="hold"/>
                                        <p:tgtEl>
                                          <p:spTgt spid="12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26" grpId="0" animBg="1"/>
      <p:bldP spid="26" grpId="1" animBg="1"/>
      <p:bldP spid="90" grpId="0" animBg="1"/>
      <p:bldP spid="90" grpId="1" animBg="1"/>
      <p:bldP spid="30" grpId="0"/>
      <p:bldP spid="30" grpId="1"/>
      <p:bldP spid="33" grpId="0"/>
      <p:bldP spid="33" grpId="1"/>
      <p:bldP spid="70" grpId="0"/>
      <p:bldP spid="70" grpId="1"/>
      <p:bldP spid="77" grpId="0"/>
      <p:bldP spid="77" grpId="1"/>
      <p:bldP spid="81" grpId="0"/>
      <p:bldP spid="8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5B18CF0-BCF7-A6E7-43A9-F2452C7898B0}"/>
              </a:ext>
              <a:ext uri="{C183D7F6-B498-43B3-948B-1728B52AA6E4}">
                <adec:decorative xmlns:adec="http://schemas.microsoft.com/office/drawing/2017/decorative" val="1"/>
              </a:ext>
            </a:extLst>
          </p:cNvPr>
          <p:cNvSpPr>
            <a:spLocks/>
          </p:cNvSpPr>
          <p:nvPr/>
        </p:nvSpPr>
        <p:spPr bwMode="auto">
          <a:xfrm>
            <a:off x="588963" y="1706043"/>
            <a:ext cx="11017250" cy="4656656"/>
          </a:xfrm>
          <a:prstGeom prst="roundRect">
            <a:avLst>
              <a:gd name="adj" fmla="val 4064"/>
            </a:avLst>
          </a:pr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pic>
        <p:nvPicPr>
          <p:cNvPr id="13" name="Picture 12">
            <a:extLst>
              <a:ext uri="{FF2B5EF4-FFF2-40B4-BE49-F238E27FC236}">
                <a16:creationId xmlns:a16="http://schemas.microsoft.com/office/drawing/2014/main" id="{2543DECF-CA49-0F94-2D6B-81515AB498E5}"/>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10162" y="8256"/>
            <a:ext cx="12191998" cy="6858009"/>
          </a:xfrm>
          <a:custGeom>
            <a:avLst/>
            <a:gdLst>
              <a:gd name="connsiteX0" fmla="*/ 768047 w 12191998"/>
              <a:gd name="connsiteY0" fmla="*/ 1697787 h 6858009"/>
              <a:gd name="connsiteX1" fmla="*/ 578801 w 12191998"/>
              <a:gd name="connsiteY1" fmla="*/ 1887033 h 6858009"/>
              <a:gd name="connsiteX2" fmla="*/ 578801 w 12191998"/>
              <a:gd name="connsiteY2" fmla="*/ 6165197 h 6858009"/>
              <a:gd name="connsiteX3" fmla="*/ 768047 w 12191998"/>
              <a:gd name="connsiteY3" fmla="*/ 6354443 h 6858009"/>
              <a:gd name="connsiteX4" fmla="*/ 11406805 w 12191998"/>
              <a:gd name="connsiteY4" fmla="*/ 6354443 h 6858009"/>
              <a:gd name="connsiteX5" fmla="*/ 11596051 w 12191998"/>
              <a:gd name="connsiteY5" fmla="*/ 6165197 h 6858009"/>
              <a:gd name="connsiteX6" fmla="*/ 11596051 w 12191998"/>
              <a:gd name="connsiteY6" fmla="*/ 1887033 h 6858009"/>
              <a:gd name="connsiteX7" fmla="*/ 11406805 w 12191998"/>
              <a:gd name="connsiteY7" fmla="*/ 1697787 h 6858009"/>
              <a:gd name="connsiteX8" fmla="*/ 0 w 12191998"/>
              <a:gd name="connsiteY8" fmla="*/ 0 h 6858009"/>
              <a:gd name="connsiteX9" fmla="*/ 12191998 w 12191998"/>
              <a:gd name="connsiteY9" fmla="*/ 0 h 6858009"/>
              <a:gd name="connsiteX10" fmla="*/ 12191998 w 12191998"/>
              <a:gd name="connsiteY10" fmla="*/ 6858009 h 6858009"/>
              <a:gd name="connsiteX11" fmla="*/ 0 w 12191998"/>
              <a:gd name="connsiteY11"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6858009">
                <a:moveTo>
                  <a:pt x="768047" y="1697787"/>
                </a:moveTo>
                <a:cubicBezTo>
                  <a:pt x="663529" y="1697787"/>
                  <a:pt x="578801" y="1782515"/>
                  <a:pt x="578801" y="1887033"/>
                </a:cubicBezTo>
                <a:lnTo>
                  <a:pt x="578801" y="6165197"/>
                </a:lnTo>
                <a:cubicBezTo>
                  <a:pt x="578801" y="6269715"/>
                  <a:pt x="663529" y="6354443"/>
                  <a:pt x="768047" y="6354443"/>
                </a:cubicBezTo>
                <a:lnTo>
                  <a:pt x="11406805" y="6354443"/>
                </a:lnTo>
                <a:cubicBezTo>
                  <a:pt x="11511323" y="6354443"/>
                  <a:pt x="11596051" y="6269715"/>
                  <a:pt x="11596051" y="6165197"/>
                </a:cubicBezTo>
                <a:lnTo>
                  <a:pt x="11596051" y="1887033"/>
                </a:lnTo>
                <a:cubicBezTo>
                  <a:pt x="11596051" y="1782515"/>
                  <a:pt x="11511323" y="1697787"/>
                  <a:pt x="11406805" y="1697787"/>
                </a:cubicBezTo>
                <a:close/>
                <a:moveTo>
                  <a:pt x="0" y="0"/>
                </a:moveTo>
                <a:lnTo>
                  <a:pt x="12191998" y="0"/>
                </a:lnTo>
                <a:lnTo>
                  <a:pt x="12191998" y="6858009"/>
                </a:lnTo>
                <a:lnTo>
                  <a:pt x="0" y="6858009"/>
                </a:lnTo>
                <a:close/>
              </a:path>
            </a:pathLst>
          </a:custGeom>
        </p:spPr>
      </p:pic>
      <p:sp>
        <p:nvSpPr>
          <p:cNvPr id="18" name="Rounded Rectangle 15">
            <a:extLst>
              <a:ext uri="{FF2B5EF4-FFF2-40B4-BE49-F238E27FC236}">
                <a16:creationId xmlns:a16="http://schemas.microsoft.com/office/drawing/2014/main" id="{8311D4B4-FF6B-124D-82DF-55F535ACAEAE}"/>
              </a:ext>
              <a:ext uri="{C183D7F6-B498-43B3-948B-1728B52AA6E4}">
                <adec:decorative xmlns:adec="http://schemas.microsoft.com/office/drawing/2017/decorative" val="1"/>
              </a:ext>
            </a:extLst>
          </p:cNvPr>
          <p:cNvSpPr>
            <a:spLocks/>
          </p:cNvSpPr>
          <p:nvPr/>
        </p:nvSpPr>
        <p:spPr>
          <a:xfrm>
            <a:off x="1317936" y="3027532"/>
            <a:ext cx="9467006" cy="1889762"/>
          </a:xfrm>
          <a:prstGeom prst="roundRect">
            <a:avLst>
              <a:gd name="adj" fmla="val 7542"/>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a:solidFill>
                <a:schemeClr val="tx1"/>
              </a:solidFill>
              <a:cs typeface="Segoe UI" pitchFamily="34" charset="0"/>
            </a:endParaRPr>
          </a:p>
        </p:txBody>
      </p:sp>
      <p:sp>
        <p:nvSpPr>
          <p:cNvPr id="19" name="TextBox 18">
            <a:extLst>
              <a:ext uri="{FF2B5EF4-FFF2-40B4-BE49-F238E27FC236}">
                <a16:creationId xmlns:a16="http://schemas.microsoft.com/office/drawing/2014/main" id="{5B5747F0-B81D-F527-40E4-3A12A67A508D}"/>
              </a:ext>
              <a:ext uri="{C183D7F6-B498-43B3-948B-1728B52AA6E4}">
                <adec:decorative xmlns:adec="http://schemas.microsoft.com/office/drawing/2017/decorative" val="1"/>
              </a:ext>
            </a:extLst>
          </p:cNvPr>
          <p:cNvSpPr txBox="1">
            <a:spLocks/>
          </p:cNvSpPr>
          <p:nvPr/>
        </p:nvSpPr>
        <p:spPr>
          <a:xfrm>
            <a:off x="1528201" y="3187583"/>
            <a:ext cx="9046476" cy="1569660"/>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normalizeH="0" baseline="0" noProof="0" dirty="0">
                <a:ln>
                  <a:noFill/>
                </a:ln>
                <a:solidFill>
                  <a:srgbClr val="0078D4"/>
                </a:solidFill>
                <a:effectLst/>
                <a:uLnTx/>
                <a:uFillTx/>
                <a:latin typeface="+mj-lt"/>
                <a:ea typeface="+mn-ea"/>
                <a:cs typeface="Segoe UI Semibold"/>
              </a:rPr>
              <a:t>Generate 3–5 bullet points </a:t>
            </a:r>
            <a:r>
              <a:rPr kumimoji="0" lang="en-US" sz="2400" b="1" i="0" u="none" strike="noStrike" kern="1200" cap="none" normalizeH="0" baseline="0" noProof="0" dirty="0">
                <a:ln>
                  <a:noFill/>
                </a:ln>
                <a:solidFill>
                  <a:srgbClr val="00B050"/>
                </a:solidFill>
                <a:effectLst/>
                <a:uLnTx/>
                <a:uFillTx/>
                <a:latin typeface="+mj-lt"/>
                <a:ea typeface="+mn-ea"/>
                <a:cs typeface="Segoe UI Semibold"/>
              </a:rPr>
              <a:t>to prepare me for a meeting with my team based on the latest Engage </a:t>
            </a:r>
            <a:r>
              <a:rPr lang="en-US" sz="2400" b="1" dirty="0">
                <a:solidFill>
                  <a:srgbClr val="00B050"/>
                </a:solidFill>
                <a:latin typeface="+mj-lt"/>
                <a:cs typeface="Segoe UI Semibold"/>
              </a:rPr>
              <a:t>’Project X’ updates</a:t>
            </a:r>
            <a:r>
              <a:rPr kumimoji="0" lang="en-US" sz="2400" b="1" i="0" u="none" strike="noStrike" kern="1200" cap="none" normalizeH="0" baseline="0" noProof="0" dirty="0">
                <a:ln>
                  <a:noFill/>
                </a:ln>
                <a:solidFill>
                  <a:srgbClr val="00B050"/>
                </a:solidFill>
                <a:effectLst/>
                <a:uLnTx/>
                <a:uFillTx/>
                <a:latin typeface="+mj-lt"/>
                <a:ea typeface="+mn-ea"/>
                <a:cs typeface="Segoe UI Semibold"/>
              </a:rPr>
              <a:t>.</a:t>
            </a:r>
            <a:r>
              <a:rPr kumimoji="0" lang="en-US" sz="2400" b="1" i="0" u="none" strike="noStrike" kern="1200" cap="none" normalizeH="0" baseline="0" noProof="0" dirty="0">
                <a:ln>
                  <a:noFill/>
                </a:ln>
                <a:solidFill>
                  <a:srgbClr val="4AC5B1"/>
                </a:solidFill>
                <a:effectLst/>
                <a:uLnTx/>
                <a:uFillTx/>
                <a:latin typeface="+mj-lt"/>
                <a:ea typeface="+mn-ea"/>
                <a:cs typeface="Segoe UI Semibold"/>
              </a:rPr>
              <a:t> </a:t>
            </a:r>
            <a:r>
              <a:rPr kumimoji="0" lang="en-US" sz="2400" b="1" i="0" u="none" strike="noStrike" kern="1200" cap="none" normalizeH="0" baseline="0" noProof="0" dirty="0">
                <a:ln>
                  <a:noFill/>
                </a:ln>
                <a:solidFill>
                  <a:srgbClr val="C03BC4"/>
                </a:solidFill>
                <a:effectLst/>
                <a:uLnTx/>
                <a:uFillTx/>
                <a:latin typeface="+mj-lt"/>
                <a:ea typeface="+mn-ea"/>
                <a:cs typeface="Segoe UI Semibold"/>
              </a:rPr>
              <a:t>Focus on our Project community over the last month.</a:t>
            </a:r>
            <a:r>
              <a:rPr kumimoji="0" lang="en-US" sz="2400" b="1" i="0" u="none" strike="noStrike" kern="1200" cap="none" normalizeH="0" baseline="0" noProof="0" dirty="0">
                <a:ln>
                  <a:noFill/>
                </a:ln>
                <a:solidFill>
                  <a:srgbClr val="E05D0B"/>
                </a:solidFill>
                <a:effectLst/>
                <a:uLnTx/>
                <a:uFillTx/>
                <a:latin typeface="+mj-lt"/>
                <a:ea typeface="+mn-ea"/>
                <a:cs typeface="Segoe UI Semibold"/>
              </a:rPr>
              <a:t> Please use simple language so I can get up to speed quickly.</a:t>
            </a:r>
          </a:p>
        </p:txBody>
      </p:sp>
      <p:sp>
        <p:nvSpPr>
          <p:cNvPr id="66" name="TextBox 65">
            <a:extLst>
              <a:ext uri="{FF2B5EF4-FFF2-40B4-BE49-F238E27FC236}">
                <a16:creationId xmlns:a16="http://schemas.microsoft.com/office/drawing/2014/main" id="{9531A04D-78A8-B145-C7CA-9FD993A01A6A}"/>
              </a:ext>
              <a:ext uri="{C183D7F6-B498-43B3-948B-1728B52AA6E4}">
                <adec:decorative xmlns:adec="http://schemas.microsoft.com/office/drawing/2017/decorative" val="1"/>
              </a:ext>
            </a:extLst>
          </p:cNvPr>
          <p:cNvSpPr txBox="1">
            <a:spLocks/>
          </p:cNvSpPr>
          <p:nvPr/>
        </p:nvSpPr>
        <p:spPr>
          <a:xfrm>
            <a:off x="1878809" y="5267293"/>
            <a:ext cx="3555588" cy="2539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normalizeH="0" baseline="0" noProof="0" dirty="0">
                <a:ln>
                  <a:noFill/>
                </a:ln>
                <a:effectLst/>
                <a:uLnTx/>
                <a:uFillTx/>
                <a:latin typeface="+mj-lt"/>
                <a:ea typeface="+mn-ea"/>
                <a:cs typeface="Segoe UI Semibold" panose="020B0502040204020203" pitchFamily="34" charset="0"/>
              </a:rPr>
              <a:t>Which</a:t>
            </a:r>
            <a:r>
              <a:rPr kumimoji="0" lang="en-US" sz="1050" b="0" i="0" u="none" strike="noStrike" kern="1200" cap="none" normalizeH="0" baseline="0" noProof="0" dirty="0">
                <a:ln>
                  <a:noFill/>
                </a:ln>
                <a:effectLst/>
                <a:uLnTx/>
                <a:uFillTx/>
                <a:ea typeface="+mn-ea"/>
                <a:cs typeface="Segoe UI" panose="020B0502040204020203" pitchFamily="34" charset="0"/>
              </a:rPr>
              <a:t> information sources or samples should Copilot use?</a:t>
            </a:r>
          </a:p>
        </p:txBody>
      </p:sp>
      <p:cxnSp>
        <p:nvCxnSpPr>
          <p:cNvPr id="91" name="Straight Arrow Connector 90">
            <a:extLst>
              <a:ext uri="{FF2B5EF4-FFF2-40B4-BE49-F238E27FC236}">
                <a16:creationId xmlns:a16="http://schemas.microsoft.com/office/drawing/2014/main" id="{246A610F-C72A-B43E-3461-E5EC2B3AC8C5}"/>
              </a:ext>
              <a:ext uri="{C183D7F6-B498-43B3-948B-1728B52AA6E4}">
                <adec:decorative xmlns:adec="http://schemas.microsoft.com/office/drawing/2017/decorative" val="1"/>
              </a:ext>
            </a:extLst>
          </p:cNvPr>
          <p:cNvCxnSpPr>
            <a:cxnSpLocks/>
          </p:cNvCxnSpPr>
          <p:nvPr/>
        </p:nvCxnSpPr>
        <p:spPr>
          <a:xfrm>
            <a:off x="4107793" y="3043508"/>
            <a:ext cx="0" cy="175942"/>
          </a:xfrm>
          <a:prstGeom prst="straightConnector1">
            <a:avLst/>
          </a:prstGeom>
          <a:ln w="12700">
            <a:solidFill>
              <a:srgbClr val="C2C2C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C26B77D-180B-B808-07F3-D94C1E7ABFF6}"/>
              </a:ext>
              <a:ext uri="{C183D7F6-B498-43B3-948B-1728B52AA6E4}">
                <adec:decorative xmlns:adec="http://schemas.microsoft.com/office/drawing/2017/decorative" val="1"/>
              </a:ext>
            </a:extLst>
          </p:cNvPr>
          <p:cNvCxnSpPr>
            <a:cxnSpLocks/>
          </p:cNvCxnSpPr>
          <p:nvPr/>
        </p:nvCxnSpPr>
        <p:spPr>
          <a:xfrm flipH="1">
            <a:off x="2624138" y="2902211"/>
            <a:ext cx="124049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0216188-D61E-08E1-BC8E-73B8DA069AFC}"/>
              </a:ext>
              <a:ext uri="{C183D7F6-B498-43B3-948B-1728B52AA6E4}">
                <adec:decorative xmlns:adec="http://schemas.microsoft.com/office/drawing/2017/decorative" val="1"/>
              </a:ext>
            </a:extLst>
          </p:cNvPr>
          <p:cNvCxnSpPr>
            <a:cxnSpLocks/>
          </p:cNvCxnSpPr>
          <p:nvPr/>
        </p:nvCxnSpPr>
        <p:spPr>
          <a:xfrm>
            <a:off x="1760609" y="2338280"/>
            <a:ext cx="0" cy="343008"/>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06" name="Arrow: Bent 105">
            <a:extLst>
              <a:ext uri="{FF2B5EF4-FFF2-40B4-BE49-F238E27FC236}">
                <a16:creationId xmlns:a16="http://schemas.microsoft.com/office/drawing/2014/main" id="{7A16BA29-6623-FDBD-735A-736D6A7E3A61}"/>
              </a:ext>
              <a:ext uri="{C183D7F6-B498-43B3-948B-1728B52AA6E4}">
                <adec:decorative xmlns:adec="http://schemas.microsoft.com/office/drawing/2017/decorative" val="1"/>
              </a:ext>
            </a:extLst>
          </p:cNvPr>
          <p:cNvSpPr>
            <a:spLocks/>
          </p:cNvSpPr>
          <p:nvPr/>
        </p:nvSpPr>
        <p:spPr bwMode="auto">
          <a:xfrm rot="16200000">
            <a:off x="2080002" y="2352924"/>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07" name="Arrow: Bent 106">
            <a:extLst>
              <a:ext uri="{FF2B5EF4-FFF2-40B4-BE49-F238E27FC236}">
                <a16:creationId xmlns:a16="http://schemas.microsoft.com/office/drawing/2014/main" id="{4F1F42EC-A761-1A8B-414B-E1EEC5359975}"/>
              </a:ext>
              <a:ext uri="{C183D7F6-B498-43B3-948B-1728B52AA6E4}">
                <adec:decorative xmlns:adec="http://schemas.microsoft.com/office/drawing/2017/decorative" val="1"/>
              </a:ext>
            </a:extLst>
          </p:cNvPr>
          <p:cNvSpPr>
            <a:spLocks/>
          </p:cNvSpPr>
          <p:nvPr/>
        </p:nvSpPr>
        <p:spPr bwMode="auto">
          <a:xfrm rot="16200000" flipH="1" flipV="1">
            <a:off x="3558507" y="2582056"/>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110" name="Straight Arrow Connector 109">
            <a:extLst>
              <a:ext uri="{FF2B5EF4-FFF2-40B4-BE49-F238E27FC236}">
                <a16:creationId xmlns:a16="http://schemas.microsoft.com/office/drawing/2014/main" id="{D56190BA-4C49-8C8B-435F-387DD11496C2}"/>
              </a:ext>
              <a:ext uri="{C183D7F6-B498-43B3-948B-1728B52AA6E4}">
                <adec:decorative xmlns:adec="http://schemas.microsoft.com/office/drawing/2017/decorative" val="1"/>
              </a:ext>
            </a:extLst>
          </p:cNvPr>
          <p:cNvCxnSpPr>
            <a:cxnSpLocks/>
          </p:cNvCxnSpPr>
          <p:nvPr/>
        </p:nvCxnSpPr>
        <p:spPr>
          <a:xfrm>
            <a:off x="9740432" y="3043508"/>
            <a:ext cx="198" cy="175942"/>
          </a:xfrm>
          <a:prstGeom prst="straightConnector1">
            <a:avLst/>
          </a:prstGeom>
          <a:ln w="12700">
            <a:solidFill>
              <a:srgbClr val="C2C2C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6FB6670-3281-8B92-5F40-FDE5E842B32E}"/>
              </a:ext>
              <a:ext uri="{C183D7F6-B498-43B3-948B-1728B52AA6E4}">
                <adec:decorative xmlns:adec="http://schemas.microsoft.com/office/drawing/2017/decorative" val="1"/>
              </a:ext>
            </a:extLst>
          </p:cNvPr>
          <p:cNvCxnSpPr>
            <a:cxnSpLocks/>
          </p:cNvCxnSpPr>
          <p:nvPr/>
        </p:nvCxnSpPr>
        <p:spPr>
          <a:xfrm flipH="1">
            <a:off x="8260556" y="2902211"/>
            <a:ext cx="1236910"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66713D0-627D-1357-66AD-AE265530B4B9}"/>
              </a:ext>
              <a:ext uri="{C183D7F6-B498-43B3-948B-1728B52AA6E4}">
                <adec:decorative xmlns:adec="http://schemas.microsoft.com/office/drawing/2017/decorative" val="1"/>
              </a:ext>
            </a:extLst>
          </p:cNvPr>
          <p:cNvCxnSpPr>
            <a:cxnSpLocks/>
          </p:cNvCxnSpPr>
          <p:nvPr/>
        </p:nvCxnSpPr>
        <p:spPr>
          <a:xfrm>
            <a:off x="7393445" y="2338280"/>
            <a:ext cx="0" cy="34777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15" name="Arrow: Bent 114">
            <a:extLst>
              <a:ext uri="{FF2B5EF4-FFF2-40B4-BE49-F238E27FC236}">
                <a16:creationId xmlns:a16="http://schemas.microsoft.com/office/drawing/2014/main" id="{19FC1BB1-40E7-C8F2-2006-67AE47E81D2A}"/>
              </a:ext>
              <a:ext uri="{C183D7F6-B498-43B3-948B-1728B52AA6E4}">
                <adec:decorative xmlns:adec="http://schemas.microsoft.com/office/drawing/2017/decorative" val="1"/>
              </a:ext>
            </a:extLst>
          </p:cNvPr>
          <p:cNvSpPr>
            <a:spLocks/>
          </p:cNvSpPr>
          <p:nvPr/>
        </p:nvSpPr>
        <p:spPr bwMode="auto">
          <a:xfrm rot="16200000">
            <a:off x="7712838" y="2352924"/>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16" name="Arrow: Bent 115">
            <a:extLst>
              <a:ext uri="{FF2B5EF4-FFF2-40B4-BE49-F238E27FC236}">
                <a16:creationId xmlns:a16="http://schemas.microsoft.com/office/drawing/2014/main" id="{0764A063-8F52-6E56-00AF-B268927BFFAA}"/>
              </a:ext>
              <a:ext uri="{C183D7F6-B498-43B3-948B-1728B52AA6E4}">
                <adec:decorative xmlns:adec="http://schemas.microsoft.com/office/drawing/2017/decorative" val="1"/>
              </a:ext>
            </a:extLst>
          </p:cNvPr>
          <p:cNvSpPr>
            <a:spLocks/>
          </p:cNvSpPr>
          <p:nvPr/>
        </p:nvSpPr>
        <p:spPr bwMode="auto">
          <a:xfrm rot="16200000" flipH="1" flipV="1">
            <a:off x="9191343" y="2582056"/>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128" name="Straight Arrow Connector 127">
            <a:extLst>
              <a:ext uri="{FF2B5EF4-FFF2-40B4-BE49-F238E27FC236}">
                <a16:creationId xmlns:a16="http://schemas.microsoft.com/office/drawing/2014/main" id="{CD6E3E33-BAAB-96F0-B683-7A535878C3FD}"/>
              </a:ext>
              <a:ext uri="{C183D7F6-B498-43B3-948B-1728B52AA6E4}">
                <adec:decorative xmlns:adec="http://schemas.microsoft.com/office/drawing/2017/decorative" val="1"/>
              </a:ext>
            </a:extLst>
          </p:cNvPr>
          <p:cNvCxnSpPr>
            <a:cxnSpLocks/>
          </p:cNvCxnSpPr>
          <p:nvPr/>
        </p:nvCxnSpPr>
        <p:spPr>
          <a:xfrm flipV="1">
            <a:off x="9740630" y="4414838"/>
            <a:ext cx="0" cy="476290"/>
          </a:xfrm>
          <a:prstGeom prst="straightConnector1">
            <a:avLst/>
          </a:prstGeom>
          <a:ln w="12700">
            <a:solidFill>
              <a:srgbClr val="C2C2C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4A82894-698F-2D10-8881-52CDE53D762F}"/>
              </a:ext>
              <a:ext uri="{C183D7F6-B498-43B3-948B-1728B52AA6E4}">
                <adec:decorative xmlns:adec="http://schemas.microsoft.com/office/drawing/2017/decorative" val="1"/>
              </a:ext>
            </a:extLst>
          </p:cNvPr>
          <p:cNvCxnSpPr>
            <a:cxnSpLocks/>
          </p:cNvCxnSpPr>
          <p:nvPr/>
        </p:nvCxnSpPr>
        <p:spPr>
          <a:xfrm flipH="1">
            <a:off x="8255000" y="5033187"/>
            <a:ext cx="615950"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AF8F749-3431-5A7F-1225-1F2EC716F792}"/>
              </a:ext>
              <a:ext uri="{C183D7F6-B498-43B3-948B-1728B52AA6E4}">
                <adec:decorative xmlns:adec="http://schemas.microsoft.com/office/drawing/2017/decorative" val="1"/>
              </a:ext>
            </a:extLst>
          </p:cNvPr>
          <p:cNvCxnSpPr>
            <a:cxnSpLocks/>
          </p:cNvCxnSpPr>
          <p:nvPr/>
        </p:nvCxnSpPr>
        <p:spPr>
          <a:xfrm flipV="1">
            <a:off x="7393445" y="5265862"/>
            <a:ext cx="0" cy="33049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0CABA777-4FAE-177E-E731-54CAD5E86E83}"/>
              </a:ext>
              <a:ext uri="{C183D7F6-B498-43B3-948B-1728B52AA6E4}">
                <adec:decorative xmlns:adec="http://schemas.microsoft.com/office/drawing/2017/decorative" val="1"/>
              </a:ext>
            </a:extLst>
          </p:cNvPr>
          <p:cNvSpPr txBox="1">
            <a:spLocks/>
          </p:cNvSpPr>
          <p:nvPr/>
        </p:nvSpPr>
        <p:spPr>
          <a:xfrm flipH="1">
            <a:off x="7511645" y="5105711"/>
            <a:ext cx="2512216" cy="415498"/>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normalizeH="0" baseline="0" noProof="0" dirty="0">
                <a:ln>
                  <a:noFill/>
                </a:ln>
                <a:effectLst/>
                <a:uLnTx/>
                <a:uFillTx/>
                <a:latin typeface="+mj-lt"/>
                <a:ea typeface="+mn-ea"/>
                <a:cs typeface="Segoe UI Semibold" panose="020B0502040204020203" pitchFamily="34" charset="0"/>
              </a:rPr>
              <a:t>How </a:t>
            </a:r>
            <a:r>
              <a:rPr lang="en-US" sz="1050" dirty="0">
                <a:cs typeface="Segoe UI" panose="020B0502040204020203" pitchFamily="34" charset="0"/>
              </a:rPr>
              <a:t>should Copilot respond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cs typeface="Segoe UI" panose="020B0502040204020203" pitchFamily="34" charset="0"/>
              </a:rPr>
              <a:t>to best meet your expectations?</a:t>
            </a:r>
          </a:p>
        </p:txBody>
      </p:sp>
      <p:sp>
        <p:nvSpPr>
          <p:cNvPr id="133" name="Arrow: Bent 132">
            <a:extLst>
              <a:ext uri="{FF2B5EF4-FFF2-40B4-BE49-F238E27FC236}">
                <a16:creationId xmlns:a16="http://schemas.microsoft.com/office/drawing/2014/main" id="{F8EFBDCB-4EE2-5A7A-B8D0-24B6EDDED3B9}"/>
              </a:ext>
              <a:ext uri="{C183D7F6-B498-43B3-948B-1728B52AA6E4}">
                <adec:decorative xmlns:adec="http://schemas.microsoft.com/office/drawing/2017/decorative" val="1"/>
              </a:ext>
            </a:extLst>
          </p:cNvPr>
          <p:cNvSpPr>
            <a:spLocks/>
          </p:cNvSpPr>
          <p:nvPr/>
        </p:nvSpPr>
        <p:spPr bwMode="auto">
          <a:xfrm rot="5400000" flipV="1">
            <a:off x="7712838" y="4713032"/>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34" name="Arrow: Bent 133">
            <a:extLst>
              <a:ext uri="{FF2B5EF4-FFF2-40B4-BE49-F238E27FC236}">
                <a16:creationId xmlns:a16="http://schemas.microsoft.com/office/drawing/2014/main" id="{3EC4CA86-00DF-9E7B-3F78-035F47266F9C}"/>
              </a:ext>
              <a:ext uri="{C183D7F6-B498-43B3-948B-1728B52AA6E4}">
                <adec:decorative xmlns:adec="http://schemas.microsoft.com/office/drawing/2017/decorative" val="1"/>
              </a:ext>
            </a:extLst>
          </p:cNvPr>
          <p:cNvSpPr>
            <a:spLocks/>
          </p:cNvSpPr>
          <p:nvPr/>
        </p:nvSpPr>
        <p:spPr bwMode="auto">
          <a:xfrm rot="5400000" flipH="1">
            <a:off x="9191343" y="4483900"/>
            <a:ext cx="229894" cy="868680"/>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137" name="Straight Connector 136">
            <a:extLst>
              <a:ext uri="{FF2B5EF4-FFF2-40B4-BE49-F238E27FC236}">
                <a16:creationId xmlns:a16="http://schemas.microsoft.com/office/drawing/2014/main" id="{0701FC8A-6C60-223A-9B60-16AEDCD89AE6}"/>
              </a:ext>
              <a:ext uri="{C183D7F6-B498-43B3-948B-1728B52AA6E4}">
                <adec:decorative xmlns:adec="http://schemas.microsoft.com/office/drawing/2017/decorative" val="1"/>
              </a:ext>
            </a:extLst>
          </p:cNvPr>
          <p:cNvCxnSpPr>
            <a:cxnSpLocks/>
          </p:cNvCxnSpPr>
          <p:nvPr/>
        </p:nvCxnSpPr>
        <p:spPr>
          <a:xfrm flipH="1" flipV="1">
            <a:off x="1760609" y="5265862"/>
            <a:ext cx="0" cy="33049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40" name="Arrow: Bent 139">
            <a:extLst>
              <a:ext uri="{FF2B5EF4-FFF2-40B4-BE49-F238E27FC236}">
                <a16:creationId xmlns:a16="http://schemas.microsoft.com/office/drawing/2014/main" id="{6CE8104E-8D5A-0511-8F33-A4D5BC8BD234}"/>
              </a:ext>
              <a:ext uri="{C183D7F6-B498-43B3-948B-1728B52AA6E4}">
                <adec:decorative xmlns:adec="http://schemas.microsoft.com/office/drawing/2017/decorative" val="1"/>
              </a:ext>
            </a:extLst>
          </p:cNvPr>
          <p:cNvSpPr>
            <a:spLocks/>
          </p:cNvSpPr>
          <p:nvPr/>
        </p:nvSpPr>
        <p:spPr bwMode="auto">
          <a:xfrm rot="16200000" flipH="1" flipV="1">
            <a:off x="1392420" y="4894892"/>
            <a:ext cx="229894" cy="506484"/>
          </a:xfrm>
          <a:prstGeom prst="bentArrow">
            <a:avLst>
              <a:gd name="adj1" fmla="val 25000"/>
              <a:gd name="adj2" fmla="val 0"/>
              <a:gd name="adj3" fmla="val 25000"/>
              <a:gd name="adj4" fmla="val 35464"/>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47" name="Arrow: Bent 146">
            <a:extLst>
              <a:ext uri="{FF2B5EF4-FFF2-40B4-BE49-F238E27FC236}">
                <a16:creationId xmlns:a16="http://schemas.microsoft.com/office/drawing/2014/main" id="{FC662136-F73A-599C-31BC-38334F9AA37C}"/>
              </a:ext>
              <a:ext uri="{C183D7F6-B498-43B3-948B-1728B52AA6E4}">
                <adec:decorative xmlns:adec="http://schemas.microsoft.com/office/drawing/2017/decorative" val="1"/>
              </a:ext>
            </a:extLst>
          </p:cNvPr>
          <p:cNvSpPr>
            <a:spLocks/>
          </p:cNvSpPr>
          <p:nvPr/>
        </p:nvSpPr>
        <p:spPr bwMode="auto">
          <a:xfrm flipV="1">
            <a:off x="898076" y="4488360"/>
            <a:ext cx="355851" cy="544827"/>
          </a:xfrm>
          <a:prstGeom prst="bentArrow">
            <a:avLst>
              <a:gd name="adj1" fmla="val 25000"/>
              <a:gd name="adj2" fmla="val 0"/>
              <a:gd name="adj3" fmla="val 25000"/>
              <a:gd name="adj4" fmla="val 23865"/>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48" name="Arrow: Bent 147">
            <a:extLst>
              <a:ext uri="{FF2B5EF4-FFF2-40B4-BE49-F238E27FC236}">
                <a16:creationId xmlns:a16="http://schemas.microsoft.com/office/drawing/2014/main" id="{EA5DB1DC-BCC1-9513-9FC2-FA6AA27A137B}"/>
              </a:ext>
              <a:ext uri="{C183D7F6-B498-43B3-948B-1728B52AA6E4}">
                <adec:decorative xmlns:adec="http://schemas.microsoft.com/office/drawing/2017/decorative" val="1"/>
              </a:ext>
            </a:extLst>
          </p:cNvPr>
          <p:cNvSpPr>
            <a:spLocks/>
          </p:cNvSpPr>
          <p:nvPr/>
        </p:nvSpPr>
        <p:spPr bwMode="auto">
          <a:xfrm>
            <a:off x="898076" y="4189907"/>
            <a:ext cx="355851" cy="350841"/>
          </a:xfrm>
          <a:prstGeom prst="bentArrow">
            <a:avLst>
              <a:gd name="adj1" fmla="val 25000"/>
              <a:gd name="adj2" fmla="val 0"/>
              <a:gd name="adj3" fmla="val 25000"/>
              <a:gd name="adj4" fmla="val 23865"/>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149" name="Straight Arrow Connector 148">
            <a:extLst>
              <a:ext uri="{FF2B5EF4-FFF2-40B4-BE49-F238E27FC236}">
                <a16:creationId xmlns:a16="http://schemas.microsoft.com/office/drawing/2014/main" id="{A81B98D8-99D9-81CA-5A2A-A55260D3DC00}"/>
              </a:ext>
              <a:ext uri="{C183D7F6-B498-43B3-948B-1728B52AA6E4}">
                <adec:decorative xmlns:adec="http://schemas.microsoft.com/office/drawing/2017/decorative" val="1"/>
              </a:ext>
            </a:extLst>
          </p:cNvPr>
          <p:cNvCxnSpPr>
            <a:cxnSpLocks/>
          </p:cNvCxnSpPr>
          <p:nvPr/>
        </p:nvCxnSpPr>
        <p:spPr>
          <a:xfrm>
            <a:off x="1181099" y="4189907"/>
            <a:ext cx="255423" cy="0"/>
          </a:xfrm>
          <a:prstGeom prst="straightConnector1">
            <a:avLst/>
          </a:prstGeom>
          <a:ln w="12700">
            <a:solidFill>
              <a:srgbClr val="C2C2C2"/>
            </a:solidFill>
            <a:tailEnd type="arrow"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C9470E-33A8-96AC-9893-201257589C45}"/>
              </a:ext>
            </a:extLst>
          </p:cNvPr>
          <p:cNvSpPr>
            <a:spLocks noGrp="1"/>
          </p:cNvSpPr>
          <p:nvPr>
            <p:ph type="title"/>
          </p:nvPr>
        </p:nvSpPr>
        <p:spPr/>
        <p:txBody>
          <a:bodyPr>
            <a:normAutofit/>
          </a:bodyPr>
          <a:lstStyle/>
          <a:p>
            <a:r>
              <a:rPr lang="en-US" dirty="0"/>
              <a:t>Prompt Ingredients</a:t>
            </a:r>
          </a:p>
        </p:txBody>
      </p:sp>
      <p:sp>
        <p:nvSpPr>
          <p:cNvPr id="15" name="TextBox 14">
            <a:extLst>
              <a:ext uri="{FF2B5EF4-FFF2-40B4-BE49-F238E27FC236}">
                <a16:creationId xmlns:a16="http://schemas.microsoft.com/office/drawing/2014/main" id="{2AAA5C04-AF75-B051-4D1E-95BC6EE5B0B8}"/>
              </a:ext>
            </a:extLst>
          </p:cNvPr>
          <p:cNvSpPr txBox="1">
            <a:spLocks/>
          </p:cNvSpPr>
          <p:nvPr/>
        </p:nvSpPr>
        <p:spPr>
          <a:xfrm>
            <a:off x="588963" y="1056958"/>
            <a:ext cx="11017250" cy="246221"/>
          </a:xfrm>
          <a:prstGeom prst="rect">
            <a:avLst/>
          </a:prstGeom>
          <a:noFill/>
        </p:spPr>
        <p:txBody>
          <a:bodyPr wrap="square" lIns="0" tIns="0" rIns="0" bIns="0">
            <a:spAutoFit/>
          </a:bodyPr>
          <a:lstStyle/>
          <a:p>
            <a:pPr>
              <a:defRPr/>
            </a:pPr>
            <a:r>
              <a:rPr lang="en-US" sz="1600" dirty="0"/>
              <a:t>To get the best response, it’s important to focus on some of the key elements below when phrasing your Copilot prompts.</a:t>
            </a:r>
          </a:p>
        </p:txBody>
      </p:sp>
      <p:sp>
        <p:nvSpPr>
          <p:cNvPr id="159" name="Rectangle 158" descr="A prompt which reads &quot;Generate 3–5 bullet points to prepare me for a meeting with my team based on the latest Engage ’Project X’ updates. Focus on our Project community over the last month. Please use simple language so I can get up to speed quickly&quot;">
            <a:extLst>
              <a:ext uri="{FF2B5EF4-FFF2-40B4-BE49-F238E27FC236}">
                <a16:creationId xmlns:a16="http://schemas.microsoft.com/office/drawing/2014/main" id="{0C94DFB4-65F5-38B9-11B8-3527B273B900}"/>
              </a:ext>
            </a:extLst>
          </p:cNvPr>
          <p:cNvSpPr>
            <a:spLocks/>
          </p:cNvSpPr>
          <p:nvPr/>
        </p:nvSpPr>
        <p:spPr bwMode="auto">
          <a:xfrm>
            <a:off x="898076" y="2062838"/>
            <a:ext cx="283023" cy="1876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20" name="Rounded Rectangle 25">
            <a:extLst>
              <a:ext uri="{FF2B5EF4-FFF2-40B4-BE49-F238E27FC236}">
                <a16:creationId xmlns:a16="http://schemas.microsoft.com/office/drawing/2014/main" id="{AB568CC3-9DF2-3CFF-D3EE-D48FB69216AB}"/>
              </a:ext>
            </a:extLst>
          </p:cNvPr>
          <p:cNvSpPr>
            <a:spLocks/>
          </p:cNvSpPr>
          <p:nvPr/>
        </p:nvSpPr>
        <p:spPr bwMode="auto">
          <a:xfrm>
            <a:off x="1349275" y="1975013"/>
            <a:ext cx="2365108" cy="363267"/>
          </a:xfrm>
          <a:prstGeom prst="roundRect">
            <a:avLst>
              <a:gd name="adj" fmla="val 50000"/>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600" b="1" i="0" u="none" strike="noStrike" kern="1200" cap="none" normalizeH="0" baseline="0" noProof="0">
                <a:ln>
                  <a:noFill/>
                </a:ln>
                <a:solidFill>
                  <a:schemeClr val="bg1"/>
                </a:solidFill>
                <a:effectLst/>
                <a:uLnTx/>
                <a:uFillTx/>
                <a:latin typeface="+mj-lt"/>
                <a:ea typeface="+mn-ea"/>
                <a:cs typeface="Segoe UI Semibold" panose="020B0502040204020203" pitchFamily="34" charset="0"/>
              </a:rPr>
              <a:t>Goal</a:t>
            </a:r>
          </a:p>
        </p:txBody>
      </p:sp>
      <p:sp>
        <p:nvSpPr>
          <p:cNvPr id="68" name="TextBox 67">
            <a:extLst>
              <a:ext uri="{FF2B5EF4-FFF2-40B4-BE49-F238E27FC236}">
                <a16:creationId xmlns:a16="http://schemas.microsoft.com/office/drawing/2014/main" id="{83FC43C4-1BFE-0952-B54A-205F671C4F67}"/>
              </a:ext>
            </a:extLst>
          </p:cNvPr>
          <p:cNvSpPr txBox="1">
            <a:spLocks/>
          </p:cNvSpPr>
          <p:nvPr/>
        </p:nvSpPr>
        <p:spPr>
          <a:xfrm>
            <a:off x="1878809" y="2429720"/>
            <a:ext cx="2512216" cy="2539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normalizeH="0" baseline="0" noProof="0" dirty="0">
                <a:ln>
                  <a:noFill/>
                </a:ln>
                <a:effectLst/>
                <a:uLnTx/>
                <a:uFillTx/>
                <a:latin typeface="+mj-lt"/>
                <a:ea typeface="+mn-ea"/>
                <a:cs typeface="Segoe UI Semibold" panose="020B0502040204020203" pitchFamily="34" charset="0"/>
              </a:rPr>
              <a:t>What</a:t>
            </a:r>
            <a:r>
              <a:rPr kumimoji="0" lang="en-US" sz="1050" b="0" i="0" u="none" strike="noStrike" kern="1200" cap="none" normalizeH="0" baseline="0" noProof="0" dirty="0">
                <a:ln>
                  <a:noFill/>
                </a:ln>
                <a:effectLst/>
                <a:uLnTx/>
                <a:uFillTx/>
                <a:ea typeface="+mn-ea"/>
                <a:cs typeface="Segoe UI" panose="020B0502040204020203" pitchFamily="34" charset="0"/>
              </a:rPr>
              <a:t> response do you want from Copilot? </a:t>
            </a:r>
          </a:p>
        </p:txBody>
      </p:sp>
      <p:sp>
        <p:nvSpPr>
          <p:cNvPr id="113" name="Rounded Rectangle 25">
            <a:extLst>
              <a:ext uri="{FF2B5EF4-FFF2-40B4-BE49-F238E27FC236}">
                <a16:creationId xmlns:a16="http://schemas.microsoft.com/office/drawing/2014/main" id="{B410173E-23C0-879B-693A-697223C94216}"/>
              </a:ext>
            </a:extLst>
          </p:cNvPr>
          <p:cNvSpPr>
            <a:spLocks/>
          </p:cNvSpPr>
          <p:nvPr/>
        </p:nvSpPr>
        <p:spPr bwMode="auto">
          <a:xfrm>
            <a:off x="6982111" y="1975013"/>
            <a:ext cx="2365108" cy="363267"/>
          </a:xfrm>
          <a:prstGeom prst="roundRect">
            <a:avLst>
              <a:gd name="adj" fmla="val 50000"/>
            </a:avLst>
          </a:prstGeom>
          <a:solidFill>
            <a:srgbClr val="00B050">
              <a:alpha val="99000"/>
            </a:srgb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dirty="0">
                <a:solidFill>
                  <a:schemeClr val="bg1"/>
                </a:solidFill>
                <a:latin typeface="+mj-lt"/>
                <a:cs typeface="Segoe UI Semibold" panose="020B0502040204020203" pitchFamily="34" charset="0"/>
              </a:rPr>
              <a:t>Context</a:t>
            </a:r>
          </a:p>
        </p:txBody>
      </p:sp>
      <p:sp>
        <p:nvSpPr>
          <p:cNvPr id="114" name="TextBox 113">
            <a:extLst>
              <a:ext uri="{FF2B5EF4-FFF2-40B4-BE49-F238E27FC236}">
                <a16:creationId xmlns:a16="http://schemas.microsoft.com/office/drawing/2014/main" id="{27BAC288-5A4B-34BA-8FD2-4D4E2C4B0CCC}"/>
              </a:ext>
            </a:extLst>
          </p:cNvPr>
          <p:cNvSpPr txBox="1">
            <a:spLocks/>
          </p:cNvSpPr>
          <p:nvPr/>
        </p:nvSpPr>
        <p:spPr>
          <a:xfrm>
            <a:off x="7511645" y="2429720"/>
            <a:ext cx="2512216" cy="2539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normalizeH="0" baseline="0" noProof="0" dirty="0">
                <a:ln>
                  <a:noFill/>
                </a:ln>
                <a:effectLst/>
                <a:uLnTx/>
                <a:uFillTx/>
                <a:latin typeface="+mj-lt"/>
                <a:ea typeface="+mn-ea"/>
                <a:cs typeface="Segoe UI Semibold" panose="020B0502040204020203" pitchFamily="34" charset="0"/>
              </a:rPr>
              <a:t>Why </a:t>
            </a:r>
            <a:r>
              <a:rPr lang="en-US" sz="1050" dirty="0">
                <a:cs typeface="Segoe UI" panose="020B0502040204020203" pitchFamily="34" charset="0"/>
              </a:rPr>
              <a:t>do you need it and who is involved?</a:t>
            </a:r>
          </a:p>
        </p:txBody>
      </p:sp>
      <p:sp>
        <p:nvSpPr>
          <p:cNvPr id="63" name="Rounded Rectangle 37">
            <a:extLst>
              <a:ext uri="{FF2B5EF4-FFF2-40B4-BE49-F238E27FC236}">
                <a16:creationId xmlns:a16="http://schemas.microsoft.com/office/drawing/2014/main" id="{7D124D0E-6529-F5A8-BB8B-13CFF2BEEB20}"/>
              </a:ext>
            </a:extLst>
          </p:cNvPr>
          <p:cNvSpPr>
            <a:spLocks/>
          </p:cNvSpPr>
          <p:nvPr/>
        </p:nvSpPr>
        <p:spPr bwMode="auto">
          <a:xfrm>
            <a:off x="1349275" y="5596356"/>
            <a:ext cx="2364893" cy="363267"/>
          </a:xfrm>
          <a:prstGeom prst="roundRect">
            <a:avLst>
              <a:gd name="adj" fmla="val 50000"/>
            </a:avLst>
          </a:prstGeom>
          <a:solidFill>
            <a:schemeClr val="accent2"/>
          </a:solidFill>
          <a:ln w="15875">
            <a:solidFill>
              <a:srgbClr val="C03B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600" b="1" i="0" u="none" strike="noStrike" kern="1200" cap="none" normalizeH="0" baseline="0" noProof="0" dirty="0">
                <a:ln>
                  <a:noFill/>
                </a:ln>
                <a:solidFill>
                  <a:schemeClr val="bg1"/>
                </a:solidFill>
                <a:effectLst/>
                <a:uLnTx/>
                <a:uFillTx/>
                <a:latin typeface="+mj-lt"/>
                <a:ea typeface="+mn-ea"/>
                <a:cs typeface="Segoe UI Semibold" panose="020B0502040204020203" pitchFamily="34" charset="0"/>
              </a:rPr>
              <a:t>Source</a:t>
            </a:r>
          </a:p>
        </p:txBody>
      </p:sp>
      <p:sp>
        <p:nvSpPr>
          <p:cNvPr id="160" name="Rectangle 159" descr="Which information sources or samples should Copilot use?">
            <a:extLst>
              <a:ext uri="{FF2B5EF4-FFF2-40B4-BE49-F238E27FC236}">
                <a16:creationId xmlns:a16="http://schemas.microsoft.com/office/drawing/2014/main" id="{B1E761BA-B65F-7424-3C8A-5637DABF2D4E}"/>
              </a:ext>
            </a:extLst>
          </p:cNvPr>
          <p:cNvSpPr>
            <a:spLocks/>
          </p:cNvSpPr>
          <p:nvPr/>
        </p:nvSpPr>
        <p:spPr bwMode="auto">
          <a:xfrm>
            <a:off x="2624138" y="6012655"/>
            <a:ext cx="283023" cy="1876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31" name="Rounded Rectangle 25">
            <a:extLst>
              <a:ext uri="{FF2B5EF4-FFF2-40B4-BE49-F238E27FC236}">
                <a16:creationId xmlns:a16="http://schemas.microsoft.com/office/drawing/2014/main" id="{DE12A3D0-D8EF-DD21-E859-DC2F3386431E}"/>
              </a:ext>
            </a:extLst>
          </p:cNvPr>
          <p:cNvSpPr>
            <a:spLocks/>
          </p:cNvSpPr>
          <p:nvPr/>
        </p:nvSpPr>
        <p:spPr bwMode="auto">
          <a:xfrm>
            <a:off x="6982111" y="5596356"/>
            <a:ext cx="2365108" cy="363267"/>
          </a:xfrm>
          <a:prstGeom prst="roundRect">
            <a:avLst>
              <a:gd name="adj" fmla="val 50000"/>
            </a:avLst>
          </a:prstGeom>
          <a:solidFill>
            <a:schemeClr val="accent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CA" sz="1600" b="1" dirty="0">
                <a:solidFill>
                  <a:schemeClr val="bg1"/>
                </a:solidFill>
                <a:latin typeface="+mj-lt"/>
                <a:cs typeface="Segoe UI Semibold" panose="020B0502040204020203" pitchFamily="34" charset="0"/>
              </a:rPr>
              <a:t>Expectations</a:t>
            </a:r>
          </a:p>
        </p:txBody>
      </p:sp>
      <p:sp>
        <p:nvSpPr>
          <p:cNvPr id="161" name="Rectangle 160" descr="How should Copilot respond&#10;to best meet your expectations?">
            <a:extLst>
              <a:ext uri="{FF2B5EF4-FFF2-40B4-BE49-F238E27FC236}">
                <a16:creationId xmlns:a16="http://schemas.microsoft.com/office/drawing/2014/main" id="{E3C2B730-C0B1-9163-8F6A-4BA38B4DB602}"/>
              </a:ext>
            </a:extLst>
          </p:cNvPr>
          <p:cNvSpPr>
            <a:spLocks/>
          </p:cNvSpPr>
          <p:nvPr/>
        </p:nvSpPr>
        <p:spPr bwMode="auto">
          <a:xfrm>
            <a:off x="7994424" y="6012655"/>
            <a:ext cx="283023" cy="1876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2038393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0B015C-FA88-11A1-B7E0-EFD355200926}"/>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14410"/>
          <a:stretch>
            <a:fillRect/>
          </a:stretch>
        </p:blipFill>
        <p:spPr>
          <a:xfrm>
            <a:off x="10164" y="8256"/>
            <a:ext cx="12191997" cy="6260783"/>
          </a:xfrm>
          <a:custGeom>
            <a:avLst/>
            <a:gdLst>
              <a:gd name="connsiteX0" fmla="*/ 0 w 12191997"/>
              <a:gd name="connsiteY0" fmla="*/ 0 h 6260783"/>
              <a:gd name="connsiteX1" fmla="*/ 12191997 w 12191997"/>
              <a:gd name="connsiteY1" fmla="*/ 0 h 6260783"/>
              <a:gd name="connsiteX2" fmla="*/ 12191997 w 12191997"/>
              <a:gd name="connsiteY2" fmla="*/ 6260783 h 6260783"/>
              <a:gd name="connsiteX3" fmla="*/ 12181836 w 12191997"/>
              <a:gd name="connsiteY3" fmla="*/ 6260783 h 6260783"/>
              <a:gd name="connsiteX4" fmla="*/ 5152384 w 12191997"/>
              <a:gd name="connsiteY4" fmla="*/ 6260783 h 6260783"/>
              <a:gd name="connsiteX5" fmla="*/ 4835165 w 12191997"/>
              <a:gd name="connsiteY5" fmla="*/ 6260783 h 6260783"/>
              <a:gd name="connsiteX6" fmla="*/ 4791606 w 12191997"/>
              <a:gd name="connsiteY6" fmla="*/ 6256392 h 6260783"/>
              <a:gd name="connsiteX7" fmla="*/ 4618985 w 12191997"/>
              <a:gd name="connsiteY7" fmla="*/ 6044594 h 6260783"/>
              <a:gd name="connsiteX8" fmla="*/ 4618985 w 12191997"/>
              <a:gd name="connsiteY8" fmla="*/ 5856603 h 6260783"/>
              <a:gd name="connsiteX9" fmla="*/ 4618986 w 12191997"/>
              <a:gd name="connsiteY9" fmla="*/ 5856603 h 6260783"/>
              <a:gd name="connsiteX10" fmla="*/ 4618986 w 12191997"/>
              <a:gd name="connsiteY10" fmla="*/ 4815203 h 6260783"/>
              <a:gd name="connsiteX11" fmla="*/ 4618985 w 12191997"/>
              <a:gd name="connsiteY11" fmla="*/ 4815203 h 6260783"/>
              <a:gd name="connsiteX12" fmla="*/ 4618985 w 12191997"/>
              <a:gd name="connsiteY12" fmla="*/ 4449619 h 6260783"/>
              <a:gd name="connsiteX13" fmla="*/ 4618986 w 12191997"/>
              <a:gd name="connsiteY13" fmla="*/ 4449619 h 6260783"/>
              <a:gd name="connsiteX14" fmla="*/ 4618986 w 12191997"/>
              <a:gd name="connsiteY14" fmla="*/ 3268344 h 6260783"/>
              <a:gd name="connsiteX15" fmla="*/ 4618986 w 12191997"/>
              <a:gd name="connsiteY15" fmla="*/ 3268342 h 6260783"/>
              <a:gd name="connsiteX16" fmla="*/ 4618986 w 12191997"/>
              <a:gd name="connsiteY16" fmla="*/ 1550435 h 6260783"/>
              <a:gd name="connsiteX17" fmla="*/ 4402797 w 12191997"/>
              <a:gd name="connsiteY17" fmla="*/ 1334245 h 6260783"/>
              <a:gd name="connsiteX18" fmla="*/ 794989 w 12191997"/>
              <a:gd name="connsiteY18" fmla="*/ 1334245 h 6260783"/>
              <a:gd name="connsiteX19" fmla="*/ 578799 w 12191997"/>
              <a:gd name="connsiteY19" fmla="*/ 1550435 h 6260783"/>
              <a:gd name="connsiteX20" fmla="*/ 578799 w 12191997"/>
              <a:gd name="connsiteY20" fmla="*/ 3268344 h 6260783"/>
              <a:gd name="connsiteX21" fmla="*/ 578801 w 12191997"/>
              <a:gd name="connsiteY21" fmla="*/ 3268344 h 6260783"/>
              <a:gd name="connsiteX22" fmla="*/ 578801 w 12191997"/>
              <a:gd name="connsiteY22" fmla="*/ 4309744 h 6260783"/>
              <a:gd name="connsiteX23" fmla="*/ 578799 w 12191997"/>
              <a:gd name="connsiteY23" fmla="*/ 4309744 h 6260783"/>
              <a:gd name="connsiteX24" fmla="*/ 578799 w 12191997"/>
              <a:gd name="connsiteY24" fmla="*/ 5621907 h 6260783"/>
              <a:gd name="connsiteX25" fmla="*/ 578799 w 12191997"/>
              <a:gd name="connsiteY25" fmla="*/ 5856603 h 6260783"/>
              <a:gd name="connsiteX26" fmla="*/ 578801 w 12191997"/>
              <a:gd name="connsiteY26" fmla="*/ 5856603 h 6260783"/>
              <a:gd name="connsiteX27" fmla="*/ 578801 w 12191997"/>
              <a:gd name="connsiteY27" fmla="*/ 6044594 h 6260783"/>
              <a:gd name="connsiteX28" fmla="*/ 406180 w 12191997"/>
              <a:gd name="connsiteY28" fmla="*/ 6256392 h 6260783"/>
              <a:gd name="connsiteX29" fmla="*/ 362620 w 12191997"/>
              <a:gd name="connsiteY29" fmla="*/ 6260783 h 6260783"/>
              <a:gd name="connsiteX30" fmla="*/ 45401 w 12191997"/>
              <a:gd name="connsiteY30" fmla="*/ 6260783 h 6260783"/>
              <a:gd name="connsiteX31" fmla="*/ 0 w 12191997"/>
              <a:gd name="connsiteY31" fmla="*/ 6260783 h 62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1997" h="6260783">
                <a:moveTo>
                  <a:pt x="0" y="0"/>
                </a:moveTo>
                <a:lnTo>
                  <a:pt x="12191997" y="0"/>
                </a:lnTo>
                <a:lnTo>
                  <a:pt x="12191997" y="6260783"/>
                </a:lnTo>
                <a:lnTo>
                  <a:pt x="12181836" y="6260783"/>
                </a:lnTo>
                <a:lnTo>
                  <a:pt x="5152384" y="6260783"/>
                </a:lnTo>
                <a:lnTo>
                  <a:pt x="4835165" y="6260783"/>
                </a:lnTo>
                <a:lnTo>
                  <a:pt x="4791606" y="6256392"/>
                </a:lnTo>
                <a:cubicBezTo>
                  <a:pt x="4693092" y="6236233"/>
                  <a:pt x="4618985" y="6149067"/>
                  <a:pt x="4618985" y="6044594"/>
                </a:cubicBezTo>
                <a:lnTo>
                  <a:pt x="4618985" y="5856603"/>
                </a:lnTo>
                <a:lnTo>
                  <a:pt x="4618986" y="5856603"/>
                </a:lnTo>
                <a:lnTo>
                  <a:pt x="4618986" y="4815203"/>
                </a:lnTo>
                <a:lnTo>
                  <a:pt x="4618985" y="4815203"/>
                </a:lnTo>
                <a:lnTo>
                  <a:pt x="4618985" y="4449619"/>
                </a:lnTo>
                <a:lnTo>
                  <a:pt x="4618986" y="4449619"/>
                </a:lnTo>
                <a:lnTo>
                  <a:pt x="4618986" y="3268344"/>
                </a:lnTo>
                <a:lnTo>
                  <a:pt x="4618986" y="3268342"/>
                </a:lnTo>
                <a:lnTo>
                  <a:pt x="4618986" y="1550435"/>
                </a:lnTo>
                <a:cubicBezTo>
                  <a:pt x="4618986" y="1431037"/>
                  <a:pt x="4522196" y="1334245"/>
                  <a:pt x="4402797" y="1334245"/>
                </a:cubicBezTo>
                <a:lnTo>
                  <a:pt x="794989" y="1334245"/>
                </a:lnTo>
                <a:cubicBezTo>
                  <a:pt x="675592" y="1334245"/>
                  <a:pt x="578799" y="1431037"/>
                  <a:pt x="578799" y="1550435"/>
                </a:cubicBezTo>
                <a:lnTo>
                  <a:pt x="578799" y="3268344"/>
                </a:lnTo>
                <a:lnTo>
                  <a:pt x="578801" y="3268344"/>
                </a:lnTo>
                <a:lnTo>
                  <a:pt x="578801" y="4309744"/>
                </a:lnTo>
                <a:lnTo>
                  <a:pt x="578799" y="4309744"/>
                </a:lnTo>
                <a:lnTo>
                  <a:pt x="578799" y="5621907"/>
                </a:lnTo>
                <a:lnTo>
                  <a:pt x="578799" y="5856603"/>
                </a:lnTo>
                <a:lnTo>
                  <a:pt x="578801" y="5856603"/>
                </a:lnTo>
                <a:lnTo>
                  <a:pt x="578801" y="6044594"/>
                </a:lnTo>
                <a:cubicBezTo>
                  <a:pt x="578801" y="6149067"/>
                  <a:pt x="504694" y="6236233"/>
                  <a:pt x="406180" y="6256392"/>
                </a:cubicBezTo>
                <a:lnTo>
                  <a:pt x="362620" y="6260783"/>
                </a:lnTo>
                <a:lnTo>
                  <a:pt x="45401" y="6260783"/>
                </a:lnTo>
                <a:lnTo>
                  <a:pt x="0" y="6260783"/>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25" name="Rectangle: Rounded Corners 24">
            <a:extLst>
              <a:ext uri="{FF2B5EF4-FFF2-40B4-BE49-F238E27FC236}">
                <a16:creationId xmlns:a16="http://schemas.microsoft.com/office/drawing/2014/main" id="{633B7B3F-F98E-5348-2A22-C047F67D7129}"/>
              </a:ext>
              <a:ext uri="{C183D7F6-B498-43B3-948B-1728B52AA6E4}">
                <adec:decorative xmlns:adec="http://schemas.microsoft.com/office/drawing/2017/decorative" val="1"/>
              </a:ext>
            </a:extLst>
          </p:cNvPr>
          <p:cNvSpPr>
            <a:spLocks/>
          </p:cNvSpPr>
          <p:nvPr/>
        </p:nvSpPr>
        <p:spPr bwMode="auto">
          <a:xfrm>
            <a:off x="4816548" y="1342501"/>
            <a:ext cx="6789665" cy="4710512"/>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0407F33E-6404-B61A-E93E-E7AE14AEFC4E}"/>
              </a:ext>
              <a:ext uri="{C183D7F6-B498-43B3-948B-1728B52AA6E4}">
                <adec:decorative xmlns:adec="http://schemas.microsoft.com/office/drawing/2017/decorative" val="1"/>
              </a:ext>
            </a:extLst>
          </p:cNvPr>
          <p:cNvSpPr>
            <a:spLocks/>
          </p:cNvSpPr>
          <p:nvPr/>
        </p:nvSpPr>
        <p:spPr bwMode="auto">
          <a:xfrm>
            <a:off x="834867" y="1849310"/>
            <a:ext cx="580146" cy="58111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31" name="Oval 30">
            <a:extLst>
              <a:ext uri="{FF2B5EF4-FFF2-40B4-BE49-F238E27FC236}">
                <a16:creationId xmlns:a16="http://schemas.microsoft.com/office/drawing/2014/main" id="{6ACE0A3B-F78C-6520-C90C-AAAD7961CEF8}"/>
              </a:ext>
              <a:ext uri="{C183D7F6-B498-43B3-948B-1728B52AA6E4}">
                <adec:decorative xmlns:adec="http://schemas.microsoft.com/office/drawing/2017/decorative" val="1"/>
              </a:ext>
            </a:extLst>
          </p:cNvPr>
          <p:cNvSpPr>
            <a:spLocks/>
          </p:cNvSpPr>
          <p:nvPr/>
        </p:nvSpPr>
        <p:spPr bwMode="auto">
          <a:xfrm>
            <a:off x="834867" y="4965096"/>
            <a:ext cx="580146" cy="58111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cxnSp>
        <p:nvCxnSpPr>
          <p:cNvPr id="33" name="Straight Connector 32">
            <a:extLst>
              <a:ext uri="{FF2B5EF4-FFF2-40B4-BE49-F238E27FC236}">
                <a16:creationId xmlns:a16="http://schemas.microsoft.com/office/drawing/2014/main" id="{6F517EB3-5AE3-BC75-6109-CBBCB3DA1004}"/>
              </a:ext>
              <a:ext uri="{C183D7F6-B498-43B3-948B-1728B52AA6E4}">
                <adec:decorative xmlns:adec="http://schemas.microsoft.com/office/drawing/2017/decorative" val="1"/>
              </a:ext>
            </a:extLst>
          </p:cNvPr>
          <p:cNvCxnSpPr>
            <a:cxnSpLocks/>
          </p:cNvCxnSpPr>
          <p:nvPr/>
        </p:nvCxnSpPr>
        <p:spPr>
          <a:xfrm>
            <a:off x="1647400" y="4533884"/>
            <a:ext cx="273584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1D2059A-05F4-D262-C6C2-E27AE23ADCC7}"/>
              </a:ext>
              <a:ext uri="{C183D7F6-B498-43B3-948B-1728B52AA6E4}">
                <adec:decorative xmlns:adec="http://schemas.microsoft.com/office/drawing/2017/decorative" val="1"/>
              </a:ext>
            </a:extLst>
          </p:cNvPr>
          <p:cNvSpPr txBox="1"/>
          <p:nvPr/>
        </p:nvSpPr>
        <p:spPr>
          <a:xfrm>
            <a:off x="4848447" y="-241005"/>
            <a:ext cx="184731" cy="369332"/>
          </a:xfrm>
          <a:prstGeom prst="rect">
            <a:avLst/>
          </a:prstGeom>
          <a:noFill/>
        </p:spPr>
        <p:txBody>
          <a:bodyPr wrap="none" rtlCol="0">
            <a:spAutoFit/>
          </a:bodyPr>
          <a:lstStyle/>
          <a:p>
            <a:endParaRPr lang="en-US"/>
          </a:p>
        </p:txBody>
      </p:sp>
      <p:sp>
        <p:nvSpPr>
          <p:cNvPr id="50" name="Graphic 46">
            <a:extLst>
              <a:ext uri="{FF2B5EF4-FFF2-40B4-BE49-F238E27FC236}">
                <a16:creationId xmlns:a16="http://schemas.microsoft.com/office/drawing/2014/main" id="{7886A214-094E-EE67-FC07-20CA9D25A39C}"/>
              </a:ext>
              <a:ext uri="{C183D7F6-B498-43B3-948B-1728B52AA6E4}">
                <adec:decorative xmlns:adec="http://schemas.microsoft.com/office/drawing/2017/decorative" val="1"/>
              </a:ext>
            </a:extLst>
          </p:cNvPr>
          <p:cNvSpPr/>
          <p:nvPr/>
        </p:nvSpPr>
        <p:spPr>
          <a:xfrm>
            <a:off x="976290" y="5107084"/>
            <a:ext cx="297300" cy="297150"/>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51" name="Graphic 48">
            <a:extLst>
              <a:ext uri="{FF2B5EF4-FFF2-40B4-BE49-F238E27FC236}">
                <a16:creationId xmlns:a16="http://schemas.microsoft.com/office/drawing/2014/main" id="{D4FD9BCD-92EF-4C44-88AB-813FBD3959D7}"/>
              </a:ext>
              <a:ext uri="{C183D7F6-B498-43B3-948B-1728B52AA6E4}">
                <adec:decorative xmlns:adec="http://schemas.microsoft.com/office/drawing/2017/decorative" val="1"/>
              </a:ext>
            </a:extLst>
          </p:cNvPr>
          <p:cNvSpPr/>
          <p:nvPr/>
        </p:nvSpPr>
        <p:spPr>
          <a:xfrm>
            <a:off x="1000410" y="1979309"/>
            <a:ext cx="256890" cy="3211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39" name="Title 38">
            <a:extLst>
              <a:ext uri="{FF2B5EF4-FFF2-40B4-BE49-F238E27FC236}">
                <a16:creationId xmlns:a16="http://schemas.microsoft.com/office/drawing/2014/main" id="{02B3878F-A9B7-52BD-17EF-85CB9C2D48ED}"/>
              </a:ext>
            </a:extLst>
          </p:cNvPr>
          <p:cNvSpPr>
            <a:spLocks noGrp="1"/>
          </p:cNvSpPr>
          <p:nvPr>
            <p:ph type="title"/>
          </p:nvPr>
        </p:nvSpPr>
        <p:spPr>
          <a:xfrm>
            <a:off x="588263" y="457200"/>
            <a:ext cx="11018520" cy="553998"/>
          </a:xfrm>
        </p:spPr>
        <p:txBody>
          <a:bodyPr/>
          <a:lstStyle/>
          <a:p>
            <a:r>
              <a:rPr lang="en-US" dirty="0"/>
              <a:t>Copilot in Engage Resources</a:t>
            </a:r>
          </a:p>
        </p:txBody>
      </p:sp>
      <p:sp>
        <p:nvSpPr>
          <p:cNvPr id="26" name="Text Placeholder 1">
            <a:extLst>
              <a:ext uri="{FF2B5EF4-FFF2-40B4-BE49-F238E27FC236}">
                <a16:creationId xmlns:a16="http://schemas.microsoft.com/office/drawing/2014/main" id="{9150417B-9102-53D0-74EB-477E59CCD26F}"/>
              </a:ext>
            </a:extLst>
          </p:cNvPr>
          <p:cNvSpPr txBox="1">
            <a:spLocks/>
          </p:cNvSpPr>
          <p:nvPr/>
        </p:nvSpPr>
        <p:spPr>
          <a:xfrm>
            <a:off x="1647401" y="1832088"/>
            <a:ext cx="2735846" cy="232627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None/>
            </a:pPr>
            <a:r>
              <a:rPr lang="en-US" sz="2000" dirty="0"/>
              <a:t>Get started with Microsoft 365 Copilot in Viva Engage</a:t>
            </a:r>
          </a:p>
          <a:p>
            <a:pPr marL="388938" lvl="1" indent="-258763">
              <a:spcBef>
                <a:spcPts val="0"/>
              </a:spcBef>
              <a:spcAft>
                <a:spcPts val="1500"/>
              </a:spcAft>
              <a:buClr>
                <a:schemeClr val="tx1"/>
              </a:buClr>
              <a:buSzPct val="100000"/>
              <a:buFont typeface="Arial" panose="020B0604020202020204" pitchFamily="34" charset="0"/>
              <a:buChar char="•"/>
            </a:pPr>
            <a:r>
              <a:rPr lang="en-US" sz="1800" dirty="0">
                <a:solidFill>
                  <a:schemeClr val="accent1"/>
                </a:solidFill>
                <a:cs typeface="Segoe UI" panose="020B0502040204020203" pitchFamily="34" charset="0"/>
                <a:hlinkClick r:id="rId5">
                  <a:extLst>
                    <a:ext uri="{A12FA001-AC4F-418D-AE19-62706E023703}">
                      <ahyp:hlinkClr xmlns:ahyp="http://schemas.microsoft.com/office/drawing/2018/hyperlinkcolor" val="tx"/>
                    </a:ext>
                  </a:extLst>
                </a:hlinkClick>
              </a:rPr>
              <a:t>Support documentation</a:t>
            </a:r>
            <a:endParaRPr lang="en-US" sz="1800" dirty="0">
              <a:solidFill>
                <a:schemeClr val="accent1"/>
              </a:solidFill>
              <a:cs typeface="Segoe UI" panose="020B0502040204020203" pitchFamily="34" charset="0"/>
            </a:endParaRPr>
          </a:p>
          <a:p>
            <a:pPr marL="388938" lvl="1" indent="-258763">
              <a:spcBef>
                <a:spcPts val="0"/>
              </a:spcBef>
              <a:spcAft>
                <a:spcPts val="1200"/>
              </a:spcAft>
              <a:buClr>
                <a:schemeClr val="tx1"/>
              </a:buClr>
              <a:buSzPct val="100000"/>
              <a:buFont typeface="Arial" panose="020B0604020202020204" pitchFamily="34" charset="0"/>
              <a:buChar char="•"/>
            </a:pPr>
            <a:r>
              <a:rPr lang="en-US" sz="1800" dirty="0">
                <a:solidFill>
                  <a:schemeClr val="accent1"/>
                </a:solidFill>
                <a:cs typeface="Segoe UI" panose="020B0502040204020203" pitchFamily="34" charset="0"/>
                <a:hlinkClick r:id="rId6">
                  <a:extLst>
                    <a:ext uri="{A12FA001-AC4F-418D-AE19-62706E023703}">
                      <ahyp:hlinkClr xmlns:ahyp="http://schemas.microsoft.com/office/drawing/2018/hyperlinkcolor" val="tx"/>
                    </a:ext>
                  </a:extLst>
                </a:hlinkClick>
              </a:rPr>
              <a:t>Learn documentation</a:t>
            </a:r>
            <a:r>
              <a:rPr lang="en-US" sz="1800" dirty="0">
                <a:solidFill>
                  <a:schemeClr val="accent1"/>
                </a:solidFill>
                <a:cs typeface="Segoe UI" panose="020B0502040204020203" pitchFamily="34" charset="0"/>
              </a:rPr>
              <a:t> </a:t>
            </a:r>
            <a:r>
              <a:rPr lang="en-US" sz="1800" dirty="0">
                <a:cs typeface="Segoe UI" panose="020B0502040204020203" pitchFamily="34" charset="0"/>
              </a:rPr>
              <a:t>(for IT)</a:t>
            </a:r>
          </a:p>
        </p:txBody>
      </p:sp>
      <p:sp>
        <p:nvSpPr>
          <p:cNvPr id="30" name="Text Placeholder 1">
            <a:extLst>
              <a:ext uri="{FF2B5EF4-FFF2-40B4-BE49-F238E27FC236}">
                <a16:creationId xmlns:a16="http://schemas.microsoft.com/office/drawing/2014/main" id="{3C81AF3C-E91E-7717-6A54-5D88DAC10FE9}"/>
              </a:ext>
            </a:extLst>
          </p:cNvPr>
          <p:cNvSpPr txBox="1">
            <a:spLocks/>
          </p:cNvSpPr>
          <p:nvPr/>
        </p:nvSpPr>
        <p:spPr>
          <a:xfrm>
            <a:off x="1647400" y="4947874"/>
            <a:ext cx="2735846" cy="61555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2000" dirty="0"/>
              <a:t>Learn more about </a:t>
            </a:r>
            <a:r>
              <a:rPr lang="en-US" sz="2000" dirty="0">
                <a:hlinkClick r:id="rId7"/>
              </a:rPr>
              <a:t>AI Summarization</a:t>
            </a:r>
            <a:endParaRPr lang="en-US" sz="2000" dirty="0">
              <a:ln w="3175">
                <a:noFill/>
              </a:ln>
              <a:solidFill>
                <a:srgbClr val="000000"/>
              </a:solidFill>
              <a:cs typeface="Segoe UI Semibold"/>
            </a:endParaRPr>
          </a:p>
        </p:txBody>
      </p:sp>
      <p:pic>
        <p:nvPicPr>
          <p:cNvPr id="45" name="Picture 44" descr="Screen capture of Microsoft Copilot chat in Viva Engage">
            <a:extLst>
              <a:ext uri="{FF2B5EF4-FFF2-40B4-BE49-F238E27FC236}">
                <a16:creationId xmlns:a16="http://schemas.microsoft.com/office/drawing/2014/main" id="{65413334-E8B9-A7F6-EE79-1BBCCD73586D}"/>
              </a:ext>
            </a:extLst>
          </p:cNvPr>
          <p:cNvPicPr>
            <a:picLocks noChangeAspect="1"/>
          </p:cNvPicPr>
          <p:nvPr/>
        </p:nvPicPr>
        <p:blipFill rotWithShape="1">
          <a:blip r:embed="rId8"/>
          <a:srcRect t="-14840" b="-14840"/>
          <a:stretch>
            <a:fillRect/>
          </a:stretch>
        </p:blipFill>
        <p:spPr>
          <a:xfrm>
            <a:off x="4968808" y="1494761"/>
            <a:ext cx="6485144" cy="4433740"/>
          </a:xfrm>
          <a:prstGeom prst="roundRect">
            <a:avLst>
              <a:gd name="adj" fmla="val 2300"/>
            </a:avLst>
          </a:prstGeom>
          <a:solidFill>
            <a:srgbClr val="FAFAFA"/>
          </a:solidFill>
          <a:effectLst/>
        </p:spPr>
      </p:pic>
    </p:spTree>
    <p:extLst>
      <p:ext uri="{BB962C8B-B14F-4D97-AF65-F5344CB8AC3E}">
        <p14:creationId xmlns:p14="http://schemas.microsoft.com/office/powerpoint/2010/main" val="160633856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147979-93F4-2520-0125-C8F21441A0FA}"/>
            </a:ext>
          </a:extLst>
        </p:cNvPr>
        <p:cNvGrpSpPr/>
        <p:nvPr/>
      </p:nvGrpSpPr>
      <p:grpSpPr>
        <a:xfrm>
          <a:off x="0" y="0"/>
          <a:ext cx="0" cy="0"/>
          <a:chOff x="0" y="0"/>
          <a:chExt cx="0" cy="0"/>
        </a:xfrm>
      </p:grpSpPr>
      <p:sp>
        <p:nvSpPr>
          <p:cNvPr id="1043" name="Freeform: Shape 1042">
            <a:extLst>
              <a:ext uri="{FF2B5EF4-FFF2-40B4-BE49-F238E27FC236}">
                <a16:creationId xmlns:a16="http://schemas.microsoft.com/office/drawing/2014/main" id="{C7876C13-4033-AD85-FECB-6E0817926CEF}"/>
              </a:ext>
              <a:ext uri="{C183D7F6-B498-43B3-948B-1728B52AA6E4}">
                <adec:decorative xmlns:adec="http://schemas.microsoft.com/office/drawing/2017/decorative" val="1"/>
              </a:ext>
            </a:extLst>
          </p:cNvPr>
          <p:cNvSpPr>
            <a:spLocks/>
          </p:cNvSpPr>
          <p:nvPr/>
        </p:nvSpPr>
        <p:spPr>
          <a:xfrm>
            <a:off x="7622265" y="2176142"/>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44" name="Freeform: Shape 1043">
            <a:extLst>
              <a:ext uri="{FF2B5EF4-FFF2-40B4-BE49-F238E27FC236}">
                <a16:creationId xmlns:a16="http://schemas.microsoft.com/office/drawing/2014/main" id="{F4BA5BF8-D76A-7C25-A382-86B4F7934312}"/>
              </a:ext>
              <a:ext uri="{C183D7F6-B498-43B3-948B-1728B52AA6E4}">
                <adec:decorative xmlns:adec="http://schemas.microsoft.com/office/drawing/2017/decorative" val="1"/>
              </a:ext>
            </a:extLst>
          </p:cNvPr>
          <p:cNvSpPr>
            <a:spLocks/>
          </p:cNvSpPr>
          <p:nvPr/>
        </p:nvSpPr>
        <p:spPr>
          <a:xfrm>
            <a:off x="7622265" y="3646570"/>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45" name="Freeform: Shape 1044">
            <a:extLst>
              <a:ext uri="{FF2B5EF4-FFF2-40B4-BE49-F238E27FC236}">
                <a16:creationId xmlns:a16="http://schemas.microsoft.com/office/drawing/2014/main" id="{965D26F7-D715-1D55-6A5A-6E47F9D0A868}"/>
              </a:ext>
              <a:ext uri="{C183D7F6-B498-43B3-948B-1728B52AA6E4}">
                <adec:decorative xmlns:adec="http://schemas.microsoft.com/office/drawing/2017/decorative" val="1"/>
              </a:ext>
            </a:extLst>
          </p:cNvPr>
          <p:cNvSpPr>
            <a:spLocks/>
          </p:cNvSpPr>
          <p:nvPr/>
        </p:nvSpPr>
        <p:spPr>
          <a:xfrm>
            <a:off x="7622265" y="5116999"/>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1" name="Picture 50">
            <a:extLst>
              <a:ext uri="{FF2B5EF4-FFF2-40B4-BE49-F238E27FC236}">
                <a16:creationId xmlns:a16="http://schemas.microsoft.com/office/drawing/2014/main" id="{444E7F36-42E4-1F8A-5135-C7B8CA98BF2F}"/>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539" y="-5"/>
            <a:ext cx="12191998" cy="6858009"/>
          </a:xfrm>
          <a:custGeom>
            <a:avLst/>
            <a:gdLst>
              <a:gd name="connsiteX0" fmla="*/ 0 w 12191998"/>
              <a:gd name="connsiteY0" fmla="*/ 0 h 6858009"/>
              <a:gd name="connsiteX1" fmla="*/ 12191998 w 12191998"/>
              <a:gd name="connsiteY1" fmla="*/ 0 h 6858009"/>
              <a:gd name="connsiteX2" fmla="*/ 12191998 w 12191998"/>
              <a:gd name="connsiteY2" fmla="*/ 1348741 h 6858009"/>
              <a:gd name="connsiteX3" fmla="*/ 7641561 w 12191998"/>
              <a:gd name="connsiteY3" fmla="*/ 1348741 h 6858009"/>
              <a:gd name="connsiteX4" fmla="*/ 7435784 w 12191998"/>
              <a:gd name="connsiteY4" fmla="*/ 1554518 h 6858009"/>
              <a:gd name="connsiteX5" fmla="*/ 7435784 w 12191998"/>
              <a:gd name="connsiteY5" fmla="*/ 6446487 h 6858009"/>
              <a:gd name="connsiteX6" fmla="*/ 7641561 w 12191998"/>
              <a:gd name="connsiteY6" fmla="*/ 6652264 h 6858009"/>
              <a:gd name="connsiteX7" fmla="*/ 12191998 w 12191998"/>
              <a:gd name="connsiteY7" fmla="*/ 6652264 h 6858009"/>
              <a:gd name="connsiteX8" fmla="*/ 12191998 w 12191998"/>
              <a:gd name="connsiteY8" fmla="*/ 6858009 h 6858009"/>
              <a:gd name="connsiteX9" fmla="*/ 0 w 12191998"/>
              <a:gd name="connsiteY9"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6858009">
                <a:moveTo>
                  <a:pt x="0" y="0"/>
                </a:moveTo>
                <a:lnTo>
                  <a:pt x="12191998" y="0"/>
                </a:lnTo>
                <a:lnTo>
                  <a:pt x="12191998" y="1348741"/>
                </a:lnTo>
                <a:lnTo>
                  <a:pt x="7641561" y="1348741"/>
                </a:lnTo>
                <a:cubicBezTo>
                  <a:pt x="7527914" y="1348741"/>
                  <a:pt x="7435784" y="1440871"/>
                  <a:pt x="7435784" y="1554518"/>
                </a:cubicBezTo>
                <a:lnTo>
                  <a:pt x="7435784" y="6446487"/>
                </a:lnTo>
                <a:cubicBezTo>
                  <a:pt x="7435784" y="6560134"/>
                  <a:pt x="7527914" y="6652264"/>
                  <a:pt x="7641561" y="6652264"/>
                </a:cubicBezTo>
                <a:lnTo>
                  <a:pt x="12191998" y="6652264"/>
                </a:lnTo>
                <a:lnTo>
                  <a:pt x="12191998" y="6858009"/>
                </a:lnTo>
                <a:lnTo>
                  <a:pt x="0" y="6858009"/>
                </a:lnTo>
                <a:close/>
              </a:path>
            </a:pathLst>
          </a:cu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40" name="Rectangle 39">
            <a:extLst>
              <a:ext uri="{FF2B5EF4-FFF2-40B4-BE49-F238E27FC236}">
                <a16:creationId xmlns:a16="http://schemas.microsoft.com/office/drawing/2014/main" id="{2C1629A3-1CFB-306A-69B3-807322E8D941}"/>
              </a:ext>
              <a:ext uri="{C183D7F6-B498-43B3-948B-1728B52AA6E4}">
                <adec:decorative xmlns:adec="http://schemas.microsoft.com/office/drawing/2017/decorative" val="1"/>
              </a:ext>
            </a:extLst>
          </p:cNvPr>
          <p:cNvSpPr>
            <a:spLocks/>
          </p:cNvSpPr>
          <p:nvPr/>
        </p:nvSpPr>
        <p:spPr bwMode="auto">
          <a:xfrm>
            <a:off x="935195" y="281940"/>
            <a:ext cx="6596070" cy="78486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55" name="Freeform: Shape 54">
            <a:extLst>
              <a:ext uri="{FF2B5EF4-FFF2-40B4-BE49-F238E27FC236}">
                <a16:creationId xmlns:a16="http://schemas.microsoft.com/office/drawing/2014/main" id="{D42C6E53-E3B2-BBA2-67CC-63D010F9B872}"/>
              </a:ext>
              <a:ext uri="{C183D7F6-B498-43B3-948B-1728B52AA6E4}">
                <adec:decorative xmlns:adec="http://schemas.microsoft.com/office/drawing/2017/decorative" val="1"/>
              </a:ext>
            </a:extLst>
          </p:cNvPr>
          <p:cNvSpPr>
            <a:spLocks/>
          </p:cNvSpPr>
          <p:nvPr/>
        </p:nvSpPr>
        <p:spPr bwMode="auto">
          <a:xfrm>
            <a:off x="7433245" y="205740"/>
            <a:ext cx="4758755" cy="937260"/>
          </a:xfrm>
          <a:custGeom>
            <a:avLst/>
            <a:gdLst>
              <a:gd name="connsiteX0" fmla="*/ 205776 w 4758755"/>
              <a:gd name="connsiteY0" fmla="*/ 0 h 937260"/>
              <a:gd name="connsiteX1" fmla="*/ 4758755 w 4758755"/>
              <a:gd name="connsiteY1" fmla="*/ 0 h 937260"/>
              <a:gd name="connsiteX2" fmla="*/ 4758755 w 4758755"/>
              <a:gd name="connsiteY2" fmla="*/ 937260 h 937260"/>
              <a:gd name="connsiteX3" fmla="*/ 205776 w 4758755"/>
              <a:gd name="connsiteY3" fmla="*/ 937260 h 937260"/>
              <a:gd name="connsiteX4" fmla="*/ 0 w 4758755"/>
              <a:gd name="connsiteY4" fmla="*/ 731485 h 937260"/>
              <a:gd name="connsiteX5" fmla="*/ 0 w 4758755"/>
              <a:gd name="connsiteY5" fmla="*/ 205775 h 937260"/>
              <a:gd name="connsiteX6" fmla="*/ 205776 w 4758755"/>
              <a:gd name="connsiteY6" fmla="*/ 0 h 9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755" h="937260">
                <a:moveTo>
                  <a:pt x="205776" y="0"/>
                </a:moveTo>
                <a:lnTo>
                  <a:pt x="4758755" y="0"/>
                </a:lnTo>
                <a:lnTo>
                  <a:pt x="4758755" y="937260"/>
                </a:lnTo>
                <a:lnTo>
                  <a:pt x="205776" y="937260"/>
                </a:lnTo>
                <a:cubicBezTo>
                  <a:pt x="92130" y="937260"/>
                  <a:pt x="0" y="845131"/>
                  <a:pt x="0" y="731485"/>
                </a:cubicBezTo>
                <a:lnTo>
                  <a:pt x="0" y="205775"/>
                </a:lnTo>
                <a:cubicBezTo>
                  <a:pt x="0" y="92129"/>
                  <a:pt x="92130" y="0"/>
                  <a:pt x="205776" y="0"/>
                </a:cubicBezTo>
                <a:close/>
              </a:path>
            </a:pathLst>
          </a:custGeom>
          <a:solidFill>
            <a:schemeClr val="bg1"/>
          </a:solidFill>
          <a:ln w="6350">
            <a:gradFill>
              <a:gsLst>
                <a:gs pos="0">
                  <a:schemeClr val="accent2">
                    <a:lumMod val="20000"/>
                    <a:lumOff val="80000"/>
                  </a:schemeClr>
                </a:gs>
                <a:gs pos="100000">
                  <a:schemeClr val="accent1">
                    <a:lumMod val="20000"/>
                    <a:lumOff val="80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18" name="Rectangle: Top Corners Rounded 17">
            <a:extLst>
              <a:ext uri="{FF2B5EF4-FFF2-40B4-BE49-F238E27FC236}">
                <a16:creationId xmlns:a16="http://schemas.microsoft.com/office/drawing/2014/main" id="{1A906372-22BE-555B-AE1E-45D60295D2A6}"/>
              </a:ext>
              <a:ext uri="{C183D7F6-B498-43B3-948B-1728B52AA6E4}">
                <adec:decorative xmlns:adec="http://schemas.microsoft.com/office/drawing/2017/decorative" val="1"/>
              </a:ext>
            </a:extLst>
          </p:cNvPr>
          <p:cNvSpPr>
            <a:spLocks/>
          </p:cNvSpPr>
          <p:nvPr/>
        </p:nvSpPr>
        <p:spPr bwMode="auto">
          <a:xfrm rot="10800000">
            <a:off x="304800" y="0"/>
            <a:ext cx="914400" cy="1143000"/>
          </a:xfrm>
          <a:prstGeom prst="round2SameRect">
            <a:avLst>
              <a:gd name="adj1" fmla="val 50000"/>
              <a:gd name="adj2" fmla="val 0"/>
            </a:avLst>
          </a:pr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36" name="Arrow: Bent 35">
            <a:extLst>
              <a:ext uri="{FF2B5EF4-FFF2-40B4-BE49-F238E27FC236}">
                <a16:creationId xmlns:a16="http://schemas.microsoft.com/office/drawing/2014/main" id="{F1AC9189-12D7-0606-0852-BA862E7FBEE2}"/>
              </a:ext>
              <a:ext uri="{C183D7F6-B498-43B3-948B-1728B52AA6E4}">
                <adec:decorative xmlns:adec="http://schemas.microsoft.com/office/drawing/2017/decorative" val="1"/>
              </a:ext>
            </a:extLst>
          </p:cNvPr>
          <p:cNvSpPr>
            <a:spLocks/>
          </p:cNvSpPr>
          <p:nvPr/>
        </p:nvSpPr>
        <p:spPr bwMode="auto">
          <a:xfrm rot="16200000">
            <a:off x="-752473" y="2657473"/>
            <a:ext cx="4972050" cy="1943103"/>
          </a:xfrm>
          <a:prstGeom prst="bentArrow">
            <a:avLst>
              <a:gd name="adj1" fmla="val 25000"/>
              <a:gd name="adj2" fmla="val 0"/>
              <a:gd name="adj3" fmla="val 25000"/>
              <a:gd name="adj4" fmla="val 7314"/>
            </a:avLst>
          </a:prstGeom>
          <a:solidFill>
            <a:schemeClr val="accent1"/>
          </a:solidFill>
          <a:ln w="127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041" name="Freeform: Shape 1040">
            <a:extLst>
              <a:ext uri="{FF2B5EF4-FFF2-40B4-BE49-F238E27FC236}">
                <a16:creationId xmlns:a16="http://schemas.microsoft.com/office/drawing/2014/main" id="{4F3C879F-D72F-2FE4-2F9E-C0EA349AA0AF}"/>
              </a:ext>
              <a:ext uri="{C183D7F6-B498-43B3-948B-1728B52AA6E4}">
                <adec:decorative xmlns:adec="http://schemas.microsoft.com/office/drawing/2017/decorative" val="1"/>
              </a:ext>
            </a:extLst>
          </p:cNvPr>
          <p:cNvSpPr>
            <a:spLocks/>
          </p:cNvSpPr>
          <p:nvPr/>
        </p:nvSpPr>
        <p:spPr bwMode="auto">
          <a:xfrm rot="16200000">
            <a:off x="5184929" y="4278212"/>
            <a:ext cx="914400" cy="3681294"/>
          </a:xfrm>
          <a:custGeom>
            <a:avLst/>
            <a:gdLst>
              <a:gd name="connsiteX0" fmla="*/ 914400 w 914400"/>
              <a:gd name="connsiteY0" fmla="*/ 152403 h 3681294"/>
              <a:gd name="connsiteX1" fmla="*/ 914400 w 914400"/>
              <a:gd name="connsiteY1" fmla="*/ 3631763 h 3681294"/>
              <a:gd name="connsiteX2" fmla="*/ 129577 w 914400"/>
              <a:gd name="connsiteY2" fmla="*/ 3631763 h 3681294"/>
              <a:gd name="connsiteX3" fmla="*/ 49480 w 914400"/>
              <a:gd name="connsiteY3" fmla="*/ 3647934 h 3681294"/>
              <a:gd name="connsiteX4" fmla="*/ 0 w 914400"/>
              <a:gd name="connsiteY4" fmla="*/ 3681294 h 3681294"/>
              <a:gd name="connsiteX5" fmla="*/ 0 w 914400"/>
              <a:gd name="connsiteY5" fmla="*/ 152403 h 3681294"/>
              <a:gd name="connsiteX6" fmla="*/ 152403 w 914400"/>
              <a:gd name="connsiteY6" fmla="*/ 0 h 3681294"/>
              <a:gd name="connsiteX7" fmla="*/ 761997 w 914400"/>
              <a:gd name="connsiteY7" fmla="*/ 0 h 3681294"/>
              <a:gd name="connsiteX8" fmla="*/ 914400 w 914400"/>
              <a:gd name="connsiteY8" fmla="*/ 152403 h 368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3681294">
                <a:moveTo>
                  <a:pt x="914400" y="152403"/>
                </a:moveTo>
                <a:lnTo>
                  <a:pt x="914400" y="3631763"/>
                </a:lnTo>
                <a:lnTo>
                  <a:pt x="129577" y="3631763"/>
                </a:lnTo>
                <a:cubicBezTo>
                  <a:pt x="101165" y="3631763"/>
                  <a:pt x="74099" y="3637521"/>
                  <a:pt x="49480" y="3647934"/>
                </a:cubicBezTo>
                <a:lnTo>
                  <a:pt x="0" y="3681294"/>
                </a:lnTo>
                <a:lnTo>
                  <a:pt x="0" y="152403"/>
                </a:lnTo>
                <a:cubicBezTo>
                  <a:pt x="0" y="68233"/>
                  <a:pt x="68233" y="0"/>
                  <a:pt x="152403" y="0"/>
                </a:cubicBezTo>
                <a:lnTo>
                  <a:pt x="761997" y="0"/>
                </a:lnTo>
                <a:cubicBezTo>
                  <a:pt x="846167" y="0"/>
                  <a:pt x="914400" y="68233"/>
                  <a:pt x="914400" y="152403"/>
                </a:cubicBezTo>
                <a:close/>
              </a:path>
            </a:pathLst>
          </a:cu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26" name="Oval 25">
            <a:extLst>
              <a:ext uri="{FF2B5EF4-FFF2-40B4-BE49-F238E27FC236}">
                <a16:creationId xmlns:a16="http://schemas.microsoft.com/office/drawing/2014/main" id="{8382D460-D27F-093D-CE21-7753FF90B567}"/>
              </a:ext>
              <a:ext uri="{C183D7F6-B498-43B3-948B-1728B52AA6E4}">
                <adec:decorative xmlns:adec="http://schemas.microsoft.com/office/drawing/2017/decorative" val="1"/>
              </a:ext>
            </a:extLst>
          </p:cNvPr>
          <p:cNvSpPr>
            <a:spLocks/>
          </p:cNvSpPr>
          <p:nvPr/>
        </p:nvSpPr>
        <p:spPr bwMode="auto">
          <a:xfrm>
            <a:off x="387350" y="293370"/>
            <a:ext cx="762000" cy="7620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pic>
        <p:nvPicPr>
          <p:cNvPr id="1027" name="Picture 1026">
            <a:extLst>
              <a:ext uri="{FF2B5EF4-FFF2-40B4-BE49-F238E27FC236}">
                <a16:creationId xmlns:a16="http://schemas.microsoft.com/office/drawing/2014/main" id="{9B723C97-9E51-E251-7BC4-D79ECBE7FB24}"/>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29" r="2230" b="2671"/>
          <a:stretch>
            <a:fillRect/>
          </a:stretch>
        </p:blipFill>
        <p:spPr bwMode="auto">
          <a:xfrm>
            <a:off x="387350" y="166332"/>
            <a:ext cx="762000" cy="889039"/>
          </a:xfrm>
          <a:custGeom>
            <a:avLst/>
            <a:gdLst>
              <a:gd name="connsiteX0" fmla="*/ 59760 w 762000"/>
              <a:gd name="connsiteY0" fmla="*/ 0 h 889039"/>
              <a:gd name="connsiteX1" fmla="*/ 702240 w 762000"/>
              <a:gd name="connsiteY1" fmla="*/ 0 h 889039"/>
              <a:gd name="connsiteX2" fmla="*/ 732059 w 762000"/>
              <a:gd name="connsiteY2" fmla="*/ 54937 h 889039"/>
              <a:gd name="connsiteX3" fmla="*/ 762000 w 762000"/>
              <a:gd name="connsiteY3" fmla="*/ 203239 h 889039"/>
              <a:gd name="connsiteX4" fmla="*/ 732059 w 762000"/>
              <a:gd name="connsiteY4" fmla="*/ 351541 h 889039"/>
              <a:gd name="connsiteX5" fmla="*/ 729835 w 762000"/>
              <a:gd name="connsiteY5" fmla="*/ 355639 h 889039"/>
              <a:gd name="connsiteX6" fmla="*/ 732059 w 762000"/>
              <a:gd name="connsiteY6" fmla="*/ 359737 h 889039"/>
              <a:gd name="connsiteX7" fmla="*/ 762000 w 762000"/>
              <a:gd name="connsiteY7" fmla="*/ 508039 h 889039"/>
              <a:gd name="connsiteX8" fmla="*/ 381000 w 762000"/>
              <a:gd name="connsiteY8" fmla="*/ 889039 h 889039"/>
              <a:gd name="connsiteX9" fmla="*/ 0 w 762000"/>
              <a:gd name="connsiteY9" fmla="*/ 508039 h 889039"/>
              <a:gd name="connsiteX10" fmla="*/ 29941 w 762000"/>
              <a:gd name="connsiteY10" fmla="*/ 359737 h 889039"/>
              <a:gd name="connsiteX11" fmla="*/ 32165 w 762000"/>
              <a:gd name="connsiteY11" fmla="*/ 355639 h 889039"/>
              <a:gd name="connsiteX12" fmla="*/ 29941 w 762000"/>
              <a:gd name="connsiteY12" fmla="*/ 351541 h 889039"/>
              <a:gd name="connsiteX13" fmla="*/ 0 w 762000"/>
              <a:gd name="connsiteY13" fmla="*/ 203239 h 889039"/>
              <a:gd name="connsiteX14" fmla="*/ 29941 w 762000"/>
              <a:gd name="connsiteY14" fmla="*/ 54937 h 88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889039">
                <a:moveTo>
                  <a:pt x="59760" y="0"/>
                </a:moveTo>
                <a:lnTo>
                  <a:pt x="702240" y="0"/>
                </a:lnTo>
                <a:lnTo>
                  <a:pt x="732059" y="54937"/>
                </a:lnTo>
                <a:cubicBezTo>
                  <a:pt x="751339" y="100519"/>
                  <a:pt x="762000" y="150634"/>
                  <a:pt x="762000" y="203239"/>
                </a:cubicBezTo>
                <a:cubicBezTo>
                  <a:pt x="762000" y="255844"/>
                  <a:pt x="751339" y="305959"/>
                  <a:pt x="732059" y="351541"/>
                </a:cubicBezTo>
                <a:lnTo>
                  <a:pt x="729835" y="355639"/>
                </a:lnTo>
                <a:lnTo>
                  <a:pt x="732059" y="359737"/>
                </a:lnTo>
                <a:cubicBezTo>
                  <a:pt x="751339" y="405319"/>
                  <a:pt x="762000" y="455434"/>
                  <a:pt x="762000" y="508039"/>
                </a:cubicBezTo>
                <a:cubicBezTo>
                  <a:pt x="762000" y="718459"/>
                  <a:pt x="591420" y="889039"/>
                  <a:pt x="381000" y="889039"/>
                </a:cubicBezTo>
                <a:cubicBezTo>
                  <a:pt x="170580" y="889039"/>
                  <a:pt x="0" y="718459"/>
                  <a:pt x="0" y="508039"/>
                </a:cubicBezTo>
                <a:cubicBezTo>
                  <a:pt x="0" y="455434"/>
                  <a:pt x="10661" y="405319"/>
                  <a:pt x="29941" y="359737"/>
                </a:cubicBezTo>
                <a:lnTo>
                  <a:pt x="32165" y="355639"/>
                </a:lnTo>
                <a:lnTo>
                  <a:pt x="29941" y="351541"/>
                </a:lnTo>
                <a:cubicBezTo>
                  <a:pt x="10661" y="305959"/>
                  <a:pt x="0" y="255844"/>
                  <a:pt x="0" y="203239"/>
                </a:cubicBezTo>
                <a:cubicBezTo>
                  <a:pt x="0" y="150634"/>
                  <a:pt x="10661" y="100519"/>
                  <a:pt x="29941" y="54937"/>
                </a:cubicBezTo>
                <a:close/>
              </a:path>
            </a:pathLst>
          </a:custGeom>
          <a:noFill/>
          <a:extLst>
            <a:ext uri="{909E8E84-426E-40DD-AFC4-6F175D3DCCD1}">
              <a14:hiddenFill xmlns:a14="http://schemas.microsoft.com/office/drawing/2010/main">
                <a:solidFill>
                  <a:srgbClr val="FFFFFF"/>
                </a:solidFill>
              </a14:hiddenFill>
            </a:ext>
          </a:extLst>
        </p:spPr>
      </p:pic>
      <p:cxnSp>
        <p:nvCxnSpPr>
          <p:cNvPr id="1036" name="Straight Connector 1035">
            <a:extLst>
              <a:ext uri="{FF2B5EF4-FFF2-40B4-BE49-F238E27FC236}">
                <a16:creationId xmlns:a16="http://schemas.microsoft.com/office/drawing/2014/main" id="{53840FE8-640C-847D-C823-37EE44BD161B}"/>
              </a:ext>
              <a:ext uri="{C183D7F6-B498-43B3-948B-1728B52AA6E4}">
                <adec:decorative xmlns:adec="http://schemas.microsoft.com/office/drawing/2017/decorative" val="1"/>
              </a:ext>
            </a:extLst>
          </p:cNvPr>
          <p:cNvCxnSpPr>
            <a:cxnSpLocks/>
          </p:cNvCxnSpPr>
          <p:nvPr/>
        </p:nvCxnSpPr>
        <p:spPr>
          <a:xfrm>
            <a:off x="960119" y="2732544"/>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6E36D4EB-8181-D26F-65F1-23DCA559E8D2}"/>
              </a:ext>
              <a:ext uri="{C183D7F6-B498-43B3-948B-1728B52AA6E4}">
                <adec:decorative xmlns:adec="http://schemas.microsoft.com/office/drawing/2017/decorative" val="1"/>
              </a:ext>
            </a:extLst>
          </p:cNvPr>
          <p:cNvCxnSpPr>
            <a:cxnSpLocks/>
          </p:cNvCxnSpPr>
          <p:nvPr/>
        </p:nvCxnSpPr>
        <p:spPr>
          <a:xfrm>
            <a:off x="960119" y="4206300"/>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74D3A6D-7365-1459-C2FF-C3864AC7597C}"/>
              </a:ext>
              <a:ext uri="{C183D7F6-B498-43B3-948B-1728B52AA6E4}">
                <adec:decorative xmlns:adec="http://schemas.microsoft.com/office/drawing/2017/decorative" val="1"/>
              </a:ext>
            </a:extLst>
          </p:cNvPr>
          <p:cNvCxnSpPr>
            <a:cxnSpLocks/>
          </p:cNvCxnSpPr>
          <p:nvPr/>
        </p:nvCxnSpPr>
        <p:spPr>
          <a:xfrm>
            <a:off x="2681288" y="6115050"/>
            <a:ext cx="1010761" cy="0"/>
          </a:xfrm>
          <a:prstGeom prst="line">
            <a:avLst/>
          </a:prstGeom>
          <a:solidFill>
            <a:schemeClr val="accent1"/>
          </a:solidFill>
          <a:ln w="12700">
            <a:solidFill>
              <a:schemeClr val="bg1">
                <a:lumMod val="65000"/>
              </a:schemeClr>
            </a:solidFill>
            <a:headEnd type="none" w="med" len="med"/>
            <a:tailEnd type="arrow" w="lg" len="med"/>
          </a:ln>
          <a:effectLst/>
        </p:spPr>
        <p:style>
          <a:lnRef idx="1">
            <a:schemeClr val="accent2"/>
          </a:lnRef>
          <a:fillRef idx="3">
            <a:schemeClr val="accent2"/>
          </a:fillRef>
          <a:effectRef idx="2">
            <a:schemeClr val="accent2"/>
          </a:effectRef>
          <a:fontRef idx="minor">
            <a:schemeClr val="lt1"/>
          </a:fontRef>
        </p:style>
      </p:cxnSp>
      <p:sp>
        <p:nvSpPr>
          <p:cNvPr id="19" name="Title 18">
            <a:extLst>
              <a:ext uri="{FF2B5EF4-FFF2-40B4-BE49-F238E27FC236}">
                <a16:creationId xmlns:a16="http://schemas.microsoft.com/office/drawing/2014/main" id="{69AE3729-E2E9-6201-2ADB-4E6A437135A8}"/>
              </a:ext>
            </a:extLst>
          </p:cNvPr>
          <p:cNvSpPr txBox="1">
            <a:spLocks noGrp="1"/>
          </p:cNvSpPr>
          <p:nvPr>
            <p:ph type="title" idx="4294967295"/>
          </p:nvPr>
        </p:nvSpPr>
        <p:spPr>
          <a:xfrm>
            <a:off x="1377950" y="366593"/>
            <a:ext cx="551656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DAY IN THE LIFE – </a:t>
            </a:r>
            <a:r>
              <a:rPr kumimoji="0" lang="en-US" sz="1800" b="0" i="0" u="none" strike="noStrike" kern="1200" cap="none" spc="0" normalizeH="0" baseline="0" noProof="0" dirty="0">
                <a:ln>
                  <a:noFill/>
                </a:ln>
                <a:solidFill>
                  <a:schemeClr val="accent1"/>
                </a:solidFill>
                <a:effectLst/>
                <a:uLnTx/>
                <a:uFillTx/>
                <a:latin typeface="+mj-lt"/>
                <a:ea typeface="+mn-ea"/>
                <a:cs typeface="+mn-cs"/>
              </a:rPr>
              <a:t>Using Copilot in Viva Engage</a:t>
            </a: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Tanya, executive leader</a:t>
            </a:r>
          </a:p>
        </p:txBody>
      </p:sp>
      <p:sp>
        <p:nvSpPr>
          <p:cNvPr id="33" name="TextBox 32">
            <a:extLst>
              <a:ext uri="{FF2B5EF4-FFF2-40B4-BE49-F238E27FC236}">
                <a16:creationId xmlns:a16="http://schemas.microsoft.com/office/drawing/2014/main" id="{9DF96875-CFB2-9EC8-697C-EBB5271F82B5}"/>
              </a:ext>
            </a:extLst>
          </p:cNvPr>
          <p:cNvSpPr txBox="1">
            <a:spLocks/>
          </p:cNvSpPr>
          <p:nvPr/>
        </p:nvSpPr>
        <p:spPr>
          <a:xfrm>
            <a:off x="7531265" y="301191"/>
            <a:ext cx="4351971" cy="746358"/>
          </a:xfrm>
          <a:prstGeom prst="rect">
            <a:avLst/>
          </a:prstGeom>
          <a:noFill/>
        </p:spPr>
        <p:txBody>
          <a:bodyPr wrap="square">
            <a:spAutoFit/>
          </a:bodyPr>
          <a:lstStyle/>
          <a:p>
            <a:pPr>
              <a:spcAft>
                <a:spcPts val="300"/>
              </a:spcAft>
            </a:pPr>
            <a:r>
              <a:rPr lang="en-US" sz="1600" b="1" dirty="0">
                <a:ln w="3175">
                  <a:noFill/>
                </a:ln>
                <a:gradFill>
                  <a:gsLst>
                    <a:gs pos="21000">
                      <a:srgbClr val="0078D4"/>
                    </a:gs>
                    <a:gs pos="100000">
                      <a:srgbClr val="C03BC4"/>
                    </a:gs>
                  </a:gsLst>
                  <a:lin ang="2400000" scaled="0"/>
                </a:gradFill>
                <a:latin typeface="+mj-lt"/>
                <a:cs typeface="Segoe UI Semibold" panose="020B0702040204020203" pitchFamily="34" charset="0"/>
              </a:rPr>
              <a:t>Prompt Goals</a:t>
            </a:r>
            <a:endParaRPr lang="en-US" sz="1600" b="1" dirty="0">
              <a:latin typeface="+mj-lt"/>
            </a:endParaRPr>
          </a:p>
          <a:p>
            <a:pPr>
              <a:spcAft>
                <a:spcPts val="300"/>
              </a:spcAft>
              <a:buNone/>
            </a:pPr>
            <a:r>
              <a:rPr lang="en-US" sz="1200" dirty="0"/>
              <a:t>Inspire, inform, and engage employees; monitor sentiment and feedback; amplify strategic initiatives.</a:t>
            </a:r>
          </a:p>
        </p:txBody>
      </p:sp>
      <p:sp>
        <p:nvSpPr>
          <p:cNvPr id="39" name="Rectangle 1">
            <a:extLst>
              <a:ext uri="{FF2B5EF4-FFF2-40B4-BE49-F238E27FC236}">
                <a16:creationId xmlns:a16="http://schemas.microsoft.com/office/drawing/2014/main" id="{8D701F62-01B7-810A-1F9B-5C3B277F6666}"/>
              </a:ext>
            </a:extLst>
          </p:cNvPr>
          <p:cNvSpPr>
            <a:spLocks noChangeArrowheads="1"/>
          </p:cNvSpPr>
          <p:nvPr/>
        </p:nvSpPr>
        <p:spPr bwMode="auto">
          <a:xfrm>
            <a:off x="960119" y="1441668"/>
            <a:ext cx="62407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Morning:</a:t>
            </a:r>
          </a:p>
          <a:p>
            <a:pPr marL="285750" indent="-200025">
              <a:spcAft>
                <a:spcPts val="600"/>
              </a:spcAft>
              <a:buFont typeface="Arial" panose="020B0604020202020204" pitchFamily="34" charset="0"/>
              <a:buChar char="•"/>
            </a:pPr>
            <a:r>
              <a:rPr lang="en-US" sz="1200" dirty="0"/>
              <a:t>Catches up on trending themes across the organization using Copilot, surfacing the most discussed topics and emerging conversations in communities and storylines.</a:t>
            </a:r>
          </a:p>
          <a:p>
            <a:pPr marL="285750" indent="-200025">
              <a:spcAft>
                <a:spcPts val="600"/>
              </a:spcAft>
              <a:buFont typeface="Arial" panose="020B0604020202020204" pitchFamily="34" charset="0"/>
              <a:buChar char="•"/>
            </a:pPr>
            <a:r>
              <a:rPr lang="en-US" sz="1200" dirty="0"/>
              <a:t>Reviews employee feedback from storylines and campaigns, leveraging Copilot to summarize main sentiments, concerns, and suggestions shared by employees.</a:t>
            </a:r>
          </a:p>
        </p:txBody>
      </p:sp>
      <p:sp>
        <p:nvSpPr>
          <p:cNvPr id="41" name="Rectangle 1">
            <a:extLst>
              <a:ext uri="{FF2B5EF4-FFF2-40B4-BE49-F238E27FC236}">
                <a16:creationId xmlns:a16="http://schemas.microsoft.com/office/drawing/2014/main" id="{83B984F5-FB6D-349E-1DEE-C9489F31ED5A}"/>
              </a:ext>
            </a:extLst>
          </p:cNvPr>
          <p:cNvSpPr>
            <a:spLocks noChangeArrowheads="1"/>
          </p:cNvSpPr>
          <p:nvPr/>
        </p:nvSpPr>
        <p:spPr bwMode="auto">
          <a:xfrm>
            <a:off x="960118" y="2915424"/>
            <a:ext cx="62407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Midday:</a:t>
            </a:r>
          </a:p>
          <a:p>
            <a:pPr marL="285750" indent="-200025">
              <a:spcAft>
                <a:spcPts val="600"/>
              </a:spcAft>
              <a:buFont typeface="Arial" panose="020B0604020202020204" pitchFamily="34" charset="0"/>
              <a:buChar char="•"/>
            </a:pPr>
            <a:r>
              <a:rPr lang="en-US" sz="1200" dirty="0"/>
              <a:t>Discovers posts from leadership peers, using Copilot to find and highlight communications from other leaders about new initiatives or strategic priorities.</a:t>
            </a:r>
          </a:p>
          <a:p>
            <a:pPr marL="285750" indent="-200025">
              <a:spcAft>
                <a:spcPts val="600"/>
              </a:spcAft>
              <a:buFont typeface="Arial" panose="020B0604020202020204" pitchFamily="34" charset="0"/>
              <a:buChar char="•"/>
            </a:pPr>
            <a:r>
              <a:rPr lang="en-US" sz="1200" dirty="0"/>
              <a:t>Drafts strategic communications with Copilot’s writing assistance, preparing announcements, speeches, or updates with clarity and alignment to company tone.</a:t>
            </a:r>
          </a:p>
        </p:txBody>
      </p:sp>
      <p:sp>
        <p:nvSpPr>
          <p:cNvPr id="42" name="Rectangle 1">
            <a:extLst>
              <a:ext uri="{FF2B5EF4-FFF2-40B4-BE49-F238E27FC236}">
                <a16:creationId xmlns:a16="http://schemas.microsoft.com/office/drawing/2014/main" id="{4AFEDA60-7C8A-4413-25EB-6883044A2A9F}"/>
              </a:ext>
            </a:extLst>
          </p:cNvPr>
          <p:cNvSpPr>
            <a:spLocks noChangeArrowheads="1"/>
          </p:cNvSpPr>
          <p:nvPr/>
        </p:nvSpPr>
        <p:spPr bwMode="auto">
          <a:xfrm>
            <a:off x="960118" y="4389180"/>
            <a:ext cx="62407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Afternoon:</a:t>
            </a:r>
          </a:p>
          <a:p>
            <a:pPr marL="285750" indent="-200025">
              <a:spcAft>
                <a:spcPts val="600"/>
              </a:spcAft>
              <a:buFont typeface="Arial" panose="020B0604020202020204" pitchFamily="34" charset="0"/>
              <a:buChar char="•"/>
            </a:pPr>
            <a:r>
              <a:rPr lang="en-US" sz="1200" dirty="0"/>
              <a:t>Searches for sentiment trends across communities, asking Copilot to analyze shifts in mood, recurring positive or negative topics, and engagement levels.</a:t>
            </a:r>
          </a:p>
          <a:p>
            <a:pPr marL="285750" indent="-200025">
              <a:spcAft>
                <a:spcPts val="600"/>
              </a:spcAft>
              <a:buFont typeface="Arial" panose="020B0604020202020204" pitchFamily="34" charset="0"/>
              <a:buChar char="•"/>
            </a:pPr>
            <a:r>
              <a:rPr lang="en-US" sz="1200" dirty="0"/>
              <a:t>Monitors what employees are saying about new policies, using Copilot to summarize reactions, questions, and feedback from across communities and storylines.</a:t>
            </a:r>
          </a:p>
        </p:txBody>
      </p:sp>
      <p:sp>
        <p:nvSpPr>
          <p:cNvPr id="44" name="TextBox 43">
            <a:extLst>
              <a:ext uri="{FF2B5EF4-FFF2-40B4-BE49-F238E27FC236}">
                <a16:creationId xmlns:a16="http://schemas.microsoft.com/office/drawing/2014/main" id="{0EED7079-18A2-E981-C6EA-63BA4104A2D1}"/>
              </a:ext>
            </a:extLst>
          </p:cNvPr>
          <p:cNvSpPr txBox="1">
            <a:spLocks/>
          </p:cNvSpPr>
          <p:nvPr/>
        </p:nvSpPr>
        <p:spPr>
          <a:xfrm>
            <a:off x="3953774" y="5735420"/>
            <a:ext cx="3315706" cy="766877"/>
          </a:xfrm>
          <a:prstGeom prst="rect">
            <a:avLst/>
          </a:prstGeom>
          <a:noFill/>
        </p:spPr>
        <p:txBody>
          <a:bodyPr wrap="square" lIns="0" tIns="0" rIns="0" bIns="0">
            <a:spAutoFit/>
          </a:bodyPr>
          <a:lstStyle/>
          <a:p>
            <a:pPr>
              <a:spcAft>
                <a:spcPts val="100"/>
              </a:spcAft>
              <a:buNone/>
            </a:pPr>
            <a:r>
              <a:rPr lang="en-US" sz="1400" b="1" dirty="0">
                <a:solidFill>
                  <a:schemeClr val="bg1"/>
                </a:solidFill>
                <a:latin typeface="+mj-lt"/>
              </a:rPr>
              <a:t>Benefits</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Rapid insight into organizational sentiment.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Amplifies strategic messaging with minimal effort.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Enables proactive leadership communication. </a:t>
            </a:r>
          </a:p>
        </p:txBody>
      </p:sp>
      <p:sp>
        <p:nvSpPr>
          <p:cNvPr id="1028" name="TextBox 1027">
            <a:extLst>
              <a:ext uri="{FF2B5EF4-FFF2-40B4-BE49-F238E27FC236}">
                <a16:creationId xmlns:a16="http://schemas.microsoft.com/office/drawing/2014/main" id="{A222F3B3-CA18-4242-21E5-000DC056F0D8}"/>
              </a:ext>
            </a:extLst>
          </p:cNvPr>
          <p:cNvSpPr txBox="1">
            <a:spLocks/>
          </p:cNvSpPr>
          <p:nvPr/>
        </p:nvSpPr>
        <p:spPr>
          <a:xfrm>
            <a:off x="7622264" y="1528128"/>
            <a:ext cx="4264936" cy="514793"/>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457200">
              <a:spcBef>
                <a:spcPct val="0"/>
              </a:spcBef>
              <a:spcAft>
                <a:spcPts val="800"/>
              </a:spcAft>
              <a:defRPr sz="1600">
                <a:ln w="3175">
                  <a:noFill/>
                </a:ln>
                <a:solidFill>
                  <a:schemeClr val="bg1"/>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Prompt Examples</a:t>
            </a:r>
          </a:p>
        </p:txBody>
      </p:sp>
      <p:sp>
        <p:nvSpPr>
          <p:cNvPr id="1033" name="Rectangle: Rounded Corners 1032">
            <a:extLst>
              <a:ext uri="{FF2B5EF4-FFF2-40B4-BE49-F238E27FC236}">
                <a16:creationId xmlns:a16="http://schemas.microsoft.com/office/drawing/2014/main" id="{F812D6A1-79F6-4BF2-B61F-10247B0B337C}"/>
              </a:ext>
            </a:extLst>
          </p:cNvPr>
          <p:cNvSpPr>
            <a:spLocks/>
          </p:cNvSpPr>
          <p:nvPr/>
        </p:nvSpPr>
        <p:spPr bwMode="auto">
          <a:xfrm>
            <a:off x="7622264" y="2228530"/>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Summarize employee feedback from recent storylines and campaigns. What are the main sentiments, concerns, and suggestions shared by employees? Please include any notable quotes or recurring topics.</a:t>
            </a:r>
          </a:p>
        </p:txBody>
      </p:sp>
      <p:sp>
        <p:nvSpPr>
          <p:cNvPr id="1035" name="Rectangle: Rounded Corners 1034">
            <a:extLst>
              <a:ext uri="{FF2B5EF4-FFF2-40B4-BE49-F238E27FC236}">
                <a16:creationId xmlns:a16="http://schemas.microsoft.com/office/drawing/2014/main" id="{B667C04E-E77B-7BA4-C185-03FFFCDCFD96}"/>
              </a:ext>
            </a:extLst>
          </p:cNvPr>
          <p:cNvSpPr>
            <a:spLocks/>
          </p:cNvSpPr>
          <p:nvPr/>
        </p:nvSpPr>
        <p:spPr bwMode="auto">
          <a:xfrm>
            <a:off x="7622264" y="3698958"/>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a:solidFill>
                  <a:schemeClr val="tx1"/>
                </a:solidFill>
                <a:cs typeface="Segoe UI" pitchFamily="34" charset="0"/>
              </a:rPr>
              <a:t>Draft a post announcing our quarterly goals. Please use a confident, inspiring tone and include key performance highlights from this quarter.</a:t>
            </a:r>
            <a:endParaRPr lang="en-US" sz="1200" dirty="0">
              <a:solidFill>
                <a:schemeClr val="tx1"/>
              </a:solidFill>
              <a:cs typeface="Segoe UI" pitchFamily="34" charset="0"/>
            </a:endParaRPr>
          </a:p>
        </p:txBody>
      </p:sp>
      <p:sp>
        <p:nvSpPr>
          <p:cNvPr id="1034" name="Rectangle: Rounded Corners 1033">
            <a:extLst>
              <a:ext uri="{FF2B5EF4-FFF2-40B4-BE49-F238E27FC236}">
                <a16:creationId xmlns:a16="http://schemas.microsoft.com/office/drawing/2014/main" id="{FEFC39F0-EB82-E04D-ED35-491BA3759B8B}"/>
              </a:ext>
            </a:extLst>
          </p:cNvPr>
          <p:cNvSpPr>
            <a:spLocks/>
          </p:cNvSpPr>
          <p:nvPr/>
        </p:nvSpPr>
        <p:spPr bwMode="auto">
          <a:xfrm>
            <a:off x="7622264" y="5169387"/>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a:solidFill>
                  <a:schemeClr val="tx1"/>
                </a:solidFill>
                <a:cs typeface="Segoe UI" pitchFamily="34" charset="0"/>
              </a:rPr>
              <a:t>What are employees saying about the new remote work policy in our communities and storylines? Summarize key feedback, questions, and suggestions.</a:t>
            </a:r>
            <a:endParaRPr lang="en-US" sz="1200" dirty="0">
              <a:solidFill>
                <a:schemeClr val="tx1"/>
              </a:solidFill>
              <a:cs typeface="Segoe UI" pitchFamily="34" charset="0"/>
            </a:endParaRPr>
          </a:p>
        </p:txBody>
      </p:sp>
      <p:sp>
        <p:nvSpPr>
          <p:cNvPr id="1050" name="Graphic 1048">
            <a:extLst>
              <a:ext uri="{FF2B5EF4-FFF2-40B4-BE49-F238E27FC236}">
                <a16:creationId xmlns:a16="http://schemas.microsoft.com/office/drawing/2014/main" id="{02232FDA-9BF7-1595-5947-5E0127F9AD28}"/>
              </a:ext>
              <a:ext uri="{C183D7F6-B498-43B3-948B-1728B52AA6E4}">
                <adec:decorative xmlns:adec="http://schemas.microsoft.com/office/drawing/2017/decorative" val="1"/>
              </a:ext>
            </a:extLst>
          </p:cNvPr>
          <p:cNvSpPr>
            <a:spLocks/>
          </p:cNvSpPr>
          <p:nvPr/>
        </p:nvSpPr>
        <p:spPr>
          <a:xfrm>
            <a:off x="11405200" y="1626280"/>
            <a:ext cx="355000" cy="318490"/>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575006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9" name="Freeform: Shape 2058">
            <a:extLst>
              <a:ext uri="{FF2B5EF4-FFF2-40B4-BE49-F238E27FC236}">
                <a16:creationId xmlns:a16="http://schemas.microsoft.com/office/drawing/2014/main" id="{F65C3FE7-F2DB-9603-12DD-66F8F6A3729B}"/>
              </a:ext>
              <a:ext uri="{C183D7F6-B498-43B3-948B-1728B52AA6E4}">
                <adec:decorative xmlns:adec="http://schemas.microsoft.com/office/drawing/2017/decorative" val="1"/>
              </a:ext>
            </a:extLst>
          </p:cNvPr>
          <p:cNvSpPr>
            <a:spLocks/>
          </p:cNvSpPr>
          <p:nvPr/>
        </p:nvSpPr>
        <p:spPr>
          <a:xfrm>
            <a:off x="7622265" y="2176142"/>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61" name="Freeform: Shape 2060">
            <a:extLst>
              <a:ext uri="{FF2B5EF4-FFF2-40B4-BE49-F238E27FC236}">
                <a16:creationId xmlns:a16="http://schemas.microsoft.com/office/drawing/2014/main" id="{D900C894-FD5C-C226-A6D4-968049489BF8}"/>
              </a:ext>
              <a:ext uri="{C183D7F6-B498-43B3-948B-1728B52AA6E4}">
                <adec:decorative xmlns:adec="http://schemas.microsoft.com/office/drawing/2017/decorative" val="1"/>
              </a:ext>
            </a:extLst>
          </p:cNvPr>
          <p:cNvSpPr>
            <a:spLocks/>
          </p:cNvSpPr>
          <p:nvPr/>
        </p:nvSpPr>
        <p:spPr>
          <a:xfrm>
            <a:off x="7622265" y="3646570"/>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64" name="Freeform: Shape 2063">
            <a:extLst>
              <a:ext uri="{FF2B5EF4-FFF2-40B4-BE49-F238E27FC236}">
                <a16:creationId xmlns:a16="http://schemas.microsoft.com/office/drawing/2014/main" id="{E2BA3E77-AC4B-A697-59B1-D287EC5987A6}"/>
              </a:ext>
              <a:ext uri="{C183D7F6-B498-43B3-948B-1728B52AA6E4}">
                <adec:decorative xmlns:adec="http://schemas.microsoft.com/office/drawing/2017/decorative" val="1"/>
              </a:ext>
            </a:extLst>
          </p:cNvPr>
          <p:cNvSpPr>
            <a:spLocks/>
          </p:cNvSpPr>
          <p:nvPr/>
        </p:nvSpPr>
        <p:spPr>
          <a:xfrm>
            <a:off x="7622265" y="5116999"/>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4B5AD0E3-2447-28D6-454E-7AEEA26513F5}"/>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539" y="-5"/>
            <a:ext cx="12191998" cy="6858009"/>
          </a:xfrm>
          <a:custGeom>
            <a:avLst/>
            <a:gdLst>
              <a:gd name="connsiteX0" fmla="*/ 0 w 12191998"/>
              <a:gd name="connsiteY0" fmla="*/ 0 h 6858009"/>
              <a:gd name="connsiteX1" fmla="*/ 12191998 w 12191998"/>
              <a:gd name="connsiteY1" fmla="*/ 0 h 6858009"/>
              <a:gd name="connsiteX2" fmla="*/ 12191998 w 12191998"/>
              <a:gd name="connsiteY2" fmla="*/ 1348741 h 6858009"/>
              <a:gd name="connsiteX3" fmla="*/ 7641561 w 12191998"/>
              <a:gd name="connsiteY3" fmla="*/ 1348741 h 6858009"/>
              <a:gd name="connsiteX4" fmla="*/ 7435784 w 12191998"/>
              <a:gd name="connsiteY4" fmla="*/ 1554518 h 6858009"/>
              <a:gd name="connsiteX5" fmla="*/ 7435784 w 12191998"/>
              <a:gd name="connsiteY5" fmla="*/ 6446487 h 6858009"/>
              <a:gd name="connsiteX6" fmla="*/ 7641561 w 12191998"/>
              <a:gd name="connsiteY6" fmla="*/ 6652264 h 6858009"/>
              <a:gd name="connsiteX7" fmla="*/ 12191998 w 12191998"/>
              <a:gd name="connsiteY7" fmla="*/ 6652264 h 6858009"/>
              <a:gd name="connsiteX8" fmla="*/ 12191998 w 12191998"/>
              <a:gd name="connsiteY8" fmla="*/ 6858009 h 6858009"/>
              <a:gd name="connsiteX9" fmla="*/ 0 w 12191998"/>
              <a:gd name="connsiteY9"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6858009">
                <a:moveTo>
                  <a:pt x="0" y="0"/>
                </a:moveTo>
                <a:lnTo>
                  <a:pt x="12191998" y="0"/>
                </a:lnTo>
                <a:lnTo>
                  <a:pt x="12191998" y="1348741"/>
                </a:lnTo>
                <a:lnTo>
                  <a:pt x="7641561" y="1348741"/>
                </a:lnTo>
                <a:cubicBezTo>
                  <a:pt x="7527914" y="1348741"/>
                  <a:pt x="7435784" y="1440871"/>
                  <a:pt x="7435784" y="1554518"/>
                </a:cubicBezTo>
                <a:lnTo>
                  <a:pt x="7435784" y="6446487"/>
                </a:lnTo>
                <a:cubicBezTo>
                  <a:pt x="7435784" y="6560134"/>
                  <a:pt x="7527914" y="6652264"/>
                  <a:pt x="7641561" y="6652264"/>
                </a:cubicBezTo>
                <a:lnTo>
                  <a:pt x="12191998" y="6652264"/>
                </a:lnTo>
                <a:lnTo>
                  <a:pt x="12191998" y="6858009"/>
                </a:lnTo>
                <a:lnTo>
                  <a:pt x="0" y="6858009"/>
                </a:lnTo>
                <a:close/>
              </a:path>
            </a:pathLst>
          </a:cu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7" name="Rectangle 6">
            <a:extLst>
              <a:ext uri="{FF2B5EF4-FFF2-40B4-BE49-F238E27FC236}">
                <a16:creationId xmlns:a16="http://schemas.microsoft.com/office/drawing/2014/main" id="{1C77ADEA-6B21-3026-74F2-2BEEE6793277}"/>
              </a:ext>
              <a:ext uri="{C183D7F6-B498-43B3-948B-1728B52AA6E4}">
                <adec:decorative xmlns:adec="http://schemas.microsoft.com/office/drawing/2017/decorative" val="1"/>
              </a:ext>
            </a:extLst>
          </p:cNvPr>
          <p:cNvSpPr>
            <a:spLocks/>
          </p:cNvSpPr>
          <p:nvPr/>
        </p:nvSpPr>
        <p:spPr bwMode="auto">
          <a:xfrm>
            <a:off x="935195" y="281940"/>
            <a:ext cx="6596070" cy="78486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2EEAAE19-8F3C-94A9-8C71-CDD46B9A6F5C}"/>
              </a:ext>
              <a:ext uri="{C183D7F6-B498-43B3-948B-1728B52AA6E4}">
                <adec:decorative xmlns:adec="http://schemas.microsoft.com/office/drawing/2017/decorative" val="1"/>
              </a:ext>
            </a:extLst>
          </p:cNvPr>
          <p:cNvSpPr>
            <a:spLocks/>
          </p:cNvSpPr>
          <p:nvPr/>
        </p:nvSpPr>
        <p:spPr bwMode="auto">
          <a:xfrm>
            <a:off x="7433245" y="205740"/>
            <a:ext cx="4758755" cy="937260"/>
          </a:xfrm>
          <a:custGeom>
            <a:avLst/>
            <a:gdLst>
              <a:gd name="connsiteX0" fmla="*/ 205776 w 4758755"/>
              <a:gd name="connsiteY0" fmla="*/ 0 h 937260"/>
              <a:gd name="connsiteX1" fmla="*/ 4758755 w 4758755"/>
              <a:gd name="connsiteY1" fmla="*/ 0 h 937260"/>
              <a:gd name="connsiteX2" fmla="*/ 4758755 w 4758755"/>
              <a:gd name="connsiteY2" fmla="*/ 937260 h 937260"/>
              <a:gd name="connsiteX3" fmla="*/ 205776 w 4758755"/>
              <a:gd name="connsiteY3" fmla="*/ 937260 h 937260"/>
              <a:gd name="connsiteX4" fmla="*/ 0 w 4758755"/>
              <a:gd name="connsiteY4" fmla="*/ 731485 h 937260"/>
              <a:gd name="connsiteX5" fmla="*/ 0 w 4758755"/>
              <a:gd name="connsiteY5" fmla="*/ 205775 h 937260"/>
              <a:gd name="connsiteX6" fmla="*/ 205776 w 4758755"/>
              <a:gd name="connsiteY6" fmla="*/ 0 h 9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755" h="937260">
                <a:moveTo>
                  <a:pt x="205776" y="0"/>
                </a:moveTo>
                <a:lnTo>
                  <a:pt x="4758755" y="0"/>
                </a:lnTo>
                <a:lnTo>
                  <a:pt x="4758755" y="937260"/>
                </a:lnTo>
                <a:lnTo>
                  <a:pt x="205776" y="937260"/>
                </a:lnTo>
                <a:cubicBezTo>
                  <a:pt x="92130" y="937260"/>
                  <a:pt x="0" y="845131"/>
                  <a:pt x="0" y="731485"/>
                </a:cubicBezTo>
                <a:lnTo>
                  <a:pt x="0" y="205775"/>
                </a:lnTo>
                <a:cubicBezTo>
                  <a:pt x="0" y="92129"/>
                  <a:pt x="92130" y="0"/>
                  <a:pt x="205776" y="0"/>
                </a:cubicBezTo>
                <a:close/>
              </a:path>
            </a:pathLst>
          </a:custGeom>
          <a:solidFill>
            <a:schemeClr val="bg1"/>
          </a:solidFill>
          <a:ln w="6350">
            <a:gradFill>
              <a:gsLst>
                <a:gs pos="0">
                  <a:schemeClr val="accent2">
                    <a:lumMod val="20000"/>
                    <a:lumOff val="80000"/>
                  </a:schemeClr>
                </a:gs>
                <a:gs pos="100000">
                  <a:schemeClr val="accent1">
                    <a:lumMod val="20000"/>
                    <a:lumOff val="80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11" name="Rectangle: Top Corners Rounded 10">
            <a:extLst>
              <a:ext uri="{FF2B5EF4-FFF2-40B4-BE49-F238E27FC236}">
                <a16:creationId xmlns:a16="http://schemas.microsoft.com/office/drawing/2014/main" id="{ACBACB68-4A0A-1F10-F987-32E2BF2CA02B}"/>
              </a:ext>
              <a:ext uri="{C183D7F6-B498-43B3-948B-1728B52AA6E4}">
                <adec:decorative xmlns:adec="http://schemas.microsoft.com/office/drawing/2017/decorative" val="1"/>
              </a:ext>
            </a:extLst>
          </p:cNvPr>
          <p:cNvSpPr>
            <a:spLocks/>
          </p:cNvSpPr>
          <p:nvPr/>
        </p:nvSpPr>
        <p:spPr bwMode="auto">
          <a:xfrm rot="10800000">
            <a:off x="304800" y="0"/>
            <a:ext cx="914400" cy="1143000"/>
          </a:xfrm>
          <a:prstGeom prst="round2SameRect">
            <a:avLst>
              <a:gd name="adj1" fmla="val 50000"/>
              <a:gd name="adj2" fmla="val 0"/>
            </a:avLst>
          </a:pr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14" name="Arrow: Bent 13">
            <a:extLst>
              <a:ext uri="{FF2B5EF4-FFF2-40B4-BE49-F238E27FC236}">
                <a16:creationId xmlns:a16="http://schemas.microsoft.com/office/drawing/2014/main" id="{BD6B7766-92C6-F21D-5445-53CE61EF9B20}"/>
              </a:ext>
              <a:ext uri="{C183D7F6-B498-43B3-948B-1728B52AA6E4}">
                <adec:decorative xmlns:adec="http://schemas.microsoft.com/office/drawing/2017/decorative" val="1"/>
              </a:ext>
            </a:extLst>
          </p:cNvPr>
          <p:cNvSpPr>
            <a:spLocks/>
          </p:cNvSpPr>
          <p:nvPr/>
        </p:nvSpPr>
        <p:spPr bwMode="auto">
          <a:xfrm rot="16200000">
            <a:off x="-752473" y="2657473"/>
            <a:ext cx="4972050" cy="1943103"/>
          </a:xfrm>
          <a:prstGeom prst="bentArrow">
            <a:avLst>
              <a:gd name="adj1" fmla="val 25000"/>
              <a:gd name="adj2" fmla="val 0"/>
              <a:gd name="adj3" fmla="val 25000"/>
              <a:gd name="adj4" fmla="val 7314"/>
            </a:avLst>
          </a:prstGeom>
          <a:solidFill>
            <a:schemeClr val="accent1"/>
          </a:solidFill>
          <a:ln w="127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25" name="Freeform: Shape 24">
            <a:extLst>
              <a:ext uri="{FF2B5EF4-FFF2-40B4-BE49-F238E27FC236}">
                <a16:creationId xmlns:a16="http://schemas.microsoft.com/office/drawing/2014/main" id="{402D0695-628B-4509-8736-ABB5235C126E}"/>
              </a:ext>
              <a:ext uri="{C183D7F6-B498-43B3-948B-1728B52AA6E4}">
                <adec:decorative xmlns:adec="http://schemas.microsoft.com/office/drawing/2017/decorative" val="1"/>
              </a:ext>
            </a:extLst>
          </p:cNvPr>
          <p:cNvSpPr>
            <a:spLocks/>
          </p:cNvSpPr>
          <p:nvPr/>
        </p:nvSpPr>
        <p:spPr bwMode="auto">
          <a:xfrm rot="16200000">
            <a:off x="5184929" y="4278212"/>
            <a:ext cx="914400" cy="3681294"/>
          </a:xfrm>
          <a:custGeom>
            <a:avLst/>
            <a:gdLst>
              <a:gd name="connsiteX0" fmla="*/ 914400 w 914400"/>
              <a:gd name="connsiteY0" fmla="*/ 152403 h 3681294"/>
              <a:gd name="connsiteX1" fmla="*/ 914400 w 914400"/>
              <a:gd name="connsiteY1" fmla="*/ 3631763 h 3681294"/>
              <a:gd name="connsiteX2" fmla="*/ 129577 w 914400"/>
              <a:gd name="connsiteY2" fmla="*/ 3631763 h 3681294"/>
              <a:gd name="connsiteX3" fmla="*/ 49480 w 914400"/>
              <a:gd name="connsiteY3" fmla="*/ 3647934 h 3681294"/>
              <a:gd name="connsiteX4" fmla="*/ 0 w 914400"/>
              <a:gd name="connsiteY4" fmla="*/ 3681294 h 3681294"/>
              <a:gd name="connsiteX5" fmla="*/ 0 w 914400"/>
              <a:gd name="connsiteY5" fmla="*/ 152403 h 3681294"/>
              <a:gd name="connsiteX6" fmla="*/ 152403 w 914400"/>
              <a:gd name="connsiteY6" fmla="*/ 0 h 3681294"/>
              <a:gd name="connsiteX7" fmla="*/ 761997 w 914400"/>
              <a:gd name="connsiteY7" fmla="*/ 0 h 3681294"/>
              <a:gd name="connsiteX8" fmla="*/ 914400 w 914400"/>
              <a:gd name="connsiteY8" fmla="*/ 152403 h 368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3681294">
                <a:moveTo>
                  <a:pt x="914400" y="152403"/>
                </a:moveTo>
                <a:lnTo>
                  <a:pt x="914400" y="3631763"/>
                </a:lnTo>
                <a:lnTo>
                  <a:pt x="129577" y="3631763"/>
                </a:lnTo>
                <a:cubicBezTo>
                  <a:pt x="101165" y="3631763"/>
                  <a:pt x="74099" y="3637521"/>
                  <a:pt x="49480" y="3647934"/>
                </a:cubicBezTo>
                <a:lnTo>
                  <a:pt x="0" y="3681294"/>
                </a:lnTo>
                <a:lnTo>
                  <a:pt x="0" y="152403"/>
                </a:lnTo>
                <a:cubicBezTo>
                  <a:pt x="0" y="68233"/>
                  <a:pt x="68233" y="0"/>
                  <a:pt x="152403" y="0"/>
                </a:cubicBezTo>
                <a:lnTo>
                  <a:pt x="761997" y="0"/>
                </a:lnTo>
                <a:cubicBezTo>
                  <a:pt x="846167" y="0"/>
                  <a:pt x="914400" y="68233"/>
                  <a:pt x="914400" y="152403"/>
                </a:cubicBezTo>
                <a:close/>
              </a:path>
            </a:pathLst>
          </a:cu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32" name="Oval 31">
            <a:extLst>
              <a:ext uri="{FF2B5EF4-FFF2-40B4-BE49-F238E27FC236}">
                <a16:creationId xmlns:a16="http://schemas.microsoft.com/office/drawing/2014/main" id="{B48902B9-874C-D541-B263-D61E61D6A9EC}"/>
              </a:ext>
              <a:ext uri="{C183D7F6-B498-43B3-948B-1728B52AA6E4}">
                <adec:decorative xmlns:adec="http://schemas.microsoft.com/office/drawing/2017/decorative" val="1"/>
              </a:ext>
            </a:extLst>
          </p:cNvPr>
          <p:cNvSpPr>
            <a:spLocks/>
          </p:cNvSpPr>
          <p:nvPr/>
        </p:nvSpPr>
        <p:spPr bwMode="auto">
          <a:xfrm>
            <a:off x="387350" y="293370"/>
            <a:ext cx="762000" cy="7620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40" name="Straight Connector 39">
            <a:extLst>
              <a:ext uri="{FF2B5EF4-FFF2-40B4-BE49-F238E27FC236}">
                <a16:creationId xmlns:a16="http://schemas.microsoft.com/office/drawing/2014/main" id="{9E595B72-C549-51E3-F7EA-9E0074EDB9CC}"/>
              </a:ext>
              <a:ext uri="{C183D7F6-B498-43B3-948B-1728B52AA6E4}">
                <adec:decorative xmlns:adec="http://schemas.microsoft.com/office/drawing/2017/decorative" val="1"/>
              </a:ext>
            </a:extLst>
          </p:cNvPr>
          <p:cNvCxnSpPr>
            <a:cxnSpLocks/>
          </p:cNvCxnSpPr>
          <p:nvPr/>
        </p:nvCxnSpPr>
        <p:spPr>
          <a:xfrm>
            <a:off x="960119" y="2588273"/>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D7FDA8C-0FE1-86B7-0AFA-3035A74F5AE1}"/>
              </a:ext>
              <a:ext uri="{C183D7F6-B498-43B3-948B-1728B52AA6E4}">
                <adec:decorative xmlns:adec="http://schemas.microsoft.com/office/drawing/2017/decorative" val="1"/>
              </a:ext>
            </a:extLst>
          </p:cNvPr>
          <p:cNvCxnSpPr>
            <a:cxnSpLocks/>
          </p:cNvCxnSpPr>
          <p:nvPr/>
        </p:nvCxnSpPr>
        <p:spPr>
          <a:xfrm>
            <a:off x="960119" y="4158209"/>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1435AF2-617D-4C32-E031-4C220BC0A6F5}"/>
              </a:ext>
              <a:ext uri="{C183D7F6-B498-43B3-948B-1728B52AA6E4}">
                <adec:decorative xmlns:adec="http://schemas.microsoft.com/office/drawing/2017/decorative" val="1"/>
              </a:ext>
            </a:extLst>
          </p:cNvPr>
          <p:cNvCxnSpPr>
            <a:cxnSpLocks/>
          </p:cNvCxnSpPr>
          <p:nvPr/>
        </p:nvCxnSpPr>
        <p:spPr>
          <a:xfrm>
            <a:off x="2681288" y="6115050"/>
            <a:ext cx="1010761" cy="0"/>
          </a:xfrm>
          <a:prstGeom prst="line">
            <a:avLst/>
          </a:prstGeom>
          <a:solidFill>
            <a:schemeClr val="accent1"/>
          </a:solidFill>
          <a:ln w="12700">
            <a:solidFill>
              <a:schemeClr val="bg1">
                <a:lumMod val="65000"/>
              </a:schemeClr>
            </a:solidFill>
            <a:headEnd type="none" w="med" len="med"/>
            <a:tailEnd type="arrow" w="lg" len="med"/>
          </a:ln>
          <a:effectLst/>
        </p:spPr>
        <p:style>
          <a:lnRef idx="1">
            <a:schemeClr val="accent2"/>
          </a:lnRef>
          <a:fillRef idx="3">
            <a:schemeClr val="accent2"/>
          </a:fillRef>
          <a:effectRef idx="2">
            <a:schemeClr val="accent2"/>
          </a:effectRef>
          <a:fontRef idx="minor">
            <a:schemeClr val="lt1"/>
          </a:fontRef>
        </p:style>
      </p:cxnSp>
      <p:pic>
        <p:nvPicPr>
          <p:cNvPr id="50" name="Picture 49">
            <a:extLst>
              <a:ext uri="{FF2B5EF4-FFF2-40B4-BE49-F238E27FC236}">
                <a16:creationId xmlns:a16="http://schemas.microsoft.com/office/drawing/2014/main" id="{9115BD08-8D67-4053-8D4B-02F406A070D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841" r="1327" b="736"/>
          <a:stretch>
            <a:fillRect/>
          </a:stretch>
        </p:blipFill>
        <p:spPr bwMode="auto">
          <a:xfrm>
            <a:off x="387350" y="156021"/>
            <a:ext cx="762000" cy="899349"/>
          </a:xfrm>
          <a:custGeom>
            <a:avLst/>
            <a:gdLst>
              <a:gd name="connsiteX0" fmla="*/ 77294 w 762000"/>
              <a:gd name="connsiteY0" fmla="*/ 0 h 899349"/>
              <a:gd name="connsiteX1" fmla="*/ 684706 w 762000"/>
              <a:gd name="connsiteY1" fmla="*/ 0 h 899349"/>
              <a:gd name="connsiteX2" fmla="*/ 696931 w 762000"/>
              <a:gd name="connsiteY2" fmla="*/ 14817 h 899349"/>
              <a:gd name="connsiteX3" fmla="*/ 762000 w 762000"/>
              <a:gd name="connsiteY3" fmla="*/ 227837 h 899349"/>
              <a:gd name="connsiteX4" fmla="*/ 754259 w 762000"/>
              <a:gd name="connsiteY4" fmla="*/ 304622 h 899349"/>
              <a:gd name="connsiteX5" fmla="*/ 733005 w 762000"/>
              <a:gd name="connsiteY5" fmla="*/ 373093 h 899349"/>
              <a:gd name="connsiteX6" fmla="*/ 754259 w 762000"/>
              <a:gd name="connsiteY6" fmla="*/ 441564 h 899349"/>
              <a:gd name="connsiteX7" fmla="*/ 762000 w 762000"/>
              <a:gd name="connsiteY7" fmla="*/ 518349 h 899349"/>
              <a:gd name="connsiteX8" fmla="*/ 381000 w 762000"/>
              <a:gd name="connsiteY8" fmla="*/ 899349 h 899349"/>
              <a:gd name="connsiteX9" fmla="*/ 0 w 762000"/>
              <a:gd name="connsiteY9" fmla="*/ 518349 h 899349"/>
              <a:gd name="connsiteX10" fmla="*/ 7741 w 762000"/>
              <a:gd name="connsiteY10" fmla="*/ 441564 h 899349"/>
              <a:gd name="connsiteX11" fmla="*/ 28995 w 762000"/>
              <a:gd name="connsiteY11" fmla="*/ 373093 h 899349"/>
              <a:gd name="connsiteX12" fmla="*/ 7741 w 762000"/>
              <a:gd name="connsiteY12" fmla="*/ 304622 h 899349"/>
              <a:gd name="connsiteX13" fmla="*/ 0 w 762000"/>
              <a:gd name="connsiteY13" fmla="*/ 227837 h 899349"/>
              <a:gd name="connsiteX14" fmla="*/ 65069 w 762000"/>
              <a:gd name="connsiteY14" fmla="*/ 14817 h 89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899349">
                <a:moveTo>
                  <a:pt x="77294" y="0"/>
                </a:moveTo>
                <a:lnTo>
                  <a:pt x="684706" y="0"/>
                </a:lnTo>
                <a:lnTo>
                  <a:pt x="696931" y="14817"/>
                </a:lnTo>
                <a:cubicBezTo>
                  <a:pt x="738012" y="75625"/>
                  <a:pt x="762000" y="148930"/>
                  <a:pt x="762000" y="227837"/>
                </a:cubicBezTo>
                <a:cubicBezTo>
                  <a:pt x="762000" y="254140"/>
                  <a:pt x="759335" y="279820"/>
                  <a:pt x="754259" y="304622"/>
                </a:cubicBezTo>
                <a:lnTo>
                  <a:pt x="733005" y="373093"/>
                </a:lnTo>
                <a:lnTo>
                  <a:pt x="754259" y="441564"/>
                </a:lnTo>
                <a:cubicBezTo>
                  <a:pt x="759335" y="466367"/>
                  <a:pt x="762000" y="492047"/>
                  <a:pt x="762000" y="518349"/>
                </a:cubicBezTo>
                <a:cubicBezTo>
                  <a:pt x="762000" y="728769"/>
                  <a:pt x="591420" y="899349"/>
                  <a:pt x="381000" y="899349"/>
                </a:cubicBezTo>
                <a:cubicBezTo>
                  <a:pt x="170580" y="899349"/>
                  <a:pt x="0" y="728769"/>
                  <a:pt x="0" y="518349"/>
                </a:cubicBezTo>
                <a:cubicBezTo>
                  <a:pt x="0" y="492047"/>
                  <a:pt x="2665" y="466367"/>
                  <a:pt x="7741" y="441564"/>
                </a:cubicBezTo>
                <a:lnTo>
                  <a:pt x="28995" y="373093"/>
                </a:lnTo>
                <a:lnTo>
                  <a:pt x="7741" y="304622"/>
                </a:lnTo>
                <a:cubicBezTo>
                  <a:pt x="2665" y="279820"/>
                  <a:pt x="0" y="254140"/>
                  <a:pt x="0" y="227837"/>
                </a:cubicBezTo>
                <a:cubicBezTo>
                  <a:pt x="0" y="148930"/>
                  <a:pt x="23988" y="75625"/>
                  <a:pt x="65069" y="14817"/>
                </a:cubicBezTo>
                <a:close/>
              </a:path>
            </a:pathLst>
          </a:cu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243CEADE-742D-03AF-6DC9-A275E7B74A5F}"/>
              </a:ext>
            </a:extLst>
          </p:cNvPr>
          <p:cNvSpPr txBox="1">
            <a:spLocks noGrp="1"/>
          </p:cNvSpPr>
          <p:nvPr>
            <p:ph type="title" idx="4294967295"/>
          </p:nvPr>
        </p:nvSpPr>
        <p:spPr>
          <a:xfrm>
            <a:off x="1377950" y="366593"/>
            <a:ext cx="551656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DAY IN THE LIFE – </a:t>
            </a:r>
            <a:r>
              <a:rPr kumimoji="0" lang="en-US" sz="1800" b="0" i="0" u="none" strike="noStrike" kern="1200" cap="none" spc="0" normalizeH="0" baseline="0" noProof="0" dirty="0">
                <a:ln>
                  <a:noFill/>
                </a:ln>
                <a:solidFill>
                  <a:schemeClr val="accent1"/>
                </a:solidFill>
                <a:effectLst/>
                <a:uLnTx/>
                <a:uFillTx/>
                <a:latin typeface="+mj-lt"/>
                <a:ea typeface="+mn-ea"/>
                <a:cs typeface="+mn-cs"/>
              </a:rPr>
              <a:t>Using Copilot in Viva Engage</a:t>
            </a: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Josh, employee communications manager</a:t>
            </a:r>
          </a:p>
        </p:txBody>
      </p:sp>
      <p:sp>
        <p:nvSpPr>
          <p:cNvPr id="12" name="TextBox 11">
            <a:extLst>
              <a:ext uri="{FF2B5EF4-FFF2-40B4-BE49-F238E27FC236}">
                <a16:creationId xmlns:a16="http://schemas.microsoft.com/office/drawing/2014/main" id="{66D63D48-4221-7544-28DC-F6CB8AE2A981}"/>
              </a:ext>
            </a:extLst>
          </p:cNvPr>
          <p:cNvSpPr txBox="1">
            <a:spLocks/>
          </p:cNvSpPr>
          <p:nvPr/>
        </p:nvSpPr>
        <p:spPr>
          <a:xfrm>
            <a:off x="7531265" y="301191"/>
            <a:ext cx="4351971" cy="746358"/>
          </a:xfrm>
          <a:prstGeom prst="rect">
            <a:avLst/>
          </a:prstGeom>
          <a:noFill/>
        </p:spPr>
        <p:txBody>
          <a:bodyPr wrap="square">
            <a:spAutoFit/>
          </a:bodyPr>
          <a:lstStyle/>
          <a:p>
            <a:pPr>
              <a:spcAft>
                <a:spcPts val="300"/>
              </a:spcAft>
            </a:pPr>
            <a:r>
              <a:rPr lang="en-US" sz="1600" b="1" dirty="0">
                <a:ln w="3175">
                  <a:noFill/>
                </a:ln>
                <a:gradFill>
                  <a:gsLst>
                    <a:gs pos="21000">
                      <a:srgbClr val="0078D4"/>
                    </a:gs>
                    <a:gs pos="100000">
                      <a:srgbClr val="C03BC4"/>
                    </a:gs>
                  </a:gsLst>
                  <a:lin ang="2400000" scaled="0"/>
                </a:gradFill>
                <a:latin typeface="+mj-lt"/>
                <a:cs typeface="Segoe UI Semibold" panose="020B0702040204020203" pitchFamily="34" charset="0"/>
              </a:rPr>
              <a:t>Prompt Goals</a:t>
            </a:r>
            <a:endParaRPr lang="en-US" sz="1600" b="1" dirty="0">
              <a:latin typeface="+mj-lt"/>
            </a:endParaRPr>
          </a:p>
          <a:p>
            <a:pPr>
              <a:spcAft>
                <a:spcPts val="300"/>
              </a:spcAft>
              <a:buNone/>
            </a:pPr>
            <a:r>
              <a:rPr lang="en-US" sz="1200" dirty="0"/>
              <a:t>Craft clear, engaging internal messages; align with brand tone; manage comms calendar; measure impact.</a:t>
            </a:r>
          </a:p>
        </p:txBody>
      </p:sp>
      <p:sp>
        <p:nvSpPr>
          <p:cNvPr id="18" name="Rectangle 1">
            <a:extLst>
              <a:ext uri="{FF2B5EF4-FFF2-40B4-BE49-F238E27FC236}">
                <a16:creationId xmlns:a16="http://schemas.microsoft.com/office/drawing/2014/main" id="{46FB432A-3ED3-E9FB-42B1-9621B71D8429}"/>
              </a:ext>
            </a:extLst>
          </p:cNvPr>
          <p:cNvSpPr>
            <a:spLocks noChangeArrowheads="1"/>
          </p:cNvSpPr>
          <p:nvPr/>
        </p:nvSpPr>
        <p:spPr bwMode="auto">
          <a:xfrm>
            <a:off x="960119" y="1441668"/>
            <a:ext cx="6240781" cy="9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Morning:</a:t>
            </a:r>
          </a:p>
          <a:p>
            <a:pPr marL="285750" indent="-200025">
              <a:spcAft>
                <a:spcPts val="600"/>
              </a:spcAft>
              <a:buFont typeface="Arial" panose="020B0604020202020204" pitchFamily="34" charset="0"/>
              <a:buChar char="•"/>
            </a:pPr>
            <a:r>
              <a:rPr lang="en-US" sz="1200" dirty="0"/>
              <a:t>Uses Copilot to summarize overnight activity, highlighting trending topics and urgent issues.</a:t>
            </a:r>
          </a:p>
          <a:p>
            <a:pPr marL="285750" indent="-200025">
              <a:spcAft>
                <a:spcPts val="600"/>
              </a:spcAft>
              <a:buFont typeface="Arial" panose="020B0604020202020204" pitchFamily="34" charset="0"/>
              <a:buChar char="•"/>
            </a:pPr>
            <a:r>
              <a:rPr lang="en-US" sz="1200" dirty="0"/>
              <a:t>Drafts a morning announcement with Copilot, ensuring clarity and company tone.</a:t>
            </a:r>
          </a:p>
        </p:txBody>
      </p:sp>
      <p:sp>
        <p:nvSpPr>
          <p:cNvPr id="19" name="Rectangle 1">
            <a:extLst>
              <a:ext uri="{FF2B5EF4-FFF2-40B4-BE49-F238E27FC236}">
                <a16:creationId xmlns:a16="http://schemas.microsoft.com/office/drawing/2014/main" id="{82B59C62-2BB5-F429-26F0-958CBE4C6C34}"/>
              </a:ext>
            </a:extLst>
          </p:cNvPr>
          <p:cNvSpPr>
            <a:spLocks noChangeArrowheads="1"/>
          </p:cNvSpPr>
          <p:nvPr/>
        </p:nvSpPr>
        <p:spPr bwMode="auto">
          <a:xfrm>
            <a:off x="960118" y="2819243"/>
            <a:ext cx="62407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Midday:</a:t>
            </a:r>
          </a:p>
          <a:p>
            <a:pPr marL="285750" indent="-200025">
              <a:spcAft>
                <a:spcPts val="600"/>
              </a:spcAft>
              <a:buFont typeface="Arial" panose="020B0604020202020204" pitchFamily="34" charset="0"/>
              <a:buChar char="•"/>
            </a:pPr>
            <a:r>
              <a:rPr lang="en-US" sz="1200" dirty="0"/>
              <a:t>Reviews engagement metrics via Engage analytics to identify effective messages and follow-ups.</a:t>
            </a:r>
          </a:p>
          <a:p>
            <a:pPr marL="285750" indent="-200025">
              <a:spcAft>
                <a:spcPts val="600"/>
              </a:spcAft>
              <a:buFont typeface="Arial" panose="020B0604020202020204" pitchFamily="34" charset="0"/>
              <a:buChar char="•"/>
            </a:pPr>
            <a:r>
              <a:rPr lang="en-US" sz="1200" dirty="0"/>
              <a:t>Collaborates with HR and leaders to address policy feedback, using Copilot to draft FAQ responses.</a:t>
            </a:r>
          </a:p>
        </p:txBody>
      </p:sp>
      <p:sp>
        <p:nvSpPr>
          <p:cNvPr id="23" name="Rectangle 1">
            <a:extLst>
              <a:ext uri="{FF2B5EF4-FFF2-40B4-BE49-F238E27FC236}">
                <a16:creationId xmlns:a16="http://schemas.microsoft.com/office/drawing/2014/main" id="{BDEF3413-CADD-1509-DA40-01AA883515CA}"/>
              </a:ext>
            </a:extLst>
          </p:cNvPr>
          <p:cNvSpPr>
            <a:spLocks noChangeArrowheads="1"/>
          </p:cNvSpPr>
          <p:nvPr/>
        </p:nvSpPr>
        <p:spPr bwMode="auto">
          <a:xfrm>
            <a:off x="960118" y="4389180"/>
            <a:ext cx="62407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Afternoon:</a:t>
            </a:r>
          </a:p>
          <a:p>
            <a:pPr marL="285750" indent="-200025">
              <a:spcAft>
                <a:spcPts val="600"/>
              </a:spcAft>
              <a:buFont typeface="Arial" panose="020B0604020202020204" pitchFamily="34" charset="0"/>
              <a:buChar char="•"/>
            </a:pPr>
            <a:r>
              <a:rPr lang="en-US" sz="1200" dirty="0"/>
              <a:t>Reviews feedback on newsletters and campaigns with Copilot suggesting follow ups, and flagging sensitive topics.</a:t>
            </a:r>
          </a:p>
          <a:p>
            <a:pPr marL="285750" indent="-200025">
              <a:spcAft>
                <a:spcPts val="600"/>
              </a:spcAft>
              <a:buFont typeface="Arial" panose="020B0604020202020204" pitchFamily="34" charset="0"/>
              <a:buChar char="•"/>
            </a:pPr>
            <a:r>
              <a:rPr lang="en-US" sz="1200" dirty="0"/>
              <a:t>Ends the day by generating a summary report with Copilot to guide leadership on </a:t>
            </a:r>
            <a:br>
              <a:rPr lang="en-US" sz="1200" dirty="0"/>
            </a:br>
            <a:r>
              <a:rPr lang="en-US" sz="1200" dirty="0"/>
              <a:t>next steps.</a:t>
            </a:r>
          </a:p>
        </p:txBody>
      </p:sp>
      <p:sp>
        <p:nvSpPr>
          <p:cNvPr id="26" name="TextBox 25">
            <a:extLst>
              <a:ext uri="{FF2B5EF4-FFF2-40B4-BE49-F238E27FC236}">
                <a16:creationId xmlns:a16="http://schemas.microsoft.com/office/drawing/2014/main" id="{EF98306F-746B-385C-2AB5-D5259D8E57B5}"/>
              </a:ext>
            </a:extLst>
          </p:cNvPr>
          <p:cNvSpPr txBox="1">
            <a:spLocks/>
          </p:cNvSpPr>
          <p:nvPr/>
        </p:nvSpPr>
        <p:spPr>
          <a:xfrm>
            <a:off x="3953774" y="5735420"/>
            <a:ext cx="3315706" cy="766877"/>
          </a:xfrm>
          <a:prstGeom prst="rect">
            <a:avLst/>
          </a:prstGeom>
          <a:noFill/>
        </p:spPr>
        <p:txBody>
          <a:bodyPr wrap="square" lIns="0" tIns="0" rIns="0" bIns="0">
            <a:spAutoFit/>
          </a:bodyPr>
          <a:lstStyle/>
          <a:p>
            <a:pPr>
              <a:spcAft>
                <a:spcPts val="100"/>
              </a:spcAft>
              <a:buNone/>
            </a:pPr>
            <a:r>
              <a:rPr lang="en-US" sz="1400" b="1" dirty="0">
                <a:solidFill>
                  <a:schemeClr val="bg1"/>
                </a:solidFill>
                <a:latin typeface="+mj-lt"/>
              </a:rPr>
              <a:t>Benefits</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Saves hours on drafting and editing.</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Ensures brand consistency and clarity.</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Improves engagement through tailored messaging.</a:t>
            </a:r>
          </a:p>
        </p:txBody>
      </p:sp>
      <p:sp>
        <p:nvSpPr>
          <p:cNvPr id="34" name="TextBox 33">
            <a:extLst>
              <a:ext uri="{FF2B5EF4-FFF2-40B4-BE49-F238E27FC236}">
                <a16:creationId xmlns:a16="http://schemas.microsoft.com/office/drawing/2014/main" id="{FEF23EF7-06D1-B3EB-621F-8DBB5219CB94}"/>
              </a:ext>
            </a:extLst>
          </p:cNvPr>
          <p:cNvSpPr txBox="1">
            <a:spLocks/>
          </p:cNvSpPr>
          <p:nvPr/>
        </p:nvSpPr>
        <p:spPr>
          <a:xfrm>
            <a:off x="7622264" y="1528128"/>
            <a:ext cx="4264936" cy="514793"/>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457200">
              <a:spcBef>
                <a:spcPct val="0"/>
              </a:spcBef>
              <a:spcAft>
                <a:spcPts val="800"/>
              </a:spcAft>
              <a:defRPr sz="1600">
                <a:ln w="3175">
                  <a:noFill/>
                </a:ln>
                <a:solidFill>
                  <a:schemeClr val="bg1"/>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Prompt Examples</a:t>
            </a:r>
          </a:p>
        </p:txBody>
      </p:sp>
      <p:sp>
        <p:nvSpPr>
          <p:cNvPr id="37" name="Rectangle: Rounded Corners 36">
            <a:extLst>
              <a:ext uri="{FF2B5EF4-FFF2-40B4-BE49-F238E27FC236}">
                <a16:creationId xmlns:a16="http://schemas.microsoft.com/office/drawing/2014/main" id="{5723B73B-C1AA-D277-6B22-2BE05893049D}"/>
              </a:ext>
            </a:extLst>
          </p:cNvPr>
          <p:cNvSpPr>
            <a:spLocks/>
          </p:cNvSpPr>
          <p:nvPr/>
        </p:nvSpPr>
        <p:spPr bwMode="auto">
          <a:xfrm>
            <a:off x="7622264" y="2228530"/>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Aft>
                <a:spcPts val="300"/>
              </a:spcAft>
            </a:pPr>
            <a:r>
              <a:rPr lang="en-US" sz="1200" dirty="0">
                <a:solidFill>
                  <a:schemeClr val="tx1"/>
                </a:solidFill>
                <a:cs typeface="Segoe UI" pitchFamily="34" charset="0"/>
              </a:rPr>
              <a:t>Draft a morning announcement post for all employees.</a:t>
            </a:r>
          </a:p>
          <a:p>
            <a:pPr marL="228600" indent="-152400" defTabSz="932472" fontAlgn="base">
              <a:spcAft>
                <a:spcPts val="300"/>
              </a:spcAft>
              <a:buFont typeface="Arial" panose="020B0604020202020204" pitchFamily="34" charset="0"/>
              <a:buChar char="•"/>
            </a:pPr>
            <a:r>
              <a:rPr lang="en-US" sz="1050" dirty="0">
                <a:solidFill>
                  <a:schemeClr val="tx1"/>
                </a:solidFill>
                <a:cs typeface="Segoe UI" pitchFamily="34" charset="0"/>
              </a:rPr>
              <a:t>Pull in the latest updates from leadership and summarize recent campaign results.</a:t>
            </a:r>
          </a:p>
          <a:p>
            <a:pPr marL="228600" indent="-152400" defTabSz="932472" fontAlgn="base">
              <a:spcAft>
                <a:spcPts val="300"/>
              </a:spcAft>
              <a:buFont typeface="Arial" panose="020B0604020202020204" pitchFamily="34" charset="0"/>
              <a:buChar char="•"/>
            </a:pPr>
            <a:r>
              <a:rPr lang="en-US" sz="1050" dirty="0">
                <a:solidFill>
                  <a:schemeClr val="tx1"/>
                </a:solidFill>
                <a:cs typeface="Segoe UI" pitchFamily="34" charset="0"/>
              </a:rPr>
              <a:t>Suggest language that matches our company tone and values.</a:t>
            </a:r>
          </a:p>
          <a:p>
            <a:pPr marL="228600" indent="-152400" defTabSz="932472" fontAlgn="base">
              <a:spcAft>
                <a:spcPts val="300"/>
              </a:spcAft>
              <a:buFont typeface="Arial" panose="020B0604020202020204" pitchFamily="34" charset="0"/>
              <a:buChar char="•"/>
            </a:pPr>
            <a:r>
              <a:rPr lang="en-US" sz="1050" dirty="0">
                <a:solidFill>
                  <a:schemeClr val="tx1"/>
                </a:solidFill>
                <a:cs typeface="Segoe UI" pitchFamily="34" charset="0"/>
              </a:rPr>
              <a:t>Automatically check the post for clarity and inclusivity, and recommend edits if needed</a:t>
            </a:r>
            <a:endParaRPr lang="en-US" sz="1100" dirty="0">
              <a:solidFill>
                <a:schemeClr val="tx1"/>
              </a:solidFill>
              <a:cs typeface="Segoe UI" pitchFamily="34" charset="0"/>
            </a:endParaRPr>
          </a:p>
        </p:txBody>
      </p:sp>
      <p:sp>
        <p:nvSpPr>
          <p:cNvPr id="39" name="Rectangle: Rounded Corners 38">
            <a:extLst>
              <a:ext uri="{FF2B5EF4-FFF2-40B4-BE49-F238E27FC236}">
                <a16:creationId xmlns:a16="http://schemas.microsoft.com/office/drawing/2014/main" id="{83899976-C5AC-F44B-CEA2-50B5BD0A3C91}"/>
              </a:ext>
            </a:extLst>
          </p:cNvPr>
          <p:cNvSpPr>
            <a:spLocks/>
          </p:cNvSpPr>
          <p:nvPr/>
        </p:nvSpPr>
        <p:spPr bwMode="auto">
          <a:xfrm>
            <a:off x="7622264" y="3698958"/>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Search for posts and feedback about our new policy across all communities. Identify the most common questions employees are asking. Draft clear responses for an FAQ document to share with HR and executive leaders.</a:t>
            </a:r>
          </a:p>
        </p:txBody>
      </p:sp>
      <p:sp>
        <p:nvSpPr>
          <p:cNvPr id="38" name="Rectangle: Rounded Corners 37">
            <a:extLst>
              <a:ext uri="{FF2B5EF4-FFF2-40B4-BE49-F238E27FC236}">
                <a16:creationId xmlns:a16="http://schemas.microsoft.com/office/drawing/2014/main" id="{61212123-FE75-15A2-BC37-3EBF372357C1}"/>
              </a:ext>
            </a:extLst>
          </p:cNvPr>
          <p:cNvSpPr>
            <a:spLocks/>
          </p:cNvSpPr>
          <p:nvPr/>
        </p:nvSpPr>
        <p:spPr bwMode="auto">
          <a:xfrm>
            <a:off x="7622264" y="5169387"/>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Copilot, please generate a summary report of today’s communications and engagement trends across our communities. Include key highlights, areas of high engagement, any emerging issues, and recommended next steps. Format the report for sharing with leadership to help inform tomorrow’s strategy.</a:t>
            </a:r>
          </a:p>
        </p:txBody>
      </p:sp>
      <p:sp>
        <p:nvSpPr>
          <p:cNvPr id="2066" name="Graphic 1048">
            <a:extLst>
              <a:ext uri="{FF2B5EF4-FFF2-40B4-BE49-F238E27FC236}">
                <a16:creationId xmlns:a16="http://schemas.microsoft.com/office/drawing/2014/main" id="{D4E595DB-51C6-1A49-D793-4D749A91B5B5}"/>
              </a:ext>
              <a:ext uri="{C183D7F6-B498-43B3-948B-1728B52AA6E4}">
                <adec:decorative xmlns:adec="http://schemas.microsoft.com/office/drawing/2017/decorative" val="1"/>
              </a:ext>
            </a:extLst>
          </p:cNvPr>
          <p:cNvSpPr>
            <a:spLocks/>
          </p:cNvSpPr>
          <p:nvPr/>
        </p:nvSpPr>
        <p:spPr>
          <a:xfrm>
            <a:off x="11426561" y="1645444"/>
            <a:ext cx="312278" cy="280162"/>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991401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D5F273-E3C3-B37F-7D99-A9F947431CCA}"/>
            </a:ext>
          </a:extLst>
        </p:cNvPr>
        <p:cNvGrpSpPr/>
        <p:nvPr/>
      </p:nvGrpSpPr>
      <p:grpSpPr>
        <a:xfrm>
          <a:off x="0" y="0"/>
          <a:ext cx="0" cy="0"/>
          <a:chOff x="0" y="0"/>
          <a:chExt cx="0" cy="0"/>
        </a:xfrm>
      </p:grpSpPr>
      <p:sp>
        <p:nvSpPr>
          <p:cNvPr id="57" name="Freeform: Shape 56">
            <a:extLst>
              <a:ext uri="{FF2B5EF4-FFF2-40B4-BE49-F238E27FC236}">
                <a16:creationId xmlns:a16="http://schemas.microsoft.com/office/drawing/2014/main" id="{DD1B54C6-6D9F-1661-D499-D8530CD5C9F7}"/>
              </a:ext>
              <a:ext uri="{C183D7F6-B498-43B3-948B-1728B52AA6E4}">
                <adec:decorative xmlns:adec="http://schemas.microsoft.com/office/drawing/2017/decorative" val="1"/>
              </a:ext>
            </a:extLst>
          </p:cNvPr>
          <p:cNvSpPr>
            <a:spLocks/>
          </p:cNvSpPr>
          <p:nvPr/>
        </p:nvSpPr>
        <p:spPr>
          <a:xfrm>
            <a:off x="7622265" y="2176142"/>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8" name="Freeform: Shape 57">
            <a:extLst>
              <a:ext uri="{FF2B5EF4-FFF2-40B4-BE49-F238E27FC236}">
                <a16:creationId xmlns:a16="http://schemas.microsoft.com/office/drawing/2014/main" id="{7F01C811-D50D-B9B0-C977-B7D99AE70962}"/>
              </a:ext>
              <a:ext uri="{C183D7F6-B498-43B3-948B-1728B52AA6E4}">
                <adec:decorative xmlns:adec="http://schemas.microsoft.com/office/drawing/2017/decorative" val="1"/>
              </a:ext>
            </a:extLst>
          </p:cNvPr>
          <p:cNvSpPr>
            <a:spLocks/>
          </p:cNvSpPr>
          <p:nvPr/>
        </p:nvSpPr>
        <p:spPr>
          <a:xfrm>
            <a:off x="7622265" y="3646570"/>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0" name="Freeform: Shape 59">
            <a:extLst>
              <a:ext uri="{FF2B5EF4-FFF2-40B4-BE49-F238E27FC236}">
                <a16:creationId xmlns:a16="http://schemas.microsoft.com/office/drawing/2014/main" id="{9D867311-6BB8-20E6-01BF-AC588EA16CDA}"/>
              </a:ext>
              <a:ext uri="{C183D7F6-B498-43B3-948B-1728B52AA6E4}">
                <adec:decorative xmlns:adec="http://schemas.microsoft.com/office/drawing/2017/decorative" val="1"/>
              </a:ext>
            </a:extLst>
          </p:cNvPr>
          <p:cNvSpPr>
            <a:spLocks/>
          </p:cNvSpPr>
          <p:nvPr/>
        </p:nvSpPr>
        <p:spPr>
          <a:xfrm>
            <a:off x="7622265" y="5116999"/>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7" name="Picture 6">
            <a:extLst>
              <a:ext uri="{FF2B5EF4-FFF2-40B4-BE49-F238E27FC236}">
                <a16:creationId xmlns:a16="http://schemas.microsoft.com/office/drawing/2014/main" id="{0BF70C36-C2C6-7A36-C148-0FC9D043F23F}"/>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539" y="-5"/>
            <a:ext cx="12191998" cy="6858009"/>
          </a:xfrm>
          <a:custGeom>
            <a:avLst/>
            <a:gdLst>
              <a:gd name="connsiteX0" fmla="*/ 0 w 12191998"/>
              <a:gd name="connsiteY0" fmla="*/ 0 h 6858009"/>
              <a:gd name="connsiteX1" fmla="*/ 12191998 w 12191998"/>
              <a:gd name="connsiteY1" fmla="*/ 0 h 6858009"/>
              <a:gd name="connsiteX2" fmla="*/ 12191998 w 12191998"/>
              <a:gd name="connsiteY2" fmla="*/ 1348741 h 6858009"/>
              <a:gd name="connsiteX3" fmla="*/ 7641561 w 12191998"/>
              <a:gd name="connsiteY3" fmla="*/ 1348741 h 6858009"/>
              <a:gd name="connsiteX4" fmla="*/ 7435784 w 12191998"/>
              <a:gd name="connsiteY4" fmla="*/ 1554518 h 6858009"/>
              <a:gd name="connsiteX5" fmla="*/ 7435784 w 12191998"/>
              <a:gd name="connsiteY5" fmla="*/ 6446487 h 6858009"/>
              <a:gd name="connsiteX6" fmla="*/ 7641561 w 12191998"/>
              <a:gd name="connsiteY6" fmla="*/ 6652264 h 6858009"/>
              <a:gd name="connsiteX7" fmla="*/ 12191998 w 12191998"/>
              <a:gd name="connsiteY7" fmla="*/ 6652264 h 6858009"/>
              <a:gd name="connsiteX8" fmla="*/ 12191998 w 12191998"/>
              <a:gd name="connsiteY8" fmla="*/ 6858009 h 6858009"/>
              <a:gd name="connsiteX9" fmla="*/ 0 w 12191998"/>
              <a:gd name="connsiteY9"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6858009">
                <a:moveTo>
                  <a:pt x="0" y="0"/>
                </a:moveTo>
                <a:lnTo>
                  <a:pt x="12191998" y="0"/>
                </a:lnTo>
                <a:lnTo>
                  <a:pt x="12191998" y="1348741"/>
                </a:lnTo>
                <a:lnTo>
                  <a:pt x="7641561" y="1348741"/>
                </a:lnTo>
                <a:cubicBezTo>
                  <a:pt x="7527914" y="1348741"/>
                  <a:pt x="7435784" y="1440871"/>
                  <a:pt x="7435784" y="1554518"/>
                </a:cubicBezTo>
                <a:lnTo>
                  <a:pt x="7435784" y="6446487"/>
                </a:lnTo>
                <a:cubicBezTo>
                  <a:pt x="7435784" y="6560134"/>
                  <a:pt x="7527914" y="6652264"/>
                  <a:pt x="7641561" y="6652264"/>
                </a:cubicBezTo>
                <a:lnTo>
                  <a:pt x="12191998" y="6652264"/>
                </a:lnTo>
                <a:lnTo>
                  <a:pt x="12191998" y="6858009"/>
                </a:lnTo>
                <a:lnTo>
                  <a:pt x="0" y="6858009"/>
                </a:lnTo>
                <a:close/>
              </a:path>
            </a:pathLst>
          </a:cu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9" name="Rectangle 8">
            <a:extLst>
              <a:ext uri="{FF2B5EF4-FFF2-40B4-BE49-F238E27FC236}">
                <a16:creationId xmlns:a16="http://schemas.microsoft.com/office/drawing/2014/main" id="{D257857C-9BE2-35D0-8125-BFE605E26A9F}"/>
              </a:ext>
              <a:ext uri="{C183D7F6-B498-43B3-948B-1728B52AA6E4}">
                <adec:decorative xmlns:adec="http://schemas.microsoft.com/office/drawing/2017/decorative" val="1"/>
              </a:ext>
            </a:extLst>
          </p:cNvPr>
          <p:cNvSpPr>
            <a:spLocks/>
          </p:cNvSpPr>
          <p:nvPr/>
        </p:nvSpPr>
        <p:spPr bwMode="auto">
          <a:xfrm>
            <a:off x="935195" y="281940"/>
            <a:ext cx="6596070" cy="78486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2828DF5-E520-C00B-3E14-1DCEBF0CAA9A}"/>
              </a:ext>
              <a:ext uri="{C183D7F6-B498-43B3-948B-1728B52AA6E4}">
                <adec:decorative xmlns:adec="http://schemas.microsoft.com/office/drawing/2017/decorative" val="1"/>
              </a:ext>
            </a:extLst>
          </p:cNvPr>
          <p:cNvSpPr>
            <a:spLocks/>
          </p:cNvSpPr>
          <p:nvPr/>
        </p:nvSpPr>
        <p:spPr bwMode="auto">
          <a:xfrm>
            <a:off x="7433245" y="205740"/>
            <a:ext cx="4758755" cy="937260"/>
          </a:xfrm>
          <a:custGeom>
            <a:avLst/>
            <a:gdLst>
              <a:gd name="connsiteX0" fmla="*/ 205776 w 4758755"/>
              <a:gd name="connsiteY0" fmla="*/ 0 h 937260"/>
              <a:gd name="connsiteX1" fmla="*/ 4758755 w 4758755"/>
              <a:gd name="connsiteY1" fmla="*/ 0 h 937260"/>
              <a:gd name="connsiteX2" fmla="*/ 4758755 w 4758755"/>
              <a:gd name="connsiteY2" fmla="*/ 937260 h 937260"/>
              <a:gd name="connsiteX3" fmla="*/ 205776 w 4758755"/>
              <a:gd name="connsiteY3" fmla="*/ 937260 h 937260"/>
              <a:gd name="connsiteX4" fmla="*/ 0 w 4758755"/>
              <a:gd name="connsiteY4" fmla="*/ 731485 h 937260"/>
              <a:gd name="connsiteX5" fmla="*/ 0 w 4758755"/>
              <a:gd name="connsiteY5" fmla="*/ 205775 h 937260"/>
              <a:gd name="connsiteX6" fmla="*/ 205776 w 4758755"/>
              <a:gd name="connsiteY6" fmla="*/ 0 h 9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755" h="937260">
                <a:moveTo>
                  <a:pt x="205776" y="0"/>
                </a:moveTo>
                <a:lnTo>
                  <a:pt x="4758755" y="0"/>
                </a:lnTo>
                <a:lnTo>
                  <a:pt x="4758755" y="937260"/>
                </a:lnTo>
                <a:lnTo>
                  <a:pt x="205776" y="937260"/>
                </a:lnTo>
                <a:cubicBezTo>
                  <a:pt x="92130" y="937260"/>
                  <a:pt x="0" y="845131"/>
                  <a:pt x="0" y="731485"/>
                </a:cubicBezTo>
                <a:lnTo>
                  <a:pt x="0" y="205775"/>
                </a:lnTo>
                <a:cubicBezTo>
                  <a:pt x="0" y="92129"/>
                  <a:pt x="92130" y="0"/>
                  <a:pt x="205776" y="0"/>
                </a:cubicBezTo>
                <a:close/>
              </a:path>
            </a:pathLst>
          </a:custGeom>
          <a:solidFill>
            <a:schemeClr val="bg1"/>
          </a:solidFill>
          <a:ln w="6350">
            <a:gradFill>
              <a:gsLst>
                <a:gs pos="0">
                  <a:schemeClr val="accent2">
                    <a:lumMod val="20000"/>
                    <a:lumOff val="80000"/>
                  </a:schemeClr>
                </a:gs>
                <a:gs pos="100000">
                  <a:schemeClr val="accent1">
                    <a:lumMod val="20000"/>
                    <a:lumOff val="80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12" name="Rectangle: Top Corners Rounded 11">
            <a:extLst>
              <a:ext uri="{FF2B5EF4-FFF2-40B4-BE49-F238E27FC236}">
                <a16:creationId xmlns:a16="http://schemas.microsoft.com/office/drawing/2014/main" id="{2712D228-CDB1-4FF9-6A89-B31F4CC22FDC}"/>
              </a:ext>
              <a:ext uri="{C183D7F6-B498-43B3-948B-1728B52AA6E4}">
                <adec:decorative xmlns:adec="http://schemas.microsoft.com/office/drawing/2017/decorative" val="1"/>
              </a:ext>
            </a:extLst>
          </p:cNvPr>
          <p:cNvSpPr>
            <a:spLocks/>
          </p:cNvSpPr>
          <p:nvPr/>
        </p:nvSpPr>
        <p:spPr bwMode="auto">
          <a:xfrm rot="10800000">
            <a:off x="304800" y="0"/>
            <a:ext cx="914400" cy="1143000"/>
          </a:xfrm>
          <a:prstGeom prst="round2SameRect">
            <a:avLst>
              <a:gd name="adj1" fmla="val 50000"/>
              <a:gd name="adj2" fmla="val 0"/>
            </a:avLst>
          </a:pr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14" name="Arrow: Bent 13">
            <a:extLst>
              <a:ext uri="{FF2B5EF4-FFF2-40B4-BE49-F238E27FC236}">
                <a16:creationId xmlns:a16="http://schemas.microsoft.com/office/drawing/2014/main" id="{4B243A03-AA68-DCE0-80C6-C933939068D5}"/>
              </a:ext>
              <a:ext uri="{C183D7F6-B498-43B3-948B-1728B52AA6E4}">
                <adec:decorative xmlns:adec="http://schemas.microsoft.com/office/drawing/2017/decorative" val="1"/>
              </a:ext>
            </a:extLst>
          </p:cNvPr>
          <p:cNvSpPr>
            <a:spLocks/>
          </p:cNvSpPr>
          <p:nvPr/>
        </p:nvSpPr>
        <p:spPr bwMode="auto">
          <a:xfrm rot="16200000">
            <a:off x="-752473" y="2657473"/>
            <a:ext cx="4972050" cy="1943103"/>
          </a:xfrm>
          <a:prstGeom prst="bentArrow">
            <a:avLst>
              <a:gd name="adj1" fmla="val 25000"/>
              <a:gd name="adj2" fmla="val 0"/>
              <a:gd name="adj3" fmla="val 25000"/>
              <a:gd name="adj4" fmla="val 7314"/>
            </a:avLst>
          </a:prstGeom>
          <a:solidFill>
            <a:schemeClr val="accent1"/>
          </a:solidFill>
          <a:ln w="127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1B117186-9117-CB1A-B65E-FA3D905A0B9A}"/>
              </a:ext>
              <a:ext uri="{C183D7F6-B498-43B3-948B-1728B52AA6E4}">
                <adec:decorative xmlns:adec="http://schemas.microsoft.com/office/drawing/2017/decorative" val="1"/>
              </a:ext>
            </a:extLst>
          </p:cNvPr>
          <p:cNvSpPr>
            <a:spLocks/>
          </p:cNvSpPr>
          <p:nvPr/>
        </p:nvSpPr>
        <p:spPr bwMode="auto">
          <a:xfrm rot="16200000">
            <a:off x="4942864" y="4036146"/>
            <a:ext cx="914400" cy="4165426"/>
          </a:xfrm>
          <a:custGeom>
            <a:avLst/>
            <a:gdLst>
              <a:gd name="connsiteX0" fmla="*/ 914400 w 914400"/>
              <a:gd name="connsiteY0" fmla="*/ 152403 h 4165426"/>
              <a:gd name="connsiteX1" fmla="*/ 914400 w 914400"/>
              <a:gd name="connsiteY1" fmla="*/ 1304928 h 4165426"/>
              <a:gd name="connsiteX2" fmla="*/ 914400 w 914400"/>
              <a:gd name="connsiteY2" fmla="*/ 3631763 h 4165426"/>
              <a:gd name="connsiteX3" fmla="*/ 914400 w 914400"/>
              <a:gd name="connsiteY3" fmla="*/ 4115895 h 4165426"/>
              <a:gd name="connsiteX4" fmla="*/ 129578 w 914400"/>
              <a:gd name="connsiteY4" fmla="*/ 4115895 h 4165426"/>
              <a:gd name="connsiteX5" fmla="*/ 49480 w 914400"/>
              <a:gd name="connsiteY5" fmla="*/ 4132066 h 4165426"/>
              <a:gd name="connsiteX6" fmla="*/ 0 w 914400"/>
              <a:gd name="connsiteY6" fmla="*/ 4165426 h 4165426"/>
              <a:gd name="connsiteX7" fmla="*/ 0 w 914400"/>
              <a:gd name="connsiteY7" fmla="*/ 3681294 h 4165426"/>
              <a:gd name="connsiteX8" fmla="*/ 0 w 914400"/>
              <a:gd name="connsiteY8" fmla="*/ 1304928 h 4165426"/>
              <a:gd name="connsiteX9" fmla="*/ 0 w 914400"/>
              <a:gd name="connsiteY9" fmla="*/ 152403 h 4165426"/>
              <a:gd name="connsiteX10" fmla="*/ 152403 w 914400"/>
              <a:gd name="connsiteY10" fmla="*/ 0 h 4165426"/>
              <a:gd name="connsiteX11" fmla="*/ 761997 w 914400"/>
              <a:gd name="connsiteY11" fmla="*/ 0 h 4165426"/>
              <a:gd name="connsiteX12" fmla="*/ 914400 w 914400"/>
              <a:gd name="connsiteY12" fmla="*/ 152403 h 416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4165426">
                <a:moveTo>
                  <a:pt x="914400" y="152403"/>
                </a:moveTo>
                <a:lnTo>
                  <a:pt x="914400" y="1304928"/>
                </a:lnTo>
                <a:lnTo>
                  <a:pt x="914400" y="3631763"/>
                </a:lnTo>
                <a:lnTo>
                  <a:pt x="914400" y="4115895"/>
                </a:lnTo>
                <a:lnTo>
                  <a:pt x="129578" y="4115895"/>
                </a:lnTo>
                <a:cubicBezTo>
                  <a:pt x="101166" y="4115895"/>
                  <a:pt x="74099" y="4121653"/>
                  <a:pt x="49480" y="4132066"/>
                </a:cubicBezTo>
                <a:lnTo>
                  <a:pt x="0" y="4165426"/>
                </a:lnTo>
                <a:lnTo>
                  <a:pt x="0" y="3681294"/>
                </a:lnTo>
                <a:lnTo>
                  <a:pt x="0" y="1304928"/>
                </a:lnTo>
                <a:lnTo>
                  <a:pt x="0" y="152403"/>
                </a:lnTo>
                <a:cubicBezTo>
                  <a:pt x="0" y="68233"/>
                  <a:pt x="68233" y="0"/>
                  <a:pt x="152403" y="0"/>
                </a:cubicBezTo>
                <a:lnTo>
                  <a:pt x="761997" y="0"/>
                </a:lnTo>
                <a:cubicBezTo>
                  <a:pt x="846167" y="0"/>
                  <a:pt x="914400" y="68233"/>
                  <a:pt x="914400" y="152403"/>
                </a:cubicBezTo>
                <a:close/>
              </a:path>
            </a:pathLst>
          </a:cu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32" name="Oval 31">
            <a:extLst>
              <a:ext uri="{FF2B5EF4-FFF2-40B4-BE49-F238E27FC236}">
                <a16:creationId xmlns:a16="http://schemas.microsoft.com/office/drawing/2014/main" id="{ED304104-A690-E1C2-D281-135344E38D6E}"/>
              </a:ext>
              <a:ext uri="{C183D7F6-B498-43B3-948B-1728B52AA6E4}">
                <adec:decorative xmlns:adec="http://schemas.microsoft.com/office/drawing/2017/decorative" val="1"/>
              </a:ext>
            </a:extLst>
          </p:cNvPr>
          <p:cNvSpPr>
            <a:spLocks/>
          </p:cNvSpPr>
          <p:nvPr/>
        </p:nvSpPr>
        <p:spPr bwMode="auto">
          <a:xfrm>
            <a:off x="387350" y="293370"/>
            <a:ext cx="762000" cy="7620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39" name="Straight Connector 38">
            <a:extLst>
              <a:ext uri="{FF2B5EF4-FFF2-40B4-BE49-F238E27FC236}">
                <a16:creationId xmlns:a16="http://schemas.microsoft.com/office/drawing/2014/main" id="{8F858259-39D0-9254-BF1C-45A62E859536}"/>
              </a:ext>
              <a:ext uri="{C183D7F6-B498-43B3-948B-1728B52AA6E4}">
                <adec:decorative xmlns:adec="http://schemas.microsoft.com/office/drawing/2017/decorative" val="1"/>
              </a:ext>
            </a:extLst>
          </p:cNvPr>
          <p:cNvCxnSpPr>
            <a:cxnSpLocks/>
          </p:cNvCxnSpPr>
          <p:nvPr/>
        </p:nvCxnSpPr>
        <p:spPr>
          <a:xfrm>
            <a:off x="960119" y="2544031"/>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C0A558-34C3-6E40-083C-0C853CEA7B74}"/>
              </a:ext>
              <a:ext uri="{C183D7F6-B498-43B3-948B-1728B52AA6E4}">
                <adec:decorative xmlns:adec="http://schemas.microsoft.com/office/drawing/2017/decorative" val="1"/>
              </a:ext>
            </a:extLst>
          </p:cNvPr>
          <p:cNvCxnSpPr>
            <a:cxnSpLocks/>
          </p:cNvCxnSpPr>
          <p:nvPr/>
        </p:nvCxnSpPr>
        <p:spPr>
          <a:xfrm>
            <a:off x="960119" y="4017788"/>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C8F07B-5C0D-31B1-65F4-65167C4BB83E}"/>
              </a:ext>
              <a:ext uri="{C183D7F6-B498-43B3-948B-1728B52AA6E4}">
                <adec:decorative xmlns:adec="http://schemas.microsoft.com/office/drawing/2017/decorative" val="1"/>
              </a:ext>
            </a:extLst>
          </p:cNvPr>
          <p:cNvCxnSpPr>
            <a:cxnSpLocks/>
          </p:cNvCxnSpPr>
          <p:nvPr/>
        </p:nvCxnSpPr>
        <p:spPr>
          <a:xfrm>
            <a:off x="2199698" y="6115050"/>
            <a:ext cx="1010761" cy="0"/>
          </a:xfrm>
          <a:prstGeom prst="line">
            <a:avLst/>
          </a:prstGeom>
          <a:solidFill>
            <a:schemeClr val="accent1"/>
          </a:solidFill>
          <a:ln w="12700">
            <a:solidFill>
              <a:schemeClr val="bg1">
                <a:lumMod val="65000"/>
              </a:schemeClr>
            </a:solidFill>
            <a:headEnd type="none" w="med" len="med"/>
            <a:tailEnd type="arrow" w="lg" len="med"/>
          </a:ln>
          <a:effectLst/>
        </p:spPr>
        <p:style>
          <a:lnRef idx="1">
            <a:schemeClr val="accent2"/>
          </a:lnRef>
          <a:fillRef idx="3">
            <a:schemeClr val="accent2"/>
          </a:fillRef>
          <a:effectRef idx="2">
            <a:schemeClr val="accent2"/>
          </a:effectRef>
          <a:fontRef idx="minor">
            <a:schemeClr val="lt1"/>
          </a:fontRef>
        </p:style>
      </p:cxnSp>
      <p:pic>
        <p:nvPicPr>
          <p:cNvPr id="53" name="Picture 52">
            <a:extLst>
              <a:ext uri="{FF2B5EF4-FFF2-40B4-BE49-F238E27FC236}">
                <a16:creationId xmlns:a16="http://schemas.microsoft.com/office/drawing/2014/main" id="{9C6E9BA2-55D6-5420-DFB7-BF0DD0F112BC}"/>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87" r="15576" b="3668"/>
          <a:stretch>
            <a:fillRect/>
          </a:stretch>
        </p:blipFill>
        <p:spPr bwMode="auto">
          <a:xfrm>
            <a:off x="387350" y="171449"/>
            <a:ext cx="762000" cy="883921"/>
          </a:xfrm>
          <a:custGeom>
            <a:avLst/>
            <a:gdLst>
              <a:gd name="connsiteX0" fmla="*/ 76352 w 762000"/>
              <a:gd name="connsiteY0" fmla="*/ 0 h 883921"/>
              <a:gd name="connsiteX1" fmla="*/ 685648 w 762000"/>
              <a:gd name="connsiteY1" fmla="*/ 0 h 883921"/>
              <a:gd name="connsiteX2" fmla="*/ 696931 w 762000"/>
              <a:gd name="connsiteY2" fmla="*/ 13676 h 883921"/>
              <a:gd name="connsiteX3" fmla="*/ 762000 w 762000"/>
              <a:gd name="connsiteY3" fmla="*/ 226696 h 883921"/>
              <a:gd name="connsiteX4" fmla="*/ 754259 w 762000"/>
              <a:gd name="connsiteY4" fmla="*/ 303481 h 883921"/>
              <a:gd name="connsiteX5" fmla="*/ 735222 w 762000"/>
              <a:gd name="connsiteY5" fmla="*/ 364809 h 883921"/>
              <a:gd name="connsiteX6" fmla="*/ 754259 w 762000"/>
              <a:gd name="connsiteY6" fmla="*/ 426136 h 883921"/>
              <a:gd name="connsiteX7" fmla="*/ 762000 w 762000"/>
              <a:gd name="connsiteY7" fmla="*/ 502921 h 883921"/>
              <a:gd name="connsiteX8" fmla="*/ 381000 w 762000"/>
              <a:gd name="connsiteY8" fmla="*/ 883921 h 883921"/>
              <a:gd name="connsiteX9" fmla="*/ 0 w 762000"/>
              <a:gd name="connsiteY9" fmla="*/ 502921 h 883921"/>
              <a:gd name="connsiteX10" fmla="*/ 7741 w 762000"/>
              <a:gd name="connsiteY10" fmla="*/ 426136 h 883921"/>
              <a:gd name="connsiteX11" fmla="*/ 26778 w 762000"/>
              <a:gd name="connsiteY11" fmla="*/ 364809 h 883921"/>
              <a:gd name="connsiteX12" fmla="*/ 7741 w 762000"/>
              <a:gd name="connsiteY12" fmla="*/ 303481 h 883921"/>
              <a:gd name="connsiteX13" fmla="*/ 0 w 762000"/>
              <a:gd name="connsiteY13" fmla="*/ 226696 h 883921"/>
              <a:gd name="connsiteX14" fmla="*/ 65069 w 762000"/>
              <a:gd name="connsiteY14" fmla="*/ 13676 h 8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883921">
                <a:moveTo>
                  <a:pt x="76352" y="0"/>
                </a:moveTo>
                <a:lnTo>
                  <a:pt x="685648" y="0"/>
                </a:lnTo>
                <a:lnTo>
                  <a:pt x="696931" y="13676"/>
                </a:lnTo>
                <a:cubicBezTo>
                  <a:pt x="738012" y="74484"/>
                  <a:pt x="762000" y="147789"/>
                  <a:pt x="762000" y="226696"/>
                </a:cubicBezTo>
                <a:cubicBezTo>
                  <a:pt x="762000" y="252999"/>
                  <a:pt x="759335" y="278679"/>
                  <a:pt x="754259" y="303481"/>
                </a:cubicBezTo>
                <a:lnTo>
                  <a:pt x="735222" y="364809"/>
                </a:lnTo>
                <a:lnTo>
                  <a:pt x="754259" y="426136"/>
                </a:lnTo>
                <a:cubicBezTo>
                  <a:pt x="759335" y="450939"/>
                  <a:pt x="762000" y="476619"/>
                  <a:pt x="762000" y="502921"/>
                </a:cubicBezTo>
                <a:cubicBezTo>
                  <a:pt x="762000" y="713341"/>
                  <a:pt x="591420" y="883921"/>
                  <a:pt x="381000" y="883921"/>
                </a:cubicBezTo>
                <a:cubicBezTo>
                  <a:pt x="170580" y="883921"/>
                  <a:pt x="0" y="713341"/>
                  <a:pt x="0" y="502921"/>
                </a:cubicBezTo>
                <a:cubicBezTo>
                  <a:pt x="0" y="476619"/>
                  <a:pt x="2665" y="450939"/>
                  <a:pt x="7741" y="426136"/>
                </a:cubicBezTo>
                <a:lnTo>
                  <a:pt x="26778" y="364809"/>
                </a:lnTo>
                <a:lnTo>
                  <a:pt x="7741" y="303481"/>
                </a:lnTo>
                <a:cubicBezTo>
                  <a:pt x="2665" y="278679"/>
                  <a:pt x="0" y="252999"/>
                  <a:pt x="0" y="226696"/>
                </a:cubicBezTo>
                <a:cubicBezTo>
                  <a:pt x="0" y="147789"/>
                  <a:pt x="23988" y="74484"/>
                  <a:pt x="65069" y="13676"/>
                </a:cubicBezTo>
                <a:close/>
              </a:path>
            </a:pathLst>
          </a:custGeom>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C1068753-4585-AB47-9912-9F05D0CE7436}"/>
              </a:ext>
            </a:extLst>
          </p:cNvPr>
          <p:cNvSpPr txBox="1">
            <a:spLocks noGrp="1"/>
          </p:cNvSpPr>
          <p:nvPr>
            <p:ph type="title" idx="4294967295"/>
          </p:nvPr>
        </p:nvSpPr>
        <p:spPr>
          <a:xfrm>
            <a:off x="1377950" y="366593"/>
            <a:ext cx="551656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DAY IN THE LIFE – </a:t>
            </a:r>
            <a:r>
              <a:rPr kumimoji="0" lang="en-US" sz="1800" b="0" i="0" u="none" strike="noStrike" kern="1200" cap="none" spc="0" normalizeH="0" baseline="0" noProof="0" dirty="0">
                <a:ln>
                  <a:noFill/>
                </a:ln>
                <a:solidFill>
                  <a:schemeClr val="accent1"/>
                </a:solidFill>
                <a:effectLst/>
                <a:uLnTx/>
                <a:uFillTx/>
                <a:latin typeface="+mj-lt"/>
                <a:ea typeface="+mn-ea"/>
                <a:cs typeface="+mn-cs"/>
              </a:rPr>
              <a:t>Using Copilot in Viva Engage</a:t>
            </a: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Amy, community manager</a:t>
            </a:r>
          </a:p>
        </p:txBody>
      </p:sp>
      <p:sp>
        <p:nvSpPr>
          <p:cNvPr id="13" name="TextBox 12">
            <a:extLst>
              <a:ext uri="{FF2B5EF4-FFF2-40B4-BE49-F238E27FC236}">
                <a16:creationId xmlns:a16="http://schemas.microsoft.com/office/drawing/2014/main" id="{FE71EA71-2E22-88DA-4498-CA51A9DE3410}"/>
              </a:ext>
            </a:extLst>
          </p:cNvPr>
          <p:cNvSpPr txBox="1">
            <a:spLocks/>
          </p:cNvSpPr>
          <p:nvPr/>
        </p:nvSpPr>
        <p:spPr>
          <a:xfrm>
            <a:off x="7531265" y="301191"/>
            <a:ext cx="4351971" cy="746358"/>
          </a:xfrm>
          <a:prstGeom prst="rect">
            <a:avLst/>
          </a:prstGeom>
          <a:noFill/>
        </p:spPr>
        <p:txBody>
          <a:bodyPr wrap="square">
            <a:spAutoFit/>
          </a:bodyPr>
          <a:lstStyle/>
          <a:p>
            <a:pPr>
              <a:spcAft>
                <a:spcPts val="300"/>
              </a:spcAft>
            </a:pPr>
            <a:r>
              <a:rPr lang="en-US" sz="1600" b="1" dirty="0">
                <a:ln w="3175">
                  <a:noFill/>
                </a:ln>
                <a:gradFill>
                  <a:gsLst>
                    <a:gs pos="21000">
                      <a:srgbClr val="0078D4"/>
                    </a:gs>
                    <a:gs pos="100000">
                      <a:srgbClr val="C03BC4"/>
                    </a:gs>
                  </a:gsLst>
                  <a:lin ang="2400000" scaled="0"/>
                </a:gradFill>
                <a:latin typeface="+mj-lt"/>
                <a:cs typeface="Segoe UI Semibold" panose="020B0702040204020203" pitchFamily="34" charset="0"/>
              </a:rPr>
              <a:t>Prompt Goals</a:t>
            </a:r>
            <a:endParaRPr lang="en-US" sz="1600" b="1" dirty="0">
              <a:latin typeface="+mj-lt"/>
            </a:endParaRPr>
          </a:p>
          <a:p>
            <a:pPr>
              <a:spcAft>
                <a:spcPts val="300"/>
              </a:spcAft>
              <a:buNone/>
            </a:pPr>
            <a:r>
              <a:rPr lang="en-US" sz="1200" dirty="0"/>
              <a:t>Foster engagement, moderate discussions, surface insights, support rituals.</a:t>
            </a:r>
          </a:p>
        </p:txBody>
      </p:sp>
      <p:sp>
        <p:nvSpPr>
          <p:cNvPr id="18" name="Rectangle 1">
            <a:extLst>
              <a:ext uri="{FF2B5EF4-FFF2-40B4-BE49-F238E27FC236}">
                <a16:creationId xmlns:a16="http://schemas.microsoft.com/office/drawing/2014/main" id="{76BDBC9B-55C6-A70D-72A5-8F955F42C418}"/>
              </a:ext>
            </a:extLst>
          </p:cNvPr>
          <p:cNvSpPr>
            <a:spLocks noChangeArrowheads="1"/>
          </p:cNvSpPr>
          <p:nvPr/>
        </p:nvSpPr>
        <p:spPr bwMode="auto">
          <a:xfrm>
            <a:off x="960119" y="1441668"/>
            <a:ext cx="6240781" cy="73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Morning:</a:t>
            </a:r>
          </a:p>
          <a:p>
            <a:pPr marL="285750" indent="-200025">
              <a:spcAft>
                <a:spcPts val="600"/>
              </a:spcAft>
              <a:buFont typeface="Arial" panose="020B0604020202020204" pitchFamily="34" charset="0"/>
              <a:buChar char="•"/>
            </a:pPr>
            <a:r>
              <a:rPr lang="en-US" sz="1200" dirty="0"/>
              <a:t>Catches up on new posts and conversations in specific communities using Copilot.</a:t>
            </a:r>
          </a:p>
          <a:p>
            <a:pPr marL="285750" indent="-200025">
              <a:spcAft>
                <a:spcPts val="600"/>
              </a:spcAft>
              <a:buFont typeface="Arial" panose="020B0604020202020204" pitchFamily="34" charset="0"/>
              <a:buChar char="•"/>
            </a:pPr>
            <a:r>
              <a:rPr lang="en-US" sz="1200" dirty="0"/>
              <a:t>Summarizes individual threads for moderation, surfacing key points and issues.</a:t>
            </a:r>
          </a:p>
        </p:txBody>
      </p:sp>
      <p:sp>
        <p:nvSpPr>
          <p:cNvPr id="19" name="Rectangle 1">
            <a:extLst>
              <a:ext uri="{FF2B5EF4-FFF2-40B4-BE49-F238E27FC236}">
                <a16:creationId xmlns:a16="http://schemas.microsoft.com/office/drawing/2014/main" id="{F4EF5219-0E6D-A456-251A-5FB375888547}"/>
              </a:ext>
            </a:extLst>
          </p:cNvPr>
          <p:cNvSpPr>
            <a:spLocks noChangeArrowheads="1"/>
          </p:cNvSpPr>
          <p:nvPr/>
        </p:nvSpPr>
        <p:spPr bwMode="auto">
          <a:xfrm>
            <a:off x="960118" y="2915425"/>
            <a:ext cx="6240781" cy="73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Midday:</a:t>
            </a:r>
          </a:p>
          <a:p>
            <a:pPr marL="285750" indent="-200025">
              <a:spcAft>
                <a:spcPts val="600"/>
              </a:spcAft>
              <a:buFont typeface="Arial" panose="020B0604020202020204" pitchFamily="34" charset="0"/>
              <a:buChar char="•"/>
            </a:pPr>
            <a:r>
              <a:rPr lang="en-US" sz="1200" dirty="0"/>
              <a:t>Searches for posts by specific users to monitor participation and address questions.</a:t>
            </a:r>
          </a:p>
          <a:p>
            <a:pPr marL="285750" indent="-200025">
              <a:spcAft>
                <a:spcPts val="600"/>
              </a:spcAft>
              <a:buFont typeface="Arial" panose="020B0604020202020204" pitchFamily="34" charset="0"/>
              <a:buChar char="•"/>
            </a:pPr>
            <a:r>
              <a:rPr lang="en-US" sz="1200" dirty="0"/>
              <a:t>Identifies trending topics within a community to stay ahead of emerging discussions.</a:t>
            </a:r>
          </a:p>
        </p:txBody>
      </p:sp>
      <p:sp>
        <p:nvSpPr>
          <p:cNvPr id="23" name="Rectangle 1">
            <a:extLst>
              <a:ext uri="{FF2B5EF4-FFF2-40B4-BE49-F238E27FC236}">
                <a16:creationId xmlns:a16="http://schemas.microsoft.com/office/drawing/2014/main" id="{04E8CE34-3F94-9E2B-AB99-A6679BC867A8}"/>
              </a:ext>
            </a:extLst>
          </p:cNvPr>
          <p:cNvSpPr>
            <a:spLocks noChangeArrowheads="1"/>
          </p:cNvSpPr>
          <p:nvPr/>
        </p:nvSpPr>
        <p:spPr bwMode="auto">
          <a:xfrm>
            <a:off x="960118" y="4389180"/>
            <a:ext cx="6240781" cy="9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Afternoon:</a:t>
            </a:r>
          </a:p>
          <a:p>
            <a:pPr marL="285750" indent="-200025">
              <a:spcAft>
                <a:spcPts val="600"/>
              </a:spcAft>
              <a:buFont typeface="Arial" panose="020B0604020202020204" pitchFamily="34" charset="0"/>
              <a:buChar char="•"/>
            </a:pPr>
            <a:r>
              <a:rPr lang="en-US" sz="1200" dirty="0"/>
              <a:t>Drafts welcome or engagement posts with Copilot to foster inclusion and excitement.</a:t>
            </a:r>
          </a:p>
          <a:p>
            <a:pPr marL="285750" indent="-200025">
              <a:spcAft>
                <a:spcPts val="600"/>
              </a:spcAft>
              <a:buFont typeface="Arial" panose="020B0604020202020204" pitchFamily="34" charset="0"/>
              <a:buChar char="•"/>
            </a:pPr>
            <a:r>
              <a:rPr lang="en-US" sz="1200" dirty="0"/>
              <a:t>Launches community challenges or polls to boost engagement and encourage interaction.</a:t>
            </a:r>
          </a:p>
        </p:txBody>
      </p:sp>
      <p:sp>
        <p:nvSpPr>
          <p:cNvPr id="26" name="TextBox 25">
            <a:extLst>
              <a:ext uri="{FF2B5EF4-FFF2-40B4-BE49-F238E27FC236}">
                <a16:creationId xmlns:a16="http://schemas.microsoft.com/office/drawing/2014/main" id="{AD808DE4-6C53-8B40-92D4-A06114230B6B}"/>
              </a:ext>
            </a:extLst>
          </p:cNvPr>
          <p:cNvSpPr txBox="1">
            <a:spLocks/>
          </p:cNvSpPr>
          <p:nvPr/>
        </p:nvSpPr>
        <p:spPr>
          <a:xfrm>
            <a:off x="3469643" y="5735420"/>
            <a:ext cx="3681294" cy="766877"/>
          </a:xfrm>
          <a:prstGeom prst="rect">
            <a:avLst/>
          </a:prstGeom>
          <a:noFill/>
        </p:spPr>
        <p:txBody>
          <a:bodyPr wrap="square" lIns="0" tIns="0" rIns="0" bIns="0">
            <a:spAutoFit/>
          </a:bodyPr>
          <a:lstStyle/>
          <a:p>
            <a:pPr>
              <a:spcAft>
                <a:spcPts val="100"/>
              </a:spcAft>
              <a:buNone/>
            </a:pPr>
            <a:r>
              <a:rPr lang="en-US" sz="1400" b="1" dirty="0">
                <a:solidFill>
                  <a:schemeClr val="bg1"/>
                </a:solidFill>
                <a:latin typeface="+mj-lt"/>
              </a:rPr>
              <a:t>Benefits</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Scales community moderation and engagement.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Automates repetitive tasks like summarizing and responding.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Enables proactive content planning and sentiment tracking. </a:t>
            </a:r>
          </a:p>
        </p:txBody>
      </p:sp>
      <p:sp>
        <p:nvSpPr>
          <p:cNvPr id="33" name="TextBox 32">
            <a:extLst>
              <a:ext uri="{FF2B5EF4-FFF2-40B4-BE49-F238E27FC236}">
                <a16:creationId xmlns:a16="http://schemas.microsoft.com/office/drawing/2014/main" id="{D02B8478-719C-8236-D231-24D577BD6CF3}"/>
              </a:ext>
            </a:extLst>
          </p:cNvPr>
          <p:cNvSpPr txBox="1">
            <a:spLocks/>
          </p:cNvSpPr>
          <p:nvPr/>
        </p:nvSpPr>
        <p:spPr>
          <a:xfrm>
            <a:off x="7622264" y="1528128"/>
            <a:ext cx="4264936" cy="514793"/>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457200">
              <a:spcBef>
                <a:spcPct val="0"/>
              </a:spcBef>
              <a:spcAft>
                <a:spcPts val="800"/>
              </a:spcAft>
              <a:defRPr sz="1600">
                <a:ln w="3175">
                  <a:noFill/>
                </a:ln>
                <a:solidFill>
                  <a:schemeClr val="bg1"/>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Prompt Examples</a:t>
            </a:r>
          </a:p>
        </p:txBody>
      </p:sp>
      <p:sp>
        <p:nvSpPr>
          <p:cNvPr id="36" name="Rectangle: Rounded Corners 35">
            <a:extLst>
              <a:ext uri="{FF2B5EF4-FFF2-40B4-BE49-F238E27FC236}">
                <a16:creationId xmlns:a16="http://schemas.microsoft.com/office/drawing/2014/main" id="{4DBC0A78-2C71-2575-13AC-9F126AD1578A}"/>
              </a:ext>
            </a:extLst>
          </p:cNvPr>
          <p:cNvSpPr>
            <a:spLocks/>
          </p:cNvSpPr>
          <p:nvPr/>
        </p:nvSpPr>
        <p:spPr bwMode="auto">
          <a:xfrm>
            <a:off x="7622264" y="2228530"/>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Aft>
                <a:spcPts val="300"/>
              </a:spcAft>
            </a:pPr>
            <a:r>
              <a:rPr lang="en-US" sz="1200" dirty="0">
                <a:solidFill>
                  <a:schemeClr val="tx1"/>
                </a:solidFill>
                <a:cs typeface="Segoe UI" pitchFamily="34" charset="0"/>
              </a:rPr>
              <a:t>Summarize this conversation thread for moderation. Include the main points discussed, the overall tone, any recurring questions, complaints, or suggestions for action, and highlight any policy violations or unresolved issues that may require follow-up.</a:t>
            </a:r>
          </a:p>
        </p:txBody>
      </p:sp>
      <p:sp>
        <p:nvSpPr>
          <p:cNvPr id="38" name="Rectangle: Rounded Corners 37">
            <a:extLst>
              <a:ext uri="{FF2B5EF4-FFF2-40B4-BE49-F238E27FC236}">
                <a16:creationId xmlns:a16="http://schemas.microsoft.com/office/drawing/2014/main" id="{CF54BDF7-6B7D-2E69-A288-69CFE721073B}"/>
              </a:ext>
            </a:extLst>
          </p:cNvPr>
          <p:cNvSpPr>
            <a:spLocks/>
          </p:cNvSpPr>
          <p:nvPr/>
        </p:nvSpPr>
        <p:spPr bwMode="auto">
          <a:xfrm>
            <a:off x="7622264" y="3698958"/>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Find posts from [specific user] in this community and summarize the trending topics based on recent conversations. Highlight any emerging themes, frequently discussed subjects, and notable contributions from </a:t>
            </a:r>
            <a:br>
              <a:rPr lang="en-US" sz="1200" dirty="0">
                <a:solidFill>
                  <a:schemeClr val="tx1"/>
                </a:solidFill>
                <a:cs typeface="Segoe UI" pitchFamily="34" charset="0"/>
              </a:rPr>
            </a:br>
            <a:r>
              <a:rPr lang="en-US" sz="1200" dirty="0">
                <a:solidFill>
                  <a:schemeClr val="tx1"/>
                </a:solidFill>
                <a:cs typeface="Segoe UI" pitchFamily="34" charset="0"/>
              </a:rPr>
              <a:t>the user.</a:t>
            </a:r>
          </a:p>
        </p:txBody>
      </p:sp>
      <p:sp>
        <p:nvSpPr>
          <p:cNvPr id="37" name="Rectangle: Rounded Corners 36">
            <a:extLst>
              <a:ext uri="{FF2B5EF4-FFF2-40B4-BE49-F238E27FC236}">
                <a16:creationId xmlns:a16="http://schemas.microsoft.com/office/drawing/2014/main" id="{863A68C5-42C9-C8A0-8EF1-C71A5543BB00}"/>
              </a:ext>
            </a:extLst>
          </p:cNvPr>
          <p:cNvSpPr>
            <a:spLocks/>
          </p:cNvSpPr>
          <p:nvPr/>
        </p:nvSpPr>
        <p:spPr bwMode="auto">
          <a:xfrm>
            <a:off x="7622264" y="5169387"/>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Draft a welcome or engagement post for new members in the community, and suggest a community challenge or poll to boost participation and engagement. Highlight ways to encourage interaction and make new members feel included.</a:t>
            </a:r>
          </a:p>
        </p:txBody>
      </p:sp>
      <p:sp>
        <p:nvSpPr>
          <p:cNvPr id="62" name="Graphic 1048">
            <a:extLst>
              <a:ext uri="{FF2B5EF4-FFF2-40B4-BE49-F238E27FC236}">
                <a16:creationId xmlns:a16="http://schemas.microsoft.com/office/drawing/2014/main" id="{6C0FCBAE-FA7A-A1C9-E9D2-BBBFDD09080C}"/>
              </a:ext>
              <a:ext uri="{C183D7F6-B498-43B3-948B-1728B52AA6E4}">
                <adec:decorative xmlns:adec="http://schemas.microsoft.com/office/drawing/2017/decorative" val="1"/>
              </a:ext>
            </a:extLst>
          </p:cNvPr>
          <p:cNvSpPr>
            <a:spLocks/>
          </p:cNvSpPr>
          <p:nvPr/>
        </p:nvSpPr>
        <p:spPr>
          <a:xfrm>
            <a:off x="11426561" y="1645444"/>
            <a:ext cx="312278" cy="280162"/>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693828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356437-6A7E-E192-A77B-0121B36CB96C}"/>
            </a:ext>
          </a:extLst>
        </p:cNvPr>
        <p:cNvGrpSpPr/>
        <p:nvPr/>
      </p:nvGrpSpPr>
      <p:grpSpPr>
        <a:xfrm>
          <a:off x="0" y="0"/>
          <a:ext cx="0" cy="0"/>
          <a:chOff x="0" y="0"/>
          <a:chExt cx="0" cy="0"/>
        </a:xfrm>
      </p:grpSpPr>
      <p:sp>
        <p:nvSpPr>
          <p:cNvPr id="63" name="Freeform: Shape 62">
            <a:extLst>
              <a:ext uri="{FF2B5EF4-FFF2-40B4-BE49-F238E27FC236}">
                <a16:creationId xmlns:a16="http://schemas.microsoft.com/office/drawing/2014/main" id="{B4691E39-434E-366E-27A3-D101A0F99B6B}"/>
              </a:ext>
              <a:ext uri="{C183D7F6-B498-43B3-948B-1728B52AA6E4}">
                <adec:decorative xmlns:adec="http://schemas.microsoft.com/office/drawing/2017/decorative" val="1"/>
              </a:ext>
            </a:extLst>
          </p:cNvPr>
          <p:cNvSpPr>
            <a:spLocks/>
          </p:cNvSpPr>
          <p:nvPr/>
        </p:nvSpPr>
        <p:spPr>
          <a:xfrm>
            <a:off x="7622265" y="2176142"/>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096" name="Freeform: Shape 4095">
            <a:extLst>
              <a:ext uri="{FF2B5EF4-FFF2-40B4-BE49-F238E27FC236}">
                <a16:creationId xmlns:a16="http://schemas.microsoft.com/office/drawing/2014/main" id="{13BBD2E8-2767-A9B1-B563-7E955CF3CEC9}"/>
              </a:ext>
              <a:ext uri="{C183D7F6-B498-43B3-948B-1728B52AA6E4}">
                <adec:decorative xmlns:adec="http://schemas.microsoft.com/office/drawing/2017/decorative" val="1"/>
              </a:ext>
            </a:extLst>
          </p:cNvPr>
          <p:cNvSpPr>
            <a:spLocks/>
          </p:cNvSpPr>
          <p:nvPr/>
        </p:nvSpPr>
        <p:spPr>
          <a:xfrm>
            <a:off x="7622265" y="3646570"/>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097" name="Freeform: Shape 4096">
            <a:extLst>
              <a:ext uri="{FF2B5EF4-FFF2-40B4-BE49-F238E27FC236}">
                <a16:creationId xmlns:a16="http://schemas.microsoft.com/office/drawing/2014/main" id="{59A1F604-AB1F-7A77-82A4-83C91EE4CD8F}"/>
              </a:ext>
              <a:ext uri="{C183D7F6-B498-43B3-948B-1728B52AA6E4}">
                <adec:decorative xmlns:adec="http://schemas.microsoft.com/office/drawing/2017/decorative" val="1"/>
              </a:ext>
            </a:extLst>
          </p:cNvPr>
          <p:cNvSpPr>
            <a:spLocks/>
          </p:cNvSpPr>
          <p:nvPr/>
        </p:nvSpPr>
        <p:spPr>
          <a:xfrm>
            <a:off x="7622265" y="5116999"/>
            <a:ext cx="649360" cy="99060"/>
          </a:xfrm>
          <a:custGeom>
            <a:avLst/>
            <a:gdLst>
              <a:gd name="connsiteX0" fmla="*/ 61711 w 649360"/>
              <a:gd name="connsiteY0" fmla="*/ 0 h 99060"/>
              <a:gd name="connsiteX1" fmla="*/ 216809 w 649360"/>
              <a:gd name="connsiteY1" fmla="*/ 0 h 99060"/>
              <a:gd name="connsiteX2" fmla="*/ 445411 w 649360"/>
              <a:gd name="connsiteY2" fmla="*/ 0 h 99060"/>
              <a:gd name="connsiteX3" fmla="*/ 567682 w 649360"/>
              <a:gd name="connsiteY3" fmla="*/ 0 h 99060"/>
              <a:gd name="connsiteX4" fmla="*/ 619022 w 649360"/>
              <a:gd name="connsiteY4" fmla="*/ 15537 h 99060"/>
              <a:gd name="connsiteX5" fmla="*/ 649360 w 649360"/>
              <a:gd name="connsiteY5" fmla="*/ 52388 h 99060"/>
              <a:gd name="connsiteX6" fmla="*/ 46673 w 649360"/>
              <a:gd name="connsiteY6" fmla="*/ 52388 h 99060"/>
              <a:gd name="connsiteX7" fmla="*/ 13670 w 649360"/>
              <a:gd name="connsiteY7" fmla="*/ 66059 h 99060"/>
              <a:gd name="connsiteX8" fmla="*/ 0 w 649360"/>
              <a:gd name="connsiteY8" fmla="*/ 99060 h 99060"/>
              <a:gd name="connsiteX9" fmla="*/ 0 w 649360"/>
              <a:gd name="connsiteY9" fmla="*/ 61673 h 99060"/>
              <a:gd name="connsiteX10" fmla="*/ 61711 w 649360"/>
              <a:gd name="connsiteY10" fmla="*/ 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360" h="99060">
                <a:moveTo>
                  <a:pt x="61711" y="0"/>
                </a:moveTo>
                <a:lnTo>
                  <a:pt x="216809" y="0"/>
                </a:lnTo>
                <a:lnTo>
                  <a:pt x="445411" y="0"/>
                </a:lnTo>
                <a:lnTo>
                  <a:pt x="567682" y="0"/>
                </a:lnTo>
                <a:cubicBezTo>
                  <a:pt x="586361" y="0"/>
                  <a:pt x="604130" y="5614"/>
                  <a:pt x="619022" y="15537"/>
                </a:cubicBezTo>
                <a:lnTo>
                  <a:pt x="649360" y="52388"/>
                </a:lnTo>
                <a:lnTo>
                  <a:pt x="46673" y="52388"/>
                </a:lnTo>
                <a:cubicBezTo>
                  <a:pt x="33785" y="52388"/>
                  <a:pt x="22116" y="57612"/>
                  <a:pt x="13670" y="66059"/>
                </a:cubicBezTo>
                <a:lnTo>
                  <a:pt x="0" y="99060"/>
                </a:lnTo>
                <a:lnTo>
                  <a:pt x="0" y="61673"/>
                </a:lnTo>
                <a:cubicBezTo>
                  <a:pt x="0" y="27612"/>
                  <a:pt x="27632" y="0"/>
                  <a:pt x="61711"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7" name="Picture 6">
            <a:extLst>
              <a:ext uri="{FF2B5EF4-FFF2-40B4-BE49-F238E27FC236}">
                <a16:creationId xmlns:a16="http://schemas.microsoft.com/office/drawing/2014/main" id="{E6A2C230-B920-011A-DA39-C4CD0D2E2F1F}"/>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539" y="-5"/>
            <a:ext cx="12191998" cy="6858009"/>
          </a:xfrm>
          <a:custGeom>
            <a:avLst/>
            <a:gdLst>
              <a:gd name="connsiteX0" fmla="*/ 0 w 12191998"/>
              <a:gd name="connsiteY0" fmla="*/ 0 h 6858009"/>
              <a:gd name="connsiteX1" fmla="*/ 12191998 w 12191998"/>
              <a:gd name="connsiteY1" fmla="*/ 0 h 6858009"/>
              <a:gd name="connsiteX2" fmla="*/ 12191998 w 12191998"/>
              <a:gd name="connsiteY2" fmla="*/ 1348741 h 6858009"/>
              <a:gd name="connsiteX3" fmla="*/ 7641561 w 12191998"/>
              <a:gd name="connsiteY3" fmla="*/ 1348741 h 6858009"/>
              <a:gd name="connsiteX4" fmla="*/ 7435784 w 12191998"/>
              <a:gd name="connsiteY4" fmla="*/ 1554518 h 6858009"/>
              <a:gd name="connsiteX5" fmla="*/ 7435784 w 12191998"/>
              <a:gd name="connsiteY5" fmla="*/ 6446487 h 6858009"/>
              <a:gd name="connsiteX6" fmla="*/ 7641561 w 12191998"/>
              <a:gd name="connsiteY6" fmla="*/ 6652264 h 6858009"/>
              <a:gd name="connsiteX7" fmla="*/ 12191998 w 12191998"/>
              <a:gd name="connsiteY7" fmla="*/ 6652264 h 6858009"/>
              <a:gd name="connsiteX8" fmla="*/ 12191998 w 12191998"/>
              <a:gd name="connsiteY8" fmla="*/ 6858009 h 6858009"/>
              <a:gd name="connsiteX9" fmla="*/ 0 w 12191998"/>
              <a:gd name="connsiteY9"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6858009">
                <a:moveTo>
                  <a:pt x="0" y="0"/>
                </a:moveTo>
                <a:lnTo>
                  <a:pt x="12191998" y="0"/>
                </a:lnTo>
                <a:lnTo>
                  <a:pt x="12191998" y="1348741"/>
                </a:lnTo>
                <a:lnTo>
                  <a:pt x="7641561" y="1348741"/>
                </a:lnTo>
                <a:cubicBezTo>
                  <a:pt x="7527914" y="1348741"/>
                  <a:pt x="7435784" y="1440871"/>
                  <a:pt x="7435784" y="1554518"/>
                </a:cubicBezTo>
                <a:lnTo>
                  <a:pt x="7435784" y="6446487"/>
                </a:lnTo>
                <a:cubicBezTo>
                  <a:pt x="7435784" y="6560134"/>
                  <a:pt x="7527914" y="6652264"/>
                  <a:pt x="7641561" y="6652264"/>
                </a:cubicBezTo>
                <a:lnTo>
                  <a:pt x="12191998" y="6652264"/>
                </a:lnTo>
                <a:lnTo>
                  <a:pt x="12191998" y="6858009"/>
                </a:lnTo>
                <a:lnTo>
                  <a:pt x="0" y="6858009"/>
                </a:lnTo>
                <a:close/>
              </a:path>
            </a:pathLst>
          </a:cu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9" name="Rectangle 8">
            <a:extLst>
              <a:ext uri="{FF2B5EF4-FFF2-40B4-BE49-F238E27FC236}">
                <a16:creationId xmlns:a16="http://schemas.microsoft.com/office/drawing/2014/main" id="{0BCA5677-26AF-D1DD-B835-B54A60027284}"/>
              </a:ext>
              <a:ext uri="{C183D7F6-B498-43B3-948B-1728B52AA6E4}">
                <adec:decorative xmlns:adec="http://schemas.microsoft.com/office/drawing/2017/decorative" val="1"/>
              </a:ext>
            </a:extLst>
          </p:cNvPr>
          <p:cNvSpPr>
            <a:spLocks/>
          </p:cNvSpPr>
          <p:nvPr/>
        </p:nvSpPr>
        <p:spPr bwMode="auto">
          <a:xfrm>
            <a:off x="935195" y="281940"/>
            <a:ext cx="6596070" cy="78486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75711F4E-48AA-BB94-ECC9-AE99848F7252}"/>
              </a:ext>
              <a:ext uri="{C183D7F6-B498-43B3-948B-1728B52AA6E4}">
                <adec:decorative xmlns:adec="http://schemas.microsoft.com/office/drawing/2017/decorative" val="1"/>
              </a:ext>
            </a:extLst>
          </p:cNvPr>
          <p:cNvSpPr>
            <a:spLocks/>
          </p:cNvSpPr>
          <p:nvPr/>
        </p:nvSpPr>
        <p:spPr bwMode="auto">
          <a:xfrm>
            <a:off x="7433245" y="205740"/>
            <a:ext cx="4758755" cy="937260"/>
          </a:xfrm>
          <a:custGeom>
            <a:avLst/>
            <a:gdLst>
              <a:gd name="connsiteX0" fmla="*/ 205776 w 4758755"/>
              <a:gd name="connsiteY0" fmla="*/ 0 h 937260"/>
              <a:gd name="connsiteX1" fmla="*/ 4758755 w 4758755"/>
              <a:gd name="connsiteY1" fmla="*/ 0 h 937260"/>
              <a:gd name="connsiteX2" fmla="*/ 4758755 w 4758755"/>
              <a:gd name="connsiteY2" fmla="*/ 937260 h 937260"/>
              <a:gd name="connsiteX3" fmla="*/ 205776 w 4758755"/>
              <a:gd name="connsiteY3" fmla="*/ 937260 h 937260"/>
              <a:gd name="connsiteX4" fmla="*/ 0 w 4758755"/>
              <a:gd name="connsiteY4" fmla="*/ 731485 h 937260"/>
              <a:gd name="connsiteX5" fmla="*/ 0 w 4758755"/>
              <a:gd name="connsiteY5" fmla="*/ 205775 h 937260"/>
              <a:gd name="connsiteX6" fmla="*/ 205776 w 4758755"/>
              <a:gd name="connsiteY6" fmla="*/ 0 h 9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755" h="937260">
                <a:moveTo>
                  <a:pt x="205776" y="0"/>
                </a:moveTo>
                <a:lnTo>
                  <a:pt x="4758755" y="0"/>
                </a:lnTo>
                <a:lnTo>
                  <a:pt x="4758755" y="937260"/>
                </a:lnTo>
                <a:lnTo>
                  <a:pt x="205776" y="937260"/>
                </a:lnTo>
                <a:cubicBezTo>
                  <a:pt x="92130" y="937260"/>
                  <a:pt x="0" y="845131"/>
                  <a:pt x="0" y="731485"/>
                </a:cubicBezTo>
                <a:lnTo>
                  <a:pt x="0" y="205775"/>
                </a:lnTo>
                <a:cubicBezTo>
                  <a:pt x="0" y="92129"/>
                  <a:pt x="92130" y="0"/>
                  <a:pt x="205776" y="0"/>
                </a:cubicBezTo>
                <a:close/>
              </a:path>
            </a:pathLst>
          </a:custGeom>
          <a:solidFill>
            <a:schemeClr val="bg1"/>
          </a:solidFill>
          <a:ln w="6350">
            <a:gradFill>
              <a:gsLst>
                <a:gs pos="0">
                  <a:schemeClr val="accent2">
                    <a:lumMod val="20000"/>
                    <a:lumOff val="80000"/>
                  </a:schemeClr>
                </a:gs>
                <a:gs pos="100000">
                  <a:schemeClr val="accent1">
                    <a:lumMod val="20000"/>
                    <a:lumOff val="80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12" name="Rectangle: Top Corners Rounded 11">
            <a:extLst>
              <a:ext uri="{FF2B5EF4-FFF2-40B4-BE49-F238E27FC236}">
                <a16:creationId xmlns:a16="http://schemas.microsoft.com/office/drawing/2014/main" id="{08BD2B94-9DAC-86D8-9132-4B748F9AB11A}"/>
              </a:ext>
              <a:ext uri="{C183D7F6-B498-43B3-948B-1728B52AA6E4}">
                <adec:decorative xmlns:adec="http://schemas.microsoft.com/office/drawing/2017/decorative" val="1"/>
              </a:ext>
            </a:extLst>
          </p:cNvPr>
          <p:cNvSpPr>
            <a:spLocks/>
          </p:cNvSpPr>
          <p:nvPr/>
        </p:nvSpPr>
        <p:spPr bwMode="auto">
          <a:xfrm rot="10800000">
            <a:off x="304800" y="0"/>
            <a:ext cx="914400" cy="1143000"/>
          </a:xfrm>
          <a:prstGeom prst="round2SameRect">
            <a:avLst>
              <a:gd name="adj1" fmla="val 50000"/>
              <a:gd name="adj2" fmla="val 0"/>
            </a:avLst>
          </a:pr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14" name="Arrow: Bent 13">
            <a:extLst>
              <a:ext uri="{FF2B5EF4-FFF2-40B4-BE49-F238E27FC236}">
                <a16:creationId xmlns:a16="http://schemas.microsoft.com/office/drawing/2014/main" id="{E1CF4DC1-3790-2B92-CDE8-77CC4E60892C}"/>
              </a:ext>
              <a:ext uri="{C183D7F6-B498-43B3-948B-1728B52AA6E4}">
                <adec:decorative xmlns:adec="http://schemas.microsoft.com/office/drawing/2017/decorative" val="1"/>
              </a:ext>
            </a:extLst>
          </p:cNvPr>
          <p:cNvSpPr>
            <a:spLocks/>
          </p:cNvSpPr>
          <p:nvPr/>
        </p:nvSpPr>
        <p:spPr bwMode="auto">
          <a:xfrm rot="16200000">
            <a:off x="-909635" y="2814636"/>
            <a:ext cx="4972050" cy="1628777"/>
          </a:xfrm>
          <a:prstGeom prst="bentArrow">
            <a:avLst>
              <a:gd name="adj1" fmla="val 25000"/>
              <a:gd name="adj2" fmla="val 0"/>
              <a:gd name="adj3" fmla="val 25000"/>
              <a:gd name="adj4" fmla="val 9068"/>
            </a:avLst>
          </a:prstGeom>
          <a:solidFill>
            <a:schemeClr val="accent1"/>
          </a:solidFill>
          <a:ln w="1270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51" name="Freeform: Shape 50">
            <a:extLst>
              <a:ext uri="{FF2B5EF4-FFF2-40B4-BE49-F238E27FC236}">
                <a16:creationId xmlns:a16="http://schemas.microsoft.com/office/drawing/2014/main" id="{2845363C-B962-6624-A457-B208BB793E7C}"/>
              </a:ext>
              <a:ext uri="{C183D7F6-B498-43B3-948B-1728B52AA6E4}">
                <adec:decorative xmlns:adec="http://schemas.microsoft.com/office/drawing/2017/decorative" val="1"/>
              </a:ext>
            </a:extLst>
          </p:cNvPr>
          <p:cNvSpPr>
            <a:spLocks/>
          </p:cNvSpPr>
          <p:nvPr/>
        </p:nvSpPr>
        <p:spPr bwMode="auto">
          <a:xfrm rot="16200000">
            <a:off x="4540943" y="3634225"/>
            <a:ext cx="1112203" cy="4771464"/>
          </a:xfrm>
          <a:custGeom>
            <a:avLst/>
            <a:gdLst>
              <a:gd name="connsiteX0" fmla="*/ 1112203 w 1112203"/>
              <a:gd name="connsiteY0" fmla="*/ 185371 h 4771464"/>
              <a:gd name="connsiteX1" fmla="*/ 1112203 w 1112203"/>
              <a:gd name="connsiteY1" fmla="*/ 1351231 h 4771464"/>
              <a:gd name="connsiteX2" fmla="*/ 1112203 w 1112203"/>
              <a:gd name="connsiteY2" fmla="*/ 4417386 h 4771464"/>
              <a:gd name="connsiteX3" fmla="*/ 1112203 w 1112203"/>
              <a:gd name="connsiteY3" fmla="*/ 4721933 h 4771464"/>
              <a:gd name="connsiteX4" fmla="*/ 129577 w 1112203"/>
              <a:gd name="connsiteY4" fmla="*/ 4721933 h 4771464"/>
              <a:gd name="connsiteX5" fmla="*/ 49480 w 1112203"/>
              <a:gd name="connsiteY5" fmla="*/ 4738104 h 4771464"/>
              <a:gd name="connsiteX6" fmla="*/ 0 w 1112203"/>
              <a:gd name="connsiteY6" fmla="*/ 4771464 h 4771464"/>
              <a:gd name="connsiteX7" fmla="*/ 0 w 1112203"/>
              <a:gd name="connsiteY7" fmla="*/ 4477631 h 4771464"/>
              <a:gd name="connsiteX8" fmla="*/ 0 w 1112203"/>
              <a:gd name="connsiteY8" fmla="*/ 1351231 h 4771464"/>
              <a:gd name="connsiteX9" fmla="*/ 0 w 1112203"/>
              <a:gd name="connsiteY9" fmla="*/ 185371 h 4771464"/>
              <a:gd name="connsiteX10" fmla="*/ 185371 w 1112203"/>
              <a:gd name="connsiteY10" fmla="*/ 0 h 4771464"/>
              <a:gd name="connsiteX11" fmla="*/ 926832 w 1112203"/>
              <a:gd name="connsiteY11" fmla="*/ 0 h 4771464"/>
              <a:gd name="connsiteX12" fmla="*/ 1112203 w 1112203"/>
              <a:gd name="connsiteY12" fmla="*/ 185371 h 477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203" h="4771464">
                <a:moveTo>
                  <a:pt x="1112203" y="185371"/>
                </a:moveTo>
                <a:lnTo>
                  <a:pt x="1112203" y="1351231"/>
                </a:lnTo>
                <a:lnTo>
                  <a:pt x="1112203" y="4417386"/>
                </a:lnTo>
                <a:lnTo>
                  <a:pt x="1112203" y="4721933"/>
                </a:lnTo>
                <a:lnTo>
                  <a:pt x="129577" y="4721933"/>
                </a:lnTo>
                <a:cubicBezTo>
                  <a:pt x="101165" y="4721933"/>
                  <a:pt x="74099" y="4727691"/>
                  <a:pt x="49480" y="4738104"/>
                </a:cubicBezTo>
                <a:lnTo>
                  <a:pt x="0" y="4771464"/>
                </a:lnTo>
                <a:lnTo>
                  <a:pt x="0" y="4477631"/>
                </a:lnTo>
                <a:lnTo>
                  <a:pt x="0" y="1351231"/>
                </a:lnTo>
                <a:lnTo>
                  <a:pt x="0" y="185371"/>
                </a:lnTo>
                <a:cubicBezTo>
                  <a:pt x="0" y="82993"/>
                  <a:pt x="82993" y="0"/>
                  <a:pt x="185371" y="0"/>
                </a:cubicBezTo>
                <a:lnTo>
                  <a:pt x="926832" y="0"/>
                </a:lnTo>
                <a:cubicBezTo>
                  <a:pt x="1029210" y="0"/>
                  <a:pt x="1112203" y="82993"/>
                  <a:pt x="1112203" y="185371"/>
                </a:cubicBezTo>
                <a:close/>
              </a:path>
            </a:pathLst>
          </a:custGeom>
          <a:gradFill flip="none" rotWithShape="1">
            <a:gsLst>
              <a:gs pos="0">
                <a:srgbClr val="0078D4"/>
              </a:gs>
              <a:gs pos="100000">
                <a:srgbClr val="C53FCC"/>
              </a:gs>
            </a:gsLst>
            <a:lin ang="540000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spcBef>
                <a:spcPct val="0"/>
              </a:spcBef>
              <a:spcAft>
                <a:spcPts val="800"/>
              </a:spcAft>
            </a:pPr>
            <a:endParaRPr lang="en-US" sz="1600" dirty="0">
              <a:ln w="3175">
                <a:noFill/>
              </a:ln>
              <a:solidFill>
                <a:schemeClr val="bg1"/>
              </a:solidFill>
              <a:latin typeface="+mj-lt"/>
              <a:ea typeface="+mj-ea"/>
              <a:cs typeface="+mj-cs"/>
            </a:endParaRPr>
          </a:p>
        </p:txBody>
      </p:sp>
      <p:sp>
        <p:nvSpPr>
          <p:cNvPr id="32" name="Oval 31">
            <a:extLst>
              <a:ext uri="{FF2B5EF4-FFF2-40B4-BE49-F238E27FC236}">
                <a16:creationId xmlns:a16="http://schemas.microsoft.com/office/drawing/2014/main" id="{BE4E2CE8-27C6-81DD-7036-F57FF919F0FC}"/>
              </a:ext>
              <a:ext uri="{C183D7F6-B498-43B3-948B-1728B52AA6E4}">
                <adec:decorative xmlns:adec="http://schemas.microsoft.com/office/drawing/2017/decorative" val="1"/>
              </a:ext>
            </a:extLst>
          </p:cNvPr>
          <p:cNvSpPr>
            <a:spLocks/>
          </p:cNvSpPr>
          <p:nvPr/>
        </p:nvSpPr>
        <p:spPr bwMode="auto">
          <a:xfrm>
            <a:off x="387350" y="293370"/>
            <a:ext cx="762000" cy="7620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cxnSp>
        <p:nvCxnSpPr>
          <p:cNvPr id="39" name="Straight Connector 38">
            <a:extLst>
              <a:ext uri="{FF2B5EF4-FFF2-40B4-BE49-F238E27FC236}">
                <a16:creationId xmlns:a16="http://schemas.microsoft.com/office/drawing/2014/main" id="{294CE521-2F46-F1F1-52EA-53B9F64AE1D3}"/>
              </a:ext>
              <a:ext uri="{C183D7F6-B498-43B3-948B-1728B52AA6E4}">
                <adec:decorative xmlns:adec="http://schemas.microsoft.com/office/drawing/2017/decorative" val="1"/>
              </a:ext>
            </a:extLst>
          </p:cNvPr>
          <p:cNvCxnSpPr>
            <a:cxnSpLocks/>
          </p:cNvCxnSpPr>
          <p:nvPr/>
        </p:nvCxnSpPr>
        <p:spPr>
          <a:xfrm>
            <a:off x="960119" y="2617574"/>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6B765AA-DE09-92FB-01AC-8554F353C538}"/>
              </a:ext>
              <a:ext uri="{C183D7F6-B498-43B3-948B-1728B52AA6E4}">
                <adec:decorative xmlns:adec="http://schemas.microsoft.com/office/drawing/2017/decorative" val="1"/>
              </a:ext>
            </a:extLst>
          </p:cNvPr>
          <p:cNvCxnSpPr>
            <a:cxnSpLocks/>
          </p:cNvCxnSpPr>
          <p:nvPr/>
        </p:nvCxnSpPr>
        <p:spPr>
          <a:xfrm>
            <a:off x="960119" y="4099917"/>
            <a:ext cx="624078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24BB194-ED1E-9B65-97FC-8CC34207B2FB}"/>
              </a:ext>
              <a:ext uri="{C183D7F6-B498-43B3-948B-1728B52AA6E4}">
                <adec:decorative xmlns:adec="http://schemas.microsoft.com/office/drawing/2017/decorative" val="1"/>
              </a:ext>
            </a:extLst>
          </p:cNvPr>
          <p:cNvCxnSpPr>
            <a:cxnSpLocks/>
          </p:cNvCxnSpPr>
          <p:nvPr/>
        </p:nvCxnSpPr>
        <p:spPr>
          <a:xfrm>
            <a:off x="1593660" y="6115050"/>
            <a:ext cx="1010761" cy="0"/>
          </a:xfrm>
          <a:prstGeom prst="line">
            <a:avLst/>
          </a:prstGeom>
          <a:solidFill>
            <a:schemeClr val="accent1"/>
          </a:solidFill>
          <a:ln w="12700">
            <a:solidFill>
              <a:schemeClr val="bg1">
                <a:lumMod val="65000"/>
              </a:schemeClr>
            </a:solidFill>
            <a:headEnd type="none" w="med" len="med"/>
            <a:tailEnd type="arrow" w="lg" len="med"/>
          </a:ln>
          <a:effectLst/>
        </p:spPr>
        <p:style>
          <a:lnRef idx="1">
            <a:schemeClr val="accent2"/>
          </a:lnRef>
          <a:fillRef idx="3">
            <a:schemeClr val="accent2"/>
          </a:fillRef>
          <a:effectRef idx="2">
            <a:schemeClr val="accent2"/>
          </a:effectRef>
          <a:fontRef idx="minor">
            <a:schemeClr val="lt1"/>
          </a:fontRef>
        </p:style>
      </p:cxnSp>
      <p:pic>
        <p:nvPicPr>
          <p:cNvPr id="58" name="Picture 57">
            <a:extLst>
              <a:ext uri="{FF2B5EF4-FFF2-40B4-BE49-F238E27FC236}">
                <a16:creationId xmlns:a16="http://schemas.microsoft.com/office/drawing/2014/main" id="{F6C90F3E-471F-7E8E-A737-42D94577434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642" r="8799" b="1756"/>
          <a:stretch>
            <a:fillRect/>
          </a:stretch>
        </p:blipFill>
        <p:spPr bwMode="auto">
          <a:xfrm>
            <a:off x="387350" y="149311"/>
            <a:ext cx="762000" cy="906059"/>
          </a:xfrm>
          <a:custGeom>
            <a:avLst/>
            <a:gdLst>
              <a:gd name="connsiteX0" fmla="*/ 83615 w 762000"/>
              <a:gd name="connsiteY0" fmla="*/ 0 h 906059"/>
              <a:gd name="connsiteX1" fmla="*/ 678385 w 762000"/>
              <a:gd name="connsiteY1" fmla="*/ 0 h 906059"/>
              <a:gd name="connsiteX2" fmla="*/ 696931 w 762000"/>
              <a:gd name="connsiteY2" fmla="*/ 22479 h 906059"/>
              <a:gd name="connsiteX3" fmla="*/ 762000 w 762000"/>
              <a:gd name="connsiteY3" fmla="*/ 235499 h 906059"/>
              <a:gd name="connsiteX4" fmla="*/ 754259 w 762000"/>
              <a:gd name="connsiteY4" fmla="*/ 312284 h 906059"/>
              <a:gd name="connsiteX5" fmla="*/ 733152 w 762000"/>
              <a:gd name="connsiteY5" fmla="*/ 380279 h 906059"/>
              <a:gd name="connsiteX6" fmla="*/ 754259 w 762000"/>
              <a:gd name="connsiteY6" fmla="*/ 448274 h 906059"/>
              <a:gd name="connsiteX7" fmla="*/ 762000 w 762000"/>
              <a:gd name="connsiteY7" fmla="*/ 525059 h 906059"/>
              <a:gd name="connsiteX8" fmla="*/ 381000 w 762000"/>
              <a:gd name="connsiteY8" fmla="*/ 906059 h 906059"/>
              <a:gd name="connsiteX9" fmla="*/ 0 w 762000"/>
              <a:gd name="connsiteY9" fmla="*/ 525059 h 906059"/>
              <a:gd name="connsiteX10" fmla="*/ 7741 w 762000"/>
              <a:gd name="connsiteY10" fmla="*/ 448274 h 906059"/>
              <a:gd name="connsiteX11" fmla="*/ 28848 w 762000"/>
              <a:gd name="connsiteY11" fmla="*/ 380279 h 906059"/>
              <a:gd name="connsiteX12" fmla="*/ 7741 w 762000"/>
              <a:gd name="connsiteY12" fmla="*/ 312284 h 906059"/>
              <a:gd name="connsiteX13" fmla="*/ 0 w 762000"/>
              <a:gd name="connsiteY13" fmla="*/ 235499 h 906059"/>
              <a:gd name="connsiteX14" fmla="*/ 65069 w 762000"/>
              <a:gd name="connsiteY14" fmla="*/ 22479 h 90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906059">
                <a:moveTo>
                  <a:pt x="83615" y="0"/>
                </a:moveTo>
                <a:lnTo>
                  <a:pt x="678385" y="0"/>
                </a:lnTo>
                <a:lnTo>
                  <a:pt x="696931" y="22479"/>
                </a:lnTo>
                <a:cubicBezTo>
                  <a:pt x="738012" y="83287"/>
                  <a:pt x="762000" y="156592"/>
                  <a:pt x="762000" y="235499"/>
                </a:cubicBezTo>
                <a:cubicBezTo>
                  <a:pt x="762000" y="261802"/>
                  <a:pt x="759335" y="287482"/>
                  <a:pt x="754259" y="312284"/>
                </a:cubicBezTo>
                <a:lnTo>
                  <a:pt x="733152" y="380279"/>
                </a:lnTo>
                <a:lnTo>
                  <a:pt x="754259" y="448274"/>
                </a:lnTo>
                <a:cubicBezTo>
                  <a:pt x="759335" y="473077"/>
                  <a:pt x="762000" y="498757"/>
                  <a:pt x="762000" y="525059"/>
                </a:cubicBezTo>
                <a:cubicBezTo>
                  <a:pt x="762000" y="735479"/>
                  <a:pt x="591420" y="906059"/>
                  <a:pt x="381000" y="906059"/>
                </a:cubicBezTo>
                <a:cubicBezTo>
                  <a:pt x="170580" y="906059"/>
                  <a:pt x="0" y="735479"/>
                  <a:pt x="0" y="525059"/>
                </a:cubicBezTo>
                <a:cubicBezTo>
                  <a:pt x="0" y="498757"/>
                  <a:pt x="2665" y="473077"/>
                  <a:pt x="7741" y="448274"/>
                </a:cubicBezTo>
                <a:lnTo>
                  <a:pt x="28848" y="380279"/>
                </a:lnTo>
                <a:lnTo>
                  <a:pt x="7741" y="312284"/>
                </a:lnTo>
                <a:cubicBezTo>
                  <a:pt x="2665" y="287482"/>
                  <a:pt x="0" y="261802"/>
                  <a:pt x="0" y="235499"/>
                </a:cubicBezTo>
                <a:cubicBezTo>
                  <a:pt x="0" y="156592"/>
                  <a:pt x="23988" y="83287"/>
                  <a:pt x="65069" y="22479"/>
                </a:cubicBezTo>
                <a:close/>
              </a:path>
            </a:pathLst>
          </a:cu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A11D6C69-F891-E81D-CABE-F57BD3685E96}"/>
              </a:ext>
            </a:extLst>
          </p:cNvPr>
          <p:cNvSpPr txBox="1">
            <a:spLocks noGrp="1"/>
          </p:cNvSpPr>
          <p:nvPr>
            <p:ph type="title" idx="4294967295"/>
          </p:nvPr>
        </p:nvSpPr>
        <p:spPr>
          <a:xfrm>
            <a:off x="1377950" y="366593"/>
            <a:ext cx="551656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DAY IN THE LIFE – </a:t>
            </a:r>
            <a:r>
              <a:rPr kumimoji="0" lang="en-US" sz="1800" b="0" i="0" u="none" strike="noStrike" kern="1200" cap="none" spc="0" normalizeH="0" baseline="0" noProof="0" dirty="0">
                <a:ln>
                  <a:noFill/>
                </a:ln>
                <a:solidFill>
                  <a:schemeClr val="accent1"/>
                </a:solidFill>
                <a:effectLst/>
                <a:uLnTx/>
                <a:uFillTx/>
                <a:latin typeface="+mj-lt"/>
                <a:ea typeface="+mn-ea"/>
                <a:cs typeface="+mn-cs"/>
              </a:rPr>
              <a:t>Using Copilot in Viva Engage</a:t>
            </a: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n-lt"/>
                <a:ea typeface="+mn-ea"/>
                <a:cs typeface="+mn-cs"/>
              </a:rPr>
              <a:t>David, Viva Engage user</a:t>
            </a:r>
          </a:p>
        </p:txBody>
      </p:sp>
      <p:sp>
        <p:nvSpPr>
          <p:cNvPr id="13" name="TextBox 12">
            <a:extLst>
              <a:ext uri="{FF2B5EF4-FFF2-40B4-BE49-F238E27FC236}">
                <a16:creationId xmlns:a16="http://schemas.microsoft.com/office/drawing/2014/main" id="{43EB8915-1FEF-9F10-6AA2-09020D116FB2}"/>
              </a:ext>
            </a:extLst>
          </p:cNvPr>
          <p:cNvSpPr txBox="1">
            <a:spLocks/>
          </p:cNvSpPr>
          <p:nvPr/>
        </p:nvSpPr>
        <p:spPr>
          <a:xfrm>
            <a:off x="7531265" y="301191"/>
            <a:ext cx="4351971" cy="746358"/>
          </a:xfrm>
          <a:prstGeom prst="rect">
            <a:avLst/>
          </a:prstGeom>
          <a:noFill/>
        </p:spPr>
        <p:txBody>
          <a:bodyPr wrap="square">
            <a:spAutoFit/>
          </a:bodyPr>
          <a:lstStyle/>
          <a:p>
            <a:pPr>
              <a:spcAft>
                <a:spcPts val="300"/>
              </a:spcAft>
            </a:pPr>
            <a:r>
              <a:rPr lang="en-US" sz="1600" b="1" dirty="0">
                <a:ln w="3175">
                  <a:noFill/>
                </a:ln>
                <a:gradFill>
                  <a:gsLst>
                    <a:gs pos="21000">
                      <a:srgbClr val="0078D4"/>
                    </a:gs>
                    <a:gs pos="100000">
                      <a:srgbClr val="C03BC4"/>
                    </a:gs>
                  </a:gsLst>
                  <a:lin ang="2400000" scaled="0"/>
                </a:gradFill>
                <a:latin typeface="+mj-lt"/>
                <a:cs typeface="Segoe UI Semibold" panose="020B0702040204020203" pitchFamily="34" charset="0"/>
              </a:rPr>
              <a:t>Prompt Goals</a:t>
            </a:r>
            <a:endParaRPr lang="en-US" sz="1600" b="1" dirty="0">
              <a:latin typeface="+mj-lt"/>
            </a:endParaRPr>
          </a:p>
          <a:p>
            <a:pPr>
              <a:spcAft>
                <a:spcPts val="300"/>
              </a:spcAft>
              <a:buNone/>
            </a:pPr>
            <a:r>
              <a:rPr lang="en-US" sz="1200" dirty="0"/>
              <a:t>Stay informed, communicate effectively, monitor engagement and join communities.</a:t>
            </a:r>
          </a:p>
        </p:txBody>
      </p:sp>
      <p:sp>
        <p:nvSpPr>
          <p:cNvPr id="18" name="Rectangle 1">
            <a:extLst>
              <a:ext uri="{FF2B5EF4-FFF2-40B4-BE49-F238E27FC236}">
                <a16:creationId xmlns:a16="http://schemas.microsoft.com/office/drawing/2014/main" id="{1103EDA1-5E93-7387-947A-6F35B1549732}"/>
              </a:ext>
            </a:extLst>
          </p:cNvPr>
          <p:cNvSpPr>
            <a:spLocks noChangeArrowheads="1"/>
          </p:cNvSpPr>
          <p:nvPr/>
        </p:nvSpPr>
        <p:spPr bwMode="auto">
          <a:xfrm>
            <a:off x="960119" y="1441668"/>
            <a:ext cx="6240781"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Morning:</a:t>
            </a:r>
          </a:p>
          <a:p>
            <a:pPr marL="285750" indent="-200025">
              <a:spcAft>
                <a:spcPts val="600"/>
              </a:spcAft>
              <a:buFont typeface="Arial" panose="020B0604020202020204" pitchFamily="34" charset="0"/>
              <a:buChar char="•"/>
            </a:pPr>
            <a:r>
              <a:rPr lang="en-US" sz="1100" dirty="0">
                <a:latin typeface="+mj-lt"/>
              </a:rPr>
              <a:t>Catches up on updates: </a:t>
            </a:r>
            <a:r>
              <a:rPr lang="en-US" sz="1100" dirty="0"/>
              <a:t>Uses Copilot to summarize overnight activity, highlighting new posts, trending topics, and urgent issues across all communities. Stays informed and ready to engage.</a:t>
            </a:r>
          </a:p>
          <a:p>
            <a:pPr marL="285750" indent="-200025">
              <a:spcAft>
                <a:spcPts val="600"/>
              </a:spcAft>
              <a:buFont typeface="Arial" panose="020B0604020202020204" pitchFamily="34" charset="0"/>
              <a:buChar char="•"/>
            </a:pPr>
            <a:r>
              <a:rPr lang="en-US" sz="1100" dirty="0">
                <a:latin typeface="+mj-lt"/>
              </a:rPr>
              <a:t>Summarizes long threads: </a:t>
            </a:r>
            <a:r>
              <a:rPr lang="en-US" sz="1100" dirty="0"/>
              <a:t>Asks Copilot to condense lengthy conversations into key points, making it easy to understand main outcomes and next steps without reading every message.</a:t>
            </a:r>
          </a:p>
        </p:txBody>
      </p:sp>
      <p:sp>
        <p:nvSpPr>
          <p:cNvPr id="19" name="Rectangle 1">
            <a:extLst>
              <a:ext uri="{FF2B5EF4-FFF2-40B4-BE49-F238E27FC236}">
                <a16:creationId xmlns:a16="http://schemas.microsoft.com/office/drawing/2014/main" id="{0F58CDE3-F72C-8DF4-E619-F97DB4716776}"/>
              </a:ext>
            </a:extLst>
          </p:cNvPr>
          <p:cNvSpPr>
            <a:spLocks noChangeArrowheads="1"/>
          </p:cNvSpPr>
          <p:nvPr/>
        </p:nvSpPr>
        <p:spPr bwMode="auto">
          <a:xfrm>
            <a:off x="960118" y="2754734"/>
            <a:ext cx="6240781" cy="120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Midday:</a:t>
            </a:r>
          </a:p>
          <a:p>
            <a:pPr marL="285750" indent="-200025">
              <a:spcAft>
                <a:spcPts val="600"/>
              </a:spcAft>
              <a:buFont typeface="Arial" panose="020B0604020202020204" pitchFamily="34" charset="0"/>
              <a:buChar char="•"/>
            </a:pPr>
            <a:r>
              <a:rPr lang="en-US" sz="1100" dirty="0">
                <a:latin typeface="+mj-lt"/>
              </a:rPr>
              <a:t>Searches for posts by leaders and peers: </a:t>
            </a:r>
            <a:r>
              <a:rPr lang="en-US" sz="1100" dirty="0"/>
              <a:t>Uses Copilot to surface recent communications from leadership and colleagues, ensuring alignment with company priorities and participating in relevant discussions.</a:t>
            </a:r>
          </a:p>
          <a:p>
            <a:pPr marL="285750" indent="-200025">
              <a:spcAft>
                <a:spcPts val="600"/>
              </a:spcAft>
              <a:buFont typeface="Arial" panose="020B0604020202020204" pitchFamily="34" charset="0"/>
              <a:buChar char="•"/>
            </a:pPr>
            <a:r>
              <a:rPr lang="en-US" sz="1100" dirty="0">
                <a:latin typeface="+mj-lt"/>
              </a:rPr>
              <a:t>Drafts posts with writing assistance: </a:t>
            </a:r>
            <a:r>
              <a:rPr lang="en-US" sz="1100" dirty="0"/>
              <a:t>Crafts clear, engaging posts about their experience or feedback, leveraging Copilot’s contextual writing support.</a:t>
            </a:r>
          </a:p>
        </p:txBody>
      </p:sp>
      <p:sp>
        <p:nvSpPr>
          <p:cNvPr id="23" name="Rectangle 1">
            <a:extLst>
              <a:ext uri="{FF2B5EF4-FFF2-40B4-BE49-F238E27FC236}">
                <a16:creationId xmlns:a16="http://schemas.microsoft.com/office/drawing/2014/main" id="{42947798-97A7-0430-F667-B0A1F8F9A2E3}"/>
              </a:ext>
            </a:extLst>
          </p:cNvPr>
          <p:cNvSpPr>
            <a:spLocks noChangeArrowheads="1"/>
          </p:cNvSpPr>
          <p:nvPr/>
        </p:nvSpPr>
        <p:spPr bwMode="auto">
          <a:xfrm>
            <a:off x="960118" y="4237077"/>
            <a:ext cx="6240781"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Aft>
                <a:spcPts val="300"/>
              </a:spcAft>
            </a:pPr>
            <a:r>
              <a:rPr lang="en-US" sz="1600" b="1" dirty="0">
                <a:solidFill>
                  <a:schemeClr val="accent1"/>
                </a:solidFill>
                <a:latin typeface="+mj-lt"/>
              </a:rPr>
              <a:t>Afternoon:</a:t>
            </a:r>
          </a:p>
          <a:p>
            <a:pPr marL="285750" indent="-200025">
              <a:spcAft>
                <a:spcPts val="600"/>
              </a:spcAft>
              <a:buFont typeface="Arial" panose="020B0604020202020204" pitchFamily="34" charset="0"/>
              <a:buChar char="•"/>
            </a:pPr>
            <a:r>
              <a:rPr lang="en-US" sz="1100" dirty="0">
                <a:latin typeface="+mj-lt"/>
              </a:rPr>
              <a:t>Discovers trending themes: </a:t>
            </a:r>
            <a:r>
              <a:rPr lang="en-US" sz="1100" dirty="0"/>
              <a:t>Identifies popular topics and joins discussions, contributing ideas and learning from others.</a:t>
            </a:r>
          </a:p>
          <a:p>
            <a:pPr marL="285750" indent="-200025">
              <a:spcAft>
                <a:spcPts val="600"/>
              </a:spcAft>
              <a:buFont typeface="Arial" panose="020B0604020202020204" pitchFamily="34" charset="0"/>
              <a:buChar char="•"/>
            </a:pPr>
            <a:r>
              <a:rPr lang="en-US" sz="1100" dirty="0">
                <a:latin typeface="+mj-lt"/>
              </a:rPr>
              <a:t>Reviews feedback and engagement: </a:t>
            </a:r>
            <a:r>
              <a:rPr lang="en-US" sz="1100" dirty="0"/>
              <a:t>Uses Copilot to summarize comments and reactions on recent posts, understanding sentiment and responding thoughtfully.</a:t>
            </a:r>
          </a:p>
        </p:txBody>
      </p:sp>
      <p:sp>
        <p:nvSpPr>
          <p:cNvPr id="26" name="TextBox 25">
            <a:extLst>
              <a:ext uri="{FF2B5EF4-FFF2-40B4-BE49-F238E27FC236}">
                <a16:creationId xmlns:a16="http://schemas.microsoft.com/office/drawing/2014/main" id="{FD4947F0-C3FC-1ED2-BD7D-3FA0371DF68D}"/>
              </a:ext>
            </a:extLst>
          </p:cNvPr>
          <p:cNvSpPr txBox="1">
            <a:spLocks/>
          </p:cNvSpPr>
          <p:nvPr/>
        </p:nvSpPr>
        <p:spPr>
          <a:xfrm>
            <a:off x="2863604" y="5543061"/>
            <a:ext cx="4424888" cy="959237"/>
          </a:xfrm>
          <a:prstGeom prst="rect">
            <a:avLst/>
          </a:prstGeom>
          <a:noFill/>
        </p:spPr>
        <p:txBody>
          <a:bodyPr wrap="square" lIns="0" tIns="0" rIns="0" bIns="0">
            <a:spAutoFit/>
          </a:bodyPr>
          <a:lstStyle/>
          <a:p>
            <a:pPr>
              <a:spcAft>
                <a:spcPts val="100"/>
              </a:spcAft>
              <a:buNone/>
            </a:pPr>
            <a:r>
              <a:rPr lang="en-US" sz="1400" b="1" dirty="0">
                <a:solidFill>
                  <a:schemeClr val="bg1"/>
                </a:solidFill>
                <a:latin typeface="+mj-lt"/>
              </a:rPr>
              <a:t>Benefits</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Saves time catching up and staying informed.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Makes it easier to participate in conversations and share ideas.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Surfaces relevant information and feedback for continuous improvement. </a:t>
            </a:r>
          </a:p>
          <a:p>
            <a:pPr marL="174625" lvl="0" indent="-123825" eaLnBrk="0" fontAlgn="base" hangingPunct="0">
              <a:spcAft>
                <a:spcPts val="300"/>
              </a:spcAft>
              <a:buFont typeface="Arial" panose="020B0604020202020204" pitchFamily="34" charset="0"/>
              <a:buChar char="•"/>
            </a:pPr>
            <a:r>
              <a:rPr lang="en-US" altLang="en-US" sz="1000" dirty="0">
                <a:solidFill>
                  <a:schemeClr val="bg1"/>
                </a:solidFill>
              </a:rPr>
              <a:t>Supports proactive engagement and collaboration across the organization. </a:t>
            </a:r>
          </a:p>
        </p:txBody>
      </p:sp>
      <p:sp>
        <p:nvSpPr>
          <p:cNvPr id="33" name="TextBox 32">
            <a:extLst>
              <a:ext uri="{FF2B5EF4-FFF2-40B4-BE49-F238E27FC236}">
                <a16:creationId xmlns:a16="http://schemas.microsoft.com/office/drawing/2014/main" id="{A423DB0A-636D-87F8-59E3-B1FAAC6F2AD8}"/>
              </a:ext>
            </a:extLst>
          </p:cNvPr>
          <p:cNvSpPr txBox="1">
            <a:spLocks/>
          </p:cNvSpPr>
          <p:nvPr/>
        </p:nvSpPr>
        <p:spPr>
          <a:xfrm>
            <a:off x="7622264" y="1528128"/>
            <a:ext cx="4264936" cy="514793"/>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defTabSz="457200">
              <a:spcBef>
                <a:spcPct val="0"/>
              </a:spcBef>
              <a:spcAft>
                <a:spcPts val="800"/>
              </a:spcAft>
              <a:defRPr sz="1600">
                <a:ln w="3175">
                  <a:noFill/>
                </a:ln>
                <a:solidFill>
                  <a:schemeClr val="bg1"/>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Prompt Examples</a:t>
            </a:r>
          </a:p>
        </p:txBody>
      </p:sp>
      <p:sp>
        <p:nvSpPr>
          <p:cNvPr id="36" name="Rectangle: Rounded Corners 35">
            <a:extLst>
              <a:ext uri="{FF2B5EF4-FFF2-40B4-BE49-F238E27FC236}">
                <a16:creationId xmlns:a16="http://schemas.microsoft.com/office/drawing/2014/main" id="{4A7D1997-C4AA-52E0-B121-166E6ADD5199}"/>
              </a:ext>
            </a:extLst>
          </p:cNvPr>
          <p:cNvSpPr>
            <a:spLocks/>
          </p:cNvSpPr>
          <p:nvPr/>
        </p:nvSpPr>
        <p:spPr bwMode="auto">
          <a:xfrm>
            <a:off x="7622264" y="2228530"/>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Aft>
                <a:spcPts val="300"/>
              </a:spcAft>
            </a:pPr>
            <a:r>
              <a:rPr lang="en-US" sz="1200" dirty="0">
                <a:solidFill>
                  <a:schemeClr val="tx1"/>
                </a:solidFill>
                <a:cs typeface="Segoe UI" pitchFamily="34" charset="0"/>
              </a:rPr>
              <a:t>Summarize new posts and conversations from all my communities since yesterday. Highlight any trending topics or urgent issues I should know about.</a:t>
            </a:r>
          </a:p>
        </p:txBody>
      </p:sp>
      <p:sp>
        <p:nvSpPr>
          <p:cNvPr id="38" name="Rectangle: Rounded Corners 37">
            <a:extLst>
              <a:ext uri="{FF2B5EF4-FFF2-40B4-BE49-F238E27FC236}">
                <a16:creationId xmlns:a16="http://schemas.microsoft.com/office/drawing/2014/main" id="{4CC446FF-2059-C1CE-8134-E224ECA5C43E}"/>
              </a:ext>
            </a:extLst>
          </p:cNvPr>
          <p:cNvSpPr>
            <a:spLocks/>
          </p:cNvSpPr>
          <p:nvPr/>
        </p:nvSpPr>
        <p:spPr bwMode="auto">
          <a:xfrm>
            <a:off x="7622264" y="3698958"/>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Show me engagement metrics for my recent posts. Which messages or threads need my follow-up today?“</a:t>
            </a:r>
          </a:p>
        </p:txBody>
      </p:sp>
      <p:sp>
        <p:nvSpPr>
          <p:cNvPr id="37" name="Rectangle: Rounded Corners 36">
            <a:extLst>
              <a:ext uri="{FF2B5EF4-FFF2-40B4-BE49-F238E27FC236}">
                <a16:creationId xmlns:a16="http://schemas.microsoft.com/office/drawing/2014/main" id="{BC4529C7-C5BB-41BA-CA52-4F2B0DBCCAEC}"/>
              </a:ext>
            </a:extLst>
          </p:cNvPr>
          <p:cNvSpPr>
            <a:spLocks/>
          </p:cNvSpPr>
          <p:nvPr/>
        </p:nvSpPr>
        <p:spPr bwMode="auto">
          <a:xfrm>
            <a:off x="7622264" y="5169387"/>
            <a:ext cx="4264936" cy="1287549"/>
          </a:xfrm>
          <a:prstGeom prst="roundRect">
            <a:avLst>
              <a:gd name="adj" fmla="val 3625"/>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91440" rIns="137160" bIns="91440" rtlCol="0" anchor="ctr">
            <a:noAutofit/>
          </a:bodyPr>
          <a:lstStyle/>
          <a:p>
            <a:pPr defTabSz="932472" fontAlgn="base">
              <a:spcBef>
                <a:spcPts val="600"/>
              </a:spcBef>
              <a:spcAft>
                <a:spcPts val="600"/>
              </a:spcAft>
            </a:pPr>
            <a:r>
              <a:rPr lang="en-US" sz="1200" dirty="0">
                <a:solidFill>
                  <a:schemeClr val="tx1"/>
                </a:solidFill>
                <a:cs typeface="Segoe UI" pitchFamily="34" charset="0"/>
              </a:rPr>
              <a:t>Draft an end of day announcement for my team that matches our company’s tone.</a:t>
            </a:r>
          </a:p>
        </p:txBody>
      </p:sp>
      <p:sp>
        <p:nvSpPr>
          <p:cNvPr id="4100" name="Graphic 1048">
            <a:extLst>
              <a:ext uri="{FF2B5EF4-FFF2-40B4-BE49-F238E27FC236}">
                <a16:creationId xmlns:a16="http://schemas.microsoft.com/office/drawing/2014/main" id="{6088CB80-E0A4-BB38-DE19-5B2B60CE36FF}"/>
              </a:ext>
              <a:ext uri="{C183D7F6-B498-43B3-948B-1728B52AA6E4}">
                <adec:decorative xmlns:adec="http://schemas.microsoft.com/office/drawing/2017/decorative" val="1"/>
              </a:ext>
            </a:extLst>
          </p:cNvPr>
          <p:cNvSpPr>
            <a:spLocks/>
          </p:cNvSpPr>
          <p:nvPr/>
        </p:nvSpPr>
        <p:spPr>
          <a:xfrm>
            <a:off x="11426561" y="1645444"/>
            <a:ext cx="312278" cy="280162"/>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55511880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A502D-A3BC-173D-C5AE-F045AA6D9A0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B27D4B5-A2FB-14E6-AC95-32202C040E2E}"/>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5754" r="15371" b="14410"/>
          <a:stretch>
            <a:fillRect/>
          </a:stretch>
        </p:blipFill>
        <p:spPr>
          <a:xfrm>
            <a:off x="5082" y="0"/>
            <a:ext cx="12181836" cy="6463983"/>
          </a:xfrm>
          <a:custGeom>
            <a:avLst/>
            <a:gdLst>
              <a:gd name="connsiteX0" fmla="*/ 0 w 12181836"/>
              <a:gd name="connsiteY0" fmla="*/ 0 h 6463983"/>
              <a:gd name="connsiteX1" fmla="*/ 12181836 w 12181836"/>
              <a:gd name="connsiteY1" fmla="*/ 0 h 6463983"/>
              <a:gd name="connsiteX2" fmla="*/ 12181836 w 12181836"/>
              <a:gd name="connsiteY2" fmla="*/ 6463983 h 6463983"/>
              <a:gd name="connsiteX3" fmla="*/ 5152385 w 12181836"/>
              <a:gd name="connsiteY3" fmla="*/ 6463983 h 6463983"/>
              <a:gd name="connsiteX4" fmla="*/ 4835165 w 12181836"/>
              <a:gd name="connsiteY4" fmla="*/ 6463983 h 6463983"/>
              <a:gd name="connsiteX5" fmla="*/ 4791606 w 12181836"/>
              <a:gd name="connsiteY5" fmla="*/ 6459592 h 6463983"/>
              <a:gd name="connsiteX6" fmla="*/ 4618986 w 12181836"/>
              <a:gd name="connsiteY6" fmla="*/ 6247794 h 6463983"/>
              <a:gd name="connsiteX7" fmla="*/ 4618986 w 12181836"/>
              <a:gd name="connsiteY7" fmla="*/ 6059803 h 6463983"/>
              <a:gd name="connsiteX8" fmla="*/ 4618986 w 12181836"/>
              <a:gd name="connsiteY8" fmla="*/ 5018403 h 6463983"/>
              <a:gd name="connsiteX9" fmla="*/ 4618986 w 12181836"/>
              <a:gd name="connsiteY9" fmla="*/ 4652819 h 6463983"/>
              <a:gd name="connsiteX10" fmla="*/ 4618986 w 12181836"/>
              <a:gd name="connsiteY10" fmla="*/ 3471544 h 6463983"/>
              <a:gd name="connsiteX11" fmla="*/ 4618986 w 12181836"/>
              <a:gd name="connsiteY11" fmla="*/ 3471542 h 6463983"/>
              <a:gd name="connsiteX12" fmla="*/ 4618986 w 12181836"/>
              <a:gd name="connsiteY12" fmla="*/ 1753635 h 6463983"/>
              <a:gd name="connsiteX13" fmla="*/ 4402797 w 12181836"/>
              <a:gd name="connsiteY13" fmla="*/ 1537445 h 6463983"/>
              <a:gd name="connsiteX14" fmla="*/ 794989 w 12181836"/>
              <a:gd name="connsiteY14" fmla="*/ 1537445 h 6463983"/>
              <a:gd name="connsiteX15" fmla="*/ 578799 w 12181836"/>
              <a:gd name="connsiteY15" fmla="*/ 1753635 h 6463983"/>
              <a:gd name="connsiteX16" fmla="*/ 578799 w 12181836"/>
              <a:gd name="connsiteY16" fmla="*/ 3471544 h 6463983"/>
              <a:gd name="connsiteX17" fmla="*/ 578801 w 12181836"/>
              <a:gd name="connsiteY17" fmla="*/ 3471544 h 6463983"/>
              <a:gd name="connsiteX18" fmla="*/ 578801 w 12181836"/>
              <a:gd name="connsiteY18" fmla="*/ 4512944 h 6463983"/>
              <a:gd name="connsiteX19" fmla="*/ 578799 w 12181836"/>
              <a:gd name="connsiteY19" fmla="*/ 4512944 h 6463983"/>
              <a:gd name="connsiteX20" fmla="*/ 578799 w 12181836"/>
              <a:gd name="connsiteY20" fmla="*/ 5825107 h 6463983"/>
              <a:gd name="connsiteX21" fmla="*/ 578799 w 12181836"/>
              <a:gd name="connsiteY21" fmla="*/ 6059803 h 6463983"/>
              <a:gd name="connsiteX22" fmla="*/ 578801 w 12181836"/>
              <a:gd name="connsiteY22" fmla="*/ 6059803 h 6463983"/>
              <a:gd name="connsiteX23" fmla="*/ 578801 w 12181836"/>
              <a:gd name="connsiteY23" fmla="*/ 6247794 h 6463983"/>
              <a:gd name="connsiteX24" fmla="*/ 406180 w 12181836"/>
              <a:gd name="connsiteY24" fmla="*/ 6459592 h 6463983"/>
              <a:gd name="connsiteX25" fmla="*/ 362620 w 12181836"/>
              <a:gd name="connsiteY25" fmla="*/ 6463983 h 6463983"/>
              <a:gd name="connsiteX26" fmla="*/ 45401 w 12181836"/>
              <a:gd name="connsiteY26" fmla="*/ 6463983 h 6463983"/>
              <a:gd name="connsiteX27" fmla="*/ 0 w 12181836"/>
              <a:gd name="connsiteY27" fmla="*/ 6463983 h 6463983"/>
              <a:gd name="connsiteX28" fmla="*/ 0 w 12181836"/>
              <a:gd name="connsiteY28" fmla="*/ 914400 h 6463983"/>
              <a:gd name="connsiteX29" fmla="*/ 0 w 12181836"/>
              <a:gd name="connsiteY29" fmla="*/ 203200 h 646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81836" h="6463983">
                <a:moveTo>
                  <a:pt x="0" y="0"/>
                </a:moveTo>
                <a:lnTo>
                  <a:pt x="12181836" y="0"/>
                </a:lnTo>
                <a:lnTo>
                  <a:pt x="12181836" y="6463983"/>
                </a:lnTo>
                <a:lnTo>
                  <a:pt x="5152385" y="6463983"/>
                </a:lnTo>
                <a:lnTo>
                  <a:pt x="4835165" y="6463983"/>
                </a:lnTo>
                <a:lnTo>
                  <a:pt x="4791606" y="6459592"/>
                </a:lnTo>
                <a:cubicBezTo>
                  <a:pt x="4693092" y="6439433"/>
                  <a:pt x="4618986" y="6352267"/>
                  <a:pt x="4618986" y="6247794"/>
                </a:cubicBezTo>
                <a:lnTo>
                  <a:pt x="4618986" y="6059803"/>
                </a:lnTo>
                <a:lnTo>
                  <a:pt x="4618986" y="5018403"/>
                </a:lnTo>
                <a:lnTo>
                  <a:pt x="4618986" y="4652819"/>
                </a:lnTo>
                <a:lnTo>
                  <a:pt x="4618986" y="3471544"/>
                </a:lnTo>
                <a:lnTo>
                  <a:pt x="4618986" y="3471542"/>
                </a:lnTo>
                <a:lnTo>
                  <a:pt x="4618986" y="1753635"/>
                </a:lnTo>
                <a:cubicBezTo>
                  <a:pt x="4618986" y="1634237"/>
                  <a:pt x="4522196" y="1537445"/>
                  <a:pt x="4402797" y="1537445"/>
                </a:cubicBezTo>
                <a:lnTo>
                  <a:pt x="794989" y="1537445"/>
                </a:lnTo>
                <a:cubicBezTo>
                  <a:pt x="675592" y="1537445"/>
                  <a:pt x="578799" y="1634237"/>
                  <a:pt x="578799" y="1753635"/>
                </a:cubicBezTo>
                <a:lnTo>
                  <a:pt x="578799" y="3471544"/>
                </a:lnTo>
                <a:lnTo>
                  <a:pt x="578801" y="3471544"/>
                </a:lnTo>
                <a:lnTo>
                  <a:pt x="578801" y="4512944"/>
                </a:lnTo>
                <a:lnTo>
                  <a:pt x="578799" y="4512944"/>
                </a:lnTo>
                <a:lnTo>
                  <a:pt x="578799" y="5825107"/>
                </a:lnTo>
                <a:lnTo>
                  <a:pt x="578799" y="6059803"/>
                </a:lnTo>
                <a:lnTo>
                  <a:pt x="578801" y="6059803"/>
                </a:lnTo>
                <a:lnTo>
                  <a:pt x="578801" y="6247794"/>
                </a:lnTo>
                <a:cubicBezTo>
                  <a:pt x="578801" y="6352267"/>
                  <a:pt x="504694" y="6439433"/>
                  <a:pt x="406180" y="6459592"/>
                </a:cubicBezTo>
                <a:lnTo>
                  <a:pt x="362620" y="6463983"/>
                </a:lnTo>
                <a:lnTo>
                  <a:pt x="45401" y="6463983"/>
                </a:lnTo>
                <a:lnTo>
                  <a:pt x="0" y="6463983"/>
                </a:lnTo>
                <a:lnTo>
                  <a:pt x="0" y="914400"/>
                </a:lnTo>
                <a:lnTo>
                  <a:pt x="0" y="203200"/>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12" name="Rectangle: Rounded Corners 11">
            <a:extLst>
              <a:ext uri="{FF2B5EF4-FFF2-40B4-BE49-F238E27FC236}">
                <a16:creationId xmlns:a16="http://schemas.microsoft.com/office/drawing/2014/main" id="{DFD602B3-B4F5-E0FE-0281-C833B0780986}"/>
              </a:ext>
              <a:ext uri="{C183D7F6-B498-43B3-948B-1728B52AA6E4}">
                <adec:decorative xmlns:adec="http://schemas.microsoft.com/office/drawing/2017/decorative" val="1"/>
              </a:ext>
            </a:extLst>
          </p:cNvPr>
          <p:cNvSpPr>
            <a:spLocks/>
          </p:cNvSpPr>
          <p:nvPr/>
        </p:nvSpPr>
        <p:spPr bwMode="auto">
          <a:xfrm>
            <a:off x="4816548" y="1537445"/>
            <a:ext cx="6789665" cy="4710512"/>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8D5C934-6EBC-1941-42B7-810A220BED3B}"/>
              </a:ext>
              <a:ext uri="{C183D7F6-B498-43B3-948B-1728B52AA6E4}">
                <adec:decorative xmlns:adec="http://schemas.microsoft.com/office/drawing/2017/decorative" val="1"/>
              </a:ext>
            </a:extLst>
          </p:cNvPr>
          <p:cNvSpPr>
            <a:spLocks/>
          </p:cNvSpPr>
          <p:nvPr/>
        </p:nvSpPr>
        <p:spPr bwMode="auto">
          <a:xfrm>
            <a:off x="807720" y="1802351"/>
            <a:ext cx="769619" cy="770897"/>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31" name="Graphic 21">
            <a:extLst>
              <a:ext uri="{FF2B5EF4-FFF2-40B4-BE49-F238E27FC236}">
                <a16:creationId xmlns:a16="http://schemas.microsoft.com/office/drawing/2014/main" id="{EF50345E-0F74-2890-56DA-28B5C6026CAC}"/>
              </a:ext>
              <a:ext uri="{C183D7F6-B498-43B3-948B-1728B52AA6E4}">
                <adec:decorative xmlns:adec="http://schemas.microsoft.com/office/drawing/2017/decorative" val="1"/>
              </a:ext>
            </a:extLst>
          </p:cNvPr>
          <p:cNvSpPr>
            <a:spLocks/>
          </p:cNvSpPr>
          <p:nvPr/>
        </p:nvSpPr>
        <p:spPr>
          <a:xfrm>
            <a:off x="1022985" y="1975868"/>
            <a:ext cx="339090" cy="423864"/>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20" name="Title 19">
            <a:extLst>
              <a:ext uri="{FF2B5EF4-FFF2-40B4-BE49-F238E27FC236}">
                <a16:creationId xmlns:a16="http://schemas.microsoft.com/office/drawing/2014/main" id="{CD668D9A-7B6A-625F-0529-9E7BE0BB9335}"/>
              </a:ext>
            </a:extLst>
          </p:cNvPr>
          <p:cNvSpPr>
            <a:spLocks noGrp="1"/>
          </p:cNvSpPr>
          <p:nvPr>
            <p:ph type="title"/>
          </p:nvPr>
        </p:nvSpPr>
        <p:spPr>
          <a:xfrm>
            <a:off x="588263" y="457200"/>
            <a:ext cx="11018520" cy="553998"/>
          </a:xfrm>
        </p:spPr>
        <p:txBody>
          <a:bodyPr vert="horz">
            <a:normAutofit/>
          </a:bodyPr>
          <a:lstStyle/>
          <a:p>
            <a:r>
              <a:rPr lang="en-US" sz="3200" noProof="0" dirty="0"/>
              <a:t>Engage content in Copilot chat responses</a:t>
            </a:r>
          </a:p>
        </p:txBody>
      </p:sp>
      <p:sp>
        <p:nvSpPr>
          <p:cNvPr id="13" name="TextBox 12">
            <a:extLst>
              <a:ext uri="{FF2B5EF4-FFF2-40B4-BE49-F238E27FC236}">
                <a16:creationId xmlns:a16="http://schemas.microsoft.com/office/drawing/2014/main" id="{1DA38D4A-AD48-D9C2-DFCB-6B42CCE6F8C5}"/>
              </a:ext>
            </a:extLst>
          </p:cNvPr>
          <p:cNvSpPr txBox="1">
            <a:spLocks/>
          </p:cNvSpPr>
          <p:nvPr/>
        </p:nvSpPr>
        <p:spPr>
          <a:xfrm>
            <a:off x="588963" y="1056958"/>
            <a:ext cx="11017250" cy="246221"/>
          </a:xfrm>
          <a:prstGeom prst="rect">
            <a:avLst/>
          </a:prstGeom>
          <a:noFill/>
        </p:spPr>
        <p:txBody>
          <a:bodyPr wrap="square" lIns="0" tIns="0" rIns="0" bIns="0">
            <a:spAutoFit/>
          </a:bodyPr>
          <a:lstStyle/>
          <a:p>
            <a:pPr>
              <a:defRPr/>
            </a:pPr>
            <a:r>
              <a:rPr lang="en-US" sz="1600" dirty="0"/>
              <a:t>Unlock organizational knowledge for everyone</a:t>
            </a:r>
          </a:p>
        </p:txBody>
      </p:sp>
      <p:sp>
        <p:nvSpPr>
          <p:cNvPr id="14" name="Text Placeholder 1">
            <a:extLst>
              <a:ext uri="{FF2B5EF4-FFF2-40B4-BE49-F238E27FC236}">
                <a16:creationId xmlns:a16="http://schemas.microsoft.com/office/drawing/2014/main" id="{37E4937C-3BB6-4718-7752-4CC0AB24EE07}"/>
              </a:ext>
            </a:extLst>
          </p:cNvPr>
          <p:cNvSpPr txBox="1">
            <a:spLocks/>
          </p:cNvSpPr>
          <p:nvPr/>
        </p:nvSpPr>
        <p:spPr>
          <a:xfrm>
            <a:off x="807721" y="2778357"/>
            <a:ext cx="3613784" cy="290848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800" b="1" dirty="0">
                <a:ln w="3175">
                  <a:noFill/>
                </a:ln>
                <a:solidFill>
                  <a:schemeClr val="accent1"/>
                </a:solidFill>
                <a:latin typeface="+mj-lt"/>
                <a:ea typeface="+mn-lt"/>
                <a:cs typeface="+mn-lt"/>
              </a:rPr>
              <a:t>Copilot integration</a:t>
            </a:r>
          </a:p>
          <a:p>
            <a:pPr marL="0" indent="0">
              <a:spcBef>
                <a:spcPts val="0"/>
              </a:spcBef>
              <a:spcAft>
                <a:spcPts val="1800"/>
              </a:spcAft>
              <a:buNone/>
            </a:pPr>
            <a:r>
              <a:rPr lang="en-US" sz="1600" dirty="0">
                <a:ln w="3175">
                  <a:noFill/>
                </a:ln>
                <a:ea typeface="+mn-lt"/>
                <a:cs typeface="+mn-lt"/>
              </a:rPr>
              <a:t>All public Engage content is available for Copilot responses, making knowledge easy to access in chat</a:t>
            </a:r>
          </a:p>
          <a:p>
            <a:pPr marL="0" indent="0">
              <a:spcBef>
                <a:spcPts val="0"/>
              </a:spcBef>
              <a:spcAft>
                <a:spcPts val="600"/>
              </a:spcAft>
              <a:buNone/>
            </a:pPr>
            <a:r>
              <a:rPr lang="en-US" sz="1800" b="1" dirty="0">
                <a:ln w="3175">
                  <a:noFill/>
                </a:ln>
                <a:solidFill>
                  <a:schemeClr val="accent1"/>
                </a:solidFill>
                <a:latin typeface="+mj-lt"/>
                <a:ea typeface="+mn-lt"/>
                <a:cs typeface="+mn-lt"/>
              </a:rPr>
              <a:t>Improved discoverability</a:t>
            </a:r>
          </a:p>
          <a:p>
            <a:pPr marL="0" indent="0">
              <a:spcBef>
                <a:spcPts val="0"/>
              </a:spcBef>
              <a:spcAft>
                <a:spcPts val="300"/>
              </a:spcAft>
              <a:buNone/>
            </a:pPr>
            <a:r>
              <a:rPr lang="en-US" sz="1600" dirty="0">
                <a:ln w="3175">
                  <a:noFill/>
                </a:ln>
                <a:ea typeface="+mn-lt"/>
                <a:cs typeface="+mn-lt"/>
              </a:rPr>
              <a:t>Copilot surfaces relevant conversations from Engage—including answers, leadership posts and discussions within events—so key information is found when you need it</a:t>
            </a:r>
          </a:p>
        </p:txBody>
      </p:sp>
      <p:pic>
        <p:nvPicPr>
          <p:cNvPr id="6" name="Picture 5" descr="Screen capture of Microsoft Copilot chat showing the various responses with Viva Engage content">
            <a:extLst>
              <a:ext uri="{FF2B5EF4-FFF2-40B4-BE49-F238E27FC236}">
                <a16:creationId xmlns:a16="http://schemas.microsoft.com/office/drawing/2014/main" id="{11503928-3175-DD29-7230-4C3F2998637E}"/>
              </a:ext>
            </a:extLst>
          </p:cNvPr>
          <p:cNvPicPr>
            <a:picLocks noChangeAspect="1"/>
          </p:cNvPicPr>
          <p:nvPr/>
        </p:nvPicPr>
        <p:blipFill rotWithShape="1">
          <a:blip r:embed="rId5"/>
          <a:srcRect l="-15456" r="-15456"/>
          <a:stretch>
            <a:fillRect/>
          </a:stretch>
        </p:blipFill>
        <p:spPr>
          <a:xfrm>
            <a:off x="4968808" y="1689705"/>
            <a:ext cx="6485144" cy="4405994"/>
          </a:xfrm>
          <a:prstGeom prst="roundRect">
            <a:avLst>
              <a:gd name="adj" fmla="val 2300"/>
            </a:avLst>
          </a:prstGeom>
          <a:solidFill>
            <a:srgbClr val="FAFAFA"/>
          </a:solidFill>
          <a:effectLst/>
        </p:spPr>
      </p:pic>
      <p:sp>
        <p:nvSpPr>
          <p:cNvPr id="33" name="TextBox 32">
            <a:extLst>
              <a:ext uri="{FF2B5EF4-FFF2-40B4-BE49-F238E27FC236}">
                <a16:creationId xmlns:a16="http://schemas.microsoft.com/office/drawing/2014/main" id="{672E1A71-560D-83EE-7AA3-E3CDB97BEC22}"/>
              </a:ext>
            </a:extLst>
          </p:cNvPr>
          <p:cNvSpPr txBox="1">
            <a:spLocks/>
          </p:cNvSpPr>
          <p:nvPr/>
        </p:nvSpPr>
        <p:spPr>
          <a:xfrm>
            <a:off x="807721" y="6534713"/>
            <a:ext cx="3613784" cy="138499"/>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Generally available. Requires Microsoft 365 Copilot license</a:t>
            </a:r>
          </a:p>
        </p:txBody>
      </p:sp>
    </p:spTree>
    <p:extLst>
      <p:ext uri="{BB962C8B-B14F-4D97-AF65-F5344CB8AC3E}">
        <p14:creationId xmlns:p14="http://schemas.microsoft.com/office/powerpoint/2010/main" val="13989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2.08333E-7 -4.44444E-6 L -2.08333E-7 0.03542 " pathEditMode="relative" rAng="0" ptsTypes="AA">
                                      <p:cBhvr>
                                        <p:cTn id="9" dur="700" spd="-100000" fill="hold"/>
                                        <p:tgtEl>
                                          <p:spTgt spid="2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FA10-8430-A45F-DE69-4FB4632748BF}"/>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AE538441-3964-C6F9-E0A6-9CB411CB70D5}"/>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5754" r="15371" b="14410"/>
          <a:stretch>
            <a:fillRect/>
          </a:stretch>
        </p:blipFill>
        <p:spPr>
          <a:xfrm>
            <a:off x="5082" y="0"/>
            <a:ext cx="12181836" cy="6463983"/>
          </a:xfrm>
          <a:custGeom>
            <a:avLst/>
            <a:gdLst>
              <a:gd name="connsiteX0" fmla="*/ 0 w 12181836"/>
              <a:gd name="connsiteY0" fmla="*/ 0 h 6463983"/>
              <a:gd name="connsiteX1" fmla="*/ 12181836 w 12181836"/>
              <a:gd name="connsiteY1" fmla="*/ 0 h 6463983"/>
              <a:gd name="connsiteX2" fmla="*/ 12181836 w 12181836"/>
              <a:gd name="connsiteY2" fmla="*/ 6463983 h 6463983"/>
              <a:gd name="connsiteX3" fmla="*/ 5152385 w 12181836"/>
              <a:gd name="connsiteY3" fmla="*/ 6463983 h 6463983"/>
              <a:gd name="connsiteX4" fmla="*/ 4835165 w 12181836"/>
              <a:gd name="connsiteY4" fmla="*/ 6463983 h 6463983"/>
              <a:gd name="connsiteX5" fmla="*/ 4791606 w 12181836"/>
              <a:gd name="connsiteY5" fmla="*/ 6459592 h 6463983"/>
              <a:gd name="connsiteX6" fmla="*/ 4618986 w 12181836"/>
              <a:gd name="connsiteY6" fmla="*/ 6247794 h 6463983"/>
              <a:gd name="connsiteX7" fmla="*/ 4618986 w 12181836"/>
              <a:gd name="connsiteY7" fmla="*/ 6059803 h 6463983"/>
              <a:gd name="connsiteX8" fmla="*/ 4618986 w 12181836"/>
              <a:gd name="connsiteY8" fmla="*/ 5018403 h 6463983"/>
              <a:gd name="connsiteX9" fmla="*/ 4618986 w 12181836"/>
              <a:gd name="connsiteY9" fmla="*/ 4652819 h 6463983"/>
              <a:gd name="connsiteX10" fmla="*/ 4618986 w 12181836"/>
              <a:gd name="connsiteY10" fmla="*/ 3471544 h 6463983"/>
              <a:gd name="connsiteX11" fmla="*/ 4618986 w 12181836"/>
              <a:gd name="connsiteY11" fmla="*/ 3471542 h 6463983"/>
              <a:gd name="connsiteX12" fmla="*/ 4618986 w 12181836"/>
              <a:gd name="connsiteY12" fmla="*/ 1753635 h 6463983"/>
              <a:gd name="connsiteX13" fmla="*/ 4402797 w 12181836"/>
              <a:gd name="connsiteY13" fmla="*/ 1537445 h 6463983"/>
              <a:gd name="connsiteX14" fmla="*/ 794989 w 12181836"/>
              <a:gd name="connsiteY14" fmla="*/ 1537445 h 6463983"/>
              <a:gd name="connsiteX15" fmla="*/ 578799 w 12181836"/>
              <a:gd name="connsiteY15" fmla="*/ 1753635 h 6463983"/>
              <a:gd name="connsiteX16" fmla="*/ 578799 w 12181836"/>
              <a:gd name="connsiteY16" fmla="*/ 3471544 h 6463983"/>
              <a:gd name="connsiteX17" fmla="*/ 578801 w 12181836"/>
              <a:gd name="connsiteY17" fmla="*/ 3471544 h 6463983"/>
              <a:gd name="connsiteX18" fmla="*/ 578801 w 12181836"/>
              <a:gd name="connsiteY18" fmla="*/ 4512944 h 6463983"/>
              <a:gd name="connsiteX19" fmla="*/ 578799 w 12181836"/>
              <a:gd name="connsiteY19" fmla="*/ 4512944 h 6463983"/>
              <a:gd name="connsiteX20" fmla="*/ 578799 w 12181836"/>
              <a:gd name="connsiteY20" fmla="*/ 5825107 h 6463983"/>
              <a:gd name="connsiteX21" fmla="*/ 578799 w 12181836"/>
              <a:gd name="connsiteY21" fmla="*/ 6059803 h 6463983"/>
              <a:gd name="connsiteX22" fmla="*/ 578801 w 12181836"/>
              <a:gd name="connsiteY22" fmla="*/ 6059803 h 6463983"/>
              <a:gd name="connsiteX23" fmla="*/ 578801 w 12181836"/>
              <a:gd name="connsiteY23" fmla="*/ 6247794 h 6463983"/>
              <a:gd name="connsiteX24" fmla="*/ 406180 w 12181836"/>
              <a:gd name="connsiteY24" fmla="*/ 6459592 h 6463983"/>
              <a:gd name="connsiteX25" fmla="*/ 362620 w 12181836"/>
              <a:gd name="connsiteY25" fmla="*/ 6463983 h 6463983"/>
              <a:gd name="connsiteX26" fmla="*/ 45401 w 12181836"/>
              <a:gd name="connsiteY26" fmla="*/ 6463983 h 6463983"/>
              <a:gd name="connsiteX27" fmla="*/ 0 w 12181836"/>
              <a:gd name="connsiteY27" fmla="*/ 6463983 h 6463983"/>
              <a:gd name="connsiteX28" fmla="*/ 0 w 12181836"/>
              <a:gd name="connsiteY28" fmla="*/ 914400 h 6463983"/>
              <a:gd name="connsiteX29" fmla="*/ 0 w 12181836"/>
              <a:gd name="connsiteY29" fmla="*/ 203200 h 646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81836" h="6463983">
                <a:moveTo>
                  <a:pt x="0" y="0"/>
                </a:moveTo>
                <a:lnTo>
                  <a:pt x="12181836" y="0"/>
                </a:lnTo>
                <a:lnTo>
                  <a:pt x="12181836" y="6463983"/>
                </a:lnTo>
                <a:lnTo>
                  <a:pt x="5152385" y="6463983"/>
                </a:lnTo>
                <a:lnTo>
                  <a:pt x="4835165" y="6463983"/>
                </a:lnTo>
                <a:lnTo>
                  <a:pt x="4791606" y="6459592"/>
                </a:lnTo>
                <a:cubicBezTo>
                  <a:pt x="4693092" y="6439433"/>
                  <a:pt x="4618986" y="6352267"/>
                  <a:pt x="4618986" y="6247794"/>
                </a:cubicBezTo>
                <a:lnTo>
                  <a:pt x="4618986" y="6059803"/>
                </a:lnTo>
                <a:lnTo>
                  <a:pt x="4618986" y="5018403"/>
                </a:lnTo>
                <a:lnTo>
                  <a:pt x="4618986" y="4652819"/>
                </a:lnTo>
                <a:lnTo>
                  <a:pt x="4618986" y="3471544"/>
                </a:lnTo>
                <a:lnTo>
                  <a:pt x="4618986" y="3471542"/>
                </a:lnTo>
                <a:lnTo>
                  <a:pt x="4618986" y="1753635"/>
                </a:lnTo>
                <a:cubicBezTo>
                  <a:pt x="4618986" y="1634237"/>
                  <a:pt x="4522196" y="1537445"/>
                  <a:pt x="4402797" y="1537445"/>
                </a:cubicBezTo>
                <a:lnTo>
                  <a:pt x="794989" y="1537445"/>
                </a:lnTo>
                <a:cubicBezTo>
                  <a:pt x="675592" y="1537445"/>
                  <a:pt x="578799" y="1634237"/>
                  <a:pt x="578799" y="1753635"/>
                </a:cubicBezTo>
                <a:lnTo>
                  <a:pt x="578799" y="3471544"/>
                </a:lnTo>
                <a:lnTo>
                  <a:pt x="578801" y="3471544"/>
                </a:lnTo>
                <a:lnTo>
                  <a:pt x="578801" y="4512944"/>
                </a:lnTo>
                <a:lnTo>
                  <a:pt x="578799" y="4512944"/>
                </a:lnTo>
                <a:lnTo>
                  <a:pt x="578799" y="5825107"/>
                </a:lnTo>
                <a:lnTo>
                  <a:pt x="578799" y="6059803"/>
                </a:lnTo>
                <a:lnTo>
                  <a:pt x="578801" y="6059803"/>
                </a:lnTo>
                <a:lnTo>
                  <a:pt x="578801" y="6247794"/>
                </a:lnTo>
                <a:cubicBezTo>
                  <a:pt x="578801" y="6352267"/>
                  <a:pt x="504694" y="6439433"/>
                  <a:pt x="406180" y="6459592"/>
                </a:cubicBezTo>
                <a:lnTo>
                  <a:pt x="362620" y="6463983"/>
                </a:lnTo>
                <a:lnTo>
                  <a:pt x="45401" y="6463983"/>
                </a:lnTo>
                <a:lnTo>
                  <a:pt x="0" y="6463983"/>
                </a:lnTo>
                <a:lnTo>
                  <a:pt x="0" y="914400"/>
                </a:lnTo>
                <a:lnTo>
                  <a:pt x="0" y="203200"/>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31" name="Oval 30">
            <a:extLst>
              <a:ext uri="{FF2B5EF4-FFF2-40B4-BE49-F238E27FC236}">
                <a16:creationId xmlns:a16="http://schemas.microsoft.com/office/drawing/2014/main" id="{601D963E-BBF6-967D-213C-06958E198FEE}"/>
              </a:ext>
              <a:ext uri="{C183D7F6-B498-43B3-948B-1728B52AA6E4}">
                <adec:decorative xmlns:adec="http://schemas.microsoft.com/office/drawing/2017/decorative" val="1"/>
              </a:ext>
            </a:extLst>
          </p:cNvPr>
          <p:cNvSpPr>
            <a:spLocks/>
          </p:cNvSpPr>
          <p:nvPr/>
        </p:nvSpPr>
        <p:spPr bwMode="auto">
          <a:xfrm>
            <a:off x="807720" y="1802351"/>
            <a:ext cx="769619" cy="770897"/>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37" name="Graphic 31">
            <a:extLst>
              <a:ext uri="{FF2B5EF4-FFF2-40B4-BE49-F238E27FC236}">
                <a16:creationId xmlns:a16="http://schemas.microsoft.com/office/drawing/2014/main" id="{23CD940D-D1EE-C9F0-1C24-C04A48B977A3}"/>
              </a:ext>
              <a:ext uri="{C183D7F6-B498-43B3-948B-1728B52AA6E4}">
                <adec:decorative xmlns:adec="http://schemas.microsoft.com/office/drawing/2017/decorative" val="1"/>
              </a:ext>
            </a:extLst>
          </p:cNvPr>
          <p:cNvSpPr>
            <a:spLocks/>
          </p:cNvSpPr>
          <p:nvPr/>
        </p:nvSpPr>
        <p:spPr>
          <a:xfrm>
            <a:off x="984884" y="2052867"/>
            <a:ext cx="415292" cy="269866"/>
          </a:xfrm>
          <a:custGeom>
            <a:avLst/>
            <a:gdLst>
              <a:gd name="connsiteX0" fmla="*/ 7207 w 190551"/>
              <a:gd name="connsiteY0" fmla="*/ 109538 h 123825"/>
              <a:gd name="connsiteX1" fmla="*/ 183419 w 190551"/>
              <a:gd name="connsiteY1" fmla="*/ 109538 h 123825"/>
              <a:gd name="connsiteX2" fmla="*/ 190552 w 190551"/>
              <a:gd name="connsiteY2" fmla="*/ 116693 h 123825"/>
              <a:gd name="connsiteX3" fmla="*/ 184381 w 190551"/>
              <a:gd name="connsiteY3" fmla="*/ 123758 h 123825"/>
              <a:gd name="connsiteX4" fmla="*/ 183419 w 190551"/>
              <a:gd name="connsiteY4" fmla="*/ 123825 h 123825"/>
              <a:gd name="connsiteX5" fmla="*/ 7216 w 190551"/>
              <a:gd name="connsiteY5" fmla="*/ 123825 h 123825"/>
              <a:gd name="connsiteX6" fmla="*/ 0 w 190551"/>
              <a:gd name="connsiteY6" fmla="*/ 116755 h 123825"/>
              <a:gd name="connsiteX7" fmla="*/ 6245 w 190551"/>
              <a:gd name="connsiteY7" fmla="*/ 109595 h 123825"/>
              <a:gd name="connsiteX8" fmla="*/ 7216 w 190551"/>
              <a:gd name="connsiteY8" fmla="*/ 109538 h 123825"/>
              <a:gd name="connsiteX9" fmla="*/ 183410 w 190551"/>
              <a:gd name="connsiteY9" fmla="*/ 109538 h 123825"/>
              <a:gd name="connsiteX10" fmla="*/ 7216 w 190551"/>
              <a:gd name="connsiteY10" fmla="*/ 109538 h 123825"/>
              <a:gd name="connsiteX11" fmla="*/ 154844 w 190551"/>
              <a:gd name="connsiteY11" fmla="*/ 0 h 123825"/>
              <a:gd name="connsiteX12" fmla="*/ 171513 w 190551"/>
              <a:gd name="connsiteY12" fmla="*/ 16669 h 123825"/>
              <a:gd name="connsiteX13" fmla="*/ 171513 w 190551"/>
              <a:gd name="connsiteY13" fmla="*/ 88106 h 123825"/>
              <a:gd name="connsiteX14" fmla="*/ 154844 w 190551"/>
              <a:gd name="connsiteY14" fmla="*/ 104775 h 123825"/>
              <a:gd name="connsiteX15" fmla="*/ 35782 w 190551"/>
              <a:gd name="connsiteY15" fmla="*/ 104775 h 123825"/>
              <a:gd name="connsiteX16" fmla="*/ 19113 w 190551"/>
              <a:gd name="connsiteY16" fmla="*/ 88106 h 123825"/>
              <a:gd name="connsiteX17" fmla="*/ 19113 w 190551"/>
              <a:gd name="connsiteY17" fmla="*/ 16669 h 123825"/>
              <a:gd name="connsiteX18" fmla="*/ 35782 w 190551"/>
              <a:gd name="connsiteY18" fmla="*/ 0 h 123825"/>
              <a:gd name="connsiteX19" fmla="*/ 154844 w 190551"/>
              <a:gd name="connsiteY19"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51" h="123825">
                <a:moveTo>
                  <a:pt x="7207" y="109538"/>
                </a:moveTo>
                <a:lnTo>
                  <a:pt x="183419" y="109538"/>
                </a:lnTo>
                <a:cubicBezTo>
                  <a:pt x="187365" y="109544"/>
                  <a:pt x="190558" y="112747"/>
                  <a:pt x="190552" y="116693"/>
                </a:cubicBezTo>
                <a:cubicBezTo>
                  <a:pt x="190546" y="120258"/>
                  <a:pt x="187913" y="123273"/>
                  <a:pt x="184381" y="123758"/>
                </a:cubicBezTo>
                <a:lnTo>
                  <a:pt x="183419" y="123825"/>
                </a:lnTo>
                <a:lnTo>
                  <a:pt x="7216" y="123825"/>
                </a:lnTo>
                <a:cubicBezTo>
                  <a:pt x="3271" y="123865"/>
                  <a:pt x="40" y="120700"/>
                  <a:pt x="0" y="116755"/>
                </a:cubicBezTo>
                <a:cubicBezTo>
                  <a:pt x="-36" y="113129"/>
                  <a:pt x="2648" y="110051"/>
                  <a:pt x="6245" y="109595"/>
                </a:cubicBezTo>
                <a:lnTo>
                  <a:pt x="7216" y="109538"/>
                </a:lnTo>
                <a:lnTo>
                  <a:pt x="183410" y="109538"/>
                </a:lnTo>
                <a:lnTo>
                  <a:pt x="7216" y="109538"/>
                </a:lnTo>
                <a:close/>
                <a:moveTo>
                  <a:pt x="154844" y="0"/>
                </a:moveTo>
                <a:cubicBezTo>
                  <a:pt x="164046" y="0"/>
                  <a:pt x="171513" y="7468"/>
                  <a:pt x="171513" y="16669"/>
                </a:cubicBezTo>
                <a:lnTo>
                  <a:pt x="171513" y="88106"/>
                </a:lnTo>
                <a:cubicBezTo>
                  <a:pt x="171513" y="97312"/>
                  <a:pt x="164050" y="104775"/>
                  <a:pt x="154844" y="104775"/>
                </a:cubicBezTo>
                <a:lnTo>
                  <a:pt x="35782" y="104775"/>
                </a:lnTo>
                <a:cubicBezTo>
                  <a:pt x="26576" y="104775"/>
                  <a:pt x="19113" y="97312"/>
                  <a:pt x="19113" y="88106"/>
                </a:cubicBezTo>
                <a:lnTo>
                  <a:pt x="19113" y="16669"/>
                </a:lnTo>
                <a:cubicBezTo>
                  <a:pt x="19113" y="7468"/>
                  <a:pt x="26571" y="0"/>
                  <a:pt x="35782" y="0"/>
                </a:cubicBezTo>
                <a:lnTo>
                  <a:pt x="154844" y="0"/>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26" name="Title 25">
            <a:extLst>
              <a:ext uri="{FF2B5EF4-FFF2-40B4-BE49-F238E27FC236}">
                <a16:creationId xmlns:a16="http://schemas.microsoft.com/office/drawing/2014/main" id="{EC2620C9-BA5E-37AE-AB44-C9D7105B8010}"/>
              </a:ext>
            </a:extLst>
          </p:cNvPr>
          <p:cNvSpPr>
            <a:spLocks noGrp="1"/>
          </p:cNvSpPr>
          <p:nvPr>
            <p:ph type="title"/>
          </p:nvPr>
        </p:nvSpPr>
        <p:spPr>
          <a:xfrm>
            <a:off x="588263" y="457200"/>
            <a:ext cx="11018520" cy="492443"/>
          </a:xfrm>
        </p:spPr>
        <p:txBody>
          <a:bodyPr/>
          <a:lstStyle/>
          <a:p>
            <a:r>
              <a:rPr lang="en-US" sz="3200" dirty="0"/>
              <a:t>Keep Networks Productive using AI Theme Moderation</a:t>
            </a:r>
          </a:p>
        </p:txBody>
      </p:sp>
      <p:sp>
        <p:nvSpPr>
          <p:cNvPr id="30" name="Text Placeholder 1">
            <a:extLst>
              <a:ext uri="{FF2B5EF4-FFF2-40B4-BE49-F238E27FC236}">
                <a16:creationId xmlns:a16="http://schemas.microsoft.com/office/drawing/2014/main" id="{3B84B64F-A911-2F41-3762-A4BF60C0D459}"/>
              </a:ext>
            </a:extLst>
          </p:cNvPr>
          <p:cNvSpPr txBox="1">
            <a:spLocks/>
          </p:cNvSpPr>
          <p:nvPr/>
        </p:nvSpPr>
        <p:spPr>
          <a:xfrm>
            <a:off x="807721" y="2778357"/>
            <a:ext cx="3613784" cy="323165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1800" b="1" dirty="0">
                <a:ln w="3175">
                  <a:noFill/>
                </a:ln>
                <a:solidFill>
                  <a:schemeClr val="accent1"/>
                </a:solidFill>
                <a:latin typeface="+mj-lt"/>
                <a:ea typeface="+mn-lt"/>
                <a:cs typeface="+mn-lt"/>
              </a:rPr>
              <a:t>AI-based Themes </a:t>
            </a:r>
            <a:r>
              <a:rPr lang="en-US" sz="1800" dirty="0">
                <a:ln w="3175">
                  <a:noFill/>
                </a:ln>
                <a:ea typeface="+mn-lt"/>
                <a:cs typeface="+mn-lt"/>
              </a:rPr>
              <a:t>to monitor, alert admins, and take action on discussions</a:t>
            </a:r>
          </a:p>
          <a:p>
            <a:pPr marL="0" indent="0">
              <a:spcBef>
                <a:spcPts val="0"/>
              </a:spcBef>
              <a:spcAft>
                <a:spcPts val="1200"/>
              </a:spcAft>
              <a:buNone/>
            </a:pPr>
            <a:r>
              <a:rPr lang="en-US" sz="1800" b="1" dirty="0">
                <a:ln w="3175">
                  <a:noFill/>
                </a:ln>
                <a:solidFill>
                  <a:schemeClr val="accent1"/>
                </a:solidFill>
                <a:latin typeface="+mj-lt"/>
                <a:ea typeface="+mn-lt"/>
                <a:cs typeface="+mn-lt"/>
              </a:rPr>
              <a:t>Surface </a:t>
            </a:r>
            <a:r>
              <a:rPr lang="en-US" sz="1800" dirty="0">
                <a:ln w="3175">
                  <a:noFill/>
                </a:ln>
                <a:ea typeface="+mn-lt"/>
                <a:cs typeface="+mn-lt"/>
              </a:rPr>
              <a:t>key conversations to highlight and share them</a:t>
            </a:r>
          </a:p>
          <a:p>
            <a:pPr marL="0" indent="0">
              <a:spcBef>
                <a:spcPts val="0"/>
              </a:spcBef>
              <a:spcAft>
                <a:spcPts val="1200"/>
              </a:spcAft>
              <a:buNone/>
            </a:pPr>
            <a:r>
              <a:rPr lang="en-US" sz="1800" b="1" dirty="0">
                <a:ln w="3175">
                  <a:noFill/>
                </a:ln>
                <a:solidFill>
                  <a:schemeClr val="accent1"/>
                </a:solidFill>
                <a:latin typeface="+mj-lt"/>
                <a:ea typeface="+mn-lt"/>
                <a:cs typeface="+mn-lt"/>
              </a:rPr>
              <a:t>Enable open and appropriate communication </a:t>
            </a:r>
            <a:r>
              <a:rPr lang="en-US" sz="1800" dirty="0">
                <a:ln w="3175">
                  <a:noFill/>
                </a:ln>
                <a:ea typeface="+mn-lt"/>
                <a:cs typeface="+mn-lt"/>
              </a:rPr>
              <a:t>while ensuring business content takes center stage</a:t>
            </a:r>
          </a:p>
          <a:p>
            <a:pPr marL="0" indent="0">
              <a:spcBef>
                <a:spcPts val="0"/>
              </a:spcBef>
              <a:spcAft>
                <a:spcPts val="1200"/>
              </a:spcAft>
              <a:buNone/>
            </a:pPr>
            <a:r>
              <a:rPr lang="en-US" sz="1800" b="1" dirty="0">
                <a:ln w="3175">
                  <a:noFill/>
                </a:ln>
                <a:solidFill>
                  <a:schemeClr val="accent1"/>
                </a:solidFill>
                <a:latin typeface="+mj-lt"/>
                <a:ea typeface="+mn-lt"/>
                <a:cs typeface="+mn-lt"/>
              </a:rPr>
              <a:t>Take action </a:t>
            </a:r>
            <a:r>
              <a:rPr lang="en-US" sz="1800" dirty="0">
                <a:ln w="3175">
                  <a:noFill/>
                </a:ln>
                <a:ea typeface="+mn-lt"/>
                <a:cs typeface="+mn-lt"/>
              </a:rPr>
              <a:t>to track, alert, mute </a:t>
            </a:r>
            <a:br>
              <a:rPr lang="en-US" sz="1800" dirty="0">
                <a:ln w="3175">
                  <a:noFill/>
                </a:ln>
                <a:ea typeface="+mn-lt"/>
                <a:cs typeface="+mn-lt"/>
              </a:rPr>
            </a:br>
            <a:r>
              <a:rPr lang="en-US" sz="1800" dirty="0">
                <a:ln w="3175">
                  <a:noFill/>
                </a:ln>
                <a:ea typeface="+mn-lt"/>
                <a:cs typeface="+mn-lt"/>
              </a:rPr>
              <a:t>or block</a:t>
            </a:r>
          </a:p>
        </p:txBody>
      </p:sp>
      <p:grpSp>
        <p:nvGrpSpPr>
          <p:cNvPr id="48" name="Group 47" descr="Screen capture of Viva Engage dashboard displaying the Advanced moderation and to review and take action on detected conversations related to the content alerts">
            <a:extLst>
              <a:ext uri="{FF2B5EF4-FFF2-40B4-BE49-F238E27FC236}">
                <a16:creationId xmlns:a16="http://schemas.microsoft.com/office/drawing/2014/main" id="{FBF9DB52-7655-B65E-B997-D86C9DF96940}"/>
              </a:ext>
            </a:extLst>
          </p:cNvPr>
          <p:cNvGrpSpPr/>
          <p:nvPr/>
        </p:nvGrpSpPr>
        <p:grpSpPr>
          <a:xfrm>
            <a:off x="4816549" y="1537445"/>
            <a:ext cx="5144054" cy="4084040"/>
            <a:chOff x="4816549" y="1537445"/>
            <a:chExt cx="5144054" cy="4084040"/>
          </a:xfrm>
        </p:grpSpPr>
        <p:sp>
          <p:nvSpPr>
            <p:cNvPr id="29" name="Rectangle: Rounded Corners 28">
              <a:extLst>
                <a:ext uri="{FF2B5EF4-FFF2-40B4-BE49-F238E27FC236}">
                  <a16:creationId xmlns:a16="http://schemas.microsoft.com/office/drawing/2014/main" id="{5D7760BC-E22C-24DD-7DC6-FE79261C96D9}"/>
                </a:ext>
              </a:extLst>
            </p:cNvPr>
            <p:cNvSpPr>
              <a:spLocks/>
            </p:cNvSpPr>
            <p:nvPr/>
          </p:nvSpPr>
          <p:spPr bwMode="auto">
            <a:xfrm>
              <a:off x="4816549" y="1537445"/>
              <a:ext cx="5144054" cy="4084040"/>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Screen capture of Viva Engage dashboard under Advanced Moderation showing detected conversations with associated themes or keywords like sales and training, new product launch, and employee wellness, along with options to review and take action.">
              <a:extLst>
                <a:ext uri="{FF2B5EF4-FFF2-40B4-BE49-F238E27FC236}">
                  <a16:creationId xmlns:a16="http://schemas.microsoft.com/office/drawing/2014/main" id="{42FB2ACC-DBB6-B44E-2810-94E00F500FFE}"/>
                </a:ext>
              </a:extLst>
            </p:cNvPr>
            <p:cNvPicPr>
              <a:picLocks noChangeAspect="1"/>
            </p:cNvPicPr>
            <p:nvPr/>
          </p:nvPicPr>
          <p:blipFill rotWithShape="1">
            <a:blip r:embed="rId5"/>
            <a:srcRect t="11" b="2450"/>
            <a:stretch>
              <a:fillRect/>
            </a:stretch>
          </p:blipFill>
          <p:spPr>
            <a:xfrm>
              <a:off x="4968808" y="1689705"/>
              <a:ext cx="4839534" cy="3779520"/>
            </a:xfrm>
            <a:prstGeom prst="roundRect">
              <a:avLst>
                <a:gd name="adj" fmla="val 2300"/>
              </a:avLst>
            </a:prstGeom>
            <a:solidFill>
              <a:srgbClr val="FAFAFA"/>
            </a:solidFill>
            <a:effectLst/>
          </p:spPr>
        </p:pic>
      </p:grpSp>
      <p:grpSp>
        <p:nvGrpSpPr>
          <p:cNvPr id="46" name="Group 45" descr="Screen capture of ‘Add a new theme’ settings panel in Viva Engage, showing options for Theme and Keyword monitoring, a text field to add a theme name, toggles for Auto-mute and Alerts, and a dropdown to select alert recipients, with Save and Cancel buttons">
            <a:extLst>
              <a:ext uri="{FF2B5EF4-FFF2-40B4-BE49-F238E27FC236}">
                <a16:creationId xmlns:a16="http://schemas.microsoft.com/office/drawing/2014/main" id="{01361473-EA1C-7E45-7AB4-F7EB13DCCF56}"/>
              </a:ext>
            </a:extLst>
          </p:cNvPr>
          <p:cNvGrpSpPr>
            <a:grpSpLocks/>
          </p:cNvGrpSpPr>
          <p:nvPr/>
        </p:nvGrpSpPr>
        <p:grpSpPr>
          <a:xfrm>
            <a:off x="8321040" y="2894198"/>
            <a:ext cx="3285173" cy="3353759"/>
            <a:chOff x="8583061" y="1537445"/>
            <a:chExt cx="3023152" cy="3086268"/>
          </a:xfrm>
        </p:grpSpPr>
        <p:sp>
          <p:nvSpPr>
            <p:cNvPr id="40" name="Rectangle: Rounded Corners 39">
              <a:extLst>
                <a:ext uri="{FF2B5EF4-FFF2-40B4-BE49-F238E27FC236}">
                  <a16:creationId xmlns:a16="http://schemas.microsoft.com/office/drawing/2014/main" id="{D3559448-7B57-62E8-601B-5B806B3A7EB3}"/>
                </a:ext>
              </a:extLst>
            </p:cNvPr>
            <p:cNvSpPr>
              <a:spLocks/>
            </p:cNvSpPr>
            <p:nvPr/>
          </p:nvSpPr>
          <p:spPr bwMode="auto">
            <a:xfrm>
              <a:off x="8583061" y="1537445"/>
              <a:ext cx="3023152" cy="3086268"/>
            </a:xfrm>
            <a:prstGeom prst="roundRect">
              <a:avLst>
                <a:gd name="adj" fmla="val 4897"/>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descr="Screen capture of ‘Add a new theme’ settings panel in Viva Engage, showing options for Theme and Keyword monitoring, a text field to add a theme name, toggles for Auto-mute and Alerts, and a dropdown to select alert recipients, with Save and Cancel buttons">
              <a:extLst>
                <a:ext uri="{FF2B5EF4-FFF2-40B4-BE49-F238E27FC236}">
                  <a16:creationId xmlns:a16="http://schemas.microsoft.com/office/drawing/2014/main" id="{18EE1B4A-843F-8472-57E9-10E759393085}"/>
                </a:ext>
              </a:extLst>
            </p:cNvPr>
            <p:cNvPicPr>
              <a:picLocks noChangeAspect="1"/>
            </p:cNvPicPr>
            <p:nvPr/>
          </p:nvPicPr>
          <p:blipFill rotWithShape="1">
            <a:blip r:embed="rId6"/>
            <a:srcRect l="1075" t="1075" r="1075" b="1075"/>
            <a:stretch>
              <a:fillRect/>
            </a:stretch>
          </p:blipFill>
          <p:spPr>
            <a:xfrm>
              <a:off x="8735321" y="1689705"/>
              <a:ext cx="2718632" cy="2781748"/>
            </a:xfrm>
            <a:prstGeom prst="roundRect">
              <a:avLst>
                <a:gd name="adj" fmla="val 2300"/>
              </a:avLst>
            </a:prstGeom>
            <a:solidFill>
              <a:srgbClr val="FAFAFA"/>
            </a:solidFill>
            <a:effectLst/>
          </p:spPr>
        </p:pic>
      </p:grpSp>
      <p:sp>
        <p:nvSpPr>
          <p:cNvPr id="47" name="TextBox 46">
            <a:extLst>
              <a:ext uri="{FF2B5EF4-FFF2-40B4-BE49-F238E27FC236}">
                <a16:creationId xmlns:a16="http://schemas.microsoft.com/office/drawing/2014/main" id="{2B8BD424-6424-3DFC-2FB4-536711D9F856}"/>
              </a:ext>
            </a:extLst>
          </p:cNvPr>
          <p:cNvSpPr txBox="1">
            <a:spLocks/>
          </p:cNvSpPr>
          <p:nvPr/>
        </p:nvSpPr>
        <p:spPr>
          <a:xfrm>
            <a:off x="807721" y="6396213"/>
            <a:ext cx="3613784" cy="276999"/>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Generally available. Requires Viva C&amp;C or Viva Suite license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Theme blocking coming soon</a:t>
            </a:r>
          </a:p>
        </p:txBody>
      </p:sp>
    </p:spTree>
    <p:extLst>
      <p:ext uri="{BB962C8B-B14F-4D97-AF65-F5344CB8AC3E}">
        <p14:creationId xmlns:p14="http://schemas.microsoft.com/office/powerpoint/2010/main" val="129237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6D525F6-FB06-0F7E-C85F-6A4B20BF5F50}"/>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4CEA6A60-B8B2-5CF0-2834-A2C4CA900F8F}"/>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artisticBlur radius="25"/>
                    </a14:imgEffect>
                  </a14:imgLayer>
                </a14:imgProps>
              </a:ext>
              <a:ext uri="{28A0092B-C50C-407E-A947-70E740481C1C}">
                <a14:useLocalDpi xmlns:a14="http://schemas.microsoft.com/office/drawing/2010/main" val="0"/>
              </a:ext>
            </a:extLst>
          </a:blip>
          <a:srcRect l="3989" t="15806" r="19288" b="14575"/>
          <a:stretch>
            <a:fillRect/>
          </a:stretch>
        </p:blipFill>
        <p:spPr>
          <a:xfrm>
            <a:off x="574040" y="618864"/>
            <a:ext cx="11043922" cy="5636794"/>
          </a:xfrm>
          <a:custGeom>
            <a:avLst/>
            <a:gdLst>
              <a:gd name="connsiteX0" fmla="*/ 213409 w 11043922"/>
              <a:gd name="connsiteY0" fmla="*/ 0 h 5636794"/>
              <a:gd name="connsiteX1" fmla="*/ 10830513 w 11043922"/>
              <a:gd name="connsiteY1" fmla="*/ 0 h 5636794"/>
              <a:gd name="connsiteX2" fmla="*/ 11043922 w 11043922"/>
              <a:gd name="connsiteY2" fmla="*/ 213409 h 5636794"/>
              <a:gd name="connsiteX3" fmla="*/ 11043922 w 11043922"/>
              <a:gd name="connsiteY3" fmla="*/ 5423385 h 5636794"/>
              <a:gd name="connsiteX4" fmla="*/ 10830513 w 11043922"/>
              <a:gd name="connsiteY4" fmla="*/ 5636794 h 5636794"/>
              <a:gd name="connsiteX5" fmla="*/ 213409 w 11043922"/>
              <a:gd name="connsiteY5" fmla="*/ 5636794 h 5636794"/>
              <a:gd name="connsiteX6" fmla="*/ 0 w 11043922"/>
              <a:gd name="connsiteY6" fmla="*/ 5423385 h 5636794"/>
              <a:gd name="connsiteX7" fmla="*/ 0 w 11043922"/>
              <a:gd name="connsiteY7" fmla="*/ 213409 h 5636794"/>
              <a:gd name="connsiteX8" fmla="*/ 213409 w 11043922"/>
              <a:gd name="connsiteY8" fmla="*/ 0 h 56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3922" h="5636794">
                <a:moveTo>
                  <a:pt x="213409" y="0"/>
                </a:moveTo>
                <a:lnTo>
                  <a:pt x="10830513" y="0"/>
                </a:lnTo>
                <a:cubicBezTo>
                  <a:pt x="10948376" y="0"/>
                  <a:pt x="11043922" y="95546"/>
                  <a:pt x="11043922" y="213409"/>
                </a:cubicBezTo>
                <a:lnTo>
                  <a:pt x="11043922" y="5423385"/>
                </a:lnTo>
                <a:cubicBezTo>
                  <a:pt x="11043922" y="5541248"/>
                  <a:pt x="10948376" y="5636794"/>
                  <a:pt x="10830513" y="5636794"/>
                </a:cubicBezTo>
                <a:lnTo>
                  <a:pt x="213409" y="5636794"/>
                </a:lnTo>
                <a:cubicBezTo>
                  <a:pt x="95546" y="5636794"/>
                  <a:pt x="0" y="5541248"/>
                  <a:pt x="0" y="5423385"/>
                </a:cubicBezTo>
                <a:lnTo>
                  <a:pt x="0" y="213409"/>
                </a:lnTo>
                <a:cubicBezTo>
                  <a:pt x="0" y="95546"/>
                  <a:pt x="95546" y="0"/>
                  <a:pt x="213409" y="0"/>
                </a:cubicBezTo>
                <a:close/>
              </a:path>
            </a:pathLst>
          </a:custGeom>
        </p:spPr>
      </p:pic>
      <p:pic>
        <p:nvPicPr>
          <p:cNvPr id="41" name="Picture 40">
            <a:extLst>
              <a:ext uri="{FF2B5EF4-FFF2-40B4-BE49-F238E27FC236}">
                <a16:creationId xmlns:a16="http://schemas.microsoft.com/office/drawing/2014/main" id="{62CC5909-996D-57EC-BB43-A2C27C5A8DFB}"/>
              </a:ext>
              <a:ext uri="{C183D7F6-B498-43B3-948B-1728B52AA6E4}">
                <adec:decorative xmlns:adec="http://schemas.microsoft.com/office/drawing/2017/decorative" val="1"/>
              </a:ext>
            </a:extLst>
          </p:cNvPr>
          <p:cNvPicPr>
            <a:picLocks/>
          </p:cNvPicPr>
          <p:nvPr/>
        </p:nvPicPr>
        <p:blipFill rotWithShape="1">
          <a:blip r:embed="rId5">
            <a:alphaModFix amt="75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 y="8256"/>
            <a:ext cx="12191998" cy="6858009"/>
          </a:xfrm>
          <a:custGeom>
            <a:avLst/>
            <a:gdLst>
              <a:gd name="connsiteX0" fmla="*/ 787447 w 12191998"/>
              <a:gd name="connsiteY0" fmla="*/ 610608 h 6858009"/>
              <a:gd name="connsiteX1" fmla="*/ 574038 w 12191998"/>
              <a:gd name="connsiteY1" fmla="*/ 824017 h 6858009"/>
              <a:gd name="connsiteX2" fmla="*/ 574038 w 12191998"/>
              <a:gd name="connsiteY2" fmla="*/ 6033993 h 6858009"/>
              <a:gd name="connsiteX3" fmla="*/ 787447 w 12191998"/>
              <a:gd name="connsiteY3" fmla="*/ 6247402 h 6858009"/>
              <a:gd name="connsiteX4" fmla="*/ 11404551 w 12191998"/>
              <a:gd name="connsiteY4" fmla="*/ 6247402 h 6858009"/>
              <a:gd name="connsiteX5" fmla="*/ 11617960 w 12191998"/>
              <a:gd name="connsiteY5" fmla="*/ 6033993 h 6858009"/>
              <a:gd name="connsiteX6" fmla="*/ 11617960 w 12191998"/>
              <a:gd name="connsiteY6" fmla="*/ 824017 h 6858009"/>
              <a:gd name="connsiteX7" fmla="*/ 11404551 w 12191998"/>
              <a:gd name="connsiteY7" fmla="*/ 610608 h 6858009"/>
              <a:gd name="connsiteX8" fmla="*/ 0 w 12191998"/>
              <a:gd name="connsiteY8" fmla="*/ 0 h 6858009"/>
              <a:gd name="connsiteX9" fmla="*/ 12191998 w 12191998"/>
              <a:gd name="connsiteY9" fmla="*/ 0 h 6858009"/>
              <a:gd name="connsiteX10" fmla="*/ 12191998 w 12191998"/>
              <a:gd name="connsiteY10" fmla="*/ 6858009 h 6858009"/>
              <a:gd name="connsiteX11" fmla="*/ 0 w 12191998"/>
              <a:gd name="connsiteY11"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6858009">
                <a:moveTo>
                  <a:pt x="787447" y="610608"/>
                </a:moveTo>
                <a:cubicBezTo>
                  <a:pt x="669584" y="610608"/>
                  <a:pt x="574038" y="706154"/>
                  <a:pt x="574038" y="824017"/>
                </a:cubicBezTo>
                <a:lnTo>
                  <a:pt x="574038" y="6033993"/>
                </a:lnTo>
                <a:cubicBezTo>
                  <a:pt x="574038" y="6151856"/>
                  <a:pt x="669584" y="6247402"/>
                  <a:pt x="787447" y="6247402"/>
                </a:cubicBezTo>
                <a:lnTo>
                  <a:pt x="11404551" y="6247402"/>
                </a:lnTo>
                <a:cubicBezTo>
                  <a:pt x="11522414" y="6247402"/>
                  <a:pt x="11617960" y="6151856"/>
                  <a:pt x="11617960" y="6033993"/>
                </a:cubicBezTo>
                <a:lnTo>
                  <a:pt x="11617960" y="824017"/>
                </a:lnTo>
                <a:cubicBezTo>
                  <a:pt x="11617960" y="706154"/>
                  <a:pt x="11522414" y="610608"/>
                  <a:pt x="11404551" y="610608"/>
                </a:cubicBezTo>
                <a:close/>
                <a:moveTo>
                  <a:pt x="0" y="0"/>
                </a:moveTo>
                <a:lnTo>
                  <a:pt x="12191998" y="0"/>
                </a:lnTo>
                <a:lnTo>
                  <a:pt x="12191998" y="6858009"/>
                </a:lnTo>
                <a:lnTo>
                  <a:pt x="0" y="6858009"/>
                </a:lnTo>
                <a:close/>
              </a:path>
            </a:pathLst>
          </a:custGeom>
        </p:spPr>
      </p:pic>
      <p:sp>
        <p:nvSpPr>
          <p:cNvPr id="35" name="Rectangle: Rounded Corners 34">
            <a:extLst>
              <a:ext uri="{FF2B5EF4-FFF2-40B4-BE49-F238E27FC236}">
                <a16:creationId xmlns:a16="http://schemas.microsoft.com/office/drawing/2014/main" id="{557056A9-54A2-2272-9749-90FCE4EA3D02}"/>
              </a:ext>
              <a:ext uri="{C183D7F6-B498-43B3-948B-1728B52AA6E4}">
                <adec:decorative xmlns:adec="http://schemas.microsoft.com/office/drawing/2017/decorative" val="1"/>
              </a:ext>
            </a:extLst>
          </p:cNvPr>
          <p:cNvSpPr>
            <a:spLocks/>
          </p:cNvSpPr>
          <p:nvPr/>
        </p:nvSpPr>
        <p:spPr bwMode="auto">
          <a:xfrm>
            <a:off x="584200" y="618864"/>
            <a:ext cx="11043922" cy="5636794"/>
          </a:xfrm>
          <a:prstGeom prst="roundRect">
            <a:avLst>
              <a:gd name="adj" fmla="val 3786"/>
            </a:avLst>
          </a:prstGeom>
          <a:gradFill flip="none" rotWithShape="1">
            <a:gsLst>
              <a:gs pos="60000">
                <a:srgbClr val="FFFFFF">
                  <a:alpha val="8000"/>
                </a:srgbClr>
              </a:gs>
              <a:gs pos="49000">
                <a:schemeClr val="bg1">
                  <a:alpha val="13000"/>
                </a:schemeClr>
              </a:gs>
              <a:gs pos="100000">
                <a:schemeClr val="bg1">
                  <a:alpha val="63000"/>
                </a:schemeClr>
              </a:gs>
            </a:gsLst>
            <a:path path="rect">
              <a:fillToRect t="100000" r="100000"/>
            </a:path>
            <a:tileRect l="-100000" b="-100000"/>
          </a:gradFill>
          <a:ln>
            <a:gradFill flip="none" rotWithShape="1">
              <a:gsLst>
                <a:gs pos="27000">
                  <a:schemeClr val="bg1">
                    <a:alpha val="0"/>
                  </a:schemeClr>
                </a:gs>
                <a:gs pos="100000">
                  <a:schemeClr val="bg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42" name="Rounded Rectangle 80">
            <a:extLst>
              <a:ext uri="{FF2B5EF4-FFF2-40B4-BE49-F238E27FC236}">
                <a16:creationId xmlns:a16="http://schemas.microsoft.com/office/drawing/2014/main" id="{95BCD018-1048-FC60-935B-540C33581FCC}"/>
              </a:ext>
              <a:ext uri="{C183D7F6-B498-43B3-948B-1728B52AA6E4}">
                <adec:decorative xmlns:adec="http://schemas.microsoft.com/office/drawing/2017/decorative" val="1"/>
              </a:ext>
            </a:extLst>
          </p:cNvPr>
          <p:cNvSpPr>
            <a:spLocks/>
          </p:cNvSpPr>
          <p:nvPr/>
        </p:nvSpPr>
        <p:spPr bwMode="auto">
          <a:xfrm>
            <a:off x="4751602" y="785224"/>
            <a:ext cx="6683480" cy="5287554"/>
          </a:xfrm>
          <a:prstGeom prst="roundRect">
            <a:avLst>
              <a:gd name="adj" fmla="val 1952"/>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a:solidFill>
                <a:schemeClr val="tx1"/>
              </a:solidFill>
              <a:cs typeface="Segoe UI" pitchFamily="34" charset="0"/>
            </a:endParaRPr>
          </a:p>
        </p:txBody>
      </p:sp>
      <p:pic>
        <p:nvPicPr>
          <p:cNvPr id="76" name="Picture 75">
            <a:extLst>
              <a:ext uri="{FF2B5EF4-FFF2-40B4-BE49-F238E27FC236}">
                <a16:creationId xmlns:a16="http://schemas.microsoft.com/office/drawing/2014/main" id="{6A76B6DC-AE97-CACA-9CBD-1D0F995A900D}"/>
              </a:ext>
              <a:ext uri="{C183D7F6-B498-43B3-948B-1728B52AA6E4}">
                <adec:decorative xmlns:adec="http://schemas.microsoft.com/office/drawing/2017/decorative" val="1"/>
              </a:ext>
            </a:extLst>
          </p:cNvPr>
          <p:cNvPicPr>
            <a:picLocks/>
          </p:cNvPicPr>
          <p:nvPr/>
        </p:nvPicPr>
        <p:blipFill>
          <a:blip r:embed="rId6"/>
          <a:stretch>
            <a:fillRect/>
          </a:stretch>
        </p:blipFill>
        <p:spPr>
          <a:xfrm flipH="1">
            <a:off x="903796" y="1039893"/>
            <a:ext cx="1143000" cy="66070"/>
          </a:xfrm>
          <a:prstGeom prst="roundRect">
            <a:avLst>
              <a:gd name="adj" fmla="val 50000"/>
            </a:avLst>
          </a:prstGeom>
        </p:spPr>
      </p:pic>
      <p:sp>
        <p:nvSpPr>
          <p:cNvPr id="45" name="Oval 44">
            <a:extLst>
              <a:ext uri="{FF2B5EF4-FFF2-40B4-BE49-F238E27FC236}">
                <a16:creationId xmlns:a16="http://schemas.microsoft.com/office/drawing/2014/main" id="{25BEF93F-41BD-0C48-EB10-1FE98EACF88C}"/>
              </a:ext>
              <a:ext uri="{C183D7F6-B498-43B3-948B-1728B52AA6E4}">
                <adec:decorative xmlns:adec="http://schemas.microsoft.com/office/drawing/2017/decorative" val="1"/>
              </a:ext>
            </a:extLst>
          </p:cNvPr>
          <p:cNvSpPr>
            <a:spLocks/>
          </p:cNvSpPr>
          <p:nvPr/>
        </p:nvSpPr>
        <p:spPr bwMode="auto">
          <a:xfrm>
            <a:off x="4994041" y="1023313"/>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IN" sz="2800" b="0" i="0" u="none" strike="noStrike" kern="1200" cap="none" spc="0" normalizeH="0" baseline="0" noProof="0" dirty="0">
                <a:ln>
                  <a:noFill/>
                </a:ln>
                <a:solidFill>
                  <a:srgbClr val="091F2C"/>
                </a:solidFill>
                <a:effectLst/>
                <a:uLnTx/>
                <a:uFillTx/>
                <a:latin typeface="Segoe Sans Display Semibold"/>
                <a:ea typeface="+mn-ea"/>
                <a:cs typeface="+mn-cs"/>
              </a:rPr>
              <a:t>1</a:t>
            </a:r>
          </a:p>
        </p:txBody>
      </p:sp>
      <p:sp>
        <p:nvSpPr>
          <p:cNvPr id="77" name="Oval 76">
            <a:extLst>
              <a:ext uri="{FF2B5EF4-FFF2-40B4-BE49-F238E27FC236}">
                <a16:creationId xmlns:a16="http://schemas.microsoft.com/office/drawing/2014/main" id="{38B493F9-FA39-B054-6635-53D17D308292}"/>
              </a:ext>
              <a:ext uri="{C183D7F6-B498-43B3-948B-1728B52AA6E4}">
                <adec:decorative xmlns:adec="http://schemas.microsoft.com/office/drawing/2017/decorative" val="1"/>
              </a:ext>
            </a:extLst>
          </p:cNvPr>
          <p:cNvSpPr>
            <a:spLocks/>
          </p:cNvSpPr>
          <p:nvPr/>
        </p:nvSpPr>
        <p:spPr bwMode="auto">
          <a:xfrm>
            <a:off x="4994041" y="2155070"/>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r>
              <a:rPr lang="en-IN" sz="2800" dirty="0">
                <a:solidFill>
                  <a:srgbClr val="091F2C"/>
                </a:solidFill>
                <a:latin typeface="Segoe Sans Display Semibold"/>
              </a:rPr>
              <a:t>2</a:t>
            </a:r>
          </a:p>
        </p:txBody>
      </p:sp>
      <p:sp>
        <p:nvSpPr>
          <p:cNvPr id="78" name="Oval 77">
            <a:extLst>
              <a:ext uri="{FF2B5EF4-FFF2-40B4-BE49-F238E27FC236}">
                <a16:creationId xmlns:a16="http://schemas.microsoft.com/office/drawing/2014/main" id="{523A7500-D3C7-AB0A-5152-FAE078D9D9C8}"/>
              </a:ext>
              <a:ext uri="{C183D7F6-B498-43B3-948B-1728B52AA6E4}">
                <adec:decorative xmlns:adec="http://schemas.microsoft.com/office/drawing/2017/decorative" val="1"/>
              </a:ext>
            </a:extLst>
          </p:cNvPr>
          <p:cNvSpPr>
            <a:spLocks/>
          </p:cNvSpPr>
          <p:nvPr/>
        </p:nvSpPr>
        <p:spPr bwMode="auto">
          <a:xfrm>
            <a:off x="4994041" y="3548774"/>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r>
              <a:rPr lang="en-IN" sz="2800" dirty="0">
                <a:solidFill>
                  <a:srgbClr val="091F2C"/>
                </a:solidFill>
                <a:latin typeface="Segoe Sans Display Semibold"/>
              </a:rPr>
              <a:t>3</a:t>
            </a:r>
          </a:p>
        </p:txBody>
      </p:sp>
      <p:sp>
        <p:nvSpPr>
          <p:cNvPr id="79" name="Oval 78">
            <a:extLst>
              <a:ext uri="{FF2B5EF4-FFF2-40B4-BE49-F238E27FC236}">
                <a16:creationId xmlns:a16="http://schemas.microsoft.com/office/drawing/2014/main" id="{A84CD3BD-C5CA-2B31-1076-24CD0EB4C9E6}"/>
              </a:ext>
              <a:ext uri="{C183D7F6-B498-43B3-948B-1728B52AA6E4}">
                <adec:decorative xmlns:adec="http://schemas.microsoft.com/office/drawing/2017/decorative" val="1"/>
              </a:ext>
            </a:extLst>
          </p:cNvPr>
          <p:cNvSpPr>
            <a:spLocks/>
          </p:cNvSpPr>
          <p:nvPr/>
        </p:nvSpPr>
        <p:spPr bwMode="auto">
          <a:xfrm>
            <a:off x="4994041" y="4942476"/>
            <a:ext cx="600309" cy="601309"/>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r>
              <a:rPr lang="en-IN" sz="2800" dirty="0">
                <a:solidFill>
                  <a:srgbClr val="091F2C"/>
                </a:solidFill>
                <a:latin typeface="Segoe Sans Display Semibold"/>
              </a:rPr>
              <a:t>4</a:t>
            </a:r>
          </a:p>
        </p:txBody>
      </p:sp>
      <p:cxnSp>
        <p:nvCxnSpPr>
          <p:cNvPr id="80" name="Straight Connector 79">
            <a:extLst>
              <a:ext uri="{FF2B5EF4-FFF2-40B4-BE49-F238E27FC236}">
                <a16:creationId xmlns:a16="http://schemas.microsoft.com/office/drawing/2014/main" id="{FFBF371E-C24A-3991-69B9-ECF28FBD4560}"/>
              </a:ext>
              <a:ext uri="{C183D7F6-B498-43B3-948B-1728B52AA6E4}">
                <adec:decorative xmlns:adec="http://schemas.microsoft.com/office/drawing/2017/decorative" val="1"/>
              </a:ext>
            </a:extLst>
          </p:cNvPr>
          <p:cNvCxnSpPr>
            <a:cxnSpLocks/>
          </p:cNvCxnSpPr>
          <p:nvPr/>
        </p:nvCxnSpPr>
        <p:spPr>
          <a:xfrm>
            <a:off x="5836789" y="4679077"/>
            <a:ext cx="534106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D0848E7-C8B8-670B-1120-69DB7A19FD17}"/>
              </a:ext>
              <a:ext uri="{C183D7F6-B498-43B3-948B-1728B52AA6E4}">
                <adec:decorative xmlns:adec="http://schemas.microsoft.com/office/drawing/2017/decorative" val="1"/>
              </a:ext>
            </a:extLst>
          </p:cNvPr>
          <p:cNvCxnSpPr>
            <a:cxnSpLocks/>
          </p:cNvCxnSpPr>
          <p:nvPr/>
        </p:nvCxnSpPr>
        <p:spPr>
          <a:xfrm>
            <a:off x="5836789" y="3285374"/>
            <a:ext cx="534106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24681EA-DEDC-CB78-1E7D-5EC787238766}"/>
              </a:ext>
              <a:ext uri="{C183D7F6-B498-43B3-948B-1728B52AA6E4}">
                <adec:decorative xmlns:adec="http://schemas.microsoft.com/office/drawing/2017/decorative" val="1"/>
              </a:ext>
            </a:extLst>
          </p:cNvPr>
          <p:cNvCxnSpPr>
            <a:cxnSpLocks/>
          </p:cNvCxnSpPr>
          <p:nvPr/>
        </p:nvCxnSpPr>
        <p:spPr>
          <a:xfrm>
            <a:off x="5836789" y="1891670"/>
            <a:ext cx="534106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5" name="Picture 2">
            <a:extLst>
              <a:ext uri="{FF2B5EF4-FFF2-40B4-BE49-F238E27FC236}">
                <a16:creationId xmlns:a16="http://schemas.microsoft.com/office/drawing/2014/main" id="{C4727555-2754-2AB7-DE49-D09D322702DD}"/>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897" r="18897"/>
          <a:stretch>
            <a:fillRect/>
          </a:stretch>
        </p:blipFill>
        <p:spPr bwMode="auto">
          <a:xfrm>
            <a:off x="5836789" y="2791459"/>
            <a:ext cx="279502" cy="25274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a:extLst>
              <a:ext uri="{FF2B5EF4-FFF2-40B4-BE49-F238E27FC236}">
                <a16:creationId xmlns:a16="http://schemas.microsoft.com/office/drawing/2014/main" id="{0C683A95-F907-D29A-2578-E08258792DBF}"/>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897" r="18897"/>
          <a:stretch>
            <a:fillRect/>
          </a:stretch>
        </p:blipFill>
        <p:spPr bwMode="auto">
          <a:xfrm>
            <a:off x="5836789" y="4185163"/>
            <a:ext cx="279502" cy="25274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105BCD7A-66D5-EFEF-D2A4-67E1C51C000E}"/>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897" r="18897"/>
          <a:stretch>
            <a:fillRect/>
          </a:stretch>
        </p:blipFill>
        <p:spPr bwMode="auto">
          <a:xfrm>
            <a:off x="5836789" y="5578865"/>
            <a:ext cx="279502" cy="2527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8EAC8A8-E60C-D412-D8B2-EEE91FDEF3A8}"/>
              </a:ext>
            </a:extLst>
          </p:cNvPr>
          <p:cNvSpPr>
            <a:spLocks noGrp="1"/>
          </p:cNvSpPr>
          <p:nvPr>
            <p:ph type="title"/>
          </p:nvPr>
        </p:nvSpPr>
        <p:spPr>
          <a:xfrm>
            <a:off x="903796" y="1298809"/>
            <a:ext cx="3552090" cy="2462213"/>
          </a:xfrm>
        </p:spPr>
        <p:txBody>
          <a:bodyPr wrap="square">
            <a:spAutoFit/>
          </a:bodyPr>
          <a:lstStyle/>
          <a:p>
            <a:r>
              <a:rPr lang="en-US" sz="4000" dirty="0"/>
              <a:t>The community toolkit for Copilot adoption</a:t>
            </a:r>
          </a:p>
        </p:txBody>
      </p:sp>
      <p:sp>
        <p:nvSpPr>
          <p:cNvPr id="12" name="TextBox 11">
            <a:extLst>
              <a:ext uri="{FF2B5EF4-FFF2-40B4-BE49-F238E27FC236}">
                <a16:creationId xmlns:a16="http://schemas.microsoft.com/office/drawing/2014/main" id="{034CEEBC-3608-ADAE-62AE-A5AD65F8A992}"/>
              </a:ext>
            </a:extLst>
          </p:cNvPr>
          <p:cNvSpPr txBox="1">
            <a:spLocks/>
          </p:cNvSpPr>
          <p:nvPr/>
        </p:nvSpPr>
        <p:spPr>
          <a:xfrm>
            <a:off x="5836789" y="1048624"/>
            <a:ext cx="5341065" cy="579646"/>
          </a:xfrm>
          <a:prstGeom prst="rect">
            <a:avLst/>
          </a:prstGeom>
          <a:noFill/>
        </p:spPr>
        <p:txBody>
          <a:bodyPr wrap="square" lIns="0" tIns="0" rIns="0" bIns="0">
            <a:spAutoFit/>
          </a:bodyPr>
          <a:lstStyle/>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mj-lt"/>
                <a:ea typeface="Segoe UI" pitchFamily="34" charset="0"/>
                <a:cs typeface="Segoe UI" pitchFamily="34" charset="0"/>
              </a:rPr>
              <a:t>Copilot Adoption Community</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effectLst/>
                <a:uLnTx/>
                <a:uFillTx/>
                <a:ea typeface="Segoe UI" panose="020B0502040204020203" pitchFamily="34" charset="0"/>
                <a:cs typeface="Segoe UI Light" panose="020B0502040204020203" pitchFamily="34" charset="0"/>
              </a:rPr>
              <a:t>Kickstart Copilot adoption with ready-to-use communities</a:t>
            </a:r>
          </a:p>
        </p:txBody>
      </p:sp>
      <p:sp>
        <p:nvSpPr>
          <p:cNvPr id="13" name="TextBox 12">
            <a:extLst>
              <a:ext uri="{FF2B5EF4-FFF2-40B4-BE49-F238E27FC236}">
                <a16:creationId xmlns:a16="http://schemas.microsoft.com/office/drawing/2014/main" id="{298E553E-7C3B-4268-F25A-E4300FB3DFC8}"/>
              </a:ext>
            </a:extLst>
          </p:cNvPr>
          <p:cNvSpPr txBox="1">
            <a:spLocks/>
          </p:cNvSpPr>
          <p:nvPr/>
        </p:nvSpPr>
        <p:spPr>
          <a:xfrm>
            <a:off x="5836789" y="2155070"/>
            <a:ext cx="5341065" cy="866904"/>
          </a:xfrm>
          <a:prstGeom prst="rect">
            <a:avLst/>
          </a:prstGeom>
          <a:noFill/>
        </p:spPr>
        <p:txBody>
          <a:bodyPr wrap="square" lIns="0" tIns="0" rIns="0" bIns="0">
            <a:spAutoFit/>
          </a:bodyPr>
          <a:lstStyle/>
          <a:p>
            <a:pPr defTabSz="932472" fontAlgn="base">
              <a:spcBef>
                <a:spcPct val="0"/>
              </a:spcBef>
              <a:spcAft>
                <a:spcPts val="200"/>
              </a:spcAft>
              <a:defRPr/>
            </a:pPr>
            <a:r>
              <a:rPr lang="en-US" sz="2000" b="1" dirty="0">
                <a:solidFill>
                  <a:schemeClr val="accent1"/>
                </a:solidFill>
                <a:latin typeface="+mj-lt"/>
                <a:ea typeface="Segoe UI" pitchFamily="34" charset="0"/>
                <a:cs typeface="Segoe UI" pitchFamily="34" charset="0"/>
              </a:rPr>
              <a:t>Microsoft 365 Copilot in Engage</a:t>
            </a:r>
          </a:p>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600" b="0" i="1" u="none" strike="noStrike" kern="1200" cap="none" spc="0" normalizeH="0" baseline="0" noProof="0" dirty="0">
                <a:ln>
                  <a:noFill/>
                </a:ln>
                <a:effectLst/>
                <a:uLnTx/>
                <a:uFillTx/>
                <a:ea typeface="+mn-ea"/>
                <a:cs typeface="Segoe UI Light" panose="020B0502040204020203" pitchFamily="34" charset="0"/>
              </a:rPr>
              <a:t>Boost productivity and engagement with AI assistance</a:t>
            </a:r>
          </a:p>
          <a:p>
            <a:pPr marL="390525" marR="0" lvl="0" algn="l" defTabSz="932472"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effectLst/>
                <a:uLnTx/>
                <a:uFillTx/>
                <a:ea typeface="+mn-ea"/>
                <a:cs typeface="Segoe UI Light" panose="020B0502040204020203" pitchFamily="34" charset="0"/>
              </a:rPr>
              <a:t>Available with Microsoft Copilot license</a:t>
            </a:r>
          </a:p>
        </p:txBody>
      </p:sp>
      <p:sp>
        <p:nvSpPr>
          <p:cNvPr id="14" name="TextBox 13">
            <a:extLst>
              <a:ext uri="{FF2B5EF4-FFF2-40B4-BE49-F238E27FC236}">
                <a16:creationId xmlns:a16="http://schemas.microsoft.com/office/drawing/2014/main" id="{2DDFE627-CE1D-D260-5306-C33DAB0D0106}"/>
              </a:ext>
            </a:extLst>
          </p:cNvPr>
          <p:cNvSpPr txBox="1">
            <a:spLocks/>
          </p:cNvSpPr>
          <p:nvPr/>
        </p:nvSpPr>
        <p:spPr>
          <a:xfrm>
            <a:off x="5836789" y="3548774"/>
            <a:ext cx="5341065" cy="866904"/>
          </a:xfrm>
          <a:prstGeom prst="rect">
            <a:avLst/>
          </a:prstGeom>
          <a:noFill/>
        </p:spPr>
        <p:txBody>
          <a:bodyPr wrap="square" lIns="0" tIns="0" rIns="0" bIns="0">
            <a:spAutoFit/>
          </a:bodyPr>
          <a:lstStyle/>
          <a:p>
            <a:pPr defTabSz="932472" fontAlgn="base">
              <a:spcBef>
                <a:spcPct val="0"/>
              </a:spcBef>
              <a:spcAft>
                <a:spcPts val="200"/>
              </a:spcAft>
              <a:defRPr/>
            </a:pPr>
            <a:r>
              <a:rPr lang="en-US" sz="2000" b="1" dirty="0">
                <a:solidFill>
                  <a:schemeClr val="accent1"/>
                </a:solidFill>
                <a:latin typeface="+mj-lt"/>
                <a:ea typeface="Segoe UI" pitchFamily="34" charset="0"/>
                <a:cs typeface="Segoe UI" pitchFamily="34" charset="0"/>
              </a:rPr>
              <a:t>Agents in Communities</a:t>
            </a:r>
          </a:p>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600" b="0" i="1" u="none" strike="noStrike" kern="1200" cap="none" spc="0" normalizeH="0" baseline="0" noProof="0" dirty="0">
                <a:ln>
                  <a:noFill/>
                </a:ln>
                <a:effectLst/>
                <a:uLnTx/>
                <a:uFillTx/>
                <a:ea typeface="+mn-ea"/>
                <a:cs typeface="Segoe UI Light" panose="020B0502040204020203" pitchFamily="34" charset="0"/>
              </a:rPr>
              <a:t>Scale expertise and save time with AI-powered answers</a:t>
            </a:r>
          </a:p>
          <a:p>
            <a:pPr marL="390525" marR="0" lvl="0" algn="l" defTabSz="932472"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effectLst/>
                <a:uLnTx/>
                <a:uFillTx/>
                <a:ea typeface="+mn-ea"/>
                <a:cs typeface="Segoe UI Light" panose="020B0502040204020203" pitchFamily="34" charset="0"/>
              </a:rPr>
              <a:t>Available with Microsoft Copilot license</a:t>
            </a:r>
          </a:p>
        </p:txBody>
      </p:sp>
      <p:sp>
        <p:nvSpPr>
          <p:cNvPr id="15" name="TextBox 14">
            <a:extLst>
              <a:ext uri="{FF2B5EF4-FFF2-40B4-BE49-F238E27FC236}">
                <a16:creationId xmlns:a16="http://schemas.microsoft.com/office/drawing/2014/main" id="{4C51E8FB-C28A-7A35-C62E-8DA4A70E3DCA}"/>
              </a:ext>
            </a:extLst>
          </p:cNvPr>
          <p:cNvSpPr txBox="1">
            <a:spLocks/>
          </p:cNvSpPr>
          <p:nvPr/>
        </p:nvSpPr>
        <p:spPr>
          <a:xfrm>
            <a:off x="5836789" y="4942476"/>
            <a:ext cx="5341065" cy="866904"/>
          </a:xfrm>
          <a:prstGeom prst="rect">
            <a:avLst/>
          </a:prstGeom>
          <a:noFill/>
        </p:spPr>
        <p:txBody>
          <a:bodyPr wrap="square" lIns="0" tIns="0" rIns="0" bIns="0">
            <a:spAutoFit/>
          </a:bodyPr>
          <a:lstStyle/>
          <a:p>
            <a:pPr defTabSz="932472" fontAlgn="base">
              <a:spcBef>
                <a:spcPct val="0"/>
              </a:spcBef>
              <a:spcAft>
                <a:spcPts val="200"/>
              </a:spcAft>
              <a:defRPr/>
            </a:pPr>
            <a:r>
              <a:rPr lang="en-US" sz="2000" b="1" dirty="0">
                <a:solidFill>
                  <a:schemeClr val="accent1"/>
                </a:solidFill>
                <a:latin typeface="+mj-lt"/>
                <a:ea typeface="Segoe UI" pitchFamily="34" charset="0"/>
                <a:cs typeface="Segoe UI" pitchFamily="34" charset="0"/>
              </a:rPr>
              <a:t>Engage content in Copilot chat responses</a:t>
            </a:r>
          </a:p>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600" b="0" i="1" u="none" strike="noStrike" kern="1200" cap="none" spc="0" normalizeH="0" baseline="0" noProof="0" dirty="0">
                <a:ln>
                  <a:noFill/>
                </a:ln>
                <a:effectLst/>
                <a:uLnTx/>
                <a:uFillTx/>
                <a:ea typeface="+mn-ea"/>
                <a:cs typeface="Segoe UI Light" panose="020B0502040204020203" pitchFamily="34" charset="0"/>
              </a:rPr>
              <a:t>Unlock organizational knowledge for everyone</a:t>
            </a:r>
          </a:p>
          <a:p>
            <a:pPr marL="390525" marR="0" lvl="0" algn="l" defTabSz="932472" rtl="0" eaLnBrk="1" fontAlgn="base" latinLnBrk="0" hangingPunct="1">
              <a:lnSpc>
                <a:spcPct val="100000"/>
              </a:lnSpc>
              <a:spcBef>
                <a:spcPct val="0"/>
              </a:spcBef>
              <a:spcAft>
                <a:spcPct val="0"/>
              </a:spcAft>
              <a:buClrTx/>
              <a:buSzTx/>
              <a:buFontTx/>
              <a:buNone/>
              <a:defRPr/>
            </a:pPr>
            <a:r>
              <a:rPr kumimoji="0" lang="en-US" sz="1200" b="0" i="1" u="none" strike="noStrike" kern="1200" cap="none" spc="0" normalizeH="0" baseline="0" noProof="0" dirty="0">
                <a:ln>
                  <a:noFill/>
                </a:ln>
                <a:effectLst/>
                <a:uLnTx/>
                <a:uFillTx/>
                <a:ea typeface="+mn-ea"/>
                <a:cs typeface="Segoe UI Light" panose="020B0502040204020203" pitchFamily="34" charset="0"/>
              </a:rPr>
              <a:t>Available with Microsoft Copilot license</a:t>
            </a:r>
          </a:p>
        </p:txBody>
      </p:sp>
    </p:spTree>
    <p:extLst>
      <p:ext uri="{BB962C8B-B14F-4D97-AF65-F5344CB8AC3E}">
        <p14:creationId xmlns:p14="http://schemas.microsoft.com/office/powerpoint/2010/main" val="32487357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DF52267-9A78-FCCB-D234-DE6FD5ADB22A}"/>
              </a:ext>
              <a:ext uri="{C183D7F6-B498-43B3-948B-1728B52AA6E4}">
                <adec:decorative xmlns:adec="http://schemas.microsoft.com/office/drawing/2017/decorative" val="1"/>
              </a:ext>
            </a:extLst>
          </p:cNvPr>
          <p:cNvSpPr>
            <a:spLocks/>
          </p:cNvSpPr>
          <p:nvPr/>
        </p:nvSpPr>
        <p:spPr>
          <a:xfrm>
            <a:off x="588264" y="1470905"/>
            <a:ext cx="942575" cy="145169"/>
          </a:xfrm>
          <a:custGeom>
            <a:avLst/>
            <a:gdLst>
              <a:gd name="connsiteX0" fmla="*/ 90435 w 942575"/>
              <a:gd name="connsiteY0" fmla="*/ 0 h 145169"/>
              <a:gd name="connsiteX1" fmla="*/ 317725 w 942575"/>
              <a:gd name="connsiteY1" fmla="*/ 0 h 145169"/>
              <a:gd name="connsiteX2" fmla="*/ 652733 w 942575"/>
              <a:gd name="connsiteY2" fmla="*/ 0 h 145169"/>
              <a:gd name="connsiteX3" fmla="*/ 831916 w 942575"/>
              <a:gd name="connsiteY3" fmla="*/ 0 h 145169"/>
              <a:gd name="connsiteX4" fmla="*/ 907153 w 942575"/>
              <a:gd name="connsiteY4" fmla="*/ 22769 h 145169"/>
              <a:gd name="connsiteX5" fmla="*/ 942575 w 942575"/>
              <a:gd name="connsiteY5" fmla="*/ 65795 h 145169"/>
              <a:gd name="connsiteX6" fmla="*/ 95443 w 942575"/>
              <a:gd name="connsiteY6" fmla="*/ 65795 h 145169"/>
              <a:gd name="connsiteX7" fmla="*/ 58292 w 942575"/>
              <a:gd name="connsiteY7" fmla="*/ 73295 h 145169"/>
              <a:gd name="connsiteX8" fmla="*/ 46610 w 942575"/>
              <a:gd name="connsiteY8" fmla="*/ 81172 h 145169"/>
              <a:gd name="connsiteX9" fmla="*/ 41774 w 942575"/>
              <a:gd name="connsiteY9" fmla="*/ 82148 h 145169"/>
              <a:gd name="connsiteX10" fmla="*/ 20033 w 942575"/>
              <a:gd name="connsiteY10" fmla="*/ 96807 h 145169"/>
              <a:gd name="connsiteX11" fmla="*/ 10696 w 942575"/>
              <a:gd name="connsiteY11" fmla="*/ 119347 h 145169"/>
              <a:gd name="connsiteX12" fmla="*/ 7501 w 942575"/>
              <a:gd name="connsiteY12" fmla="*/ 124087 h 145169"/>
              <a:gd name="connsiteX13" fmla="*/ 6329 w 942575"/>
              <a:gd name="connsiteY13" fmla="*/ 129891 h 145169"/>
              <a:gd name="connsiteX14" fmla="*/ 0 w 942575"/>
              <a:gd name="connsiteY14" fmla="*/ 145169 h 145169"/>
              <a:gd name="connsiteX15" fmla="*/ 0 w 942575"/>
              <a:gd name="connsiteY15" fmla="*/ 90380 h 145169"/>
              <a:gd name="connsiteX16" fmla="*/ 90435 w 942575"/>
              <a:gd name="connsiteY16" fmla="*/ 0 h 14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575" h="145169">
                <a:moveTo>
                  <a:pt x="90435" y="0"/>
                </a:moveTo>
                <a:lnTo>
                  <a:pt x="317725" y="0"/>
                </a:lnTo>
                <a:lnTo>
                  <a:pt x="652733" y="0"/>
                </a:lnTo>
                <a:lnTo>
                  <a:pt x="831916" y="0"/>
                </a:lnTo>
                <a:cubicBezTo>
                  <a:pt x="859290" y="0"/>
                  <a:pt x="885329" y="8227"/>
                  <a:pt x="907153" y="22769"/>
                </a:cubicBezTo>
                <a:lnTo>
                  <a:pt x="942575" y="65795"/>
                </a:lnTo>
                <a:lnTo>
                  <a:pt x="95443" y="65795"/>
                </a:lnTo>
                <a:cubicBezTo>
                  <a:pt x="82265" y="65795"/>
                  <a:pt x="69711" y="68466"/>
                  <a:pt x="58292" y="73295"/>
                </a:cubicBezTo>
                <a:lnTo>
                  <a:pt x="46610" y="81172"/>
                </a:lnTo>
                <a:lnTo>
                  <a:pt x="41774" y="82148"/>
                </a:lnTo>
                <a:cubicBezTo>
                  <a:pt x="33591" y="85609"/>
                  <a:pt x="26222" y="90618"/>
                  <a:pt x="20033" y="96807"/>
                </a:cubicBezTo>
                <a:lnTo>
                  <a:pt x="10696" y="119347"/>
                </a:lnTo>
                <a:lnTo>
                  <a:pt x="7501" y="124087"/>
                </a:lnTo>
                <a:lnTo>
                  <a:pt x="6329" y="129891"/>
                </a:lnTo>
                <a:lnTo>
                  <a:pt x="0" y="145169"/>
                </a:lnTo>
                <a:lnTo>
                  <a:pt x="0" y="90380"/>
                </a:lnTo>
                <a:cubicBezTo>
                  <a:pt x="0" y="40465"/>
                  <a:pt x="40494" y="0"/>
                  <a:pt x="90435" y="0"/>
                </a:cubicBezTo>
                <a:close/>
              </a:path>
            </a:pathLst>
          </a:custGeom>
          <a:gradFill flip="none" rotWithShape="1">
            <a:gsLst>
              <a:gs pos="0">
                <a:schemeClr val="accent1">
                  <a:lumMod val="20000"/>
                  <a:lumOff val="80000"/>
                </a:schemeClr>
              </a:gs>
              <a:gs pos="100000">
                <a:schemeClr val="accent2">
                  <a:lumMod val="20000"/>
                  <a:lumOff val="8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7" name="Rounded Rectangle 80">
            <a:extLst>
              <a:ext uri="{FF2B5EF4-FFF2-40B4-BE49-F238E27FC236}">
                <a16:creationId xmlns:a16="http://schemas.microsoft.com/office/drawing/2014/main" id="{A7DEBA4E-C08C-6F61-7DC2-314383564D24}"/>
              </a:ext>
              <a:ext uri="{C183D7F6-B498-43B3-948B-1728B52AA6E4}">
                <adec:decorative xmlns:adec="http://schemas.microsoft.com/office/drawing/2017/decorative" val="1"/>
              </a:ext>
            </a:extLst>
          </p:cNvPr>
          <p:cNvSpPr>
            <a:spLocks/>
          </p:cNvSpPr>
          <p:nvPr/>
        </p:nvSpPr>
        <p:spPr bwMode="auto">
          <a:xfrm>
            <a:off x="588263" y="1536700"/>
            <a:ext cx="6898642" cy="4889500"/>
          </a:xfrm>
          <a:prstGeom prst="roundRect">
            <a:avLst>
              <a:gd name="adj" fmla="val 1952"/>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a:solidFill>
                <a:schemeClr val="tx1"/>
              </a:solidFill>
              <a:cs typeface="Segoe UI" pitchFamily="34" charset="0"/>
            </a:endParaRPr>
          </a:p>
        </p:txBody>
      </p:sp>
      <p:pic>
        <p:nvPicPr>
          <p:cNvPr id="4" name="Picture 3">
            <a:extLst>
              <a:ext uri="{FF2B5EF4-FFF2-40B4-BE49-F238E27FC236}">
                <a16:creationId xmlns:a16="http://schemas.microsoft.com/office/drawing/2014/main" id="{CCB18D5D-AB7A-E78C-B4F6-471B3320E7DC}"/>
              </a:ext>
              <a:ext uri="{C183D7F6-B498-43B3-948B-1728B52AA6E4}">
                <adec:decorative xmlns:adec="http://schemas.microsoft.com/office/drawing/2017/decorative" val="1"/>
              </a:ext>
            </a:extLst>
          </p:cNvPr>
          <p:cNvPicPr>
            <a:picLocks/>
          </p:cNvPicPr>
          <p:nvPr/>
        </p:nvPicPr>
        <p:blipFill rotWithShape="1">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22082" r="29352" b="6250"/>
          <a:stretch>
            <a:fillRect/>
          </a:stretch>
        </p:blipFill>
        <p:spPr>
          <a:xfrm>
            <a:off x="5876293" y="0"/>
            <a:ext cx="6315708" cy="6858000"/>
          </a:xfrm>
          <a:custGeom>
            <a:avLst/>
            <a:gdLst>
              <a:gd name="connsiteX0" fmla="*/ 0 w 4065588"/>
              <a:gd name="connsiteY0" fmla="*/ 0 h 6858000"/>
              <a:gd name="connsiteX1" fmla="*/ 4065588 w 4065588"/>
              <a:gd name="connsiteY1" fmla="*/ 0 h 6858000"/>
              <a:gd name="connsiteX2" fmla="*/ 4065588 w 4065588"/>
              <a:gd name="connsiteY2" fmla="*/ 6858000 h 6858000"/>
              <a:gd name="connsiteX3" fmla="*/ 0 w 4065588"/>
              <a:gd name="connsiteY3" fmla="*/ 6858000 h 6858000"/>
              <a:gd name="connsiteX4" fmla="*/ 0 w 406558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588" h="6858000">
                <a:moveTo>
                  <a:pt x="0" y="0"/>
                </a:moveTo>
                <a:lnTo>
                  <a:pt x="4065588" y="0"/>
                </a:lnTo>
                <a:lnTo>
                  <a:pt x="4065588" y="6858000"/>
                </a:lnTo>
                <a:lnTo>
                  <a:pt x="0" y="6858000"/>
                </a:lnTo>
                <a:lnTo>
                  <a:pt x="0" y="0"/>
                </a:lnTo>
                <a:close/>
              </a:path>
            </a:pathLst>
          </a:custGeom>
          <a:ln>
            <a:solidFill>
              <a:schemeClr val="bg2"/>
            </a:solidFill>
          </a:ln>
        </p:spPr>
      </p:pic>
      <p:sp>
        <p:nvSpPr>
          <p:cNvPr id="5" name="Rectangle 4">
            <a:extLst>
              <a:ext uri="{FF2B5EF4-FFF2-40B4-BE49-F238E27FC236}">
                <a16:creationId xmlns:a16="http://schemas.microsoft.com/office/drawing/2014/main" id="{6EBCDC13-090B-C2F3-5459-6F8DC2D6C07C}"/>
              </a:ext>
              <a:ext uri="{C183D7F6-B498-43B3-948B-1728B52AA6E4}">
                <adec:decorative xmlns:adec="http://schemas.microsoft.com/office/drawing/2017/decorative" val="1"/>
              </a:ext>
            </a:extLst>
          </p:cNvPr>
          <p:cNvSpPr>
            <a:spLocks/>
          </p:cNvSpPr>
          <p:nvPr/>
        </p:nvSpPr>
        <p:spPr bwMode="auto">
          <a:xfrm>
            <a:off x="5876292" y="0"/>
            <a:ext cx="6315708"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35CB6868-F229-6355-5631-3681EEE4D7AB}"/>
              </a:ext>
              <a:ext uri="{C183D7F6-B498-43B3-948B-1728B52AA6E4}">
                <adec:decorative xmlns:adec="http://schemas.microsoft.com/office/drawing/2017/decorative" val="1"/>
              </a:ext>
            </a:extLst>
          </p:cNvPr>
          <p:cNvPicPr>
            <a:picLocks/>
          </p:cNvPicPr>
          <p:nvPr/>
        </p:nvPicPr>
        <p:blipFill>
          <a:blip r:embed="rId5"/>
          <a:stretch>
            <a:fillRect/>
          </a:stretch>
        </p:blipFill>
        <p:spPr>
          <a:xfrm rot="5400000" flipH="1">
            <a:off x="2470153" y="3406140"/>
            <a:ext cx="6858000" cy="45720"/>
          </a:xfrm>
          <a:prstGeom prst="rect">
            <a:avLst/>
          </a:prstGeom>
        </p:spPr>
      </p:pic>
      <p:sp>
        <p:nvSpPr>
          <p:cNvPr id="12" name="Rectangle: Rounded Corners 11">
            <a:extLst>
              <a:ext uri="{FF2B5EF4-FFF2-40B4-BE49-F238E27FC236}">
                <a16:creationId xmlns:a16="http://schemas.microsoft.com/office/drawing/2014/main" id="{46DEC06E-4BBD-9482-BDE7-F241091A7267}"/>
              </a:ext>
              <a:ext uri="{C183D7F6-B498-43B3-948B-1728B52AA6E4}">
                <adec:decorative xmlns:adec="http://schemas.microsoft.com/office/drawing/2017/decorative" val="1"/>
              </a:ext>
            </a:extLst>
          </p:cNvPr>
          <p:cNvSpPr>
            <a:spLocks/>
          </p:cNvSpPr>
          <p:nvPr/>
        </p:nvSpPr>
        <p:spPr bwMode="auto">
          <a:xfrm>
            <a:off x="6308090" y="431800"/>
            <a:ext cx="5452110" cy="5994400"/>
          </a:xfrm>
          <a:prstGeom prst="roundRect">
            <a:avLst>
              <a:gd name="adj" fmla="val 4805"/>
            </a:avLst>
          </a:prstGeom>
          <a:solidFill>
            <a:schemeClr val="bg1">
              <a:alpha val="60000"/>
            </a:schemeClr>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pic>
        <p:nvPicPr>
          <p:cNvPr id="14" name="Picture Placeholder 8">
            <a:extLst>
              <a:ext uri="{FF2B5EF4-FFF2-40B4-BE49-F238E27FC236}">
                <a16:creationId xmlns:a16="http://schemas.microsoft.com/office/drawing/2014/main" id="{CC5B9DF3-A333-95EF-F5E2-CCC26C6AAB2B}"/>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19945" r="19945"/>
          <a:stretch>
            <a:fillRect/>
          </a:stretch>
        </p:blipFill>
        <p:spPr>
          <a:xfrm>
            <a:off x="6455411" y="568960"/>
            <a:ext cx="5157470" cy="5720080"/>
          </a:xfrm>
          <a:prstGeom prst="roundRect">
            <a:avLst>
              <a:gd name="adj" fmla="val 2816"/>
            </a:avLst>
          </a:prstGeom>
        </p:spPr>
      </p:pic>
      <p:sp>
        <p:nvSpPr>
          <p:cNvPr id="2" name="Title 1">
            <a:extLst>
              <a:ext uri="{FF2B5EF4-FFF2-40B4-BE49-F238E27FC236}">
                <a16:creationId xmlns:a16="http://schemas.microsoft.com/office/drawing/2014/main" id="{BE3D90F5-429A-4BF8-1106-46F8900E01AD}"/>
              </a:ext>
            </a:extLst>
          </p:cNvPr>
          <p:cNvSpPr>
            <a:spLocks noGrp="1"/>
          </p:cNvSpPr>
          <p:nvPr>
            <p:ph type="title"/>
          </p:nvPr>
        </p:nvSpPr>
        <p:spPr>
          <a:xfrm>
            <a:off x="588263" y="457200"/>
            <a:ext cx="11018520" cy="492443"/>
          </a:xfrm>
        </p:spPr>
        <p:txBody>
          <a:bodyPr/>
          <a:lstStyle/>
          <a:p>
            <a:r>
              <a:rPr lang="en-US" sz="3200" dirty="0">
                <a:latin typeface="+mj-lt"/>
              </a:rPr>
              <a:t>Resources</a:t>
            </a:r>
          </a:p>
        </p:txBody>
      </p:sp>
      <p:sp>
        <p:nvSpPr>
          <p:cNvPr id="8" name="Text Placeholder 1">
            <a:extLst>
              <a:ext uri="{FF2B5EF4-FFF2-40B4-BE49-F238E27FC236}">
                <a16:creationId xmlns:a16="http://schemas.microsoft.com/office/drawing/2014/main" id="{49FF2729-897B-4D6E-A947-89BDD0B348BA}"/>
              </a:ext>
            </a:extLst>
          </p:cNvPr>
          <p:cNvSpPr txBox="1">
            <a:spLocks/>
          </p:cNvSpPr>
          <p:nvPr/>
        </p:nvSpPr>
        <p:spPr>
          <a:xfrm>
            <a:off x="800100" y="1827014"/>
            <a:ext cx="4690116" cy="430887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800" dirty="0">
                <a:ln w="3175">
                  <a:noFill/>
                </a:ln>
                <a:cs typeface="Segoe UI Semibold"/>
              </a:rPr>
              <a:t>Read the latest in our Viva Engage </a:t>
            </a:r>
            <a:r>
              <a:rPr lang="en-US" sz="1800" dirty="0">
                <a:ln w="3175">
                  <a:noFill/>
                </a:ln>
                <a:solidFill>
                  <a:srgbClr val="000000"/>
                </a:solidFill>
                <a:cs typeface="Segoe UI Semibold"/>
                <a:hlinkClick r:id="rId7"/>
              </a:rPr>
              <a:t>blog</a:t>
            </a:r>
            <a:endParaRPr lang="en-US" sz="1800" dirty="0">
              <a:ln w="3175">
                <a:noFill/>
              </a:ln>
              <a:solidFill>
                <a:srgbClr val="000000"/>
              </a:solidFill>
              <a:cs typeface="Segoe UI Semibold"/>
            </a:endParaRPr>
          </a:p>
          <a:p>
            <a:pPr marL="0" indent="0">
              <a:spcBef>
                <a:spcPts val="0"/>
              </a:spcBef>
              <a:spcAft>
                <a:spcPts val="1500"/>
              </a:spcAft>
              <a:buNone/>
            </a:pPr>
            <a:r>
              <a:rPr lang="en-US" sz="1800" dirty="0"/>
              <a:t>Microsoft Guide: Transforming communications with Engage – </a:t>
            </a:r>
            <a:r>
              <a:rPr lang="en-US" sz="1800" u="sng" dirty="0">
                <a:hlinkClick r:id="rId8"/>
              </a:rPr>
              <a:t>aka.ms/</a:t>
            </a:r>
            <a:r>
              <a:rPr lang="en-US" sz="1800" u="sng" dirty="0" err="1">
                <a:hlinkClick r:id="rId8"/>
              </a:rPr>
              <a:t>VivaEngage</a:t>
            </a:r>
            <a:r>
              <a:rPr lang="en-US" sz="1800" u="sng" dirty="0">
                <a:hlinkClick r:id="rId8"/>
              </a:rPr>
              <a:t>/eBook</a:t>
            </a:r>
            <a:endParaRPr lang="en-US" sz="1800" dirty="0">
              <a:ln w="3175">
                <a:noFill/>
              </a:ln>
              <a:solidFill>
                <a:srgbClr val="000000"/>
              </a:solidFill>
              <a:cs typeface="Segoe UI Semibold"/>
              <a:hlinkClick r:id="rId9"/>
            </a:endParaRPr>
          </a:p>
          <a:p>
            <a:pPr marL="0" indent="0">
              <a:spcBef>
                <a:spcPts val="0"/>
              </a:spcBef>
              <a:spcAft>
                <a:spcPts val="900"/>
              </a:spcAft>
              <a:buNone/>
            </a:pPr>
            <a:r>
              <a:rPr lang="en-US" sz="1800" dirty="0">
                <a:ln w="3175">
                  <a:noFill/>
                </a:ln>
                <a:cs typeface="Segoe UI Semibold"/>
              </a:rPr>
              <a:t>Need Copilot tips?</a:t>
            </a:r>
          </a:p>
          <a:p>
            <a:pPr marL="390525" lvl="1" fontAlgn="base">
              <a:spcBef>
                <a:spcPts val="0"/>
              </a:spcBef>
              <a:spcAft>
                <a:spcPts val="1500"/>
              </a:spcAft>
              <a:buSzPct val="100000"/>
              <a:buFont typeface="Arial" panose="020B0604020202020204" pitchFamily="34" charset="0"/>
              <a:buChar char="•"/>
            </a:pPr>
            <a:r>
              <a:rPr lang="en-US" sz="1600" dirty="0"/>
              <a:t>Copilot Prompt Gallery – </a:t>
            </a:r>
            <a:r>
              <a:rPr lang="en-US" sz="1600" u="sng" dirty="0">
                <a:hlinkClick r:id="rId10"/>
              </a:rPr>
              <a:t>aka.ms/</a:t>
            </a:r>
            <a:r>
              <a:rPr lang="en-US" sz="1600" u="sng" dirty="0" err="1">
                <a:hlinkClick r:id="rId10"/>
              </a:rPr>
              <a:t>PromptGallery</a:t>
            </a:r>
            <a:r>
              <a:rPr lang="en-US" sz="1600" u="sng" dirty="0">
                <a:hlinkClick r:id="rId10"/>
              </a:rPr>
              <a:t> </a:t>
            </a:r>
            <a:r>
              <a:rPr lang="en-US" sz="1600" dirty="0"/>
              <a:t>​</a:t>
            </a:r>
          </a:p>
          <a:p>
            <a:pPr marL="390525" lvl="1" fontAlgn="base">
              <a:spcBef>
                <a:spcPts val="0"/>
              </a:spcBef>
              <a:spcAft>
                <a:spcPts val="1500"/>
              </a:spcAft>
              <a:buSzPct val="100000"/>
              <a:buFont typeface="Arial" panose="020B0604020202020204" pitchFamily="34" charset="0"/>
              <a:buChar char="•"/>
            </a:pPr>
            <a:r>
              <a:rPr lang="en-US" sz="1600" dirty="0"/>
              <a:t>Copilot Scenario library Comms – </a:t>
            </a:r>
            <a:r>
              <a:rPr lang="en-US" sz="1600" u="sng" dirty="0">
                <a:hlinkClick r:id="rId11"/>
              </a:rPr>
              <a:t>aka.ms/copilot/</a:t>
            </a:r>
            <a:r>
              <a:rPr lang="en-US" sz="1600" u="sng" dirty="0" err="1">
                <a:hlinkClick r:id="rId11"/>
              </a:rPr>
              <a:t>scenariolibrary</a:t>
            </a:r>
            <a:endParaRPr lang="en-US" sz="1800" dirty="0">
              <a:ln w="3175">
                <a:noFill/>
              </a:ln>
              <a:solidFill>
                <a:srgbClr val="000000"/>
              </a:solidFill>
              <a:cs typeface="Segoe UI Semibold"/>
              <a:hlinkClick r:id="rId9"/>
            </a:endParaRPr>
          </a:p>
          <a:p>
            <a:pPr marL="0" indent="0">
              <a:spcBef>
                <a:spcPts val="0"/>
              </a:spcBef>
              <a:spcAft>
                <a:spcPts val="1500"/>
              </a:spcAft>
              <a:buNone/>
            </a:pPr>
            <a:r>
              <a:rPr lang="en-US" sz="1800" dirty="0">
                <a:ln w="3175">
                  <a:noFill/>
                </a:ln>
                <a:cs typeface="Segoe UI Semibold"/>
              </a:rPr>
              <a:t>New to Engage? Check out our </a:t>
            </a:r>
            <a:r>
              <a:rPr lang="en-US" sz="1800" dirty="0">
                <a:ln w="3175">
                  <a:noFill/>
                </a:ln>
                <a:solidFill>
                  <a:srgbClr val="000000"/>
                </a:solidFill>
                <a:cs typeface="Segoe UI Semibold"/>
                <a:hlinkClick r:id="rId12"/>
              </a:rPr>
              <a:t>adoption site</a:t>
            </a:r>
            <a:r>
              <a:rPr lang="en-US" sz="1800" dirty="0">
                <a:ln w="3175">
                  <a:noFill/>
                </a:ln>
                <a:solidFill>
                  <a:srgbClr val="000000"/>
                </a:solidFill>
                <a:cs typeface="Segoe UI Semibold"/>
              </a:rPr>
              <a:t> </a:t>
            </a:r>
            <a:r>
              <a:rPr lang="en-US" sz="1800" dirty="0">
                <a:ln w="3175">
                  <a:noFill/>
                </a:ln>
                <a:cs typeface="Segoe UI Semibold"/>
              </a:rPr>
              <a:t>and</a:t>
            </a:r>
            <a:r>
              <a:rPr lang="en-US" sz="1800" dirty="0">
                <a:ln w="3175">
                  <a:noFill/>
                </a:ln>
                <a:solidFill>
                  <a:srgbClr val="000000"/>
                </a:solidFill>
                <a:cs typeface="Segoe UI Semibold"/>
              </a:rPr>
              <a:t> </a:t>
            </a:r>
            <a:r>
              <a:rPr lang="en-US" sz="1800" dirty="0">
                <a:ln w="3175">
                  <a:noFill/>
                </a:ln>
                <a:solidFill>
                  <a:srgbClr val="000000"/>
                </a:solidFill>
                <a:cs typeface="Segoe UI Semibold"/>
                <a:hlinkClick r:id="rId13"/>
              </a:rPr>
              <a:t>deep dive masterclasses</a:t>
            </a:r>
            <a:endParaRPr lang="en-US" sz="1800" dirty="0">
              <a:ln w="3175">
                <a:noFill/>
              </a:ln>
              <a:solidFill>
                <a:srgbClr val="000000"/>
              </a:solidFill>
              <a:cs typeface="Segoe UI Semibold"/>
            </a:endParaRPr>
          </a:p>
          <a:p>
            <a:pPr marL="0" indent="0">
              <a:spcBef>
                <a:spcPts val="0"/>
              </a:spcBef>
              <a:spcAft>
                <a:spcPts val="1500"/>
              </a:spcAft>
              <a:buNone/>
            </a:pPr>
            <a:r>
              <a:rPr lang="en-US" sz="1800" dirty="0">
                <a:ln w="3175">
                  <a:noFill/>
                </a:ln>
                <a:cs typeface="Segoe UI Semibold"/>
              </a:rPr>
              <a:t>Want to talk to other Engage customers? </a:t>
            </a:r>
            <a:br>
              <a:rPr lang="en-US" sz="1800" dirty="0">
                <a:ln w="3175">
                  <a:noFill/>
                </a:ln>
                <a:cs typeface="Segoe UI Semibold"/>
              </a:rPr>
            </a:br>
            <a:r>
              <a:rPr lang="en-US" sz="1800" dirty="0">
                <a:ln w="3175">
                  <a:noFill/>
                </a:ln>
                <a:solidFill>
                  <a:srgbClr val="000000"/>
                </a:solidFill>
                <a:cs typeface="Segoe UI Semibold"/>
                <a:hlinkClick r:id="rId14"/>
              </a:rPr>
              <a:t>Join our Customer Community</a:t>
            </a:r>
            <a:endParaRPr lang="en-US" sz="1800" dirty="0">
              <a:ln w="3175">
                <a:noFill/>
              </a:ln>
              <a:solidFill>
                <a:srgbClr val="000000"/>
              </a:solidFill>
              <a:cs typeface="Segoe UI Semibold"/>
            </a:endParaRPr>
          </a:p>
        </p:txBody>
      </p:sp>
    </p:spTree>
    <p:extLst>
      <p:ext uri="{BB962C8B-B14F-4D97-AF65-F5344CB8AC3E}">
        <p14:creationId xmlns:p14="http://schemas.microsoft.com/office/powerpoint/2010/main" val="15565986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A2B2B-0272-F56E-7E63-304F763E6650}"/>
            </a:ext>
          </a:extLst>
        </p:cNvPr>
        <p:cNvGrpSpPr/>
        <p:nvPr/>
      </p:nvGrpSpPr>
      <p:grpSpPr>
        <a:xfrm>
          <a:off x="0" y="0"/>
          <a:ext cx="0" cy="0"/>
          <a:chOff x="0" y="0"/>
          <a:chExt cx="0" cy="0"/>
        </a:xfrm>
      </p:grpSpPr>
      <p:sp>
        <p:nvSpPr>
          <p:cNvPr id="67" name="Freeform: Shape 66">
            <a:extLst>
              <a:ext uri="{FF2B5EF4-FFF2-40B4-BE49-F238E27FC236}">
                <a16:creationId xmlns:a16="http://schemas.microsoft.com/office/drawing/2014/main" id="{B198E078-8E59-79BC-68BE-EFC3F5AA5BCF}"/>
              </a:ext>
              <a:ext uri="{C183D7F6-B498-43B3-948B-1728B52AA6E4}">
                <adec:decorative xmlns:adec="http://schemas.microsoft.com/office/drawing/2017/decorative" val="1"/>
              </a:ext>
            </a:extLst>
          </p:cNvPr>
          <p:cNvSpPr>
            <a:spLocks/>
          </p:cNvSpPr>
          <p:nvPr/>
        </p:nvSpPr>
        <p:spPr bwMode="auto">
          <a:xfrm>
            <a:off x="588963" y="1407885"/>
            <a:ext cx="11017250" cy="4954814"/>
          </a:xfrm>
          <a:custGeom>
            <a:avLst/>
            <a:gdLst>
              <a:gd name="connsiteX0" fmla="*/ 647700 w 11017250"/>
              <a:gd name="connsiteY0" fmla="*/ 0 h 4954814"/>
              <a:gd name="connsiteX1" fmla="*/ 2246312 w 11017250"/>
              <a:gd name="connsiteY1" fmla="*/ 0 h 4954814"/>
              <a:gd name="connsiteX2" fmla="*/ 2246312 w 11017250"/>
              <a:gd name="connsiteY2" fmla="*/ 1 h 4954814"/>
              <a:gd name="connsiteX3" fmla="*/ 2902797 w 11017250"/>
              <a:gd name="connsiteY3" fmla="*/ 1 h 4954814"/>
              <a:gd name="connsiteX4" fmla="*/ 3334269 w 11017250"/>
              <a:gd name="connsiteY4" fmla="*/ 1 h 4954814"/>
              <a:gd name="connsiteX5" fmla="*/ 3344863 w 11017250"/>
              <a:gd name="connsiteY5" fmla="*/ 1 h 4954814"/>
              <a:gd name="connsiteX6" fmla="*/ 3344863 w 11017250"/>
              <a:gd name="connsiteY6" fmla="*/ 1069 h 4954814"/>
              <a:gd name="connsiteX7" fmla="*/ 3377847 w 11017250"/>
              <a:gd name="connsiteY7" fmla="*/ 4394 h 4954814"/>
              <a:gd name="connsiteX8" fmla="*/ 3550497 w 11017250"/>
              <a:gd name="connsiteY8" fmla="*/ 216229 h 4954814"/>
              <a:gd name="connsiteX9" fmla="*/ 3550497 w 11017250"/>
              <a:gd name="connsiteY9" fmla="*/ 609828 h 4954814"/>
              <a:gd name="connsiteX10" fmla="*/ 3550495 w 11017250"/>
              <a:gd name="connsiteY10" fmla="*/ 609828 h 4954814"/>
              <a:gd name="connsiteX11" fmla="*/ 3550495 w 11017250"/>
              <a:gd name="connsiteY11" fmla="*/ 4680493 h 4954814"/>
              <a:gd name="connsiteX12" fmla="*/ 3641935 w 11017250"/>
              <a:gd name="connsiteY12" fmla="*/ 4771933 h 4954814"/>
              <a:gd name="connsiteX13" fmla="*/ 3733375 w 11017250"/>
              <a:gd name="connsiteY13" fmla="*/ 4680493 h 4954814"/>
              <a:gd name="connsiteX14" fmla="*/ 3733375 w 11017250"/>
              <a:gd name="connsiteY14" fmla="*/ 609828 h 4954814"/>
              <a:gd name="connsiteX15" fmla="*/ 3733375 w 11017250"/>
              <a:gd name="connsiteY15" fmla="*/ 609827 h 4954814"/>
              <a:gd name="connsiteX16" fmla="*/ 3733375 w 11017250"/>
              <a:gd name="connsiteY16" fmla="*/ 216229 h 4954814"/>
              <a:gd name="connsiteX17" fmla="*/ 3949603 w 11017250"/>
              <a:gd name="connsiteY17" fmla="*/ 1 h 4954814"/>
              <a:gd name="connsiteX18" fmla="*/ 4024310 w 11017250"/>
              <a:gd name="connsiteY18" fmla="*/ 1 h 4954814"/>
              <a:gd name="connsiteX19" fmla="*/ 4381075 w 11017250"/>
              <a:gd name="connsiteY19" fmla="*/ 1 h 4954814"/>
              <a:gd name="connsiteX20" fmla="*/ 5046889 w 11017250"/>
              <a:gd name="connsiteY20" fmla="*/ 1 h 4954814"/>
              <a:gd name="connsiteX21" fmla="*/ 5046889 w 11017250"/>
              <a:gd name="connsiteY21" fmla="*/ 0 h 4954814"/>
              <a:gd name="connsiteX22" fmla="*/ 6008687 w 11017250"/>
              <a:gd name="connsiteY22" fmla="*/ 0 h 4954814"/>
              <a:gd name="connsiteX23" fmla="*/ 6008687 w 11017250"/>
              <a:gd name="connsiteY23" fmla="*/ 1 h 4954814"/>
              <a:gd name="connsiteX24" fmla="*/ 6636173 w 11017250"/>
              <a:gd name="connsiteY24" fmla="*/ 1 h 4954814"/>
              <a:gd name="connsiteX25" fmla="*/ 6992937 w 11017250"/>
              <a:gd name="connsiteY25" fmla="*/ 1 h 4954814"/>
              <a:gd name="connsiteX26" fmla="*/ 7067645 w 11017250"/>
              <a:gd name="connsiteY26" fmla="*/ 1 h 4954814"/>
              <a:gd name="connsiteX27" fmla="*/ 7283873 w 11017250"/>
              <a:gd name="connsiteY27" fmla="*/ 216229 h 4954814"/>
              <a:gd name="connsiteX28" fmla="*/ 7283873 w 11017250"/>
              <a:gd name="connsiteY28" fmla="*/ 609827 h 4954814"/>
              <a:gd name="connsiteX29" fmla="*/ 7283873 w 11017250"/>
              <a:gd name="connsiteY29" fmla="*/ 609828 h 4954814"/>
              <a:gd name="connsiteX30" fmla="*/ 7283873 w 11017250"/>
              <a:gd name="connsiteY30" fmla="*/ 4680493 h 4954814"/>
              <a:gd name="connsiteX31" fmla="*/ 7375313 w 11017250"/>
              <a:gd name="connsiteY31" fmla="*/ 4771933 h 4954814"/>
              <a:gd name="connsiteX32" fmla="*/ 7466753 w 11017250"/>
              <a:gd name="connsiteY32" fmla="*/ 4680493 h 4954814"/>
              <a:gd name="connsiteX33" fmla="*/ 7466753 w 11017250"/>
              <a:gd name="connsiteY33" fmla="*/ 609827 h 4954814"/>
              <a:gd name="connsiteX34" fmla="*/ 7466754 w 11017250"/>
              <a:gd name="connsiteY34" fmla="*/ 609827 h 4954814"/>
              <a:gd name="connsiteX35" fmla="*/ 7466754 w 11017250"/>
              <a:gd name="connsiteY35" fmla="*/ 216229 h 4954814"/>
              <a:gd name="connsiteX36" fmla="*/ 7682982 w 11017250"/>
              <a:gd name="connsiteY36" fmla="*/ 1 h 4954814"/>
              <a:gd name="connsiteX37" fmla="*/ 7757690 w 11017250"/>
              <a:gd name="connsiteY37" fmla="*/ 1 h 4954814"/>
              <a:gd name="connsiteX38" fmla="*/ 8114454 w 11017250"/>
              <a:gd name="connsiteY38" fmla="*/ 1 h 4954814"/>
              <a:gd name="connsiteX39" fmla="*/ 8790214 w 11017250"/>
              <a:gd name="connsiteY39" fmla="*/ 1 h 4954814"/>
              <a:gd name="connsiteX40" fmla="*/ 8790214 w 11017250"/>
              <a:gd name="connsiteY40" fmla="*/ 0 h 4954814"/>
              <a:gd name="connsiteX41" fmla="*/ 10801022 w 11017250"/>
              <a:gd name="connsiteY41" fmla="*/ 0 h 4954814"/>
              <a:gd name="connsiteX42" fmla="*/ 11017250 w 11017250"/>
              <a:gd name="connsiteY42" fmla="*/ 216228 h 4954814"/>
              <a:gd name="connsiteX43" fmla="*/ 11017250 w 11017250"/>
              <a:gd name="connsiteY43" fmla="*/ 4738586 h 4954814"/>
              <a:gd name="connsiteX44" fmla="*/ 10801022 w 11017250"/>
              <a:gd name="connsiteY44" fmla="*/ 4954814 h 4954814"/>
              <a:gd name="connsiteX45" fmla="*/ 216228 w 11017250"/>
              <a:gd name="connsiteY45" fmla="*/ 4954814 h 4954814"/>
              <a:gd name="connsiteX46" fmla="*/ 0 w 11017250"/>
              <a:gd name="connsiteY46" fmla="*/ 4738586 h 4954814"/>
              <a:gd name="connsiteX47" fmla="*/ 0 w 11017250"/>
              <a:gd name="connsiteY47" fmla="*/ 609827 h 4954814"/>
              <a:gd name="connsiteX48" fmla="*/ 1 w 11017250"/>
              <a:gd name="connsiteY48" fmla="*/ 609827 h 4954814"/>
              <a:gd name="connsiteX49" fmla="*/ 1 w 11017250"/>
              <a:gd name="connsiteY49" fmla="*/ 216229 h 4954814"/>
              <a:gd name="connsiteX50" fmla="*/ 216229 w 11017250"/>
              <a:gd name="connsiteY50" fmla="*/ 1 h 4954814"/>
              <a:gd name="connsiteX51" fmla="*/ 647700 w 11017250"/>
              <a:gd name="connsiteY51" fmla="*/ 1 h 495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017250" h="4954814">
                <a:moveTo>
                  <a:pt x="647700" y="0"/>
                </a:moveTo>
                <a:lnTo>
                  <a:pt x="2246312" y="0"/>
                </a:lnTo>
                <a:lnTo>
                  <a:pt x="2246312" y="1"/>
                </a:lnTo>
                <a:lnTo>
                  <a:pt x="2902797" y="1"/>
                </a:lnTo>
                <a:lnTo>
                  <a:pt x="3334269" y="1"/>
                </a:lnTo>
                <a:lnTo>
                  <a:pt x="3344863" y="1"/>
                </a:lnTo>
                <a:lnTo>
                  <a:pt x="3344863" y="1069"/>
                </a:lnTo>
                <a:lnTo>
                  <a:pt x="3377847" y="4394"/>
                </a:lnTo>
                <a:cubicBezTo>
                  <a:pt x="3476377" y="24557"/>
                  <a:pt x="3550497" y="111738"/>
                  <a:pt x="3550497" y="216229"/>
                </a:cubicBezTo>
                <a:lnTo>
                  <a:pt x="3550497" y="609828"/>
                </a:lnTo>
                <a:lnTo>
                  <a:pt x="3550495" y="609828"/>
                </a:lnTo>
                <a:lnTo>
                  <a:pt x="3550495" y="4680493"/>
                </a:lnTo>
                <a:cubicBezTo>
                  <a:pt x="3550495" y="4730994"/>
                  <a:pt x="3591434" y="4771933"/>
                  <a:pt x="3641935" y="4771933"/>
                </a:cubicBezTo>
                <a:cubicBezTo>
                  <a:pt x="3692436" y="4771933"/>
                  <a:pt x="3733375" y="4730994"/>
                  <a:pt x="3733375" y="4680493"/>
                </a:cubicBezTo>
                <a:lnTo>
                  <a:pt x="3733375" y="609828"/>
                </a:lnTo>
                <a:lnTo>
                  <a:pt x="3733375" y="609827"/>
                </a:lnTo>
                <a:lnTo>
                  <a:pt x="3733375" y="216229"/>
                </a:lnTo>
                <a:cubicBezTo>
                  <a:pt x="3733375" y="96810"/>
                  <a:pt x="3830184" y="1"/>
                  <a:pt x="3949603" y="1"/>
                </a:cubicBezTo>
                <a:lnTo>
                  <a:pt x="4024310" y="1"/>
                </a:lnTo>
                <a:lnTo>
                  <a:pt x="4381075" y="1"/>
                </a:lnTo>
                <a:lnTo>
                  <a:pt x="5046889" y="1"/>
                </a:lnTo>
                <a:lnTo>
                  <a:pt x="5046889" y="0"/>
                </a:lnTo>
                <a:lnTo>
                  <a:pt x="6008687" y="0"/>
                </a:lnTo>
                <a:lnTo>
                  <a:pt x="6008687" y="1"/>
                </a:lnTo>
                <a:lnTo>
                  <a:pt x="6636173" y="1"/>
                </a:lnTo>
                <a:lnTo>
                  <a:pt x="6992937" y="1"/>
                </a:lnTo>
                <a:lnTo>
                  <a:pt x="7067645" y="1"/>
                </a:lnTo>
                <a:cubicBezTo>
                  <a:pt x="7187064" y="1"/>
                  <a:pt x="7283873" y="96810"/>
                  <a:pt x="7283873" y="216229"/>
                </a:cubicBezTo>
                <a:lnTo>
                  <a:pt x="7283873" y="609827"/>
                </a:lnTo>
                <a:lnTo>
                  <a:pt x="7283873" y="609828"/>
                </a:lnTo>
                <a:lnTo>
                  <a:pt x="7283873" y="4680493"/>
                </a:lnTo>
                <a:cubicBezTo>
                  <a:pt x="7283873" y="4730994"/>
                  <a:pt x="7324812" y="4771933"/>
                  <a:pt x="7375313" y="4771933"/>
                </a:cubicBezTo>
                <a:cubicBezTo>
                  <a:pt x="7425814" y="4771933"/>
                  <a:pt x="7466753" y="4730994"/>
                  <a:pt x="7466753" y="4680493"/>
                </a:cubicBezTo>
                <a:lnTo>
                  <a:pt x="7466753" y="609827"/>
                </a:lnTo>
                <a:lnTo>
                  <a:pt x="7466754" y="609827"/>
                </a:lnTo>
                <a:lnTo>
                  <a:pt x="7466754" y="216229"/>
                </a:lnTo>
                <a:cubicBezTo>
                  <a:pt x="7466754" y="96810"/>
                  <a:pt x="7563563" y="1"/>
                  <a:pt x="7682982" y="1"/>
                </a:cubicBezTo>
                <a:lnTo>
                  <a:pt x="7757690" y="1"/>
                </a:lnTo>
                <a:lnTo>
                  <a:pt x="8114454" y="1"/>
                </a:lnTo>
                <a:lnTo>
                  <a:pt x="8790214" y="1"/>
                </a:lnTo>
                <a:lnTo>
                  <a:pt x="8790214" y="0"/>
                </a:lnTo>
                <a:lnTo>
                  <a:pt x="10801022" y="0"/>
                </a:lnTo>
                <a:cubicBezTo>
                  <a:pt x="10920441" y="0"/>
                  <a:pt x="11017250" y="96809"/>
                  <a:pt x="11017250" y="216228"/>
                </a:cubicBezTo>
                <a:lnTo>
                  <a:pt x="11017250" y="4738586"/>
                </a:lnTo>
                <a:cubicBezTo>
                  <a:pt x="11017250" y="4858005"/>
                  <a:pt x="10920441" y="4954814"/>
                  <a:pt x="10801022" y="4954814"/>
                </a:cubicBezTo>
                <a:lnTo>
                  <a:pt x="216228" y="4954814"/>
                </a:lnTo>
                <a:cubicBezTo>
                  <a:pt x="96809" y="4954814"/>
                  <a:pt x="0" y="4858005"/>
                  <a:pt x="0" y="4738586"/>
                </a:cubicBezTo>
                <a:lnTo>
                  <a:pt x="0" y="609827"/>
                </a:lnTo>
                <a:lnTo>
                  <a:pt x="1" y="609827"/>
                </a:lnTo>
                <a:lnTo>
                  <a:pt x="1" y="216229"/>
                </a:lnTo>
                <a:cubicBezTo>
                  <a:pt x="1" y="96810"/>
                  <a:pt x="96810" y="1"/>
                  <a:pt x="216229" y="1"/>
                </a:cubicBezTo>
                <a:lnTo>
                  <a:pt x="647700" y="1"/>
                </a:lnTo>
                <a:close/>
              </a:path>
            </a:pathLst>
          </a:custGeom>
          <a:solidFill>
            <a:schemeClr val="bg1">
              <a:alpha val="50000"/>
            </a:schemeClr>
          </a:soli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grpSp>
        <p:nvGrpSpPr>
          <p:cNvPr id="78" name="Group 77">
            <a:extLst>
              <a:ext uri="{FF2B5EF4-FFF2-40B4-BE49-F238E27FC236}">
                <a16:creationId xmlns:a16="http://schemas.microsoft.com/office/drawing/2014/main" id="{D7F5F1D7-51BD-24D0-9D27-47DDCAFE8761}"/>
              </a:ext>
              <a:ext uri="{C183D7F6-B498-43B3-948B-1728B52AA6E4}">
                <adec:decorative xmlns:adec="http://schemas.microsoft.com/office/drawing/2017/decorative" val="1"/>
              </a:ext>
            </a:extLst>
          </p:cNvPr>
          <p:cNvGrpSpPr/>
          <p:nvPr/>
        </p:nvGrpSpPr>
        <p:grpSpPr>
          <a:xfrm>
            <a:off x="771841" y="2569173"/>
            <a:ext cx="10651493" cy="809536"/>
            <a:chOff x="771841" y="1590764"/>
            <a:chExt cx="10651493" cy="809536"/>
          </a:xfrm>
          <a:gradFill flip="none" rotWithShape="1">
            <a:gsLst>
              <a:gs pos="100000">
                <a:schemeClr val="accent1"/>
              </a:gs>
              <a:gs pos="50000">
                <a:schemeClr val="accent4"/>
              </a:gs>
              <a:gs pos="0">
                <a:schemeClr val="accent2"/>
              </a:gs>
            </a:gsLst>
            <a:lin ang="10800000" scaled="1"/>
            <a:tileRect/>
          </a:gradFill>
        </p:grpSpPr>
        <p:sp>
          <p:nvSpPr>
            <p:cNvPr id="68" name="Rectangle: Rounded Corners 67">
              <a:extLst>
                <a:ext uri="{FF2B5EF4-FFF2-40B4-BE49-F238E27FC236}">
                  <a16:creationId xmlns:a16="http://schemas.microsoft.com/office/drawing/2014/main" id="{900411C1-5FE2-ABD4-42A6-11F6E2C68952}"/>
                </a:ext>
              </a:extLst>
            </p:cNvPr>
            <p:cNvSpPr>
              <a:spLocks/>
            </p:cNvSpPr>
            <p:nvPr/>
          </p:nvSpPr>
          <p:spPr bwMode="auto">
            <a:xfrm>
              <a:off x="771841" y="1590764"/>
              <a:ext cx="3184738" cy="809536"/>
            </a:xfrm>
            <a:prstGeom prst="roundRect">
              <a:avLst>
                <a:gd name="adj" fmla="val 11142"/>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72" name="Rectangle: Rounded Corners 71">
              <a:extLst>
                <a:ext uri="{FF2B5EF4-FFF2-40B4-BE49-F238E27FC236}">
                  <a16:creationId xmlns:a16="http://schemas.microsoft.com/office/drawing/2014/main" id="{BE515830-CD44-EF17-C2E9-BA0607B45BAB}"/>
                </a:ext>
              </a:extLst>
            </p:cNvPr>
            <p:cNvSpPr>
              <a:spLocks/>
            </p:cNvSpPr>
            <p:nvPr/>
          </p:nvSpPr>
          <p:spPr bwMode="auto">
            <a:xfrm>
              <a:off x="4505218" y="1590764"/>
              <a:ext cx="3184738" cy="809536"/>
            </a:xfrm>
            <a:prstGeom prst="roundRect">
              <a:avLst>
                <a:gd name="adj" fmla="val 11142"/>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73" name="Rectangle: Rounded Corners 72">
              <a:extLst>
                <a:ext uri="{FF2B5EF4-FFF2-40B4-BE49-F238E27FC236}">
                  <a16:creationId xmlns:a16="http://schemas.microsoft.com/office/drawing/2014/main" id="{F3461A00-49B2-81AD-51CF-1DFBF1D182E3}"/>
                </a:ext>
              </a:extLst>
            </p:cNvPr>
            <p:cNvSpPr>
              <a:spLocks/>
            </p:cNvSpPr>
            <p:nvPr/>
          </p:nvSpPr>
          <p:spPr bwMode="auto">
            <a:xfrm>
              <a:off x="8238596" y="1590764"/>
              <a:ext cx="3184738" cy="809536"/>
            </a:xfrm>
            <a:prstGeom prst="roundRect">
              <a:avLst>
                <a:gd name="adj" fmla="val 11142"/>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grpSp>
      <p:sp>
        <p:nvSpPr>
          <p:cNvPr id="82" name="Rectangle: Top Corners Rounded 81">
            <a:extLst>
              <a:ext uri="{FF2B5EF4-FFF2-40B4-BE49-F238E27FC236}">
                <a16:creationId xmlns:a16="http://schemas.microsoft.com/office/drawing/2014/main" id="{B4D77E29-5801-D346-FDE7-29CEEC8DAA6B}"/>
              </a:ext>
              <a:ext uri="{C183D7F6-B498-43B3-948B-1728B52AA6E4}">
                <adec:decorative xmlns:adec="http://schemas.microsoft.com/office/drawing/2017/decorative" val="1"/>
              </a:ext>
            </a:extLst>
          </p:cNvPr>
          <p:cNvSpPr>
            <a:spLocks/>
          </p:cNvSpPr>
          <p:nvPr/>
        </p:nvSpPr>
        <p:spPr bwMode="auto">
          <a:xfrm flipV="1">
            <a:off x="1973025" y="1415028"/>
            <a:ext cx="817800" cy="978408"/>
          </a:xfrm>
          <a:prstGeom prst="round2SameRect">
            <a:avLst>
              <a:gd name="adj1" fmla="val 50000"/>
              <a:gd name="adj2" fmla="val 0"/>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26" name="Freeform: Shape 125">
            <a:extLst>
              <a:ext uri="{FF2B5EF4-FFF2-40B4-BE49-F238E27FC236}">
                <a16:creationId xmlns:a16="http://schemas.microsoft.com/office/drawing/2014/main" id="{16434F68-0E3A-0353-5161-6820C5DF61F4}"/>
              </a:ext>
              <a:ext uri="{C183D7F6-B498-43B3-948B-1728B52AA6E4}">
                <adec:decorative xmlns:adec="http://schemas.microsoft.com/office/drawing/2017/decorative" val="1"/>
              </a:ext>
            </a:extLst>
          </p:cNvPr>
          <p:cNvSpPr>
            <a:spLocks/>
          </p:cNvSpPr>
          <p:nvPr/>
        </p:nvSpPr>
        <p:spPr bwMode="auto">
          <a:xfrm flipV="1">
            <a:off x="2790825"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27" name="Freeform: Shape 126">
            <a:extLst>
              <a:ext uri="{FF2B5EF4-FFF2-40B4-BE49-F238E27FC236}">
                <a16:creationId xmlns:a16="http://schemas.microsoft.com/office/drawing/2014/main" id="{2AE555C3-F8E2-0F0A-5C88-25A967F0B88B}"/>
              </a:ext>
              <a:ext uri="{C183D7F6-B498-43B3-948B-1728B52AA6E4}">
                <adec:decorative xmlns:adec="http://schemas.microsoft.com/office/drawing/2017/decorative" val="1"/>
              </a:ext>
            </a:extLst>
          </p:cNvPr>
          <p:cNvSpPr>
            <a:spLocks/>
          </p:cNvSpPr>
          <p:nvPr/>
        </p:nvSpPr>
        <p:spPr bwMode="auto">
          <a:xfrm flipH="1" flipV="1">
            <a:off x="1741384"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28" name="Oval 127">
            <a:extLst>
              <a:ext uri="{FF2B5EF4-FFF2-40B4-BE49-F238E27FC236}">
                <a16:creationId xmlns:a16="http://schemas.microsoft.com/office/drawing/2014/main" id="{8EEC6449-17FF-5E90-A8CC-8D9A63A2B8D9}"/>
              </a:ext>
              <a:ext uri="{C183D7F6-B498-43B3-948B-1728B52AA6E4}">
                <adec:decorative xmlns:adec="http://schemas.microsoft.com/office/drawing/2017/decorative" val="1"/>
              </a:ext>
            </a:extLst>
          </p:cNvPr>
          <p:cNvSpPr>
            <a:spLocks/>
          </p:cNvSpPr>
          <p:nvPr/>
        </p:nvSpPr>
        <p:spPr bwMode="auto">
          <a:xfrm>
            <a:off x="2061924" y="1647740"/>
            <a:ext cx="640002" cy="641066"/>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131" name="Rectangle: Top Corners Rounded 130">
            <a:extLst>
              <a:ext uri="{FF2B5EF4-FFF2-40B4-BE49-F238E27FC236}">
                <a16:creationId xmlns:a16="http://schemas.microsoft.com/office/drawing/2014/main" id="{584DBD52-CE20-5805-BFCD-6ADB8504307A}"/>
              </a:ext>
              <a:ext uri="{C183D7F6-B498-43B3-948B-1728B52AA6E4}">
                <adec:decorative xmlns:adec="http://schemas.microsoft.com/office/drawing/2017/decorative" val="1"/>
              </a:ext>
            </a:extLst>
          </p:cNvPr>
          <p:cNvSpPr>
            <a:spLocks/>
          </p:cNvSpPr>
          <p:nvPr/>
        </p:nvSpPr>
        <p:spPr bwMode="auto">
          <a:xfrm flipV="1">
            <a:off x="5688688" y="1415028"/>
            <a:ext cx="817800" cy="978408"/>
          </a:xfrm>
          <a:prstGeom prst="round2SameRect">
            <a:avLst>
              <a:gd name="adj1" fmla="val 50000"/>
              <a:gd name="adj2" fmla="val 0"/>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32" name="Freeform: Shape 131">
            <a:extLst>
              <a:ext uri="{FF2B5EF4-FFF2-40B4-BE49-F238E27FC236}">
                <a16:creationId xmlns:a16="http://schemas.microsoft.com/office/drawing/2014/main" id="{68B7B78C-3446-566F-52AE-F47A7C47DAB0}"/>
              </a:ext>
              <a:ext uri="{C183D7F6-B498-43B3-948B-1728B52AA6E4}">
                <adec:decorative xmlns:adec="http://schemas.microsoft.com/office/drawing/2017/decorative" val="1"/>
              </a:ext>
            </a:extLst>
          </p:cNvPr>
          <p:cNvSpPr>
            <a:spLocks/>
          </p:cNvSpPr>
          <p:nvPr/>
        </p:nvSpPr>
        <p:spPr bwMode="auto">
          <a:xfrm flipV="1">
            <a:off x="6506488"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33" name="Freeform: Shape 132">
            <a:extLst>
              <a:ext uri="{FF2B5EF4-FFF2-40B4-BE49-F238E27FC236}">
                <a16:creationId xmlns:a16="http://schemas.microsoft.com/office/drawing/2014/main" id="{9BFFEC1C-15DB-03D9-4202-D354FB9BD4B3}"/>
              </a:ext>
              <a:ext uri="{C183D7F6-B498-43B3-948B-1728B52AA6E4}">
                <adec:decorative xmlns:adec="http://schemas.microsoft.com/office/drawing/2017/decorative" val="1"/>
              </a:ext>
            </a:extLst>
          </p:cNvPr>
          <p:cNvSpPr>
            <a:spLocks/>
          </p:cNvSpPr>
          <p:nvPr/>
        </p:nvSpPr>
        <p:spPr bwMode="auto">
          <a:xfrm flipH="1" flipV="1">
            <a:off x="5457047"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34" name="Oval 133">
            <a:extLst>
              <a:ext uri="{FF2B5EF4-FFF2-40B4-BE49-F238E27FC236}">
                <a16:creationId xmlns:a16="http://schemas.microsoft.com/office/drawing/2014/main" id="{602804AE-0872-1368-3FA4-4F2A8AD855BB}"/>
              </a:ext>
              <a:ext uri="{C183D7F6-B498-43B3-948B-1728B52AA6E4}">
                <adec:decorative xmlns:adec="http://schemas.microsoft.com/office/drawing/2017/decorative" val="1"/>
              </a:ext>
            </a:extLst>
          </p:cNvPr>
          <p:cNvSpPr>
            <a:spLocks/>
          </p:cNvSpPr>
          <p:nvPr/>
        </p:nvSpPr>
        <p:spPr bwMode="auto">
          <a:xfrm>
            <a:off x="5777587" y="1647740"/>
            <a:ext cx="640002" cy="641066"/>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136" name="Rectangle: Top Corners Rounded 135">
            <a:extLst>
              <a:ext uri="{FF2B5EF4-FFF2-40B4-BE49-F238E27FC236}">
                <a16:creationId xmlns:a16="http://schemas.microsoft.com/office/drawing/2014/main" id="{131E74E9-B0DA-D184-A562-C52991F0EE2D}"/>
              </a:ext>
              <a:ext uri="{C183D7F6-B498-43B3-948B-1728B52AA6E4}">
                <adec:decorative xmlns:adec="http://schemas.microsoft.com/office/drawing/2017/decorative" val="1"/>
              </a:ext>
            </a:extLst>
          </p:cNvPr>
          <p:cNvSpPr>
            <a:spLocks/>
          </p:cNvSpPr>
          <p:nvPr/>
        </p:nvSpPr>
        <p:spPr bwMode="auto">
          <a:xfrm flipV="1">
            <a:off x="9422065" y="1415028"/>
            <a:ext cx="817800" cy="978408"/>
          </a:xfrm>
          <a:prstGeom prst="round2SameRect">
            <a:avLst>
              <a:gd name="adj1" fmla="val 50000"/>
              <a:gd name="adj2" fmla="val 0"/>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137" name="Freeform: Shape 136">
            <a:extLst>
              <a:ext uri="{FF2B5EF4-FFF2-40B4-BE49-F238E27FC236}">
                <a16:creationId xmlns:a16="http://schemas.microsoft.com/office/drawing/2014/main" id="{44D16291-4A0D-B162-254D-890C0027F1CC}"/>
              </a:ext>
              <a:ext uri="{C183D7F6-B498-43B3-948B-1728B52AA6E4}">
                <adec:decorative xmlns:adec="http://schemas.microsoft.com/office/drawing/2017/decorative" val="1"/>
              </a:ext>
            </a:extLst>
          </p:cNvPr>
          <p:cNvSpPr>
            <a:spLocks/>
          </p:cNvSpPr>
          <p:nvPr/>
        </p:nvSpPr>
        <p:spPr bwMode="auto">
          <a:xfrm flipV="1">
            <a:off x="10239865"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38" name="Freeform: Shape 137">
            <a:extLst>
              <a:ext uri="{FF2B5EF4-FFF2-40B4-BE49-F238E27FC236}">
                <a16:creationId xmlns:a16="http://schemas.microsoft.com/office/drawing/2014/main" id="{9130B456-6564-20B2-B0C3-915D5F06ECDA}"/>
              </a:ext>
              <a:ext uri="{C183D7F6-B498-43B3-948B-1728B52AA6E4}">
                <adec:decorative xmlns:adec="http://schemas.microsoft.com/office/drawing/2017/decorative" val="1"/>
              </a:ext>
            </a:extLst>
          </p:cNvPr>
          <p:cNvSpPr>
            <a:spLocks/>
          </p:cNvSpPr>
          <p:nvPr/>
        </p:nvSpPr>
        <p:spPr bwMode="auto">
          <a:xfrm flipH="1" flipV="1">
            <a:off x="9190424"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139" name="Oval 138">
            <a:extLst>
              <a:ext uri="{FF2B5EF4-FFF2-40B4-BE49-F238E27FC236}">
                <a16:creationId xmlns:a16="http://schemas.microsoft.com/office/drawing/2014/main" id="{D3CE999F-FD05-23BC-76EC-AD1B1CD2DACD}"/>
              </a:ext>
              <a:ext uri="{C183D7F6-B498-43B3-948B-1728B52AA6E4}">
                <adec:decorative xmlns:adec="http://schemas.microsoft.com/office/drawing/2017/decorative" val="1"/>
              </a:ext>
            </a:extLst>
          </p:cNvPr>
          <p:cNvSpPr>
            <a:spLocks/>
          </p:cNvSpPr>
          <p:nvPr/>
        </p:nvSpPr>
        <p:spPr bwMode="auto">
          <a:xfrm>
            <a:off x="9510964" y="1647740"/>
            <a:ext cx="640002" cy="641066"/>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grpSp>
        <p:nvGrpSpPr>
          <p:cNvPr id="146" name="Group 145">
            <a:extLst>
              <a:ext uri="{FF2B5EF4-FFF2-40B4-BE49-F238E27FC236}">
                <a16:creationId xmlns:a16="http://schemas.microsoft.com/office/drawing/2014/main" id="{E9EF35BD-CE4A-6FAE-65EF-11FD82A3C92C}"/>
              </a:ext>
              <a:ext uri="{C183D7F6-B498-43B3-948B-1728B52AA6E4}">
                <adec:decorative xmlns:adec="http://schemas.microsoft.com/office/drawing/2017/decorative" val="1"/>
              </a:ext>
            </a:extLst>
          </p:cNvPr>
          <p:cNvGrpSpPr>
            <a:grpSpLocks/>
          </p:cNvGrpSpPr>
          <p:nvPr/>
        </p:nvGrpSpPr>
        <p:grpSpPr>
          <a:xfrm>
            <a:off x="2226226" y="1812791"/>
            <a:ext cx="311398" cy="310964"/>
            <a:chOff x="2114697" y="1655014"/>
            <a:chExt cx="431258" cy="430657"/>
          </a:xfrm>
          <a:gradFill>
            <a:gsLst>
              <a:gs pos="100000">
                <a:srgbClr val="C03BC4"/>
              </a:gs>
              <a:gs pos="0">
                <a:srgbClr val="0078D4"/>
              </a:gs>
            </a:gsLst>
            <a:lin ang="0" scaled="0"/>
          </a:gradFill>
        </p:grpSpPr>
        <p:sp>
          <p:nvSpPr>
            <p:cNvPr id="144" name="Freeform: Shape 143">
              <a:extLst>
                <a:ext uri="{FF2B5EF4-FFF2-40B4-BE49-F238E27FC236}">
                  <a16:creationId xmlns:a16="http://schemas.microsoft.com/office/drawing/2014/main" id="{040D137E-469A-FA40-B6F7-FAEF937ED82A}"/>
                </a:ext>
              </a:extLst>
            </p:cNvPr>
            <p:cNvSpPr/>
            <p:nvPr/>
          </p:nvSpPr>
          <p:spPr>
            <a:xfrm>
              <a:off x="2332907" y="1758191"/>
              <a:ext cx="109894" cy="109894"/>
            </a:xfrm>
            <a:custGeom>
              <a:avLst/>
              <a:gdLst>
                <a:gd name="connsiteX0" fmla="*/ 16093 w 109894"/>
                <a:gd name="connsiteY0" fmla="*/ 16094 h 109894"/>
                <a:gd name="connsiteX1" fmla="*/ 93801 w 109894"/>
                <a:gd name="connsiteY1" fmla="*/ 16094 h 109894"/>
                <a:gd name="connsiteX2" fmla="*/ 93801 w 109894"/>
                <a:gd name="connsiteY2" fmla="*/ 93802 h 109894"/>
                <a:gd name="connsiteX3" fmla="*/ 16093 w 109894"/>
                <a:gd name="connsiteY3" fmla="*/ 93802 h 109894"/>
                <a:gd name="connsiteX4" fmla="*/ 16093 w 109894"/>
                <a:gd name="connsiteY4" fmla="*/ 16094 h 109894"/>
                <a:gd name="connsiteX5" fmla="*/ 70484 w 109894"/>
                <a:gd name="connsiteY5" fmla="*/ 39389 h 109894"/>
                <a:gd name="connsiteX6" fmla="*/ 39399 w 109894"/>
                <a:gd name="connsiteY6" fmla="*/ 39400 h 109894"/>
                <a:gd name="connsiteX7" fmla="*/ 39410 w 109894"/>
                <a:gd name="connsiteY7" fmla="*/ 70485 h 109894"/>
                <a:gd name="connsiteX8" fmla="*/ 70484 w 109894"/>
                <a:gd name="connsiteY8" fmla="*/ 69945 h 109894"/>
                <a:gd name="connsiteX9" fmla="*/ 70484 w 109894"/>
                <a:gd name="connsiteY9" fmla="*/ 39411 h 1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894" h="109894">
                  <a:moveTo>
                    <a:pt x="16093" y="16094"/>
                  </a:moveTo>
                  <a:cubicBezTo>
                    <a:pt x="37551" y="-5365"/>
                    <a:pt x="72343" y="-5365"/>
                    <a:pt x="93801" y="16094"/>
                  </a:cubicBezTo>
                  <a:cubicBezTo>
                    <a:pt x="115258" y="37552"/>
                    <a:pt x="115258" y="72343"/>
                    <a:pt x="93801" y="93802"/>
                  </a:cubicBezTo>
                  <a:cubicBezTo>
                    <a:pt x="72343" y="115259"/>
                    <a:pt x="37551" y="115259"/>
                    <a:pt x="16093" y="93802"/>
                  </a:cubicBezTo>
                  <a:cubicBezTo>
                    <a:pt x="-5364" y="72343"/>
                    <a:pt x="-5364" y="37552"/>
                    <a:pt x="16093" y="16094"/>
                  </a:cubicBezTo>
                  <a:close/>
                  <a:moveTo>
                    <a:pt x="70484" y="39389"/>
                  </a:moveTo>
                  <a:cubicBezTo>
                    <a:pt x="61898" y="30808"/>
                    <a:pt x="47981" y="30813"/>
                    <a:pt x="39399" y="39400"/>
                  </a:cubicBezTo>
                  <a:cubicBezTo>
                    <a:pt x="30817" y="47987"/>
                    <a:pt x="30824" y="61904"/>
                    <a:pt x="39410" y="70485"/>
                  </a:cubicBezTo>
                  <a:cubicBezTo>
                    <a:pt x="48141" y="78917"/>
                    <a:pt x="62052" y="78675"/>
                    <a:pt x="70484" y="69945"/>
                  </a:cubicBezTo>
                  <a:cubicBezTo>
                    <a:pt x="78710" y="61428"/>
                    <a:pt x="78710" y="47927"/>
                    <a:pt x="70484" y="39411"/>
                  </a:cubicBezTo>
                  <a:close/>
                </a:path>
              </a:pathLst>
            </a:custGeom>
            <a:grp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sp>
          <p:nvSpPr>
            <p:cNvPr id="145" name="Freeform: Shape 144">
              <a:extLst>
                <a:ext uri="{FF2B5EF4-FFF2-40B4-BE49-F238E27FC236}">
                  <a16:creationId xmlns:a16="http://schemas.microsoft.com/office/drawing/2014/main" id="{52F62D64-8A9C-5EEA-4A49-EB25E97955E0}"/>
                </a:ext>
              </a:extLst>
            </p:cNvPr>
            <p:cNvSpPr/>
            <p:nvPr/>
          </p:nvSpPr>
          <p:spPr>
            <a:xfrm>
              <a:off x="2114697" y="1655014"/>
              <a:ext cx="431258" cy="430657"/>
            </a:xfrm>
            <a:custGeom>
              <a:avLst/>
              <a:gdLst>
                <a:gd name="connsiteX0" fmla="*/ 380247 w 431258"/>
                <a:gd name="connsiteY0" fmla="*/ 11170 h 430657"/>
                <a:gd name="connsiteX1" fmla="*/ 420024 w 431258"/>
                <a:gd name="connsiteY1" fmla="*/ 50947 h 430657"/>
                <a:gd name="connsiteX2" fmla="*/ 424573 w 431258"/>
                <a:gd name="connsiteY2" fmla="*/ 65561 h 430657"/>
                <a:gd name="connsiteX3" fmla="*/ 387807 w 431258"/>
                <a:gd name="connsiteY3" fmla="*/ 214471 h 430657"/>
                <a:gd name="connsiteX4" fmla="*/ 365875 w 431258"/>
                <a:gd name="connsiteY4" fmla="*/ 236403 h 430657"/>
                <a:gd name="connsiteX5" fmla="*/ 358667 w 431258"/>
                <a:gd name="connsiteY5" fmla="*/ 336791 h 430657"/>
                <a:gd name="connsiteX6" fmla="*/ 331372 w 431258"/>
                <a:gd name="connsiteY6" fmla="*/ 364085 h 430657"/>
                <a:gd name="connsiteX7" fmla="*/ 308077 w 431258"/>
                <a:gd name="connsiteY7" fmla="*/ 364085 h 430657"/>
                <a:gd name="connsiteX8" fmla="*/ 273135 w 431258"/>
                <a:gd name="connsiteY8" fmla="*/ 329143 h 430657"/>
                <a:gd name="connsiteX9" fmla="*/ 269246 w 431258"/>
                <a:gd name="connsiteY9" fmla="*/ 333033 h 430657"/>
                <a:gd name="connsiteX10" fmla="*/ 214857 w 431258"/>
                <a:gd name="connsiteY10" fmla="*/ 333035 h 430657"/>
                <a:gd name="connsiteX11" fmla="*/ 214855 w 431258"/>
                <a:gd name="connsiteY11" fmla="*/ 333033 h 430657"/>
                <a:gd name="connsiteX12" fmla="*/ 204152 w 431258"/>
                <a:gd name="connsiteY12" fmla="*/ 322330 h 430657"/>
                <a:gd name="connsiteX13" fmla="*/ 186330 w 431258"/>
                <a:gd name="connsiteY13" fmla="*/ 352877 h 430657"/>
                <a:gd name="connsiteX14" fmla="*/ 163790 w 431258"/>
                <a:gd name="connsiteY14" fmla="*/ 358817 h 430657"/>
                <a:gd name="connsiteX15" fmla="*/ 160442 w 431258"/>
                <a:gd name="connsiteY15" fmla="*/ 356240 h 430657"/>
                <a:gd name="connsiteX16" fmla="*/ 74954 w 431258"/>
                <a:gd name="connsiteY16" fmla="*/ 270774 h 430657"/>
                <a:gd name="connsiteX17" fmla="*/ 74965 w 431258"/>
                <a:gd name="connsiteY17" fmla="*/ 247464 h 430657"/>
                <a:gd name="connsiteX18" fmla="*/ 78163 w 431258"/>
                <a:gd name="connsiteY18" fmla="*/ 244974 h 430657"/>
                <a:gd name="connsiteX19" fmla="*/ 108578 w 431258"/>
                <a:gd name="connsiteY19" fmla="*/ 226756 h 430657"/>
                <a:gd name="connsiteX20" fmla="*/ 98249 w 431258"/>
                <a:gd name="connsiteY20" fmla="*/ 216427 h 430657"/>
                <a:gd name="connsiteX21" fmla="*/ 98246 w 431258"/>
                <a:gd name="connsiteY21" fmla="*/ 162039 h 430657"/>
                <a:gd name="connsiteX22" fmla="*/ 98249 w 431258"/>
                <a:gd name="connsiteY22" fmla="*/ 162036 h 430657"/>
                <a:gd name="connsiteX23" fmla="*/ 102205 w 431258"/>
                <a:gd name="connsiteY23" fmla="*/ 158080 h 430657"/>
                <a:gd name="connsiteX24" fmla="*/ 67219 w 431258"/>
                <a:gd name="connsiteY24" fmla="*/ 123138 h 430657"/>
                <a:gd name="connsiteX25" fmla="*/ 67211 w 431258"/>
                <a:gd name="connsiteY25" fmla="*/ 99829 h 430657"/>
                <a:gd name="connsiteX26" fmla="*/ 67219 w 431258"/>
                <a:gd name="connsiteY26" fmla="*/ 99822 h 430657"/>
                <a:gd name="connsiteX27" fmla="*/ 94535 w 431258"/>
                <a:gd name="connsiteY27" fmla="*/ 72505 h 430657"/>
                <a:gd name="connsiteX28" fmla="*/ 194944 w 431258"/>
                <a:gd name="connsiteY28" fmla="*/ 65319 h 430657"/>
                <a:gd name="connsiteX29" fmla="*/ 216832 w 431258"/>
                <a:gd name="connsiteY29" fmla="*/ 43453 h 430657"/>
                <a:gd name="connsiteX30" fmla="*/ 365677 w 431258"/>
                <a:gd name="connsiteY30" fmla="*/ 6665 h 430657"/>
                <a:gd name="connsiteX31" fmla="*/ 380247 w 431258"/>
                <a:gd name="connsiteY31" fmla="*/ 11170 h 430657"/>
                <a:gd name="connsiteX32" fmla="*/ 388554 w 431258"/>
                <a:gd name="connsiteY32" fmla="*/ 60748 h 430657"/>
                <a:gd name="connsiteX33" fmla="*/ 370468 w 431258"/>
                <a:gd name="connsiteY33" fmla="*/ 42662 h 430657"/>
                <a:gd name="connsiteX34" fmla="*/ 355920 w 431258"/>
                <a:gd name="connsiteY34" fmla="*/ 38156 h 430657"/>
                <a:gd name="connsiteX35" fmla="*/ 240127 w 431258"/>
                <a:gd name="connsiteY35" fmla="*/ 66747 h 430657"/>
                <a:gd name="connsiteX36" fmla="*/ 121544 w 431258"/>
                <a:gd name="connsiteY36" fmla="*/ 185353 h 430657"/>
                <a:gd name="connsiteX37" fmla="*/ 121544 w 431258"/>
                <a:gd name="connsiteY37" fmla="*/ 193110 h 430657"/>
                <a:gd name="connsiteX38" fmla="*/ 238171 w 431258"/>
                <a:gd name="connsiteY38" fmla="*/ 309738 h 430657"/>
                <a:gd name="connsiteX39" fmla="*/ 245929 w 431258"/>
                <a:gd name="connsiteY39" fmla="*/ 309738 h 430657"/>
                <a:gd name="connsiteX40" fmla="*/ 364512 w 431258"/>
                <a:gd name="connsiteY40" fmla="*/ 191176 h 430657"/>
                <a:gd name="connsiteX41" fmla="*/ 393081 w 431258"/>
                <a:gd name="connsiteY41" fmla="*/ 75362 h 430657"/>
                <a:gd name="connsiteX42" fmla="*/ 388554 w 431258"/>
                <a:gd name="connsiteY42" fmla="*/ 60748 h 430657"/>
                <a:gd name="connsiteX43" fmla="*/ 94381 w 431258"/>
                <a:gd name="connsiteY43" fmla="*/ 360217 h 430657"/>
                <a:gd name="connsiteX44" fmla="*/ 93987 w 431258"/>
                <a:gd name="connsiteY44" fmla="*/ 336911 h 430657"/>
                <a:gd name="connsiteX45" fmla="*/ 71087 w 431258"/>
                <a:gd name="connsiteY45" fmla="*/ 336900 h 430657"/>
                <a:gd name="connsiteX46" fmla="*/ 16674 w 431258"/>
                <a:gd name="connsiteY46" fmla="*/ 391291 h 430657"/>
                <a:gd name="connsiteX47" fmla="*/ 17090 w 431258"/>
                <a:gd name="connsiteY47" fmla="*/ 414597 h 430657"/>
                <a:gd name="connsiteX48" fmla="*/ 39990 w 431258"/>
                <a:gd name="connsiteY48" fmla="*/ 414586 h 430657"/>
                <a:gd name="connsiteX49" fmla="*/ 94381 w 431258"/>
                <a:gd name="connsiteY49" fmla="*/ 360217 h 430657"/>
                <a:gd name="connsiteX50" fmla="*/ 51638 w 431258"/>
                <a:gd name="connsiteY50" fmla="*/ 294179 h 430657"/>
                <a:gd name="connsiteX51" fmla="*/ 51638 w 431258"/>
                <a:gd name="connsiteY51" fmla="*/ 317474 h 430657"/>
                <a:gd name="connsiteX52" fmla="*/ 28343 w 431258"/>
                <a:gd name="connsiteY52" fmla="*/ 340768 h 430657"/>
                <a:gd name="connsiteX53" fmla="*/ 5037 w 431258"/>
                <a:gd name="connsiteY53" fmla="*/ 341184 h 430657"/>
                <a:gd name="connsiteX54" fmla="*/ 4621 w 431258"/>
                <a:gd name="connsiteY54" fmla="*/ 317878 h 430657"/>
                <a:gd name="connsiteX55" fmla="*/ 5026 w 431258"/>
                <a:gd name="connsiteY55" fmla="*/ 317474 h 430657"/>
                <a:gd name="connsiteX56" fmla="*/ 28321 w 431258"/>
                <a:gd name="connsiteY56" fmla="*/ 294179 h 430657"/>
                <a:gd name="connsiteX57" fmla="*/ 51630 w 431258"/>
                <a:gd name="connsiteY57" fmla="*/ 294172 h 430657"/>
                <a:gd name="connsiteX58" fmla="*/ 51638 w 431258"/>
                <a:gd name="connsiteY58" fmla="*/ 294179 h 430657"/>
                <a:gd name="connsiteX59" fmla="*/ 137059 w 431258"/>
                <a:gd name="connsiteY59" fmla="*/ 402983 h 430657"/>
                <a:gd name="connsiteX60" fmla="*/ 137881 w 431258"/>
                <a:gd name="connsiteY60" fmla="*/ 379688 h 430657"/>
                <a:gd name="connsiteX61" fmla="*/ 114587 w 431258"/>
                <a:gd name="connsiteY61" fmla="*/ 378866 h 430657"/>
                <a:gd name="connsiteX62" fmla="*/ 113764 w 431258"/>
                <a:gd name="connsiteY62" fmla="*/ 379688 h 430657"/>
                <a:gd name="connsiteX63" fmla="*/ 90491 w 431258"/>
                <a:gd name="connsiteY63" fmla="*/ 402939 h 430657"/>
                <a:gd name="connsiteX64" fmla="*/ 91314 w 431258"/>
                <a:gd name="connsiteY64" fmla="*/ 426234 h 430657"/>
                <a:gd name="connsiteX65" fmla="*/ 113786 w 431258"/>
                <a:gd name="connsiteY65" fmla="*/ 426234 h 430657"/>
                <a:gd name="connsiteX66" fmla="*/ 137081 w 431258"/>
                <a:gd name="connsiteY66" fmla="*/ 402983 h 43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31258" h="430657">
                  <a:moveTo>
                    <a:pt x="380247" y="11170"/>
                  </a:moveTo>
                  <a:cubicBezTo>
                    <a:pt x="399246" y="17074"/>
                    <a:pt x="414121" y="31949"/>
                    <a:pt x="420024" y="50947"/>
                  </a:cubicBezTo>
                  <a:lnTo>
                    <a:pt x="424573" y="65561"/>
                  </a:lnTo>
                  <a:cubicBezTo>
                    <a:pt x="440921" y="118174"/>
                    <a:pt x="426764" y="175514"/>
                    <a:pt x="387807" y="214471"/>
                  </a:cubicBezTo>
                  <a:lnTo>
                    <a:pt x="365875" y="236403"/>
                  </a:lnTo>
                  <a:cubicBezTo>
                    <a:pt x="388765" y="267003"/>
                    <a:pt x="385695" y="309775"/>
                    <a:pt x="358667" y="336791"/>
                  </a:cubicBezTo>
                  <a:lnTo>
                    <a:pt x="331372" y="364085"/>
                  </a:lnTo>
                  <a:cubicBezTo>
                    <a:pt x="324938" y="370513"/>
                    <a:pt x="314512" y="370513"/>
                    <a:pt x="308077" y="364085"/>
                  </a:cubicBezTo>
                  <a:lnTo>
                    <a:pt x="273135" y="329143"/>
                  </a:lnTo>
                  <a:lnTo>
                    <a:pt x="269246" y="333033"/>
                  </a:lnTo>
                  <a:cubicBezTo>
                    <a:pt x="254227" y="348053"/>
                    <a:pt x="229878" y="348053"/>
                    <a:pt x="214857" y="333035"/>
                  </a:cubicBezTo>
                  <a:cubicBezTo>
                    <a:pt x="214857" y="333035"/>
                    <a:pt x="214855" y="333033"/>
                    <a:pt x="214855" y="333033"/>
                  </a:cubicBezTo>
                  <a:lnTo>
                    <a:pt x="204152" y="322330"/>
                  </a:lnTo>
                  <a:lnTo>
                    <a:pt x="186330" y="352877"/>
                  </a:lnTo>
                  <a:cubicBezTo>
                    <a:pt x="181745" y="360742"/>
                    <a:pt x="171654" y="363402"/>
                    <a:pt x="163790" y="358817"/>
                  </a:cubicBezTo>
                  <a:cubicBezTo>
                    <a:pt x="162568" y="358105"/>
                    <a:pt x="161442" y="357239"/>
                    <a:pt x="160442" y="356240"/>
                  </a:cubicBezTo>
                  <a:lnTo>
                    <a:pt x="74954" y="270774"/>
                  </a:lnTo>
                  <a:cubicBezTo>
                    <a:pt x="68521" y="264335"/>
                    <a:pt x="68525" y="253899"/>
                    <a:pt x="74965" y="247464"/>
                  </a:cubicBezTo>
                  <a:cubicBezTo>
                    <a:pt x="75924" y="246506"/>
                    <a:pt x="76998" y="245669"/>
                    <a:pt x="78163" y="244974"/>
                  </a:cubicBezTo>
                  <a:lnTo>
                    <a:pt x="108578" y="226756"/>
                  </a:lnTo>
                  <a:lnTo>
                    <a:pt x="98249" y="216427"/>
                  </a:lnTo>
                  <a:cubicBezTo>
                    <a:pt x="83229" y="201409"/>
                    <a:pt x="83228" y="177059"/>
                    <a:pt x="98246" y="162039"/>
                  </a:cubicBezTo>
                  <a:cubicBezTo>
                    <a:pt x="98247" y="162038"/>
                    <a:pt x="98248" y="162037"/>
                    <a:pt x="98249" y="162036"/>
                  </a:cubicBezTo>
                  <a:lnTo>
                    <a:pt x="102205" y="158080"/>
                  </a:lnTo>
                  <a:lnTo>
                    <a:pt x="67219" y="123138"/>
                  </a:lnTo>
                  <a:cubicBezTo>
                    <a:pt x="60780" y="116704"/>
                    <a:pt x="60777" y="106268"/>
                    <a:pt x="67211" y="99829"/>
                  </a:cubicBezTo>
                  <a:cubicBezTo>
                    <a:pt x="67214" y="99827"/>
                    <a:pt x="67216" y="99824"/>
                    <a:pt x="67219" y="99822"/>
                  </a:cubicBezTo>
                  <a:lnTo>
                    <a:pt x="94535" y="72505"/>
                  </a:lnTo>
                  <a:cubicBezTo>
                    <a:pt x="121564" y="45481"/>
                    <a:pt x="164342" y="42419"/>
                    <a:pt x="194944" y="65319"/>
                  </a:cubicBezTo>
                  <a:lnTo>
                    <a:pt x="216832" y="43453"/>
                  </a:lnTo>
                  <a:cubicBezTo>
                    <a:pt x="255772" y="4512"/>
                    <a:pt x="313079" y="-9652"/>
                    <a:pt x="365677" y="6665"/>
                  </a:cubicBezTo>
                  <a:lnTo>
                    <a:pt x="380247" y="11170"/>
                  </a:lnTo>
                  <a:close/>
                  <a:moveTo>
                    <a:pt x="388554" y="60748"/>
                  </a:moveTo>
                  <a:cubicBezTo>
                    <a:pt x="385871" y="52109"/>
                    <a:pt x="379107" y="45345"/>
                    <a:pt x="370468" y="42662"/>
                  </a:cubicBezTo>
                  <a:lnTo>
                    <a:pt x="355920" y="38156"/>
                  </a:lnTo>
                  <a:cubicBezTo>
                    <a:pt x="315007" y="25450"/>
                    <a:pt x="270424" y="36459"/>
                    <a:pt x="240127" y="66747"/>
                  </a:cubicBezTo>
                  <a:lnTo>
                    <a:pt x="121544" y="185353"/>
                  </a:lnTo>
                  <a:cubicBezTo>
                    <a:pt x="119406" y="187498"/>
                    <a:pt x="119406" y="190966"/>
                    <a:pt x="121544" y="193110"/>
                  </a:cubicBezTo>
                  <a:lnTo>
                    <a:pt x="238171" y="309738"/>
                  </a:lnTo>
                  <a:cubicBezTo>
                    <a:pt x="240316" y="311876"/>
                    <a:pt x="243784" y="311876"/>
                    <a:pt x="245929" y="309738"/>
                  </a:cubicBezTo>
                  <a:lnTo>
                    <a:pt x="364512" y="191176"/>
                  </a:lnTo>
                  <a:cubicBezTo>
                    <a:pt x="394802" y="160871"/>
                    <a:pt x="405801" y="116277"/>
                    <a:pt x="393081" y="75362"/>
                  </a:cubicBezTo>
                  <a:lnTo>
                    <a:pt x="388554" y="60748"/>
                  </a:lnTo>
                  <a:close/>
                  <a:moveTo>
                    <a:pt x="94381" y="360217"/>
                  </a:moveTo>
                  <a:cubicBezTo>
                    <a:pt x="100708" y="353673"/>
                    <a:pt x="100532" y="343238"/>
                    <a:pt x="93987" y="336911"/>
                  </a:cubicBezTo>
                  <a:cubicBezTo>
                    <a:pt x="87603" y="330738"/>
                    <a:pt x="77477" y="330734"/>
                    <a:pt x="71087" y="336900"/>
                  </a:cubicBezTo>
                  <a:lnTo>
                    <a:pt x="16674" y="391291"/>
                  </a:lnTo>
                  <a:cubicBezTo>
                    <a:pt x="10353" y="397843"/>
                    <a:pt x="10539" y="408277"/>
                    <a:pt x="17090" y="414597"/>
                  </a:cubicBezTo>
                  <a:cubicBezTo>
                    <a:pt x="23480" y="420764"/>
                    <a:pt x="33606" y="420759"/>
                    <a:pt x="39990" y="414586"/>
                  </a:cubicBezTo>
                  <a:lnTo>
                    <a:pt x="94381" y="360217"/>
                  </a:lnTo>
                  <a:close/>
                  <a:moveTo>
                    <a:pt x="51638" y="294179"/>
                  </a:moveTo>
                  <a:cubicBezTo>
                    <a:pt x="58065" y="300613"/>
                    <a:pt x="58065" y="311039"/>
                    <a:pt x="51638" y="317474"/>
                  </a:cubicBezTo>
                  <a:lnTo>
                    <a:pt x="28343" y="340768"/>
                  </a:lnTo>
                  <a:cubicBezTo>
                    <a:pt x="22022" y="347319"/>
                    <a:pt x="11588" y="347504"/>
                    <a:pt x="5037" y="341184"/>
                  </a:cubicBezTo>
                  <a:cubicBezTo>
                    <a:pt x="-1513" y="334863"/>
                    <a:pt x="-1699" y="324429"/>
                    <a:pt x="4621" y="317878"/>
                  </a:cubicBezTo>
                  <a:cubicBezTo>
                    <a:pt x="4754" y="317742"/>
                    <a:pt x="4889" y="317605"/>
                    <a:pt x="5026" y="317474"/>
                  </a:cubicBezTo>
                  <a:lnTo>
                    <a:pt x="28321" y="294179"/>
                  </a:lnTo>
                  <a:cubicBezTo>
                    <a:pt x="34756" y="287740"/>
                    <a:pt x="45191" y="287738"/>
                    <a:pt x="51630" y="294172"/>
                  </a:cubicBezTo>
                  <a:cubicBezTo>
                    <a:pt x="51633" y="294174"/>
                    <a:pt x="51635" y="294177"/>
                    <a:pt x="51638" y="294179"/>
                  </a:cubicBezTo>
                  <a:close/>
                  <a:moveTo>
                    <a:pt x="137059" y="402983"/>
                  </a:moveTo>
                  <a:cubicBezTo>
                    <a:pt x="143719" y="396777"/>
                    <a:pt x="144087" y="386347"/>
                    <a:pt x="137881" y="379688"/>
                  </a:cubicBezTo>
                  <a:cubicBezTo>
                    <a:pt x="131676" y="373029"/>
                    <a:pt x="121246" y="372660"/>
                    <a:pt x="114587" y="378866"/>
                  </a:cubicBezTo>
                  <a:cubicBezTo>
                    <a:pt x="114303" y="379130"/>
                    <a:pt x="114029" y="379405"/>
                    <a:pt x="113764" y="379688"/>
                  </a:cubicBezTo>
                  <a:lnTo>
                    <a:pt x="90491" y="402939"/>
                  </a:lnTo>
                  <a:cubicBezTo>
                    <a:pt x="84286" y="409598"/>
                    <a:pt x="84654" y="420028"/>
                    <a:pt x="91314" y="426234"/>
                  </a:cubicBezTo>
                  <a:cubicBezTo>
                    <a:pt x="97644" y="432132"/>
                    <a:pt x="107456" y="432132"/>
                    <a:pt x="113786" y="426234"/>
                  </a:cubicBezTo>
                  <a:lnTo>
                    <a:pt x="137081" y="402983"/>
                  </a:lnTo>
                  <a:close/>
                </a:path>
              </a:pathLst>
            </a:custGeom>
            <a:grp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grpSp>
      <p:sp>
        <p:nvSpPr>
          <p:cNvPr id="148" name="Graphic 146">
            <a:extLst>
              <a:ext uri="{FF2B5EF4-FFF2-40B4-BE49-F238E27FC236}">
                <a16:creationId xmlns:a16="http://schemas.microsoft.com/office/drawing/2014/main" id="{3F5E0EBA-A308-F12E-27F0-768306E9E2AB}"/>
              </a:ext>
              <a:ext uri="{C183D7F6-B498-43B3-948B-1728B52AA6E4}">
                <adec:decorative xmlns:adec="http://schemas.microsoft.com/office/drawing/2017/decorative" val="1"/>
              </a:ext>
            </a:extLst>
          </p:cNvPr>
          <p:cNvSpPr>
            <a:spLocks/>
          </p:cNvSpPr>
          <p:nvPr/>
        </p:nvSpPr>
        <p:spPr>
          <a:xfrm>
            <a:off x="5951538" y="1816172"/>
            <a:ext cx="292100" cy="304202"/>
          </a:xfrm>
          <a:custGeom>
            <a:avLst/>
            <a:gdLst>
              <a:gd name="connsiteX0" fmla="*/ 205956 w 411472"/>
              <a:gd name="connsiteY0" fmla="*/ 0 h 428523"/>
              <a:gd name="connsiteX1" fmla="*/ 253908 w 411472"/>
              <a:gd name="connsiteY1" fmla="*/ 5560 h 428523"/>
              <a:gd name="connsiteX2" fmla="*/ 266698 w 411472"/>
              <a:gd name="connsiteY2" fmla="*/ 19823 h 428523"/>
              <a:gd name="connsiteX3" fmla="*/ 270434 w 411472"/>
              <a:gd name="connsiteY3" fmla="*/ 53380 h 428523"/>
              <a:gd name="connsiteX4" fmla="*/ 304025 w 411472"/>
              <a:gd name="connsiteY4" fmla="*/ 80248 h 428523"/>
              <a:gd name="connsiteX5" fmla="*/ 312804 w 411472"/>
              <a:gd name="connsiteY5" fmla="*/ 77906 h 428523"/>
              <a:gd name="connsiteX6" fmla="*/ 343571 w 411472"/>
              <a:gd name="connsiteY6" fmla="*/ 64390 h 428523"/>
              <a:gd name="connsiteX7" fmla="*/ 362251 w 411472"/>
              <a:gd name="connsiteY7" fmla="*/ 68214 h 428523"/>
              <a:gd name="connsiteX8" fmla="*/ 410686 w 411472"/>
              <a:gd name="connsiteY8" fmla="*/ 151548 h 428523"/>
              <a:gd name="connsiteX9" fmla="*/ 404731 w 411472"/>
              <a:gd name="connsiteY9" fmla="*/ 169678 h 428523"/>
              <a:gd name="connsiteX10" fmla="*/ 377436 w 411472"/>
              <a:gd name="connsiteY10" fmla="*/ 189808 h 428523"/>
              <a:gd name="connsiteX11" fmla="*/ 370925 w 411472"/>
              <a:gd name="connsiteY11" fmla="*/ 232200 h 428523"/>
              <a:gd name="connsiteX12" fmla="*/ 377458 w 411472"/>
              <a:gd name="connsiteY12" fmla="*/ 238727 h 428523"/>
              <a:gd name="connsiteX13" fmla="*/ 404775 w 411472"/>
              <a:gd name="connsiteY13" fmla="*/ 258835 h 428523"/>
              <a:gd name="connsiteX14" fmla="*/ 410730 w 411472"/>
              <a:gd name="connsiteY14" fmla="*/ 276988 h 428523"/>
              <a:gd name="connsiteX15" fmla="*/ 362317 w 411472"/>
              <a:gd name="connsiteY15" fmla="*/ 360321 h 428523"/>
              <a:gd name="connsiteX16" fmla="*/ 343659 w 411472"/>
              <a:gd name="connsiteY16" fmla="*/ 364167 h 428523"/>
              <a:gd name="connsiteX17" fmla="*/ 312760 w 411472"/>
              <a:gd name="connsiteY17" fmla="*/ 350608 h 428523"/>
              <a:gd name="connsiteX18" fmla="*/ 272797 w 411472"/>
              <a:gd name="connsiteY18" fmla="*/ 366173 h 428523"/>
              <a:gd name="connsiteX19" fmla="*/ 270412 w 411472"/>
              <a:gd name="connsiteY19" fmla="*/ 375089 h 428523"/>
              <a:gd name="connsiteX20" fmla="*/ 266698 w 411472"/>
              <a:gd name="connsiteY20" fmla="*/ 408625 h 428523"/>
              <a:gd name="connsiteX21" fmla="*/ 254150 w 411472"/>
              <a:gd name="connsiteY21" fmla="*/ 422843 h 428523"/>
              <a:gd name="connsiteX22" fmla="*/ 157323 w 411472"/>
              <a:gd name="connsiteY22" fmla="*/ 422843 h 428523"/>
              <a:gd name="connsiteX23" fmla="*/ 144753 w 411472"/>
              <a:gd name="connsiteY23" fmla="*/ 408625 h 428523"/>
              <a:gd name="connsiteX24" fmla="*/ 141017 w 411472"/>
              <a:gd name="connsiteY24" fmla="*/ 375133 h 428523"/>
              <a:gd name="connsiteX25" fmla="*/ 107384 w 411472"/>
              <a:gd name="connsiteY25" fmla="*/ 348419 h 428523"/>
              <a:gd name="connsiteX26" fmla="*/ 98735 w 411472"/>
              <a:gd name="connsiteY26" fmla="*/ 350740 h 428523"/>
              <a:gd name="connsiteX27" fmla="*/ 67814 w 411472"/>
              <a:gd name="connsiteY27" fmla="*/ 364277 h 428523"/>
              <a:gd name="connsiteX28" fmla="*/ 49156 w 411472"/>
              <a:gd name="connsiteY28" fmla="*/ 360431 h 428523"/>
              <a:gd name="connsiteX29" fmla="*/ 743 w 411472"/>
              <a:gd name="connsiteY29" fmla="*/ 277010 h 428523"/>
              <a:gd name="connsiteX30" fmla="*/ 6698 w 411472"/>
              <a:gd name="connsiteY30" fmla="*/ 258857 h 428523"/>
              <a:gd name="connsiteX31" fmla="*/ 34037 w 411472"/>
              <a:gd name="connsiteY31" fmla="*/ 238727 h 428523"/>
              <a:gd name="connsiteX32" fmla="*/ 40567 w 411472"/>
              <a:gd name="connsiteY32" fmla="*/ 196337 h 428523"/>
              <a:gd name="connsiteX33" fmla="*/ 34037 w 411472"/>
              <a:gd name="connsiteY33" fmla="*/ 189808 h 428523"/>
              <a:gd name="connsiteX34" fmla="*/ 6720 w 411472"/>
              <a:gd name="connsiteY34" fmla="*/ 169722 h 428523"/>
              <a:gd name="connsiteX35" fmla="*/ 743 w 411472"/>
              <a:gd name="connsiteY35" fmla="*/ 151570 h 428523"/>
              <a:gd name="connsiteX36" fmla="*/ 49200 w 411472"/>
              <a:gd name="connsiteY36" fmla="*/ 68236 h 428523"/>
              <a:gd name="connsiteX37" fmla="*/ 67858 w 411472"/>
              <a:gd name="connsiteY37" fmla="*/ 64412 h 428523"/>
              <a:gd name="connsiteX38" fmla="*/ 98625 w 411472"/>
              <a:gd name="connsiteY38" fmla="*/ 77927 h 428523"/>
              <a:gd name="connsiteX39" fmla="*/ 138714 w 411472"/>
              <a:gd name="connsiteY39" fmla="*/ 62084 h 428523"/>
              <a:gd name="connsiteX40" fmla="*/ 141039 w 411472"/>
              <a:gd name="connsiteY40" fmla="*/ 53358 h 428523"/>
              <a:gd name="connsiteX41" fmla="*/ 144775 w 411472"/>
              <a:gd name="connsiteY41" fmla="*/ 19823 h 428523"/>
              <a:gd name="connsiteX42" fmla="*/ 157587 w 411472"/>
              <a:gd name="connsiteY42" fmla="*/ 5538 h 428523"/>
              <a:gd name="connsiteX43" fmla="*/ 205978 w 411472"/>
              <a:gd name="connsiteY43" fmla="*/ 0 h 428523"/>
              <a:gd name="connsiteX44" fmla="*/ 240371 w 411472"/>
              <a:gd name="connsiteY44" fmla="*/ 126363 h 428523"/>
              <a:gd name="connsiteX45" fmla="*/ 168465 w 411472"/>
              <a:gd name="connsiteY45" fmla="*/ 126363 h 428523"/>
              <a:gd name="connsiteX46" fmla="*/ 236701 w 411472"/>
              <a:gd name="connsiteY46" fmla="*/ 214268 h 428523"/>
              <a:gd name="connsiteX47" fmla="*/ 175761 w 411472"/>
              <a:gd name="connsiteY47" fmla="*/ 291492 h 428523"/>
              <a:gd name="connsiteX48" fmla="*/ 176847 w 411472"/>
              <a:gd name="connsiteY48" fmla="*/ 300753 h 428523"/>
              <a:gd name="connsiteX49" fmla="*/ 180947 w 411472"/>
              <a:gd name="connsiteY49" fmla="*/ 302172 h 428523"/>
              <a:gd name="connsiteX50" fmla="*/ 240371 w 411472"/>
              <a:gd name="connsiteY50" fmla="*/ 302172 h 428523"/>
              <a:gd name="connsiteX51" fmla="*/ 245579 w 411472"/>
              <a:gd name="connsiteY51" fmla="*/ 299623 h 428523"/>
              <a:gd name="connsiteX52" fmla="*/ 306629 w 411472"/>
              <a:gd name="connsiteY52" fmla="*/ 221014 h 428523"/>
              <a:gd name="connsiteX53" fmla="*/ 306629 w 411472"/>
              <a:gd name="connsiteY53" fmla="*/ 207521 h 428523"/>
              <a:gd name="connsiteX54" fmla="*/ 245579 w 411472"/>
              <a:gd name="connsiteY54" fmla="*/ 128912 h 428523"/>
              <a:gd name="connsiteX55" fmla="*/ 240349 w 411472"/>
              <a:gd name="connsiteY55" fmla="*/ 126363 h 428523"/>
              <a:gd name="connsiteX56" fmla="*/ 154708 w 411472"/>
              <a:gd name="connsiteY56" fmla="*/ 144010 h 428523"/>
              <a:gd name="connsiteX57" fmla="*/ 104954 w 411472"/>
              <a:gd name="connsiteY57" fmla="*/ 207499 h 428523"/>
              <a:gd name="connsiteX58" fmla="*/ 103811 w 411472"/>
              <a:gd name="connsiteY58" fmla="*/ 219256 h 428523"/>
              <a:gd name="connsiteX59" fmla="*/ 104954 w 411472"/>
              <a:gd name="connsiteY59" fmla="*/ 221036 h 428523"/>
              <a:gd name="connsiteX60" fmla="*/ 148950 w 411472"/>
              <a:gd name="connsiteY60" fmla="*/ 277207 h 428523"/>
              <a:gd name="connsiteX61" fmla="*/ 150049 w 411472"/>
              <a:gd name="connsiteY61" fmla="*/ 278306 h 428523"/>
              <a:gd name="connsiteX62" fmla="*/ 158224 w 411472"/>
              <a:gd name="connsiteY62" fmla="*/ 278306 h 428523"/>
              <a:gd name="connsiteX63" fmla="*/ 159301 w 411472"/>
              <a:gd name="connsiteY63" fmla="*/ 277229 h 428523"/>
              <a:gd name="connsiteX64" fmla="*/ 188661 w 411472"/>
              <a:gd name="connsiteY64" fmla="*/ 240309 h 428523"/>
              <a:gd name="connsiteX65" fmla="*/ 189606 w 411472"/>
              <a:gd name="connsiteY65" fmla="*/ 233695 h 428523"/>
              <a:gd name="connsiteX66" fmla="*/ 188683 w 411472"/>
              <a:gd name="connsiteY66" fmla="*/ 232156 h 428523"/>
              <a:gd name="connsiteX67" fmla="*/ 174662 w 411472"/>
              <a:gd name="connsiteY67" fmla="*/ 214268 h 428523"/>
              <a:gd name="connsiteX68" fmla="*/ 191804 w 411472"/>
              <a:gd name="connsiteY68" fmla="*/ 192379 h 428523"/>
              <a:gd name="connsiteX69" fmla="*/ 154708 w 411472"/>
              <a:gd name="connsiteY69" fmla="*/ 144010 h 42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11472" h="428523">
                <a:moveTo>
                  <a:pt x="205956" y="0"/>
                </a:moveTo>
                <a:cubicBezTo>
                  <a:pt x="222109" y="176"/>
                  <a:pt x="238173" y="2044"/>
                  <a:pt x="253908" y="5560"/>
                </a:cubicBezTo>
                <a:cubicBezTo>
                  <a:pt x="260780" y="7094"/>
                  <a:pt x="265918" y="12824"/>
                  <a:pt x="266698" y="19823"/>
                </a:cubicBezTo>
                <a:lnTo>
                  <a:pt x="270434" y="53380"/>
                </a:lnTo>
                <a:cubicBezTo>
                  <a:pt x="272291" y="70075"/>
                  <a:pt x="287330" y="82104"/>
                  <a:pt x="304025" y="80248"/>
                </a:cubicBezTo>
                <a:cubicBezTo>
                  <a:pt x="307051" y="79911"/>
                  <a:pt x="310011" y="79121"/>
                  <a:pt x="312804" y="77906"/>
                </a:cubicBezTo>
                <a:lnTo>
                  <a:pt x="343571" y="64390"/>
                </a:lnTo>
                <a:cubicBezTo>
                  <a:pt x="349977" y="61568"/>
                  <a:pt x="357469" y="63102"/>
                  <a:pt x="362251" y="68214"/>
                </a:cubicBezTo>
                <a:cubicBezTo>
                  <a:pt x="384488" y="91973"/>
                  <a:pt x="401050" y="120465"/>
                  <a:pt x="410686" y="151548"/>
                </a:cubicBezTo>
                <a:cubicBezTo>
                  <a:pt x="412756" y="158243"/>
                  <a:pt x="410368" y="165515"/>
                  <a:pt x="404731" y="169678"/>
                </a:cubicBezTo>
                <a:lnTo>
                  <a:pt x="377436" y="189808"/>
                </a:lnTo>
                <a:cubicBezTo>
                  <a:pt x="363932" y="199717"/>
                  <a:pt x="361018" y="218696"/>
                  <a:pt x="370925" y="232200"/>
                </a:cubicBezTo>
                <a:cubicBezTo>
                  <a:pt x="372758" y="234697"/>
                  <a:pt x="374960" y="236899"/>
                  <a:pt x="377458" y="238727"/>
                </a:cubicBezTo>
                <a:lnTo>
                  <a:pt x="404775" y="258835"/>
                </a:lnTo>
                <a:cubicBezTo>
                  <a:pt x="410423" y="263002"/>
                  <a:pt x="412811" y="270287"/>
                  <a:pt x="410730" y="276988"/>
                </a:cubicBezTo>
                <a:cubicBezTo>
                  <a:pt x="401096" y="308066"/>
                  <a:pt x="384543" y="336558"/>
                  <a:pt x="362317" y="360321"/>
                </a:cubicBezTo>
                <a:cubicBezTo>
                  <a:pt x="357544" y="365431"/>
                  <a:pt x="350065" y="366973"/>
                  <a:pt x="343659" y="364167"/>
                </a:cubicBezTo>
                <a:lnTo>
                  <a:pt x="312760" y="350608"/>
                </a:lnTo>
                <a:cubicBezTo>
                  <a:pt x="297425" y="343870"/>
                  <a:pt x="279532" y="350839"/>
                  <a:pt x="272797" y="366173"/>
                </a:cubicBezTo>
                <a:cubicBezTo>
                  <a:pt x="271551" y="369006"/>
                  <a:pt x="270746" y="372013"/>
                  <a:pt x="270412" y="375089"/>
                </a:cubicBezTo>
                <a:lnTo>
                  <a:pt x="266698" y="408625"/>
                </a:lnTo>
                <a:cubicBezTo>
                  <a:pt x="265934" y="415536"/>
                  <a:pt x="260914" y="421226"/>
                  <a:pt x="254150" y="422843"/>
                </a:cubicBezTo>
                <a:cubicBezTo>
                  <a:pt x="222318" y="430416"/>
                  <a:pt x="189155" y="430416"/>
                  <a:pt x="157323" y="422843"/>
                </a:cubicBezTo>
                <a:cubicBezTo>
                  <a:pt x="150551" y="421235"/>
                  <a:pt x="145520" y="415543"/>
                  <a:pt x="144753" y="408625"/>
                </a:cubicBezTo>
                <a:lnTo>
                  <a:pt x="141017" y="375133"/>
                </a:lnTo>
                <a:cubicBezTo>
                  <a:pt x="139106" y="358469"/>
                  <a:pt x="124048" y="346509"/>
                  <a:pt x="107384" y="348419"/>
                </a:cubicBezTo>
                <a:cubicBezTo>
                  <a:pt x="104402" y="348762"/>
                  <a:pt x="101487" y="349542"/>
                  <a:pt x="98735" y="350740"/>
                </a:cubicBezTo>
                <a:lnTo>
                  <a:pt x="67814" y="364277"/>
                </a:lnTo>
                <a:cubicBezTo>
                  <a:pt x="61409" y="367083"/>
                  <a:pt x="53930" y="365541"/>
                  <a:pt x="49156" y="360431"/>
                </a:cubicBezTo>
                <a:cubicBezTo>
                  <a:pt x="26918" y="336642"/>
                  <a:pt x="10365" y="308119"/>
                  <a:pt x="743" y="277010"/>
                </a:cubicBezTo>
                <a:cubicBezTo>
                  <a:pt x="-1339" y="270309"/>
                  <a:pt x="1051" y="263024"/>
                  <a:pt x="6698" y="258857"/>
                </a:cubicBezTo>
                <a:lnTo>
                  <a:pt x="34037" y="238727"/>
                </a:lnTo>
                <a:cubicBezTo>
                  <a:pt x="47545" y="228825"/>
                  <a:pt x="50469" y="209846"/>
                  <a:pt x="40567" y="196337"/>
                </a:cubicBezTo>
                <a:cubicBezTo>
                  <a:pt x="38736" y="193841"/>
                  <a:pt x="36534" y="191639"/>
                  <a:pt x="34037" y="189808"/>
                </a:cubicBezTo>
                <a:lnTo>
                  <a:pt x="6720" y="169722"/>
                </a:lnTo>
                <a:cubicBezTo>
                  <a:pt x="1065" y="165562"/>
                  <a:pt x="-1334" y="158276"/>
                  <a:pt x="743" y="151570"/>
                </a:cubicBezTo>
                <a:cubicBezTo>
                  <a:pt x="10386" y="120485"/>
                  <a:pt x="26954" y="91992"/>
                  <a:pt x="49200" y="68236"/>
                </a:cubicBezTo>
                <a:cubicBezTo>
                  <a:pt x="53979" y="63134"/>
                  <a:pt x="61457" y="61601"/>
                  <a:pt x="67858" y="64412"/>
                </a:cubicBezTo>
                <a:lnTo>
                  <a:pt x="98625" y="77927"/>
                </a:lnTo>
                <a:cubicBezTo>
                  <a:pt x="114070" y="84623"/>
                  <a:pt x="132019" y="77530"/>
                  <a:pt x="138714" y="62084"/>
                </a:cubicBezTo>
                <a:cubicBezTo>
                  <a:pt x="139918" y="59307"/>
                  <a:pt x="140701" y="56366"/>
                  <a:pt x="141039" y="53358"/>
                </a:cubicBezTo>
                <a:lnTo>
                  <a:pt x="144775" y="19823"/>
                </a:lnTo>
                <a:cubicBezTo>
                  <a:pt x="145548" y="12809"/>
                  <a:pt x="150699" y="7066"/>
                  <a:pt x="157587" y="5538"/>
                </a:cubicBezTo>
                <a:cubicBezTo>
                  <a:pt x="173366" y="2044"/>
                  <a:pt x="189452" y="198"/>
                  <a:pt x="205978" y="0"/>
                </a:cubicBezTo>
                <a:close/>
                <a:moveTo>
                  <a:pt x="240371" y="126363"/>
                </a:moveTo>
                <a:lnTo>
                  <a:pt x="168465" y="126363"/>
                </a:lnTo>
                <a:lnTo>
                  <a:pt x="236701" y="214268"/>
                </a:lnTo>
                <a:lnTo>
                  <a:pt x="175761" y="291492"/>
                </a:lnTo>
                <a:cubicBezTo>
                  <a:pt x="173504" y="294349"/>
                  <a:pt x="173990" y="298496"/>
                  <a:pt x="176847" y="300753"/>
                </a:cubicBezTo>
                <a:cubicBezTo>
                  <a:pt x="178014" y="301676"/>
                  <a:pt x="179460" y="302174"/>
                  <a:pt x="180947" y="302172"/>
                </a:cubicBezTo>
                <a:lnTo>
                  <a:pt x="240371" y="302172"/>
                </a:lnTo>
                <a:cubicBezTo>
                  <a:pt x="242408" y="302172"/>
                  <a:pt x="244331" y="301232"/>
                  <a:pt x="245579" y="299623"/>
                </a:cubicBezTo>
                <a:lnTo>
                  <a:pt x="306629" y="221014"/>
                </a:lnTo>
                <a:cubicBezTo>
                  <a:pt x="309717" y="217045"/>
                  <a:pt x="309717" y="211490"/>
                  <a:pt x="306629" y="207521"/>
                </a:cubicBezTo>
                <a:lnTo>
                  <a:pt x="245579" y="128912"/>
                </a:lnTo>
                <a:cubicBezTo>
                  <a:pt x="244324" y="127297"/>
                  <a:pt x="242393" y="126356"/>
                  <a:pt x="240349" y="126363"/>
                </a:cubicBezTo>
                <a:close/>
                <a:moveTo>
                  <a:pt x="154708" y="144010"/>
                </a:moveTo>
                <a:lnTo>
                  <a:pt x="104954" y="207499"/>
                </a:lnTo>
                <a:cubicBezTo>
                  <a:pt x="102320" y="210864"/>
                  <a:pt x="101874" y="215448"/>
                  <a:pt x="103811" y="219256"/>
                </a:cubicBezTo>
                <a:lnTo>
                  <a:pt x="104954" y="221036"/>
                </a:lnTo>
                <a:lnTo>
                  <a:pt x="148950" y="277207"/>
                </a:lnTo>
                <a:lnTo>
                  <a:pt x="150049" y="278306"/>
                </a:lnTo>
                <a:cubicBezTo>
                  <a:pt x="152445" y="280201"/>
                  <a:pt x="155828" y="280201"/>
                  <a:pt x="158224" y="278306"/>
                </a:cubicBezTo>
                <a:lnTo>
                  <a:pt x="159301" y="277229"/>
                </a:lnTo>
                <a:lnTo>
                  <a:pt x="188661" y="240309"/>
                </a:lnTo>
                <a:cubicBezTo>
                  <a:pt x="190153" y="238439"/>
                  <a:pt x="190514" y="235908"/>
                  <a:pt x="189606" y="233695"/>
                </a:cubicBezTo>
                <a:lnTo>
                  <a:pt x="188683" y="232156"/>
                </a:lnTo>
                <a:lnTo>
                  <a:pt x="174662" y="214268"/>
                </a:lnTo>
                <a:lnTo>
                  <a:pt x="191804" y="192379"/>
                </a:lnTo>
                <a:lnTo>
                  <a:pt x="154708" y="144010"/>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sp>
        <p:nvSpPr>
          <p:cNvPr id="150" name="Graphic 148">
            <a:extLst>
              <a:ext uri="{FF2B5EF4-FFF2-40B4-BE49-F238E27FC236}">
                <a16:creationId xmlns:a16="http://schemas.microsoft.com/office/drawing/2014/main" id="{1B6F6A2B-7424-3D4D-5A5D-EA10B32B05E3}"/>
              </a:ext>
              <a:ext uri="{C183D7F6-B498-43B3-948B-1728B52AA6E4}">
                <adec:decorative xmlns:adec="http://schemas.microsoft.com/office/drawing/2017/decorative" val="1"/>
              </a:ext>
            </a:extLst>
          </p:cNvPr>
          <p:cNvSpPr>
            <a:spLocks/>
          </p:cNvSpPr>
          <p:nvPr/>
        </p:nvSpPr>
        <p:spPr>
          <a:xfrm>
            <a:off x="9689102" y="1826419"/>
            <a:ext cx="283724" cy="283708"/>
          </a:xfrm>
          <a:custGeom>
            <a:avLst/>
            <a:gdLst>
              <a:gd name="connsiteX0" fmla="*/ 93448 w 360362"/>
              <a:gd name="connsiteY0" fmla="*/ 238634 h 360342"/>
              <a:gd name="connsiteX1" fmla="*/ 121749 w 360362"/>
              <a:gd name="connsiteY1" fmla="*/ 239126 h 360342"/>
              <a:gd name="connsiteX2" fmla="*/ 121749 w 360362"/>
              <a:gd name="connsiteY2" fmla="*/ 266935 h 360342"/>
              <a:gd name="connsiteX3" fmla="*/ 68350 w 360362"/>
              <a:gd name="connsiteY3" fmla="*/ 320313 h 360342"/>
              <a:gd name="connsiteX4" fmla="*/ 100073 w 360362"/>
              <a:gd name="connsiteY4" fmla="*/ 320313 h 360342"/>
              <a:gd name="connsiteX5" fmla="*/ 119947 w 360362"/>
              <a:gd name="connsiteY5" fmla="*/ 338006 h 360342"/>
              <a:gd name="connsiteX6" fmla="*/ 120088 w 360362"/>
              <a:gd name="connsiteY6" fmla="*/ 340328 h 360342"/>
              <a:gd name="connsiteX7" fmla="*/ 100073 w 360362"/>
              <a:gd name="connsiteY7" fmla="*/ 360343 h 360342"/>
              <a:gd name="connsiteX8" fmla="*/ 20015 w 360362"/>
              <a:gd name="connsiteY8" fmla="*/ 360343 h 360342"/>
              <a:gd name="connsiteX9" fmla="*/ 0 w 360362"/>
              <a:gd name="connsiteY9" fmla="*/ 340328 h 360342"/>
              <a:gd name="connsiteX10" fmla="*/ 0 w 360362"/>
              <a:gd name="connsiteY10" fmla="*/ 260270 h 360342"/>
              <a:gd name="connsiteX11" fmla="*/ 20015 w 360362"/>
              <a:gd name="connsiteY11" fmla="*/ 240255 h 360342"/>
              <a:gd name="connsiteX12" fmla="*/ 40029 w 360362"/>
              <a:gd name="connsiteY12" fmla="*/ 260270 h 360342"/>
              <a:gd name="connsiteX13" fmla="*/ 40029 w 360362"/>
              <a:gd name="connsiteY13" fmla="*/ 292033 h 360342"/>
              <a:gd name="connsiteX14" fmla="*/ 93448 w 360362"/>
              <a:gd name="connsiteY14" fmla="*/ 238634 h 360342"/>
              <a:gd name="connsiteX15" fmla="*/ 260290 w 360362"/>
              <a:gd name="connsiteY15" fmla="*/ 360343 h 360342"/>
              <a:gd name="connsiteX16" fmla="*/ 240275 w 360362"/>
              <a:gd name="connsiteY16" fmla="*/ 340328 h 360342"/>
              <a:gd name="connsiteX17" fmla="*/ 260290 w 360362"/>
              <a:gd name="connsiteY17" fmla="*/ 320313 h 360342"/>
              <a:gd name="connsiteX18" fmla="*/ 291973 w 360362"/>
              <a:gd name="connsiteY18" fmla="*/ 320313 h 360342"/>
              <a:gd name="connsiteX19" fmla="*/ 238634 w 360362"/>
              <a:gd name="connsiteY19" fmla="*/ 266935 h 360342"/>
              <a:gd name="connsiteX20" fmla="*/ 236973 w 360362"/>
              <a:gd name="connsiteY20" fmla="*/ 240515 h 360342"/>
              <a:gd name="connsiteX21" fmla="*/ 238634 w 360362"/>
              <a:gd name="connsiteY21" fmla="*/ 238634 h 360342"/>
              <a:gd name="connsiteX22" fmla="*/ 266935 w 360362"/>
              <a:gd name="connsiteY22" fmla="*/ 238634 h 360342"/>
              <a:gd name="connsiteX23" fmla="*/ 320333 w 360362"/>
              <a:gd name="connsiteY23" fmla="*/ 292073 h 360342"/>
              <a:gd name="connsiteX24" fmla="*/ 320333 w 360362"/>
              <a:gd name="connsiteY24" fmla="*/ 260270 h 360342"/>
              <a:gd name="connsiteX25" fmla="*/ 338006 w 360362"/>
              <a:gd name="connsiteY25" fmla="*/ 240395 h 360342"/>
              <a:gd name="connsiteX26" fmla="*/ 340348 w 360362"/>
              <a:gd name="connsiteY26" fmla="*/ 240255 h 360342"/>
              <a:gd name="connsiteX27" fmla="*/ 360363 w 360362"/>
              <a:gd name="connsiteY27" fmla="*/ 260270 h 360342"/>
              <a:gd name="connsiteX28" fmla="*/ 360363 w 360362"/>
              <a:gd name="connsiteY28" fmla="*/ 340328 h 360342"/>
              <a:gd name="connsiteX29" fmla="*/ 340348 w 360362"/>
              <a:gd name="connsiteY29" fmla="*/ 360343 h 360342"/>
              <a:gd name="connsiteX30" fmla="*/ 260290 w 360362"/>
              <a:gd name="connsiteY30" fmla="*/ 360343 h 360342"/>
              <a:gd name="connsiteX31" fmla="*/ 100073 w 360362"/>
              <a:gd name="connsiteY31" fmla="*/ 0 h 360342"/>
              <a:gd name="connsiteX32" fmla="*/ 120088 w 360362"/>
              <a:gd name="connsiteY32" fmla="*/ 20015 h 360342"/>
              <a:gd name="connsiteX33" fmla="*/ 100073 w 360362"/>
              <a:gd name="connsiteY33" fmla="*/ 40029 h 360342"/>
              <a:gd name="connsiteX34" fmla="*/ 68390 w 360362"/>
              <a:gd name="connsiteY34" fmla="*/ 40029 h 360342"/>
              <a:gd name="connsiteX35" fmla="*/ 121729 w 360362"/>
              <a:gd name="connsiteY35" fmla="*/ 93428 h 360342"/>
              <a:gd name="connsiteX36" fmla="*/ 123390 w 360362"/>
              <a:gd name="connsiteY36" fmla="*/ 119847 h 360342"/>
              <a:gd name="connsiteX37" fmla="*/ 121729 w 360362"/>
              <a:gd name="connsiteY37" fmla="*/ 121729 h 360342"/>
              <a:gd name="connsiteX38" fmla="*/ 93428 w 360362"/>
              <a:gd name="connsiteY38" fmla="*/ 121729 h 360342"/>
              <a:gd name="connsiteX39" fmla="*/ 40029 w 360362"/>
              <a:gd name="connsiteY39" fmla="*/ 68290 h 360342"/>
              <a:gd name="connsiteX40" fmla="*/ 40029 w 360362"/>
              <a:gd name="connsiteY40" fmla="*/ 100073 h 360342"/>
              <a:gd name="connsiteX41" fmla="*/ 22356 w 360362"/>
              <a:gd name="connsiteY41" fmla="*/ 119947 h 360342"/>
              <a:gd name="connsiteX42" fmla="*/ 20015 w 360362"/>
              <a:gd name="connsiteY42" fmla="*/ 120088 h 360342"/>
              <a:gd name="connsiteX43" fmla="*/ 0 w 360362"/>
              <a:gd name="connsiteY43" fmla="*/ 100073 h 360342"/>
              <a:gd name="connsiteX44" fmla="*/ 0 w 360362"/>
              <a:gd name="connsiteY44" fmla="*/ 20015 h 360342"/>
              <a:gd name="connsiteX45" fmla="*/ 20015 w 360362"/>
              <a:gd name="connsiteY45" fmla="*/ 0 h 360342"/>
              <a:gd name="connsiteX46" fmla="*/ 100073 w 360362"/>
              <a:gd name="connsiteY46" fmla="*/ 0 h 360342"/>
              <a:gd name="connsiteX47" fmla="*/ 340348 w 360362"/>
              <a:gd name="connsiteY47" fmla="*/ 0 h 360342"/>
              <a:gd name="connsiteX48" fmla="*/ 360363 w 360362"/>
              <a:gd name="connsiteY48" fmla="*/ 20015 h 360342"/>
              <a:gd name="connsiteX49" fmla="*/ 360363 w 360362"/>
              <a:gd name="connsiteY49" fmla="*/ 100073 h 360342"/>
              <a:gd name="connsiteX50" fmla="*/ 340348 w 360362"/>
              <a:gd name="connsiteY50" fmla="*/ 120088 h 360342"/>
              <a:gd name="connsiteX51" fmla="*/ 320333 w 360362"/>
              <a:gd name="connsiteY51" fmla="*/ 100073 h 360342"/>
              <a:gd name="connsiteX52" fmla="*/ 320333 w 360362"/>
              <a:gd name="connsiteY52" fmla="*/ 68290 h 360342"/>
              <a:gd name="connsiteX53" fmla="*/ 266935 w 360362"/>
              <a:gd name="connsiteY53" fmla="*/ 121729 h 360342"/>
              <a:gd name="connsiteX54" fmla="*/ 240515 w 360362"/>
              <a:gd name="connsiteY54" fmla="*/ 123390 h 360342"/>
              <a:gd name="connsiteX55" fmla="*/ 238634 w 360362"/>
              <a:gd name="connsiteY55" fmla="*/ 121729 h 360342"/>
              <a:gd name="connsiteX56" fmla="*/ 238634 w 360362"/>
              <a:gd name="connsiteY56" fmla="*/ 93428 h 360342"/>
              <a:gd name="connsiteX57" fmla="*/ 291993 w 360362"/>
              <a:gd name="connsiteY57" fmla="*/ 40029 h 360342"/>
              <a:gd name="connsiteX58" fmla="*/ 260290 w 360362"/>
              <a:gd name="connsiteY58" fmla="*/ 40029 h 360342"/>
              <a:gd name="connsiteX59" fmla="*/ 240415 w 360362"/>
              <a:gd name="connsiteY59" fmla="*/ 22356 h 360342"/>
              <a:gd name="connsiteX60" fmla="*/ 240275 w 360362"/>
              <a:gd name="connsiteY60" fmla="*/ 20015 h 360342"/>
              <a:gd name="connsiteX61" fmla="*/ 260290 w 360362"/>
              <a:gd name="connsiteY61" fmla="*/ 0 h 360342"/>
              <a:gd name="connsiteX62" fmla="*/ 340348 w 360362"/>
              <a:gd name="connsiteY62" fmla="*/ 0 h 36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0362" h="360342">
                <a:moveTo>
                  <a:pt x="93448" y="238634"/>
                </a:moveTo>
                <a:cubicBezTo>
                  <a:pt x="101399" y="230954"/>
                  <a:pt x="114070" y="231174"/>
                  <a:pt x="121749" y="239126"/>
                </a:cubicBezTo>
                <a:cubicBezTo>
                  <a:pt x="129240" y="246882"/>
                  <a:pt x="129240" y="259179"/>
                  <a:pt x="121749" y="266935"/>
                </a:cubicBezTo>
                <a:lnTo>
                  <a:pt x="68350" y="320313"/>
                </a:lnTo>
                <a:lnTo>
                  <a:pt x="100073" y="320313"/>
                </a:lnTo>
                <a:cubicBezTo>
                  <a:pt x="110227" y="320315"/>
                  <a:pt x="118770" y="327921"/>
                  <a:pt x="119947" y="338006"/>
                </a:cubicBezTo>
                <a:lnTo>
                  <a:pt x="120088" y="340328"/>
                </a:lnTo>
                <a:cubicBezTo>
                  <a:pt x="120088" y="351382"/>
                  <a:pt x="111127" y="360343"/>
                  <a:pt x="100073" y="360343"/>
                </a:cubicBezTo>
                <a:lnTo>
                  <a:pt x="20015" y="360343"/>
                </a:lnTo>
                <a:cubicBezTo>
                  <a:pt x="8961" y="360343"/>
                  <a:pt x="0" y="351382"/>
                  <a:pt x="0" y="340328"/>
                </a:cubicBezTo>
                <a:lnTo>
                  <a:pt x="0" y="260270"/>
                </a:lnTo>
                <a:cubicBezTo>
                  <a:pt x="0" y="249216"/>
                  <a:pt x="8961" y="240255"/>
                  <a:pt x="20015" y="240255"/>
                </a:cubicBezTo>
                <a:cubicBezTo>
                  <a:pt x="31068" y="240255"/>
                  <a:pt x="40029" y="249216"/>
                  <a:pt x="40029" y="260270"/>
                </a:cubicBezTo>
                <a:lnTo>
                  <a:pt x="40029" y="292033"/>
                </a:lnTo>
                <a:lnTo>
                  <a:pt x="93448" y="238634"/>
                </a:lnTo>
                <a:close/>
                <a:moveTo>
                  <a:pt x="260290" y="360343"/>
                </a:moveTo>
                <a:cubicBezTo>
                  <a:pt x="249236" y="360343"/>
                  <a:pt x="240275" y="351382"/>
                  <a:pt x="240275" y="340328"/>
                </a:cubicBezTo>
                <a:cubicBezTo>
                  <a:pt x="240275" y="329274"/>
                  <a:pt x="249236" y="320313"/>
                  <a:pt x="260290" y="320313"/>
                </a:cubicBezTo>
                <a:lnTo>
                  <a:pt x="291973" y="320313"/>
                </a:lnTo>
                <a:lnTo>
                  <a:pt x="238634" y="266935"/>
                </a:lnTo>
                <a:cubicBezTo>
                  <a:pt x="231505" y="259803"/>
                  <a:pt x="230792" y="248483"/>
                  <a:pt x="236973" y="240515"/>
                </a:cubicBezTo>
                <a:lnTo>
                  <a:pt x="238634" y="238634"/>
                </a:lnTo>
                <a:cubicBezTo>
                  <a:pt x="246450" y="230820"/>
                  <a:pt x="259119" y="230820"/>
                  <a:pt x="266935" y="238634"/>
                </a:cubicBezTo>
                <a:lnTo>
                  <a:pt x="320333" y="292073"/>
                </a:lnTo>
                <a:lnTo>
                  <a:pt x="320333" y="260270"/>
                </a:lnTo>
                <a:cubicBezTo>
                  <a:pt x="320335" y="250122"/>
                  <a:pt x="327929" y="241582"/>
                  <a:pt x="338006" y="240395"/>
                </a:cubicBezTo>
                <a:lnTo>
                  <a:pt x="340348" y="240255"/>
                </a:lnTo>
                <a:cubicBezTo>
                  <a:pt x="351402" y="240255"/>
                  <a:pt x="360363" y="249216"/>
                  <a:pt x="360363" y="260270"/>
                </a:cubicBezTo>
                <a:lnTo>
                  <a:pt x="360363" y="340328"/>
                </a:lnTo>
                <a:cubicBezTo>
                  <a:pt x="360363" y="351382"/>
                  <a:pt x="351402" y="360343"/>
                  <a:pt x="340348" y="360343"/>
                </a:cubicBezTo>
                <a:lnTo>
                  <a:pt x="260290" y="360343"/>
                </a:lnTo>
                <a:close/>
                <a:moveTo>
                  <a:pt x="100073" y="0"/>
                </a:moveTo>
                <a:cubicBezTo>
                  <a:pt x="111127" y="0"/>
                  <a:pt x="120088" y="8961"/>
                  <a:pt x="120088" y="20015"/>
                </a:cubicBezTo>
                <a:cubicBezTo>
                  <a:pt x="120088" y="31068"/>
                  <a:pt x="111127" y="40029"/>
                  <a:pt x="100073" y="40029"/>
                </a:cubicBezTo>
                <a:lnTo>
                  <a:pt x="68390" y="40029"/>
                </a:lnTo>
                <a:lnTo>
                  <a:pt x="121729" y="93428"/>
                </a:lnTo>
                <a:cubicBezTo>
                  <a:pt x="128859" y="100559"/>
                  <a:pt x="129570" y="111880"/>
                  <a:pt x="123390" y="119847"/>
                </a:cubicBezTo>
                <a:lnTo>
                  <a:pt x="121729" y="121729"/>
                </a:lnTo>
                <a:cubicBezTo>
                  <a:pt x="113913" y="129542"/>
                  <a:pt x="101244" y="129542"/>
                  <a:pt x="93428" y="121729"/>
                </a:cubicBezTo>
                <a:lnTo>
                  <a:pt x="40029" y="68290"/>
                </a:lnTo>
                <a:lnTo>
                  <a:pt x="40029" y="100073"/>
                </a:lnTo>
                <a:cubicBezTo>
                  <a:pt x="40028" y="110220"/>
                  <a:pt x="32433" y="118760"/>
                  <a:pt x="22356" y="119947"/>
                </a:cubicBezTo>
                <a:lnTo>
                  <a:pt x="20015" y="120088"/>
                </a:lnTo>
                <a:cubicBezTo>
                  <a:pt x="8961" y="120088"/>
                  <a:pt x="0" y="111127"/>
                  <a:pt x="0" y="100073"/>
                </a:cubicBezTo>
                <a:lnTo>
                  <a:pt x="0" y="20015"/>
                </a:lnTo>
                <a:cubicBezTo>
                  <a:pt x="0" y="8961"/>
                  <a:pt x="8961" y="0"/>
                  <a:pt x="20015" y="0"/>
                </a:cubicBezTo>
                <a:lnTo>
                  <a:pt x="100073" y="0"/>
                </a:lnTo>
                <a:close/>
                <a:moveTo>
                  <a:pt x="340348" y="0"/>
                </a:moveTo>
                <a:cubicBezTo>
                  <a:pt x="351402" y="0"/>
                  <a:pt x="360363" y="8961"/>
                  <a:pt x="360363" y="20015"/>
                </a:cubicBezTo>
                <a:lnTo>
                  <a:pt x="360363" y="100073"/>
                </a:lnTo>
                <a:cubicBezTo>
                  <a:pt x="360363" y="111127"/>
                  <a:pt x="351402" y="120088"/>
                  <a:pt x="340348" y="120088"/>
                </a:cubicBezTo>
                <a:cubicBezTo>
                  <a:pt x="329294" y="120088"/>
                  <a:pt x="320333" y="111127"/>
                  <a:pt x="320333" y="100073"/>
                </a:cubicBezTo>
                <a:lnTo>
                  <a:pt x="320333" y="68290"/>
                </a:lnTo>
                <a:lnTo>
                  <a:pt x="266935" y="121729"/>
                </a:lnTo>
                <a:cubicBezTo>
                  <a:pt x="259803" y="128859"/>
                  <a:pt x="248483" y="129570"/>
                  <a:pt x="240515" y="123390"/>
                </a:cubicBezTo>
                <a:lnTo>
                  <a:pt x="238634" y="121729"/>
                </a:lnTo>
                <a:cubicBezTo>
                  <a:pt x="230820" y="113913"/>
                  <a:pt x="230820" y="101244"/>
                  <a:pt x="238634" y="93428"/>
                </a:cubicBezTo>
                <a:lnTo>
                  <a:pt x="291993" y="40029"/>
                </a:lnTo>
                <a:lnTo>
                  <a:pt x="260290" y="40029"/>
                </a:lnTo>
                <a:cubicBezTo>
                  <a:pt x="250142" y="40028"/>
                  <a:pt x="241602" y="32433"/>
                  <a:pt x="240415" y="22356"/>
                </a:cubicBezTo>
                <a:lnTo>
                  <a:pt x="240275" y="20015"/>
                </a:lnTo>
                <a:cubicBezTo>
                  <a:pt x="240275" y="8961"/>
                  <a:pt x="249236" y="0"/>
                  <a:pt x="260290" y="0"/>
                </a:cubicBezTo>
                <a:lnTo>
                  <a:pt x="340348" y="0"/>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rgbClr val="FFFFFF"/>
              </a:solidFill>
              <a:latin typeface="Segoe Sans Display Semibold"/>
            </a:endParaRPr>
          </a:p>
        </p:txBody>
      </p:sp>
      <p:sp>
        <p:nvSpPr>
          <p:cNvPr id="3" name="Title 2">
            <a:extLst>
              <a:ext uri="{FF2B5EF4-FFF2-40B4-BE49-F238E27FC236}">
                <a16:creationId xmlns:a16="http://schemas.microsoft.com/office/drawing/2014/main" id="{D7128E3C-4A0E-E12A-8B5F-DDDC37909803}"/>
              </a:ext>
            </a:extLst>
          </p:cNvPr>
          <p:cNvSpPr>
            <a:spLocks noGrp="1"/>
          </p:cNvSpPr>
          <p:nvPr>
            <p:ph type="title"/>
          </p:nvPr>
        </p:nvSpPr>
        <p:spPr>
          <a:xfrm>
            <a:off x="588963" y="457200"/>
            <a:ext cx="11017250" cy="554038"/>
          </a:xfrm>
        </p:spPr>
        <p:txBody>
          <a:bodyPr/>
          <a:lstStyle/>
          <a:p>
            <a:r>
              <a:rPr lang="en-US" noProof="0" dirty="0"/>
              <a:t>Your 3-week plan to build Copilot adoption</a:t>
            </a:r>
          </a:p>
        </p:txBody>
      </p:sp>
      <p:sp>
        <p:nvSpPr>
          <p:cNvPr id="75" name="TextBox 74">
            <a:extLst>
              <a:ext uri="{FF2B5EF4-FFF2-40B4-BE49-F238E27FC236}">
                <a16:creationId xmlns:a16="http://schemas.microsoft.com/office/drawing/2014/main" id="{E38E12EF-2F3C-4C38-F53F-9AE35C1442D3}"/>
              </a:ext>
            </a:extLst>
          </p:cNvPr>
          <p:cNvSpPr txBox="1">
            <a:spLocks/>
          </p:cNvSpPr>
          <p:nvPr/>
        </p:nvSpPr>
        <p:spPr>
          <a:xfrm>
            <a:off x="1210324" y="2635387"/>
            <a:ext cx="2307772"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Week 1: </a:t>
            </a:r>
            <a:br>
              <a:rPr lang="en-US" sz="2000" dirty="0">
                <a:solidFill>
                  <a:schemeClr val="bg1"/>
                </a:solidFill>
                <a:latin typeface="+mj-lt"/>
                <a:cs typeface="Segoe UI" pitchFamily="34" charset="0"/>
              </a:rPr>
            </a:br>
            <a:r>
              <a:rPr lang="en-US" sz="1800" dirty="0">
                <a:solidFill>
                  <a:schemeClr val="bg1"/>
                </a:solidFill>
                <a:cs typeface="Segoe UI" pitchFamily="34" charset="0"/>
              </a:rPr>
              <a:t>Get Started</a:t>
            </a:r>
            <a:endParaRPr lang="en-US" sz="2000" dirty="0">
              <a:solidFill>
                <a:schemeClr val="bg1"/>
              </a:solidFill>
              <a:cs typeface="Segoe UI" pitchFamily="34" charset="0"/>
            </a:endParaRPr>
          </a:p>
        </p:txBody>
      </p:sp>
      <p:sp>
        <p:nvSpPr>
          <p:cNvPr id="79" name="TextBox 78">
            <a:extLst>
              <a:ext uri="{FF2B5EF4-FFF2-40B4-BE49-F238E27FC236}">
                <a16:creationId xmlns:a16="http://schemas.microsoft.com/office/drawing/2014/main" id="{9A358516-9E28-5455-6531-6419575F10CB}"/>
              </a:ext>
            </a:extLst>
          </p:cNvPr>
          <p:cNvSpPr txBox="1">
            <a:spLocks/>
          </p:cNvSpPr>
          <p:nvPr/>
        </p:nvSpPr>
        <p:spPr>
          <a:xfrm>
            <a:off x="876724" y="3561589"/>
            <a:ext cx="2974972" cy="1631216"/>
          </a:xfrm>
          <a:prstGeom prst="rect">
            <a:avLst/>
          </a:prstGeom>
          <a:noFill/>
        </p:spPr>
        <p:txBody>
          <a:bodyPr wrap="square" lIns="0" tIns="0" rIns="0" bIns="0">
            <a:spAutoFit/>
          </a:bodyPr>
          <a:lstStyle/>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Try Copilot in Engage and explore chat features.</a:t>
            </a:r>
          </a:p>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Review your existing communities and identify where knowledge sharing is most active.</a:t>
            </a:r>
          </a:p>
        </p:txBody>
      </p:sp>
      <p:sp>
        <p:nvSpPr>
          <p:cNvPr id="76" name="TextBox 75">
            <a:extLst>
              <a:ext uri="{FF2B5EF4-FFF2-40B4-BE49-F238E27FC236}">
                <a16:creationId xmlns:a16="http://schemas.microsoft.com/office/drawing/2014/main" id="{23CF64AE-724F-B2AD-F61D-3113DBB96459}"/>
              </a:ext>
            </a:extLst>
          </p:cNvPr>
          <p:cNvSpPr txBox="1">
            <a:spLocks/>
          </p:cNvSpPr>
          <p:nvPr/>
        </p:nvSpPr>
        <p:spPr>
          <a:xfrm>
            <a:off x="4575174" y="2635387"/>
            <a:ext cx="3044826"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Week 2: </a:t>
            </a:r>
            <a:br>
              <a:rPr lang="en-US" sz="2000" dirty="0">
                <a:solidFill>
                  <a:schemeClr val="bg1"/>
                </a:solidFill>
                <a:latin typeface="+mj-lt"/>
                <a:cs typeface="Segoe UI" pitchFamily="34" charset="0"/>
              </a:rPr>
            </a:br>
            <a:r>
              <a:rPr lang="en-US" sz="1800" dirty="0">
                <a:solidFill>
                  <a:schemeClr val="bg1"/>
                </a:solidFill>
                <a:cs typeface="Segoe UI" pitchFamily="34" charset="0"/>
              </a:rPr>
              <a:t>Set Up &amp; Experiment</a:t>
            </a:r>
          </a:p>
        </p:txBody>
      </p:sp>
      <p:sp>
        <p:nvSpPr>
          <p:cNvPr id="80" name="TextBox 79">
            <a:extLst>
              <a:ext uri="{FF2B5EF4-FFF2-40B4-BE49-F238E27FC236}">
                <a16:creationId xmlns:a16="http://schemas.microsoft.com/office/drawing/2014/main" id="{2F30E531-CFFA-BD62-6996-66A378B48623}"/>
              </a:ext>
            </a:extLst>
          </p:cNvPr>
          <p:cNvSpPr txBox="1">
            <a:spLocks/>
          </p:cNvSpPr>
          <p:nvPr/>
        </p:nvSpPr>
        <p:spPr>
          <a:xfrm>
            <a:off x="4610100" y="3561589"/>
            <a:ext cx="2974972" cy="2277547"/>
          </a:xfrm>
          <a:prstGeom prst="rect">
            <a:avLst/>
          </a:prstGeom>
          <a:noFill/>
        </p:spPr>
        <p:txBody>
          <a:bodyPr wrap="square" lIns="0" tIns="0" rIns="0" bIns="0">
            <a:spAutoFit/>
          </a:bodyPr>
          <a:lstStyle/>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Launch a Copilot Adoption Community using the template.</a:t>
            </a:r>
          </a:p>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Enable the community agent and test suggested content.</a:t>
            </a:r>
          </a:p>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Assign community experts to review and verify agent responses.</a:t>
            </a:r>
          </a:p>
        </p:txBody>
      </p:sp>
      <p:sp>
        <p:nvSpPr>
          <p:cNvPr id="77" name="TextBox 76">
            <a:extLst>
              <a:ext uri="{FF2B5EF4-FFF2-40B4-BE49-F238E27FC236}">
                <a16:creationId xmlns:a16="http://schemas.microsoft.com/office/drawing/2014/main" id="{E235F6E8-8299-E564-B296-B2DE8328F307}"/>
              </a:ext>
            </a:extLst>
          </p:cNvPr>
          <p:cNvSpPr txBox="1">
            <a:spLocks/>
          </p:cNvSpPr>
          <p:nvPr/>
        </p:nvSpPr>
        <p:spPr>
          <a:xfrm>
            <a:off x="8473230" y="2635387"/>
            <a:ext cx="2715470"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Week 3: </a:t>
            </a:r>
            <a:br>
              <a:rPr lang="en-US" sz="2000" dirty="0">
                <a:solidFill>
                  <a:schemeClr val="bg1"/>
                </a:solidFill>
                <a:latin typeface="+mj-lt"/>
                <a:cs typeface="Segoe UI" pitchFamily="34" charset="0"/>
              </a:rPr>
            </a:br>
            <a:r>
              <a:rPr lang="en-US" sz="1800" dirty="0">
                <a:solidFill>
                  <a:schemeClr val="bg1"/>
                </a:solidFill>
                <a:cs typeface="Segoe UI" pitchFamily="34" charset="0"/>
              </a:rPr>
              <a:t>Expand &amp; Optimize</a:t>
            </a:r>
          </a:p>
        </p:txBody>
      </p:sp>
      <p:sp>
        <p:nvSpPr>
          <p:cNvPr id="81" name="TextBox 80">
            <a:extLst>
              <a:ext uri="{FF2B5EF4-FFF2-40B4-BE49-F238E27FC236}">
                <a16:creationId xmlns:a16="http://schemas.microsoft.com/office/drawing/2014/main" id="{6E380671-1441-9F7A-7072-FB5140132FD7}"/>
              </a:ext>
            </a:extLst>
          </p:cNvPr>
          <p:cNvSpPr txBox="1">
            <a:spLocks/>
          </p:cNvSpPr>
          <p:nvPr/>
        </p:nvSpPr>
        <p:spPr>
          <a:xfrm>
            <a:off x="8343479" y="3561589"/>
            <a:ext cx="2974972" cy="1631216"/>
          </a:xfrm>
          <a:prstGeom prst="rect">
            <a:avLst/>
          </a:prstGeom>
          <a:noFill/>
        </p:spPr>
        <p:txBody>
          <a:bodyPr wrap="square" lIns="0" tIns="0" rIns="0" bIns="0">
            <a:spAutoFit/>
          </a:bodyPr>
          <a:lstStyle/>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Invite more members and designate additional experts.</a:t>
            </a:r>
          </a:p>
          <a:p>
            <a:pPr marL="241300" marR="0" lvl="0" indent="-2413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Curate your SharePoint library, monitor agent responses, and refine your approach based on engagement.</a:t>
            </a:r>
          </a:p>
        </p:txBody>
      </p:sp>
    </p:spTree>
    <p:extLst>
      <p:ext uri="{BB962C8B-B14F-4D97-AF65-F5344CB8AC3E}">
        <p14:creationId xmlns:p14="http://schemas.microsoft.com/office/powerpoint/2010/main" val="296054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2DB37-1A2A-C5BF-4951-F5D1406B239E}"/>
            </a:ext>
          </a:extLst>
        </p:cNvPr>
        <p:cNvGrpSpPr/>
        <p:nvPr/>
      </p:nvGrpSpPr>
      <p:grpSpPr>
        <a:xfrm>
          <a:off x="0" y="0"/>
          <a:ext cx="0" cy="0"/>
          <a:chOff x="0" y="0"/>
          <a:chExt cx="0" cy="0"/>
        </a:xfrm>
      </p:grpSpPr>
      <p:pic>
        <p:nvPicPr>
          <p:cNvPr id="78" name="Picture 77">
            <a:extLst>
              <a:ext uri="{FF2B5EF4-FFF2-40B4-BE49-F238E27FC236}">
                <a16:creationId xmlns:a16="http://schemas.microsoft.com/office/drawing/2014/main" id="{63F330B6-8A5A-C04A-59ED-4EC952B48845}"/>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14410"/>
          <a:stretch>
            <a:fillRect/>
          </a:stretch>
        </p:blipFill>
        <p:spPr>
          <a:xfrm>
            <a:off x="-2539" y="8256"/>
            <a:ext cx="12191997" cy="6260783"/>
          </a:xfrm>
          <a:custGeom>
            <a:avLst/>
            <a:gdLst>
              <a:gd name="connsiteX0" fmla="*/ 0 w 12191997"/>
              <a:gd name="connsiteY0" fmla="*/ 0 h 6260783"/>
              <a:gd name="connsiteX1" fmla="*/ 12191997 w 12191997"/>
              <a:gd name="connsiteY1" fmla="*/ 0 h 6260783"/>
              <a:gd name="connsiteX2" fmla="*/ 12191997 w 12191997"/>
              <a:gd name="connsiteY2" fmla="*/ 6260783 h 6260783"/>
              <a:gd name="connsiteX3" fmla="*/ 12181836 w 12191997"/>
              <a:gd name="connsiteY3" fmla="*/ 6260783 h 6260783"/>
              <a:gd name="connsiteX4" fmla="*/ 5152384 w 12191997"/>
              <a:gd name="connsiteY4" fmla="*/ 6260783 h 6260783"/>
              <a:gd name="connsiteX5" fmla="*/ 4835165 w 12191997"/>
              <a:gd name="connsiteY5" fmla="*/ 6260783 h 6260783"/>
              <a:gd name="connsiteX6" fmla="*/ 4791606 w 12191997"/>
              <a:gd name="connsiteY6" fmla="*/ 6256392 h 6260783"/>
              <a:gd name="connsiteX7" fmla="*/ 4618985 w 12191997"/>
              <a:gd name="connsiteY7" fmla="*/ 6044594 h 6260783"/>
              <a:gd name="connsiteX8" fmla="*/ 4618985 w 12191997"/>
              <a:gd name="connsiteY8" fmla="*/ 5856603 h 6260783"/>
              <a:gd name="connsiteX9" fmla="*/ 4618986 w 12191997"/>
              <a:gd name="connsiteY9" fmla="*/ 5856603 h 6260783"/>
              <a:gd name="connsiteX10" fmla="*/ 4618986 w 12191997"/>
              <a:gd name="connsiteY10" fmla="*/ 4815203 h 6260783"/>
              <a:gd name="connsiteX11" fmla="*/ 4618985 w 12191997"/>
              <a:gd name="connsiteY11" fmla="*/ 4815203 h 6260783"/>
              <a:gd name="connsiteX12" fmla="*/ 4618985 w 12191997"/>
              <a:gd name="connsiteY12" fmla="*/ 4449619 h 6260783"/>
              <a:gd name="connsiteX13" fmla="*/ 4618986 w 12191997"/>
              <a:gd name="connsiteY13" fmla="*/ 4449619 h 6260783"/>
              <a:gd name="connsiteX14" fmla="*/ 4618986 w 12191997"/>
              <a:gd name="connsiteY14" fmla="*/ 3268344 h 6260783"/>
              <a:gd name="connsiteX15" fmla="*/ 4618986 w 12191997"/>
              <a:gd name="connsiteY15" fmla="*/ 3268342 h 6260783"/>
              <a:gd name="connsiteX16" fmla="*/ 4618986 w 12191997"/>
              <a:gd name="connsiteY16" fmla="*/ 1550435 h 6260783"/>
              <a:gd name="connsiteX17" fmla="*/ 4402797 w 12191997"/>
              <a:gd name="connsiteY17" fmla="*/ 1334245 h 6260783"/>
              <a:gd name="connsiteX18" fmla="*/ 794989 w 12191997"/>
              <a:gd name="connsiteY18" fmla="*/ 1334245 h 6260783"/>
              <a:gd name="connsiteX19" fmla="*/ 578799 w 12191997"/>
              <a:gd name="connsiteY19" fmla="*/ 1550435 h 6260783"/>
              <a:gd name="connsiteX20" fmla="*/ 578799 w 12191997"/>
              <a:gd name="connsiteY20" fmla="*/ 3268344 h 6260783"/>
              <a:gd name="connsiteX21" fmla="*/ 578801 w 12191997"/>
              <a:gd name="connsiteY21" fmla="*/ 3268344 h 6260783"/>
              <a:gd name="connsiteX22" fmla="*/ 578801 w 12191997"/>
              <a:gd name="connsiteY22" fmla="*/ 4309744 h 6260783"/>
              <a:gd name="connsiteX23" fmla="*/ 578799 w 12191997"/>
              <a:gd name="connsiteY23" fmla="*/ 4309744 h 6260783"/>
              <a:gd name="connsiteX24" fmla="*/ 578799 w 12191997"/>
              <a:gd name="connsiteY24" fmla="*/ 5621907 h 6260783"/>
              <a:gd name="connsiteX25" fmla="*/ 578799 w 12191997"/>
              <a:gd name="connsiteY25" fmla="*/ 5856603 h 6260783"/>
              <a:gd name="connsiteX26" fmla="*/ 578801 w 12191997"/>
              <a:gd name="connsiteY26" fmla="*/ 5856603 h 6260783"/>
              <a:gd name="connsiteX27" fmla="*/ 578801 w 12191997"/>
              <a:gd name="connsiteY27" fmla="*/ 6044594 h 6260783"/>
              <a:gd name="connsiteX28" fmla="*/ 406180 w 12191997"/>
              <a:gd name="connsiteY28" fmla="*/ 6256392 h 6260783"/>
              <a:gd name="connsiteX29" fmla="*/ 362620 w 12191997"/>
              <a:gd name="connsiteY29" fmla="*/ 6260783 h 6260783"/>
              <a:gd name="connsiteX30" fmla="*/ 45401 w 12191997"/>
              <a:gd name="connsiteY30" fmla="*/ 6260783 h 6260783"/>
              <a:gd name="connsiteX31" fmla="*/ 0 w 12191997"/>
              <a:gd name="connsiteY31" fmla="*/ 6260783 h 62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1997" h="6260783">
                <a:moveTo>
                  <a:pt x="0" y="0"/>
                </a:moveTo>
                <a:lnTo>
                  <a:pt x="12191997" y="0"/>
                </a:lnTo>
                <a:lnTo>
                  <a:pt x="12191997" y="6260783"/>
                </a:lnTo>
                <a:lnTo>
                  <a:pt x="12181836" y="6260783"/>
                </a:lnTo>
                <a:lnTo>
                  <a:pt x="5152384" y="6260783"/>
                </a:lnTo>
                <a:lnTo>
                  <a:pt x="4835165" y="6260783"/>
                </a:lnTo>
                <a:lnTo>
                  <a:pt x="4791606" y="6256392"/>
                </a:lnTo>
                <a:cubicBezTo>
                  <a:pt x="4693092" y="6236233"/>
                  <a:pt x="4618985" y="6149067"/>
                  <a:pt x="4618985" y="6044594"/>
                </a:cubicBezTo>
                <a:lnTo>
                  <a:pt x="4618985" y="5856603"/>
                </a:lnTo>
                <a:lnTo>
                  <a:pt x="4618986" y="5856603"/>
                </a:lnTo>
                <a:lnTo>
                  <a:pt x="4618986" y="4815203"/>
                </a:lnTo>
                <a:lnTo>
                  <a:pt x="4618985" y="4815203"/>
                </a:lnTo>
                <a:lnTo>
                  <a:pt x="4618985" y="4449619"/>
                </a:lnTo>
                <a:lnTo>
                  <a:pt x="4618986" y="4449619"/>
                </a:lnTo>
                <a:lnTo>
                  <a:pt x="4618986" y="3268344"/>
                </a:lnTo>
                <a:lnTo>
                  <a:pt x="4618986" y="3268342"/>
                </a:lnTo>
                <a:lnTo>
                  <a:pt x="4618986" y="1550435"/>
                </a:lnTo>
                <a:cubicBezTo>
                  <a:pt x="4618986" y="1431037"/>
                  <a:pt x="4522196" y="1334245"/>
                  <a:pt x="4402797" y="1334245"/>
                </a:cubicBezTo>
                <a:lnTo>
                  <a:pt x="794989" y="1334245"/>
                </a:lnTo>
                <a:cubicBezTo>
                  <a:pt x="675592" y="1334245"/>
                  <a:pt x="578799" y="1431037"/>
                  <a:pt x="578799" y="1550435"/>
                </a:cubicBezTo>
                <a:lnTo>
                  <a:pt x="578799" y="3268344"/>
                </a:lnTo>
                <a:lnTo>
                  <a:pt x="578801" y="3268344"/>
                </a:lnTo>
                <a:lnTo>
                  <a:pt x="578801" y="4309744"/>
                </a:lnTo>
                <a:lnTo>
                  <a:pt x="578799" y="4309744"/>
                </a:lnTo>
                <a:lnTo>
                  <a:pt x="578799" y="5621907"/>
                </a:lnTo>
                <a:lnTo>
                  <a:pt x="578799" y="5856603"/>
                </a:lnTo>
                <a:lnTo>
                  <a:pt x="578801" y="5856603"/>
                </a:lnTo>
                <a:lnTo>
                  <a:pt x="578801" y="6044594"/>
                </a:lnTo>
                <a:cubicBezTo>
                  <a:pt x="578801" y="6149067"/>
                  <a:pt x="504694" y="6236233"/>
                  <a:pt x="406180" y="6256392"/>
                </a:cubicBezTo>
                <a:lnTo>
                  <a:pt x="362620" y="6260783"/>
                </a:lnTo>
                <a:lnTo>
                  <a:pt x="45401" y="6260783"/>
                </a:lnTo>
                <a:lnTo>
                  <a:pt x="0" y="6260783"/>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2" name="TextBox 1">
            <a:extLst>
              <a:ext uri="{FF2B5EF4-FFF2-40B4-BE49-F238E27FC236}">
                <a16:creationId xmlns:a16="http://schemas.microsoft.com/office/drawing/2014/main" id="{6FF307C0-AC4C-884B-A489-245ECB3CBF1B}"/>
              </a:ext>
              <a:ext uri="{C183D7F6-B498-43B3-948B-1728B52AA6E4}">
                <adec:decorative xmlns:adec="http://schemas.microsoft.com/office/drawing/2017/decorative" val="1"/>
              </a:ext>
            </a:extLst>
          </p:cNvPr>
          <p:cNvSpPr txBox="1"/>
          <p:nvPr/>
        </p:nvSpPr>
        <p:spPr>
          <a:xfrm>
            <a:off x="4848447" y="-241005"/>
            <a:ext cx="184731" cy="369332"/>
          </a:xfrm>
          <a:prstGeom prst="rect">
            <a:avLst/>
          </a:prstGeom>
          <a:noFill/>
        </p:spPr>
        <p:txBody>
          <a:bodyPr wrap="none" rtlCol="0">
            <a:spAutoFit/>
          </a:bodyPr>
          <a:lstStyle/>
          <a:p>
            <a:endParaRPr lang="en-US"/>
          </a:p>
        </p:txBody>
      </p:sp>
      <p:sp>
        <p:nvSpPr>
          <p:cNvPr id="12" name="Rectangle: Rounded Corners 11">
            <a:extLst>
              <a:ext uri="{FF2B5EF4-FFF2-40B4-BE49-F238E27FC236}">
                <a16:creationId xmlns:a16="http://schemas.microsoft.com/office/drawing/2014/main" id="{CDE1FF64-D2C5-F3AD-4CF1-B08E5569D6E8}"/>
              </a:ext>
              <a:ext uri="{C183D7F6-B498-43B3-948B-1728B52AA6E4}">
                <adec:decorative xmlns:adec="http://schemas.microsoft.com/office/drawing/2017/decorative" val="1"/>
              </a:ext>
            </a:extLst>
          </p:cNvPr>
          <p:cNvSpPr>
            <a:spLocks/>
          </p:cNvSpPr>
          <p:nvPr/>
        </p:nvSpPr>
        <p:spPr bwMode="auto">
          <a:xfrm>
            <a:off x="4816548" y="1342501"/>
            <a:ext cx="6789665" cy="4738259"/>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33A779B-3396-FBDA-517D-FA8CCC57C614}"/>
              </a:ext>
            </a:extLst>
          </p:cNvPr>
          <p:cNvSpPr>
            <a:spLocks noGrp="1"/>
          </p:cNvSpPr>
          <p:nvPr>
            <p:ph type="title"/>
          </p:nvPr>
        </p:nvSpPr>
        <p:spPr/>
        <p:txBody>
          <a:bodyPr/>
          <a:lstStyle/>
          <a:p>
            <a:r>
              <a:rPr lang="en-US" dirty="0"/>
              <a:t>Introducing the Copilot Adoption Community </a:t>
            </a:r>
          </a:p>
        </p:txBody>
      </p:sp>
      <p:sp>
        <p:nvSpPr>
          <p:cNvPr id="17" name="Text Placeholder 1">
            <a:extLst>
              <a:ext uri="{FF2B5EF4-FFF2-40B4-BE49-F238E27FC236}">
                <a16:creationId xmlns:a16="http://schemas.microsoft.com/office/drawing/2014/main" id="{FE2D0E82-19A5-67B9-5219-70C1C9FA783A}"/>
              </a:ext>
            </a:extLst>
          </p:cNvPr>
          <p:cNvSpPr txBox="1">
            <a:spLocks/>
          </p:cNvSpPr>
          <p:nvPr/>
        </p:nvSpPr>
        <p:spPr>
          <a:xfrm>
            <a:off x="807721" y="1542396"/>
            <a:ext cx="3613784" cy="470898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1400" b="1" dirty="0">
                <a:ln w="3175">
                  <a:noFill/>
                </a:ln>
                <a:solidFill>
                  <a:schemeClr val="accent1"/>
                </a:solidFill>
                <a:latin typeface="+mj-lt"/>
                <a:ea typeface="+mn-lt"/>
                <a:cs typeface="+mn-lt"/>
              </a:rPr>
              <a:t>Pre-Built Community Template: </a:t>
            </a:r>
            <a:r>
              <a:rPr lang="en-US" sz="1400" dirty="0">
                <a:ln w="3175">
                  <a:noFill/>
                </a:ln>
                <a:ea typeface="+mn-lt"/>
                <a:cs typeface="+mn-lt"/>
              </a:rPr>
              <a:t>A purpose-designed community template within Viva Engage, specifically created to support organizations adopting Microsoft 365 Copilot. </a:t>
            </a:r>
            <a:endParaRPr lang="en-US" sz="1400" dirty="0">
              <a:ln w="3175">
                <a:noFill/>
              </a:ln>
            </a:endParaRPr>
          </a:p>
          <a:p>
            <a:pPr marL="0" indent="0">
              <a:spcBef>
                <a:spcPts val="0"/>
              </a:spcBef>
              <a:spcAft>
                <a:spcPts val="1200"/>
              </a:spcAft>
              <a:buNone/>
            </a:pPr>
            <a:r>
              <a:rPr lang="en-US" sz="1400" b="1" dirty="0">
                <a:ln w="3175">
                  <a:noFill/>
                </a:ln>
                <a:solidFill>
                  <a:schemeClr val="accent1"/>
                </a:solidFill>
                <a:latin typeface="+mj-lt"/>
                <a:ea typeface="+mn-lt"/>
                <a:cs typeface="+mn-lt"/>
              </a:rPr>
              <a:t>Centralized Knowledge Hub: </a:t>
            </a:r>
            <a:r>
              <a:rPr lang="en-US" sz="1400" dirty="0">
                <a:ln w="3175">
                  <a:noFill/>
                </a:ln>
                <a:ea typeface="+mn-lt"/>
                <a:cs typeface="+mn-lt"/>
              </a:rPr>
              <a:t>Serves as a centralized space where employees can learn, share, and support each other in their Copilot journey, fostering collective understanding and engagement. </a:t>
            </a:r>
            <a:endParaRPr lang="en-US" sz="1400" dirty="0">
              <a:ln w="3175">
                <a:noFill/>
              </a:ln>
            </a:endParaRPr>
          </a:p>
          <a:p>
            <a:pPr marL="0" indent="0">
              <a:spcBef>
                <a:spcPts val="0"/>
              </a:spcBef>
              <a:spcAft>
                <a:spcPts val="1200"/>
              </a:spcAft>
              <a:buNone/>
            </a:pPr>
            <a:r>
              <a:rPr lang="en-US" sz="1400" b="1" dirty="0">
                <a:ln w="3175">
                  <a:noFill/>
                </a:ln>
                <a:solidFill>
                  <a:schemeClr val="accent1"/>
                </a:solidFill>
                <a:latin typeface="+mj-lt"/>
                <a:ea typeface="+mn-lt"/>
                <a:cs typeface="+mn-lt"/>
              </a:rPr>
              <a:t>A Premium-Enabled Experience: </a:t>
            </a:r>
            <a:r>
              <a:rPr lang="en-US" sz="1400" dirty="0">
                <a:ln w="3175">
                  <a:noFill/>
                </a:ln>
                <a:ea typeface="+mn-lt"/>
                <a:cs typeface="+mn-lt"/>
              </a:rPr>
              <a:t>It includes premium features such as related questions and the intelligent importer – that are typically reserved for paid Viva customers.</a:t>
            </a:r>
            <a:endParaRPr lang="en-US" sz="1400" dirty="0">
              <a:ea typeface="+mn-lt"/>
              <a:cs typeface="+mn-lt"/>
            </a:endParaRPr>
          </a:p>
          <a:p>
            <a:pPr marL="0" indent="0">
              <a:spcBef>
                <a:spcPts val="0"/>
              </a:spcBef>
              <a:spcAft>
                <a:spcPts val="1200"/>
              </a:spcAft>
              <a:buNone/>
            </a:pPr>
            <a:r>
              <a:rPr lang="en-US" sz="1400" b="1" dirty="0">
                <a:ln w="3175">
                  <a:noFill/>
                </a:ln>
                <a:solidFill>
                  <a:schemeClr val="accent1"/>
                </a:solidFill>
                <a:latin typeface="+mj-lt"/>
                <a:ea typeface="+mn-lt"/>
                <a:cs typeface="+mn-lt"/>
              </a:rPr>
              <a:t>Suggested Content: </a:t>
            </a:r>
            <a:r>
              <a:rPr lang="en-US" sz="1400" dirty="0">
                <a:ln w="3175">
                  <a:noFill/>
                </a:ln>
                <a:ea typeface="+mn-lt"/>
                <a:cs typeface="+mn-lt"/>
              </a:rPr>
              <a:t>To help admins with content ideas, suggested posts from Microsoft’s Copilot adoption resources. </a:t>
            </a:r>
          </a:p>
          <a:p>
            <a:pPr marL="0" indent="0">
              <a:spcBef>
                <a:spcPts val="0"/>
              </a:spcBef>
              <a:spcAft>
                <a:spcPts val="600"/>
              </a:spcAft>
              <a:buNone/>
            </a:pPr>
            <a:r>
              <a:rPr lang="en-US" sz="1400" b="1" dirty="0">
                <a:ln w="3175">
                  <a:noFill/>
                </a:ln>
                <a:solidFill>
                  <a:schemeClr val="accent1"/>
                </a:solidFill>
                <a:latin typeface="+mj-lt"/>
                <a:ea typeface="+mn-lt"/>
                <a:cs typeface="+mn-lt"/>
              </a:rPr>
              <a:t>One-Click Activation: </a:t>
            </a:r>
            <a:r>
              <a:rPr lang="en-US" sz="1400" dirty="0">
                <a:ln w="3175">
                  <a:noFill/>
                </a:ln>
                <a:ea typeface="+mn-lt"/>
                <a:cs typeface="+mn-lt"/>
              </a:rPr>
              <a:t>Admins can launch the community with a single click from the Engage admin center, triggering initial setup.</a:t>
            </a:r>
            <a:endParaRPr lang="en-US" sz="1400" dirty="0">
              <a:ea typeface="+mn-lt"/>
              <a:cs typeface="+mn-lt"/>
            </a:endParaRPr>
          </a:p>
        </p:txBody>
      </p:sp>
      <p:pic>
        <p:nvPicPr>
          <p:cNvPr id="20" name="Picture 19" descr="Screen capture of Copilot Adoption Community in Viva Engage">
            <a:extLst>
              <a:ext uri="{FF2B5EF4-FFF2-40B4-BE49-F238E27FC236}">
                <a16:creationId xmlns:a16="http://schemas.microsoft.com/office/drawing/2014/main" id="{CA244F64-703E-03B6-3118-770E35676B85}"/>
              </a:ext>
            </a:extLst>
          </p:cNvPr>
          <p:cNvPicPr>
            <a:picLocks noChangeAspect="1"/>
          </p:cNvPicPr>
          <p:nvPr/>
        </p:nvPicPr>
        <p:blipFill rotWithShape="1">
          <a:blip r:embed="rId5"/>
          <a:srcRect l="443" t="-6317" r="443" b="-6317"/>
          <a:stretch>
            <a:fillRect/>
          </a:stretch>
        </p:blipFill>
        <p:spPr>
          <a:xfrm>
            <a:off x="4907988" y="1433941"/>
            <a:ext cx="6606784" cy="4555380"/>
          </a:xfrm>
          <a:prstGeom prst="roundRect">
            <a:avLst>
              <a:gd name="adj" fmla="val 2300"/>
            </a:avLst>
          </a:prstGeom>
          <a:solidFill>
            <a:srgbClr val="FAFAFA"/>
          </a:solidFill>
          <a:effectLst/>
        </p:spPr>
      </p:pic>
    </p:spTree>
    <p:extLst>
      <p:ext uri="{BB962C8B-B14F-4D97-AF65-F5344CB8AC3E}">
        <p14:creationId xmlns:p14="http://schemas.microsoft.com/office/powerpoint/2010/main" val="9420073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3B6C-3146-D494-7387-A37690F90949}"/>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CF71015D-DEB3-B317-6089-CEF1E5842FE3}"/>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14410"/>
          <a:stretch>
            <a:fillRect/>
          </a:stretch>
        </p:blipFill>
        <p:spPr>
          <a:xfrm>
            <a:off x="2" y="8256"/>
            <a:ext cx="12191997" cy="6260783"/>
          </a:xfrm>
          <a:custGeom>
            <a:avLst/>
            <a:gdLst>
              <a:gd name="connsiteX0" fmla="*/ 0 w 12191997"/>
              <a:gd name="connsiteY0" fmla="*/ 0 h 6260783"/>
              <a:gd name="connsiteX1" fmla="*/ 12191997 w 12191997"/>
              <a:gd name="connsiteY1" fmla="*/ 0 h 6260783"/>
              <a:gd name="connsiteX2" fmla="*/ 12191997 w 12191997"/>
              <a:gd name="connsiteY2" fmla="*/ 6260783 h 6260783"/>
              <a:gd name="connsiteX3" fmla="*/ 12181836 w 12191997"/>
              <a:gd name="connsiteY3" fmla="*/ 6260783 h 6260783"/>
              <a:gd name="connsiteX4" fmla="*/ 5152384 w 12191997"/>
              <a:gd name="connsiteY4" fmla="*/ 6260783 h 6260783"/>
              <a:gd name="connsiteX5" fmla="*/ 4835165 w 12191997"/>
              <a:gd name="connsiteY5" fmla="*/ 6260783 h 6260783"/>
              <a:gd name="connsiteX6" fmla="*/ 4791606 w 12191997"/>
              <a:gd name="connsiteY6" fmla="*/ 6256392 h 6260783"/>
              <a:gd name="connsiteX7" fmla="*/ 4618985 w 12191997"/>
              <a:gd name="connsiteY7" fmla="*/ 6044594 h 6260783"/>
              <a:gd name="connsiteX8" fmla="*/ 4618985 w 12191997"/>
              <a:gd name="connsiteY8" fmla="*/ 5856603 h 6260783"/>
              <a:gd name="connsiteX9" fmla="*/ 4618986 w 12191997"/>
              <a:gd name="connsiteY9" fmla="*/ 5856603 h 6260783"/>
              <a:gd name="connsiteX10" fmla="*/ 4618986 w 12191997"/>
              <a:gd name="connsiteY10" fmla="*/ 4815203 h 6260783"/>
              <a:gd name="connsiteX11" fmla="*/ 4618985 w 12191997"/>
              <a:gd name="connsiteY11" fmla="*/ 4815203 h 6260783"/>
              <a:gd name="connsiteX12" fmla="*/ 4618985 w 12191997"/>
              <a:gd name="connsiteY12" fmla="*/ 4449619 h 6260783"/>
              <a:gd name="connsiteX13" fmla="*/ 4618986 w 12191997"/>
              <a:gd name="connsiteY13" fmla="*/ 4449619 h 6260783"/>
              <a:gd name="connsiteX14" fmla="*/ 4618986 w 12191997"/>
              <a:gd name="connsiteY14" fmla="*/ 3268344 h 6260783"/>
              <a:gd name="connsiteX15" fmla="*/ 4618986 w 12191997"/>
              <a:gd name="connsiteY15" fmla="*/ 3268342 h 6260783"/>
              <a:gd name="connsiteX16" fmla="*/ 4618986 w 12191997"/>
              <a:gd name="connsiteY16" fmla="*/ 1550435 h 6260783"/>
              <a:gd name="connsiteX17" fmla="*/ 4402797 w 12191997"/>
              <a:gd name="connsiteY17" fmla="*/ 1334245 h 6260783"/>
              <a:gd name="connsiteX18" fmla="*/ 794989 w 12191997"/>
              <a:gd name="connsiteY18" fmla="*/ 1334245 h 6260783"/>
              <a:gd name="connsiteX19" fmla="*/ 578799 w 12191997"/>
              <a:gd name="connsiteY19" fmla="*/ 1550435 h 6260783"/>
              <a:gd name="connsiteX20" fmla="*/ 578799 w 12191997"/>
              <a:gd name="connsiteY20" fmla="*/ 3268344 h 6260783"/>
              <a:gd name="connsiteX21" fmla="*/ 578801 w 12191997"/>
              <a:gd name="connsiteY21" fmla="*/ 3268344 h 6260783"/>
              <a:gd name="connsiteX22" fmla="*/ 578801 w 12191997"/>
              <a:gd name="connsiteY22" fmla="*/ 4309744 h 6260783"/>
              <a:gd name="connsiteX23" fmla="*/ 578799 w 12191997"/>
              <a:gd name="connsiteY23" fmla="*/ 4309744 h 6260783"/>
              <a:gd name="connsiteX24" fmla="*/ 578799 w 12191997"/>
              <a:gd name="connsiteY24" fmla="*/ 5621907 h 6260783"/>
              <a:gd name="connsiteX25" fmla="*/ 578799 w 12191997"/>
              <a:gd name="connsiteY25" fmla="*/ 5856603 h 6260783"/>
              <a:gd name="connsiteX26" fmla="*/ 578801 w 12191997"/>
              <a:gd name="connsiteY26" fmla="*/ 5856603 h 6260783"/>
              <a:gd name="connsiteX27" fmla="*/ 578801 w 12191997"/>
              <a:gd name="connsiteY27" fmla="*/ 6044594 h 6260783"/>
              <a:gd name="connsiteX28" fmla="*/ 406180 w 12191997"/>
              <a:gd name="connsiteY28" fmla="*/ 6256392 h 6260783"/>
              <a:gd name="connsiteX29" fmla="*/ 362620 w 12191997"/>
              <a:gd name="connsiteY29" fmla="*/ 6260783 h 6260783"/>
              <a:gd name="connsiteX30" fmla="*/ 45401 w 12191997"/>
              <a:gd name="connsiteY30" fmla="*/ 6260783 h 6260783"/>
              <a:gd name="connsiteX31" fmla="*/ 0 w 12191997"/>
              <a:gd name="connsiteY31" fmla="*/ 6260783 h 62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1997" h="6260783">
                <a:moveTo>
                  <a:pt x="0" y="0"/>
                </a:moveTo>
                <a:lnTo>
                  <a:pt x="12191997" y="0"/>
                </a:lnTo>
                <a:lnTo>
                  <a:pt x="12191997" y="6260783"/>
                </a:lnTo>
                <a:lnTo>
                  <a:pt x="12181836" y="6260783"/>
                </a:lnTo>
                <a:lnTo>
                  <a:pt x="5152384" y="6260783"/>
                </a:lnTo>
                <a:lnTo>
                  <a:pt x="4835165" y="6260783"/>
                </a:lnTo>
                <a:lnTo>
                  <a:pt x="4791606" y="6256392"/>
                </a:lnTo>
                <a:cubicBezTo>
                  <a:pt x="4693092" y="6236233"/>
                  <a:pt x="4618985" y="6149067"/>
                  <a:pt x="4618985" y="6044594"/>
                </a:cubicBezTo>
                <a:lnTo>
                  <a:pt x="4618985" y="5856603"/>
                </a:lnTo>
                <a:lnTo>
                  <a:pt x="4618986" y="5856603"/>
                </a:lnTo>
                <a:lnTo>
                  <a:pt x="4618986" y="4815203"/>
                </a:lnTo>
                <a:lnTo>
                  <a:pt x="4618985" y="4815203"/>
                </a:lnTo>
                <a:lnTo>
                  <a:pt x="4618985" y="4449619"/>
                </a:lnTo>
                <a:lnTo>
                  <a:pt x="4618986" y="4449619"/>
                </a:lnTo>
                <a:lnTo>
                  <a:pt x="4618986" y="3268344"/>
                </a:lnTo>
                <a:lnTo>
                  <a:pt x="4618986" y="3268342"/>
                </a:lnTo>
                <a:lnTo>
                  <a:pt x="4618986" y="1550435"/>
                </a:lnTo>
                <a:cubicBezTo>
                  <a:pt x="4618986" y="1431037"/>
                  <a:pt x="4522196" y="1334245"/>
                  <a:pt x="4402797" y="1334245"/>
                </a:cubicBezTo>
                <a:lnTo>
                  <a:pt x="794989" y="1334245"/>
                </a:lnTo>
                <a:cubicBezTo>
                  <a:pt x="675592" y="1334245"/>
                  <a:pt x="578799" y="1431037"/>
                  <a:pt x="578799" y="1550435"/>
                </a:cubicBezTo>
                <a:lnTo>
                  <a:pt x="578799" y="3268344"/>
                </a:lnTo>
                <a:lnTo>
                  <a:pt x="578801" y="3268344"/>
                </a:lnTo>
                <a:lnTo>
                  <a:pt x="578801" y="4309744"/>
                </a:lnTo>
                <a:lnTo>
                  <a:pt x="578799" y="4309744"/>
                </a:lnTo>
                <a:lnTo>
                  <a:pt x="578799" y="5621907"/>
                </a:lnTo>
                <a:lnTo>
                  <a:pt x="578799" y="5856603"/>
                </a:lnTo>
                <a:lnTo>
                  <a:pt x="578801" y="5856603"/>
                </a:lnTo>
                <a:lnTo>
                  <a:pt x="578801" y="6044594"/>
                </a:lnTo>
                <a:cubicBezTo>
                  <a:pt x="578801" y="6149067"/>
                  <a:pt x="504694" y="6236233"/>
                  <a:pt x="406180" y="6256392"/>
                </a:cubicBezTo>
                <a:lnTo>
                  <a:pt x="362620" y="6260783"/>
                </a:lnTo>
                <a:lnTo>
                  <a:pt x="45401" y="6260783"/>
                </a:lnTo>
                <a:lnTo>
                  <a:pt x="0" y="6260783"/>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12" name="Oval 11">
            <a:extLst>
              <a:ext uri="{FF2B5EF4-FFF2-40B4-BE49-F238E27FC236}">
                <a16:creationId xmlns:a16="http://schemas.microsoft.com/office/drawing/2014/main" id="{95D34D34-55E0-D538-4434-6C657FF84F4E}"/>
              </a:ext>
              <a:ext uri="{C183D7F6-B498-43B3-948B-1728B52AA6E4}">
                <adec:decorative xmlns:adec="http://schemas.microsoft.com/office/drawing/2017/decorative" val="1"/>
              </a:ext>
            </a:extLst>
          </p:cNvPr>
          <p:cNvSpPr>
            <a:spLocks/>
          </p:cNvSpPr>
          <p:nvPr/>
        </p:nvSpPr>
        <p:spPr bwMode="auto">
          <a:xfrm>
            <a:off x="807720" y="1628690"/>
            <a:ext cx="722629" cy="723830"/>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31" name="Graphic 29">
            <a:extLst>
              <a:ext uri="{FF2B5EF4-FFF2-40B4-BE49-F238E27FC236}">
                <a16:creationId xmlns:a16="http://schemas.microsoft.com/office/drawing/2014/main" id="{9A9FEF6F-3DDF-2600-19DC-B57698E3A6AC}"/>
              </a:ext>
              <a:ext uri="{C183D7F6-B498-43B3-948B-1728B52AA6E4}">
                <adec:decorative xmlns:adec="http://schemas.microsoft.com/office/drawing/2017/decorative" val="1"/>
              </a:ext>
            </a:extLst>
          </p:cNvPr>
          <p:cNvSpPr>
            <a:spLocks/>
          </p:cNvSpPr>
          <p:nvPr/>
        </p:nvSpPr>
        <p:spPr>
          <a:xfrm>
            <a:off x="978374" y="1799991"/>
            <a:ext cx="381320" cy="381228"/>
          </a:xfrm>
          <a:custGeom>
            <a:avLst/>
            <a:gdLst>
              <a:gd name="connsiteX0" fmla="*/ 53995 w 171492"/>
              <a:gd name="connsiteY0" fmla="*/ 121322 h 171450"/>
              <a:gd name="connsiteX1" fmla="*/ 61958 w 171492"/>
              <a:gd name="connsiteY1" fmla="*/ 123837 h 171450"/>
              <a:gd name="connsiteX2" fmla="*/ 61958 w 171492"/>
              <a:gd name="connsiteY2" fmla="*/ 123799 h 171450"/>
              <a:gd name="connsiteX3" fmla="*/ 74597 w 171492"/>
              <a:gd name="connsiteY3" fmla="*/ 115493 h 171450"/>
              <a:gd name="connsiteX4" fmla="*/ 80436 w 171492"/>
              <a:gd name="connsiteY4" fmla="*/ 97738 h 171450"/>
              <a:gd name="connsiteX5" fmla="*/ 97743 w 171492"/>
              <a:gd name="connsiteY5" fmla="*/ 80479 h 171450"/>
              <a:gd name="connsiteX6" fmla="*/ 114679 w 171492"/>
              <a:gd name="connsiteY6" fmla="*/ 74974 h 171450"/>
              <a:gd name="connsiteX7" fmla="*/ 123090 w 171492"/>
              <a:gd name="connsiteY7" fmla="*/ 57450 h 171450"/>
              <a:gd name="connsiteX8" fmla="*/ 114183 w 171492"/>
              <a:gd name="connsiteY8" fmla="*/ 48875 h 171450"/>
              <a:gd name="connsiteX9" fmla="*/ 97467 w 171492"/>
              <a:gd name="connsiteY9" fmla="*/ 43446 h 171450"/>
              <a:gd name="connsiteX10" fmla="*/ 80112 w 171492"/>
              <a:gd name="connsiteY10" fmla="*/ 26082 h 171450"/>
              <a:gd name="connsiteX11" fmla="*/ 74607 w 171492"/>
              <a:gd name="connsiteY11" fmla="*/ 9156 h 171450"/>
              <a:gd name="connsiteX12" fmla="*/ 57011 w 171492"/>
              <a:gd name="connsiteY12" fmla="*/ 802 h 171450"/>
              <a:gd name="connsiteX13" fmla="*/ 48585 w 171492"/>
              <a:gd name="connsiteY13" fmla="*/ 9365 h 171450"/>
              <a:gd name="connsiteX14" fmla="*/ 43032 w 171492"/>
              <a:gd name="connsiteY14" fmla="*/ 26434 h 171450"/>
              <a:gd name="connsiteX15" fmla="*/ 26172 w 171492"/>
              <a:gd name="connsiteY15" fmla="*/ 43446 h 171450"/>
              <a:gd name="connsiteX16" fmla="*/ 9246 w 171492"/>
              <a:gd name="connsiteY16" fmla="*/ 48885 h 171450"/>
              <a:gd name="connsiteX17" fmla="*/ 765 w 171492"/>
              <a:gd name="connsiteY17" fmla="*/ 66389 h 171450"/>
              <a:gd name="connsiteX18" fmla="*/ 9408 w 171492"/>
              <a:gd name="connsiteY18" fmla="*/ 74926 h 171450"/>
              <a:gd name="connsiteX19" fmla="*/ 26115 w 171492"/>
              <a:gd name="connsiteY19" fmla="*/ 80346 h 171450"/>
              <a:gd name="connsiteX20" fmla="*/ 43470 w 171492"/>
              <a:gd name="connsiteY20" fmla="*/ 97738 h 171450"/>
              <a:gd name="connsiteX21" fmla="*/ 48975 w 171492"/>
              <a:gd name="connsiteY21" fmla="*/ 114645 h 171450"/>
              <a:gd name="connsiteX22" fmla="*/ 53995 w 171492"/>
              <a:gd name="connsiteY22" fmla="*/ 121313 h 171450"/>
              <a:gd name="connsiteX23" fmla="*/ 127023 w 171492"/>
              <a:gd name="connsiteY23" fmla="*/ 169395 h 171450"/>
              <a:gd name="connsiteX24" fmla="*/ 123118 w 171492"/>
              <a:gd name="connsiteY24" fmla="*/ 164166 h 171450"/>
              <a:gd name="connsiteX25" fmla="*/ 119994 w 171492"/>
              <a:gd name="connsiteY25" fmla="*/ 154574 h 171450"/>
              <a:gd name="connsiteX26" fmla="*/ 112174 w 171492"/>
              <a:gd name="connsiteY26" fmla="*/ 146735 h 171450"/>
              <a:gd name="connsiteX27" fmla="*/ 102734 w 171492"/>
              <a:gd name="connsiteY27" fmla="*/ 143658 h 171450"/>
              <a:gd name="connsiteX28" fmla="*/ 95295 w 171492"/>
              <a:gd name="connsiteY28" fmla="*/ 133343 h 171450"/>
              <a:gd name="connsiteX29" fmla="*/ 102639 w 171492"/>
              <a:gd name="connsiteY29" fmla="*/ 123056 h 171450"/>
              <a:gd name="connsiteX30" fmla="*/ 112221 w 171492"/>
              <a:gd name="connsiteY30" fmla="*/ 119951 h 171450"/>
              <a:gd name="connsiteX31" fmla="*/ 119841 w 171492"/>
              <a:gd name="connsiteY31" fmla="*/ 112150 h 171450"/>
              <a:gd name="connsiteX32" fmla="*/ 122927 w 171492"/>
              <a:gd name="connsiteY32" fmla="*/ 102701 h 171450"/>
              <a:gd name="connsiteX33" fmla="*/ 136739 w 171492"/>
              <a:gd name="connsiteY33" fmla="*/ 95897 h 171450"/>
              <a:gd name="connsiteX34" fmla="*/ 143473 w 171492"/>
              <a:gd name="connsiteY34" fmla="*/ 102501 h 171450"/>
              <a:gd name="connsiteX35" fmla="*/ 146606 w 171492"/>
              <a:gd name="connsiteY35" fmla="*/ 112159 h 171450"/>
              <a:gd name="connsiteX36" fmla="*/ 154417 w 171492"/>
              <a:gd name="connsiteY36" fmla="*/ 119932 h 171450"/>
              <a:gd name="connsiteX37" fmla="*/ 163866 w 171492"/>
              <a:gd name="connsiteY37" fmla="*/ 123008 h 171450"/>
              <a:gd name="connsiteX38" fmla="*/ 170994 w 171492"/>
              <a:gd name="connsiteY38" fmla="*/ 136625 h 171450"/>
              <a:gd name="connsiteX39" fmla="*/ 164237 w 171492"/>
              <a:gd name="connsiteY39" fmla="*/ 143630 h 171450"/>
              <a:gd name="connsiteX40" fmla="*/ 154579 w 171492"/>
              <a:gd name="connsiteY40" fmla="*/ 146763 h 171450"/>
              <a:gd name="connsiteX41" fmla="*/ 146787 w 171492"/>
              <a:gd name="connsiteY41" fmla="*/ 154593 h 171450"/>
              <a:gd name="connsiteX42" fmla="*/ 143720 w 171492"/>
              <a:gd name="connsiteY42" fmla="*/ 164013 h 171450"/>
              <a:gd name="connsiteX43" fmla="*/ 139672 w 171492"/>
              <a:gd name="connsiteY43" fmla="*/ 169443 h 171450"/>
              <a:gd name="connsiteX44" fmla="*/ 127023 w 171492"/>
              <a:gd name="connsiteY44" fmla="*/ 16939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92" h="171450">
                <a:moveTo>
                  <a:pt x="53995" y="121322"/>
                </a:moveTo>
                <a:cubicBezTo>
                  <a:pt x="56328" y="122970"/>
                  <a:pt x="59110" y="123846"/>
                  <a:pt x="61958" y="123837"/>
                </a:cubicBezTo>
                <a:lnTo>
                  <a:pt x="61958" y="123799"/>
                </a:lnTo>
                <a:cubicBezTo>
                  <a:pt x="67453" y="123808"/>
                  <a:pt x="72425" y="120541"/>
                  <a:pt x="74597" y="115493"/>
                </a:cubicBezTo>
                <a:lnTo>
                  <a:pt x="80436" y="97738"/>
                </a:lnTo>
                <a:cubicBezTo>
                  <a:pt x="83172" y="89585"/>
                  <a:pt x="89582" y="83192"/>
                  <a:pt x="97743" y="80479"/>
                </a:cubicBezTo>
                <a:lnTo>
                  <a:pt x="114679" y="74974"/>
                </a:lnTo>
                <a:cubicBezTo>
                  <a:pt x="121840" y="72457"/>
                  <a:pt x="125607" y="64612"/>
                  <a:pt x="123090" y="57450"/>
                </a:cubicBezTo>
                <a:cubicBezTo>
                  <a:pt x="121647" y="53342"/>
                  <a:pt x="118343" y="50161"/>
                  <a:pt x="114183" y="48875"/>
                </a:cubicBezTo>
                <a:lnTo>
                  <a:pt x="97467" y="43446"/>
                </a:lnTo>
                <a:cubicBezTo>
                  <a:pt x="89267" y="40719"/>
                  <a:pt x="82835" y="34283"/>
                  <a:pt x="80112" y="26082"/>
                </a:cubicBezTo>
                <a:lnTo>
                  <a:pt x="74607" y="9156"/>
                </a:lnTo>
                <a:cubicBezTo>
                  <a:pt x="72055" y="1990"/>
                  <a:pt x="64177" y="-1750"/>
                  <a:pt x="57011" y="802"/>
                </a:cubicBezTo>
                <a:cubicBezTo>
                  <a:pt x="53040" y="2217"/>
                  <a:pt x="49935" y="5372"/>
                  <a:pt x="48585" y="9365"/>
                </a:cubicBezTo>
                <a:lnTo>
                  <a:pt x="43032" y="26434"/>
                </a:lnTo>
                <a:cubicBezTo>
                  <a:pt x="40318" y="34390"/>
                  <a:pt x="34104" y="40661"/>
                  <a:pt x="26172" y="43446"/>
                </a:cubicBezTo>
                <a:lnTo>
                  <a:pt x="9246" y="48885"/>
                </a:lnTo>
                <a:cubicBezTo>
                  <a:pt x="2070" y="51376"/>
                  <a:pt x="-1727" y="59213"/>
                  <a:pt x="765" y="66389"/>
                </a:cubicBezTo>
                <a:cubicBezTo>
                  <a:pt x="2165" y="70422"/>
                  <a:pt x="5358" y="73576"/>
                  <a:pt x="9408" y="74926"/>
                </a:cubicBezTo>
                <a:lnTo>
                  <a:pt x="26115" y="80346"/>
                </a:lnTo>
                <a:cubicBezTo>
                  <a:pt x="34312" y="83093"/>
                  <a:pt x="40740" y="89535"/>
                  <a:pt x="43470" y="97738"/>
                </a:cubicBezTo>
                <a:lnTo>
                  <a:pt x="48975" y="114645"/>
                </a:lnTo>
                <a:cubicBezTo>
                  <a:pt x="49918" y="117341"/>
                  <a:pt x="51671" y="119674"/>
                  <a:pt x="53995" y="121313"/>
                </a:cubicBezTo>
                <a:close/>
                <a:moveTo>
                  <a:pt x="127023" y="169395"/>
                </a:moveTo>
                <a:cubicBezTo>
                  <a:pt x="125208" y="168101"/>
                  <a:pt x="123843" y="166273"/>
                  <a:pt x="123118" y="164166"/>
                </a:cubicBezTo>
                <a:lnTo>
                  <a:pt x="119994" y="154574"/>
                </a:lnTo>
                <a:cubicBezTo>
                  <a:pt x="118774" y="150871"/>
                  <a:pt x="115874" y="147963"/>
                  <a:pt x="112174" y="146735"/>
                </a:cubicBezTo>
                <a:lnTo>
                  <a:pt x="102734" y="143658"/>
                </a:lnTo>
                <a:cubicBezTo>
                  <a:pt x="98304" y="142164"/>
                  <a:pt x="95314" y="138018"/>
                  <a:pt x="95295" y="133343"/>
                </a:cubicBezTo>
                <a:cubicBezTo>
                  <a:pt x="95298" y="128698"/>
                  <a:pt x="98247" y="124567"/>
                  <a:pt x="102639" y="123056"/>
                </a:cubicBezTo>
                <a:lnTo>
                  <a:pt x="112221" y="119951"/>
                </a:lnTo>
                <a:cubicBezTo>
                  <a:pt x="115831" y="118669"/>
                  <a:pt x="118645" y="115788"/>
                  <a:pt x="119841" y="112150"/>
                </a:cubicBezTo>
                <a:lnTo>
                  <a:pt x="122927" y="102701"/>
                </a:lnTo>
                <a:cubicBezTo>
                  <a:pt x="124863" y="97008"/>
                  <a:pt x="131046" y="93962"/>
                  <a:pt x="136739" y="95897"/>
                </a:cubicBezTo>
                <a:cubicBezTo>
                  <a:pt x="139870" y="96961"/>
                  <a:pt x="142348" y="99391"/>
                  <a:pt x="143473" y="102501"/>
                </a:cubicBezTo>
                <a:lnTo>
                  <a:pt x="146606" y="112159"/>
                </a:lnTo>
                <a:cubicBezTo>
                  <a:pt x="147850" y="115829"/>
                  <a:pt x="150740" y="118706"/>
                  <a:pt x="154417" y="119932"/>
                </a:cubicBezTo>
                <a:lnTo>
                  <a:pt x="163866" y="123008"/>
                </a:lnTo>
                <a:cubicBezTo>
                  <a:pt x="169594" y="124800"/>
                  <a:pt x="172786" y="130896"/>
                  <a:pt x="170994" y="136625"/>
                </a:cubicBezTo>
                <a:cubicBezTo>
                  <a:pt x="169972" y="139894"/>
                  <a:pt x="167468" y="142491"/>
                  <a:pt x="164237" y="143630"/>
                </a:cubicBezTo>
                <a:lnTo>
                  <a:pt x="154579" y="146763"/>
                </a:lnTo>
                <a:cubicBezTo>
                  <a:pt x="150897" y="148007"/>
                  <a:pt x="148012" y="150905"/>
                  <a:pt x="146787" y="154593"/>
                </a:cubicBezTo>
                <a:lnTo>
                  <a:pt x="143720" y="164013"/>
                </a:lnTo>
                <a:cubicBezTo>
                  <a:pt x="142977" y="166204"/>
                  <a:pt x="141568" y="168109"/>
                  <a:pt x="139672" y="169443"/>
                </a:cubicBezTo>
                <a:cubicBezTo>
                  <a:pt x="135881" y="172138"/>
                  <a:pt x="130794" y="172118"/>
                  <a:pt x="127023" y="16939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2" name="Title 1">
            <a:extLst>
              <a:ext uri="{FF2B5EF4-FFF2-40B4-BE49-F238E27FC236}">
                <a16:creationId xmlns:a16="http://schemas.microsoft.com/office/drawing/2014/main" id="{A88A8307-4397-A1ED-E60C-3A7199073E28}"/>
              </a:ext>
            </a:extLst>
          </p:cNvPr>
          <p:cNvSpPr>
            <a:spLocks noGrp="1"/>
          </p:cNvSpPr>
          <p:nvPr>
            <p:ph type="title"/>
          </p:nvPr>
        </p:nvSpPr>
        <p:spPr>
          <a:xfrm>
            <a:off x="588263" y="457200"/>
            <a:ext cx="11018520" cy="553998"/>
          </a:xfrm>
        </p:spPr>
        <p:txBody>
          <a:bodyPr/>
          <a:lstStyle/>
          <a:p>
            <a:r>
              <a:rPr lang="en-US" dirty="0"/>
              <a:t>Suggested content</a:t>
            </a:r>
          </a:p>
        </p:txBody>
      </p:sp>
      <p:sp>
        <p:nvSpPr>
          <p:cNvPr id="11" name="Text Placeholder 1">
            <a:extLst>
              <a:ext uri="{FF2B5EF4-FFF2-40B4-BE49-F238E27FC236}">
                <a16:creationId xmlns:a16="http://schemas.microsoft.com/office/drawing/2014/main" id="{C88117D3-6934-2CBC-5ACC-9C8E5EF660C9}"/>
              </a:ext>
            </a:extLst>
          </p:cNvPr>
          <p:cNvSpPr txBox="1">
            <a:spLocks/>
          </p:cNvSpPr>
          <p:nvPr/>
        </p:nvSpPr>
        <p:spPr>
          <a:xfrm>
            <a:off x="807721" y="2557629"/>
            <a:ext cx="3613784" cy="272382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800" b="1" dirty="0">
                <a:ln w="3175">
                  <a:noFill/>
                </a:ln>
                <a:solidFill>
                  <a:schemeClr val="accent1"/>
                </a:solidFill>
                <a:latin typeface="+mj-lt"/>
                <a:ea typeface="+mn-lt"/>
                <a:cs typeface="+mn-lt"/>
              </a:rPr>
              <a:t>With suggested content for Copilot Chat, M365 Copilot and Copilot Studio, we make it easier for you to drive conversation and sharing in your community.</a:t>
            </a:r>
          </a:p>
          <a:p>
            <a:pPr marL="0" indent="0">
              <a:spcBef>
                <a:spcPts val="0"/>
              </a:spcBef>
              <a:spcAft>
                <a:spcPts val="1500"/>
              </a:spcAft>
              <a:buNone/>
            </a:pPr>
            <a:r>
              <a:rPr lang="en-US" sz="1800" dirty="0">
                <a:ln w="3175">
                  <a:noFill/>
                </a:ln>
                <a:ea typeface="+mn-lt"/>
                <a:cs typeface="+mn-lt"/>
              </a:rPr>
              <a:t>This includes sources such as the Copilot Adoption Center, the Great Copilot Journey, Copilot Prompt Gallery, and more... </a:t>
            </a:r>
          </a:p>
        </p:txBody>
      </p:sp>
      <p:grpSp>
        <p:nvGrpSpPr>
          <p:cNvPr id="33" name="Group 32" descr="Screen capture showing suggested content for Copilot early adopters">
            <a:extLst>
              <a:ext uri="{FF2B5EF4-FFF2-40B4-BE49-F238E27FC236}">
                <a16:creationId xmlns:a16="http://schemas.microsoft.com/office/drawing/2014/main" id="{A9518FA7-B84C-28AF-08CB-C37C27824599}"/>
              </a:ext>
            </a:extLst>
          </p:cNvPr>
          <p:cNvGrpSpPr/>
          <p:nvPr/>
        </p:nvGrpSpPr>
        <p:grpSpPr>
          <a:xfrm>
            <a:off x="4816547" y="1342501"/>
            <a:ext cx="4184577" cy="4406574"/>
            <a:chOff x="4816547" y="1342501"/>
            <a:chExt cx="4184577" cy="4406574"/>
          </a:xfrm>
        </p:grpSpPr>
        <p:sp>
          <p:nvSpPr>
            <p:cNvPr id="9" name="Rectangle: Rounded Corners 8">
              <a:extLst>
                <a:ext uri="{FF2B5EF4-FFF2-40B4-BE49-F238E27FC236}">
                  <a16:creationId xmlns:a16="http://schemas.microsoft.com/office/drawing/2014/main" id="{73B48691-293E-FB03-A29D-95A51FEA4434}"/>
                </a:ext>
              </a:extLst>
            </p:cNvPr>
            <p:cNvSpPr>
              <a:spLocks/>
            </p:cNvSpPr>
            <p:nvPr/>
          </p:nvSpPr>
          <p:spPr bwMode="auto">
            <a:xfrm>
              <a:off x="4816547" y="1342501"/>
              <a:ext cx="4184577" cy="4406574"/>
            </a:xfrm>
            <a:prstGeom prst="roundRect">
              <a:avLst>
                <a:gd name="adj" fmla="val 410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social media post&#10;&#10;AI-generated content may be incorrect.">
              <a:extLst>
                <a:ext uri="{FF2B5EF4-FFF2-40B4-BE49-F238E27FC236}">
                  <a16:creationId xmlns:a16="http://schemas.microsoft.com/office/drawing/2014/main" id="{2A6AD256-392B-F382-A1CC-A58508887D78}"/>
                </a:ext>
              </a:extLst>
            </p:cNvPr>
            <p:cNvPicPr>
              <a:picLocks noChangeAspect="1"/>
            </p:cNvPicPr>
            <p:nvPr/>
          </p:nvPicPr>
          <p:blipFill rotWithShape="1">
            <a:blip r:embed="rId5"/>
            <a:srcRect t="362" b="362"/>
            <a:stretch>
              <a:fillRect/>
            </a:stretch>
          </p:blipFill>
          <p:spPr>
            <a:xfrm>
              <a:off x="4907988" y="1433941"/>
              <a:ext cx="4001696" cy="4223696"/>
            </a:xfrm>
            <a:prstGeom prst="roundRect">
              <a:avLst>
                <a:gd name="adj" fmla="val 2300"/>
              </a:avLst>
            </a:prstGeom>
            <a:solidFill>
              <a:srgbClr val="EBEBEB"/>
            </a:solidFill>
            <a:effectLst/>
          </p:spPr>
        </p:pic>
      </p:grpSp>
      <p:grpSp>
        <p:nvGrpSpPr>
          <p:cNvPr id="32" name="Group 31" descr="Screen capture of a post in Viva engage shared in a community">
            <a:extLst>
              <a:ext uri="{FF2B5EF4-FFF2-40B4-BE49-F238E27FC236}">
                <a16:creationId xmlns:a16="http://schemas.microsoft.com/office/drawing/2014/main" id="{B4213D43-F8FC-1526-0A19-2B64542E11D7}"/>
              </a:ext>
            </a:extLst>
          </p:cNvPr>
          <p:cNvGrpSpPr/>
          <p:nvPr/>
        </p:nvGrpSpPr>
        <p:grpSpPr>
          <a:xfrm>
            <a:off x="8202133" y="1674184"/>
            <a:ext cx="3404650" cy="4406575"/>
            <a:chOff x="8202133" y="1674184"/>
            <a:chExt cx="3404650" cy="4406575"/>
          </a:xfrm>
        </p:grpSpPr>
        <p:sp>
          <p:nvSpPr>
            <p:cNvPr id="16" name="Rectangle: Rounded Corners 15">
              <a:extLst>
                <a:ext uri="{FF2B5EF4-FFF2-40B4-BE49-F238E27FC236}">
                  <a16:creationId xmlns:a16="http://schemas.microsoft.com/office/drawing/2014/main" id="{40A40FB8-446E-02B2-9430-B79FC09F0478}"/>
                </a:ext>
              </a:extLst>
            </p:cNvPr>
            <p:cNvSpPr>
              <a:spLocks/>
            </p:cNvSpPr>
            <p:nvPr/>
          </p:nvSpPr>
          <p:spPr bwMode="auto">
            <a:xfrm>
              <a:off x="8202133" y="1674184"/>
              <a:ext cx="3404650" cy="4406575"/>
            </a:xfrm>
            <a:prstGeom prst="roundRect">
              <a:avLst>
                <a:gd name="adj" fmla="val 504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omputer&#10;&#10;AI-generated content may be incorrect.">
              <a:extLst>
                <a:ext uri="{FF2B5EF4-FFF2-40B4-BE49-F238E27FC236}">
                  <a16:creationId xmlns:a16="http://schemas.microsoft.com/office/drawing/2014/main" id="{AD383573-DCA4-633D-1B27-C5603C422CD2}"/>
                </a:ext>
              </a:extLst>
            </p:cNvPr>
            <p:cNvPicPr>
              <a:picLocks noChangeAspect="1"/>
            </p:cNvPicPr>
            <p:nvPr/>
          </p:nvPicPr>
          <p:blipFill rotWithShape="1">
            <a:blip r:embed="rId6"/>
            <a:srcRect t="353" b="353"/>
            <a:stretch>
              <a:fillRect/>
            </a:stretch>
          </p:blipFill>
          <p:spPr>
            <a:xfrm>
              <a:off x="8293574" y="1765625"/>
              <a:ext cx="3222728" cy="4223696"/>
            </a:xfrm>
            <a:prstGeom prst="roundRect">
              <a:avLst>
                <a:gd name="adj" fmla="val 2300"/>
              </a:avLst>
            </a:prstGeom>
            <a:solidFill>
              <a:srgbClr val="EBEBEB"/>
            </a:solidFill>
            <a:effectLst/>
          </p:spPr>
        </p:pic>
      </p:grpSp>
    </p:spTree>
    <p:extLst>
      <p:ext uri="{BB962C8B-B14F-4D97-AF65-F5344CB8AC3E}">
        <p14:creationId xmlns:p14="http://schemas.microsoft.com/office/powerpoint/2010/main" val="7640178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6E912-2337-F260-0291-6839F7FF4F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A93B1E-1075-74CC-8A4B-EF09860B4657}"/>
              </a:ext>
              <a:ext uri="{C183D7F6-B498-43B3-948B-1728B52AA6E4}">
                <adec:decorative xmlns:adec="http://schemas.microsoft.com/office/drawing/2017/decorative" val="1"/>
              </a:ext>
            </a:extLst>
          </p:cNvPr>
          <p:cNvPicPr>
            <a:picLocks/>
          </p:cNvPicPr>
          <p:nvPr/>
        </p:nvPicPr>
        <p:blipFill rotWithShape="1">
          <a:blip r:embed="rId3">
            <a:alphaModFix amt="25000"/>
            <a:extLst>
              <a:ext uri="{BEBA8EAE-BF5A-486C-A8C5-ECC9F3942E4B}">
                <a14:imgProps xmlns:a14="http://schemas.microsoft.com/office/drawing/2010/main">
                  <a14:imgLayer r:embed="rId4">
                    <a14:imgEffect>
                      <a14:artisticBlur radius="25"/>
                    </a14:imgEffect>
                  </a14:imgLayer>
                </a14:imgProps>
              </a:ext>
              <a:ext uri="{28A0092B-C50C-407E-A947-70E740481C1C}">
                <a14:useLocalDpi xmlns:a14="http://schemas.microsoft.com/office/drawing/2010/main" val="0"/>
              </a:ext>
            </a:extLst>
          </a:blip>
          <a:srcRect l="3989" t="15806" r="19288" b="14575"/>
          <a:stretch>
            <a:fillRect/>
          </a:stretch>
        </p:blipFill>
        <p:spPr>
          <a:xfrm>
            <a:off x="574040" y="618864"/>
            <a:ext cx="11043922" cy="5636794"/>
          </a:xfrm>
          <a:custGeom>
            <a:avLst/>
            <a:gdLst>
              <a:gd name="connsiteX0" fmla="*/ 213409 w 11043922"/>
              <a:gd name="connsiteY0" fmla="*/ 0 h 5636794"/>
              <a:gd name="connsiteX1" fmla="*/ 10830513 w 11043922"/>
              <a:gd name="connsiteY1" fmla="*/ 0 h 5636794"/>
              <a:gd name="connsiteX2" fmla="*/ 11043922 w 11043922"/>
              <a:gd name="connsiteY2" fmla="*/ 213409 h 5636794"/>
              <a:gd name="connsiteX3" fmla="*/ 11043922 w 11043922"/>
              <a:gd name="connsiteY3" fmla="*/ 5423385 h 5636794"/>
              <a:gd name="connsiteX4" fmla="*/ 10830513 w 11043922"/>
              <a:gd name="connsiteY4" fmla="*/ 5636794 h 5636794"/>
              <a:gd name="connsiteX5" fmla="*/ 213409 w 11043922"/>
              <a:gd name="connsiteY5" fmla="*/ 5636794 h 5636794"/>
              <a:gd name="connsiteX6" fmla="*/ 0 w 11043922"/>
              <a:gd name="connsiteY6" fmla="*/ 5423385 h 5636794"/>
              <a:gd name="connsiteX7" fmla="*/ 0 w 11043922"/>
              <a:gd name="connsiteY7" fmla="*/ 213409 h 5636794"/>
              <a:gd name="connsiteX8" fmla="*/ 213409 w 11043922"/>
              <a:gd name="connsiteY8" fmla="*/ 0 h 563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3922" h="5636794">
                <a:moveTo>
                  <a:pt x="213409" y="0"/>
                </a:moveTo>
                <a:lnTo>
                  <a:pt x="10830513" y="0"/>
                </a:lnTo>
                <a:cubicBezTo>
                  <a:pt x="10948376" y="0"/>
                  <a:pt x="11043922" y="95546"/>
                  <a:pt x="11043922" y="213409"/>
                </a:cubicBezTo>
                <a:lnTo>
                  <a:pt x="11043922" y="5423385"/>
                </a:lnTo>
                <a:cubicBezTo>
                  <a:pt x="11043922" y="5541248"/>
                  <a:pt x="10948376" y="5636794"/>
                  <a:pt x="10830513" y="5636794"/>
                </a:cubicBezTo>
                <a:lnTo>
                  <a:pt x="213409" y="5636794"/>
                </a:lnTo>
                <a:cubicBezTo>
                  <a:pt x="95546" y="5636794"/>
                  <a:pt x="0" y="5541248"/>
                  <a:pt x="0" y="5423385"/>
                </a:cubicBezTo>
                <a:lnTo>
                  <a:pt x="0" y="213409"/>
                </a:lnTo>
                <a:cubicBezTo>
                  <a:pt x="0" y="95546"/>
                  <a:pt x="95546" y="0"/>
                  <a:pt x="213409" y="0"/>
                </a:cubicBezTo>
                <a:close/>
              </a:path>
            </a:pathLst>
          </a:custGeom>
        </p:spPr>
      </p:pic>
      <p:pic>
        <p:nvPicPr>
          <p:cNvPr id="6" name="Picture 5">
            <a:extLst>
              <a:ext uri="{FF2B5EF4-FFF2-40B4-BE49-F238E27FC236}">
                <a16:creationId xmlns:a16="http://schemas.microsoft.com/office/drawing/2014/main" id="{CA95F547-92AE-34FB-7DDB-718F8BF9A3AD}"/>
              </a:ext>
              <a:ext uri="{C183D7F6-B498-43B3-948B-1728B52AA6E4}">
                <adec:decorative xmlns:adec="http://schemas.microsoft.com/office/drawing/2017/decorative" val="1"/>
              </a:ext>
            </a:extLst>
          </p:cNvPr>
          <p:cNvPicPr>
            <a:picLocks/>
          </p:cNvPicPr>
          <p:nvPr/>
        </p:nvPicPr>
        <p:blipFill rotWithShape="1">
          <a:blip r:embed="rId5">
            <a:alphaModFix amt="75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2" y="8256"/>
            <a:ext cx="12191998" cy="6858009"/>
          </a:xfrm>
          <a:custGeom>
            <a:avLst/>
            <a:gdLst>
              <a:gd name="connsiteX0" fmla="*/ 787447 w 12191998"/>
              <a:gd name="connsiteY0" fmla="*/ 610608 h 6858009"/>
              <a:gd name="connsiteX1" fmla="*/ 574038 w 12191998"/>
              <a:gd name="connsiteY1" fmla="*/ 824017 h 6858009"/>
              <a:gd name="connsiteX2" fmla="*/ 574038 w 12191998"/>
              <a:gd name="connsiteY2" fmla="*/ 6033993 h 6858009"/>
              <a:gd name="connsiteX3" fmla="*/ 787447 w 12191998"/>
              <a:gd name="connsiteY3" fmla="*/ 6247402 h 6858009"/>
              <a:gd name="connsiteX4" fmla="*/ 11404551 w 12191998"/>
              <a:gd name="connsiteY4" fmla="*/ 6247402 h 6858009"/>
              <a:gd name="connsiteX5" fmla="*/ 11617960 w 12191998"/>
              <a:gd name="connsiteY5" fmla="*/ 6033993 h 6858009"/>
              <a:gd name="connsiteX6" fmla="*/ 11617960 w 12191998"/>
              <a:gd name="connsiteY6" fmla="*/ 824017 h 6858009"/>
              <a:gd name="connsiteX7" fmla="*/ 11404551 w 12191998"/>
              <a:gd name="connsiteY7" fmla="*/ 610608 h 6858009"/>
              <a:gd name="connsiteX8" fmla="*/ 0 w 12191998"/>
              <a:gd name="connsiteY8" fmla="*/ 0 h 6858009"/>
              <a:gd name="connsiteX9" fmla="*/ 12191998 w 12191998"/>
              <a:gd name="connsiteY9" fmla="*/ 0 h 6858009"/>
              <a:gd name="connsiteX10" fmla="*/ 12191998 w 12191998"/>
              <a:gd name="connsiteY10" fmla="*/ 6858009 h 6858009"/>
              <a:gd name="connsiteX11" fmla="*/ 0 w 12191998"/>
              <a:gd name="connsiteY11" fmla="*/ 6858009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6858009">
                <a:moveTo>
                  <a:pt x="787447" y="610608"/>
                </a:moveTo>
                <a:cubicBezTo>
                  <a:pt x="669584" y="610608"/>
                  <a:pt x="574038" y="706154"/>
                  <a:pt x="574038" y="824017"/>
                </a:cubicBezTo>
                <a:lnTo>
                  <a:pt x="574038" y="6033993"/>
                </a:lnTo>
                <a:cubicBezTo>
                  <a:pt x="574038" y="6151856"/>
                  <a:pt x="669584" y="6247402"/>
                  <a:pt x="787447" y="6247402"/>
                </a:cubicBezTo>
                <a:lnTo>
                  <a:pt x="11404551" y="6247402"/>
                </a:lnTo>
                <a:cubicBezTo>
                  <a:pt x="11522414" y="6247402"/>
                  <a:pt x="11617960" y="6151856"/>
                  <a:pt x="11617960" y="6033993"/>
                </a:cubicBezTo>
                <a:lnTo>
                  <a:pt x="11617960" y="824017"/>
                </a:lnTo>
                <a:cubicBezTo>
                  <a:pt x="11617960" y="706154"/>
                  <a:pt x="11522414" y="610608"/>
                  <a:pt x="11404551" y="610608"/>
                </a:cubicBezTo>
                <a:close/>
                <a:moveTo>
                  <a:pt x="0" y="0"/>
                </a:moveTo>
                <a:lnTo>
                  <a:pt x="12191998" y="0"/>
                </a:lnTo>
                <a:lnTo>
                  <a:pt x="12191998" y="6858009"/>
                </a:lnTo>
                <a:lnTo>
                  <a:pt x="0" y="6858009"/>
                </a:lnTo>
                <a:close/>
              </a:path>
            </a:pathLst>
          </a:custGeom>
        </p:spPr>
      </p:pic>
      <p:sp>
        <p:nvSpPr>
          <p:cNvPr id="7" name="Rectangle: Rounded Corners 6">
            <a:extLst>
              <a:ext uri="{FF2B5EF4-FFF2-40B4-BE49-F238E27FC236}">
                <a16:creationId xmlns:a16="http://schemas.microsoft.com/office/drawing/2014/main" id="{AAC968C4-49D1-5B9C-D9FF-8593DC43E75F}"/>
              </a:ext>
              <a:ext uri="{C183D7F6-B498-43B3-948B-1728B52AA6E4}">
                <adec:decorative xmlns:adec="http://schemas.microsoft.com/office/drawing/2017/decorative" val="1"/>
              </a:ext>
            </a:extLst>
          </p:cNvPr>
          <p:cNvSpPr>
            <a:spLocks/>
          </p:cNvSpPr>
          <p:nvPr/>
        </p:nvSpPr>
        <p:spPr bwMode="auto">
          <a:xfrm>
            <a:off x="584200" y="618864"/>
            <a:ext cx="11043922" cy="5636794"/>
          </a:xfrm>
          <a:prstGeom prst="roundRect">
            <a:avLst>
              <a:gd name="adj" fmla="val 3786"/>
            </a:avLst>
          </a:prstGeom>
          <a:gradFill flip="none" rotWithShape="1">
            <a:gsLst>
              <a:gs pos="60000">
                <a:srgbClr val="FFFFFF">
                  <a:alpha val="8000"/>
                </a:srgbClr>
              </a:gs>
              <a:gs pos="49000">
                <a:schemeClr val="bg1">
                  <a:alpha val="13000"/>
                </a:schemeClr>
              </a:gs>
              <a:gs pos="100000">
                <a:schemeClr val="bg1">
                  <a:alpha val="63000"/>
                </a:schemeClr>
              </a:gs>
            </a:gsLst>
            <a:path path="rect">
              <a:fillToRect t="100000" r="100000"/>
            </a:path>
            <a:tileRect l="-100000" b="-100000"/>
          </a:gradFill>
          <a:ln>
            <a:gradFill flip="none" rotWithShape="1">
              <a:gsLst>
                <a:gs pos="27000">
                  <a:schemeClr val="bg1">
                    <a:alpha val="0"/>
                  </a:schemeClr>
                </a:gs>
                <a:gs pos="100000">
                  <a:schemeClr val="bg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latin typeface="+mj-lt"/>
            </a:endParaRPr>
          </a:p>
        </p:txBody>
      </p:sp>
      <p:sp>
        <p:nvSpPr>
          <p:cNvPr id="10" name="Rounded Rectangle 80">
            <a:extLst>
              <a:ext uri="{FF2B5EF4-FFF2-40B4-BE49-F238E27FC236}">
                <a16:creationId xmlns:a16="http://schemas.microsoft.com/office/drawing/2014/main" id="{9CB4D9EE-CBFF-0757-9CD4-470CA1E69AE8}"/>
              </a:ext>
              <a:ext uri="{C183D7F6-B498-43B3-948B-1728B52AA6E4}">
                <adec:decorative xmlns:adec="http://schemas.microsoft.com/office/drawing/2017/decorative" val="1"/>
              </a:ext>
            </a:extLst>
          </p:cNvPr>
          <p:cNvSpPr>
            <a:spLocks/>
          </p:cNvSpPr>
          <p:nvPr/>
        </p:nvSpPr>
        <p:spPr bwMode="auto">
          <a:xfrm>
            <a:off x="777240" y="3900673"/>
            <a:ext cx="10657842" cy="2172104"/>
          </a:xfrm>
          <a:prstGeom prst="roundRect">
            <a:avLst>
              <a:gd name="adj" fmla="val 4411"/>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a:solidFill>
                <a:schemeClr val="tx1"/>
              </a:solidFill>
              <a:cs typeface="Segoe UI" pitchFamily="34" charset="0"/>
            </a:endParaRPr>
          </a:p>
        </p:txBody>
      </p:sp>
      <p:cxnSp>
        <p:nvCxnSpPr>
          <p:cNvPr id="46" name="Straight Connector 45">
            <a:extLst>
              <a:ext uri="{FF2B5EF4-FFF2-40B4-BE49-F238E27FC236}">
                <a16:creationId xmlns:a16="http://schemas.microsoft.com/office/drawing/2014/main" id="{15C2F62B-E6D2-41E7-8E32-1532A9A81F2F}"/>
              </a:ext>
              <a:ext uri="{C183D7F6-B498-43B3-948B-1728B52AA6E4}">
                <adec:decorative xmlns:adec="http://schemas.microsoft.com/office/drawing/2017/decorative" val="1"/>
              </a:ext>
            </a:extLst>
          </p:cNvPr>
          <p:cNvCxnSpPr>
            <a:cxnSpLocks/>
          </p:cNvCxnSpPr>
          <p:nvPr/>
        </p:nvCxnSpPr>
        <p:spPr>
          <a:xfrm>
            <a:off x="914400" y="5232947"/>
            <a:ext cx="10363196" cy="0"/>
          </a:xfrm>
          <a:prstGeom prst="line">
            <a:avLst/>
          </a:prstGeom>
          <a:ln w="6350">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E081F036-5BD8-8599-B404-8F0191B44696}"/>
              </a:ext>
              <a:ext uri="{C183D7F6-B498-43B3-948B-1728B52AA6E4}">
                <adec:decorative xmlns:adec="http://schemas.microsoft.com/office/drawing/2017/decorative" val="1"/>
              </a:ext>
            </a:extLst>
          </p:cNvPr>
          <p:cNvGrpSpPr>
            <a:grpSpLocks/>
          </p:cNvGrpSpPr>
          <p:nvPr/>
        </p:nvGrpSpPr>
        <p:grpSpPr>
          <a:xfrm>
            <a:off x="5135517" y="612869"/>
            <a:ext cx="1941288" cy="1482631"/>
            <a:chOff x="1741384" y="1415028"/>
            <a:chExt cx="1281082" cy="978408"/>
          </a:xfrm>
        </p:grpSpPr>
        <p:sp>
          <p:nvSpPr>
            <p:cNvPr id="53" name="Rectangle: Top Corners Rounded 52">
              <a:extLst>
                <a:ext uri="{FF2B5EF4-FFF2-40B4-BE49-F238E27FC236}">
                  <a16:creationId xmlns:a16="http://schemas.microsoft.com/office/drawing/2014/main" id="{0C48A240-21F2-01FD-37F0-C964D99FD370}"/>
                </a:ext>
              </a:extLst>
            </p:cNvPr>
            <p:cNvSpPr>
              <a:spLocks/>
            </p:cNvSpPr>
            <p:nvPr/>
          </p:nvSpPr>
          <p:spPr bwMode="auto">
            <a:xfrm flipV="1">
              <a:off x="1973025" y="1415028"/>
              <a:ext cx="817800" cy="978408"/>
            </a:xfrm>
            <a:prstGeom prst="round2SameRect">
              <a:avLst>
                <a:gd name="adj1" fmla="val 50000"/>
                <a:gd name="adj2" fmla="val 0"/>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55" name="Freeform: Shape 54">
              <a:extLst>
                <a:ext uri="{FF2B5EF4-FFF2-40B4-BE49-F238E27FC236}">
                  <a16:creationId xmlns:a16="http://schemas.microsoft.com/office/drawing/2014/main" id="{DC507042-0F24-32F8-A2D7-9F80E9060D08}"/>
                </a:ext>
              </a:extLst>
            </p:cNvPr>
            <p:cNvSpPr>
              <a:spLocks/>
            </p:cNvSpPr>
            <p:nvPr/>
          </p:nvSpPr>
          <p:spPr bwMode="auto">
            <a:xfrm flipV="1">
              <a:off x="2790825"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sp>
          <p:nvSpPr>
            <p:cNvPr id="57" name="Freeform: Shape 56">
              <a:extLst>
                <a:ext uri="{FF2B5EF4-FFF2-40B4-BE49-F238E27FC236}">
                  <a16:creationId xmlns:a16="http://schemas.microsoft.com/office/drawing/2014/main" id="{7A3E35AD-1B3B-B5BA-8BE7-DB9B9807F256}"/>
                </a:ext>
              </a:extLst>
            </p:cNvPr>
            <p:cNvSpPr>
              <a:spLocks/>
            </p:cNvSpPr>
            <p:nvPr/>
          </p:nvSpPr>
          <p:spPr bwMode="auto">
            <a:xfrm flipH="1" flipV="1">
              <a:off x="1741384" y="1415028"/>
              <a:ext cx="231641" cy="244635"/>
            </a:xfrm>
            <a:custGeom>
              <a:avLst/>
              <a:gdLst>
                <a:gd name="connsiteX0" fmla="*/ 0 w 231641"/>
                <a:gd name="connsiteY0" fmla="*/ 244635 h 244635"/>
                <a:gd name="connsiteX1" fmla="*/ 231641 w 231641"/>
                <a:gd name="connsiteY1" fmla="*/ 244635 h 244635"/>
                <a:gd name="connsiteX2" fmla="*/ 231641 w 231641"/>
                <a:gd name="connsiteY2" fmla="*/ 236975 h 244635"/>
                <a:gd name="connsiteX3" fmla="*/ 195459 w 231641"/>
                <a:gd name="connsiteY3" fmla="*/ 233783 h 244635"/>
                <a:gd name="connsiteX4" fmla="*/ 4824 w 231641"/>
                <a:gd name="connsiteY4" fmla="*/ 47855 h 244635"/>
                <a:gd name="connsiteX5" fmla="*/ 0 w 231641"/>
                <a:gd name="connsiteY5" fmla="*/ 0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1" h="244635">
                  <a:moveTo>
                    <a:pt x="0" y="244635"/>
                  </a:moveTo>
                  <a:lnTo>
                    <a:pt x="231641" y="244635"/>
                  </a:lnTo>
                  <a:lnTo>
                    <a:pt x="231641" y="236975"/>
                  </a:lnTo>
                  <a:lnTo>
                    <a:pt x="195459" y="233783"/>
                  </a:lnTo>
                  <a:cubicBezTo>
                    <a:pt x="99939" y="216720"/>
                    <a:pt x="24203" y="142553"/>
                    <a:pt x="4824" y="47855"/>
                  </a:cubicBez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chemeClr val="bg1"/>
                </a:solidFill>
                <a:cs typeface="Segoe UI" pitchFamily="34" charset="0"/>
              </a:endParaRPr>
            </a:p>
          </p:txBody>
        </p:sp>
      </p:grpSp>
      <p:pic>
        <p:nvPicPr>
          <p:cNvPr id="51" name="Picture 50">
            <a:extLst>
              <a:ext uri="{FF2B5EF4-FFF2-40B4-BE49-F238E27FC236}">
                <a16:creationId xmlns:a16="http://schemas.microsoft.com/office/drawing/2014/main" id="{BF158406-0B49-A56B-5B80-ED8A9CB2192D}"/>
              </a:ext>
              <a:ext uri="{C183D7F6-B498-43B3-948B-1728B52AA6E4}">
                <adec:decorative xmlns:adec="http://schemas.microsoft.com/office/drawing/2017/decorative" val="1"/>
              </a:ext>
            </a:extLst>
          </p:cNvPr>
          <p:cNvPicPr>
            <a:picLocks/>
          </p:cNvPicPr>
          <p:nvPr/>
        </p:nvPicPr>
        <p:blipFill>
          <a:blip r:embed="rId6"/>
          <a:srcRect b="49999"/>
          <a:stretch>
            <a:fillRect/>
          </a:stretch>
        </p:blipFill>
        <p:spPr>
          <a:xfrm flipH="1">
            <a:off x="5600380" y="566738"/>
            <a:ext cx="1011562" cy="46132"/>
          </a:xfrm>
          <a:custGeom>
            <a:avLst/>
            <a:gdLst>
              <a:gd name="connsiteX0" fmla="*/ 1090875 w 1143000"/>
              <a:gd name="connsiteY0" fmla="*/ 0 h 52126"/>
              <a:gd name="connsiteX1" fmla="*/ 52125 w 1143000"/>
              <a:gd name="connsiteY1" fmla="*/ 0 h 52126"/>
              <a:gd name="connsiteX2" fmla="*/ 0 w 1143000"/>
              <a:gd name="connsiteY2" fmla="*/ 52125 h 52126"/>
              <a:gd name="connsiteX3" fmla="*/ 1 w 1143000"/>
              <a:gd name="connsiteY3" fmla="*/ 52126 h 52126"/>
              <a:gd name="connsiteX4" fmla="*/ 1143000 w 1143000"/>
              <a:gd name="connsiteY4" fmla="*/ 52126 h 52126"/>
              <a:gd name="connsiteX5" fmla="*/ 1143000 w 1143000"/>
              <a:gd name="connsiteY5" fmla="*/ 52125 h 52126"/>
              <a:gd name="connsiteX6" fmla="*/ 1090875 w 1143000"/>
              <a:gd name="connsiteY6" fmla="*/ 0 h 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52126">
                <a:moveTo>
                  <a:pt x="1090875" y="0"/>
                </a:moveTo>
                <a:lnTo>
                  <a:pt x="52125" y="0"/>
                </a:lnTo>
                <a:cubicBezTo>
                  <a:pt x="23337" y="0"/>
                  <a:pt x="0" y="23337"/>
                  <a:pt x="0" y="52125"/>
                </a:cubicBezTo>
                <a:lnTo>
                  <a:pt x="1" y="52126"/>
                </a:lnTo>
                <a:lnTo>
                  <a:pt x="1143000" y="52126"/>
                </a:lnTo>
                <a:lnTo>
                  <a:pt x="1143000" y="52125"/>
                </a:lnTo>
                <a:cubicBezTo>
                  <a:pt x="1143000" y="23337"/>
                  <a:pt x="1119663" y="0"/>
                  <a:pt x="1090875" y="0"/>
                </a:cubicBezTo>
                <a:close/>
              </a:path>
            </a:pathLst>
          </a:custGeom>
        </p:spPr>
      </p:pic>
      <p:sp>
        <p:nvSpPr>
          <p:cNvPr id="47" name="Oval 46">
            <a:extLst>
              <a:ext uri="{FF2B5EF4-FFF2-40B4-BE49-F238E27FC236}">
                <a16:creationId xmlns:a16="http://schemas.microsoft.com/office/drawing/2014/main" id="{34DE11DE-E9CC-C20D-AC8F-A80B1E7BF0BE}"/>
              </a:ext>
              <a:ext uri="{C183D7F6-B498-43B3-948B-1728B52AA6E4}">
                <adec:decorative xmlns:adec="http://schemas.microsoft.com/office/drawing/2017/decorative" val="1"/>
              </a:ext>
            </a:extLst>
          </p:cNvPr>
          <p:cNvSpPr>
            <a:spLocks/>
          </p:cNvSpPr>
          <p:nvPr/>
        </p:nvSpPr>
        <p:spPr bwMode="auto">
          <a:xfrm>
            <a:off x="5582850" y="942629"/>
            <a:ext cx="1046622" cy="1048361"/>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grpSp>
        <p:nvGrpSpPr>
          <p:cNvPr id="61" name="Group 60">
            <a:extLst>
              <a:ext uri="{FF2B5EF4-FFF2-40B4-BE49-F238E27FC236}">
                <a16:creationId xmlns:a16="http://schemas.microsoft.com/office/drawing/2014/main" id="{8AD518DA-26F4-50B2-97F0-EEC43C8AB435}"/>
              </a:ext>
              <a:ext uri="{C183D7F6-B498-43B3-948B-1728B52AA6E4}">
                <adec:decorative xmlns:adec="http://schemas.microsoft.com/office/drawing/2017/decorative" val="1"/>
              </a:ext>
            </a:extLst>
          </p:cNvPr>
          <p:cNvGrpSpPr>
            <a:grpSpLocks/>
          </p:cNvGrpSpPr>
          <p:nvPr/>
        </p:nvGrpSpPr>
        <p:grpSpPr>
          <a:xfrm>
            <a:off x="5855378" y="1225550"/>
            <a:ext cx="533316" cy="533318"/>
            <a:chOff x="5760302" y="7448067"/>
            <a:chExt cx="671398" cy="671400"/>
          </a:xfrm>
          <a:gradFill>
            <a:gsLst>
              <a:gs pos="0">
                <a:srgbClr val="0078D4"/>
              </a:gs>
              <a:gs pos="100000">
                <a:srgbClr val="C53FCC"/>
              </a:gs>
            </a:gsLst>
            <a:lin ang="0" scaled="1"/>
          </a:gradFill>
        </p:grpSpPr>
        <p:sp>
          <p:nvSpPr>
            <p:cNvPr id="62" name="Freeform: Shape 61">
              <a:extLst>
                <a:ext uri="{FF2B5EF4-FFF2-40B4-BE49-F238E27FC236}">
                  <a16:creationId xmlns:a16="http://schemas.microsoft.com/office/drawing/2014/main" id="{AAF89FE5-3C1F-E5AE-76A9-196952E103AF}"/>
                </a:ext>
              </a:extLst>
            </p:cNvPr>
            <p:cNvSpPr/>
            <p:nvPr/>
          </p:nvSpPr>
          <p:spPr>
            <a:xfrm>
              <a:off x="5760302" y="7448067"/>
              <a:ext cx="604258" cy="134280"/>
            </a:xfrm>
            <a:custGeom>
              <a:avLst/>
              <a:gdLst>
                <a:gd name="connsiteX0" fmla="*/ 283155 w 1568246"/>
                <a:gd name="connsiteY0" fmla="*/ 0 h 348499"/>
                <a:gd name="connsiteX1" fmla="*/ 1285090 w 1568246"/>
                <a:gd name="connsiteY1" fmla="*/ 0 h 348499"/>
                <a:gd name="connsiteX2" fmla="*/ 1568246 w 1568246"/>
                <a:gd name="connsiteY2" fmla="*/ 283155 h 348499"/>
                <a:gd name="connsiteX3" fmla="*/ 1568246 w 1568246"/>
                <a:gd name="connsiteY3" fmla="*/ 348499 h 348499"/>
                <a:gd name="connsiteX4" fmla="*/ 0 w 1568246"/>
                <a:gd name="connsiteY4" fmla="*/ 348499 h 348499"/>
                <a:gd name="connsiteX5" fmla="*/ 0 w 1568246"/>
                <a:gd name="connsiteY5" fmla="*/ 283155 h 348499"/>
                <a:gd name="connsiteX6" fmla="*/ 283155 w 1568246"/>
                <a:gd name="connsiteY6" fmla="*/ 0 h 34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8246" h="348499">
                  <a:moveTo>
                    <a:pt x="283155" y="0"/>
                  </a:moveTo>
                  <a:lnTo>
                    <a:pt x="1285090" y="0"/>
                  </a:lnTo>
                  <a:cubicBezTo>
                    <a:pt x="1441470" y="0"/>
                    <a:pt x="1568246" y="126773"/>
                    <a:pt x="1568246" y="283155"/>
                  </a:cubicBezTo>
                  <a:lnTo>
                    <a:pt x="1568246" y="348499"/>
                  </a:lnTo>
                  <a:lnTo>
                    <a:pt x="0" y="348499"/>
                  </a:lnTo>
                  <a:lnTo>
                    <a:pt x="0" y="283155"/>
                  </a:lnTo>
                  <a:cubicBezTo>
                    <a:pt x="0" y="126773"/>
                    <a:pt x="126773" y="0"/>
                    <a:pt x="283155" y="0"/>
                  </a:cubicBezTo>
                  <a:close/>
                </a:path>
              </a:pathLst>
            </a:custGeom>
            <a:grpFill/>
            <a:ln w="869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1BC695A5-16D9-4433-38E7-8F5536714D92}"/>
                </a:ext>
              </a:extLst>
            </p:cNvPr>
            <p:cNvSpPr/>
            <p:nvPr/>
          </p:nvSpPr>
          <p:spPr>
            <a:xfrm>
              <a:off x="5760302" y="7632702"/>
              <a:ext cx="604292" cy="419692"/>
            </a:xfrm>
            <a:custGeom>
              <a:avLst/>
              <a:gdLst>
                <a:gd name="connsiteX0" fmla="*/ 0 w 1568333"/>
                <a:gd name="connsiteY0" fmla="*/ 0 h 1089234"/>
                <a:gd name="connsiteX1" fmla="*/ 1568246 w 1568333"/>
                <a:gd name="connsiteY1" fmla="*/ 0 h 1089234"/>
                <a:gd name="connsiteX2" fmla="*/ 1568333 w 1568333"/>
                <a:gd name="connsiteY2" fmla="*/ 306941 h 1089234"/>
                <a:gd name="connsiteX3" fmla="*/ 786040 w 1568333"/>
                <a:gd name="connsiteY3" fmla="*/ 478507 h 1089234"/>
                <a:gd name="connsiteX4" fmla="*/ 786040 w 1568333"/>
                <a:gd name="connsiteY4" fmla="*/ 1089234 h 1089234"/>
                <a:gd name="connsiteX5" fmla="*/ 283155 w 1568333"/>
                <a:gd name="connsiteY5" fmla="*/ 1089060 h 1089234"/>
                <a:gd name="connsiteX6" fmla="*/ 0 w 1568333"/>
                <a:gd name="connsiteY6" fmla="*/ 805904 h 1089234"/>
                <a:gd name="connsiteX7" fmla="*/ 0 w 1568333"/>
                <a:gd name="connsiteY7" fmla="*/ 0 h 108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333" h="1089234">
                  <a:moveTo>
                    <a:pt x="0" y="0"/>
                  </a:moveTo>
                  <a:lnTo>
                    <a:pt x="1568246" y="0"/>
                  </a:lnTo>
                  <a:lnTo>
                    <a:pt x="1568333" y="306941"/>
                  </a:lnTo>
                  <a:cubicBezTo>
                    <a:pt x="1304937" y="138293"/>
                    <a:pt x="954687" y="215102"/>
                    <a:pt x="786040" y="478507"/>
                  </a:cubicBezTo>
                  <a:cubicBezTo>
                    <a:pt x="666862" y="664640"/>
                    <a:pt x="666862" y="903101"/>
                    <a:pt x="786040" y="1089234"/>
                  </a:cubicBezTo>
                  <a:lnTo>
                    <a:pt x="283155" y="1089060"/>
                  </a:lnTo>
                  <a:cubicBezTo>
                    <a:pt x="126773" y="1089060"/>
                    <a:pt x="0" y="962284"/>
                    <a:pt x="0" y="805904"/>
                  </a:cubicBezTo>
                  <a:lnTo>
                    <a:pt x="0" y="0"/>
                  </a:lnTo>
                  <a:close/>
                </a:path>
              </a:pathLst>
            </a:custGeom>
            <a:grpFill/>
            <a:ln w="869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4D5C62EC-2349-0E20-F7DF-1801EAB7C7F3}"/>
                </a:ext>
              </a:extLst>
            </p:cNvPr>
            <p:cNvSpPr>
              <a:spLocks/>
            </p:cNvSpPr>
            <p:nvPr/>
          </p:nvSpPr>
          <p:spPr>
            <a:xfrm>
              <a:off x="6062431" y="7750197"/>
              <a:ext cx="369269" cy="369270"/>
            </a:xfrm>
            <a:custGeom>
              <a:avLst/>
              <a:gdLst>
                <a:gd name="connsiteX0" fmla="*/ 319116 w 958372"/>
                <a:gd name="connsiteY0" fmla="*/ 534887 h 958372"/>
                <a:gd name="connsiteX1" fmla="*/ 256453 w 958372"/>
                <a:gd name="connsiteY1" fmla="*/ 597521 h 958372"/>
                <a:gd name="connsiteX2" fmla="*/ 256453 w 958372"/>
                <a:gd name="connsiteY2" fmla="*/ 622809 h 958372"/>
                <a:gd name="connsiteX3" fmla="*/ 292826 w 958372"/>
                <a:gd name="connsiteY3" fmla="*/ 701987 h 958372"/>
                <a:gd name="connsiteX4" fmla="*/ 479171 w 958372"/>
                <a:gd name="connsiteY4" fmla="*/ 757687 h 958372"/>
                <a:gd name="connsiteX5" fmla="*/ 665655 w 958372"/>
                <a:gd name="connsiteY5" fmla="*/ 702016 h 958372"/>
                <a:gd name="connsiteX6" fmla="*/ 702056 w 958372"/>
                <a:gd name="connsiteY6" fmla="*/ 622753 h 958372"/>
                <a:gd name="connsiteX7" fmla="*/ 702056 w 958372"/>
                <a:gd name="connsiteY7" fmla="*/ 597550 h 958372"/>
                <a:gd name="connsiteX8" fmla="*/ 639393 w 958372"/>
                <a:gd name="connsiteY8" fmla="*/ 534887 h 958372"/>
                <a:gd name="connsiteX9" fmla="*/ 541639 w 958372"/>
                <a:gd name="connsiteY9" fmla="*/ 326010 h 958372"/>
                <a:gd name="connsiteX10" fmla="*/ 575452 w 958372"/>
                <a:gd name="connsiteY10" fmla="*/ 359825 h 958372"/>
                <a:gd name="connsiteX11" fmla="*/ 541639 w 958372"/>
                <a:gd name="connsiteY11" fmla="*/ 395609 h 958372"/>
                <a:gd name="connsiteX12" fmla="*/ 539670 w 958372"/>
                <a:gd name="connsiteY12" fmla="*/ 395609 h 958372"/>
                <a:gd name="connsiteX13" fmla="*/ 505854 w 958372"/>
                <a:gd name="connsiteY13" fmla="*/ 359825 h 958372"/>
                <a:gd name="connsiteX14" fmla="*/ 541639 w 958372"/>
                <a:gd name="connsiteY14" fmla="*/ 326010 h 958372"/>
                <a:gd name="connsiteX15" fmla="*/ 416508 w 958372"/>
                <a:gd name="connsiteY15" fmla="*/ 326010 h 958372"/>
                <a:gd name="connsiteX16" fmla="*/ 451321 w 958372"/>
                <a:gd name="connsiteY16" fmla="*/ 360824 h 958372"/>
                <a:gd name="connsiteX17" fmla="*/ 416508 w 958372"/>
                <a:gd name="connsiteY17" fmla="*/ 395636 h 958372"/>
                <a:gd name="connsiteX18" fmla="*/ 381696 w 958372"/>
                <a:gd name="connsiteY18" fmla="*/ 360824 h 958372"/>
                <a:gd name="connsiteX19" fmla="*/ 416508 w 958372"/>
                <a:gd name="connsiteY19" fmla="*/ 326010 h 958372"/>
                <a:gd name="connsiteX20" fmla="*/ 479171 w 958372"/>
                <a:gd name="connsiteY20" fmla="*/ 200685 h 958372"/>
                <a:gd name="connsiteX21" fmla="*/ 476331 w 958372"/>
                <a:gd name="connsiteY21" fmla="*/ 200880 h 958372"/>
                <a:gd name="connsiteX22" fmla="*/ 476331 w 958372"/>
                <a:gd name="connsiteY22" fmla="*/ 200908 h 958372"/>
                <a:gd name="connsiteX23" fmla="*/ 458284 w 958372"/>
                <a:gd name="connsiteY23" fmla="*/ 221600 h 958372"/>
                <a:gd name="connsiteX24" fmla="*/ 458284 w 958372"/>
                <a:gd name="connsiteY24" fmla="*/ 242461 h 958372"/>
                <a:gd name="connsiteX25" fmla="*/ 360808 w 958372"/>
                <a:gd name="connsiteY25" fmla="*/ 242461 h 958372"/>
                <a:gd name="connsiteX26" fmla="*/ 298145 w 958372"/>
                <a:gd name="connsiteY26" fmla="*/ 305123 h 958372"/>
                <a:gd name="connsiteX27" fmla="*/ 298145 w 958372"/>
                <a:gd name="connsiteY27" fmla="*/ 430588 h 958372"/>
                <a:gd name="connsiteX28" fmla="*/ 360808 w 958372"/>
                <a:gd name="connsiteY28" fmla="*/ 493251 h 958372"/>
                <a:gd name="connsiteX29" fmla="*/ 597535 w 958372"/>
                <a:gd name="connsiteY29" fmla="*/ 493251 h 958372"/>
                <a:gd name="connsiteX30" fmla="*/ 660197 w 958372"/>
                <a:gd name="connsiteY30" fmla="*/ 430588 h 958372"/>
                <a:gd name="connsiteX31" fmla="*/ 660197 w 958372"/>
                <a:gd name="connsiteY31" fmla="*/ 305123 h 958372"/>
                <a:gd name="connsiteX32" fmla="*/ 597535 w 958372"/>
                <a:gd name="connsiteY32" fmla="*/ 242461 h 958372"/>
                <a:gd name="connsiteX33" fmla="*/ 500059 w 958372"/>
                <a:gd name="connsiteY33" fmla="*/ 242461 h 958372"/>
                <a:gd name="connsiteX34" fmla="*/ 500059 w 958372"/>
                <a:gd name="connsiteY34" fmla="*/ 221573 h 958372"/>
                <a:gd name="connsiteX35" fmla="*/ 499864 w 958372"/>
                <a:gd name="connsiteY35" fmla="*/ 218733 h 958372"/>
                <a:gd name="connsiteX36" fmla="*/ 479171 w 958372"/>
                <a:gd name="connsiteY36" fmla="*/ 200685 h 958372"/>
                <a:gd name="connsiteX37" fmla="*/ 479186 w 958372"/>
                <a:gd name="connsiteY37" fmla="*/ 0 h 958372"/>
                <a:gd name="connsiteX38" fmla="*/ 958372 w 958372"/>
                <a:gd name="connsiteY38" fmla="*/ 479186 h 958372"/>
                <a:gd name="connsiteX39" fmla="*/ 479186 w 958372"/>
                <a:gd name="connsiteY39" fmla="*/ 958372 h 958372"/>
                <a:gd name="connsiteX40" fmla="*/ 0 w 958372"/>
                <a:gd name="connsiteY40" fmla="*/ 479186 h 958372"/>
                <a:gd name="connsiteX41" fmla="*/ 479186 w 958372"/>
                <a:gd name="connsiteY41" fmla="*/ 0 h 95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8372" h="958372">
                  <a:moveTo>
                    <a:pt x="319116" y="534887"/>
                  </a:moveTo>
                  <a:cubicBezTo>
                    <a:pt x="284519" y="534887"/>
                    <a:pt x="256468" y="562926"/>
                    <a:pt x="256453" y="597521"/>
                  </a:cubicBezTo>
                  <a:lnTo>
                    <a:pt x="256453" y="622809"/>
                  </a:lnTo>
                  <a:cubicBezTo>
                    <a:pt x="256463" y="653241"/>
                    <a:pt x="269745" y="682155"/>
                    <a:pt x="292826" y="701987"/>
                  </a:cubicBezTo>
                  <a:cubicBezTo>
                    <a:pt x="336356" y="739418"/>
                    <a:pt x="398684" y="757687"/>
                    <a:pt x="479171" y="757687"/>
                  </a:cubicBezTo>
                  <a:cubicBezTo>
                    <a:pt x="559658" y="757687"/>
                    <a:pt x="622042" y="739446"/>
                    <a:pt x="665655" y="702016"/>
                  </a:cubicBezTo>
                  <a:cubicBezTo>
                    <a:pt x="688768" y="682170"/>
                    <a:pt x="702064" y="653219"/>
                    <a:pt x="702056" y="622753"/>
                  </a:cubicBezTo>
                  <a:lnTo>
                    <a:pt x="702056" y="597550"/>
                  </a:lnTo>
                  <a:cubicBezTo>
                    <a:pt x="702056" y="562943"/>
                    <a:pt x="674000" y="534887"/>
                    <a:pt x="639393" y="534887"/>
                  </a:cubicBezTo>
                  <a:close/>
                  <a:moveTo>
                    <a:pt x="541639" y="326010"/>
                  </a:moveTo>
                  <a:cubicBezTo>
                    <a:pt x="560092" y="326533"/>
                    <a:pt x="574931" y="341370"/>
                    <a:pt x="575452" y="359825"/>
                  </a:cubicBezTo>
                  <a:cubicBezTo>
                    <a:pt x="575998" y="379044"/>
                    <a:pt x="560858" y="395065"/>
                    <a:pt x="541639" y="395609"/>
                  </a:cubicBezTo>
                  <a:cubicBezTo>
                    <a:pt x="540982" y="395627"/>
                    <a:pt x="540327" y="395627"/>
                    <a:pt x="539670" y="395609"/>
                  </a:cubicBezTo>
                  <a:cubicBezTo>
                    <a:pt x="520450" y="395065"/>
                    <a:pt x="505311" y="379044"/>
                    <a:pt x="505854" y="359825"/>
                  </a:cubicBezTo>
                  <a:cubicBezTo>
                    <a:pt x="506400" y="340606"/>
                    <a:pt x="522420" y="325467"/>
                    <a:pt x="541639" y="326010"/>
                  </a:cubicBezTo>
                  <a:close/>
                  <a:moveTo>
                    <a:pt x="416508" y="326010"/>
                  </a:moveTo>
                  <a:cubicBezTo>
                    <a:pt x="435736" y="326010"/>
                    <a:pt x="451321" y="341597"/>
                    <a:pt x="451321" y="360824"/>
                  </a:cubicBezTo>
                  <a:cubicBezTo>
                    <a:pt x="451321" y="380050"/>
                    <a:pt x="435736" y="395636"/>
                    <a:pt x="416508" y="395636"/>
                  </a:cubicBezTo>
                  <a:cubicBezTo>
                    <a:pt x="397282" y="395636"/>
                    <a:pt x="381696" y="380050"/>
                    <a:pt x="381696" y="360824"/>
                  </a:cubicBezTo>
                  <a:cubicBezTo>
                    <a:pt x="381696" y="341597"/>
                    <a:pt x="397282" y="326010"/>
                    <a:pt x="416508" y="326010"/>
                  </a:cubicBezTo>
                  <a:close/>
                  <a:moveTo>
                    <a:pt x="479171" y="200685"/>
                  </a:moveTo>
                  <a:lnTo>
                    <a:pt x="476331" y="200880"/>
                  </a:lnTo>
                  <a:lnTo>
                    <a:pt x="476331" y="200908"/>
                  </a:lnTo>
                  <a:cubicBezTo>
                    <a:pt x="465989" y="202327"/>
                    <a:pt x="458284" y="211162"/>
                    <a:pt x="458284" y="221600"/>
                  </a:cubicBezTo>
                  <a:lnTo>
                    <a:pt x="458284" y="242461"/>
                  </a:lnTo>
                  <a:lnTo>
                    <a:pt x="360808" y="242461"/>
                  </a:lnTo>
                  <a:cubicBezTo>
                    <a:pt x="326200" y="242461"/>
                    <a:pt x="298145" y="270516"/>
                    <a:pt x="298145" y="305123"/>
                  </a:cubicBezTo>
                  <a:lnTo>
                    <a:pt x="298145" y="430588"/>
                  </a:lnTo>
                  <a:cubicBezTo>
                    <a:pt x="298145" y="465195"/>
                    <a:pt x="326200" y="493251"/>
                    <a:pt x="360808" y="493251"/>
                  </a:cubicBezTo>
                  <a:lnTo>
                    <a:pt x="597535" y="493251"/>
                  </a:lnTo>
                  <a:cubicBezTo>
                    <a:pt x="632140" y="493251"/>
                    <a:pt x="660197" y="465195"/>
                    <a:pt x="660197" y="430588"/>
                  </a:cubicBezTo>
                  <a:lnTo>
                    <a:pt x="660197" y="305123"/>
                  </a:lnTo>
                  <a:cubicBezTo>
                    <a:pt x="660197" y="270516"/>
                    <a:pt x="632140" y="242461"/>
                    <a:pt x="597535" y="242461"/>
                  </a:cubicBezTo>
                  <a:lnTo>
                    <a:pt x="500059" y="242461"/>
                  </a:lnTo>
                  <a:lnTo>
                    <a:pt x="500059" y="221573"/>
                  </a:lnTo>
                  <a:lnTo>
                    <a:pt x="499864" y="218733"/>
                  </a:lnTo>
                  <a:cubicBezTo>
                    <a:pt x="498443" y="208391"/>
                    <a:pt x="489609" y="200685"/>
                    <a:pt x="479171" y="200685"/>
                  </a:cubicBezTo>
                  <a:close/>
                  <a:moveTo>
                    <a:pt x="479186" y="0"/>
                  </a:moveTo>
                  <a:cubicBezTo>
                    <a:pt x="743836" y="0"/>
                    <a:pt x="958372" y="214536"/>
                    <a:pt x="958372" y="479186"/>
                  </a:cubicBezTo>
                  <a:cubicBezTo>
                    <a:pt x="958372" y="743836"/>
                    <a:pt x="743836" y="958372"/>
                    <a:pt x="479186" y="958372"/>
                  </a:cubicBezTo>
                  <a:cubicBezTo>
                    <a:pt x="214536" y="958372"/>
                    <a:pt x="0" y="743836"/>
                    <a:pt x="0" y="479186"/>
                  </a:cubicBezTo>
                  <a:cubicBezTo>
                    <a:pt x="0" y="214536"/>
                    <a:pt x="214536" y="0"/>
                    <a:pt x="479186" y="0"/>
                  </a:cubicBezTo>
                  <a:close/>
                </a:path>
              </a:pathLst>
            </a:custGeom>
            <a:grpFill/>
            <a:ln w="869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C6BAC026-9DBC-CF23-67B3-AF8C3E052B9F}"/>
              </a:ext>
            </a:extLst>
          </p:cNvPr>
          <p:cNvSpPr>
            <a:spLocks noGrp="1"/>
          </p:cNvSpPr>
          <p:nvPr>
            <p:ph type="title"/>
          </p:nvPr>
        </p:nvSpPr>
        <p:spPr>
          <a:xfrm>
            <a:off x="3001647" y="2587403"/>
            <a:ext cx="6209028" cy="677108"/>
          </a:xfrm>
        </p:spPr>
        <p:txBody>
          <a:bodyPr anchor="ctr"/>
          <a:lstStyle/>
          <a:p>
            <a:pPr algn="ctr"/>
            <a:r>
              <a:rPr lang="en-US" sz="4400" dirty="0"/>
              <a:t>Unlock Copilot Adoption</a:t>
            </a:r>
          </a:p>
        </p:txBody>
      </p:sp>
      <p:sp>
        <p:nvSpPr>
          <p:cNvPr id="33" name="Title 1">
            <a:extLst>
              <a:ext uri="{FF2B5EF4-FFF2-40B4-BE49-F238E27FC236}">
                <a16:creationId xmlns:a16="http://schemas.microsoft.com/office/drawing/2014/main" id="{7C545DFE-8B4D-C169-2B6E-A57FDF086A61}"/>
              </a:ext>
            </a:extLst>
          </p:cNvPr>
          <p:cNvSpPr txBox="1">
            <a:spLocks/>
          </p:cNvSpPr>
          <p:nvPr/>
        </p:nvSpPr>
        <p:spPr>
          <a:xfrm>
            <a:off x="914400" y="4037833"/>
            <a:ext cx="10363196"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w="3175">
                  <a:noFill/>
                </a:ln>
                <a:effectLst/>
                <a:uLnTx/>
                <a:uFillTx/>
                <a:latin typeface="+mn-lt"/>
                <a:ea typeface="+mn-ea"/>
                <a:cs typeface="Segoe UI" pitchFamily="34" charset="0"/>
              </a:rPr>
              <a:t>Copilot Adoption Community (CAC) users have </a:t>
            </a:r>
            <a:r>
              <a:rPr kumimoji="0" lang="en-US" sz="2400" b="0" i="0" u="none" strike="noStrike" kern="1200" cap="none" spc="0" normalizeH="0" baseline="0" noProof="0" dirty="0">
                <a:ln w="3175">
                  <a:noFill/>
                </a:ln>
                <a:solidFill>
                  <a:schemeClr val="accent1"/>
                </a:solidFill>
                <a:effectLst/>
                <a:uLnTx/>
                <a:uFillTx/>
                <a:ea typeface="+mn-ea"/>
                <a:cs typeface="Segoe UI" pitchFamily="34" charset="0"/>
              </a:rPr>
              <a:t>+30% more active days </a:t>
            </a:r>
            <a:r>
              <a:rPr kumimoji="0" lang="en-US" sz="2400" b="0" i="0" u="none" strike="noStrike" kern="1200" cap="none" spc="0" normalizeH="0" baseline="0" noProof="0" dirty="0">
                <a:ln w="3175">
                  <a:noFill/>
                </a:ln>
                <a:effectLst/>
                <a:uLnTx/>
                <a:uFillTx/>
                <a:latin typeface="+mn-lt"/>
                <a:ea typeface="+mn-ea"/>
                <a:cs typeface="Segoe UI" pitchFamily="34" charset="0"/>
              </a:rPr>
              <a:t>on Microsoft 365 Copilot compared to Non-CAC users in the same network</a:t>
            </a:r>
          </a:p>
        </p:txBody>
      </p:sp>
      <p:sp>
        <p:nvSpPr>
          <p:cNvPr id="41" name="Rectangle: Rounded Corners 40">
            <a:extLst>
              <a:ext uri="{FF2B5EF4-FFF2-40B4-BE49-F238E27FC236}">
                <a16:creationId xmlns:a16="http://schemas.microsoft.com/office/drawing/2014/main" id="{4B24DEC3-1293-7076-255E-81040B4C6DD2}"/>
              </a:ext>
            </a:extLst>
          </p:cNvPr>
          <p:cNvSpPr>
            <a:spLocks/>
          </p:cNvSpPr>
          <p:nvPr/>
        </p:nvSpPr>
        <p:spPr bwMode="auto">
          <a:xfrm>
            <a:off x="3525522" y="4968240"/>
            <a:ext cx="5161278" cy="529414"/>
          </a:xfrm>
          <a:prstGeom prst="roundRect">
            <a:avLst>
              <a:gd name="adj" fmla="val 50000"/>
            </a:avLst>
          </a:prstGeom>
          <a:gradFill flip="none" rotWithShape="1">
            <a:gsLst>
              <a:gs pos="100000">
                <a:schemeClr val="accent1"/>
              </a:gs>
              <a:gs pos="50000">
                <a:schemeClr val="accent4"/>
              </a:gs>
              <a:gs pos="0">
                <a:schemeClr val="accent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1200"/>
              </a:spcAft>
            </a:pPr>
            <a:r>
              <a:rPr lang="en-US" sz="2000" dirty="0">
                <a:ln w="3175">
                  <a:noFill/>
                </a:ln>
                <a:solidFill>
                  <a:schemeClr val="bg1"/>
                </a:solidFill>
                <a:cs typeface="Segoe UI Semibold"/>
                <a:hlinkClick r:id="rId7">
                  <a:extLst>
                    <a:ext uri="{A12FA001-AC4F-418D-AE19-62706E023703}">
                      <ahyp:hlinkClr xmlns:ahyp="http://schemas.microsoft.com/office/drawing/2018/hyperlinkcolor" val="tx"/>
                    </a:ext>
                  </a:extLst>
                </a:hlinkClick>
              </a:rPr>
              <a:t>Setup your Copilot Adoption Community</a:t>
            </a:r>
          </a:p>
        </p:txBody>
      </p:sp>
      <p:sp>
        <p:nvSpPr>
          <p:cNvPr id="35" name="TextBox 34">
            <a:extLst>
              <a:ext uri="{FF2B5EF4-FFF2-40B4-BE49-F238E27FC236}">
                <a16:creationId xmlns:a16="http://schemas.microsoft.com/office/drawing/2014/main" id="{035C557D-9564-2A15-EAA7-BE5D534002CD}"/>
              </a:ext>
            </a:extLst>
          </p:cNvPr>
          <p:cNvSpPr txBox="1">
            <a:spLocks/>
          </p:cNvSpPr>
          <p:nvPr/>
        </p:nvSpPr>
        <p:spPr>
          <a:xfrm>
            <a:off x="914400" y="5689397"/>
            <a:ext cx="1036319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Aptos"/>
                <a:cs typeface="Aptos"/>
              </a:rPr>
              <a:t>Source: Based on internal Microsoft analytics (June 2024–July 2025). “Copilot Adoption Community users“ are those who interacted with a CAC; “Non-CAC users“ are M365 Copilot-enabled users in the same network. Days active measured over a 12-week period. Lift is statistically significant (p &lt; 0.05). </a:t>
            </a:r>
            <a:endParaRPr kumimoji="0" lang="en-US" sz="800" b="0" i="0" u="none" strike="noStrike" kern="1200" cap="none" spc="0" normalizeH="0" baseline="0" noProof="0" dirty="0">
              <a:ln>
                <a:noFill/>
              </a:ln>
              <a:effectLst/>
              <a:uLnTx/>
              <a:uFillTx/>
              <a:cs typeface="Segoe UI"/>
            </a:endParaRPr>
          </a:p>
        </p:txBody>
      </p:sp>
    </p:spTree>
    <p:extLst>
      <p:ext uri="{BB962C8B-B14F-4D97-AF65-F5344CB8AC3E}">
        <p14:creationId xmlns:p14="http://schemas.microsoft.com/office/powerpoint/2010/main" val="1460487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1.25E-6 -3.7037E-7 L -1.25E-6 0.03542 " pathEditMode="relative" rAng="0" ptsTypes="AA">
                                      <p:cBhvr>
                                        <p:cTn id="9" dur="700" spd="-100000" fill="hold"/>
                                        <p:tgtEl>
                                          <p:spTgt spid="3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42" presetClass="path" presetSubtype="0" decel="100000" fill="hold" grpId="1" nodeType="withEffect">
                                  <p:stCondLst>
                                    <p:cond delay="0"/>
                                  </p:stCondLst>
                                  <p:childTnLst>
                                    <p:animMotion origin="layout" path="M -1.25E-6 -3.7037E-7 L -1.25E-6 0.03542 " pathEditMode="relative" rAng="0" ptsTypes="AA">
                                      <p:cBhvr>
                                        <p:cTn id="14" dur="700" spd="-100000" fill="hold"/>
                                        <p:tgtEl>
                                          <p:spTgt spid="41"/>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42" presetClass="path" presetSubtype="0" decel="100000" fill="hold" nodeType="withEffect">
                                  <p:stCondLst>
                                    <p:cond delay="0"/>
                                  </p:stCondLst>
                                  <p:childTnLst>
                                    <p:animMotion origin="layout" path="M -1.25E-6 -3.7037E-7 L -1.25E-6 0.03542 " pathEditMode="relative" rAng="0" ptsTypes="AA">
                                      <p:cBhvr>
                                        <p:cTn id="19" dur="700" spd="-100000" fill="hold"/>
                                        <p:tgtEl>
                                          <p:spTgt spid="46"/>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grpId="1" nodeType="withEffect">
                                  <p:stCondLst>
                                    <p:cond delay="0"/>
                                  </p:stCondLst>
                                  <p:childTnLst>
                                    <p:animMotion origin="layout" path="M -1.25E-6 -3.7037E-7 L -1.25E-6 0.03542 " pathEditMode="relative" rAng="0" ptsTypes="AA">
                                      <p:cBhvr>
                                        <p:cTn id="24" dur="700" spd="-100000" fill="hold"/>
                                        <p:tgtEl>
                                          <p:spTgt spid="3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0"/>
                                  </p:stCondLst>
                                  <p:childTnLst>
                                    <p:animMotion origin="layout" path="M -1.25E-6 -3.7037E-7 L -1.25E-6 0.03542 " pathEditMode="relative" rAng="0" ptsTypes="AA">
                                      <p:cBhvr>
                                        <p:cTn id="29"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3" grpId="0"/>
      <p:bldP spid="33" grpId="1"/>
      <p:bldP spid="41" grpId="0" animBg="1"/>
      <p:bldP spid="41" grpId="1" animBg="1"/>
      <p:bldP spid="35" grpId="0"/>
      <p:bldP spid="3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62611-690C-588D-A1C7-D91CF98FDBE8}"/>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82DCD5AE-D659-F66F-4DDD-CEEBE0702D50}"/>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5754" r="15371" b="14410"/>
          <a:stretch>
            <a:fillRect/>
          </a:stretch>
        </p:blipFill>
        <p:spPr>
          <a:xfrm>
            <a:off x="5082" y="0"/>
            <a:ext cx="12181836" cy="6463983"/>
          </a:xfrm>
          <a:custGeom>
            <a:avLst/>
            <a:gdLst>
              <a:gd name="connsiteX0" fmla="*/ 0 w 12181836"/>
              <a:gd name="connsiteY0" fmla="*/ 0 h 6463983"/>
              <a:gd name="connsiteX1" fmla="*/ 12181836 w 12181836"/>
              <a:gd name="connsiteY1" fmla="*/ 0 h 6463983"/>
              <a:gd name="connsiteX2" fmla="*/ 12181836 w 12181836"/>
              <a:gd name="connsiteY2" fmla="*/ 6463983 h 6463983"/>
              <a:gd name="connsiteX3" fmla="*/ 5152385 w 12181836"/>
              <a:gd name="connsiteY3" fmla="*/ 6463983 h 6463983"/>
              <a:gd name="connsiteX4" fmla="*/ 4835165 w 12181836"/>
              <a:gd name="connsiteY4" fmla="*/ 6463983 h 6463983"/>
              <a:gd name="connsiteX5" fmla="*/ 4791606 w 12181836"/>
              <a:gd name="connsiteY5" fmla="*/ 6459592 h 6463983"/>
              <a:gd name="connsiteX6" fmla="*/ 4618986 w 12181836"/>
              <a:gd name="connsiteY6" fmla="*/ 6247794 h 6463983"/>
              <a:gd name="connsiteX7" fmla="*/ 4618986 w 12181836"/>
              <a:gd name="connsiteY7" fmla="*/ 6059803 h 6463983"/>
              <a:gd name="connsiteX8" fmla="*/ 4618986 w 12181836"/>
              <a:gd name="connsiteY8" fmla="*/ 5018403 h 6463983"/>
              <a:gd name="connsiteX9" fmla="*/ 4618986 w 12181836"/>
              <a:gd name="connsiteY9" fmla="*/ 4652819 h 6463983"/>
              <a:gd name="connsiteX10" fmla="*/ 4618986 w 12181836"/>
              <a:gd name="connsiteY10" fmla="*/ 3471544 h 6463983"/>
              <a:gd name="connsiteX11" fmla="*/ 4618986 w 12181836"/>
              <a:gd name="connsiteY11" fmla="*/ 3471542 h 6463983"/>
              <a:gd name="connsiteX12" fmla="*/ 4618986 w 12181836"/>
              <a:gd name="connsiteY12" fmla="*/ 1753635 h 6463983"/>
              <a:gd name="connsiteX13" fmla="*/ 4402797 w 12181836"/>
              <a:gd name="connsiteY13" fmla="*/ 1537445 h 6463983"/>
              <a:gd name="connsiteX14" fmla="*/ 794989 w 12181836"/>
              <a:gd name="connsiteY14" fmla="*/ 1537445 h 6463983"/>
              <a:gd name="connsiteX15" fmla="*/ 578799 w 12181836"/>
              <a:gd name="connsiteY15" fmla="*/ 1753635 h 6463983"/>
              <a:gd name="connsiteX16" fmla="*/ 578799 w 12181836"/>
              <a:gd name="connsiteY16" fmla="*/ 3471544 h 6463983"/>
              <a:gd name="connsiteX17" fmla="*/ 578801 w 12181836"/>
              <a:gd name="connsiteY17" fmla="*/ 3471544 h 6463983"/>
              <a:gd name="connsiteX18" fmla="*/ 578801 w 12181836"/>
              <a:gd name="connsiteY18" fmla="*/ 4512944 h 6463983"/>
              <a:gd name="connsiteX19" fmla="*/ 578799 w 12181836"/>
              <a:gd name="connsiteY19" fmla="*/ 4512944 h 6463983"/>
              <a:gd name="connsiteX20" fmla="*/ 578799 w 12181836"/>
              <a:gd name="connsiteY20" fmla="*/ 5825107 h 6463983"/>
              <a:gd name="connsiteX21" fmla="*/ 578799 w 12181836"/>
              <a:gd name="connsiteY21" fmla="*/ 6059803 h 6463983"/>
              <a:gd name="connsiteX22" fmla="*/ 578801 w 12181836"/>
              <a:gd name="connsiteY22" fmla="*/ 6059803 h 6463983"/>
              <a:gd name="connsiteX23" fmla="*/ 578801 w 12181836"/>
              <a:gd name="connsiteY23" fmla="*/ 6247794 h 6463983"/>
              <a:gd name="connsiteX24" fmla="*/ 406180 w 12181836"/>
              <a:gd name="connsiteY24" fmla="*/ 6459592 h 6463983"/>
              <a:gd name="connsiteX25" fmla="*/ 362620 w 12181836"/>
              <a:gd name="connsiteY25" fmla="*/ 6463983 h 6463983"/>
              <a:gd name="connsiteX26" fmla="*/ 45401 w 12181836"/>
              <a:gd name="connsiteY26" fmla="*/ 6463983 h 6463983"/>
              <a:gd name="connsiteX27" fmla="*/ 0 w 12181836"/>
              <a:gd name="connsiteY27" fmla="*/ 6463983 h 6463983"/>
              <a:gd name="connsiteX28" fmla="*/ 0 w 12181836"/>
              <a:gd name="connsiteY28" fmla="*/ 914400 h 6463983"/>
              <a:gd name="connsiteX29" fmla="*/ 0 w 12181836"/>
              <a:gd name="connsiteY29" fmla="*/ 203200 h 646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81836" h="6463983">
                <a:moveTo>
                  <a:pt x="0" y="0"/>
                </a:moveTo>
                <a:lnTo>
                  <a:pt x="12181836" y="0"/>
                </a:lnTo>
                <a:lnTo>
                  <a:pt x="12181836" y="6463983"/>
                </a:lnTo>
                <a:lnTo>
                  <a:pt x="5152385" y="6463983"/>
                </a:lnTo>
                <a:lnTo>
                  <a:pt x="4835165" y="6463983"/>
                </a:lnTo>
                <a:lnTo>
                  <a:pt x="4791606" y="6459592"/>
                </a:lnTo>
                <a:cubicBezTo>
                  <a:pt x="4693092" y="6439433"/>
                  <a:pt x="4618986" y="6352267"/>
                  <a:pt x="4618986" y="6247794"/>
                </a:cubicBezTo>
                <a:lnTo>
                  <a:pt x="4618986" y="6059803"/>
                </a:lnTo>
                <a:lnTo>
                  <a:pt x="4618986" y="5018403"/>
                </a:lnTo>
                <a:lnTo>
                  <a:pt x="4618986" y="4652819"/>
                </a:lnTo>
                <a:lnTo>
                  <a:pt x="4618986" y="3471544"/>
                </a:lnTo>
                <a:lnTo>
                  <a:pt x="4618986" y="3471542"/>
                </a:lnTo>
                <a:lnTo>
                  <a:pt x="4618986" y="1753635"/>
                </a:lnTo>
                <a:cubicBezTo>
                  <a:pt x="4618986" y="1634237"/>
                  <a:pt x="4522196" y="1537445"/>
                  <a:pt x="4402797" y="1537445"/>
                </a:cubicBezTo>
                <a:lnTo>
                  <a:pt x="794989" y="1537445"/>
                </a:lnTo>
                <a:cubicBezTo>
                  <a:pt x="675592" y="1537445"/>
                  <a:pt x="578799" y="1634237"/>
                  <a:pt x="578799" y="1753635"/>
                </a:cubicBezTo>
                <a:lnTo>
                  <a:pt x="578799" y="3471544"/>
                </a:lnTo>
                <a:lnTo>
                  <a:pt x="578801" y="3471544"/>
                </a:lnTo>
                <a:lnTo>
                  <a:pt x="578801" y="4512944"/>
                </a:lnTo>
                <a:lnTo>
                  <a:pt x="578799" y="4512944"/>
                </a:lnTo>
                <a:lnTo>
                  <a:pt x="578799" y="5825107"/>
                </a:lnTo>
                <a:lnTo>
                  <a:pt x="578799" y="6059803"/>
                </a:lnTo>
                <a:lnTo>
                  <a:pt x="578801" y="6059803"/>
                </a:lnTo>
                <a:lnTo>
                  <a:pt x="578801" y="6247794"/>
                </a:lnTo>
                <a:cubicBezTo>
                  <a:pt x="578801" y="6352267"/>
                  <a:pt x="504694" y="6439433"/>
                  <a:pt x="406180" y="6459592"/>
                </a:cubicBezTo>
                <a:lnTo>
                  <a:pt x="362620" y="6463983"/>
                </a:lnTo>
                <a:lnTo>
                  <a:pt x="45401" y="6463983"/>
                </a:lnTo>
                <a:lnTo>
                  <a:pt x="0" y="6463983"/>
                </a:lnTo>
                <a:lnTo>
                  <a:pt x="0" y="914400"/>
                </a:lnTo>
                <a:lnTo>
                  <a:pt x="0" y="203200"/>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10" name="Rectangle: Rounded Corners 9">
            <a:extLst>
              <a:ext uri="{FF2B5EF4-FFF2-40B4-BE49-F238E27FC236}">
                <a16:creationId xmlns:a16="http://schemas.microsoft.com/office/drawing/2014/main" id="{AB0ED260-99F6-EC50-DA75-80036FC17309}"/>
              </a:ext>
              <a:ext uri="{C183D7F6-B498-43B3-948B-1728B52AA6E4}">
                <adec:decorative xmlns:adec="http://schemas.microsoft.com/office/drawing/2017/decorative" val="1"/>
              </a:ext>
            </a:extLst>
          </p:cNvPr>
          <p:cNvSpPr>
            <a:spLocks/>
          </p:cNvSpPr>
          <p:nvPr/>
        </p:nvSpPr>
        <p:spPr bwMode="auto">
          <a:xfrm>
            <a:off x="4816548" y="1537445"/>
            <a:ext cx="6789665" cy="4710512"/>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57B78A1-5F8A-A8FD-74B3-DD20A460D8DC}"/>
              </a:ext>
              <a:ext uri="{C183D7F6-B498-43B3-948B-1728B52AA6E4}">
                <adec:decorative xmlns:adec="http://schemas.microsoft.com/office/drawing/2017/decorative" val="1"/>
              </a:ext>
            </a:extLst>
          </p:cNvPr>
          <p:cNvSpPr>
            <a:spLocks/>
          </p:cNvSpPr>
          <p:nvPr/>
        </p:nvSpPr>
        <p:spPr bwMode="auto">
          <a:xfrm>
            <a:off x="807721" y="1802351"/>
            <a:ext cx="601980" cy="602980"/>
          </a:xfrm>
          <a:prstGeom prst="ellipse">
            <a:avLst/>
          </a:prstGeom>
          <a:solidFill>
            <a:schemeClr val="bg1"/>
          </a:solidFill>
          <a:ln w="1905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48" name="Graphic 15">
            <a:extLst>
              <a:ext uri="{FF2B5EF4-FFF2-40B4-BE49-F238E27FC236}">
                <a16:creationId xmlns:a16="http://schemas.microsoft.com/office/drawing/2014/main" id="{666A0180-EDB3-FD80-F544-7F624250C521}"/>
              </a:ext>
              <a:ext uri="{C183D7F6-B498-43B3-948B-1728B52AA6E4}">
                <adec:decorative xmlns:adec="http://schemas.microsoft.com/office/drawing/2017/decorative" val="1"/>
              </a:ext>
            </a:extLst>
          </p:cNvPr>
          <p:cNvSpPr>
            <a:spLocks/>
          </p:cNvSpPr>
          <p:nvPr/>
        </p:nvSpPr>
        <p:spPr>
          <a:xfrm>
            <a:off x="944803" y="1956286"/>
            <a:ext cx="327816" cy="295110"/>
          </a:xfrm>
          <a:custGeom>
            <a:avLst/>
            <a:gdLst>
              <a:gd name="connsiteX0" fmla="*/ 121444 w 190546"/>
              <a:gd name="connsiteY0" fmla="*/ 114300 h 171535"/>
              <a:gd name="connsiteX1" fmla="*/ 138113 w 190546"/>
              <a:gd name="connsiteY1" fmla="*/ 130969 h 171535"/>
              <a:gd name="connsiteX2" fmla="*/ 138103 w 190546"/>
              <a:gd name="connsiteY2" fmla="*/ 140132 h 171535"/>
              <a:gd name="connsiteX3" fmla="*/ 95888 w 190546"/>
              <a:gd name="connsiteY3" fmla="*/ 171536 h 171535"/>
              <a:gd name="connsiteX4" fmla="*/ 52388 w 190546"/>
              <a:gd name="connsiteY4" fmla="*/ 140494 h 171535"/>
              <a:gd name="connsiteX5" fmla="*/ 52388 w 190546"/>
              <a:gd name="connsiteY5" fmla="*/ 130969 h 171535"/>
              <a:gd name="connsiteX6" fmla="*/ 69056 w 190546"/>
              <a:gd name="connsiteY6" fmla="*/ 114300 h 171535"/>
              <a:gd name="connsiteX7" fmla="*/ 121444 w 190546"/>
              <a:gd name="connsiteY7" fmla="*/ 114300 h 171535"/>
              <a:gd name="connsiteX8" fmla="*/ 16669 w 190546"/>
              <a:gd name="connsiteY8" fmla="*/ 66675 h 171535"/>
              <a:gd name="connsiteX9" fmla="*/ 58350 w 190546"/>
              <a:gd name="connsiteY9" fmla="*/ 66675 h 171535"/>
              <a:gd name="connsiteX10" fmla="*/ 68513 w 190546"/>
              <a:gd name="connsiteY10" fmla="*/ 103346 h 171535"/>
              <a:gd name="connsiteX11" fmla="*/ 70056 w 190546"/>
              <a:gd name="connsiteY11" fmla="*/ 104785 h 171535"/>
              <a:gd name="connsiteX12" fmla="*/ 69056 w 190546"/>
              <a:gd name="connsiteY12" fmla="*/ 104775 h 171535"/>
              <a:gd name="connsiteX13" fmla="*/ 43825 w 190546"/>
              <a:gd name="connsiteY13" fmla="*/ 123901 h 171535"/>
              <a:gd name="connsiteX14" fmla="*/ 43501 w 190546"/>
              <a:gd name="connsiteY14" fmla="*/ 123911 h 171535"/>
              <a:gd name="connsiteX15" fmla="*/ 0 w 190546"/>
              <a:gd name="connsiteY15" fmla="*/ 92869 h 171535"/>
              <a:gd name="connsiteX16" fmla="*/ 0 w 190546"/>
              <a:gd name="connsiteY16" fmla="*/ 83344 h 171535"/>
              <a:gd name="connsiteX17" fmla="*/ 16669 w 190546"/>
              <a:gd name="connsiteY17" fmla="*/ 66675 h 171535"/>
              <a:gd name="connsiteX18" fmla="*/ 173831 w 190546"/>
              <a:gd name="connsiteY18" fmla="*/ 66675 h 171535"/>
              <a:gd name="connsiteX19" fmla="*/ 190500 w 190546"/>
              <a:gd name="connsiteY19" fmla="*/ 83344 h 171535"/>
              <a:gd name="connsiteX20" fmla="*/ 190490 w 190546"/>
              <a:gd name="connsiteY20" fmla="*/ 92507 h 171535"/>
              <a:gd name="connsiteX21" fmla="*/ 148276 w 190546"/>
              <a:gd name="connsiteY21" fmla="*/ 123911 h 171535"/>
              <a:gd name="connsiteX22" fmla="*/ 146666 w 190546"/>
              <a:gd name="connsiteY22" fmla="*/ 123892 h 171535"/>
              <a:gd name="connsiteX23" fmla="*/ 123320 w 190546"/>
              <a:gd name="connsiteY23" fmla="*/ 104842 h 171535"/>
              <a:gd name="connsiteX24" fmla="*/ 121444 w 190546"/>
              <a:gd name="connsiteY24" fmla="*/ 104775 h 171535"/>
              <a:gd name="connsiteX25" fmla="*/ 120444 w 190546"/>
              <a:gd name="connsiteY25" fmla="*/ 104785 h 171535"/>
              <a:gd name="connsiteX26" fmla="*/ 132150 w 190546"/>
              <a:gd name="connsiteY26" fmla="*/ 66685 h 171535"/>
              <a:gd name="connsiteX27" fmla="*/ 173831 w 190546"/>
              <a:gd name="connsiteY27" fmla="*/ 66675 h 171535"/>
              <a:gd name="connsiteX28" fmla="*/ 95250 w 190546"/>
              <a:gd name="connsiteY28" fmla="*/ 47625 h 171535"/>
              <a:gd name="connsiteX29" fmla="*/ 123825 w 190546"/>
              <a:gd name="connsiteY29" fmla="*/ 76200 h 171535"/>
              <a:gd name="connsiteX30" fmla="*/ 95250 w 190546"/>
              <a:gd name="connsiteY30" fmla="*/ 104775 h 171535"/>
              <a:gd name="connsiteX31" fmla="*/ 66675 w 190546"/>
              <a:gd name="connsiteY31" fmla="*/ 76200 h 171535"/>
              <a:gd name="connsiteX32" fmla="*/ 95250 w 190546"/>
              <a:gd name="connsiteY32" fmla="*/ 47625 h 171535"/>
              <a:gd name="connsiteX33" fmla="*/ 42863 w 190546"/>
              <a:gd name="connsiteY33" fmla="*/ 0 h 171535"/>
              <a:gd name="connsiteX34" fmla="*/ 71438 w 190546"/>
              <a:gd name="connsiteY34" fmla="*/ 28575 h 171535"/>
              <a:gd name="connsiteX35" fmla="*/ 42863 w 190546"/>
              <a:gd name="connsiteY35" fmla="*/ 57150 h 171535"/>
              <a:gd name="connsiteX36" fmla="*/ 14288 w 190546"/>
              <a:gd name="connsiteY36" fmla="*/ 28575 h 171535"/>
              <a:gd name="connsiteX37" fmla="*/ 42863 w 190546"/>
              <a:gd name="connsiteY37" fmla="*/ 0 h 171535"/>
              <a:gd name="connsiteX38" fmla="*/ 147638 w 190546"/>
              <a:gd name="connsiteY38" fmla="*/ 0 h 171535"/>
              <a:gd name="connsiteX39" fmla="*/ 176213 w 190546"/>
              <a:gd name="connsiteY39" fmla="*/ 28575 h 171535"/>
              <a:gd name="connsiteX40" fmla="*/ 147638 w 190546"/>
              <a:gd name="connsiteY40" fmla="*/ 57150 h 171535"/>
              <a:gd name="connsiteX41" fmla="*/ 119063 w 190546"/>
              <a:gd name="connsiteY41" fmla="*/ 28575 h 171535"/>
              <a:gd name="connsiteX42" fmla="*/ 147638 w 190546"/>
              <a:gd name="connsiteY42" fmla="*/ 0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46" h="171535">
                <a:moveTo>
                  <a:pt x="121444" y="114300"/>
                </a:moveTo>
                <a:cubicBezTo>
                  <a:pt x="130645" y="114300"/>
                  <a:pt x="138113" y="121768"/>
                  <a:pt x="138113" y="130969"/>
                </a:cubicBezTo>
                <a:lnTo>
                  <a:pt x="138103" y="140132"/>
                </a:lnTo>
                <a:cubicBezTo>
                  <a:pt x="139217" y="160992"/>
                  <a:pt x="123711" y="171536"/>
                  <a:pt x="95888" y="171536"/>
                </a:cubicBezTo>
                <a:cubicBezTo>
                  <a:pt x="68170" y="171536"/>
                  <a:pt x="52388" y="161153"/>
                  <a:pt x="52388" y="140494"/>
                </a:cubicBezTo>
                <a:lnTo>
                  <a:pt x="52388" y="130969"/>
                </a:lnTo>
                <a:cubicBezTo>
                  <a:pt x="52388" y="121768"/>
                  <a:pt x="59855" y="114300"/>
                  <a:pt x="69056" y="114300"/>
                </a:cubicBezTo>
                <a:lnTo>
                  <a:pt x="121444" y="114300"/>
                </a:lnTo>
                <a:close/>
                <a:moveTo>
                  <a:pt x="16669" y="66675"/>
                </a:moveTo>
                <a:lnTo>
                  <a:pt x="58350" y="66675"/>
                </a:lnTo>
                <a:cubicBezTo>
                  <a:pt x="54968" y="79837"/>
                  <a:pt x="58839" y="93803"/>
                  <a:pt x="68513" y="103346"/>
                </a:cubicBezTo>
                <a:lnTo>
                  <a:pt x="70056" y="104785"/>
                </a:lnTo>
                <a:lnTo>
                  <a:pt x="69056" y="104775"/>
                </a:lnTo>
                <a:cubicBezTo>
                  <a:pt x="57308" y="104771"/>
                  <a:pt x="46994" y="112589"/>
                  <a:pt x="43825" y="123901"/>
                </a:cubicBezTo>
                <a:lnTo>
                  <a:pt x="43501" y="123911"/>
                </a:lnTo>
                <a:cubicBezTo>
                  <a:pt x="15783" y="123911"/>
                  <a:pt x="0" y="113528"/>
                  <a:pt x="0" y="92869"/>
                </a:cubicBezTo>
                <a:lnTo>
                  <a:pt x="0" y="83344"/>
                </a:lnTo>
                <a:cubicBezTo>
                  <a:pt x="0" y="74143"/>
                  <a:pt x="7468" y="66675"/>
                  <a:pt x="16669" y="66675"/>
                </a:cubicBezTo>
                <a:close/>
                <a:moveTo>
                  <a:pt x="173831" y="66675"/>
                </a:moveTo>
                <a:cubicBezTo>
                  <a:pt x="183032" y="66675"/>
                  <a:pt x="190500" y="74143"/>
                  <a:pt x="190500" y="83344"/>
                </a:cubicBezTo>
                <a:lnTo>
                  <a:pt x="190490" y="92507"/>
                </a:lnTo>
                <a:cubicBezTo>
                  <a:pt x="191605" y="113367"/>
                  <a:pt x="176098" y="123911"/>
                  <a:pt x="148276" y="123911"/>
                </a:cubicBezTo>
                <a:lnTo>
                  <a:pt x="146666" y="123892"/>
                </a:lnTo>
                <a:cubicBezTo>
                  <a:pt x="143666" y="113263"/>
                  <a:pt x="134335" y="105648"/>
                  <a:pt x="123320" y="104842"/>
                </a:cubicBezTo>
                <a:lnTo>
                  <a:pt x="121444" y="104775"/>
                </a:lnTo>
                <a:lnTo>
                  <a:pt x="120444" y="104785"/>
                </a:lnTo>
                <a:cubicBezTo>
                  <a:pt x="131227" y="95314"/>
                  <a:pt x="135755" y="80576"/>
                  <a:pt x="132150" y="66685"/>
                </a:cubicBezTo>
                <a:lnTo>
                  <a:pt x="173831" y="66675"/>
                </a:lnTo>
                <a:close/>
                <a:moveTo>
                  <a:pt x="95250" y="47625"/>
                </a:moveTo>
                <a:cubicBezTo>
                  <a:pt x="111032" y="47625"/>
                  <a:pt x="123825" y="60419"/>
                  <a:pt x="123825" y="76200"/>
                </a:cubicBezTo>
                <a:cubicBezTo>
                  <a:pt x="123825" y="91982"/>
                  <a:pt x="111032" y="104775"/>
                  <a:pt x="95250" y="104775"/>
                </a:cubicBezTo>
                <a:cubicBezTo>
                  <a:pt x="79468" y="104775"/>
                  <a:pt x="66675" y="91982"/>
                  <a:pt x="66675" y="76200"/>
                </a:cubicBezTo>
                <a:cubicBezTo>
                  <a:pt x="66675" y="60419"/>
                  <a:pt x="79468" y="47625"/>
                  <a:pt x="95250" y="47625"/>
                </a:cubicBezTo>
                <a:close/>
                <a:moveTo>
                  <a:pt x="42863" y="0"/>
                </a:moveTo>
                <a:cubicBezTo>
                  <a:pt x="58644" y="0"/>
                  <a:pt x="71438" y="12794"/>
                  <a:pt x="71438" y="28575"/>
                </a:cubicBezTo>
                <a:cubicBezTo>
                  <a:pt x="71438" y="44356"/>
                  <a:pt x="58644" y="57150"/>
                  <a:pt x="42863" y="57150"/>
                </a:cubicBezTo>
                <a:cubicBezTo>
                  <a:pt x="27081" y="57150"/>
                  <a:pt x="14288" y="44356"/>
                  <a:pt x="14288" y="28575"/>
                </a:cubicBezTo>
                <a:cubicBezTo>
                  <a:pt x="14288" y="12794"/>
                  <a:pt x="27081" y="0"/>
                  <a:pt x="42863" y="0"/>
                </a:cubicBezTo>
                <a:close/>
                <a:moveTo>
                  <a:pt x="147638" y="0"/>
                </a:moveTo>
                <a:cubicBezTo>
                  <a:pt x="163419" y="0"/>
                  <a:pt x="176213" y="12794"/>
                  <a:pt x="176213" y="28575"/>
                </a:cubicBezTo>
                <a:cubicBezTo>
                  <a:pt x="176213" y="44356"/>
                  <a:pt x="163419" y="57150"/>
                  <a:pt x="147638" y="57150"/>
                </a:cubicBezTo>
                <a:cubicBezTo>
                  <a:pt x="131856" y="57150"/>
                  <a:pt x="119063" y="44356"/>
                  <a:pt x="119063" y="28575"/>
                </a:cubicBezTo>
                <a:cubicBezTo>
                  <a:pt x="119063" y="12794"/>
                  <a:pt x="131856" y="0"/>
                  <a:pt x="147638" y="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24" name="Title 23">
            <a:extLst>
              <a:ext uri="{FF2B5EF4-FFF2-40B4-BE49-F238E27FC236}">
                <a16:creationId xmlns:a16="http://schemas.microsoft.com/office/drawing/2014/main" id="{8C3F92AB-9846-F1EA-BD04-083E237DB249}"/>
              </a:ext>
            </a:extLst>
          </p:cNvPr>
          <p:cNvSpPr>
            <a:spLocks noGrp="1"/>
          </p:cNvSpPr>
          <p:nvPr>
            <p:ph type="title"/>
          </p:nvPr>
        </p:nvSpPr>
        <p:spPr>
          <a:xfrm>
            <a:off x="588963" y="457200"/>
            <a:ext cx="11017250" cy="554038"/>
          </a:xfrm>
        </p:spPr>
        <p:txBody>
          <a:bodyPr vert="horz">
            <a:normAutofit/>
          </a:bodyPr>
          <a:lstStyle/>
          <a:p>
            <a:r>
              <a:rPr lang="en-US" noProof="0" dirty="0"/>
              <a:t>Agents in Communities</a:t>
            </a:r>
          </a:p>
        </p:txBody>
      </p:sp>
      <p:sp>
        <p:nvSpPr>
          <p:cNvPr id="30" name="TextBox 29">
            <a:extLst>
              <a:ext uri="{FF2B5EF4-FFF2-40B4-BE49-F238E27FC236}">
                <a16:creationId xmlns:a16="http://schemas.microsoft.com/office/drawing/2014/main" id="{D311D2F3-CD81-6B19-A873-4CA3E0099A69}"/>
              </a:ext>
            </a:extLst>
          </p:cNvPr>
          <p:cNvSpPr txBox="1">
            <a:spLocks/>
          </p:cNvSpPr>
          <p:nvPr/>
        </p:nvSpPr>
        <p:spPr>
          <a:xfrm>
            <a:off x="588963" y="1056958"/>
            <a:ext cx="11017250" cy="246221"/>
          </a:xfrm>
          <a:prstGeom prst="rect">
            <a:avLst/>
          </a:prstGeom>
          <a:noFill/>
        </p:spPr>
        <p:txBody>
          <a:bodyPr wrap="square" lIns="0" tIns="0" rIns="0" bIns="0">
            <a:spAutoFit/>
          </a:bodyPr>
          <a:lstStyle/>
          <a:p>
            <a:pPr>
              <a:defRPr/>
            </a:pPr>
            <a:r>
              <a:rPr lang="en-US" sz="1600" dirty="0"/>
              <a:t>Scale expertise and save time with AI-powered answers</a:t>
            </a:r>
          </a:p>
        </p:txBody>
      </p:sp>
      <p:sp>
        <p:nvSpPr>
          <p:cNvPr id="35" name="Text Placeholder 1">
            <a:extLst>
              <a:ext uri="{FF2B5EF4-FFF2-40B4-BE49-F238E27FC236}">
                <a16:creationId xmlns:a16="http://schemas.microsoft.com/office/drawing/2014/main" id="{915B9CCF-A307-555B-CB51-C79269E5990D}"/>
              </a:ext>
            </a:extLst>
          </p:cNvPr>
          <p:cNvSpPr txBox="1">
            <a:spLocks/>
          </p:cNvSpPr>
          <p:nvPr/>
        </p:nvSpPr>
        <p:spPr>
          <a:xfrm>
            <a:off x="807721" y="2566898"/>
            <a:ext cx="3613784" cy="346248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None/>
            </a:pPr>
            <a:r>
              <a:rPr lang="en-US" sz="1600" b="1" dirty="0">
                <a:ln w="3175">
                  <a:noFill/>
                </a:ln>
                <a:solidFill>
                  <a:schemeClr val="accent1"/>
                </a:solidFill>
                <a:latin typeface="+mj-lt"/>
                <a:ea typeface="+mn-lt"/>
                <a:cs typeface="+mn-lt"/>
              </a:rPr>
              <a:t>Grounded on community conversations and associated SharePoint:</a:t>
            </a:r>
          </a:p>
          <a:p>
            <a:pPr marL="0" indent="0">
              <a:spcBef>
                <a:spcPts val="0"/>
              </a:spcBef>
              <a:spcAft>
                <a:spcPts val="1800"/>
              </a:spcAft>
              <a:buNone/>
            </a:pPr>
            <a:r>
              <a:rPr lang="en-US" sz="1400" dirty="0">
                <a:ln w="3175">
                  <a:noFill/>
                </a:ln>
                <a:ea typeface="+mn-lt"/>
                <a:cs typeface="+mn-lt"/>
              </a:rPr>
              <a:t>Fine-tuned with contextual knowledge sharing</a:t>
            </a:r>
          </a:p>
          <a:p>
            <a:pPr marL="0" indent="0">
              <a:spcBef>
                <a:spcPts val="0"/>
              </a:spcBef>
              <a:spcAft>
                <a:spcPts val="400"/>
              </a:spcAft>
              <a:buNone/>
            </a:pPr>
            <a:r>
              <a:rPr lang="en-US" sz="1600" b="1" dirty="0">
                <a:ln w="3175">
                  <a:noFill/>
                </a:ln>
                <a:solidFill>
                  <a:schemeClr val="accent1"/>
                </a:solidFill>
                <a:latin typeface="+mj-lt"/>
                <a:ea typeface="+mn-lt"/>
                <a:cs typeface="+mn-lt"/>
              </a:rPr>
              <a:t>Proactively generates answers to open questions with references:</a:t>
            </a:r>
          </a:p>
          <a:p>
            <a:pPr marL="0" indent="0">
              <a:spcBef>
                <a:spcPts val="0"/>
              </a:spcBef>
              <a:spcAft>
                <a:spcPts val="1800"/>
              </a:spcAft>
              <a:buNone/>
            </a:pPr>
            <a:r>
              <a:rPr lang="en-US" sz="1400" dirty="0">
                <a:ln w="3175">
                  <a:noFill/>
                </a:ln>
                <a:ea typeface="+mn-lt"/>
                <a:cs typeface="+mn-lt"/>
              </a:rPr>
              <a:t>Community admins can choose to edit, review, or auto-post generated responses</a:t>
            </a:r>
          </a:p>
          <a:p>
            <a:pPr marL="0" indent="0">
              <a:spcBef>
                <a:spcPts val="0"/>
              </a:spcBef>
              <a:spcAft>
                <a:spcPts val="400"/>
              </a:spcAft>
              <a:buNone/>
            </a:pPr>
            <a:r>
              <a:rPr lang="en-US" sz="1600" b="1" dirty="0">
                <a:ln w="3175">
                  <a:noFill/>
                </a:ln>
                <a:solidFill>
                  <a:schemeClr val="accent1"/>
                </a:solidFill>
                <a:latin typeface="+mj-lt"/>
                <a:ea typeface="+mn-lt"/>
                <a:cs typeface="+mn-lt"/>
              </a:rPr>
              <a:t>Deep research and reasoning:</a:t>
            </a:r>
          </a:p>
          <a:p>
            <a:pPr marL="0" indent="0">
              <a:spcBef>
                <a:spcPts val="0"/>
              </a:spcBef>
              <a:spcAft>
                <a:spcPts val="1200"/>
              </a:spcAft>
              <a:buNone/>
            </a:pPr>
            <a:r>
              <a:rPr lang="en-US" sz="1400" dirty="0">
                <a:ln w="3175">
                  <a:noFill/>
                </a:ln>
                <a:ea typeface="+mn-lt"/>
                <a:cs typeface="+mn-lt"/>
              </a:rPr>
              <a:t>Understand the reasoning behind a suggested answer. Approved answers show as “Verified“ to establish trust with members</a:t>
            </a:r>
          </a:p>
        </p:txBody>
      </p:sp>
      <p:pic>
        <p:nvPicPr>
          <p:cNvPr id="46" name="Picture 45" descr="Screen capture showing the Product Sales Support agent in Viva Engage">
            <a:extLst>
              <a:ext uri="{FF2B5EF4-FFF2-40B4-BE49-F238E27FC236}">
                <a16:creationId xmlns:a16="http://schemas.microsoft.com/office/drawing/2014/main" id="{33C8294B-A7AF-05B5-2822-0AD3C3FD1A2C}"/>
              </a:ext>
            </a:extLst>
          </p:cNvPr>
          <p:cNvPicPr>
            <a:picLocks noChangeAspect="1"/>
          </p:cNvPicPr>
          <p:nvPr/>
        </p:nvPicPr>
        <p:blipFill rotWithShape="1">
          <a:blip r:embed="rId5"/>
          <a:srcRect l="100" t="-14973" r="100" b="-14973"/>
          <a:stretch>
            <a:fillRect/>
          </a:stretch>
        </p:blipFill>
        <p:spPr>
          <a:xfrm>
            <a:off x="4968808" y="1689705"/>
            <a:ext cx="6485144" cy="4405994"/>
          </a:xfrm>
          <a:prstGeom prst="roundRect">
            <a:avLst>
              <a:gd name="adj" fmla="val 2300"/>
            </a:avLst>
          </a:prstGeom>
          <a:solidFill>
            <a:srgbClr val="FAFAFA"/>
          </a:solidFill>
          <a:effectLst/>
        </p:spPr>
      </p:pic>
      <p:sp>
        <p:nvSpPr>
          <p:cNvPr id="49" name="TextBox 48">
            <a:extLst>
              <a:ext uri="{FF2B5EF4-FFF2-40B4-BE49-F238E27FC236}">
                <a16:creationId xmlns:a16="http://schemas.microsoft.com/office/drawing/2014/main" id="{1AF25DC5-46A1-A00D-3333-8E0DB8F6DF3C}"/>
              </a:ext>
            </a:extLst>
          </p:cNvPr>
          <p:cNvSpPr txBox="1">
            <a:spLocks/>
          </p:cNvSpPr>
          <p:nvPr/>
        </p:nvSpPr>
        <p:spPr>
          <a:xfrm>
            <a:off x="807721" y="6257714"/>
            <a:ext cx="6702426" cy="415498"/>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Available in Public </a:t>
            </a:r>
            <a:r>
              <a:rPr lang="en-US" sz="900" dirty="0"/>
              <a:t>P</a:t>
            </a:r>
            <a:r>
              <a:rPr kumimoji="0" lang="en-US" sz="900" b="0" i="0" u="none" strike="noStrike" kern="1200" cap="none" spc="0" normalizeH="0" baseline="0" noProof="0" dirty="0">
                <a:ln>
                  <a:noFill/>
                </a:ln>
                <a:effectLst/>
                <a:uLnTx/>
                <a:uFillTx/>
                <a:ea typeface="+mn-ea"/>
                <a:cs typeface="+mn-cs"/>
              </a:rPr>
              <a:t>review. Requires Microsoft 365 Copilot license.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Agents can ground on files in the community’s SharePoint library.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ea typeface="+mn-ea"/>
                <a:cs typeface="+mn-cs"/>
              </a:rPr>
              <a:t>Grounding on external SharePoint sites, and the ability to @ mention for follow up questions, available in a future update.</a:t>
            </a:r>
          </a:p>
        </p:txBody>
      </p:sp>
    </p:spTree>
    <p:extLst>
      <p:ext uri="{BB962C8B-B14F-4D97-AF65-F5344CB8AC3E}">
        <p14:creationId xmlns:p14="http://schemas.microsoft.com/office/powerpoint/2010/main" val="350936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1A52-41DB-E8BA-D5C6-5AFE9A9D8314}"/>
            </a:ext>
          </a:extLst>
        </p:cNvPr>
        <p:cNvGrpSpPr/>
        <p:nvPr/>
      </p:nvGrpSpPr>
      <p:grpSpPr>
        <a:xfrm>
          <a:off x="0" y="0"/>
          <a:ext cx="0" cy="0"/>
          <a:chOff x="0" y="0"/>
          <a:chExt cx="0" cy="0"/>
        </a:xfrm>
      </p:grpSpPr>
      <p:sp>
        <p:nvSpPr>
          <p:cNvPr id="910" name="Arrow: Bent 909">
            <a:extLst>
              <a:ext uri="{FF2B5EF4-FFF2-40B4-BE49-F238E27FC236}">
                <a16:creationId xmlns:a16="http://schemas.microsoft.com/office/drawing/2014/main" id="{FBD29933-3698-02A4-862A-41D3FEEBC916}"/>
              </a:ext>
              <a:ext uri="{C183D7F6-B498-43B3-948B-1728B52AA6E4}">
                <adec:decorative xmlns:adec="http://schemas.microsoft.com/office/drawing/2017/decorative" val="1"/>
              </a:ext>
            </a:extLst>
          </p:cNvPr>
          <p:cNvSpPr>
            <a:spLocks/>
          </p:cNvSpPr>
          <p:nvPr/>
        </p:nvSpPr>
        <p:spPr bwMode="auto">
          <a:xfrm rot="10800000" flipH="1">
            <a:off x="11847943" y="5501096"/>
            <a:ext cx="344057" cy="794695"/>
          </a:xfrm>
          <a:prstGeom prst="bentArrow">
            <a:avLst>
              <a:gd name="adj1" fmla="val 25000"/>
              <a:gd name="adj2" fmla="val 0"/>
              <a:gd name="adj3" fmla="val 25000"/>
              <a:gd name="adj4" fmla="val 28657"/>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911" name="Arrow: Bent 910">
            <a:extLst>
              <a:ext uri="{FF2B5EF4-FFF2-40B4-BE49-F238E27FC236}">
                <a16:creationId xmlns:a16="http://schemas.microsoft.com/office/drawing/2014/main" id="{65409481-7D07-51E5-351E-5E62BBD8864D}"/>
              </a:ext>
              <a:ext uri="{C183D7F6-B498-43B3-948B-1728B52AA6E4}">
                <adec:decorative xmlns:adec="http://schemas.microsoft.com/office/drawing/2017/decorative" val="1"/>
              </a:ext>
            </a:extLst>
          </p:cNvPr>
          <p:cNvSpPr>
            <a:spLocks/>
          </p:cNvSpPr>
          <p:nvPr/>
        </p:nvSpPr>
        <p:spPr bwMode="auto">
          <a:xfrm flipH="1">
            <a:off x="11606212" y="1666271"/>
            <a:ext cx="238550" cy="3982055"/>
          </a:xfrm>
          <a:prstGeom prst="bentArrow">
            <a:avLst>
              <a:gd name="adj1" fmla="val 25000"/>
              <a:gd name="adj2" fmla="val 0"/>
              <a:gd name="adj3" fmla="val 25000"/>
              <a:gd name="adj4" fmla="val 41576"/>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906" name="Freeform: Shape 905">
            <a:extLst>
              <a:ext uri="{FF2B5EF4-FFF2-40B4-BE49-F238E27FC236}">
                <a16:creationId xmlns:a16="http://schemas.microsoft.com/office/drawing/2014/main" id="{87BA216B-44CF-B39B-7411-7C783858F09D}"/>
              </a:ext>
              <a:ext uri="{C183D7F6-B498-43B3-948B-1728B52AA6E4}">
                <adec:decorative xmlns:adec="http://schemas.microsoft.com/office/drawing/2017/decorative" val="1"/>
              </a:ext>
            </a:extLst>
          </p:cNvPr>
          <p:cNvSpPr>
            <a:spLocks/>
          </p:cNvSpPr>
          <p:nvPr/>
        </p:nvSpPr>
        <p:spPr bwMode="auto">
          <a:xfrm>
            <a:off x="587375" y="2258732"/>
            <a:ext cx="11017250" cy="4037059"/>
          </a:xfrm>
          <a:custGeom>
            <a:avLst/>
            <a:gdLst>
              <a:gd name="connsiteX0" fmla="*/ 77789 w 11017250"/>
              <a:gd name="connsiteY0" fmla="*/ 0 h 4037059"/>
              <a:gd name="connsiteX1" fmla="*/ 647703 w 11017250"/>
              <a:gd name="connsiteY1" fmla="*/ 0 h 4037059"/>
              <a:gd name="connsiteX2" fmla="*/ 817563 w 11017250"/>
              <a:gd name="connsiteY2" fmla="*/ 0 h 4037059"/>
              <a:gd name="connsiteX3" fmla="*/ 2246315 w 11017250"/>
              <a:gd name="connsiteY3" fmla="*/ 0 h 4037059"/>
              <a:gd name="connsiteX4" fmla="*/ 2246315 w 11017250"/>
              <a:gd name="connsiteY4" fmla="*/ 1 h 4037059"/>
              <a:gd name="connsiteX5" fmla="*/ 2732934 w 11017250"/>
              <a:gd name="connsiteY5" fmla="*/ 1 h 4037059"/>
              <a:gd name="connsiteX6" fmla="*/ 2732938 w 11017250"/>
              <a:gd name="connsiteY6" fmla="*/ 0 h 4037059"/>
              <a:gd name="connsiteX7" fmla="*/ 3472713 w 11017250"/>
              <a:gd name="connsiteY7" fmla="*/ 0 h 4037059"/>
              <a:gd name="connsiteX8" fmla="*/ 3550500 w 11017250"/>
              <a:gd name="connsiteY8" fmla="*/ 77788 h 4037059"/>
              <a:gd name="connsiteX9" fmla="*/ 3550500 w 11017250"/>
              <a:gd name="connsiteY9" fmla="*/ 841815 h 4037059"/>
              <a:gd name="connsiteX10" fmla="*/ 3550499 w 11017250"/>
              <a:gd name="connsiteY10" fmla="*/ 841823 h 4037059"/>
              <a:gd name="connsiteX11" fmla="*/ 3550499 w 11017250"/>
              <a:gd name="connsiteY11" fmla="*/ 2057674 h 4037059"/>
              <a:gd name="connsiteX12" fmla="*/ 3550496 w 11017250"/>
              <a:gd name="connsiteY12" fmla="*/ 2057674 h 4037059"/>
              <a:gd name="connsiteX13" fmla="*/ 3550496 w 11017250"/>
              <a:gd name="connsiteY13" fmla="*/ 3762738 h 4037059"/>
              <a:gd name="connsiteX14" fmla="*/ 3641934 w 11017250"/>
              <a:gd name="connsiteY14" fmla="*/ 3854178 h 4037059"/>
              <a:gd name="connsiteX15" fmla="*/ 3733374 w 11017250"/>
              <a:gd name="connsiteY15" fmla="*/ 3762738 h 4037059"/>
              <a:gd name="connsiteX16" fmla="*/ 3733374 w 11017250"/>
              <a:gd name="connsiteY16" fmla="*/ 2057674 h 4037059"/>
              <a:gd name="connsiteX17" fmla="*/ 3733374 w 11017250"/>
              <a:gd name="connsiteY17" fmla="*/ 876574 h 4037059"/>
              <a:gd name="connsiteX18" fmla="*/ 3733374 w 11017250"/>
              <a:gd name="connsiteY18" fmla="*/ 771157 h 4037059"/>
              <a:gd name="connsiteX19" fmla="*/ 3733375 w 11017250"/>
              <a:gd name="connsiteY19" fmla="*/ 771157 h 4037059"/>
              <a:gd name="connsiteX20" fmla="*/ 3733375 w 11017250"/>
              <a:gd name="connsiteY20" fmla="*/ 77788 h 4037059"/>
              <a:gd name="connsiteX21" fmla="*/ 3811163 w 11017250"/>
              <a:gd name="connsiteY21" fmla="*/ 0 h 4037059"/>
              <a:gd name="connsiteX22" fmla="*/ 4550937 w 11017250"/>
              <a:gd name="connsiteY22" fmla="*/ 0 h 4037059"/>
              <a:gd name="connsiteX23" fmla="*/ 4569097 w 11017250"/>
              <a:gd name="connsiteY23" fmla="*/ 3667 h 4037059"/>
              <a:gd name="connsiteX24" fmla="*/ 4569097 w 11017250"/>
              <a:gd name="connsiteY24" fmla="*/ 1 h 4037059"/>
              <a:gd name="connsiteX25" fmla="*/ 5046888 w 11017250"/>
              <a:gd name="connsiteY25" fmla="*/ 1 h 4037059"/>
              <a:gd name="connsiteX26" fmla="*/ 5046888 w 11017250"/>
              <a:gd name="connsiteY26" fmla="*/ 0 h 4037059"/>
              <a:gd name="connsiteX27" fmla="*/ 6008686 w 11017250"/>
              <a:gd name="connsiteY27" fmla="*/ 0 h 4037059"/>
              <a:gd name="connsiteX28" fmla="*/ 6008686 w 11017250"/>
              <a:gd name="connsiteY28" fmla="*/ 1 h 4037059"/>
              <a:gd name="connsiteX29" fmla="*/ 6466306 w 11017250"/>
              <a:gd name="connsiteY29" fmla="*/ 1 h 4037059"/>
              <a:gd name="connsiteX30" fmla="*/ 6466311 w 11017250"/>
              <a:gd name="connsiteY30" fmla="*/ 0 h 4037059"/>
              <a:gd name="connsiteX31" fmla="*/ 7206085 w 11017250"/>
              <a:gd name="connsiteY31" fmla="*/ 0 h 4037059"/>
              <a:gd name="connsiteX32" fmla="*/ 7283873 w 11017250"/>
              <a:gd name="connsiteY32" fmla="*/ 77788 h 4037059"/>
              <a:gd name="connsiteX33" fmla="*/ 7283873 w 11017250"/>
              <a:gd name="connsiteY33" fmla="*/ 841815 h 4037059"/>
              <a:gd name="connsiteX34" fmla="*/ 7283872 w 11017250"/>
              <a:gd name="connsiteY34" fmla="*/ 841820 h 4037059"/>
              <a:gd name="connsiteX35" fmla="*/ 7283872 w 11017250"/>
              <a:gd name="connsiteY35" fmla="*/ 876574 h 4037059"/>
              <a:gd name="connsiteX36" fmla="*/ 7283872 w 11017250"/>
              <a:gd name="connsiteY36" fmla="*/ 2057674 h 4037059"/>
              <a:gd name="connsiteX37" fmla="*/ 7283872 w 11017250"/>
              <a:gd name="connsiteY37" fmla="*/ 3762738 h 4037059"/>
              <a:gd name="connsiteX38" fmla="*/ 7375312 w 11017250"/>
              <a:gd name="connsiteY38" fmla="*/ 3854178 h 4037059"/>
              <a:gd name="connsiteX39" fmla="*/ 7466752 w 11017250"/>
              <a:gd name="connsiteY39" fmla="*/ 3762738 h 4037059"/>
              <a:gd name="connsiteX40" fmla="*/ 7466752 w 11017250"/>
              <a:gd name="connsiteY40" fmla="*/ 2057674 h 4037059"/>
              <a:gd name="connsiteX41" fmla="*/ 7466753 w 11017250"/>
              <a:gd name="connsiteY41" fmla="*/ 2057674 h 4037059"/>
              <a:gd name="connsiteX42" fmla="*/ 7466753 w 11017250"/>
              <a:gd name="connsiteY42" fmla="*/ 876574 h 4037059"/>
              <a:gd name="connsiteX43" fmla="*/ 7466753 w 11017250"/>
              <a:gd name="connsiteY43" fmla="*/ 841815 h 4037059"/>
              <a:gd name="connsiteX44" fmla="*/ 7466753 w 11017250"/>
              <a:gd name="connsiteY44" fmla="*/ 753477 h 4037059"/>
              <a:gd name="connsiteX45" fmla="*/ 7466753 w 11017250"/>
              <a:gd name="connsiteY45" fmla="*/ 77788 h 4037059"/>
              <a:gd name="connsiteX46" fmla="*/ 7544541 w 11017250"/>
              <a:gd name="connsiteY46" fmla="*/ 0 h 4037059"/>
              <a:gd name="connsiteX47" fmla="*/ 8284315 w 11017250"/>
              <a:gd name="connsiteY47" fmla="*/ 0 h 4037059"/>
              <a:gd name="connsiteX48" fmla="*/ 8314594 w 11017250"/>
              <a:gd name="connsiteY48" fmla="*/ 6113 h 4037059"/>
              <a:gd name="connsiteX49" fmla="*/ 8337187 w 11017250"/>
              <a:gd name="connsiteY49" fmla="*/ 21346 h 4037059"/>
              <a:gd name="connsiteX50" fmla="*/ 8337187 w 11017250"/>
              <a:gd name="connsiteY50" fmla="*/ 1 h 4037059"/>
              <a:gd name="connsiteX51" fmla="*/ 8790214 w 11017250"/>
              <a:gd name="connsiteY51" fmla="*/ 1 h 4037059"/>
              <a:gd name="connsiteX52" fmla="*/ 8790214 w 11017250"/>
              <a:gd name="connsiteY52" fmla="*/ 0 h 4037059"/>
              <a:gd name="connsiteX53" fmla="*/ 10199688 w 11017250"/>
              <a:gd name="connsiteY53" fmla="*/ 0 h 4037059"/>
              <a:gd name="connsiteX54" fmla="*/ 10801022 w 11017250"/>
              <a:gd name="connsiteY54" fmla="*/ 0 h 4037059"/>
              <a:gd name="connsiteX55" fmla="*/ 10939462 w 11017250"/>
              <a:gd name="connsiteY55" fmla="*/ 0 h 4037059"/>
              <a:gd name="connsiteX56" fmla="*/ 11017250 w 11017250"/>
              <a:gd name="connsiteY56" fmla="*/ 77788 h 4037059"/>
              <a:gd name="connsiteX57" fmla="*/ 11017250 w 11017250"/>
              <a:gd name="connsiteY57" fmla="*/ 216228 h 4037059"/>
              <a:gd name="connsiteX58" fmla="*/ 11017250 w 11017250"/>
              <a:gd name="connsiteY58" fmla="*/ 432454 h 4037059"/>
              <a:gd name="connsiteX59" fmla="*/ 11017250 w 11017250"/>
              <a:gd name="connsiteY59" fmla="*/ 508001 h 4037059"/>
              <a:gd name="connsiteX60" fmla="*/ 11017250 w 11017250"/>
              <a:gd name="connsiteY60" fmla="*/ 711474 h 4037059"/>
              <a:gd name="connsiteX61" fmla="*/ 11017250 w 11017250"/>
              <a:gd name="connsiteY61" fmla="*/ 841815 h 4037059"/>
              <a:gd name="connsiteX62" fmla="*/ 11017250 w 11017250"/>
              <a:gd name="connsiteY62" fmla="*/ 876574 h 4037059"/>
              <a:gd name="connsiteX63" fmla="*/ 11017250 w 11017250"/>
              <a:gd name="connsiteY63" fmla="*/ 2057674 h 4037059"/>
              <a:gd name="connsiteX64" fmla="*/ 11017249 w 11017250"/>
              <a:gd name="connsiteY64" fmla="*/ 2057674 h 4037059"/>
              <a:gd name="connsiteX65" fmla="*/ 11017249 w 11017250"/>
              <a:gd name="connsiteY65" fmla="*/ 3195239 h 4037059"/>
              <a:gd name="connsiteX66" fmla="*/ 11017250 w 11017250"/>
              <a:gd name="connsiteY66" fmla="*/ 3195244 h 4037059"/>
              <a:gd name="connsiteX67" fmla="*/ 11017250 w 11017250"/>
              <a:gd name="connsiteY67" fmla="*/ 3959271 h 4037059"/>
              <a:gd name="connsiteX68" fmla="*/ 10939462 w 11017250"/>
              <a:gd name="connsiteY68" fmla="*/ 4037059 h 4037059"/>
              <a:gd name="connsiteX69" fmla="*/ 10801021 w 11017250"/>
              <a:gd name="connsiteY69" fmla="*/ 4037059 h 4037059"/>
              <a:gd name="connsiteX70" fmla="*/ 10199688 w 11017250"/>
              <a:gd name="connsiteY70" fmla="*/ 4037059 h 4037059"/>
              <a:gd name="connsiteX71" fmla="*/ 817562 w 11017250"/>
              <a:gd name="connsiteY71" fmla="*/ 4037059 h 4037059"/>
              <a:gd name="connsiteX72" fmla="*/ 216229 w 11017250"/>
              <a:gd name="connsiteY72" fmla="*/ 4037059 h 4037059"/>
              <a:gd name="connsiteX73" fmla="*/ 77788 w 11017250"/>
              <a:gd name="connsiteY73" fmla="*/ 4037059 h 4037059"/>
              <a:gd name="connsiteX74" fmla="*/ 0 w 11017250"/>
              <a:gd name="connsiteY74" fmla="*/ 3959271 h 4037059"/>
              <a:gd name="connsiteX75" fmla="*/ 0 w 11017250"/>
              <a:gd name="connsiteY75" fmla="*/ 3195244 h 4037059"/>
              <a:gd name="connsiteX76" fmla="*/ 1 w 11017250"/>
              <a:gd name="connsiteY76" fmla="*/ 3195239 h 4037059"/>
              <a:gd name="connsiteX77" fmla="*/ 1 w 11017250"/>
              <a:gd name="connsiteY77" fmla="*/ 2057674 h 4037059"/>
              <a:gd name="connsiteX78" fmla="*/ 2 w 11017250"/>
              <a:gd name="connsiteY78" fmla="*/ 2057674 h 4037059"/>
              <a:gd name="connsiteX79" fmla="*/ 2 w 11017250"/>
              <a:gd name="connsiteY79" fmla="*/ 876574 h 4037059"/>
              <a:gd name="connsiteX80" fmla="*/ 2 w 11017250"/>
              <a:gd name="connsiteY80" fmla="*/ 841820 h 4037059"/>
              <a:gd name="connsiteX81" fmla="*/ 1 w 11017250"/>
              <a:gd name="connsiteY81" fmla="*/ 841815 h 4037059"/>
              <a:gd name="connsiteX82" fmla="*/ 1 w 11017250"/>
              <a:gd name="connsiteY82" fmla="*/ 77788 h 4037059"/>
              <a:gd name="connsiteX83" fmla="*/ 77789 w 11017250"/>
              <a:gd name="connsiteY83" fmla="*/ 0 h 40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017250" h="4037059">
                <a:moveTo>
                  <a:pt x="77789" y="0"/>
                </a:moveTo>
                <a:lnTo>
                  <a:pt x="647703" y="0"/>
                </a:lnTo>
                <a:lnTo>
                  <a:pt x="817563" y="0"/>
                </a:lnTo>
                <a:lnTo>
                  <a:pt x="2246315" y="0"/>
                </a:lnTo>
                <a:lnTo>
                  <a:pt x="2246315" y="1"/>
                </a:lnTo>
                <a:lnTo>
                  <a:pt x="2732934" y="1"/>
                </a:lnTo>
                <a:lnTo>
                  <a:pt x="2732938" y="0"/>
                </a:lnTo>
                <a:lnTo>
                  <a:pt x="3472713" y="0"/>
                </a:lnTo>
                <a:cubicBezTo>
                  <a:pt x="3515674" y="0"/>
                  <a:pt x="3550500" y="34827"/>
                  <a:pt x="3550500" y="77788"/>
                </a:cubicBezTo>
                <a:lnTo>
                  <a:pt x="3550500" y="841815"/>
                </a:lnTo>
                <a:lnTo>
                  <a:pt x="3550499" y="841823"/>
                </a:lnTo>
                <a:lnTo>
                  <a:pt x="3550499" y="2057674"/>
                </a:lnTo>
                <a:lnTo>
                  <a:pt x="3550496" y="2057674"/>
                </a:lnTo>
                <a:lnTo>
                  <a:pt x="3550496" y="3762738"/>
                </a:lnTo>
                <a:cubicBezTo>
                  <a:pt x="3550496" y="3813239"/>
                  <a:pt x="3591436" y="3854178"/>
                  <a:pt x="3641934" y="3854178"/>
                </a:cubicBezTo>
                <a:cubicBezTo>
                  <a:pt x="3692435" y="3854178"/>
                  <a:pt x="3733374" y="3813239"/>
                  <a:pt x="3733374" y="3762738"/>
                </a:cubicBezTo>
                <a:lnTo>
                  <a:pt x="3733374" y="2057674"/>
                </a:lnTo>
                <a:lnTo>
                  <a:pt x="3733374" y="876574"/>
                </a:lnTo>
                <a:lnTo>
                  <a:pt x="3733374" y="771157"/>
                </a:lnTo>
                <a:lnTo>
                  <a:pt x="3733375" y="771157"/>
                </a:lnTo>
                <a:lnTo>
                  <a:pt x="3733375" y="77788"/>
                </a:lnTo>
                <a:cubicBezTo>
                  <a:pt x="3733375" y="34827"/>
                  <a:pt x="3768202" y="0"/>
                  <a:pt x="3811163" y="0"/>
                </a:cubicBezTo>
                <a:lnTo>
                  <a:pt x="4550937" y="0"/>
                </a:lnTo>
                <a:lnTo>
                  <a:pt x="4569097" y="3667"/>
                </a:lnTo>
                <a:lnTo>
                  <a:pt x="4569097" y="1"/>
                </a:lnTo>
                <a:lnTo>
                  <a:pt x="5046888" y="1"/>
                </a:lnTo>
                <a:lnTo>
                  <a:pt x="5046888" y="0"/>
                </a:lnTo>
                <a:lnTo>
                  <a:pt x="6008686" y="0"/>
                </a:lnTo>
                <a:lnTo>
                  <a:pt x="6008686" y="1"/>
                </a:lnTo>
                <a:lnTo>
                  <a:pt x="6466306" y="1"/>
                </a:lnTo>
                <a:lnTo>
                  <a:pt x="6466311" y="0"/>
                </a:lnTo>
                <a:lnTo>
                  <a:pt x="7206085" y="0"/>
                </a:lnTo>
                <a:cubicBezTo>
                  <a:pt x="7249046" y="0"/>
                  <a:pt x="7283873" y="34827"/>
                  <a:pt x="7283873" y="77788"/>
                </a:cubicBezTo>
                <a:lnTo>
                  <a:pt x="7283873" y="841815"/>
                </a:lnTo>
                <a:lnTo>
                  <a:pt x="7283872" y="841820"/>
                </a:lnTo>
                <a:lnTo>
                  <a:pt x="7283872" y="876574"/>
                </a:lnTo>
                <a:lnTo>
                  <a:pt x="7283872" y="2057674"/>
                </a:lnTo>
                <a:lnTo>
                  <a:pt x="7283872" y="3762738"/>
                </a:lnTo>
                <a:cubicBezTo>
                  <a:pt x="7283872" y="3813239"/>
                  <a:pt x="7324811" y="3854178"/>
                  <a:pt x="7375312" y="3854178"/>
                </a:cubicBezTo>
                <a:cubicBezTo>
                  <a:pt x="7425813" y="3854178"/>
                  <a:pt x="7466752" y="3813239"/>
                  <a:pt x="7466752" y="3762738"/>
                </a:cubicBezTo>
                <a:lnTo>
                  <a:pt x="7466752" y="2057674"/>
                </a:lnTo>
                <a:lnTo>
                  <a:pt x="7466753" y="2057674"/>
                </a:lnTo>
                <a:lnTo>
                  <a:pt x="7466753" y="876574"/>
                </a:lnTo>
                <a:lnTo>
                  <a:pt x="7466753" y="841815"/>
                </a:lnTo>
                <a:lnTo>
                  <a:pt x="7466753" y="753477"/>
                </a:lnTo>
                <a:lnTo>
                  <a:pt x="7466753" y="77788"/>
                </a:lnTo>
                <a:cubicBezTo>
                  <a:pt x="7466753" y="34827"/>
                  <a:pt x="7501580" y="0"/>
                  <a:pt x="7544541" y="0"/>
                </a:cubicBezTo>
                <a:lnTo>
                  <a:pt x="8284315" y="0"/>
                </a:lnTo>
                <a:cubicBezTo>
                  <a:pt x="8295055" y="0"/>
                  <a:pt x="8305287" y="2177"/>
                  <a:pt x="8314594" y="6113"/>
                </a:cubicBezTo>
                <a:lnTo>
                  <a:pt x="8337187" y="21346"/>
                </a:lnTo>
                <a:lnTo>
                  <a:pt x="8337187" y="1"/>
                </a:lnTo>
                <a:lnTo>
                  <a:pt x="8790214" y="1"/>
                </a:lnTo>
                <a:lnTo>
                  <a:pt x="8790214" y="0"/>
                </a:lnTo>
                <a:lnTo>
                  <a:pt x="10199688" y="0"/>
                </a:lnTo>
                <a:lnTo>
                  <a:pt x="10801022" y="0"/>
                </a:lnTo>
                <a:lnTo>
                  <a:pt x="10939462" y="0"/>
                </a:lnTo>
                <a:cubicBezTo>
                  <a:pt x="10982423" y="0"/>
                  <a:pt x="11017250" y="34827"/>
                  <a:pt x="11017250" y="77788"/>
                </a:cubicBezTo>
                <a:lnTo>
                  <a:pt x="11017250" y="216228"/>
                </a:lnTo>
                <a:lnTo>
                  <a:pt x="11017250" y="432454"/>
                </a:lnTo>
                <a:lnTo>
                  <a:pt x="11017250" y="508001"/>
                </a:lnTo>
                <a:lnTo>
                  <a:pt x="11017250" y="711474"/>
                </a:lnTo>
                <a:lnTo>
                  <a:pt x="11017250" y="841815"/>
                </a:lnTo>
                <a:lnTo>
                  <a:pt x="11017250" y="876574"/>
                </a:lnTo>
                <a:lnTo>
                  <a:pt x="11017250" y="2057674"/>
                </a:lnTo>
                <a:lnTo>
                  <a:pt x="11017249" y="2057674"/>
                </a:lnTo>
                <a:lnTo>
                  <a:pt x="11017249" y="3195239"/>
                </a:lnTo>
                <a:lnTo>
                  <a:pt x="11017250" y="3195244"/>
                </a:lnTo>
                <a:lnTo>
                  <a:pt x="11017250" y="3959271"/>
                </a:lnTo>
                <a:cubicBezTo>
                  <a:pt x="11017250" y="4002232"/>
                  <a:pt x="10982423" y="4037059"/>
                  <a:pt x="10939462" y="4037059"/>
                </a:cubicBezTo>
                <a:lnTo>
                  <a:pt x="10801021" y="4037059"/>
                </a:lnTo>
                <a:lnTo>
                  <a:pt x="10199688" y="4037059"/>
                </a:lnTo>
                <a:lnTo>
                  <a:pt x="817562" y="4037059"/>
                </a:lnTo>
                <a:lnTo>
                  <a:pt x="216229" y="4037059"/>
                </a:lnTo>
                <a:lnTo>
                  <a:pt x="77788" y="4037059"/>
                </a:lnTo>
                <a:cubicBezTo>
                  <a:pt x="34827" y="4037059"/>
                  <a:pt x="0" y="4002232"/>
                  <a:pt x="0" y="3959271"/>
                </a:cubicBezTo>
                <a:lnTo>
                  <a:pt x="0" y="3195244"/>
                </a:lnTo>
                <a:lnTo>
                  <a:pt x="1" y="3195239"/>
                </a:lnTo>
                <a:lnTo>
                  <a:pt x="1" y="2057674"/>
                </a:lnTo>
                <a:lnTo>
                  <a:pt x="2" y="2057674"/>
                </a:lnTo>
                <a:lnTo>
                  <a:pt x="2" y="876574"/>
                </a:lnTo>
                <a:lnTo>
                  <a:pt x="2" y="841820"/>
                </a:lnTo>
                <a:lnTo>
                  <a:pt x="1" y="841815"/>
                </a:lnTo>
                <a:lnTo>
                  <a:pt x="1" y="77788"/>
                </a:lnTo>
                <a:cubicBezTo>
                  <a:pt x="1" y="34827"/>
                  <a:pt x="34828" y="0"/>
                  <a:pt x="77789" y="0"/>
                </a:cubicBezTo>
                <a:close/>
              </a:path>
            </a:pathLst>
          </a:custGeom>
          <a:solidFill>
            <a:schemeClr val="bg1">
              <a:alpha val="50000"/>
            </a:schemeClr>
          </a:solidFill>
          <a:ln w="6350">
            <a:no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Sans Display"/>
              <a:cs typeface="Segoe UI" pitchFamily="34" charset="0"/>
            </a:endParaRPr>
          </a:p>
        </p:txBody>
      </p:sp>
      <p:sp>
        <p:nvSpPr>
          <p:cNvPr id="856" name="Arrow: Bent 855">
            <a:extLst>
              <a:ext uri="{FF2B5EF4-FFF2-40B4-BE49-F238E27FC236}">
                <a16:creationId xmlns:a16="http://schemas.microsoft.com/office/drawing/2014/main" id="{D223199C-DB60-641B-8929-B4E7DDDB2AE2}"/>
              </a:ext>
              <a:ext uri="{C183D7F6-B498-43B3-948B-1728B52AA6E4}">
                <adec:decorative xmlns:adec="http://schemas.microsoft.com/office/drawing/2017/decorative" val="1"/>
              </a:ext>
            </a:extLst>
          </p:cNvPr>
          <p:cNvSpPr>
            <a:spLocks/>
          </p:cNvSpPr>
          <p:nvPr/>
        </p:nvSpPr>
        <p:spPr bwMode="auto">
          <a:xfrm rot="10800000">
            <a:off x="-3" y="5581103"/>
            <a:ext cx="344057" cy="714687"/>
          </a:xfrm>
          <a:prstGeom prst="bentArrow">
            <a:avLst>
              <a:gd name="adj1" fmla="val 25000"/>
              <a:gd name="adj2" fmla="val 0"/>
              <a:gd name="adj3" fmla="val 25000"/>
              <a:gd name="adj4" fmla="val 28657"/>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860" name="Arrow: Bent 859">
            <a:extLst>
              <a:ext uri="{FF2B5EF4-FFF2-40B4-BE49-F238E27FC236}">
                <a16:creationId xmlns:a16="http://schemas.microsoft.com/office/drawing/2014/main" id="{779A251A-4F7C-DA7C-4717-04949B614207}"/>
              </a:ext>
              <a:ext uri="{C183D7F6-B498-43B3-948B-1728B52AA6E4}">
                <adec:decorative xmlns:adec="http://schemas.microsoft.com/office/drawing/2017/decorative" val="1"/>
              </a:ext>
            </a:extLst>
          </p:cNvPr>
          <p:cNvSpPr>
            <a:spLocks/>
          </p:cNvSpPr>
          <p:nvPr/>
        </p:nvSpPr>
        <p:spPr bwMode="auto">
          <a:xfrm>
            <a:off x="347236" y="1666271"/>
            <a:ext cx="238550" cy="3982055"/>
          </a:xfrm>
          <a:prstGeom prst="bentArrow">
            <a:avLst>
              <a:gd name="adj1" fmla="val 25000"/>
              <a:gd name="adj2" fmla="val 0"/>
              <a:gd name="adj3" fmla="val 25000"/>
              <a:gd name="adj4" fmla="val 41576"/>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839" name="Freeform: Shape 838">
            <a:extLst>
              <a:ext uri="{FF2B5EF4-FFF2-40B4-BE49-F238E27FC236}">
                <a16:creationId xmlns:a16="http://schemas.microsoft.com/office/drawing/2014/main" id="{BBF68059-91B9-81AD-49F0-24F58629F78B}"/>
              </a:ext>
              <a:ext uri="{C183D7F6-B498-43B3-948B-1728B52AA6E4}">
                <adec:decorative xmlns:adec="http://schemas.microsoft.com/office/drawing/2017/decorative" val="1"/>
              </a:ext>
            </a:extLst>
          </p:cNvPr>
          <p:cNvSpPr>
            <a:spLocks/>
          </p:cNvSpPr>
          <p:nvPr/>
        </p:nvSpPr>
        <p:spPr>
          <a:xfrm>
            <a:off x="8055717" y="1287780"/>
            <a:ext cx="3678237" cy="754051"/>
          </a:xfrm>
          <a:custGeom>
            <a:avLst/>
            <a:gdLst>
              <a:gd name="connsiteX0" fmla="*/ 64007 w 3550498"/>
              <a:gd name="connsiteY0" fmla="*/ 0 h 691092"/>
              <a:gd name="connsiteX1" fmla="*/ 340487 w 3550498"/>
              <a:gd name="connsiteY1" fmla="*/ 0 h 691092"/>
              <a:gd name="connsiteX2" fmla="*/ 2267852 w 3550498"/>
              <a:gd name="connsiteY2" fmla="*/ 0 h 691092"/>
              <a:gd name="connsiteX3" fmla="*/ 2544332 w 3550498"/>
              <a:gd name="connsiteY3" fmla="*/ 0 h 691092"/>
              <a:gd name="connsiteX4" fmla="*/ 3083830 w 3550498"/>
              <a:gd name="connsiteY4" fmla="*/ 0 h 691092"/>
              <a:gd name="connsiteX5" fmla="*/ 3360310 w 3550498"/>
              <a:gd name="connsiteY5" fmla="*/ 0 h 691092"/>
              <a:gd name="connsiteX6" fmla="*/ 3419637 w 3550498"/>
              <a:gd name="connsiteY6" fmla="*/ 36639 h 691092"/>
              <a:gd name="connsiteX7" fmla="*/ 3419637 w 3550498"/>
              <a:gd name="connsiteY7" fmla="*/ 36877 h 691092"/>
              <a:gd name="connsiteX8" fmla="*/ 3545883 w 3550498"/>
              <a:gd name="connsiteY8" fmla="*/ 323875 h 691092"/>
              <a:gd name="connsiteX9" fmla="*/ 3545883 w 3550498"/>
              <a:gd name="connsiteY9" fmla="*/ 367457 h 691092"/>
              <a:gd name="connsiteX10" fmla="*/ 3419637 w 3550498"/>
              <a:gd name="connsiteY10" fmla="*/ 654454 h 691092"/>
              <a:gd name="connsiteX11" fmla="*/ 3360310 w 3550498"/>
              <a:gd name="connsiteY11" fmla="*/ 691092 h 691092"/>
              <a:gd name="connsiteX12" fmla="*/ 3083830 w 3550498"/>
              <a:gd name="connsiteY12" fmla="*/ 691092 h 691092"/>
              <a:gd name="connsiteX13" fmla="*/ 2544332 w 3550498"/>
              <a:gd name="connsiteY13" fmla="*/ 691092 h 691092"/>
              <a:gd name="connsiteX14" fmla="*/ 2267852 w 3550498"/>
              <a:gd name="connsiteY14" fmla="*/ 691092 h 691092"/>
              <a:gd name="connsiteX15" fmla="*/ 340487 w 3550498"/>
              <a:gd name="connsiteY15" fmla="*/ 691092 h 691092"/>
              <a:gd name="connsiteX16" fmla="*/ 64007 w 3550498"/>
              <a:gd name="connsiteY16" fmla="*/ 691092 h 691092"/>
              <a:gd name="connsiteX17" fmla="*/ 4682 w 3550498"/>
              <a:gd name="connsiteY17" fmla="*/ 610751 h 691092"/>
              <a:gd name="connsiteX18" fmla="*/ 111677 w 3550498"/>
              <a:gd name="connsiteY18" fmla="*/ 367337 h 691092"/>
              <a:gd name="connsiteX19" fmla="*/ 111677 w 3550498"/>
              <a:gd name="connsiteY19" fmla="*/ 323756 h 691092"/>
              <a:gd name="connsiteX20" fmla="*/ 4682 w 3550498"/>
              <a:gd name="connsiteY20" fmla="*/ 80341 h 691092"/>
              <a:gd name="connsiteX21" fmla="*/ 64007 w 3550498"/>
              <a:gd name="connsiteY21" fmla="*/ 0 h 6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0498" h="691092">
                <a:moveTo>
                  <a:pt x="64007" y="0"/>
                </a:moveTo>
                <a:lnTo>
                  <a:pt x="340487" y="0"/>
                </a:lnTo>
                <a:lnTo>
                  <a:pt x="2267852" y="0"/>
                </a:lnTo>
                <a:lnTo>
                  <a:pt x="2544332" y="0"/>
                </a:lnTo>
                <a:lnTo>
                  <a:pt x="3083830" y="0"/>
                </a:lnTo>
                <a:lnTo>
                  <a:pt x="3360310" y="0"/>
                </a:lnTo>
                <a:cubicBezTo>
                  <a:pt x="3386502" y="0"/>
                  <a:pt x="3409945" y="14487"/>
                  <a:pt x="3419637" y="36639"/>
                </a:cubicBezTo>
                <a:lnTo>
                  <a:pt x="3419637" y="36877"/>
                </a:lnTo>
                <a:lnTo>
                  <a:pt x="3545883" y="323875"/>
                </a:lnTo>
                <a:cubicBezTo>
                  <a:pt x="3552037" y="337884"/>
                  <a:pt x="3552037" y="353568"/>
                  <a:pt x="3545883" y="367457"/>
                </a:cubicBezTo>
                <a:lnTo>
                  <a:pt x="3419637" y="654454"/>
                </a:lnTo>
                <a:cubicBezTo>
                  <a:pt x="3409945" y="676605"/>
                  <a:pt x="3386372" y="691092"/>
                  <a:pt x="3360310" y="691092"/>
                </a:cubicBezTo>
                <a:lnTo>
                  <a:pt x="3083830" y="691092"/>
                </a:lnTo>
                <a:lnTo>
                  <a:pt x="2544332" y="691092"/>
                </a:lnTo>
                <a:lnTo>
                  <a:pt x="2267852" y="691092"/>
                </a:lnTo>
                <a:lnTo>
                  <a:pt x="340487" y="691092"/>
                </a:lnTo>
                <a:lnTo>
                  <a:pt x="64007" y="691092"/>
                </a:lnTo>
                <a:cubicBezTo>
                  <a:pt x="18696" y="691092"/>
                  <a:pt x="-12213" y="649187"/>
                  <a:pt x="4682" y="610751"/>
                </a:cubicBezTo>
                <a:lnTo>
                  <a:pt x="111677" y="367337"/>
                </a:lnTo>
                <a:cubicBezTo>
                  <a:pt x="117832" y="353329"/>
                  <a:pt x="117832" y="337644"/>
                  <a:pt x="111677" y="323756"/>
                </a:cubicBezTo>
                <a:lnTo>
                  <a:pt x="4682" y="80341"/>
                </a:lnTo>
                <a:cubicBezTo>
                  <a:pt x="-12213" y="41907"/>
                  <a:pt x="18696" y="0"/>
                  <a:pt x="64007" y="0"/>
                </a:cubicBezTo>
                <a:close/>
              </a:path>
            </a:pathLst>
          </a:custGeom>
          <a:gradFill flip="none" rotWithShape="1">
            <a:gsLst>
              <a:gs pos="100000">
                <a:schemeClr val="accent1"/>
              </a:gs>
              <a:gs pos="50000">
                <a:schemeClr val="accent4"/>
              </a:gs>
              <a:gs pos="0">
                <a:schemeClr val="accent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cs typeface="Segoe UI" pitchFamily="34" charset="0"/>
            </a:endParaRPr>
          </a:p>
        </p:txBody>
      </p:sp>
      <p:sp>
        <p:nvSpPr>
          <p:cNvPr id="837" name="Freeform: Shape 836">
            <a:extLst>
              <a:ext uri="{FF2B5EF4-FFF2-40B4-BE49-F238E27FC236}">
                <a16:creationId xmlns:a16="http://schemas.microsoft.com/office/drawing/2014/main" id="{21496305-38E3-D2E3-7624-76DBB24A7E06}"/>
              </a:ext>
              <a:ext uri="{C183D7F6-B498-43B3-948B-1728B52AA6E4}">
                <adec:decorative xmlns:adec="http://schemas.microsoft.com/office/drawing/2017/decorative" val="1"/>
              </a:ext>
            </a:extLst>
          </p:cNvPr>
          <p:cNvSpPr>
            <a:spLocks/>
          </p:cNvSpPr>
          <p:nvPr/>
        </p:nvSpPr>
        <p:spPr>
          <a:xfrm>
            <a:off x="4322337" y="1287780"/>
            <a:ext cx="3678237" cy="754051"/>
          </a:xfrm>
          <a:custGeom>
            <a:avLst/>
            <a:gdLst>
              <a:gd name="connsiteX0" fmla="*/ 64007 w 3550498"/>
              <a:gd name="connsiteY0" fmla="*/ 0 h 691092"/>
              <a:gd name="connsiteX1" fmla="*/ 340487 w 3550498"/>
              <a:gd name="connsiteY1" fmla="*/ 0 h 691092"/>
              <a:gd name="connsiteX2" fmla="*/ 2267852 w 3550498"/>
              <a:gd name="connsiteY2" fmla="*/ 0 h 691092"/>
              <a:gd name="connsiteX3" fmla="*/ 2544332 w 3550498"/>
              <a:gd name="connsiteY3" fmla="*/ 0 h 691092"/>
              <a:gd name="connsiteX4" fmla="*/ 3083830 w 3550498"/>
              <a:gd name="connsiteY4" fmla="*/ 0 h 691092"/>
              <a:gd name="connsiteX5" fmla="*/ 3360310 w 3550498"/>
              <a:gd name="connsiteY5" fmla="*/ 0 h 691092"/>
              <a:gd name="connsiteX6" fmla="*/ 3419637 w 3550498"/>
              <a:gd name="connsiteY6" fmla="*/ 36639 h 691092"/>
              <a:gd name="connsiteX7" fmla="*/ 3419637 w 3550498"/>
              <a:gd name="connsiteY7" fmla="*/ 36877 h 691092"/>
              <a:gd name="connsiteX8" fmla="*/ 3545883 w 3550498"/>
              <a:gd name="connsiteY8" fmla="*/ 323875 h 691092"/>
              <a:gd name="connsiteX9" fmla="*/ 3545883 w 3550498"/>
              <a:gd name="connsiteY9" fmla="*/ 367457 h 691092"/>
              <a:gd name="connsiteX10" fmla="*/ 3419637 w 3550498"/>
              <a:gd name="connsiteY10" fmla="*/ 654454 h 691092"/>
              <a:gd name="connsiteX11" fmla="*/ 3360310 w 3550498"/>
              <a:gd name="connsiteY11" fmla="*/ 691092 h 691092"/>
              <a:gd name="connsiteX12" fmla="*/ 3083830 w 3550498"/>
              <a:gd name="connsiteY12" fmla="*/ 691092 h 691092"/>
              <a:gd name="connsiteX13" fmla="*/ 2544332 w 3550498"/>
              <a:gd name="connsiteY13" fmla="*/ 691092 h 691092"/>
              <a:gd name="connsiteX14" fmla="*/ 2267852 w 3550498"/>
              <a:gd name="connsiteY14" fmla="*/ 691092 h 691092"/>
              <a:gd name="connsiteX15" fmla="*/ 340487 w 3550498"/>
              <a:gd name="connsiteY15" fmla="*/ 691092 h 691092"/>
              <a:gd name="connsiteX16" fmla="*/ 64007 w 3550498"/>
              <a:gd name="connsiteY16" fmla="*/ 691092 h 691092"/>
              <a:gd name="connsiteX17" fmla="*/ 4682 w 3550498"/>
              <a:gd name="connsiteY17" fmla="*/ 610751 h 691092"/>
              <a:gd name="connsiteX18" fmla="*/ 111677 w 3550498"/>
              <a:gd name="connsiteY18" fmla="*/ 367337 h 691092"/>
              <a:gd name="connsiteX19" fmla="*/ 111677 w 3550498"/>
              <a:gd name="connsiteY19" fmla="*/ 323756 h 691092"/>
              <a:gd name="connsiteX20" fmla="*/ 4682 w 3550498"/>
              <a:gd name="connsiteY20" fmla="*/ 80341 h 691092"/>
              <a:gd name="connsiteX21" fmla="*/ 64007 w 3550498"/>
              <a:gd name="connsiteY21" fmla="*/ 0 h 6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0498" h="691092">
                <a:moveTo>
                  <a:pt x="64007" y="0"/>
                </a:moveTo>
                <a:lnTo>
                  <a:pt x="340487" y="0"/>
                </a:lnTo>
                <a:lnTo>
                  <a:pt x="2267852" y="0"/>
                </a:lnTo>
                <a:lnTo>
                  <a:pt x="2544332" y="0"/>
                </a:lnTo>
                <a:lnTo>
                  <a:pt x="3083830" y="0"/>
                </a:lnTo>
                <a:lnTo>
                  <a:pt x="3360310" y="0"/>
                </a:lnTo>
                <a:cubicBezTo>
                  <a:pt x="3386502" y="0"/>
                  <a:pt x="3409945" y="14487"/>
                  <a:pt x="3419637" y="36639"/>
                </a:cubicBezTo>
                <a:lnTo>
                  <a:pt x="3419637" y="36877"/>
                </a:lnTo>
                <a:lnTo>
                  <a:pt x="3545883" y="323875"/>
                </a:lnTo>
                <a:cubicBezTo>
                  <a:pt x="3552037" y="337884"/>
                  <a:pt x="3552037" y="353568"/>
                  <a:pt x="3545883" y="367457"/>
                </a:cubicBezTo>
                <a:lnTo>
                  <a:pt x="3419637" y="654454"/>
                </a:lnTo>
                <a:cubicBezTo>
                  <a:pt x="3409945" y="676605"/>
                  <a:pt x="3386372" y="691092"/>
                  <a:pt x="3360310" y="691092"/>
                </a:cubicBezTo>
                <a:lnTo>
                  <a:pt x="3083830" y="691092"/>
                </a:lnTo>
                <a:lnTo>
                  <a:pt x="2544332" y="691092"/>
                </a:lnTo>
                <a:lnTo>
                  <a:pt x="2267852" y="691092"/>
                </a:lnTo>
                <a:lnTo>
                  <a:pt x="340487" y="691092"/>
                </a:lnTo>
                <a:lnTo>
                  <a:pt x="64007" y="691092"/>
                </a:lnTo>
                <a:cubicBezTo>
                  <a:pt x="18696" y="691092"/>
                  <a:pt x="-12213" y="649187"/>
                  <a:pt x="4682" y="610751"/>
                </a:cubicBezTo>
                <a:lnTo>
                  <a:pt x="111677" y="367337"/>
                </a:lnTo>
                <a:cubicBezTo>
                  <a:pt x="117832" y="353329"/>
                  <a:pt x="117832" y="337644"/>
                  <a:pt x="111677" y="323756"/>
                </a:cubicBezTo>
                <a:lnTo>
                  <a:pt x="4682" y="80341"/>
                </a:lnTo>
                <a:cubicBezTo>
                  <a:pt x="-12213" y="41907"/>
                  <a:pt x="18696" y="0"/>
                  <a:pt x="64007" y="0"/>
                </a:cubicBezTo>
                <a:close/>
              </a:path>
            </a:pathLst>
          </a:custGeom>
          <a:gradFill flip="none" rotWithShape="1">
            <a:gsLst>
              <a:gs pos="100000">
                <a:schemeClr val="accent1"/>
              </a:gs>
              <a:gs pos="50000">
                <a:schemeClr val="accent4"/>
              </a:gs>
              <a:gs pos="0">
                <a:schemeClr val="accent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cs typeface="Segoe UI" pitchFamily="34" charset="0"/>
            </a:endParaRPr>
          </a:p>
        </p:txBody>
      </p:sp>
      <p:sp>
        <p:nvSpPr>
          <p:cNvPr id="835" name="Freeform: Shape 834">
            <a:extLst>
              <a:ext uri="{FF2B5EF4-FFF2-40B4-BE49-F238E27FC236}">
                <a16:creationId xmlns:a16="http://schemas.microsoft.com/office/drawing/2014/main" id="{5F35F161-0EDF-098B-989B-3D8C340B7E94}"/>
              </a:ext>
              <a:ext uri="{C183D7F6-B498-43B3-948B-1728B52AA6E4}">
                <adec:decorative xmlns:adec="http://schemas.microsoft.com/office/drawing/2017/decorative" val="1"/>
              </a:ext>
            </a:extLst>
          </p:cNvPr>
          <p:cNvSpPr>
            <a:spLocks/>
          </p:cNvSpPr>
          <p:nvPr/>
        </p:nvSpPr>
        <p:spPr>
          <a:xfrm>
            <a:off x="588962" y="1287486"/>
            <a:ext cx="3678237" cy="757569"/>
          </a:xfrm>
          <a:custGeom>
            <a:avLst/>
            <a:gdLst>
              <a:gd name="connsiteX0" fmla="*/ 63741 w 3550496"/>
              <a:gd name="connsiteY0" fmla="*/ 0 h 694316"/>
              <a:gd name="connsiteX1" fmla="*/ 377442 w 3550496"/>
              <a:gd name="connsiteY1" fmla="*/ 0 h 694316"/>
              <a:gd name="connsiteX2" fmla="*/ 569078 w 3550496"/>
              <a:gd name="connsiteY2" fmla="*/ 0 h 694316"/>
              <a:gd name="connsiteX3" fmla="*/ 882779 w 3550496"/>
              <a:gd name="connsiteY3" fmla="*/ 0 h 694316"/>
              <a:gd name="connsiteX4" fmla="*/ 1382522 w 3550496"/>
              <a:gd name="connsiteY4" fmla="*/ 0 h 694316"/>
              <a:gd name="connsiteX5" fmla="*/ 1515021 w 3550496"/>
              <a:gd name="connsiteY5" fmla="*/ 0 h 694316"/>
              <a:gd name="connsiteX6" fmla="*/ 1611106 w 3550496"/>
              <a:gd name="connsiteY6" fmla="*/ 0 h 694316"/>
              <a:gd name="connsiteX7" fmla="*/ 1696222 w 3550496"/>
              <a:gd name="connsiteY7" fmla="*/ 0 h 694316"/>
              <a:gd name="connsiteX8" fmla="*/ 1828721 w 3550496"/>
              <a:gd name="connsiteY8" fmla="*/ 0 h 694316"/>
              <a:gd name="connsiteX9" fmla="*/ 1887859 w 3550496"/>
              <a:gd name="connsiteY9" fmla="*/ 0 h 694316"/>
              <a:gd name="connsiteX10" fmla="*/ 1924806 w 3550496"/>
              <a:gd name="connsiteY10" fmla="*/ 0 h 694316"/>
              <a:gd name="connsiteX11" fmla="*/ 2020358 w 3550496"/>
              <a:gd name="connsiteY11" fmla="*/ 0 h 694316"/>
              <a:gd name="connsiteX12" fmla="*/ 2072851 w 3550496"/>
              <a:gd name="connsiteY12" fmla="*/ 0 h 694316"/>
              <a:gd name="connsiteX13" fmla="*/ 2116443 w 3550496"/>
              <a:gd name="connsiteY13" fmla="*/ 0 h 694316"/>
              <a:gd name="connsiteX14" fmla="*/ 2201559 w 3550496"/>
              <a:gd name="connsiteY14" fmla="*/ 0 h 694316"/>
              <a:gd name="connsiteX15" fmla="*/ 2334058 w 3550496"/>
              <a:gd name="connsiteY15" fmla="*/ 0 h 694316"/>
              <a:gd name="connsiteX16" fmla="*/ 2386552 w 3550496"/>
              <a:gd name="connsiteY16" fmla="*/ 0 h 694316"/>
              <a:gd name="connsiteX17" fmla="*/ 2430143 w 3550496"/>
              <a:gd name="connsiteY17" fmla="*/ 0 h 694316"/>
              <a:gd name="connsiteX18" fmla="*/ 2542157 w 3550496"/>
              <a:gd name="connsiteY18" fmla="*/ 0 h 694316"/>
              <a:gd name="connsiteX19" fmla="*/ 2578188 w 3550496"/>
              <a:gd name="connsiteY19" fmla="*/ 0 h 694316"/>
              <a:gd name="connsiteX20" fmla="*/ 2855857 w 3550496"/>
              <a:gd name="connsiteY20" fmla="*/ 0 h 694316"/>
              <a:gd name="connsiteX21" fmla="*/ 2891889 w 3550496"/>
              <a:gd name="connsiteY21" fmla="*/ 0 h 694316"/>
              <a:gd name="connsiteX22" fmla="*/ 3047494 w 3550496"/>
              <a:gd name="connsiteY22" fmla="*/ 0 h 694316"/>
              <a:gd name="connsiteX23" fmla="*/ 3361194 w 3550496"/>
              <a:gd name="connsiteY23" fmla="*/ 0 h 694316"/>
              <a:gd name="connsiteX24" fmla="*/ 3420243 w 3550496"/>
              <a:gd name="connsiteY24" fmla="*/ 36822 h 694316"/>
              <a:gd name="connsiteX25" fmla="*/ 3545901 w 3550496"/>
              <a:gd name="connsiteY25" fmla="*/ 325258 h 694316"/>
              <a:gd name="connsiteX26" fmla="*/ 3545901 w 3550496"/>
              <a:gd name="connsiteY26" fmla="*/ 369059 h 694316"/>
              <a:gd name="connsiteX27" fmla="*/ 3420243 w 3550496"/>
              <a:gd name="connsiteY27" fmla="*/ 657495 h 694316"/>
              <a:gd name="connsiteX28" fmla="*/ 3361194 w 3550496"/>
              <a:gd name="connsiteY28" fmla="*/ 694316 h 694316"/>
              <a:gd name="connsiteX29" fmla="*/ 3047494 w 3550496"/>
              <a:gd name="connsiteY29" fmla="*/ 694316 h 694316"/>
              <a:gd name="connsiteX30" fmla="*/ 2891889 w 3550496"/>
              <a:gd name="connsiteY30" fmla="*/ 694316 h 694316"/>
              <a:gd name="connsiteX31" fmla="*/ 2855857 w 3550496"/>
              <a:gd name="connsiteY31" fmla="*/ 694316 h 694316"/>
              <a:gd name="connsiteX32" fmla="*/ 2578188 w 3550496"/>
              <a:gd name="connsiteY32" fmla="*/ 694316 h 694316"/>
              <a:gd name="connsiteX33" fmla="*/ 2542157 w 3550496"/>
              <a:gd name="connsiteY33" fmla="*/ 694316 h 694316"/>
              <a:gd name="connsiteX34" fmla="*/ 2430143 w 3550496"/>
              <a:gd name="connsiteY34" fmla="*/ 694316 h 694316"/>
              <a:gd name="connsiteX35" fmla="*/ 2386552 w 3550496"/>
              <a:gd name="connsiteY35" fmla="*/ 694316 h 694316"/>
              <a:gd name="connsiteX36" fmla="*/ 2334058 w 3550496"/>
              <a:gd name="connsiteY36" fmla="*/ 694316 h 694316"/>
              <a:gd name="connsiteX37" fmla="*/ 2201559 w 3550496"/>
              <a:gd name="connsiteY37" fmla="*/ 694316 h 694316"/>
              <a:gd name="connsiteX38" fmla="*/ 2116443 w 3550496"/>
              <a:gd name="connsiteY38" fmla="*/ 694316 h 694316"/>
              <a:gd name="connsiteX39" fmla="*/ 2072851 w 3550496"/>
              <a:gd name="connsiteY39" fmla="*/ 694316 h 694316"/>
              <a:gd name="connsiteX40" fmla="*/ 2020358 w 3550496"/>
              <a:gd name="connsiteY40" fmla="*/ 694316 h 694316"/>
              <a:gd name="connsiteX41" fmla="*/ 1924806 w 3550496"/>
              <a:gd name="connsiteY41" fmla="*/ 694316 h 694316"/>
              <a:gd name="connsiteX42" fmla="*/ 1887859 w 3550496"/>
              <a:gd name="connsiteY42" fmla="*/ 694316 h 694316"/>
              <a:gd name="connsiteX43" fmla="*/ 1828721 w 3550496"/>
              <a:gd name="connsiteY43" fmla="*/ 694316 h 694316"/>
              <a:gd name="connsiteX44" fmla="*/ 1696222 w 3550496"/>
              <a:gd name="connsiteY44" fmla="*/ 694316 h 694316"/>
              <a:gd name="connsiteX45" fmla="*/ 1611106 w 3550496"/>
              <a:gd name="connsiteY45" fmla="*/ 694316 h 694316"/>
              <a:gd name="connsiteX46" fmla="*/ 1515021 w 3550496"/>
              <a:gd name="connsiteY46" fmla="*/ 694316 h 694316"/>
              <a:gd name="connsiteX47" fmla="*/ 1382522 w 3550496"/>
              <a:gd name="connsiteY47" fmla="*/ 694316 h 694316"/>
              <a:gd name="connsiteX48" fmla="*/ 882779 w 3550496"/>
              <a:gd name="connsiteY48" fmla="*/ 694316 h 694316"/>
              <a:gd name="connsiteX49" fmla="*/ 569078 w 3550496"/>
              <a:gd name="connsiteY49" fmla="*/ 694316 h 694316"/>
              <a:gd name="connsiteX50" fmla="*/ 377442 w 3550496"/>
              <a:gd name="connsiteY50" fmla="*/ 694316 h 694316"/>
              <a:gd name="connsiteX51" fmla="*/ 63741 w 3550496"/>
              <a:gd name="connsiteY51" fmla="*/ 694316 h 694316"/>
              <a:gd name="connsiteX52" fmla="*/ 0 w 3550496"/>
              <a:gd name="connsiteY52" fmla="*/ 635474 h 694316"/>
              <a:gd name="connsiteX53" fmla="*/ 0 w 3550496"/>
              <a:gd name="connsiteY53" fmla="*/ 58842 h 694316"/>
              <a:gd name="connsiteX54" fmla="*/ 63741 w 3550496"/>
              <a:gd name="connsiteY54" fmla="*/ 0 h 69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50496" h="694316">
                <a:moveTo>
                  <a:pt x="63741" y="0"/>
                </a:moveTo>
                <a:lnTo>
                  <a:pt x="377442" y="0"/>
                </a:lnTo>
                <a:lnTo>
                  <a:pt x="569078" y="0"/>
                </a:lnTo>
                <a:lnTo>
                  <a:pt x="882779" y="0"/>
                </a:lnTo>
                <a:lnTo>
                  <a:pt x="1382522" y="0"/>
                </a:lnTo>
                <a:lnTo>
                  <a:pt x="1515021" y="0"/>
                </a:lnTo>
                <a:lnTo>
                  <a:pt x="1611106" y="0"/>
                </a:lnTo>
                <a:lnTo>
                  <a:pt x="1696222" y="0"/>
                </a:lnTo>
                <a:lnTo>
                  <a:pt x="1828721" y="0"/>
                </a:lnTo>
                <a:lnTo>
                  <a:pt x="1887859" y="0"/>
                </a:lnTo>
                <a:lnTo>
                  <a:pt x="1924806" y="0"/>
                </a:lnTo>
                <a:lnTo>
                  <a:pt x="2020358" y="0"/>
                </a:lnTo>
                <a:lnTo>
                  <a:pt x="2072851" y="0"/>
                </a:lnTo>
                <a:lnTo>
                  <a:pt x="2116443" y="0"/>
                </a:lnTo>
                <a:lnTo>
                  <a:pt x="2201559" y="0"/>
                </a:lnTo>
                <a:lnTo>
                  <a:pt x="2334058" y="0"/>
                </a:lnTo>
                <a:lnTo>
                  <a:pt x="2386552" y="0"/>
                </a:lnTo>
                <a:lnTo>
                  <a:pt x="2430143" y="0"/>
                </a:lnTo>
                <a:lnTo>
                  <a:pt x="2542157" y="0"/>
                </a:lnTo>
                <a:lnTo>
                  <a:pt x="2578188" y="0"/>
                </a:lnTo>
                <a:lnTo>
                  <a:pt x="2855857" y="0"/>
                </a:lnTo>
                <a:lnTo>
                  <a:pt x="2891889" y="0"/>
                </a:lnTo>
                <a:lnTo>
                  <a:pt x="3047494" y="0"/>
                </a:lnTo>
                <a:lnTo>
                  <a:pt x="3361194" y="0"/>
                </a:lnTo>
                <a:cubicBezTo>
                  <a:pt x="3387265" y="0"/>
                  <a:pt x="3410596" y="14561"/>
                  <a:pt x="3420243" y="36822"/>
                </a:cubicBezTo>
                <a:lnTo>
                  <a:pt x="3545901" y="325258"/>
                </a:lnTo>
                <a:cubicBezTo>
                  <a:pt x="3552028" y="339337"/>
                  <a:pt x="3552028" y="355101"/>
                  <a:pt x="3545901" y="369059"/>
                </a:cubicBezTo>
                <a:lnTo>
                  <a:pt x="3420243" y="657495"/>
                </a:lnTo>
                <a:cubicBezTo>
                  <a:pt x="3410596" y="679756"/>
                  <a:pt x="3387134" y="694316"/>
                  <a:pt x="3361194" y="694316"/>
                </a:cubicBezTo>
                <a:lnTo>
                  <a:pt x="3047494" y="694316"/>
                </a:lnTo>
                <a:lnTo>
                  <a:pt x="2891889" y="694316"/>
                </a:lnTo>
                <a:lnTo>
                  <a:pt x="2855857" y="694316"/>
                </a:lnTo>
                <a:lnTo>
                  <a:pt x="2578188" y="694316"/>
                </a:lnTo>
                <a:lnTo>
                  <a:pt x="2542157" y="694316"/>
                </a:lnTo>
                <a:lnTo>
                  <a:pt x="2430143" y="694316"/>
                </a:lnTo>
                <a:lnTo>
                  <a:pt x="2386552" y="694316"/>
                </a:lnTo>
                <a:lnTo>
                  <a:pt x="2334058" y="694316"/>
                </a:lnTo>
                <a:lnTo>
                  <a:pt x="2201559" y="694316"/>
                </a:lnTo>
                <a:lnTo>
                  <a:pt x="2116443" y="694316"/>
                </a:lnTo>
                <a:lnTo>
                  <a:pt x="2072851" y="694316"/>
                </a:lnTo>
                <a:lnTo>
                  <a:pt x="2020358" y="694316"/>
                </a:lnTo>
                <a:lnTo>
                  <a:pt x="1924806" y="694316"/>
                </a:lnTo>
                <a:lnTo>
                  <a:pt x="1887859" y="694316"/>
                </a:lnTo>
                <a:lnTo>
                  <a:pt x="1828721" y="694316"/>
                </a:lnTo>
                <a:lnTo>
                  <a:pt x="1696222" y="694316"/>
                </a:lnTo>
                <a:lnTo>
                  <a:pt x="1611106" y="694316"/>
                </a:lnTo>
                <a:lnTo>
                  <a:pt x="1515021" y="694316"/>
                </a:lnTo>
                <a:lnTo>
                  <a:pt x="1382522" y="694316"/>
                </a:lnTo>
                <a:lnTo>
                  <a:pt x="882779" y="694316"/>
                </a:lnTo>
                <a:lnTo>
                  <a:pt x="569078" y="694316"/>
                </a:lnTo>
                <a:lnTo>
                  <a:pt x="377442" y="694316"/>
                </a:lnTo>
                <a:lnTo>
                  <a:pt x="63741" y="694316"/>
                </a:lnTo>
                <a:cubicBezTo>
                  <a:pt x="28547" y="694316"/>
                  <a:pt x="0" y="667964"/>
                  <a:pt x="0" y="635474"/>
                </a:cubicBezTo>
                <a:lnTo>
                  <a:pt x="0" y="58842"/>
                </a:lnTo>
                <a:cubicBezTo>
                  <a:pt x="0" y="26354"/>
                  <a:pt x="28547" y="0"/>
                  <a:pt x="63741" y="0"/>
                </a:cubicBezTo>
                <a:close/>
              </a:path>
            </a:pathLst>
          </a:custGeom>
          <a:gradFill flip="none" rotWithShape="1">
            <a:gsLst>
              <a:gs pos="100000">
                <a:schemeClr val="accent1"/>
              </a:gs>
              <a:gs pos="50000">
                <a:schemeClr val="accent4"/>
              </a:gs>
              <a:gs pos="0">
                <a:schemeClr val="accent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bg1"/>
              </a:solidFill>
              <a:cs typeface="Segoe UI" pitchFamily="34" charset="0"/>
            </a:endParaRPr>
          </a:p>
        </p:txBody>
      </p:sp>
      <p:sp>
        <p:nvSpPr>
          <p:cNvPr id="3" name="Title 2">
            <a:extLst>
              <a:ext uri="{FF2B5EF4-FFF2-40B4-BE49-F238E27FC236}">
                <a16:creationId xmlns:a16="http://schemas.microsoft.com/office/drawing/2014/main" id="{376D1C3D-52E6-8B39-7BE2-00C062122ABB}"/>
              </a:ext>
            </a:extLst>
          </p:cNvPr>
          <p:cNvSpPr>
            <a:spLocks noGrp="1"/>
          </p:cNvSpPr>
          <p:nvPr>
            <p:ph type="title"/>
          </p:nvPr>
        </p:nvSpPr>
        <p:spPr>
          <a:xfrm>
            <a:off x="588263" y="457200"/>
            <a:ext cx="11018520" cy="553998"/>
          </a:xfrm>
        </p:spPr>
        <p:txBody>
          <a:bodyPr/>
          <a:lstStyle/>
          <a:p>
            <a:r>
              <a:rPr lang="en-US" dirty="0"/>
              <a:t>Get the most out of Agents in Communities </a:t>
            </a:r>
          </a:p>
        </p:txBody>
      </p:sp>
      <p:sp>
        <p:nvSpPr>
          <p:cNvPr id="778" name="TextBox 777">
            <a:extLst>
              <a:ext uri="{FF2B5EF4-FFF2-40B4-BE49-F238E27FC236}">
                <a16:creationId xmlns:a16="http://schemas.microsoft.com/office/drawing/2014/main" id="{74227B53-9B35-5C63-8FED-E3FDC970AC71}"/>
              </a:ext>
            </a:extLst>
          </p:cNvPr>
          <p:cNvSpPr txBox="1">
            <a:spLocks/>
          </p:cNvSpPr>
          <p:nvPr/>
        </p:nvSpPr>
        <p:spPr>
          <a:xfrm>
            <a:off x="804862" y="1327717"/>
            <a:ext cx="3246438"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Step 1: </a:t>
            </a:r>
            <a:br>
              <a:rPr lang="en-US" sz="2000" dirty="0">
                <a:solidFill>
                  <a:schemeClr val="bg1"/>
                </a:solidFill>
                <a:latin typeface="+mj-lt"/>
                <a:cs typeface="Segoe UI" pitchFamily="34" charset="0"/>
              </a:rPr>
            </a:br>
            <a:r>
              <a:rPr lang="en-US" sz="1800" dirty="0">
                <a:solidFill>
                  <a:schemeClr val="bg1"/>
                </a:solidFill>
                <a:cs typeface="Segoe UI" pitchFamily="34" charset="0"/>
              </a:rPr>
              <a:t>Prepare your community</a:t>
            </a:r>
          </a:p>
        </p:txBody>
      </p:sp>
      <p:sp>
        <p:nvSpPr>
          <p:cNvPr id="868" name="TextBox 867">
            <a:extLst>
              <a:ext uri="{FF2B5EF4-FFF2-40B4-BE49-F238E27FC236}">
                <a16:creationId xmlns:a16="http://schemas.microsoft.com/office/drawing/2014/main" id="{7D980B61-6D3B-9DDB-247E-CE324AFE1EC9}"/>
              </a:ext>
            </a:extLst>
          </p:cNvPr>
          <p:cNvSpPr txBox="1">
            <a:spLocks/>
          </p:cNvSpPr>
          <p:nvPr/>
        </p:nvSpPr>
        <p:spPr>
          <a:xfrm>
            <a:off x="786238" y="2434449"/>
            <a:ext cx="3152772" cy="2593018"/>
          </a:xfrm>
          <a:prstGeom prst="rect">
            <a:avLst/>
          </a:prstGeom>
          <a:noFill/>
        </p:spPr>
        <p:txBody>
          <a:bodyPr wrap="square" lIns="0" tIns="0" rIns="0" bIns="0">
            <a:spAutoFit/>
          </a:bodyPr>
          <a:lstStyle/>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Pick the right communities</a:t>
            </a:r>
          </a:p>
          <a:p>
            <a:pPr defTabSz="914400">
              <a:spcAft>
                <a:spcPts val="1500"/>
              </a:spcAft>
              <a:defRPr/>
            </a:pPr>
            <a:r>
              <a:rPr lang="en-US" sz="1400" dirty="0"/>
              <a:t>Focus on Q&amp;A-heavy spaces with active experts</a:t>
            </a:r>
          </a:p>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Benchmark analytics</a:t>
            </a:r>
          </a:p>
          <a:p>
            <a:pPr defTabSz="914400">
              <a:spcAft>
                <a:spcPts val="1500"/>
              </a:spcAft>
              <a:defRPr/>
            </a:pPr>
            <a:r>
              <a:rPr lang="en-US" sz="1400" dirty="0"/>
              <a:t>Capture baseline Q&amp;A metrics before rollout to measure impact later.</a:t>
            </a:r>
          </a:p>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Set “Question“ as default</a:t>
            </a:r>
          </a:p>
          <a:p>
            <a:pPr defTabSz="914400">
              <a:spcAft>
                <a:spcPts val="1500"/>
              </a:spcAft>
              <a:defRPr/>
            </a:pPr>
            <a:r>
              <a:rPr lang="en-US" sz="1400" dirty="0"/>
              <a:t>Ensures the agent can pick up questions effectively.</a:t>
            </a:r>
          </a:p>
        </p:txBody>
      </p:sp>
      <p:sp>
        <p:nvSpPr>
          <p:cNvPr id="907" name="TextBox 906">
            <a:extLst>
              <a:ext uri="{FF2B5EF4-FFF2-40B4-BE49-F238E27FC236}">
                <a16:creationId xmlns:a16="http://schemas.microsoft.com/office/drawing/2014/main" id="{B0E145C9-D954-8F80-B8F6-B22170716C79}"/>
              </a:ext>
            </a:extLst>
          </p:cNvPr>
          <p:cNvSpPr txBox="1">
            <a:spLocks/>
          </p:cNvSpPr>
          <p:nvPr/>
        </p:nvSpPr>
        <p:spPr>
          <a:xfrm>
            <a:off x="4538237" y="1327717"/>
            <a:ext cx="3246438"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Step 2: </a:t>
            </a:r>
            <a:br>
              <a:rPr lang="en-US" sz="2000" dirty="0">
                <a:solidFill>
                  <a:schemeClr val="bg1"/>
                </a:solidFill>
                <a:latin typeface="+mj-lt"/>
                <a:cs typeface="Segoe UI" pitchFamily="34" charset="0"/>
              </a:rPr>
            </a:br>
            <a:r>
              <a:rPr lang="en-US" sz="1800" dirty="0">
                <a:solidFill>
                  <a:schemeClr val="bg1"/>
                </a:solidFill>
                <a:cs typeface="Segoe UI" pitchFamily="34" charset="0"/>
              </a:rPr>
              <a:t>Set up your agent</a:t>
            </a:r>
          </a:p>
        </p:txBody>
      </p:sp>
      <p:sp>
        <p:nvSpPr>
          <p:cNvPr id="782" name="TextBox 781">
            <a:extLst>
              <a:ext uri="{FF2B5EF4-FFF2-40B4-BE49-F238E27FC236}">
                <a16:creationId xmlns:a16="http://schemas.microsoft.com/office/drawing/2014/main" id="{D77F8C3F-0E6D-05B7-1C71-3113E2116084}"/>
              </a:ext>
            </a:extLst>
          </p:cNvPr>
          <p:cNvSpPr txBox="1">
            <a:spLocks/>
          </p:cNvSpPr>
          <p:nvPr/>
        </p:nvSpPr>
        <p:spPr>
          <a:xfrm>
            <a:off x="4519614" y="2434449"/>
            <a:ext cx="3152772" cy="3685624"/>
          </a:xfrm>
          <a:prstGeom prst="rect">
            <a:avLst/>
          </a:prstGeom>
          <a:noFill/>
        </p:spPr>
        <p:txBody>
          <a:bodyPr wrap="square" lIns="0" tIns="0" rIns="0" bIns="0">
            <a:spAutoFit/>
          </a:bodyPr>
          <a:lstStyle/>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Opt in, then start small</a:t>
            </a:r>
          </a:p>
          <a:p>
            <a:pPr marR="0" lvl="0" algn="l" defTabSz="914400" rtl="0" eaLnBrk="1" fontAlgn="auto" latinLnBrk="0" hangingPunct="1">
              <a:spcAft>
                <a:spcPts val="1500"/>
              </a:spcAft>
              <a:buClrTx/>
              <a:buSzTx/>
              <a:tabLst/>
              <a:defRPr/>
            </a:pPr>
            <a:r>
              <a:rPr kumimoji="0" lang="en-US" sz="1400" b="0" i="0" u="none" strike="noStrike" kern="1200" cap="none" spc="0" normalizeH="0" baseline="0" noProof="0" dirty="0">
                <a:ln>
                  <a:noFill/>
                </a:ln>
                <a:effectLst/>
                <a:uLnTx/>
                <a:uFillTx/>
                <a:ea typeface="+mn-ea"/>
                <a:cs typeface="+mn-cs"/>
              </a:rPr>
              <a:t>Enable in the Engage admin center and begin with a small cohort.</a:t>
            </a:r>
          </a:p>
          <a:p>
            <a:pPr defTabSz="914400">
              <a:spcAft>
                <a:spcPts val="300"/>
              </a:spcAft>
              <a:defRPr/>
            </a:pPr>
            <a:r>
              <a:rPr lang="en-US" sz="1600" dirty="0">
                <a:solidFill>
                  <a:schemeClr val="accent1"/>
                </a:solidFill>
                <a:latin typeface="+mj-lt"/>
              </a:rPr>
              <a:t>Require review (optional)</a:t>
            </a:r>
          </a:p>
          <a:p>
            <a:pPr marR="0" lvl="0" algn="l" defTabSz="914400" rtl="0" eaLnBrk="1" fontAlgn="auto" latinLnBrk="0" hangingPunct="1">
              <a:spcAft>
                <a:spcPts val="1500"/>
              </a:spcAft>
              <a:buClrTx/>
              <a:buSzTx/>
              <a:tabLst/>
              <a:defRPr/>
            </a:pPr>
            <a:r>
              <a:rPr kumimoji="0" lang="en-US" sz="1400" b="0" i="0" u="none" strike="noStrike" kern="1200" cap="none" spc="0" normalizeH="0" baseline="0" noProof="0" dirty="0">
                <a:ln>
                  <a:noFill/>
                </a:ln>
                <a:effectLst/>
                <a:uLnTx/>
                <a:uFillTx/>
                <a:ea typeface="+mn-ea"/>
                <a:cs typeface="+mn-cs"/>
              </a:rPr>
              <a:t>Use this option to get a feel for the agent’s responses.</a:t>
            </a:r>
          </a:p>
          <a:p>
            <a:pPr defTabSz="914400">
              <a:spcAft>
                <a:spcPts val="300"/>
              </a:spcAft>
              <a:defRPr/>
            </a:pPr>
            <a:r>
              <a:rPr lang="en-US" sz="1600" dirty="0">
                <a:solidFill>
                  <a:schemeClr val="accent1"/>
                </a:solidFill>
                <a:latin typeface="+mj-lt"/>
              </a:rPr>
              <a:t>Curate community’s SharePoint library</a:t>
            </a:r>
          </a:p>
          <a:p>
            <a:pPr marR="0" lvl="0" algn="l" defTabSz="914400" rtl="0" eaLnBrk="1" fontAlgn="auto" latinLnBrk="0" hangingPunct="1">
              <a:spcAft>
                <a:spcPts val="1500"/>
              </a:spcAft>
              <a:buClrTx/>
              <a:buSzTx/>
              <a:tabLst/>
              <a:defRPr/>
            </a:pPr>
            <a:r>
              <a:rPr kumimoji="0" lang="en-US" sz="1400" b="0" i="0" u="none" strike="noStrike" kern="1200" cap="none" spc="0" normalizeH="0" baseline="0" noProof="0" dirty="0">
                <a:ln>
                  <a:noFill/>
                </a:ln>
                <a:effectLst/>
                <a:uLnTx/>
                <a:uFillTx/>
                <a:ea typeface="+mn-ea"/>
                <a:cs typeface="+mn-cs"/>
              </a:rPr>
              <a:t>Include key documents (FAQs, policies, product notes). </a:t>
            </a:r>
          </a:p>
          <a:p>
            <a:pPr defTabSz="914400">
              <a:spcAft>
                <a:spcPts val="300"/>
              </a:spcAft>
              <a:defRPr/>
            </a:pPr>
            <a:r>
              <a:rPr lang="en-US" sz="1600" dirty="0">
                <a:solidFill>
                  <a:schemeClr val="accent1"/>
                </a:solidFill>
                <a:latin typeface="+mj-lt"/>
              </a:rPr>
              <a:t>Seed high-signal content </a:t>
            </a:r>
          </a:p>
          <a:p>
            <a:pPr marR="0" lvl="0" algn="l" defTabSz="914400" rtl="0" eaLnBrk="1" fontAlgn="auto" latinLnBrk="0" hangingPunct="1">
              <a:spcAft>
                <a:spcPts val="300"/>
              </a:spcAft>
              <a:buClrTx/>
              <a:buSzTx/>
              <a:tabLst/>
              <a:defRPr/>
            </a:pPr>
            <a:r>
              <a:rPr kumimoji="0" lang="en-US" sz="1400" b="0" i="0" u="none" strike="noStrike" kern="1200" cap="none" spc="0" normalizeH="0" baseline="0" noProof="0" dirty="0">
                <a:ln>
                  <a:noFill/>
                </a:ln>
                <a:effectLst/>
                <a:uLnTx/>
                <a:uFillTx/>
                <a:ea typeface="+mn-ea"/>
                <a:cs typeface="+mn-cs"/>
              </a:rPr>
              <a:t>Post how-to articles and ensure repeat questions have strong Verified answers. </a:t>
            </a:r>
          </a:p>
        </p:txBody>
      </p:sp>
      <p:sp>
        <p:nvSpPr>
          <p:cNvPr id="908" name="TextBox 907">
            <a:extLst>
              <a:ext uri="{FF2B5EF4-FFF2-40B4-BE49-F238E27FC236}">
                <a16:creationId xmlns:a16="http://schemas.microsoft.com/office/drawing/2014/main" id="{863B8A49-C4CA-852F-B40B-E37A54F76769}"/>
              </a:ext>
            </a:extLst>
          </p:cNvPr>
          <p:cNvSpPr txBox="1">
            <a:spLocks/>
          </p:cNvSpPr>
          <p:nvPr/>
        </p:nvSpPr>
        <p:spPr>
          <a:xfrm>
            <a:off x="8271617" y="1327717"/>
            <a:ext cx="3246438" cy="677108"/>
          </a:xfrm>
          <a:prstGeom prst="rect">
            <a:avLst/>
          </a:prstGeom>
          <a:noFill/>
        </p:spPr>
        <p:txBody>
          <a:bodyPr wrap="square">
            <a:spAutoFit/>
          </a:bodyPr>
          <a:lstStyle/>
          <a:p>
            <a:pPr algn="ctr" defTabSz="932472" fontAlgn="base">
              <a:spcBef>
                <a:spcPct val="0"/>
              </a:spcBef>
              <a:spcAft>
                <a:spcPct val="0"/>
              </a:spcAft>
            </a:pPr>
            <a:r>
              <a:rPr lang="en-US" sz="2000" dirty="0">
                <a:solidFill>
                  <a:schemeClr val="bg1"/>
                </a:solidFill>
                <a:latin typeface="+mj-lt"/>
                <a:cs typeface="Segoe UI" pitchFamily="34" charset="0"/>
              </a:rPr>
              <a:t>Step 3: </a:t>
            </a:r>
            <a:br>
              <a:rPr lang="en-US" sz="2000" dirty="0">
                <a:solidFill>
                  <a:schemeClr val="bg1"/>
                </a:solidFill>
                <a:latin typeface="+mj-lt"/>
                <a:cs typeface="Segoe UI" pitchFamily="34" charset="0"/>
              </a:rPr>
            </a:br>
            <a:r>
              <a:rPr lang="en-US" sz="1800" dirty="0">
                <a:solidFill>
                  <a:schemeClr val="bg1"/>
                </a:solidFill>
                <a:cs typeface="Segoe UI" pitchFamily="34" charset="0"/>
              </a:rPr>
              <a:t>Engage your members</a:t>
            </a:r>
          </a:p>
        </p:txBody>
      </p:sp>
      <p:sp>
        <p:nvSpPr>
          <p:cNvPr id="884" name="TextBox 883">
            <a:extLst>
              <a:ext uri="{FF2B5EF4-FFF2-40B4-BE49-F238E27FC236}">
                <a16:creationId xmlns:a16="http://schemas.microsoft.com/office/drawing/2014/main" id="{D3CED8E1-AFBB-757A-0435-FE6758E99F6C}"/>
              </a:ext>
            </a:extLst>
          </p:cNvPr>
          <p:cNvSpPr txBox="1">
            <a:spLocks/>
          </p:cNvSpPr>
          <p:nvPr/>
        </p:nvSpPr>
        <p:spPr>
          <a:xfrm>
            <a:off x="8252992" y="2434449"/>
            <a:ext cx="3152772" cy="2746906"/>
          </a:xfrm>
          <a:prstGeom prst="rect">
            <a:avLst/>
          </a:prstGeom>
          <a:noFill/>
        </p:spPr>
        <p:txBody>
          <a:bodyPr wrap="square" lIns="0" tIns="0" rIns="0" bIns="0">
            <a:spAutoFit/>
          </a:bodyPr>
          <a:lstStyle/>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Announce the agent </a:t>
            </a:r>
          </a:p>
          <a:p>
            <a:pPr defTabSz="914400">
              <a:spcAft>
                <a:spcPts val="1500"/>
              </a:spcAft>
              <a:defRPr/>
            </a:pPr>
            <a:r>
              <a:rPr lang="en-US" sz="1400" dirty="0"/>
              <a:t>Share how it works, what sources it uses, who reviews (if enabled), and your review cadence. </a:t>
            </a:r>
          </a:p>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Clarify roles for admins vs experts </a:t>
            </a:r>
          </a:p>
          <a:p>
            <a:pPr defTabSz="914400">
              <a:spcAft>
                <a:spcPts val="1500"/>
              </a:spcAft>
              <a:defRPr/>
            </a:pPr>
            <a:r>
              <a:rPr lang="en-US" sz="1400" dirty="0"/>
              <a:t>Make sure everyone knows who reviews, edits, and approves answers.</a:t>
            </a:r>
          </a:p>
          <a:p>
            <a:pPr marR="0" lvl="0" algn="l" defTabSz="914400" rtl="0" eaLnBrk="1" fontAlgn="auto" latinLnBrk="0" hangingPunct="1">
              <a:spcAft>
                <a:spcPts val="300"/>
              </a:spcAft>
              <a:buClrTx/>
              <a:buSzTx/>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rPr>
              <a:t>Promote use of “Verified“ </a:t>
            </a:r>
          </a:p>
          <a:p>
            <a:pPr defTabSz="914400">
              <a:spcAft>
                <a:spcPts val="1500"/>
              </a:spcAft>
              <a:defRPr/>
            </a:pPr>
            <a:r>
              <a:rPr lang="en-US" sz="1400" dirty="0"/>
              <a:t>Encourage experts/admins to apply it so members quickly learn what to trust.</a:t>
            </a:r>
          </a:p>
        </p:txBody>
      </p:sp>
    </p:spTree>
    <p:extLst>
      <p:ext uri="{BB962C8B-B14F-4D97-AF65-F5344CB8AC3E}">
        <p14:creationId xmlns:p14="http://schemas.microsoft.com/office/powerpoint/2010/main" val="332672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500"/>
                                        <p:tgtEl>
                                          <p:spTgt spid="7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7"/>
                                        </p:tgtEl>
                                        <p:attrNameLst>
                                          <p:attrName>style.visibility</p:attrName>
                                        </p:attrNameLst>
                                      </p:cBhvr>
                                      <p:to>
                                        <p:strVal val="visible"/>
                                      </p:to>
                                    </p:set>
                                    <p:animEffect transition="in" filter="fade">
                                      <p:cBhvr>
                                        <p:cTn id="10" dur="500"/>
                                        <p:tgtEl>
                                          <p:spTgt spid="8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7"/>
                                        </p:tgtEl>
                                        <p:attrNameLst>
                                          <p:attrName>style.visibility</p:attrName>
                                        </p:attrNameLst>
                                      </p:cBhvr>
                                      <p:to>
                                        <p:strVal val="visible"/>
                                      </p:to>
                                    </p:set>
                                    <p:animEffect transition="in" filter="fade">
                                      <p:cBhvr>
                                        <p:cTn id="13" dur="500"/>
                                        <p:tgtEl>
                                          <p:spTgt spid="9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11"/>
                                        </p:tgtEl>
                                        <p:attrNameLst>
                                          <p:attrName>style.visibility</p:attrName>
                                        </p:attrNameLst>
                                      </p:cBhvr>
                                      <p:to>
                                        <p:strVal val="visible"/>
                                      </p:to>
                                    </p:set>
                                    <p:animEffect transition="in" filter="fade">
                                      <p:cBhvr>
                                        <p:cTn id="18" dur="500"/>
                                        <p:tgtEl>
                                          <p:spTgt spid="9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39"/>
                                        </p:tgtEl>
                                        <p:attrNameLst>
                                          <p:attrName>style.visibility</p:attrName>
                                        </p:attrNameLst>
                                      </p:cBhvr>
                                      <p:to>
                                        <p:strVal val="visible"/>
                                      </p:to>
                                    </p:set>
                                    <p:animEffect transition="in" filter="fade">
                                      <p:cBhvr>
                                        <p:cTn id="21" dur="500"/>
                                        <p:tgtEl>
                                          <p:spTgt spid="8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84"/>
                                        </p:tgtEl>
                                        <p:attrNameLst>
                                          <p:attrName>style.visibility</p:attrName>
                                        </p:attrNameLst>
                                      </p:cBhvr>
                                      <p:to>
                                        <p:strVal val="visible"/>
                                      </p:to>
                                    </p:set>
                                    <p:animEffect transition="in" filter="fade">
                                      <p:cBhvr>
                                        <p:cTn id="24" dur="500"/>
                                        <p:tgtEl>
                                          <p:spTgt spid="8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8"/>
                                        </p:tgtEl>
                                        <p:attrNameLst>
                                          <p:attrName>style.visibility</p:attrName>
                                        </p:attrNameLst>
                                      </p:cBhvr>
                                      <p:to>
                                        <p:strVal val="visible"/>
                                      </p:to>
                                    </p:set>
                                    <p:animEffect transition="in" filter="fade">
                                      <p:cBhvr>
                                        <p:cTn id="27" dur="500"/>
                                        <p:tgtEl>
                                          <p:spTgt spid="90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0"/>
                                        </p:tgtEl>
                                        <p:attrNameLst>
                                          <p:attrName>style.visibility</p:attrName>
                                        </p:attrNameLst>
                                      </p:cBhvr>
                                      <p:to>
                                        <p:strVal val="visible"/>
                                      </p:to>
                                    </p:set>
                                    <p:animEffect transition="in" filter="fade">
                                      <p:cBhvr>
                                        <p:cTn id="30" dur="500"/>
                                        <p:tgtEl>
                                          <p:spTgt spid="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0" animBg="1"/>
      <p:bldP spid="911" grpId="0" animBg="1"/>
      <p:bldP spid="839" grpId="0" animBg="1"/>
      <p:bldP spid="837" grpId="0" animBg="1"/>
      <p:bldP spid="907" grpId="0"/>
      <p:bldP spid="782" grpId="0"/>
      <p:bldP spid="908" grpId="0"/>
      <p:bldP spid="8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0A12FA5C-A837-3F56-8FF5-27AB43FC1F67}"/>
              </a:ext>
              <a:ext uri="{C183D7F6-B498-43B3-948B-1728B52AA6E4}">
                <adec:decorative xmlns:adec="http://schemas.microsoft.com/office/drawing/2017/decorative" val="1"/>
              </a:ext>
            </a:extLst>
          </p:cNvPr>
          <p:cNvPicPr>
            <a:picLocks/>
          </p:cNvPicPr>
          <p:nvPr/>
        </p:nvPicPr>
        <p:blipFill rotWithShape="1">
          <a:blip r:embed="rId3">
            <a:alphaModFix amt="10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14410"/>
          <a:stretch>
            <a:fillRect/>
          </a:stretch>
        </p:blipFill>
        <p:spPr>
          <a:xfrm>
            <a:off x="10164" y="8256"/>
            <a:ext cx="12191997" cy="6260783"/>
          </a:xfrm>
          <a:custGeom>
            <a:avLst/>
            <a:gdLst>
              <a:gd name="connsiteX0" fmla="*/ 0 w 12191997"/>
              <a:gd name="connsiteY0" fmla="*/ 0 h 6260783"/>
              <a:gd name="connsiteX1" fmla="*/ 12191997 w 12191997"/>
              <a:gd name="connsiteY1" fmla="*/ 0 h 6260783"/>
              <a:gd name="connsiteX2" fmla="*/ 12191997 w 12191997"/>
              <a:gd name="connsiteY2" fmla="*/ 6260783 h 6260783"/>
              <a:gd name="connsiteX3" fmla="*/ 12181836 w 12191997"/>
              <a:gd name="connsiteY3" fmla="*/ 6260783 h 6260783"/>
              <a:gd name="connsiteX4" fmla="*/ 5152384 w 12191997"/>
              <a:gd name="connsiteY4" fmla="*/ 6260783 h 6260783"/>
              <a:gd name="connsiteX5" fmla="*/ 4835165 w 12191997"/>
              <a:gd name="connsiteY5" fmla="*/ 6260783 h 6260783"/>
              <a:gd name="connsiteX6" fmla="*/ 4791606 w 12191997"/>
              <a:gd name="connsiteY6" fmla="*/ 6256392 h 6260783"/>
              <a:gd name="connsiteX7" fmla="*/ 4618985 w 12191997"/>
              <a:gd name="connsiteY7" fmla="*/ 6044594 h 6260783"/>
              <a:gd name="connsiteX8" fmla="*/ 4618985 w 12191997"/>
              <a:gd name="connsiteY8" fmla="*/ 5856603 h 6260783"/>
              <a:gd name="connsiteX9" fmla="*/ 4618986 w 12191997"/>
              <a:gd name="connsiteY9" fmla="*/ 5856603 h 6260783"/>
              <a:gd name="connsiteX10" fmla="*/ 4618986 w 12191997"/>
              <a:gd name="connsiteY10" fmla="*/ 4815203 h 6260783"/>
              <a:gd name="connsiteX11" fmla="*/ 4618985 w 12191997"/>
              <a:gd name="connsiteY11" fmla="*/ 4815203 h 6260783"/>
              <a:gd name="connsiteX12" fmla="*/ 4618985 w 12191997"/>
              <a:gd name="connsiteY12" fmla="*/ 4449619 h 6260783"/>
              <a:gd name="connsiteX13" fmla="*/ 4618986 w 12191997"/>
              <a:gd name="connsiteY13" fmla="*/ 4449619 h 6260783"/>
              <a:gd name="connsiteX14" fmla="*/ 4618986 w 12191997"/>
              <a:gd name="connsiteY14" fmla="*/ 3268344 h 6260783"/>
              <a:gd name="connsiteX15" fmla="*/ 4618986 w 12191997"/>
              <a:gd name="connsiteY15" fmla="*/ 3268342 h 6260783"/>
              <a:gd name="connsiteX16" fmla="*/ 4618986 w 12191997"/>
              <a:gd name="connsiteY16" fmla="*/ 1550435 h 6260783"/>
              <a:gd name="connsiteX17" fmla="*/ 4402797 w 12191997"/>
              <a:gd name="connsiteY17" fmla="*/ 1334245 h 6260783"/>
              <a:gd name="connsiteX18" fmla="*/ 794989 w 12191997"/>
              <a:gd name="connsiteY18" fmla="*/ 1334245 h 6260783"/>
              <a:gd name="connsiteX19" fmla="*/ 578799 w 12191997"/>
              <a:gd name="connsiteY19" fmla="*/ 1550435 h 6260783"/>
              <a:gd name="connsiteX20" fmla="*/ 578799 w 12191997"/>
              <a:gd name="connsiteY20" fmla="*/ 3268344 h 6260783"/>
              <a:gd name="connsiteX21" fmla="*/ 578801 w 12191997"/>
              <a:gd name="connsiteY21" fmla="*/ 3268344 h 6260783"/>
              <a:gd name="connsiteX22" fmla="*/ 578801 w 12191997"/>
              <a:gd name="connsiteY22" fmla="*/ 4309744 h 6260783"/>
              <a:gd name="connsiteX23" fmla="*/ 578799 w 12191997"/>
              <a:gd name="connsiteY23" fmla="*/ 4309744 h 6260783"/>
              <a:gd name="connsiteX24" fmla="*/ 578799 w 12191997"/>
              <a:gd name="connsiteY24" fmla="*/ 5621907 h 6260783"/>
              <a:gd name="connsiteX25" fmla="*/ 578799 w 12191997"/>
              <a:gd name="connsiteY25" fmla="*/ 5856603 h 6260783"/>
              <a:gd name="connsiteX26" fmla="*/ 578801 w 12191997"/>
              <a:gd name="connsiteY26" fmla="*/ 5856603 h 6260783"/>
              <a:gd name="connsiteX27" fmla="*/ 578801 w 12191997"/>
              <a:gd name="connsiteY27" fmla="*/ 6044594 h 6260783"/>
              <a:gd name="connsiteX28" fmla="*/ 406180 w 12191997"/>
              <a:gd name="connsiteY28" fmla="*/ 6256392 h 6260783"/>
              <a:gd name="connsiteX29" fmla="*/ 362620 w 12191997"/>
              <a:gd name="connsiteY29" fmla="*/ 6260783 h 6260783"/>
              <a:gd name="connsiteX30" fmla="*/ 45401 w 12191997"/>
              <a:gd name="connsiteY30" fmla="*/ 6260783 h 6260783"/>
              <a:gd name="connsiteX31" fmla="*/ 0 w 12191997"/>
              <a:gd name="connsiteY31" fmla="*/ 6260783 h 62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1997" h="6260783">
                <a:moveTo>
                  <a:pt x="0" y="0"/>
                </a:moveTo>
                <a:lnTo>
                  <a:pt x="12191997" y="0"/>
                </a:lnTo>
                <a:lnTo>
                  <a:pt x="12191997" y="6260783"/>
                </a:lnTo>
                <a:lnTo>
                  <a:pt x="12181836" y="6260783"/>
                </a:lnTo>
                <a:lnTo>
                  <a:pt x="5152384" y="6260783"/>
                </a:lnTo>
                <a:lnTo>
                  <a:pt x="4835165" y="6260783"/>
                </a:lnTo>
                <a:lnTo>
                  <a:pt x="4791606" y="6256392"/>
                </a:lnTo>
                <a:cubicBezTo>
                  <a:pt x="4693092" y="6236233"/>
                  <a:pt x="4618985" y="6149067"/>
                  <a:pt x="4618985" y="6044594"/>
                </a:cubicBezTo>
                <a:lnTo>
                  <a:pt x="4618985" y="5856603"/>
                </a:lnTo>
                <a:lnTo>
                  <a:pt x="4618986" y="5856603"/>
                </a:lnTo>
                <a:lnTo>
                  <a:pt x="4618986" y="4815203"/>
                </a:lnTo>
                <a:lnTo>
                  <a:pt x="4618985" y="4815203"/>
                </a:lnTo>
                <a:lnTo>
                  <a:pt x="4618985" y="4449619"/>
                </a:lnTo>
                <a:lnTo>
                  <a:pt x="4618986" y="4449619"/>
                </a:lnTo>
                <a:lnTo>
                  <a:pt x="4618986" y="3268344"/>
                </a:lnTo>
                <a:lnTo>
                  <a:pt x="4618986" y="3268342"/>
                </a:lnTo>
                <a:lnTo>
                  <a:pt x="4618986" y="1550435"/>
                </a:lnTo>
                <a:cubicBezTo>
                  <a:pt x="4618986" y="1431037"/>
                  <a:pt x="4522196" y="1334245"/>
                  <a:pt x="4402797" y="1334245"/>
                </a:cubicBezTo>
                <a:lnTo>
                  <a:pt x="794989" y="1334245"/>
                </a:lnTo>
                <a:cubicBezTo>
                  <a:pt x="675592" y="1334245"/>
                  <a:pt x="578799" y="1431037"/>
                  <a:pt x="578799" y="1550435"/>
                </a:cubicBezTo>
                <a:lnTo>
                  <a:pt x="578799" y="3268344"/>
                </a:lnTo>
                <a:lnTo>
                  <a:pt x="578801" y="3268344"/>
                </a:lnTo>
                <a:lnTo>
                  <a:pt x="578801" y="4309744"/>
                </a:lnTo>
                <a:lnTo>
                  <a:pt x="578799" y="4309744"/>
                </a:lnTo>
                <a:lnTo>
                  <a:pt x="578799" y="5621907"/>
                </a:lnTo>
                <a:lnTo>
                  <a:pt x="578799" y="5856603"/>
                </a:lnTo>
                <a:lnTo>
                  <a:pt x="578801" y="5856603"/>
                </a:lnTo>
                <a:lnTo>
                  <a:pt x="578801" y="6044594"/>
                </a:lnTo>
                <a:cubicBezTo>
                  <a:pt x="578801" y="6149067"/>
                  <a:pt x="504694" y="6236233"/>
                  <a:pt x="406180" y="6256392"/>
                </a:cubicBezTo>
                <a:lnTo>
                  <a:pt x="362620" y="6260783"/>
                </a:lnTo>
                <a:lnTo>
                  <a:pt x="45401" y="6260783"/>
                </a:lnTo>
                <a:lnTo>
                  <a:pt x="0" y="6260783"/>
                </a:lnTo>
                <a:close/>
              </a:path>
            </a:pathLst>
          </a:custGeom>
          <a:gradFill flip="none" rotWithShape="1">
            <a:gsLst>
              <a:gs pos="100000">
                <a:schemeClr val="bg1">
                  <a:alpha val="0"/>
                </a:schemeClr>
              </a:gs>
              <a:gs pos="0">
                <a:schemeClr val="bg1">
                  <a:alpha val="25000"/>
                </a:schemeClr>
              </a:gs>
            </a:gsLst>
            <a:lin ang="5400000" scaled="1"/>
            <a:tileRect/>
          </a:gradFill>
          <a:ln w="635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pic>
      <p:sp>
        <p:nvSpPr>
          <p:cNvPr id="75" name="Rectangle: Rounded Corners 74">
            <a:extLst>
              <a:ext uri="{FF2B5EF4-FFF2-40B4-BE49-F238E27FC236}">
                <a16:creationId xmlns:a16="http://schemas.microsoft.com/office/drawing/2014/main" id="{61C3AA2F-D9F5-9D36-2217-44C93278954C}"/>
              </a:ext>
              <a:ext uri="{C183D7F6-B498-43B3-948B-1728B52AA6E4}">
                <adec:decorative xmlns:adec="http://schemas.microsoft.com/office/drawing/2017/decorative" val="1"/>
              </a:ext>
            </a:extLst>
          </p:cNvPr>
          <p:cNvSpPr>
            <a:spLocks/>
          </p:cNvSpPr>
          <p:nvPr/>
        </p:nvSpPr>
        <p:spPr bwMode="auto">
          <a:xfrm>
            <a:off x="4816548" y="1342501"/>
            <a:ext cx="6789665" cy="4710512"/>
          </a:xfrm>
          <a:prstGeom prst="roundRect">
            <a:avLst>
              <a:gd name="adj" fmla="val 3625"/>
            </a:avLst>
          </a:prstGeom>
          <a:solidFill>
            <a:schemeClr val="bg1"/>
          </a:solidFill>
          <a:ln w="9525">
            <a:solidFill>
              <a:schemeClr val="bg1"/>
            </a:solidFill>
          </a:ln>
          <a:effectLst>
            <a:outerShdw blurRad="114300" algn="ctr" rotWithShape="0">
              <a:prstClr val="black">
                <a:alpha val="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141A3F3-7672-2DA3-F107-35C6F70E5D59}"/>
              </a:ext>
              <a:ext uri="{C183D7F6-B498-43B3-948B-1728B52AA6E4}">
                <adec:decorative xmlns:adec="http://schemas.microsoft.com/office/drawing/2017/decorative" val="1"/>
              </a:ext>
            </a:extLst>
          </p:cNvPr>
          <p:cNvSpPr>
            <a:spLocks/>
          </p:cNvSpPr>
          <p:nvPr/>
        </p:nvSpPr>
        <p:spPr bwMode="auto">
          <a:xfrm>
            <a:off x="834867" y="1980754"/>
            <a:ext cx="580146" cy="58111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79" name="Oval 78">
            <a:extLst>
              <a:ext uri="{FF2B5EF4-FFF2-40B4-BE49-F238E27FC236}">
                <a16:creationId xmlns:a16="http://schemas.microsoft.com/office/drawing/2014/main" id="{FD29D74D-FD57-D2BE-EE28-146A82656694}"/>
              </a:ext>
              <a:ext uri="{C183D7F6-B498-43B3-948B-1728B52AA6E4}">
                <adec:decorative xmlns:adec="http://schemas.microsoft.com/office/drawing/2017/decorative" val="1"/>
              </a:ext>
            </a:extLst>
          </p:cNvPr>
          <p:cNvSpPr>
            <a:spLocks/>
          </p:cNvSpPr>
          <p:nvPr/>
        </p:nvSpPr>
        <p:spPr bwMode="auto">
          <a:xfrm>
            <a:off x="834867" y="3602147"/>
            <a:ext cx="580146" cy="58111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sp>
        <p:nvSpPr>
          <p:cNvPr id="81" name="Oval 80">
            <a:extLst>
              <a:ext uri="{FF2B5EF4-FFF2-40B4-BE49-F238E27FC236}">
                <a16:creationId xmlns:a16="http://schemas.microsoft.com/office/drawing/2014/main" id="{64A07E36-2374-3AB6-C6BE-D59B638D1AD7}"/>
              </a:ext>
              <a:ext uri="{C183D7F6-B498-43B3-948B-1728B52AA6E4}">
                <adec:decorative xmlns:adec="http://schemas.microsoft.com/office/drawing/2017/decorative" val="1"/>
              </a:ext>
            </a:extLst>
          </p:cNvPr>
          <p:cNvSpPr>
            <a:spLocks/>
          </p:cNvSpPr>
          <p:nvPr/>
        </p:nvSpPr>
        <p:spPr bwMode="auto">
          <a:xfrm>
            <a:off x="834867" y="5223540"/>
            <a:ext cx="580146" cy="58111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IN" sz="2800" dirty="0">
              <a:solidFill>
                <a:srgbClr val="091F2C"/>
              </a:solidFill>
              <a:latin typeface="Segoe Sans Display Semibold"/>
            </a:endParaRPr>
          </a:p>
        </p:txBody>
      </p:sp>
      <p:cxnSp>
        <p:nvCxnSpPr>
          <p:cNvPr id="85" name="Straight Connector 84">
            <a:extLst>
              <a:ext uri="{FF2B5EF4-FFF2-40B4-BE49-F238E27FC236}">
                <a16:creationId xmlns:a16="http://schemas.microsoft.com/office/drawing/2014/main" id="{3D138815-5358-F806-8935-F06A702FB305}"/>
              </a:ext>
              <a:ext uri="{C183D7F6-B498-43B3-948B-1728B52AA6E4}">
                <adec:decorative xmlns:adec="http://schemas.microsoft.com/office/drawing/2017/decorative" val="1"/>
              </a:ext>
            </a:extLst>
          </p:cNvPr>
          <p:cNvCxnSpPr>
            <a:cxnSpLocks/>
          </p:cNvCxnSpPr>
          <p:nvPr/>
        </p:nvCxnSpPr>
        <p:spPr>
          <a:xfrm>
            <a:off x="1647400" y="3082005"/>
            <a:ext cx="273584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5F66036-392E-BA0B-FEA5-C9AD89F42170}"/>
              </a:ext>
              <a:ext uri="{C183D7F6-B498-43B3-948B-1728B52AA6E4}">
                <adec:decorative xmlns:adec="http://schemas.microsoft.com/office/drawing/2017/decorative" val="1"/>
              </a:ext>
            </a:extLst>
          </p:cNvPr>
          <p:cNvCxnSpPr>
            <a:cxnSpLocks/>
          </p:cNvCxnSpPr>
          <p:nvPr/>
        </p:nvCxnSpPr>
        <p:spPr>
          <a:xfrm>
            <a:off x="1647400" y="4703398"/>
            <a:ext cx="273584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2" name="Graphic 110">
            <a:extLst>
              <a:ext uri="{FF2B5EF4-FFF2-40B4-BE49-F238E27FC236}">
                <a16:creationId xmlns:a16="http://schemas.microsoft.com/office/drawing/2014/main" id="{EAE21AAA-2A95-BD24-0209-8DE77877E99C}"/>
              </a:ext>
              <a:ext uri="{C183D7F6-B498-43B3-948B-1728B52AA6E4}">
                <adec:decorative xmlns:adec="http://schemas.microsoft.com/office/drawing/2017/decorative" val="1"/>
              </a:ext>
            </a:extLst>
          </p:cNvPr>
          <p:cNvSpPr>
            <a:spLocks/>
          </p:cNvSpPr>
          <p:nvPr/>
        </p:nvSpPr>
        <p:spPr>
          <a:xfrm>
            <a:off x="992579" y="2172039"/>
            <a:ext cx="264722" cy="198540"/>
          </a:xfrm>
          <a:custGeom>
            <a:avLst/>
            <a:gdLst>
              <a:gd name="connsiteX0" fmla="*/ 133350 w 190500"/>
              <a:gd name="connsiteY0" fmla="*/ 111919 h 142875"/>
              <a:gd name="connsiteX1" fmla="*/ 102394 w 190500"/>
              <a:gd name="connsiteY1" fmla="*/ 142875 h 142875"/>
              <a:gd name="connsiteX2" fmla="*/ 30956 w 190500"/>
              <a:gd name="connsiteY2" fmla="*/ 142875 h 142875"/>
              <a:gd name="connsiteX3" fmla="*/ 0 w 190500"/>
              <a:gd name="connsiteY3" fmla="*/ 111919 h 142875"/>
              <a:gd name="connsiteX4" fmla="*/ 0 w 190500"/>
              <a:gd name="connsiteY4" fmla="*/ 30956 h 142875"/>
              <a:gd name="connsiteX5" fmla="*/ 30956 w 190500"/>
              <a:gd name="connsiteY5" fmla="*/ 0 h 142875"/>
              <a:gd name="connsiteX6" fmla="*/ 102394 w 190500"/>
              <a:gd name="connsiteY6" fmla="*/ 0 h 142875"/>
              <a:gd name="connsiteX7" fmla="*/ 133350 w 190500"/>
              <a:gd name="connsiteY7" fmla="*/ 30956 h 142875"/>
              <a:gd name="connsiteX8" fmla="*/ 133350 w 190500"/>
              <a:gd name="connsiteY8" fmla="*/ 111919 h 142875"/>
              <a:gd name="connsiteX9" fmla="*/ 188233 w 190500"/>
              <a:gd name="connsiteY9" fmla="*/ 13268 h 142875"/>
              <a:gd name="connsiteX10" fmla="*/ 190500 w 190500"/>
              <a:gd name="connsiteY10" fmla="*/ 19441 h 142875"/>
              <a:gd name="connsiteX11" fmla="*/ 190500 w 190500"/>
              <a:gd name="connsiteY11" fmla="*/ 123434 h 142875"/>
              <a:gd name="connsiteX12" fmla="*/ 180978 w 190500"/>
              <a:gd name="connsiteY12" fmla="*/ 132963 h 142875"/>
              <a:gd name="connsiteX13" fmla="*/ 174803 w 190500"/>
              <a:gd name="connsiteY13" fmla="*/ 130693 h 142875"/>
              <a:gd name="connsiteX14" fmla="*/ 142875 w 190500"/>
              <a:gd name="connsiteY14" fmla="*/ 103537 h 142875"/>
              <a:gd name="connsiteX15" fmla="*/ 142875 w 190500"/>
              <a:gd name="connsiteY15" fmla="*/ 39319 h 142875"/>
              <a:gd name="connsiteX16" fmla="*/ 174803 w 190500"/>
              <a:gd name="connsiteY16" fmla="*/ 12182 h 142875"/>
              <a:gd name="connsiteX17" fmla="*/ 188230 w 190500"/>
              <a:gd name="connsiteY17" fmla="*/ 13264 h 142875"/>
              <a:gd name="connsiteX18" fmla="*/ 188233 w 190500"/>
              <a:gd name="connsiteY18" fmla="*/ 1326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42875">
                <a:moveTo>
                  <a:pt x="133350" y="111919"/>
                </a:moveTo>
                <a:cubicBezTo>
                  <a:pt x="133350" y="129015"/>
                  <a:pt x="119490" y="142875"/>
                  <a:pt x="102394" y="142875"/>
                </a:cubicBezTo>
                <a:lnTo>
                  <a:pt x="30956" y="142875"/>
                </a:lnTo>
                <a:cubicBezTo>
                  <a:pt x="13860" y="142875"/>
                  <a:pt x="0" y="129015"/>
                  <a:pt x="0" y="111919"/>
                </a:cubicBezTo>
                <a:lnTo>
                  <a:pt x="0" y="30956"/>
                </a:lnTo>
                <a:cubicBezTo>
                  <a:pt x="0" y="13860"/>
                  <a:pt x="13860" y="0"/>
                  <a:pt x="30956" y="0"/>
                </a:cubicBezTo>
                <a:lnTo>
                  <a:pt x="102394" y="0"/>
                </a:lnTo>
                <a:cubicBezTo>
                  <a:pt x="119490" y="0"/>
                  <a:pt x="133350" y="13860"/>
                  <a:pt x="133350" y="30956"/>
                </a:cubicBezTo>
                <a:lnTo>
                  <a:pt x="133350" y="111919"/>
                </a:lnTo>
                <a:close/>
                <a:moveTo>
                  <a:pt x="188233" y="13268"/>
                </a:moveTo>
                <a:cubicBezTo>
                  <a:pt x="189697" y="14991"/>
                  <a:pt x="190501" y="17179"/>
                  <a:pt x="190500" y="19441"/>
                </a:cubicBezTo>
                <a:lnTo>
                  <a:pt x="190500" y="123434"/>
                </a:lnTo>
                <a:cubicBezTo>
                  <a:pt x="190502" y="128695"/>
                  <a:pt x="186239" y="132961"/>
                  <a:pt x="180978" y="132963"/>
                </a:cubicBezTo>
                <a:cubicBezTo>
                  <a:pt x="178716" y="132964"/>
                  <a:pt x="176526" y="132159"/>
                  <a:pt x="174803" y="130693"/>
                </a:cubicBezTo>
                <a:lnTo>
                  <a:pt x="142875" y="103537"/>
                </a:lnTo>
                <a:lnTo>
                  <a:pt x="142875" y="39319"/>
                </a:lnTo>
                <a:lnTo>
                  <a:pt x="174803" y="12182"/>
                </a:lnTo>
                <a:cubicBezTo>
                  <a:pt x="178809" y="8773"/>
                  <a:pt x="184821" y="9258"/>
                  <a:pt x="188230" y="13264"/>
                </a:cubicBezTo>
                <a:cubicBezTo>
                  <a:pt x="188231" y="13266"/>
                  <a:pt x="188232" y="13267"/>
                  <a:pt x="188233" y="1326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115" name="Graphic 113">
            <a:extLst>
              <a:ext uri="{FF2B5EF4-FFF2-40B4-BE49-F238E27FC236}">
                <a16:creationId xmlns:a16="http://schemas.microsoft.com/office/drawing/2014/main" id="{15327250-B72B-17B5-00EB-47486F46A6C8}"/>
              </a:ext>
              <a:ext uri="{C183D7F6-B498-43B3-948B-1728B52AA6E4}">
                <adec:decorative xmlns:adec="http://schemas.microsoft.com/office/drawing/2017/decorative" val="1"/>
              </a:ext>
            </a:extLst>
          </p:cNvPr>
          <p:cNvSpPr>
            <a:spLocks/>
          </p:cNvSpPr>
          <p:nvPr/>
        </p:nvSpPr>
        <p:spPr>
          <a:xfrm>
            <a:off x="985436" y="5360284"/>
            <a:ext cx="307582" cy="307624"/>
          </a:xfrm>
          <a:custGeom>
            <a:avLst/>
            <a:gdLst>
              <a:gd name="connsiteX0" fmla="*/ 147609 w 199996"/>
              <a:gd name="connsiteY0" fmla="*/ 95250 h 200025"/>
              <a:gd name="connsiteX1" fmla="*/ 199996 w 199996"/>
              <a:gd name="connsiteY1" fmla="*/ 147638 h 200025"/>
              <a:gd name="connsiteX2" fmla="*/ 147609 w 199996"/>
              <a:gd name="connsiteY2" fmla="*/ 200025 h 200025"/>
              <a:gd name="connsiteX3" fmla="*/ 95221 w 199996"/>
              <a:gd name="connsiteY3" fmla="*/ 147638 h 200025"/>
              <a:gd name="connsiteX4" fmla="*/ 147609 w 199996"/>
              <a:gd name="connsiteY4" fmla="*/ 95250 h 200025"/>
              <a:gd name="connsiteX5" fmla="*/ 95431 w 199996"/>
              <a:gd name="connsiteY5" fmla="*/ 114300 h 200025"/>
              <a:gd name="connsiteX6" fmla="*/ 85696 w 199996"/>
              <a:gd name="connsiteY6" fmla="*/ 147638 h 200025"/>
              <a:gd name="connsiteX7" fmla="*/ 101098 w 199996"/>
              <a:gd name="connsiteY7" fmla="*/ 188509 h 200025"/>
              <a:gd name="connsiteX8" fmla="*/ 76171 w 199996"/>
              <a:gd name="connsiteY8" fmla="*/ 190510 h 200025"/>
              <a:gd name="connsiteX9" fmla="*/ 12440 w 199996"/>
              <a:gd name="connsiteY9" fmla="*/ 171460 h 200025"/>
              <a:gd name="connsiteX10" fmla="*/ 0 w 199996"/>
              <a:gd name="connsiteY10" fmla="*/ 144380 h 200025"/>
              <a:gd name="connsiteX11" fmla="*/ 0 w 199996"/>
              <a:gd name="connsiteY11" fmla="*/ 135731 h 200025"/>
              <a:gd name="connsiteX12" fmla="*/ 21431 w 199996"/>
              <a:gd name="connsiteY12" fmla="*/ 114300 h 200025"/>
              <a:gd name="connsiteX13" fmla="*/ 95441 w 199996"/>
              <a:gd name="connsiteY13" fmla="*/ 114300 h 200025"/>
              <a:gd name="connsiteX14" fmla="*/ 147609 w 199996"/>
              <a:gd name="connsiteY14" fmla="*/ 114300 h 200025"/>
              <a:gd name="connsiteX15" fmla="*/ 146752 w 199996"/>
              <a:gd name="connsiteY15" fmla="*/ 114376 h 200025"/>
              <a:gd name="connsiteX16" fmla="*/ 142923 w 199996"/>
              <a:gd name="connsiteY16" fmla="*/ 118205 h 200025"/>
              <a:gd name="connsiteX17" fmla="*/ 142846 w 199996"/>
              <a:gd name="connsiteY17" fmla="*/ 119063 h 200025"/>
              <a:gd name="connsiteX18" fmla="*/ 142846 w 199996"/>
              <a:gd name="connsiteY18" fmla="*/ 142875 h 200025"/>
              <a:gd name="connsiteX19" fmla="*/ 119015 w 199996"/>
              <a:gd name="connsiteY19" fmla="*/ 142875 h 200025"/>
              <a:gd name="connsiteX20" fmla="*/ 118158 w 199996"/>
              <a:gd name="connsiteY20" fmla="*/ 142961 h 200025"/>
              <a:gd name="connsiteX21" fmla="*/ 114329 w 199996"/>
              <a:gd name="connsiteY21" fmla="*/ 146790 h 200025"/>
              <a:gd name="connsiteX22" fmla="*/ 114252 w 199996"/>
              <a:gd name="connsiteY22" fmla="*/ 147647 h 200025"/>
              <a:gd name="connsiteX23" fmla="*/ 114329 w 199996"/>
              <a:gd name="connsiteY23" fmla="*/ 148504 h 200025"/>
              <a:gd name="connsiteX24" fmla="*/ 118158 w 199996"/>
              <a:gd name="connsiteY24" fmla="*/ 152324 h 200025"/>
              <a:gd name="connsiteX25" fmla="*/ 119015 w 199996"/>
              <a:gd name="connsiteY25" fmla="*/ 152400 h 200025"/>
              <a:gd name="connsiteX26" fmla="*/ 142846 w 199996"/>
              <a:gd name="connsiteY26" fmla="*/ 152400 h 200025"/>
              <a:gd name="connsiteX27" fmla="*/ 142856 w 199996"/>
              <a:gd name="connsiteY27" fmla="*/ 176251 h 200025"/>
              <a:gd name="connsiteX28" fmla="*/ 142932 w 199996"/>
              <a:gd name="connsiteY28" fmla="*/ 177108 h 200025"/>
              <a:gd name="connsiteX29" fmla="*/ 146761 w 199996"/>
              <a:gd name="connsiteY29" fmla="*/ 180937 h 200025"/>
              <a:gd name="connsiteX30" fmla="*/ 147618 w 199996"/>
              <a:gd name="connsiteY30" fmla="*/ 181013 h 200025"/>
              <a:gd name="connsiteX31" fmla="*/ 148476 w 199996"/>
              <a:gd name="connsiteY31" fmla="*/ 180937 h 200025"/>
              <a:gd name="connsiteX32" fmla="*/ 152305 w 199996"/>
              <a:gd name="connsiteY32" fmla="*/ 177108 h 200025"/>
              <a:gd name="connsiteX33" fmla="*/ 152381 w 199996"/>
              <a:gd name="connsiteY33" fmla="*/ 176251 h 200025"/>
              <a:gd name="connsiteX34" fmla="*/ 152381 w 199996"/>
              <a:gd name="connsiteY34" fmla="*/ 152400 h 200025"/>
              <a:gd name="connsiteX35" fmla="*/ 176222 w 199996"/>
              <a:gd name="connsiteY35" fmla="*/ 152400 h 200025"/>
              <a:gd name="connsiteX36" fmla="*/ 177079 w 199996"/>
              <a:gd name="connsiteY36" fmla="*/ 152324 h 200025"/>
              <a:gd name="connsiteX37" fmla="*/ 180908 w 199996"/>
              <a:gd name="connsiteY37" fmla="*/ 148495 h 200025"/>
              <a:gd name="connsiteX38" fmla="*/ 180985 w 199996"/>
              <a:gd name="connsiteY38" fmla="*/ 147638 h 200025"/>
              <a:gd name="connsiteX39" fmla="*/ 180908 w 199996"/>
              <a:gd name="connsiteY39" fmla="*/ 146780 h 200025"/>
              <a:gd name="connsiteX40" fmla="*/ 177079 w 199996"/>
              <a:gd name="connsiteY40" fmla="*/ 142961 h 200025"/>
              <a:gd name="connsiteX41" fmla="*/ 176222 w 199996"/>
              <a:gd name="connsiteY41" fmla="*/ 142875 h 200025"/>
              <a:gd name="connsiteX42" fmla="*/ 152371 w 199996"/>
              <a:gd name="connsiteY42" fmla="*/ 142875 h 200025"/>
              <a:gd name="connsiteX43" fmla="*/ 152371 w 199996"/>
              <a:gd name="connsiteY43" fmla="*/ 119063 h 200025"/>
              <a:gd name="connsiteX44" fmla="*/ 152305 w 199996"/>
              <a:gd name="connsiteY44" fmla="*/ 118205 h 200025"/>
              <a:gd name="connsiteX45" fmla="*/ 148476 w 199996"/>
              <a:gd name="connsiteY45" fmla="*/ 114376 h 200025"/>
              <a:gd name="connsiteX46" fmla="*/ 147609 w 199996"/>
              <a:gd name="connsiteY46" fmla="*/ 114300 h 200025"/>
              <a:gd name="connsiteX47" fmla="*/ 76171 w 199996"/>
              <a:gd name="connsiteY47" fmla="*/ 0 h 200025"/>
              <a:gd name="connsiteX48" fmla="*/ 83249 w 199996"/>
              <a:gd name="connsiteY48" fmla="*/ 6172 h 200025"/>
              <a:gd name="connsiteX49" fmla="*/ 83315 w 199996"/>
              <a:gd name="connsiteY49" fmla="*/ 7144 h 200025"/>
              <a:gd name="connsiteX50" fmla="*/ 83315 w 199996"/>
              <a:gd name="connsiteY50" fmla="*/ 14288 h 200025"/>
              <a:gd name="connsiteX51" fmla="*/ 116653 w 199996"/>
              <a:gd name="connsiteY51" fmla="*/ 14288 h 200025"/>
              <a:gd name="connsiteX52" fmla="*/ 138084 w 199996"/>
              <a:gd name="connsiteY52" fmla="*/ 35719 h 200025"/>
              <a:gd name="connsiteX53" fmla="*/ 138084 w 199996"/>
              <a:gd name="connsiteY53" fmla="*/ 78629 h 200025"/>
              <a:gd name="connsiteX54" fmla="*/ 136493 w 199996"/>
              <a:gd name="connsiteY54" fmla="*/ 86735 h 200025"/>
              <a:gd name="connsiteX55" fmla="*/ 107994 w 199996"/>
              <a:gd name="connsiteY55" fmla="*/ 100070 h 200025"/>
              <a:gd name="connsiteX56" fmla="*/ 35690 w 199996"/>
              <a:gd name="connsiteY56" fmla="*/ 100070 h 200025"/>
              <a:gd name="connsiteX57" fmla="*/ 14259 w 199996"/>
              <a:gd name="connsiteY57" fmla="*/ 78638 h 200025"/>
              <a:gd name="connsiteX58" fmla="*/ 14259 w 199996"/>
              <a:gd name="connsiteY58" fmla="*/ 35719 h 200025"/>
              <a:gd name="connsiteX59" fmla="*/ 35690 w 199996"/>
              <a:gd name="connsiteY59" fmla="*/ 14288 h 200025"/>
              <a:gd name="connsiteX60" fmla="*/ 69028 w 199996"/>
              <a:gd name="connsiteY60" fmla="*/ 14288 h 200025"/>
              <a:gd name="connsiteX61" fmla="*/ 69028 w 199996"/>
              <a:gd name="connsiteY61" fmla="*/ 7153 h 200025"/>
              <a:gd name="connsiteX62" fmla="*/ 74266 w 199996"/>
              <a:gd name="connsiteY62" fmla="*/ 267 h 200025"/>
              <a:gd name="connsiteX63" fmla="*/ 75200 w 199996"/>
              <a:gd name="connsiteY63" fmla="*/ 76 h 200025"/>
              <a:gd name="connsiteX64" fmla="*/ 76171 w 199996"/>
              <a:gd name="connsiteY64" fmla="*/ 0 h 200025"/>
              <a:gd name="connsiteX65" fmla="*/ 54740 w 199996"/>
              <a:gd name="connsiteY65" fmla="*/ 42863 h 200025"/>
              <a:gd name="connsiteX66" fmla="*/ 42367 w 199996"/>
              <a:gd name="connsiteY66" fmla="*/ 54283 h 200025"/>
              <a:gd name="connsiteX67" fmla="*/ 53788 w 199996"/>
              <a:gd name="connsiteY67" fmla="*/ 66656 h 200025"/>
              <a:gd name="connsiteX68" fmla="*/ 54740 w 199996"/>
              <a:gd name="connsiteY68" fmla="*/ 66656 h 200025"/>
              <a:gd name="connsiteX69" fmla="*/ 66305 w 199996"/>
              <a:gd name="connsiteY69" fmla="*/ 54418 h 200025"/>
              <a:gd name="connsiteX70" fmla="*/ 54740 w 199996"/>
              <a:gd name="connsiteY70" fmla="*/ 42853 h 200025"/>
              <a:gd name="connsiteX71" fmla="*/ 97526 w 199996"/>
              <a:gd name="connsiteY71" fmla="*/ 42863 h 200025"/>
              <a:gd name="connsiteX72" fmla="*/ 85154 w 199996"/>
              <a:gd name="connsiteY72" fmla="*/ 54283 h 200025"/>
              <a:gd name="connsiteX73" fmla="*/ 96574 w 199996"/>
              <a:gd name="connsiteY73" fmla="*/ 66656 h 200025"/>
              <a:gd name="connsiteX74" fmla="*/ 97526 w 199996"/>
              <a:gd name="connsiteY74" fmla="*/ 66656 h 200025"/>
              <a:gd name="connsiteX75" fmla="*/ 109091 w 199996"/>
              <a:gd name="connsiteY75" fmla="*/ 54418 h 200025"/>
              <a:gd name="connsiteX76" fmla="*/ 97526 w 199996"/>
              <a:gd name="connsiteY76" fmla="*/ 4285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9996" h="200025">
                <a:moveTo>
                  <a:pt x="147609" y="95250"/>
                </a:moveTo>
                <a:cubicBezTo>
                  <a:pt x="176542" y="95250"/>
                  <a:pt x="199996" y="118705"/>
                  <a:pt x="199996" y="147638"/>
                </a:cubicBezTo>
                <a:cubicBezTo>
                  <a:pt x="199996" y="176570"/>
                  <a:pt x="176542" y="200025"/>
                  <a:pt x="147609" y="200025"/>
                </a:cubicBezTo>
                <a:cubicBezTo>
                  <a:pt x="118676" y="200025"/>
                  <a:pt x="95221" y="176570"/>
                  <a:pt x="95221" y="147638"/>
                </a:cubicBezTo>
                <a:cubicBezTo>
                  <a:pt x="95221" y="118705"/>
                  <a:pt x="118676" y="95250"/>
                  <a:pt x="147609" y="95250"/>
                </a:cubicBezTo>
                <a:close/>
                <a:moveTo>
                  <a:pt x="95431" y="114300"/>
                </a:moveTo>
                <a:cubicBezTo>
                  <a:pt x="89057" y="124249"/>
                  <a:pt x="85678" y="135822"/>
                  <a:pt x="85696" y="147638"/>
                </a:cubicBezTo>
                <a:cubicBezTo>
                  <a:pt x="85696" y="163306"/>
                  <a:pt x="91507" y="177603"/>
                  <a:pt x="101098" y="188509"/>
                </a:cubicBezTo>
                <a:cubicBezTo>
                  <a:pt x="93459" y="189843"/>
                  <a:pt x="85144" y="190510"/>
                  <a:pt x="76171" y="190510"/>
                </a:cubicBezTo>
                <a:cubicBezTo>
                  <a:pt x="48644" y="190510"/>
                  <a:pt x="27327" y="184261"/>
                  <a:pt x="12440" y="171460"/>
                </a:cubicBezTo>
                <a:cubicBezTo>
                  <a:pt x="4546" y="164676"/>
                  <a:pt x="3" y="154788"/>
                  <a:pt x="0" y="144380"/>
                </a:cubicBezTo>
                <a:lnTo>
                  <a:pt x="0" y="135731"/>
                </a:lnTo>
                <a:cubicBezTo>
                  <a:pt x="0" y="123895"/>
                  <a:pt x="9595" y="114300"/>
                  <a:pt x="21431" y="114300"/>
                </a:cubicBezTo>
                <a:lnTo>
                  <a:pt x="95441" y="114300"/>
                </a:lnTo>
                <a:close/>
                <a:moveTo>
                  <a:pt x="147609" y="114300"/>
                </a:moveTo>
                <a:lnTo>
                  <a:pt x="146752" y="114376"/>
                </a:lnTo>
                <a:cubicBezTo>
                  <a:pt x="144803" y="114732"/>
                  <a:pt x="143279" y="116257"/>
                  <a:pt x="142923" y="118205"/>
                </a:cubicBezTo>
                <a:lnTo>
                  <a:pt x="142846" y="119063"/>
                </a:lnTo>
                <a:lnTo>
                  <a:pt x="142846" y="142875"/>
                </a:lnTo>
                <a:lnTo>
                  <a:pt x="119015" y="142875"/>
                </a:lnTo>
                <a:lnTo>
                  <a:pt x="118158" y="142961"/>
                </a:lnTo>
                <a:cubicBezTo>
                  <a:pt x="116209" y="143317"/>
                  <a:pt x="114685" y="144841"/>
                  <a:pt x="114329" y="146790"/>
                </a:cubicBezTo>
                <a:lnTo>
                  <a:pt x="114252" y="147647"/>
                </a:lnTo>
                <a:lnTo>
                  <a:pt x="114329" y="148504"/>
                </a:lnTo>
                <a:cubicBezTo>
                  <a:pt x="114688" y="150449"/>
                  <a:pt x="116212" y="151969"/>
                  <a:pt x="118158" y="152324"/>
                </a:cubicBezTo>
                <a:lnTo>
                  <a:pt x="119015" y="152400"/>
                </a:lnTo>
                <a:lnTo>
                  <a:pt x="142846" y="152400"/>
                </a:lnTo>
                <a:lnTo>
                  <a:pt x="142856" y="176251"/>
                </a:lnTo>
                <a:lnTo>
                  <a:pt x="142932" y="177108"/>
                </a:lnTo>
                <a:cubicBezTo>
                  <a:pt x="143288" y="179056"/>
                  <a:pt x="144813" y="180581"/>
                  <a:pt x="146761" y="180937"/>
                </a:cubicBezTo>
                <a:lnTo>
                  <a:pt x="147618" y="181013"/>
                </a:lnTo>
                <a:lnTo>
                  <a:pt x="148476" y="180937"/>
                </a:lnTo>
                <a:cubicBezTo>
                  <a:pt x="150424" y="180581"/>
                  <a:pt x="151949" y="179056"/>
                  <a:pt x="152305" y="177108"/>
                </a:cubicBezTo>
                <a:lnTo>
                  <a:pt x="152381" y="176251"/>
                </a:lnTo>
                <a:lnTo>
                  <a:pt x="152381" y="152400"/>
                </a:lnTo>
                <a:lnTo>
                  <a:pt x="176222" y="152400"/>
                </a:lnTo>
                <a:lnTo>
                  <a:pt x="177079" y="152324"/>
                </a:lnTo>
                <a:cubicBezTo>
                  <a:pt x="179028" y="151968"/>
                  <a:pt x="180552" y="150443"/>
                  <a:pt x="180908" y="148495"/>
                </a:cubicBezTo>
                <a:lnTo>
                  <a:pt x="180985" y="147638"/>
                </a:lnTo>
                <a:lnTo>
                  <a:pt x="180908" y="146780"/>
                </a:lnTo>
                <a:cubicBezTo>
                  <a:pt x="180549" y="144836"/>
                  <a:pt x="179025" y="143315"/>
                  <a:pt x="177079" y="142961"/>
                </a:cubicBezTo>
                <a:lnTo>
                  <a:pt x="176222" y="142875"/>
                </a:lnTo>
                <a:lnTo>
                  <a:pt x="152371" y="142875"/>
                </a:lnTo>
                <a:lnTo>
                  <a:pt x="152371" y="119063"/>
                </a:lnTo>
                <a:lnTo>
                  <a:pt x="152305" y="118205"/>
                </a:lnTo>
                <a:cubicBezTo>
                  <a:pt x="151949" y="116257"/>
                  <a:pt x="150424" y="114732"/>
                  <a:pt x="148476" y="114376"/>
                </a:cubicBezTo>
                <a:lnTo>
                  <a:pt x="147609" y="114300"/>
                </a:lnTo>
                <a:close/>
                <a:moveTo>
                  <a:pt x="76171" y="0"/>
                </a:moveTo>
                <a:cubicBezTo>
                  <a:pt x="79741" y="0"/>
                  <a:pt x="82763" y="2636"/>
                  <a:pt x="83249" y="6172"/>
                </a:cubicBezTo>
                <a:lnTo>
                  <a:pt x="83315" y="7144"/>
                </a:lnTo>
                <a:lnTo>
                  <a:pt x="83315" y="14288"/>
                </a:lnTo>
                <a:lnTo>
                  <a:pt x="116653" y="14288"/>
                </a:lnTo>
                <a:cubicBezTo>
                  <a:pt x="128489" y="14288"/>
                  <a:pt x="138084" y="23883"/>
                  <a:pt x="138084" y="35719"/>
                </a:cubicBezTo>
                <a:lnTo>
                  <a:pt x="138084" y="78629"/>
                </a:lnTo>
                <a:cubicBezTo>
                  <a:pt x="138084" y="81496"/>
                  <a:pt x="137512" y="84230"/>
                  <a:pt x="136493" y="86735"/>
                </a:cubicBezTo>
                <a:cubicBezTo>
                  <a:pt x="125999" y="88635"/>
                  <a:pt x="116178" y="93230"/>
                  <a:pt x="107994" y="100070"/>
                </a:cubicBezTo>
                <a:lnTo>
                  <a:pt x="35690" y="100070"/>
                </a:lnTo>
                <a:cubicBezTo>
                  <a:pt x="23854" y="100070"/>
                  <a:pt x="14259" y="90475"/>
                  <a:pt x="14259" y="78638"/>
                </a:cubicBezTo>
                <a:lnTo>
                  <a:pt x="14259" y="35719"/>
                </a:lnTo>
                <a:cubicBezTo>
                  <a:pt x="14259" y="23883"/>
                  <a:pt x="23854" y="14288"/>
                  <a:pt x="35690" y="14288"/>
                </a:cubicBezTo>
                <a:lnTo>
                  <a:pt x="69028" y="14288"/>
                </a:lnTo>
                <a:lnTo>
                  <a:pt x="69028" y="7153"/>
                </a:lnTo>
                <a:cubicBezTo>
                  <a:pt x="69027" y="3941"/>
                  <a:pt x="71170" y="1123"/>
                  <a:pt x="74266" y="267"/>
                </a:cubicBezTo>
                <a:lnTo>
                  <a:pt x="75200" y="76"/>
                </a:lnTo>
                <a:lnTo>
                  <a:pt x="76171" y="0"/>
                </a:lnTo>
                <a:close/>
                <a:moveTo>
                  <a:pt x="54740" y="42863"/>
                </a:moveTo>
                <a:cubicBezTo>
                  <a:pt x="48170" y="42600"/>
                  <a:pt x="42630" y="47713"/>
                  <a:pt x="42367" y="54283"/>
                </a:cubicBezTo>
                <a:cubicBezTo>
                  <a:pt x="42104" y="60853"/>
                  <a:pt x="47217" y="66393"/>
                  <a:pt x="53788" y="66656"/>
                </a:cubicBezTo>
                <a:cubicBezTo>
                  <a:pt x="54105" y="66669"/>
                  <a:pt x="54423" y="66669"/>
                  <a:pt x="54740" y="66656"/>
                </a:cubicBezTo>
                <a:cubicBezTo>
                  <a:pt x="61313" y="66470"/>
                  <a:pt x="66491" y="60991"/>
                  <a:pt x="66305" y="54418"/>
                </a:cubicBezTo>
                <a:cubicBezTo>
                  <a:pt x="66126" y="48106"/>
                  <a:pt x="61052" y="43032"/>
                  <a:pt x="54740" y="42853"/>
                </a:cubicBezTo>
                <a:close/>
                <a:moveTo>
                  <a:pt x="97526" y="42863"/>
                </a:moveTo>
                <a:cubicBezTo>
                  <a:pt x="90956" y="42600"/>
                  <a:pt x="85417" y="47713"/>
                  <a:pt x="85154" y="54283"/>
                </a:cubicBezTo>
                <a:cubicBezTo>
                  <a:pt x="84891" y="60853"/>
                  <a:pt x="90004" y="66393"/>
                  <a:pt x="96574" y="66656"/>
                </a:cubicBezTo>
                <a:cubicBezTo>
                  <a:pt x="96891" y="66669"/>
                  <a:pt x="97209" y="66669"/>
                  <a:pt x="97526" y="66656"/>
                </a:cubicBezTo>
                <a:cubicBezTo>
                  <a:pt x="104099" y="66470"/>
                  <a:pt x="109277" y="60991"/>
                  <a:pt x="109091" y="54418"/>
                </a:cubicBezTo>
                <a:cubicBezTo>
                  <a:pt x="108913" y="48106"/>
                  <a:pt x="103838" y="43032"/>
                  <a:pt x="97526" y="4285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118" name="Graphic 116">
            <a:extLst>
              <a:ext uri="{FF2B5EF4-FFF2-40B4-BE49-F238E27FC236}">
                <a16:creationId xmlns:a16="http://schemas.microsoft.com/office/drawing/2014/main" id="{09CC5B4A-DC8A-5BBD-FE4E-8E18F2428B09}"/>
              </a:ext>
              <a:ext uri="{C183D7F6-B498-43B3-948B-1728B52AA6E4}">
                <adec:decorative xmlns:adec="http://schemas.microsoft.com/office/drawing/2017/decorative" val="1"/>
              </a:ext>
            </a:extLst>
          </p:cNvPr>
          <p:cNvSpPr>
            <a:spLocks/>
          </p:cNvSpPr>
          <p:nvPr/>
        </p:nvSpPr>
        <p:spPr>
          <a:xfrm>
            <a:off x="992578" y="3783621"/>
            <a:ext cx="264722" cy="218164"/>
          </a:xfrm>
          <a:custGeom>
            <a:avLst/>
            <a:gdLst>
              <a:gd name="connsiteX0" fmla="*/ 189614 w 190500"/>
              <a:gd name="connsiteY0" fmla="*/ 15313 h 156997"/>
              <a:gd name="connsiteX1" fmla="*/ 190500 w 190500"/>
              <a:gd name="connsiteY1" fmla="*/ 21419 h 156997"/>
              <a:gd name="connsiteX2" fmla="*/ 190500 w 190500"/>
              <a:gd name="connsiteY2" fmla="*/ 130737 h 156997"/>
              <a:gd name="connsiteX3" fmla="*/ 169062 w 190500"/>
              <a:gd name="connsiteY3" fmla="*/ 152161 h 156997"/>
              <a:gd name="connsiteX4" fmla="*/ 162963 w 190500"/>
              <a:gd name="connsiteY4" fmla="*/ 151273 h 156997"/>
              <a:gd name="connsiteX5" fmla="*/ 110442 w 190500"/>
              <a:gd name="connsiteY5" fmla="*/ 135652 h 156997"/>
              <a:gd name="connsiteX6" fmla="*/ 59434 w 190500"/>
              <a:gd name="connsiteY6" fmla="*/ 153096 h 156997"/>
              <a:gd name="connsiteX7" fmla="*/ 38148 w 190500"/>
              <a:gd name="connsiteY7" fmla="*/ 120831 h 156997"/>
              <a:gd name="connsiteX8" fmla="*/ 38100 w 190500"/>
              <a:gd name="connsiteY8" fmla="*/ 118926 h 156997"/>
              <a:gd name="connsiteX9" fmla="*/ 38090 w 190500"/>
              <a:gd name="connsiteY9" fmla="*/ 114164 h 156997"/>
              <a:gd name="connsiteX10" fmla="*/ 15326 w 190500"/>
              <a:gd name="connsiteY10" fmla="*/ 107391 h 156997"/>
              <a:gd name="connsiteX11" fmla="*/ 0 w 190500"/>
              <a:gd name="connsiteY11" fmla="*/ 86836 h 156997"/>
              <a:gd name="connsiteX12" fmla="*/ 0 w 190500"/>
              <a:gd name="connsiteY12" fmla="*/ 65300 h 156997"/>
              <a:gd name="connsiteX13" fmla="*/ 15335 w 190500"/>
              <a:gd name="connsiteY13" fmla="*/ 44764 h 156997"/>
              <a:gd name="connsiteX14" fmla="*/ 162973 w 190500"/>
              <a:gd name="connsiteY14" fmla="*/ 892 h 156997"/>
              <a:gd name="connsiteX15" fmla="*/ 189614 w 190500"/>
              <a:gd name="connsiteY15" fmla="*/ 15323 h 156997"/>
              <a:gd name="connsiteX16" fmla="*/ 52378 w 190500"/>
              <a:gd name="connsiteY16" fmla="*/ 118402 h 156997"/>
              <a:gd name="connsiteX17" fmla="*/ 52388 w 190500"/>
              <a:gd name="connsiteY17" fmla="*/ 118917 h 156997"/>
              <a:gd name="connsiteX18" fmla="*/ 76177 w 190500"/>
              <a:gd name="connsiteY18" fmla="*/ 142752 h 156997"/>
              <a:gd name="connsiteX19" fmla="*/ 96431 w 190500"/>
              <a:gd name="connsiteY19" fmla="*/ 131499 h 156997"/>
              <a:gd name="connsiteX20" fmla="*/ 52378 w 190500"/>
              <a:gd name="connsiteY20" fmla="*/ 118402 h 1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156997">
                <a:moveTo>
                  <a:pt x="189614" y="15313"/>
                </a:moveTo>
                <a:cubicBezTo>
                  <a:pt x="190205" y="17294"/>
                  <a:pt x="190500" y="19352"/>
                  <a:pt x="190500" y="21419"/>
                </a:cubicBezTo>
                <a:lnTo>
                  <a:pt x="190500" y="130737"/>
                </a:lnTo>
                <a:cubicBezTo>
                  <a:pt x="190496" y="142573"/>
                  <a:pt x="180898" y="152165"/>
                  <a:pt x="169062" y="152161"/>
                </a:cubicBezTo>
                <a:cubicBezTo>
                  <a:pt x="166997" y="152160"/>
                  <a:pt x="164943" y="151861"/>
                  <a:pt x="162963" y="151273"/>
                </a:cubicBezTo>
                <a:lnTo>
                  <a:pt x="110442" y="135652"/>
                </a:lnTo>
                <a:cubicBezTo>
                  <a:pt x="101174" y="154555"/>
                  <a:pt x="78337" y="162365"/>
                  <a:pt x="59434" y="153096"/>
                </a:cubicBezTo>
                <a:cubicBezTo>
                  <a:pt x="47008" y="147003"/>
                  <a:pt x="38860" y="134653"/>
                  <a:pt x="38148" y="120831"/>
                </a:cubicBezTo>
                <a:lnTo>
                  <a:pt x="38100" y="118926"/>
                </a:lnTo>
                <a:lnTo>
                  <a:pt x="38090" y="114164"/>
                </a:lnTo>
                <a:lnTo>
                  <a:pt x="15326" y="107391"/>
                </a:lnTo>
                <a:cubicBezTo>
                  <a:pt x="6230" y="104688"/>
                  <a:pt x="-5" y="96325"/>
                  <a:pt x="0" y="86836"/>
                </a:cubicBezTo>
                <a:lnTo>
                  <a:pt x="0" y="65300"/>
                </a:lnTo>
                <a:cubicBezTo>
                  <a:pt x="4" y="55816"/>
                  <a:pt x="6243" y="47462"/>
                  <a:pt x="15335" y="44764"/>
                </a:cubicBezTo>
                <a:lnTo>
                  <a:pt x="162973" y="892"/>
                </a:lnTo>
                <a:cubicBezTo>
                  <a:pt x="174314" y="-2476"/>
                  <a:pt x="186239" y="3984"/>
                  <a:pt x="189614" y="15323"/>
                </a:cubicBezTo>
                <a:close/>
                <a:moveTo>
                  <a:pt x="52378" y="118402"/>
                </a:moveTo>
                <a:lnTo>
                  <a:pt x="52388" y="118917"/>
                </a:lnTo>
                <a:cubicBezTo>
                  <a:pt x="52375" y="132068"/>
                  <a:pt x="63026" y="142739"/>
                  <a:pt x="76177" y="142752"/>
                </a:cubicBezTo>
                <a:cubicBezTo>
                  <a:pt x="84421" y="142760"/>
                  <a:pt x="92083" y="138503"/>
                  <a:pt x="96431" y="131499"/>
                </a:cubicBezTo>
                <a:lnTo>
                  <a:pt x="52378" y="11840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Aft>
                <a:spcPts val="800"/>
              </a:spcAft>
            </a:pPr>
            <a:endParaRPr lang="en-US" sz="1400" i="1">
              <a:solidFill>
                <a:srgbClr val="FFFFFF"/>
              </a:solidFill>
              <a:latin typeface="Segoe Sans Display Semibold"/>
            </a:endParaRPr>
          </a:p>
        </p:txBody>
      </p:sp>
      <p:sp>
        <p:nvSpPr>
          <p:cNvPr id="4" name="Title 3">
            <a:extLst>
              <a:ext uri="{FF2B5EF4-FFF2-40B4-BE49-F238E27FC236}">
                <a16:creationId xmlns:a16="http://schemas.microsoft.com/office/drawing/2014/main" id="{76AA7E28-24E2-2D80-F82D-6851AE9032A8}"/>
              </a:ext>
            </a:extLst>
          </p:cNvPr>
          <p:cNvSpPr>
            <a:spLocks noGrp="1"/>
          </p:cNvSpPr>
          <p:nvPr>
            <p:ph type="title"/>
          </p:nvPr>
        </p:nvSpPr>
        <p:spPr>
          <a:xfrm>
            <a:off x="588263" y="457200"/>
            <a:ext cx="11018520" cy="553998"/>
          </a:xfrm>
        </p:spPr>
        <p:txBody>
          <a:bodyPr vert="horz" wrap="square" lIns="0" tIns="0" rIns="0" bIns="0" rtlCol="0" anchor="t">
            <a:spAutoFit/>
          </a:bodyPr>
          <a:lstStyle/>
          <a:p>
            <a:r>
              <a:rPr lang="en-US" dirty="0"/>
              <a:t>Community Agent Resources</a:t>
            </a:r>
          </a:p>
        </p:txBody>
      </p:sp>
      <p:sp>
        <p:nvSpPr>
          <p:cNvPr id="66" name="Text Placeholder 1">
            <a:extLst>
              <a:ext uri="{FF2B5EF4-FFF2-40B4-BE49-F238E27FC236}">
                <a16:creationId xmlns:a16="http://schemas.microsoft.com/office/drawing/2014/main" id="{F07DD1E4-A077-BAE7-65B5-80DB350A2C18}"/>
              </a:ext>
            </a:extLst>
          </p:cNvPr>
          <p:cNvSpPr txBox="1">
            <a:spLocks/>
          </p:cNvSpPr>
          <p:nvPr/>
        </p:nvSpPr>
        <p:spPr>
          <a:xfrm>
            <a:off x="1647401" y="1963532"/>
            <a:ext cx="2735846" cy="61555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000" dirty="0"/>
              <a:t>View our interactive </a:t>
            </a:r>
            <a:r>
              <a:rPr lang="en-US" sz="2000" dirty="0">
                <a:hlinkClick r:id="rId5"/>
              </a:rPr>
              <a:t>demo</a:t>
            </a:r>
            <a:endParaRPr lang="en-US" sz="2000" dirty="0"/>
          </a:p>
        </p:txBody>
      </p:sp>
      <p:sp>
        <p:nvSpPr>
          <p:cNvPr id="78" name="Text Placeholder 1">
            <a:extLst>
              <a:ext uri="{FF2B5EF4-FFF2-40B4-BE49-F238E27FC236}">
                <a16:creationId xmlns:a16="http://schemas.microsoft.com/office/drawing/2014/main" id="{98795784-C942-7232-66E9-0FDFDE789EA7}"/>
              </a:ext>
            </a:extLst>
          </p:cNvPr>
          <p:cNvSpPr txBox="1">
            <a:spLocks/>
          </p:cNvSpPr>
          <p:nvPr/>
        </p:nvSpPr>
        <p:spPr>
          <a:xfrm>
            <a:off x="1647400" y="3584925"/>
            <a:ext cx="2735846" cy="61555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000" dirty="0"/>
              <a:t>Read our </a:t>
            </a:r>
            <a:r>
              <a:rPr lang="en-US" sz="2000" dirty="0">
                <a:hlinkClick r:id="rId6"/>
              </a:rPr>
              <a:t>announcement blog</a:t>
            </a:r>
            <a:endParaRPr lang="en-US" sz="2000" dirty="0"/>
          </a:p>
        </p:txBody>
      </p:sp>
      <p:sp>
        <p:nvSpPr>
          <p:cNvPr id="80" name="Text Placeholder 1">
            <a:extLst>
              <a:ext uri="{FF2B5EF4-FFF2-40B4-BE49-F238E27FC236}">
                <a16:creationId xmlns:a16="http://schemas.microsoft.com/office/drawing/2014/main" id="{BD8A7490-F991-3A25-BABE-7B4A4EA3041C}"/>
              </a:ext>
            </a:extLst>
          </p:cNvPr>
          <p:cNvSpPr txBox="1">
            <a:spLocks/>
          </p:cNvSpPr>
          <p:nvPr/>
        </p:nvSpPr>
        <p:spPr>
          <a:xfrm>
            <a:off x="1647400" y="5206318"/>
            <a:ext cx="2735846" cy="61555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000" dirty="0"/>
              <a:t>Set up </a:t>
            </a:r>
            <a:r>
              <a:rPr lang="en-US" sz="2000" dirty="0">
                <a:hlinkClick r:id="rId7"/>
              </a:rPr>
              <a:t>agents in communities</a:t>
            </a:r>
            <a:endParaRPr lang="en-US" sz="2000" dirty="0"/>
          </a:p>
        </p:txBody>
      </p:sp>
      <p:pic>
        <p:nvPicPr>
          <p:cNvPr id="91" name="Picture 90" descr="Screen capture of Viva Engage post with a pop up message which reads &quot;Welcome to Agents in Viva Engage Communities&quot; with a button to start the interactive demo">
            <a:extLst>
              <a:ext uri="{FF2B5EF4-FFF2-40B4-BE49-F238E27FC236}">
                <a16:creationId xmlns:a16="http://schemas.microsoft.com/office/drawing/2014/main" id="{13B62E39-399B-34E6-8CA6-AFEFB983803A}"/>
              </a:ext>
            </a:extLst>
          </p:cNvPr>
          <p:cNvPicPr>
            <a:picLocks noChangeAspect="1"/>
          </p:cNvPicPr>
          <p:nvPr/>
        </p:nvPicPr>
        <p:blipFill rotWithShape="1">
          <a:blip r:embed="rId8"/>
          <a:srcRect t="-11224" b="-11224"/>
          <a:stretch>
            <a:fillRect/>
          </a:stretch>
        </p:blipFill>
        <p:spPr>
          <a:xfrm>
            <a:off x="4968808" y="1494761"/>
            <a:ext cx="6485144" cy="4433740"/>
          </a:xfrm>
          <a:prstGeom prst="roundRect">
            <a:avLst>
              <a:gd name="adj" fmla="val 2300"/>
            </a:avLst>
          </a:prstGeom>
          <a:solidFill>
            <a:srgbClr val="FAFAFA"/>
          </a:solidFill>
          <a:effectLst/>
        </p:spPr>
      </p:pic>
    </p:spTree>
    <p:extLst>
      <p:ext uri="{BB962C8B-B14F-4D97-AF65-F5344CB8AC3E}">
        <p14:creationId xmlns:p14="http://schemas.microsoft.com/office/powerpoint/2010/main" val="1608333881"/>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Copilot" id="{DD60CA8E-5169-4813-9A4A-E0BCA423FCE2}" vid="{B25FDEBF-9A37-4A4F-9612-F9D0EF8449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TranslatedLang xmlns="c71bdab7-0865-40b1-8ee5-2d89c7c5dfdb" xsi:nil="true"/>
    <MediaServiceKeyPoints xmlns="c71bdab7-0865-40b1-8ee5-2d89c7c5df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5" ma:contentTypeDescription="Create a new document." ma:contentTypeScope="" ma:versionID="d329a804dd46050119908b13953a6ee1">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dc29a4dabb6b7b41299ec122aa9c084e"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element ref="ns3:MediaServiceBillingMetadata" minOccurs="0"/>
                <xsd:element ref="ns3: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Text"/>
      </xsd:simpleType>
    </xsd:element>
    <xsd:element name="TranslatedLang" ma:index="32"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5C13D-B4C8-4FF5-8739-5A65013C73C3}">
  <ds:schemaRefs>
    <ds:schemaRef ds:uri="http://schemas.microsoft.com/sharepoint/v3/contenttype/forms"/>
  </ds:schemaRefs>
</ds:datastoreItem>
</file>

<file path=customXml/itemProps2.xml><?xml version="1.0" encoding="utf-8"?>
<ds:datastoreItem xmlns:ds="http://schemas.openxmlformats.org/officeDocument/2006/customXml" ds:itemID="{65447F46-9E43-488C-B672-520A772F58EB}">
  <ds:schemaRefs>
    <ds:schemaRef ds:uri="http://schemas.microsoft.com/office/2006/documentManagement/types"/>
    <ds:schemaRef ds:uri="http://purl.org/dc/dcmitype/"/>
    <ds:schemaRef ds:uri="08163df0-2e4c-4a5d-85aa-1de43dcddd76"/>
    <ds:schemaRef ds:uri="c71bdab7-0865-40b1-8ee5-2d89c7c5dfdb"/>
    <ds:schemaRef ds:uri="230e9df3-be65-4c73-a93b-d1236ebd677e"/>
    <ds:schemaRef ds:uri="http://schemas.openxmlformats.org/package/2006/metadata/core-properties"/>
    <ds:schemaRef ds:uri="http://www.w3.org/XML/1998/namespace"/>
    <ds:schemaRef ds:uri="http://schemas.microsoft.com/office/infopath/2007/PartnerControls"/>
    <ds:schemaRef ds:uri="http://purl.org/dc/elements/1.1/"/>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5F93066-3461-48EA-8AD6-11DAEE68C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163df0-2e4c-4a5d-85aa-1de43dcddd76"/>
    <ds:schemaRef ds:uri="c71bdab7-0865-40b1-8ee5-2d89c7c5dfdb"/>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Copilot</Template>
  <TotalTime>0</TotalTime>
  <Words>3285</Words>
  <Application>Microsoft Office PowerPoint</Application>
  <PresentationFormat>Widescreen</PresentationFormat>
  <Paragraphs>319</Paragraphs>
  <Slides>20</Slides>
  <Notes>20</Notes>
  <HiddenSlides>4</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Aptos</vt:lpstr>
      <vt:lpstr>Arial</vt:lpstr>
      <vt:lpstr>Calibri</vt:lpstr>
      <vt:lpstr>Consolas</vt:lpstr>
      <vt:lpstr>Segoe Sans Display</vt:lpstr>
      <vt:lpstr>Segoe Sans Display Semibold</vt:lpstr>
      <vt:lpstr>Segoe UI</vt:lpstr>
      <vt:lpstr>Segoe UI Semibold</vt:lpstr>
      <vt:lpstr>Wingdings</vt:lpstr>
      <vt:lpstr>Microsoft 365 Copilot Template</vt:lpstr>
      <vt:lpstr>Copilot</vt:lpstr>
      <vt:lpstr>AI, Copilot and Viva Engage</vt:lpstr>
      <vt:lpstr>The community toolkit for Copilot adoption</vt:lpstr>
      <vt:lpstr>Your 3-week plan to build Copilot adoption</vt:lpstr>
      <vt:lpstr>Introducing the Copilot Adoption Community </vt:lpstr>
      <vt:lpstr>Suggested content</vt:lpstr>
      <vt:lpstr>Unlock Copilot Adoption</vt:lpstr>
      <vt:lpstr>Agents in Communities</vt:lpstr>
      <vt:lpstr>Get the most out of Agents in Communities </vt:lpstr>
      <vt:lpstr>Community Agent Resources</vt:lpstr>
      <vt:lpstr>Microsoft 365 Copilot in Engage</vt:lpstr>
      <vt:lpstr>5 tips for prompting AI</vt:lpstr>
      <vt:lpstr>Prompt Ingredients</vt:lpstr>
      <vt:lpstr>Copilot in Engage Resources</vt:lpstr>
      <vt:lpstr>DAY IN THE LIFE – Using Copilot in Viva Engage Tanya, executive leader</vt:lpstr>
      <vt:lpstr>DAY IN THE LIFE – Using Copilot in Viva Engage Josh, employee communications manager</vt:lpstr>
      <vt:lpstr>DAY IN THE LIFE – Using Copilot in Viva Engage Amy, community manager</vt:lpstr>
      <vt:lpstr>DAY IN THE LIFE – Using Copilot in Viva Engage David, Viva Engage user</vt:lpstr>
      <vt:lpstr>Engage content in Copilot chat responses</vt:lpstr>
      <vt:lpstr>Keep Networks Productive using AI Theme Moderation</vt:lpstr>
      <vt:lpstr>Resources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Copilot in Viva Engage</dc:title>
  <dc:creator>Laurel Dzneladze (Unify Consulting LLC)</dc:creator>
  <cp:lastModifiedBy>Laurel Dzneladze (Unify Consulting LLC)</cp:lastModifiedBy>
  <cp:revision>6</cp:revision>
  <dcterms:created xsi:type="dcterms:W3CDTF">2025-12-10T15:02:13Z</dcterms:created>
  <dcterms:modified xsi:type="dcterms:W3CDTF">2025-12-11T15:19:09Z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y fmtid="{D5CDD505-2E9C-101B-9397-08002B2CF9AE}" pid="3" name="MediaServiceImageTags">
    <vt:lpwstr/>
  </property>
</Properties>
</file>